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4ACED-BDD9-4C29-837C-9FB7F5BB3515}" v="3" dt="2024-05-15T10:15:35.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Burkul" userId="d1f6345033e9f75d" providerId="LiveId" clId="{B3A4ACED-BDD9-4C29-837C-9FB7F5BB3515}"/>
    <pc:docChg chg="undo redo custSel addSld delSld modSld">
      <pc:chgData name="Vaishnavi Burkul" userId="d1f6345033e9f75d" providerId="LiveId" clId="{B3A4ACED-BDD9-4C29-837C-9FB7F5BB3515}" dt="2024-05-16T14:26:27.258" v="204" actId="20577"/>
      <pc:docMkLst>
        <pc:docMk/>
      </pc:docMkLst>
      <pc:sldChg chg="modSp mod">
        <pc:chgData name="Vaishnavi Burkul" userId="d1f6345033e9f75d" providerId="LiveId" clId="{B3A4ACED-BDD9-4C29-837C-9FB7F5BB3515}" dt="2024-05-16T14:11:42.322" v="136" actId="2711"/>
        <pc:sldMkLst>
          <pc:docMk/>
          <pc:sldMk cId="1122272830" sldId="256"/>
        </pc:sldMkLst>
        <pc:spChg chg="mod">
          <ac:chgData name="Vaishnavi Burkul" userId="d1f6345033e9f75d" providerId="LiveId" clId="{B3A4ACED-BDD9-4C29-837C-9FB7F5BB3515}" dt="2024-05-16T14:11:42.322" v="136" actId="2711"/>
          <ac:spMkLst>
            <pc:docMk/>
            <pc:sldMk cId="1122272830" sldId="256"/>
            <ac:spMk id="2" creationId="{8AF6AB84-E458-A4E9-940A-BADBA00D21A2}"/>
          </ac:spMkLst>
        </pc:spChg>
        <pc:spChg chg="mod">
          <ac:chgData name="Vaishnavi Burkul" userId="d1f6345033e9f75d" providerId="LiveId" clId="{B3A4ACED-BDD9-4C29-837C-9FB7F5BB3515}" dt="2024-05-15T10:15:46.869" v="130" actId="2085"/>
          <ac:spMkLst>
            <pc:docMk/>
            <pc:sldMk cId="1122272830" sldId="256"/>
            <ac:spMk id="3" creationId="{AEA57567-5AF4-B4D7-1F2A-05F2BAB39007}"/>
          </ac:spMkLst>
        </pc:spChg>
      </pc:sldChg>
      <pc:sldChg chg="modSp">
        <pc:chgData name="Vaishnavi Burkul" userId="d1f6345033e9f75d" providerId="LiveId" clId="{B3A4ACED-BDD9-4C29-837C-9FB7F5BB3515}" dt="2024-05-15T10:03:37.317" v="25"/>
        <pc:sldMkLst>
          <pc:docMk/>
          <pc:sldMk cId="2501555531" sldId="257"/>
        </pc:sldMkLst>
        <pc:spChg chg="mod">
          <ac:chgData name="Vaishnavi Burkul" userId="d1f6345033e9f75d" providerId="LiveId" clId="{B3A4ACED-BDD9-4C29-837C-9FB7F5BB3515}" dt="2024-05-15T10:03:37.317" v="25"/>
          <ac:spMkLst>
            <pc:docMk/>
            <pc:sldMk cId="2501555531" sldId="257"/>
            <ac:spMk id="2" creationId="{8047B2A7-91FE-CC6B-0482-A158FBEBE987}"/>
          </ac:spMkLst>
        </pc:spChg>
        <pc:spChg chg="mod">
          <ac:chgData name="Vaishnavi Burkul" userId="d1f6345033e9f75d" providerId="LiveId" clId="{B3A4ACED-BDD9-4C29-837C-9FB7F5BB3515}" dt="2024-05-15T10:03:37.317" v="25"/>
          <ac:spMkLst>
            <pc:docMk/>
            <pc:sldMk cId="2501555531" sldId="257"/>
            <ac:spMk id="3" creationId="{AB7735BE-B3D0-C5A7-BFC8-222F2275270E}"/>
          </ac:spMkLst>
        </pc:spChg>
      </pc:sldChg>
      <pc:sldChg chg="modSp">
        <pc:chgData name="Vaishnavi Burkul" userId="d1f6345033e9f75d" providerId="LiveId" clId="{B3A4ACED-BDD9-4C29-837C-9FB7F5BB3515}" dt="2024-05-15T10:03:37.317" v="25"/>
        <pc:sldMkLst>
          <pc:docMk/>
          <pc:sldMk cId="2201020809" sldId="258"/>
        </pc:sldMkLst>
        <pc:spChg chg="mod">
          <ac:chgData name="Vaishnavi Burkul" userId="d1f6345033e9f75d" providerId="LiveId" clId="{B3A4ACED-BDD9-4C29-837C-9FB7F5BB3515}" dt="2024-05-15T10:03:37.317" v="25"/>
          <ac:spMkLst>
            <pc:docMk/>
            <pc:sldMk cId="2201020809" sldId="258"/>
            <ac:spMk id="2" creationId="{9DA1CF69-A2A4-0B03-3F48-9125CA8AAE5C}"/>
          </ac:spMkLst>
        </pc:spChg>
        <pc:spChg chg="mod">
          <ac:chgData name="Vaishnavi Burkul" userId="d1f6345033e9f75d" providerId="LiveId" clId="{B3A4ACED-BDD9-4C29-837C-9FB7F5BB3515}" dt="2024-05-15T10:03:37.317" v="25"/>
          <ac:spMkLst>
            <pc:docMk/>
            <pc:sldMk cId="2201020809" sldId="258"/>
            <ac:spMk id="3" creationId="{C9D59BC0-0047-92F5-3C3A-4BC8EC59BBD6}"/>
          </ac:spMkLst>
        </pc:spChg>
      </pc:sldChg>
      <pc:sldChg chg="modSp mod">
        <pc:chgData name="Vaishnavi Burkul" userId="d1f6345033e9f75d" providerId="LiveId" clId="{B3A4ACED-BDD9-4C29-837C-9FB7F5BB3515}" dt="2024-05-15T10:05:34.511" v="34" actId="14100"/>
        <pc:sldMkLst>
          <pc:docMk/>
          <pc:sldMk cId="930036700" sldId="259"/>
        </pc:sldMkLst>
        <pc:spChg chg="mod">
          <ac:chgData name="Vaishnavi Burkul" userId="d1f6345033e9f75d" providerId="LiveId" clId="{B3A4ACED-BDD9-4C29-837C-9FB7F5BB3515}" dt="2024-05-15T10:03:37.317" v="25"/>
          <ac:spMkLst>
            <pc:docMk/>
            <pc:sldMk cId="930036700" sldId="259"/>
            <ac:spMk id="2" creationId="{9BADBAF9-52F4-4EC4-C3A1-95CBA6A03D64}"/>
          </ac:spMkLst>
        </pc:spChg>
        <pc:picChg chg="mod">
          <ac:chgData name="Vaishnavi Burkul" userId="d1f6345033e9f75d" providerId="LiveId" clId="{B3A4ACED-BDD9-4C29-837C-9FB7F5BB3515}" dt="2024-05-15T10:05:34.511" v="34" actId="14100"/>
          <ac:picMkLst>
            <pc:docMk/>
            <pc:sldMk cId="930036700" sldId="259"/>
            <ac:picMk id="9" creationId="{3840F3D0-C9A3-29BA-0AD1-87A4D67DA94F}"/>
          </ac:picMkLst>
        </pc:picChg>
      </pc:sldChg>
      <pc:sldChg chg="modSp mod">
        <pc:chgData name="Vaishnavi Burkul" userId="d1f6345033e9f75d" providerId="LiveId" clId="{B3A4ACED-BDD9-4C29-837C-9FB7F5BB3515}" dt="2024-05-15T10:06:36.839" v="36" actId="732"/>
        <pc:sldMkLst>
          <pc:docMk/>
          <pc:sldMk cId="4128978251" sldId="261"/>
        </pc:sldMkLst>
        <pc:spChg chg="mod">
          <ac:chgData name="Vaishnavi Burkul" userId="d1f6345033e9f75d" providerId="LiveId" clId="{B3A4ACED-BDD9-4C29-837C-9FB7F5BB3515}" dt="2024-05-15T10:03:37.317" v="25"/>
          <ac:spMkLst>
            <pc:docMk/>
            <pc:sldMk cId="4128978251" sldId="261"/>
            <ac:spMk id="2" creationId="{CE847384-3E64-0CF2-E5DF-D0D49FE2EE75}"/>
          </ac:spMkLst>
        </pc:spChg>
        <pc:spChg chg="mod">
          <ac:chgData name="Vaishnavi Burkul" userId="d1f6345033e9f75d" providerId="LiveId" clId="{B3A4ACED-BDD9-4C29-837C-9FB7F5BB3515}" dt="2024-05-15T10:03:37.317" v="25"/>
          <ac:spMkLst>
            <pc:docMk/>
            <pc:sldMk cId="4128978251" sldId="261"/>
            <ac:spMk id="3" creationId="{9B35704E-9684-35F0-8684-52B5907E0FE7}"/>
          </ac:spMkLst>
        </pc:spChg>
        <pc:picChg chg="mod modCrop">
          <ac:chgData name="Vaishnavi Burkul" userId="d1f6345033e9f75d" providerId="LiveId" clId="{B3A4ACED-BDD9-4C29-837C-9FB7F5BB3515}" dt="2024-05-15T10:06:36.839" v="36" actId="732"/>
          <ac:picMkLst>
            <pc:docMk/>
            <pc:sldMk cId="4128978251" sldId="261"/>
            <ac:picMk id="5" creationId="{3849E89D-208D-32C6-CB05-885990C2707F}"/>
          </ac:picMkLst>
        </pc:picChg>
      </pc:sldChg>
      <pc:sldChg chg="modSp mod">
        <pc:chgData name="Vaishnavi Burkul" userId="d1f6345033e9f75d" providerId="LiveId" clId="{B3A4ACED-BDD9-4C29-837C-9FB7F5BB3515}" dt="2024-05-15T10:03:37.458" v="26" actId="27636"/>
        <pc:sldMkLst>
          <pc:docMk/>
          <pc:sldMk cId="26460240" sldId="262"/>
        </pc:sldMkLst>
        <pc:spChg chg="mod">
          <ac:chgData name="Vaishnavi Burkul" userId="d1f6345033e9f75d" providerId="LiveId" clId="{B3A4ACED-BDD9-4C29-837C-9FB7F5BB3515}" dt="2024-05-15T10:03:37.458" v="26" actId="27636"/>
          <ac:spMkLst>
            <pc:docMk/>
            <pc:sldMk cId="26460240" sldId="262"/>
            <ac:spMk id="3" creationId="{14F4C38B-4639-B4BC-C63C-DACB25380FC6}"/>
          </ac:spMkLst>
        </pc:spChg>
      </pc:sldChg>
      <pc:sldChg chg="modSp mod">
        <pc:chgData name="Vaishnavi Burkul" userId="d1f6345033e9f75d" providerId="LiveId" clId="{B3A4ACED-BDD9-4C29-837C-9FB7F5BB3515}" dt="2024-05-15T10:03:37.473" v="27" actId="27636"/>
        <pc:sldMkLst>
          <pc:docMk/>
          <pc:sldMk cId="1684128782" sldId="263"/>
        </pc:sldMkLst>
        <pc:spChg chg="mod">
          <ac:chgData name="Vaishnavi Burkul" userId="d1f6345033e9f75d" providerId="LiveId" clId="{B3A4ACED-BDD9-4C29-837C-9FB7F5BB3515}" dt="2024-05-15T10:03:37.317" v="25"/>
          <ac:spMkLst>
            <pc:docMk/>
            <pc:sldMk cId="1684128782" sldId="263"/>
            <ac:spMk id="2" creationId="{BCCF372C-7D5E-19EA-FCF7-BAF52A1C9F8F}"/>
          </ac:spMkLst>
        </pc:spChg>
        <pc:spChg chg="mod">
          <ac:chgData name="Vaishnavi Burkul" userId="d1f6345033e9f75d" providerId="LiveId" clId="{B3A4ACED-BDD9-4C29-837C-9FB7F5BB3515}" dt="2024-05-15T10:03:37.473" v="27" actId="27636"/>
          <ac:spMkLst>
            <pc:docMk/>
            <pc:sldMk cId="1684128782" sldId="263"/>
            <ac:spMk id="3" creationId="{EC4A7330-EAD2-1C59-74ED-EA057603DA28}"/>
          </ac:spMkLst>
        </pc:spChg>
      </pc:sldChg>
      <pc:sldChg chg="modSp mod">
        <pc:chgData name="Vaishnavi Burkul" userId="d1f6345033e9f75d" providerId="LiveId" clId="{B3A4ACED-BDD9-4C29-837C-9FB7F5BB3515}" dt="2024-05-15T10:10:15.539" v="41" actId="14100"/>
        <pc:sldMkLst>
          <pc:docMk/>
          <pc:sldMk cId="1279961134" sldId="265"/>
        </pc:sldMkLst>
        <pc:spChg chg="mod">
          <ac:chgData name="Vaishnavi Burkul" userId="d1f6345033e9f75d" providerId="LiveId" clId="{B3A4ACED-BDD9-4C29-837C-9FB7F5BB3515}" dt="2024-05-15T10:03:37.317" v="25"/>
          <ac:spMkLst>
            <pc:docMk/>
            <pc:sldMk cId="1279961134" sldId="265"/>
            <ac:spMk id="2" creationId="{14A6A875-36C5-8D2B-07A8-355004E20486}"/>
          </ac:spMkLst>
        </pc:spChg>
        <pc:spChg chg="mod">
          <ac:chgData name="Vaishnavi Burkul" userId="d1f6345033e9f75d" providerId="LiveId" clId="{B3A4ACED-BDD9-4C29-837C-9FB7F5BB3515}" dt="2024-05-15T10:03:37.489" v="28" actId="27636"/>
          <ac:spMkLst>
            <pc:docMk/>
            <pc:sldMk cId="1279961134" sldId="265"/>
            <ac:spMk id="3" creationId="{7C65E468-2DE3-3695-AB07-1ACFB7699E61}"/>
          </ac:spMkLst>
        </pc:spChg>
        <pc:picChg chg="mod">
          <ac:chgData name="Vaishnavi Burkul" userId="d1f6345033e9f75d" providerId="LiveId" clId="{B3A4ACED-BDD9-4C29-837C-9FB7F5BB3515}" dt="2024-05-15T10:10:15.539" v="41" actId="14100"/>
          <ac:picMkLst>
            <pc:docMk/>
            <pc:sldMk cId="1279961134" sldId="265"/>
            <ac:picMk id="5" creationId="{9377E6C9-67DC-EF54-8F19-F9A7F9B28206}"/>
          </ac:picMkLst>
        </pc:picChg>
      </pc:sldChg>
      <pc:sldChg chg="modSp mod">
        <pc:chgData name="Vaishnavi Burkul" userId="d1f6345033e9f75d" providerId="LiveId" clId="{B3A4ACED-BDD9-4C29-837C-9FB7F5BB3515}" dt="2024-05-15T10:11:12.770" v="70" actId="1036"/>
        <pc:sldMkLst>
          <pc:docMk/>
          <pc:sldMk cId="211766312" sldId="266"/>
        </pc:sldMkLst>
        <pc:spChg chg="mod">
          <ac:chgData name="Vaishnavi Burkul" userId="d1f6345033e9f75d" providerId="LiveId" clId="{B3A4ACED-BDD9-4C29-837C-9FB7F5BB3515}" dt="2024-05-15T10:03:37.317" v="25"/>
          <ac:spMkLst>
            <pc:docMk/>
            <pc:sldMk cId="211766312" sldId="266"/>
            <ac:spMk id="2" creationId="{2B759F5C-03C8-3FDF-5B4E-F7A37973FE1C}"/>
          </ac:spMkLst>
        </pc:spChg>
        <pc:picChg chg="mod">
          <ac:chgData name="Vaishnavi Burkul" userId="d1f6345033e9f75d" providerId="LiveId" clId="{B3A4ACED-BDD9-4C29-837C-9FB7F5BB3515}" dt="2024-05-15T10:11:12.770" v="70" actId="1036"/>
          <ac:picMkLst>
            <pc:docMk/>
            <pc:sldMk cId="211766312" sldId="266"/>
            <ac:picMk id="5" creationId="{40F390CA-7EBC-A2B6-3C25-12FC69E53FEF}"/>
          </ac:picMkLst>
        </pc:picChg>
      </pc:sldChg>
      <pc:sldChg chg="modSp mod">
        <pc:chgData name="Vaishnavi Burkul" userId="d1f6345033e9f75d" providerId="LiveId" clId="{B3A4ACED-BDD9-4C29-837C-9FB7F5BB3515}" dt="2024-05-15T10:11:24.632" v="85" actId="1036"/>
        <pc:sldMkLst>
          <pc:docMk/>
          <pc:sldMk cId="2797499033" sldId="267"/>
        </pc:sldMkLst>
        <pc:spChg chg="mod">
          <ac:chgData name="Vaishnavi Burkul" userId="d1f6345033e9f75d" providerId="LiveId" clId="{B3A4ACED-BDD9-4C29-837C-9FB7F5BB3515}" dt="2024-05-15T10:03:37.317" v="25"/>
          <ac:spMkLst>
            <pc:docMk/>
            <pc:sldMk cId="2797499033" sldId="267"/>
            <ac:spMk id="2" creationId="{C2F340C8-B664-EB03-1A6D-E3DC7EDDA410}"/>
          </ac:spMkLst>
        </pc:spChg>
        <pc:spChg chg="mod">
          <ac:chgData name="Vaishnavi Burkul" userId="d1f6345033e9f75d" providerId="LiveId" clId="{B3A4ACED-BDD9-4C29-837C-9FB7F5BB3515}" dt="2024-05-15T10:03:37.504" v="29" actId="27636"/>
          <ac:spMkLst>
            <pc:docMk/>
            <pc:sldMk cId="2797499033" sldId="267"/>
            <ac:spMk id="3" creationId="{337D656D-48A1-C2E0-E9AD-D9BCD0BA992E}"/>
          </ac:spMkLst>
        </pc:spChg>
        <pc:picChg chg="mod">
          <ac:chgData name="Vaishnavi Burkul" userId="d1f6345033e9f75d" providerId="LiveId" clId="{B3A4ACED-BDD9-4C29-837C-9FB7F5BB3515}" dt="2024-05-15T10:11:24.632" v="85" actId="1036"/>
          <ac:picMkLst>
            <pc:docMk/>
            <pc:sldMk cId="2797499033" sldId="267"/>
            <ac:picMk id="5" creationId="{F2683698-08D9-37FB-E642-31D58D6A341C}"/>
          </ac:picMkLst>
        </pc:picChg>
      </pc:sldChg>
      <pc:sldChg chg="modSp mod">
        <pc:chgData name="Vaishnavi Burkul" userId="d1f6345033e9f75d" providerId="LiveId" clId="{B3A4ACED-BDD9-4C29-837C-9FB7F5BB3515}" dt="2024-05-15T10:11:40.431" v="120" actId="1037"/>
        <pc:sldMkLst>
          <pc:docMk/>
          <pc:sldMk cId="583906364" sldId="268"/>
        </pc:sldMkLst>
        <pc:spChg chg="mod">
          <ac:chgData name="Vaishnavi Burkul" userId="d1f6345033e9f75d" providerId="LiveId" clId="{B3A4ACED-BDD9-4C29-837C-9FB7F5BB3515}" dt="2024-05-15T10:03:37.504" v="30" actId="27636"/>
          <ac:spMkLst>
            <pc:docMk/>
            <pc:sldMk cId="583906364" sldId="268"/>
            <ac:spMk id="3" creationId="{E4395D25-126F-F1E9-7EE0-E30250C31A7F}"/>
          </ac:spMkLst>
        </pc:spChg>
        <pc:picChg chg="mod">
          <ac:chgData name="Vaishnavi Burkul" userId="d1f6345033e9f75d" providerId="LiveId" clId="{B3A4ACED-BDD9-4C29-837C-9FB7F5BB3515}" dt="2024-05-15T10:11:40.431" v="120" actId="1037"/>
          <ac:picMkLst>
            <pc:docMk/>
            <pc:sldMk cId="583906364" sldId="268"/>
            <ac:picMk id="5" creationId="{0A7C6A9F-EDB2-DC47-ACD1-593B3BF13575}"/>
          </ac:picMkLst>
        </pc:picChg>
      </pc:sldChg>
      <pc:sldChg chg="modSp mod">
        <pc:chgData name="Vaishnavi Burkul" userId="d1f6345033e9f75d" providerId="LiveId" clId="{B3A4ACED-BDD9-4C29-837C-9FB7F5BB3515}" dt="2024-05-15T10:03:37.536" v="31" actId="27636"/>
        <pc:sldMkLst>
          <pc:docMk/>
          <pc:sldMk cId="329521207" sldId="269"/>
        </pc:sldMkLst>
        <pc:spChg chg="mod">
          <ac:chgData name="Vaishnavi Burkul" userId="d1f6345033e9f75d" providerId="LiveId" clId="{B3A4ACED-BDD9-4C29-837C-9FB7F5BB3515}" dt="2024-05-15T10:03:37.317" v="25"/>
          <ac:spMkLst>
            <pc:docMk/>
            <pc:sldMk cId="329521207" sldId="269"/>
            <ac:spMk id="2" creationId="{84313DAB-093F-A886-4014-1CD3339090C6}"/>
          </ac:spMkLst>
        </pc:spChg>
        <pc:spChg chg="mod">
          <ac:chgData name="Vaishnavi Burkul" userId="d1f6345033e9f75d" providerId="LiveId" clId="{B3A4ACED-BDD9-4C29-837C-9FB7F5BB3515}" dt="2024-05-15T10:03:37.536" v="31" actId="27636"/>
          <ac:spMkLst>
            <pc:docMk/>
            <pc:sldMk cId="329521207" sldId="269"/>
            <ac:spMk id="3" creationId="{FD1AB4D0-D10A-6C3E-64BE-19B57A98F7FB}"/>
          </ac:spMkLst>
        </pc:spChg>
      </pc:sldChg>
      <pc:sldChg chg="delSp modSp new mod">
        <pc:chgData name="Vaishnavi Burkul" userId="d1f6345033e9f75d" providerId="LiveId" clId="{B3A4ACED-BDD9-4C29-837C-9FB7F5BB3515}" dt="2024-05-16T14:26:27.258" v="204" actId="20577"/>
        <pc:sldMkLst>
          <pc:docMk/>
          <pc:sldMk cId="625616126" sldId="270"/>
        </pc:sldMkLst>
        <pc:spChg chg="del">
          <ac:chgData name="Vaishnavi Burkul" userId="d1f6345033e9f75d" providerId="LiveId" clId="{B3A4ACED-BDD9-4C29-837C-9FB7F5BB3515}" dt="2024-05-15T10:02:26.927" v="17" actId="21"/>
          <ac:spMkLst>
            <pc:docMk/>
            <pc:sldMk cId="625616126" sldId="270"/>
            <ac:spMk id="2" creationId="{EA82F0C5-F746-3CC9-16B8-7508B1964FA3}"/>
          </ac:spMkLst>
        </pc:spChg>
        <pc:spChg chg="mod">
          <ac:chgData name="Vaishnavi Burkul" userId="d1f6345033e9f75d" providerId="LiveId" clId="{B3A4ACED-BDD9-4C29-837C-9FB7F5BB3515}" dt="2024-05-16T14:26:27.258" v="204" actId="20577"/>
          <ac:spMkLst>
            <pc:docMk/>
            <pc:sldMk cId="625616126" sldId="270"/>
            <ac:spMk id="3" creationId="{6CB16A58-5F21-0D82-D175-DFD55627B727}"/>
          </ac:spMkLst>
        </pc:spChg>
      </pc:sldChg>
      <pc:sldChg chg="new del">
        <pc:chgData name="Vaishnavi Burkul" userId="d1f6345033e9f75d" providerId="LiveId" clId="{B3A4ACED-BDD9-4C29-837C-9FB7F5BB3515}" dt="2024-05-15T10:01:37.341" v="1" actId="2696"/>
        <pc:sldMkLst>
          <pc:docMk/>
          <pc:sldMk cId="1743563683" sldId="270"/>
        </pc:sldMkLst>
      </pc:sldChg>
      <pc:sldChg chg="modSp new mod">
        <pc:chgData name="Vaishnavi Burkul" userId="d1f6345033e9f75d" providerId="LiveId" clId="{B3A4ACED-BDD9-4C29-837C-9FB7F5BB3515}" dt="2024-05-16T14:22:54.036" v="171" actId="14100"/>
        <pc:sldMkLst>
          <pc:docMk/>
          <pc:sldMk cId="417440067" sldId="271"/>
        </pc:sldMkLst>
        <pc:spChg chg="mod">
          <ac:chgData name="Vaishnavi Burkul" userId="d1f6345033e9f75d" providerId="LiveId" clId="{B3A4ACED-BDD9-4C29-837C-9FB7F5BB3515}" dt="2024-05-16T14:21:56.163" v="155" actId="113"/>
          <ac:spMkLst>
            <pc:docMk/>
            <pc:sldMk cId="417440067" sldId="271"/>
            <ac:spMk id="2" creationId="{8BC8A620-5F13-1A9A-1D90-97F0EC2E6ECC}"/>
          </ac:spMkLst>
        </pc:spChg>
        <pc:spChg chg="mod">
          <ac:chgData name="Vaishnavi Burkul" userId="d1f6345033e9f75d" providerId="LiveId" clId="{B3A4ACED-BDD9-4C29-837C-9FB7F5BB3515}" dt="2024-05-16T14:22:54.036" v="171" actId="14100"/>
          <ac:spMkLst>
            <pc:docMk/>
            <pc:sldMk cId="417440067" sldId="271"/>
            <ac:spMk id="3" creationId="{6E5C18AD-B685-4C16-66B2-6E333C77FE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99995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6B0AE-8407-4DDB-99FA-8145C54C825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128204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3788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482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3155502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38444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1010810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7478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415958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372935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83803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36B0AE-8407-4DDB-99FA-8145C54C825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336689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36B0AE-8407-4DDB-99FA-8145C54C8253}"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39104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73007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23496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36B0AE-8407-4DDB-99FA-8145C54C8253}" type="datetimeFigureOut">
              <a:rPr lang="en-IN" smtClean="0"/>
              <a:t>15-05-2024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263180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6B0AE-8407-4DDB-99FA-8145C54C8253}"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00133-DA8C-461E-99CE-D270C3DEE352}" type="slidenum">
              <a:rPr lang="en-IN" smtClean="0"/>
              <a:t>‹#›</a:t>
            </a:fld>
            <a:endParaRPr lang="en-IN"/>
          </a:p>
        </p:txBody>
      </p:sp>
    </p:spTree>
    <p:extLst>
      <p:ext uri="{BB962C8B-B14F-4D97-AF65-F5344CB8AC3E}">
        <p14:creationId xmlns:p14="http://schemas.microsoft.com/office/powerpoint/2010/main" val="422018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36B0AE-8407-4DDB-99FA-8145C54C8253}" type="datetimeFigureOut">
              <a:rPr lang="en-IN" smtClean="0"/>
              <a:t>15-05-2024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100133-DA8C-461E-99CE-D270C3DEE352}" type="slidenum">
              <a:rPr lang="en-IN" smtClean="0"/>
              <a:t>‹#›</a:t>
            </a:fld>
            <a:endParaRPr lang="en-IN"/>
          </a:p>
        </p:txBody>
      </p:sp>
    </p:spTree>
    <p:extLst>
      <p:ext uri="{BB962C8B-B14F-4D97-AF65-F5344CB8AC3E}">
        <p14:creationId xmlns:p14="http://schemas.microsoft.com/office/powerpoint/2010/main" val="20385430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AB84-E458-A4E9-940A-BADBA00D21A2}"/>
              </a:ext>
            </a:extLst>
          </p:cNvPr>
          <p:cNvSpPr>
            <a:spLocks noGrp="1"/>
          </p:cNvSpPr>
          <p:nvPr>
            <p:ph type="ctrTitle"/>
          </p:nvPr>
        </p:nvSpPr>
        <p:spPr>
          <a:effectLst>
            <a:outerShdw blurRad="50800" dist="38100" dir="2700000" algn="tl" rotWithShape="0">
              <a:prstClr val="black">
                <a:alpha val="40000"/>
              </a:prstClr>
            </a:outerShdw>
          </a:effectLst>
        </p:spPr>
        <p:txBody>
          <a:bodyPr/>
          <a:lstStyle/>
          <a:p>
            <a:r>
              <a:rPr lang="en-IN" b="1" dirty="0">
                <a:effectLst>
                  <a:outerShdw blurRad="38100" dist="38100" dir="2700000" algn="tl">
                    <a:srgbClr val="000000">
                      <a:alpha val="43137"/>
                    </a:srgbClr>
                  </a:outerShdw>
                </a:effectLst>
                <a:latin typeface="+mn-lt"/>
              </a:rPr>
              <a:t>Hotel Booking Analysis</a:t>
            </a:r>
          </a:p>
        </p:txBody>
      </p:sp>
      <p:sp>
        <p:nvSpPr>
          <p:cNvPr id="3" name="Subtitle 2">
            <a:extLst>
              <a:ext uri="{FF2B5EF4-FFF2-40B4-BE49-F238E27FC236}">
                <a16:creationId xmlns:a16="http://schemas.microsoft.com/office/drawing/2014/main" id="{AEA57567-5AF4-B4D7-1F2A-05F2BAB39007}"/>
              </a:ext>
            </a:extLst>
          </p:cNvPr>
          <p:cNvSpPr>
            <a:spLocks noGrp="1"/>
          </p:cNvSpPr>
          <p:nvPr>
            <p:ph type="subTitle" idx="1"/>
          </p:nvPr>
        </p:nvSpPr>
        <p:spPr>
          <a:ln>
            <a:noFill/>
          </a:ln>
        </p:spPr>
        <p:txBody>
          <a:bodyPr/>
          <a:lstStyle/>
          <a:p>
            <a:r>
              <a:rPr lang="en-IN" dirty="0">
                <a:effectLst>
                  <a:outerShdw blurRad="38100" dist="38100" dir="2700000" algn="tl">
                    <a:srgbClr val="000000">
                      <a:alpha val="43137"/>
                    </a:srgbClr>
                  </a:outerShdw>
                </a:effectLst>
              </a:rPr>
              <a:t>Vaishnavi Mangesh Burkul</a:t>
            </a:r>
          </a:p>
        </p:txBody>
      </p:sp>
    </p:spTree>
    <p:extLst>
      <p:ext uri="{BB962C8B-B14F-4D97-AF65-F5344CB8AC3E}">
        <p14:creationId xmlns:p14="http://schemas.microsoft.com/office/powerpoint/2010/main" val="112227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9F5C-03C8-3FDF-5B4E-F7A37973FE1C}"/>
              </a:ext>
            </a:extLst>
          </p:cNvPr>
          <p:cNvSpPr>
            <a:spLocks noGrp="1"/>
          </p:cNvSpPr>
          <p:nvPr>
            <p:ph type="title"/>
          </p:nvPr>
        </p:nvSpPr>
        <p:spPr/>
        <p:txBody>
          <a:bodyPr/>
          <a:lstStyle/>
          <a:p>
            <a:r>
              <a:rPr lang="en-IN" b="1" dirty="0"/>
              <a:t>Line Graph</a:t>
            </a:r>
          </a:p>
        </p:txBody>
      </p:sp>
      <p:sp>
        <p:nvSpPr>
          <p:cNvPr id="3" name="Content Placeholder 2">
            <a:extLst>
              <a:ext uri="{FF2B5EF4-FFF2-40B4-BE49-F238E27FC236}">
                <a16:creationId xmlns:a16="http://schemas.microsoft.com/office/drawing/2014/main" id="{626945AF-2AD1-13B2-026B-82B496C9A77C}"/>
              </a:ext>
            </a:extLst>
          </p:cNvPr>
          <p:cNvSpPr>
            <a:spLocks noGrp="1"/>
          </p:cNvSpPr>
          <p:nvPr>
            <p:ph idx="1"/>
          </p:nvPr>
        </p:nvSpPr>
        <p:spPr>
          <a:xfrm>
            <a:off x="838200" y="2049919"/>
            <a:ext cx="9242234" cy="4442955"/>
          </a:xfrm>
        </p:spPr>
        <p:txBody>
          <a:bodyPr>
            <a:normAutofit/>
          </a:bodyPr>
          <a:lstStyle/>
          <a:p>
            <a:pPr algn="l"/>
            <a:r>
              <a:rPr lang="en-US" b="1" i="0" u="sng" dirty="0">
                <a:effectLst/>
              </a:rPr>
              <a:t>Types Of Meals Based On adults, Babies &amp; Children</a:t>
            </a:r>
          </a:p>
          <a:p>
            <a:pPr algn="l"/>
            <a:r>
              <a:rPr lang="en-US" b="1" i="0" dirty="0">
                <a:effectLst/>
              </a:rPr>
              <a:t>Introduction:</a:t>
            </a:r>
            <a:r>
              <a:rPr lang="en-US" b="0" i="0" dirty="0">
                <a:effectLst/>
              </a:rPr>
              <a:t> In our hotel booking analysis, understanding the meal preferences based on guest demographics is crucial for offering personalized services. Visualizing these preferences through a line graph in Excel provides a dynamic representation of trends in meal choices for adults, babies, and children.</a:t>
            </a:r>
          </a:p>
          <a:p>
            <a:pPr algn="l"/>
            <a:r>
              <a:rPr lang="en-US" b="1" i="0" dirty="0">
                <a:effectLst/>
              </a:rPr>
              <a:t>Graph Overview:</a:t>
            </a:r>
            <a:endParaRPr lang="en-US" b="0" i="0" dirty="0">
              <a:effectLst/>
            </a:endParaRPr>
          </a:p>
          <a:p>
            <a:pPr algn="l">
              <a:buFont typeface="Arial" panose="020B0604020202020204" pitchFamily="34" charset="0"/>
              <a:buChar char="•"/>
            </a:pPr>
            <a:r>
              <a:rPr lang="en-US" b="0" i="0" dirty="0">
                <a:effectLst/>
              </a:rPr>
              <a:t>The line graph illustrates the changing trends in meal preferences over time for adults, babies, and children.</a:t>
            </a:r>
          </a:p>
          <a:p>
            <a:endParaRPr lang="en-IN" dirty="0"/>
          </a:p>
        </p:txBody>
      </p:sp>
      <p:pic>
        <p:nvPicPr>
          <p:cNvPr id="5" name="Picture 4">
            <a:extLst>
              <a:ext uri="{FF2B5EF4-FFF2-40B4-BE49-F238E27FC236}">
                <a16:creationId xmlns:a16="http://schemas.microsoft.com/office/drawing/2014/main" id="{40F390CA-7EBC-A2B6-3C25-12FC69E53FEF}"/>
              </a:ext>
            </a:extLst>
          </p:cNvPr>
          <p:cNvPicPr>
            <a:picLocks noChangeAspect="1"/>
          </p:cNvPicPr>
          <p:nvPr/>
        </p:nvPicPr>
        <p:blipFill rotWithShape="1">
          <a:blip r:embed="rId2">
            <a:extLst>
              <a:ext uri="{28A0092B-C50C-407E-A947-70E740481C1C}">
                <a14:useLocalDpi xmlns:a14="http://schemas.microsoft.com/office/drawing/2010/main" val="0"/>
              </a:ext>
            </a:extLst>
          </a:blip>
          <a:srcRect l="27108" t="64740" r="49127" b="14216"/>
          <a:stretch/>
        </p:blipFill>
        <p:spPr>
          <a:xfrm>
            <a:off x="7965194" y="457587"/>
            <a:ext cx="4010141" cy="2044029"/>
          </a:xfrm>
          <a:prstGeom prst="rect">
            <a:avLst/>
          </a:prstGeom>
        </p:spPr>
      </p:pic>
    </p:spTree>
    <p:extLst>
      <p:ext uri="{BB962C8B-B14F-4D97-AF65-F5344CB8AC3E}">
        <p14:creationId xmlns:p14="http://schemas.microsoft.com/office/powerpoint/2010/main" val="21176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40C8-B664-EB03-1A6D-E3DC7EDDA410}"/>
              </a:ext>
            </a:extLst>
          </p:cNvPr>
          <p:cNvSpPr>
            <a:spLocks noGrp="1"/>
          </p:cNvSpPr>
          <p:nvPr>
            <p:ph type="title"/>
          </p:nvPr>
        </p:nvSpPr>
        <p:spPr/>
        <p:txBody>
          <a:bodyPr/>
          <a:lstStyle/>
          <a:p>
            <a:r>
              <a:rPr lang="en-IN" b="1" dirty="0"/>
              <a:t>Bar Graphs</a:t>
            </a:r>
          </a:p>
        </p:txBody>
      </p:sp>
      <p:sp>
        <p:nvSpPr>
          <p:cNvPr id="3" name="Content Placeholder 2">
            <a:extLst>
              <a:ext uri="{FF2B5EF4-FFF2-40B4-BE49-F238E27FC236}">
                <a16:creationId xmlns:a16="http://schemas.microsoft.com/office/drawing/2014/main" id="{337D656D-48A1-C2E0-E9AD-D9BCD0BA992E}"/>
              </a:ext>
            </a:extLst>
          </p:cNvPr>
          <p:cNvSpPr>
            <a:spLocks noGrp="1"/>
          </p:cNvSpPr>
          <p:nvPr>
            <p:ph idx="1"/>
          </p:nvPr>
        </p:nvSpPr>
        <p:spPr>
          <a:xfrm>
            <a:off x="838200" y="2141537"/>
            <a:ext cx="10515600" cy="4351338"/>
          </a:xfrm>
        </p:spPr>
        <p:txBody>
          <a:bodyPr>
            <a:normAutofit/>
          </a:bodyPr>
          <a:lstStyle/>
          <a:p>
            <a:r>
              <a:rPr lang="en-US" b="1" i="0" dirty="0">
                <a:effectLst/>
              </a:rPr>
              <a:t>1. </a:t>
            </a:r>
            <a:r>
              <a:rPr lang="en-US" b="1" i="0" u="sng" dirty="0">
                <a:effectLst/>
              </a:rPr>
              <a:t>Reserved Room Types by Customer Type</a:t>
            </a:r>
          </a:p>
          <a:p>
            <a:pPr algn="l"/>
            <a:r>
              <a:rPr lang="en-US" b="1" i="0" dirty="0">
                <a:effectLst/>
              </a:rPr>
              <a:t>Introduction:</a:t>
            </a:r>
            <a:r>
              <a:rPr lang="en-US" b="0" i="0" dirty="0">
                <a:effectLst/>
              </a:rPr>
              <a:t> In our hotel booking analysis, understanding the distribution of reserved room types based on customer segments is essential for optimizing room allocation and providing tailored experiences. Visualizing this data through a bar graph in Excel offers a comprehensive representation of room preferences across different customer types.</a:t>
            </a:r>
          </a:p>
          <a:p>
            <a:pPr algn="l"/>
            <a:r>
              <a:rPr lang="en-US" b="1" i="0" dirty="0">
                <a:effectLst/>
              </a:rPr>
              <a:t>Graph Overview:</a:t>
            </a:r>
            <a:endParaRPr lang="en-US" b="0" i="0" dirty="0">
              <a:effectLst/>
            </a:endParaRPr>
          </a:p>
          <a:p>
            <a:pPr algn="l">
              <a:buFont typeface="Arial" panose="020B0604020202020204" pitchFamily="34" charset="0"/>
              <a:buChar char="•"/>
            </a:pPr>
            <a:r>
              <a:rPr lang="en-US" b="0" i="0" dirty="0">
                <a:effectLst/>
              </a:rPr>
              <a:t>The bar graph visually presents the proportion of reserved room types for various customer segments.</a:t>
            </a:r>
          </a:p>
          <a:p>
            <a:pPr algn="l">
              <a:buFont typeface="Arial" panose="020B0604020202020204" pitchFamily="34" charset="0"/>
              <a:buChar char="•"/>
            </a:pPr>
            <a:r>
              <a:rPr lang="en-US" b="0" i="0" dirty="0">
                <a:effectLst/>
              </a:rPr>
              <a:t>Customer types are displayed on the horizontal axis, while the vertical axis denotes the percentage distribution of reserved room types.</a:t>
            </a:r>
          </a:p>
          <a:p>
            <a:endParaRPr lang="en-IN" u="sng" dirty="0"/>
          </a:p>
        </p:txBody>
      </p:sp>
      <p:pic>
        <p:nvPicPr>
          <p:cNvPr id="5" name="Picture 4">
            <a:extLst>
              <a:ext uri="{FF2B5EF4-FFF2-40B4-BE49-F238E27FC236}">
                <a16:creationId xmlns:a16="http://schemas.microsoft.com/office/drawing/2014/main" id="{F2683698-08D9-37FB-E642-31D58D6A341C}"/>
              </a:ext>
            </a:extLst>
          </p:cNvPr>
          <p:cNvPicPr>
            <a:picLocks noChangeAspect="1"/>
          </p:cNvPicPr>
          <p:nvPr/>
        </p:nvPicPr>
        <p:blipFill rotWithShape="1">
          <a:blip r:embed="rId2">
            <a:extLst>
              <a:ext uri="{28A0092B-C50C-407E-A947-70E740481C1C}">
                <a14:useLocalDpi xmlns:a14="http://schemas.microsoft.com/office/drawing/2010/main" val="0"/>
              </a:ext>
            </a:extLst>
          </a:blip>
          <a:srcRect l="46626" t="41767" r="23644" b="35261"/>
          <a:stretch/>
        </p:blipFill>
        <p:spPr>
          <a:xfrm>
            <a:off x="7491471" y="280530"/>
            <a:ext cx="4417763" cy="2330469"/>
          </a:xfrm>
          <a:prstGeom prst="rect">
            <a:avLst/>
          </a:prstGeom>
        </p:spPr>
      </p:pic>
    </p:spTree>
    <p:extLst>
      <p:ext uri="{BB962C8B-B14F-4D97-AF65-F5344CB8AC3E}">
        <p14:creationId xmlns:p14="http://schemas.microsoft.com/office/powerpoint/2010/main" val="279749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95D25-126F-F1E9-7EE0-E30250C31A7F}"/>
              </a:ext>
            </a:extLst>
          </p:cNvPr>
          <p:cNvSpPr>
            <a:spLocks noGrp="1"/>
          </p:cNvSpPr>
          <p:nvPr>
            <p:ph idx="1"/>
          </p:nvPr>
        </p:nvSpPr>
        <p:spPr>
          <a:xfrm>
            <a:off x="838200" y="418640"/>
            <a:ext cx="7909193" cy="6191479"/>
          </a:xfrm>
        </p:spPr>
        <p:txBody>
          <a:bodyPr>
            <a:normAutofit/>
          </a:bodyPr>
          <a:lstStyle/>
          <a:p>
            <a:r>
              <a:rPr lang="en-IN" b="1" dirty="0"/>
              <a:t>2.</a:t>
            </a:r>
            <a:r>
              <a:rPr lang="en-IN" b="1" u="sng" dirty="0"/>
              <a:t> Type of deposits by Customers</a:t>
            </a:r>
          </a:p>
          <a:p>
            <a:pPr algn="l"/>
            <a:r>
              <a:rPr lang="en-US" b="1" i="0" dirty="0">
                <a:effectLst/>
              </a:rPr>
              <a:t>Introduction:</a:t>
            </a:r>
            <a:r>
              <a:rPr lang="en-US" b="0" i="0" dirty="0">
                <a:effectLst/>
              </a:rPr>
              <a:t> In our hotel booking analysis, understanding the deposit preferences based on customer segments is crucial for financial planning and ensuring a smooth booking process. Visualizing this data through a bar graph in Excel provides a clear representation of deposit types favored by different customer categories.</a:t>
            </a:r>
          </a:p>
          <a:p>
            <a:pPr algn="l"/>
            <a:r>
              <a:rPr lang="en-US" b="1" i="0" dirty="0">
                <a:effectLst/>
              </a:rPr>
              <a:t>Graph Overview:</a:t>
            </a:r>
            <a:endParaRPr lang="en-US" b="0" i="0" dirty="0">
              <a:effectLst/>
            </a:endParaRPr>
          </a:p>
          <a:p>
            <a:pPr algn="l">
              <a:buFont typeface="Arial" panose="020B0604020202020204" pitchFamily="34" charset="0"/>
              <a:buChar char="•"/>
            </a:pPr>
            <a:r>
              <a:rPr lang="en-US" b="0" i="0" dirty="0">
                <a:effectLst/>
              </a:rPr>
              <a:t>The bar graph visually displays the distribution of deposit types for various customer segments.</a:t>
            </a:r>
          </a:p>
          <a:p>
            <a:pPr algn="l">
              <a:buFont typeface="Arial" panose="020B0604020202020204" pitchFamily="34" charset="0"/>
              <a:buChar char="•"/>
            </a:pPr>
            <a:r>
              <a:rPr lang="en-US" b="0" i="0" dirty="0">
                <a:effectLst/>
              </a:rPr>
              <a:t>Customer types (e.g., individual guests, groups, corporate clients) are shown on the horizontal axis, while the vertical axis represents the percentage distribution of deposit types.</a:t>
            </a:r>
          </a:p>
          <a:p>
            <a:endParaRPr lang="en-IN" b="1" u="sng" dirty="0"/>
          </a:p>
        </p:txBody>
      </p:sp>
      <p:pic>
        <p:nvPicPr>
          <p:cNvPr id="5" name="Picture 4">
            <a:extLst>
              <a:ext uri="{FF2B5EF4-FFF2-40B4-BE49-F238E27FC236}">
                <a16:creationId xmlns:a16="http://schemas.microsoft.com/office/drawing/2014/main" id="{0A7C6A9F-EDB2-DC47-ACD1-593B3BF13575}"/>
              </a:ext>
            </a:extLst>
          </p:cNvPr>
          <p:cNvPicPr>
            <a:picLocks noChangeAspect="1"/>
          </p:cNvPicPr>
          <p:nvPr/>
        </p:nvPicPr>
        <p:blipFill rotWithShape="1">
          <a:blip r:embed="rId2">
            <a:extLst>
              <a:ext uri="{28A0092B-C50C-407E-A947-70E740481C1C}">
                <a14:useLocalDpi xmlns:a14="http://schemas.microsoft.com/office/drawing/2010/main" val="0"/>
              </a:ext>
            </a:extLst>
          </a:blip>
          <a:srcRect l="50783" t="64739" r="23645" b="14377"/>
          <a:stretch/>
        </p:blipFill>
        <p:spPr>
          <a:xfrm>
            <a:off x="8516037" y="958466"/>
            <a:ext cx="3393195" cy="2137273"/>
          </a:xfrm>
          <a:prstGeom prst="rect">
            <a:avLst/>
          </a:prstGeom>
        </p:spPr>
      </p:pic>
    </p:spTree>
    <p:extLst>
      <p:ext uri="{BB962C8B-B14F-4D97-AF65-F5344CB8AC3E}">
        <p14:creationId xmlns:p14="http://schemas.microsoft.com/office/powerpoint/2010/main" val="58390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3DAB-093F-A886-4014-1CD3339090C6}"/>
              </a:ext>
            </a:extLst>
          </p:cNvPr>
          <p:cNvSpPr>
            <a:spLocks noGrp="1"/>
          </p:cNvSpPr>
          <p:nvPr>
            <p:ph type="title"/>
          </p:nvPr>
        </p:nvSpPr>
        <p:spPr/>
        <p:txBody>
          <a:bodyPr/>
          <a:lstStyle/>
          <a:p>
            <a:r>
              <a:rPr lang="en-IN" b="1" dirty="0"/>
              <a:t>Slicers</a:t>
            </a:r>
          </a:p>
        </p:txBody>
      </p:sp>
      <p:sp>
        <p:nvSpPr>
          <p:cNvPr id="3" name="Content Placeholder 2">
            <a:extLst>
              <a:ext uri="{FF2B5EF4-FFF2-40B4-BE49-F238E27FC236}">
                <a16:creationId xmlns:a16="http://schemas.microsoft.com/office/drawing/2014/main" id="{FD1AB4D0-D10A-6C3E-64BE-19B57A98F7FB}"/>
              </a:ext>
            </a:extLst>
          </p:cNvPr>
          <p:cNvSpPr>
            <a:spLocks noGrp="1"/>
          </p:cNvSpPr>
          <p:nvPr>
            <p:ph idx="1"/>
          </p:nvPr>
        </p:nvSpPr>
        <p:spPr>
          <a:xfrm>
            <a:off x="838200" y="1399142"/>
            <a:ext cx="8482069" cy="5093733"/>
          </a:xfrm>
        </p:spPr>
        <p:txBody>
          <a:bodyPr>
            <a:normAutofit/>
          </a:bodyPr>
          <a:lstStyle/>
          <a:p>
            <a:r>
              <a:rPr lang="en-US" b="1" i="0" dirty="0">
                <a:effectLst/>
                <a:latin typeface="Söhne"/>
              </a:rPr>
              <a:t>Slicer Analysis - Countries and Years in Hotel Booking Dashboard</a:t>
            </a:r>
          </a:p>
          <a:p>
            <a:pPr algn="l"/>
            <a:r>
              <a:rPr lang="en-US" b="1" i="0" dirty="0">
                <a:effectLst/>
              </a:rPr>
              <a:t>Introduction:</a:t>
            </a:r>
            <a:r>
              <a:rPr lang="en-US" b="0" i="0" dirty="0">
                <a:effectLst/>
              </a:rPr>
              <a:t> In our hotel booking analysis, utilizing slicers in Excel provides an interactive and user-friendly way to filter and explore data. Incorporating slicers for countries and years allows users to dynamically analyze booking trends and performance metrics based on specific geographical regions and timeframes.</a:t>
            </a:r>
          </a:p>
          <a:p>
            <a:pPr algn="l"/>
            <a:r>
              <a:rPr lang="en-US" b="1" i="0" dirty="0">
                <a:effectLst/>
              </a:rPr>
              <a:t>Slicer Overview:</a:t>
            </a:r>
            <a:endParaRPr lang="en-US" b="0" i="0" dirty="0">
              <a:effectLst/>
            </a:endParaRPr>
          </a:p>
          <a:p>
            <a:pPr algn="l">
              <a:buFont typeface="Arial" panose="020B0604020202020204" pitchFamily="34" charset="0"/>
              <a:buChar char="•"/>
            </a:pPr>
            <a:r>
              <a:rPr lang="en-US" b="0" i="0" dirty="0">
                <a:effectLst/>
              </a:rPr>
              <a:t>Slicers are interactive visual filters that enable users to quickly narrow down data based on selected criteria.</a:t>
            </a:r>
          </a:p>
          <a:p>
            <a:pPr algn="l">
              <a:buFont typeface="Arial" panose="020B0604020202020204" pitchFamily="34" charset="0"/>
              <a:buChar char="•"/>
            </a:pPr>
            <a:r>
              <a:rPr lang="en-US" b="0" i="0" dirty="0">
                <a:effectLst/>
              </a:rPr>
              <a:t>Two primary slicers will be implemented: one for countries and another for years.</a:t>
            </a:r>
          </a:p>
          <a:p>
            <a:endParaRPr lang="en-IN" dirty="0"/>
          </a:p>
        </p:txBody>
      </p:sp>
      <p:pic>
        <p:nvPicPr>
          <p:cNvPr id="5" name="Picture 4">
            <a:extLst>
              <a:ext uri="{FF2B5EF4-FFF2-40B4-BE49-F238E27FC236}">
                <a16:creationId xmlns:a16="http://schemas.microsoft.com/office/drawing/2014/main" id="{0D6B28B3-C3C9-CBE8-71A8-6EA7FFBA556C}"/>
              </a:ext>
            </a:extLst>
          </p:cNvPr>
          <p:cNvPicPr>
            <a:picLocks noChangeAspect="1"/>
          </p:cNvPicPr>
          <p:nvPr/>
        </p:nvPicPr>
        <p:blipFill rotWithShape="1">
          <a:blip r:embed="rId2">
            <a:extLst>
              <a:ext uri="{28A0092B-C50C-407E-A947-70E740481C1C}">
                <a14:useLocalDpi xmlns:a14="http://schemas.microsoft.com/office/drawing/2010/main" val="0"/>
              </a:ext>
            </a:extLst>
          </a:blip>
          <a:srcRect l="76355" t="24652" r="2229" b="14217"/>
          <a:stretch/>
        </p:blipFill>
        <p:spPr>
          <a:xfrm>
            <a:off x="9320269" y="681037"/>
            <a:ext cx="2610999" cy="5400274"/>
          </a:xfrm>
          <a:prstGeom prst="rect">
            <a:avLst/>
          </a:prstGeom>
        </p:spPr>
      </p:pic>
    </p:spTree>
    <p:extLst>
      <p:ext uri="{BB962C8B-B14F-4D97-AF65-F5344CB8AC3E}">
        <p14:creationId xmlns:p14="http://schemas.microsoft.com/office/powerpoint/2010/main" val="32952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A620-5F13-1A9A-1D90-97F0EC2E6EC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E5C18AD-B685-4C16-66B2-6E333C77FEA2}"/>
              </a:ext>
            </a:extLst>
          </p:cNvPr>
          <p:cNvSpPr>
            <a:spLocks noGrp="1"/>
          </p:cNvSpPr>
          <p:nvPr>
            <p:ph idx="1"/>
          </p:nvPr>
        </p:nvSpPr>
        <p:spPr>
          <a:xfrm>
            <a:off x="1103312" y="1853248"/>
            <a:ext cx="8946541" cy="4395151"/>
          </a:xfrm>
        </p:spPr>
        <p:txBody>
          <a:bodyPr/>
          <a:lstStyle/>
          <a:p>
            <a:r>
              <a:rPr lang="en-US" dirty="0"/>
              <a:t>In conclusion, the hotel booking analysis dashboard, offers valuable insights into booking trends, guest preferences, and operational efficiency. By analyzing key metrics such as lead time, revenue, and guest demographics, it enables informed decision-making, personalized guest experiences, and revenue optimization. Moving forward, this data-driven approach will drive ongoing improvements, ensuring our hotel remains competitive and delivers exceptional experiences to our guests.</a:t>
            </a:r>
            <a:endParaRPr lang="en-IN" dirty="0"/>
          </a:p>
        </p:txBody>
      </p:sp>
    </p:spTree>
    <p:extLst>
      <p:ext uri="{BB962C8B-B14F-4D97-AF65-F5344CB8AC3E}">
        <p14:creationId xmlns:p14="http://schemas.microsoft.com/office/powerpoint/2010/main" val="41744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16A58-5F21-0D82-D175-DFD55627B727}"/>
              </a:ext>
            </a:extLst>
          </p:cNvPr>
          <p:cNvSpPr>
            <a:spLocks noGrp="1"/>
          </p:cNvSpPr>
          <p:nvPr>
            <p:ph idx="1"/>
          </p:nvPr>
        </p:nvSpPr>
        <p:spPr>
          <a:xfrm>
            <a:off x="2126255" y="1685582"/>
            <a:ext cx="7923598" cy="4562818"/>
          </a:xfrm>
        </p:spPr>
        <p:txBody>
          <a:bodyPr>
            <a:normAutofit/>
          </a:bodyPr>
          <a:lstStyle/>
          <a:p>
            <a:pPr marL="0" indent="0" algn="ctr">
              <a:buNone/>
            </a:pPr>
            <a:r>
              <a:rPr lang="en-US" sz="4200" b="1" dirty="0"/>
              <a:t>Thank You!</a:t>
            </a:r>
          </a:p>
          <a:p>
            <a:pPr marL="0" indent="0" algn="ctr">
              <a:buNone/>
            </a:pPr>
            <a:endParaRPr lang="en-US" sz="2400" dirty="0"/>
          </a:p>
          <a:p>
            <a:pPr marL="0" indent="0" algn="ctr">
              <a:buNone/>
            </a:pPr>
            <a:r>
              <a:rPr lang="en-US" sz="2400" dirty="0"/>
              <a:t>Thank you for your attention and participation in this presentation. Your engagement and interest in the hotel booking analysis dashboard are greatly appreciated.</a:t>
            </a:r>
            <a:endParaRPr lang="en-IN" sz="2400" dirty="0"/>
          </a:p>
        </p:txBody>
      </p:sp>
    </p:spTree>
    <p:extLst>
      <p:ext uri="{BB962C8B-B14F-4D97-AF65-F5344CB8AC3E}">
        <p14:creationId xmlns:p14="http://schemas.microsoft.com/office/powerpoint/2010/main" val="62561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B2A7-91FE-CC6B-0482-A158FBEBE987}"/>
              </a:ext>
            </a:extLst>
          </p:cNvPr>
          <p:cNvSpPr>
            <a:spLocks noGrp="1"/>
          </p:cNvSpPr>
          <p:nvPr>
            <p:ph type="title"/>
          </p:nvPr>
        </p:nvSpPr>
        <p:spPr/>
        <p:txBody>
          <a:bodyPr/>
          <a:lstStyle/>
          <a:p>
            <a:r>
              <a:rPr lang="en-US" b="1" i="0" dirty="0">
                <a:effectLst/>
                <a:latin typeface="Söhne"/>
              </a:rPr>
              <a:t>Introduction to Hotel Booking Analysis</a:t>
            </a:r>
            <a:endParaRPr lang="en-IN" b="1" dirty="0"/>
          </a:p>
        </p:txBody>
      </p:sp>
      <p:sp>
        <p:nvSpPr>
          <p:cNvPr id="3" name="Content Placeholder 2">
            <a:extLst>
              <a:ext uri="{FF2B5EF4-FFF2-40B4-BE49-F238E27FC236}">
                <a16:creationId xmlns:a16="http://schemas.microsoft.com/office/drawing/2014/main" id="{AB7735BE-B3D0-C5A7-BFC8-222F2275270E}"/>
              </a:ext>
            </a:extLst>
          </p:cNvPr>
          <p:cNvSpPr>
            <a:spLocks noGrp="1"/>
          </p:cNvSpPr>
          <p:nvPr>
            <p:ph idx="1"/>
          </p:nvPr>
        </p:nvSpPr>
        <p:spPr/>
        <p:txBody>
          <a:bodyPr/>
          <a:lstStyle/>
          <a:p>
            <a:pPr>
              <a:lnSpc>
                <a:spcPct val="150000"/>
              </a:lnSpc>
            </a:pPr>
            <a:r>
              <a:rPr lang="en-US" b="0" i="0" dirty="0">
                <a:effectLst/>
              </a:rPr>
              <a:t>The purpose of hotel booking analysis is to delve into the wealth of data generated by reservations, guest interactions, and operational processes within the hospitality industry. This analytical exploration aims to extract meaningful insights that empower hoteliers to make informed decisions, enhance operational efficiency, and elevate the overall guest experience.</a:t>
            </a:r>
            <a:endParaRPr lang="en-IN" dirty="0"/>
          </a:p>
        </p:txBody>
      </p:sp>
    </p:spTree>
    <p:extLst>
      <p:ext uri="{BB962C8B-B14F-4D97-AF65-F5344CB8AC3E}">
        <p14:creationId xmlns:p14="http://schemas.microsoft.com/office/powerpoint/2010/main" val="250155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CF69-A2A4-0B03-3F48-9125CA8AAE5C}"/>
              </a:ext>
            </a:extLst>
          </p:cNvPr>
          <p:cNvSpPr>
            <a:spLocks noGrp="1"/>
          </p:cNvSpPr>
          <p:nvPr>
            <p:ph type="title"/>
          </p:nvPr>
        </p:nvSpPr>
        <p:spPr/>
        <p:txBody>
          <a:bodyPr/>
          <a:lstStyle/>
          <a:p>
            <a:r>
              <a:rPr lang="en-IN" b="1" dirty="0">
                <a:latin typeface="+mn-lt"/>
              </a:rPr>
              <a:t>About Dataset</a:t>
            </a:r>
          </a:p>
        </p:txBody>
      </p:sp>
      <p:sp>
        <p:nvSpPr>
          <p:cNvPr id="3" name="Content Placeholder 2">
            <a:extLst>
              <a:ext uri="{FF2B5EF4-FFF2-40B4-BE49-F238E27FC236}">
                <a16:creationId xmlns:a16="http://schemas.microsoft.com/office/drawing/2014/main" id="{C9D59BC0-0047-92F5-3C3A-4BC8EC59BBD6}"/>
              </a:ext>
            </a:extLst>
          </p:cNvPr>
          <p:cNvSpPr>
            <a:spLocks noGrp="1"/>
          </p:cNvSpPr>
          <p:nvPr>
            <p:ph idx="1"/>
          </p:nvPr>
        </p:nvSpPr>
        <p:spPr/>
        <p:txBody>
          <a:bodyPr/>
          <a:lstStyle/>
          <a:p>
            <a:pPr>
              <a:lnSpc>
                <a:spcPct val="150000"/>
              </a:lnSpc>
            </a:pPr>
            <a:r>
              <a:rPr lang="en-US" b="0" i="0" dirty="0">
                <a:effectLst/>
              </a:rPr>
              <a:t>For this analysis, we utilize the "Hotel Booking Analysis" dataset, available on platforms like Kaggle. This dataset includes information on hotel bookings, encompassing factors such as booking dates, types of rooms, meal preferences, and customer Types. Additionally, it provides details about cancellations and special requests, offering a comprehensive view of the booking process.</a:t>
            </a:r>
            <a:endParaRPr lang="en-IN" dirty="0"/>
          </a:p>
        </p:txBody>
      </p:sp>
    </p:spTree>
    <p:extLst>
      <p:ext uri="{BB962C8B-B14F-4D97-AF65-F5344CB8AC3E}">
        <p14:creationId xmlns:p14="http://schemas.microsoft.com/office/powerpoint/2010/main" val="220102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BAF9-52F4-4EC4-C3A1-95CBA6A03D64}"/>
              </a:ext>
            </a:extLst>
          </p:cNvPr>
          <p:cNvSpPr>
            <a:spLocks noGrp="1"/>
          </p:cNvSpPr>
          <p:nvPr>
            <p:ph type="title"/>
          </p:nvPr>
        </p:nvSpPr>
        <p:spPr/>
        <p:txBody>
          <a:bodyPr/>
          <a:lstStyle/>
          <a:p>
            <a:r>
              <a:rPr lang="en-IN" b="1" dirty="0"/>
              <a:t>Overview of Hotel Booking Analysis Dashboard</a:t>
            </a:r>
          </a:p>
        </p:txBody>
      </p:sp>
      <p:pic>
        <p:nvPicPr>
          <p:cNvPr id="9" name="Content Placeholder 8">
            <a:extLst>
              <a:ext uri="{FF2B5EF4-FFF2-40B4-BE49-F238E27FC236}">
                <a16:creationId xmlns:a16="http://schemas.microsoft.com/office/drawing/2014/main" id="{3840F3D0-C9A3-29BA-0AD1-87A4D67DA9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897"/>
          <a:stretch/>
        </p:blipFill>
        <p:spPr>
          <a:xfrm>
            <a:off x="936893" y="1853248"/>
            <a:ext cx="10318214" cy="4867041"/>
          </a:xfrm>
        </p:spPr>
      </p:pic>
    </p:spTree>
    <p:extLst>
      <p:ext uri="{BB962C8B-B14F-4D97-AF65-F5344CB8AC3E}">
        <p14:creationId xmlns:p14="http://schemas.microsoft.com/office/powerpoint/2010/main" val="93003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384-3E64-0CF2-E5DF-D0D49FE2EE75}"/>
              </a:ext>
            </a:extLst>
          </p:cNvPr>
          <p:cNvSpPr>
            <a:spLocks noGrp="1"/>
          </p:cNvSpPr>
          <p:nvPr>
            <p:ph type="title"/>
          </p:nvPr>
        </p:nvSpPr>
        <p:spPr/>
        <p:txBody>
          <a:bodyPr/>
          <a:lstStyle/>
          <a:p>
            <a:r>
              <a:rPr lang="en-IN" b="1" dirty="0"/>
              <a:t>KPIs(Key Performance Indicators)</a:t>
            </a:r>
            <a:endParaRPr lang="en-IN" dirty="0"/>
          </a:p>
        </p:txBody>
      </p:sp>
      <p:sp>
        <p:nvSpPr>
          <p:cNvPr id="3" name="Content Placeholder 2">
            <a:extLst>
              <a:ext uri="{FF2B5EF4-FFF2-40B4-BE49-F238E27FC236}">
                <a16:creationId xmlns:a16="http://schemas.microsoft.com/office/drawing/2014/main" id="{9B35704E-9684-35F0-8684-52B5907E0FE7}"/>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1.</a:t>
            </a:r>
            <a:r>
              <a:rPr lang="en-US" b="0" i="0" dirty="0">
                <a:effectLst/>
              </a:rPr>
              <a:t> The primary goal of examining the </a:t>
            </a:r>
            <a:r>
              <a:rPr lang="en-US" b="1" i="0" u="sng" dirty="0">
                <a:effectLst/>
              </a:rPr>
              <a:t>total number of bookings</a:t>
            </a:r>
            <a:r>
              <a:rPr lang="en-US" b="0" i="0" dirty="0">
                <a:effectLst/>
              </a:rPr>
              <a:t> is to understand the volume of reservations over a specified period. This key performance indicator (KPI) helps us gauge the popularity of our hotel, assess demand trends, and make informed decisions to optimize our services.</a:t>
            </a:r>
            <a:endParaRPr lang="en-IN" dirty="0"/>
          </a:p>
        </p:txBody>
      </p:sp>
      <p:pic>
        <p:nvPicPr>
          <p:cNvPr id="5" name="Content Placeholder 4">
            <a:extLst>
              <a:ext uri="{FF2B5EF4-FFF2-40B4-BE49-F238E27FC236}">
                <a16:creationId xmlns:a16="http://schemas.microsoft.com/office/drawing/2014/main" id="{3849E89D-208D-32C6-CB05-885990C2707F}"/>
              </a:ext>
            </a:extLst>
          </p:cNvPr>
          <p:cNvPicPr>
            <a:picLocks noChangeAspect="1"/>
          </p:cNvPicPr>
          <p:nvPr/>
        </p:nvPicPr>
        <p:blipFill rotWithShape="1">
          <a:blip r:embed="rId2">
            <a:extLst>
              <a:ext uri="{28A0092B-C50C-407E-A947-70E740481C1C}">
                <a14:useLocalDpi xmlns:a14="http://schemas.microsoft.com/office/drawing/2010/main" val="0"/>
              </a:ext>
            </a:extLst>
          </a:blip>
          <a:srcRect l="3098" t="24531" r="23700" b="58405"/>
          <a:stretch/>
        </p:blipFill>
        <p:spPr>
          <a:xfrm>
            <a:off x="1047520" y="1751682"/>
            <a:ext cx="9484605" cy="1580519"/>
          </a:xfrm>
          <a:prstGeom prst="rect">
            <a:avLst/>
          </a:prstGeom>
        </p:spPr>
      </p:pic>
    </p:spTree>
    <p:extLst>
      <p:ext uri="{BB962C8B-B14F-4D97-AF65-F5344CB8AC3E}">
        <p14:creationId xmlns:p14="http://schemas.microsoft.com/office/powerpoint/2010/main" val="412897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4C38B-4639-B4BC-C63C-DACB25380FC6}"/>
              </a:ext>
            </a:extLst>
          </p:cNvPr>
          <p:cNvSpPr>
            <a:spLocks noGrp="1"/>
          </p:cNvSpPr>
          <p:nvPr>
            <p:ph idx="1"/>
          </p:nvPr>
        </p:nvSpPr>
        <p:spPr>
          <a:xfrm>
            <a:off x="838200" y="771181"/>
            <a:ext cx="10515600" cy="5405781"/>
          </a:xfrm>
        </p:spPr>
        <p:txBody>
          <a:bodyPr>
            <a:normAutofit/>
          </a:bodyPr>
          <a:lstStyle/>
          <a:p>
            <a:r>
              <a:rPr lang="en-IN" dirty="0"/>
              <a:t>2.</a:t>
            </a:r>
            <a:r>
              <a:rPr lang="en-US" b="0" i="0" dirty="0">
                <a:solidFill>
                  <a:srgbClr val="374151"/>
                </a:solidFill>
                <a:effectLst/>
                <a:latin typeface="Söhne"/>
              </a:rPr>
              <a:t> </a:t>
            </a:r>
            <a:r>
              <a:rPr lang="en-US" b="0" i="0" dirty="0">
                <a:effectLst/>
              </a:rPr>
              <a:t>The </a:t>
            </a:r>
            <a:r>
              <a:rPr lang="en-US" b="1" i="0" u="sng" dirty="0">
                <a:effectLst/>
              </a:rPr>
              <a:t>total number of cancellations</a:t>
            </a:r>
            <a:r>
              <a:rPr lang="en-US" b="0" i="0" dirty="0">
                <a:effectLst/>
              </a:rPr>
              <a:t> is to gain a comprehensive understanding of the reasons behind cancellations, identify patterns, and formulate strategies to mitigate potential losses.</a:t>
            </a:r>
          </a:p>
          <a:p>
            <a:pPr marL="0" indent="0">
              <a:buNone/>
            </a:pPr>
            <a:endParaRPr lang="en-US" b="0" i="0" dirty="0">
              <a:effectLst/>
            </a:endParaRPr>
          </a:p>
          <a:p>
            <a:r>
              <a:rPr lang="en-US" dirty="0"/>
              <a:t>3.</a:t>
            </a:r>
            <a:r>
              <a:rPr lang="en-US" b="0" i="0" dirty="0">
                <a:solidFill>
                  <a:srgbClr val="374151"/>
                </a:solidFill>
                <a:effectLst/>
                <a:latin typeface="Söhne"/>
              </a:rPr>
              <a:t> </a:t>
            </a:r>
            <a:r>
              <a:rPr lang="en-US" b="0" i="0" dirty="0">
                <a:effectLst/>
              </a:rPr>
              <a:t>Our objective in analyzing </a:t>
            </a:r>
            <a:r>
              <a:rPr lang="en-US" b="1" i="0" u="sng" dirty="0">
                <a:effectLst/>
              </a:rPr>
              <a:t>cancellation rates</a:t>
            </a:r>
            <a:r>
              <a:rPr lang="en-US" b="0" i="0" dirty="0">
                <a:effectLst/>
              </a:rPr>
              <a:t> is to gain insights into the frequency of cancellations, identify contributing factors, and develop targeted strategies to minimize their impact on our hotel operations.</a:t>
            </a:r>
          </a:p>
          <a:p>
            <a:endParaRPr lang="en-US" dirty="0"/>
          </a:p>
          <a:p>
            <a:r>
              <a:rPr lang="en-IN" dirty="0"/>
              <a:t>4.</a:t>
            </a:r>
            <a:r>
              <a:rPr lang="en-US" b="0" i="0" dirty="0">
                <a:solidFill>
                  <a:srgbClr val="374151"/>
                </a:solidFill>
                <a:effectLst/>
                <a:latin typeface="Söhne"/>
              </a:rPr>
              <a:t> </a:t>
            </a:r>
            <a:r>
              <a:rPr lang="en-US" b="0" i="0" dirty="0">
                <a:effectLst/>
              </a:rPr>
              <a:t>The </a:t>
            </a:r>
            <a:r>
              <a:rPr lang="en-US" b="1" i="0" u="sng" dirty="0">
                <a:effectLst/>
              </a:rPr>
              <a:t>number of repeated guests</a:t>
            </a:r>
            <a:r>
              <a:rPr lang="en-US" b="0" i="0" dirty="0">
                <a:effectLst/>
              </a:rPr>
              <a:t> is to identify patterns, trends, and preferences exhibited by loyal customers. This analysis allows us to tailor strategies that enhance guest satisfaction and encourage repeat bookings.</a:t>
            </a:r>
            <a:endParaRPr lang="en-IN" dirty="0"/>
          </a:p>
        </p:txBody>
      </p:sp>
    </p:spTree>
    <p:extLst>
      <p:ext uri="{BB962C8B-B14F-4D97-AF65-F5344CB8AC3E}">
        <p14:creationId xmlns:p14="http://schemas.microsoft.com/office/powerpoint/2010/main" val="2646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372C-7D5E-19EA-FCF7-BAF52A1C9F8F}"/>
              </a:ext>
            </a:extLst>
          </p:cNvPr>
          <p:cNvSpPr>
            <a:spLocks noGrp="1"/>
          </p:cNvSpPr>
          <p:nvPr>
            <p:ph type="title"/>
          </p:nvPr>
        </p:nvSpPr>
        <p:spPr/>
        <p:txBody>
          <a:bodyPr/>
          <a:lstStyle/>
          <a:p>
            <a:r>
              <a:rPr lang="en-IN" b="1" dirty="0"/>
              <a:t>Column Graphs </a:t>
            </a:r>
          </a:p>
        </p:txBody>
      </p:sp>
      <p:sp>
        <p:nvSpPr>
          <p:cNvPr id="3" name="Content Placeholder 2">
            <a:extLst>
              <a:ext uri="{FF2B5EF4-FFF2-40B4-BE49-F238E27FC236}">
                <a16:creationId xmlns:a16="http://schemas.microsoft.com/office/drawing/2014/main" id="{EC4A7330-EAD2-1C59-74ED-EA057603DA28}"/>
              </a:ext>
            </a:extLst>
          </p:cNvPr>
          <p:cNvSpPr>
            <a:spLocks noGrp="1"/>
          </p:cNvSpPr>
          <p:nvPr>
            <p:ph idx="1"/>
          </p:nvPr>
        </p:nvSpPr>
        <p:spPr>
          <a:xfrm>
            <a:off x="838200" y="1443210"/>
            <a:ext cx="8030377" cy="4913523"/>
          </a:xfrm>
        </p:spPr>
        <p:txBody>
          <a:bodyPr>
            <a:normAutofit/>
          </a:bodyPr>
          <a:lstStyle/>
          <a:p>
            <a:pPr marL="0" indent="0">
              <a:buNone/>
            </a:pPr>
            <a:r>
              <a:rPr lang="en-IN" dirty="0"/>
              <a:t>1.</a:t>
            </a:r>
            <a:r>
              <a:rPr lang="en-IN" b="1" dirty="0"/>
              <a:t> </a:t>
            </a:r>
            <a:r>
              <a:rPr lang="en-IN" b="1" u="sng" dirty="0"/>
              <a:t>Number of Cancellation based on months</a:t>
            </a:r>
          </a:p>
          <a:p>
            <a:pPr algn="l"/>
            <a:r>
              <a:rPr lang="en-US" b="1" i="0" dirty="0">
                <a:effectLst/>
              </a:rPr>
              <a:t>Introduction:</a:t>
            </a:r>
            <a:r>
              <a:rPr lang="en-US" b="0" i="0" dirty="0">
                <a:effectLst/>
              </a:rPr>
              <a:t> In our hotel booking analysis, we explore the dynamics of cancellations across different months. Visualizing this data through a column graph in Excel provides a powerful means to identify patterns, trends, and potential areas for strategic intervention.</a:t>
            </a:r>
          </a:p>
          <a:p>
            <a:pPr algn="l"/>
            <a:r>
              <a:rPr lang="en-US" b="1" i="0" dirty="0">
                <a:effectLst/>
              </a:rPr>
              <a:t>Graph Overview:</a:t>
            </a:r>
            <a:endParaRPr lang="en-US" b="0" i="0" dirty="0">
              <a:effectLst/>
            </a:endParaRPr>
          </a:p>
          <a:p>
            <a:pPr algn="l">
              <a:buFont typeface="Arial" panose="020B0604020202020204" pitchFamily="34" charset="0"/>
              <a:buChar char="•"/>
            </a:pPr>
            <a:r>
              <a:rPr lang="en-US" b="0" i="0" dirty="0">
                <a:effectLst/>
              </a:rPr>
              <a:t>The column graph displays the </a:t>
            </a:r>
            <a:r>
              <a:rPr lang="en-US" b="1" i="0" dirty="0">
                <a:effectLst/>
              </a:rPr>
              <a:t>number of cancellations </a:t>
            </a:r>
            <a:r>
              <a:rPr lang="en-US" b="0" i="0" dirty="0">
                <a:effectLst/>
              </a:rPr>
              <a:t>for each month.</a:t>
            </a:r>
          </a:p>
          <a:p>
            <a:pPr algn="l">
              <a:buFont typeface="Arial" panose="020B0604020202020204" pitchFamily="34" charset="0"/>
              <a:buChar char="•"/>
            </a:pPr>
            <a:r>
              <a:rPr lang="en-US" b="0" i="0" dirty="0">
                <a:effectLst/>
              </a:rPr>
              <a:t>Months are represented on the horizontal axis, while the vertical axis shows the corresponding number of cancellations.</a:t>
            </a:r>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3BDD9ED5-3160-740C-EE1B-34A71B047B6E}"/>
              </a:ext>
            </a:extLst>
          </p:cNvPr>
          <p:cNvPicPr>
            <a:picLocks noChangeAspect="1"/>
          </p:cNvPicPr>
          <p:nvPr/>
        </p:nvPicPr>
        <p:blipFill rotWithShape="1">
          <a:blip r:embed="rId2">
            <a:extLst>
              <a:ext uri="{28A0092B-C50C-407E-A947-70E740481C1C}">
                <a14:useLocalDpi xmlns:a14="http://schemas.microsoft.com/office/drawing/2010/main" val="0"/>
              </a:ext>
            </a:extLst>
          </a:blip>
          <a:srcRect l="3886" t="41285" r="72891" b="14378"/>
          <a:stretch/>
        </p:blipFill>
        <p:spPr>
          <a:xfrm>
            <a:off x="8868577" y="237829"/>
            <a:ext cx="2831335" cy="3040656"/>
          </a:xfrm>
          <a:prstGeom prst="rect">
            <a:avLst/>
          </a:prstGeom>
        </p:spPr>
      </p:pic>
    </p:spTree>
    <p:extLst>
      <p:ext uri="{BB962C8B-B14F-4D97-AF65-F5344CB8AC3E}">
        <p14:creationId xmlns:p14="http://schemas.microsoft.com/office/powerpoint/2010/main" val="168412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079EA-A806-5962-916C-40E2E24CC797}"/>
              </a:ext>
            </a:extLst>
          </p:cNvPr>
          <p:cNvSpPr>
            <a:spLocks noGrp="1"/>
          </p:cNvSpPr>
          <p:nvPr>
            <p:ph idx="1"/>
          </p:nvPr>
        </p:nvSpPr>
        <p:spPr>
          <a:xfrm>
            <a:off x="838200" y="760164"/>
            <a:ext cx="10515600" cy="5416799"/>
          </a:xfrm>
        </p:spPr>
        <p:txBody>
          <a:bodyPr/>
          <a:lstStyle/>
          <a:p>
            <a:r>
              <a:rPr lang="en-IN" dirty="0"/>
              <a:t>2.</a:t>
            </a:r>
            <a:r>
              <a:rPr lang="en-IN" b="1" u="sng" dirty="0"/>
              <a:t>Number of Booking Based on Months</a:t>
            </a:r>
          </a:p>
          <a:p>
            <a:pPr algn="l"/>
            <a:r>
              <a:rPr lang="en-US" b="1" i="0" dirty="0">
                <a:effectLst/>
              </a:rPr>
              <a:t>Introduction:</a:t>
            </a:r>
            <a:r>
              <a:rPr lang="en-US" b="0" i="0" dirty="0">
                <a:effectLst/>
              </a:rPr>
              <a:t> In our hotel booking analysis, understanding the distribution of bookings across different months is pivotal for strategic planning and resource allocation. Visualizing this data through a column graph in Excel provides a clear and concise representation of booking trends over time.</a:t>
            </a:r>
          </a:p>
          <a:p>
            <a:pPr algn="l"/>
            <a:r>
              <a:rPr lang="en-US" b="1" i="0" dirty="0">
                <a:effectLst/>
              </a:rPr>
              <a:t>Graph Overview:</a:t>
            </a:r>
            <a:endParaRPr lang="en-US" b="0" i="0" dirty="0">
              <a:effectLst/>
            </a:endParaRPr>
          </a:p>
          <a:p>
            <a:pPr algn="l">
              <a:buFont typeface="Arial" panose="020B0604020202020204" pitchFamily="34" charset="0"/>
              <a:buChar char="•"/>
            </a:pPr>
            <a:r>
              <a:rPr lang="en-US" b="0" i="0" dirty="0">
                <a:effectLst/>
              </a:rPr>
              <a:t>The column graph illustrates the </a:t>
            </a:r>
            <a:r>
              <a:rPr lang="en-US" b="1" i="0" dirty="0">
                <a:effectLst/>
              </a:rPr>
              <a:t>number of bookings </a:t>
            </a:r>
            <a:r>
              <a:rPr lang="en-US" i="0" dirty="0">
                <a:effectLst/>
              </a:rPr>
              <a:t>for each month</a:t>
            </a:r>
            <a:r>
              <a:rPr lang="en-US" b="0" i="0" dirty="0">
                <a:effectLst/>
              </a:rPr>
              <a:t>.</a:t>
            </a:r>
          </a:p>
          <a:p>
            <a:pPr algn="l">
              <a:buFont typeface="Arial" panose="020B0604020202020204" pitchFamily="34" charset="0"/>
              <a:buChar char="•"/>
            </a:pPr>
            <a:r>
              <a:rPr lang="en-US" b="0" i="0" dirty="0">
                <a:effectLst/>
              </a:rPr>
              <a:t>Months are displayed on the horizontal axis, while the vertical axis represents the corresponding number of bookings.</a:t>
            </a:r>
          </a:p>
          <a:p>
            <a:pPr marL="0" indent="0">
              <a:buNone/>
            </a:pPr>
            <a:endParaRPr lang="en-IN" b="1" u="sng" dirty="0"/>
          </a:p>
        </p:txBody>
      </p:sp>
    </p:spTree>
    <p:extLst>
      <p:ext uri="{BB962C8B-B14F-4D97-AF65-F5344CB8AC3E}">
        <p14:creationId xmlns:p14="http://schemas.microsoft.com/office/powerpoint/2010/main" val="315307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A875-36C5-8D2B-07A8-355004E20486}"/>
              </a:ext>
            </a:extLst>
          </p:cNvPr>
          <p:cNvSpPr>
            <a:spLocks noGrp="1"/>
          </p:cNvSpPr>
          <p:nvPr>
            <p:ph type="title"/>
          </p:nvPr>
        </p:nvSpPr>
        <p:spPr/>
        <p:txBody>
          <a:bodyPr/>
          <a:lstStyle/>
          <a:p>
            <a:r>
              <a:rPr lang="en-IN" b="1" dirty="0"/>
              <a:t>Pie Chart</a:t>
            </a:r>
          </a:p>
        </p:txBody>
      </p:sp>
      <p:sp>
        <p:nvSpPr>
          <p:cNvPr id="3" name="Content Placeholder 2">
            <a:extLst>
              <a:ext uri="{FF2B5EF4-FFF2-40B4-BE49-F238E27FC236}">
                <a16:creationId xmlns:a16="http://schemas.microsoft.com/office/drawing/2014/main" id="{7C65E468-2DE3-3695-AB07-1ACFB7699E61}"/>
              </a:ext>
            </a:extLst>
          </p:cNvPr>
          <p:cNvSpPr>
            <a:spLocks noGrp="1"/>
          </p:cNvSpPr>
          <p:nvPr>
            <p:ph idx="1"/>
          </p:nvPr>
        </p:nvSpPr>
        <p:spPr>
          <a:xfrm>
            <a:off x="838200" y="1366092"/>
            <a:ext cx="7810041" cy="4957589"/>
          </a:xfrm>
        </p:spPr>
        <p:txBody>
          <a:bodyPr>
            <a:normAutofit/>
          </a:bodyPr>
          <a:lstStyle/>
          <a:p>
            <a:r>
              <a:rPr lang="en-US" b="1" i="0" u="sng" dirty="0">
                <a:effectLst/>
              </a:rPr>
              <a:t>Top 5 Most Visited Countries</a:t>
            </a:r>
          </a:p>
          <a:p>
            <a:pPr algn="l"/>
            <a:r>
              <a:rPr lang="en-US" b="1" i="0" dirty="0">
                <a:effectLst/>
              </a:rPr>
              <a:t>Introduction:</a:t>
            </a:r>
            <a:r>
              <a:rPr lang="en-US" b="0" i="0" dirty="0">
                <a:effectLst/>
              </a:rPr>
              <a:t> In our hotel booking analysis, understanding the popularity of destinations is paramount for tailoring marketing efforts and optimizing guest experiences. Visualizing the top 5 most visited countries through a pie chart in Excel offers a compelling representation of traveler preferences.</a:t>
            </a:r>
          </a:p>
          <a:p>
            <a:pPr algn="l"/>
            <a:r>
              <a:rPr lang="en-US" b="1" i="0" dirty="0">
                <a:effectLst/>
              </a:rPr>
              <a:t>Chart Overview:</a:t>
            </a:r>
            <a:endParaRPr lang="en-US" b="0" i="0" dirty="0">
              <a:effectLst/>
            </a:endParaRPr>
          </a:p>
          <a:p>
            <a:pPr algn="l">
              <a:buFont typeface="Arial" panose="020B0604020202020204" pitchFamily="34" charset="0"/>
              <a:buChar char="•"/>
            </a:pPr>
            <a:r>
              <a:rPr lang="en-US" b="0" i="0" dirty="0">
                <a:effectLst/>
              </a:rPr>
              <a:t>The pie chart succinctly displays the number of distribution of bookings across the top 5 most visited countries.</a:t>
            </a:r>
          </a:p>
          <a:p>
            <a:pPr algn="l">
              <a:buFont typeface="Arial" panose="020B0604020202020204" pitchFamily="34" charset="0"/>
              <a:buChar char="•"/>
            </a:pPr>
            <a:r>
              <a:rPr lang="en-US" b="0" i="0" dirty="0">
                <a:effectLst/>
              </a:rPr>
              <a:t>Each slice of the pie represents a specific country, and the size of the slice corresponds to its proportion of total bookings.</a:t>
            </a:r>
          </a:p>
          <a:p>
            <a:endParaRPr lang="en-IN" u="sng" dirty="0"/>
          </a:p>
        </p:txBody>
      </p:sp>
      <p:pic>
        <p:nvPicPr>
          <p:cNvPr id="5" name="Picture 4">
            <a:extLst>
              <a:ext uri="{FF2B5EF4-FFF2-40B4-BE49-F238E27FC236}">
                <a16:creationId xmlns:a16="http://schemas.microsoft.com/office/drawing/2014/main" id="{9377E6C9-67DC-EF54-8F19-F9A7F9B28206}"/>
              </a:ext>
            </a:extLst>
          </p:cNvPr>
          <p:cNvPicPr>
            <a:picLocks noChangeAspect="1"/>
          </p:cNvPicPr>
          <p:nvPr/>
        </p:nvPicPr>
        <p:blipFill rotWithShape="1">
          <a:blip r:embed="rId2">
            <a:extLst>
              <a:ext uri="{28A0092B-C50C-407E-A947-70E740481C1C}">
                <a14:useLocalDpi xmlns:a14="http://schemas.microsoft.com/office/drawing/2010/main" val="0"/>
              </a:ext>
            </a:extLst>
          </a:blip>
          <a:srcRect l="27199" t="41767" r="53734" b="35100"/>
          <a:stretch/>
        </p:blipFill>
        <p:spPr>
          <a:xfrm>
            <a:off x="8383834" y="452717"/>
            <a:ext cx="3492347" cy="2632005"/>
          </a:xfrm>
          <a:prstGeom prst="rect">
            <a:avLst/>
          </a:prstGeom>
        </p:spPr>
      </p:pic>
    </p:spTree>
    <p:extLst>
      <p:ext uri="{BB962C8B-B14F-4D97-AF65-F5344CB8AC3E}">
        <p14:creationId xmlns:p14="http://schemas.microsoft.com/office/powerpoint/2010/main" val="1279961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1811</TotalTime>
  <Words>1071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Söhne</vt:lpstr>
      <vt:lpstr>Wingdings 3</vt:lpstr>
      <vt:lpstr>Ion</vt:lpstr>
      <vt:lpstr>Hotel Booking Analysis</vt:lpstr>
      <vt:lpstr>Introduction to Hotel Booking Analysis</vt:lpstr>
      <vt:lpstr>About Dataset</vt:lpstr>
      <vt:lpstr>Overview of Hotel Booking Analysis Dashboard</vt:lpstr>
      <vt:lpstr>KPIs(Key Performance Indicators)</vt:lpstr>
      <vt:lpstr>PowerPoint Presentation</vt:lpstr>
      <vt:lpstr>Column Graphs </vt:lpstr>
      <vt:lpstr>PowerPoint Presentation</vt:lpstr>
      <vt:lpstr>Pie Chart</vt:lpstr>
      <vt:lpstr>Line Graph</vt:lpstr>
      <vt:lpstr>Bar Graphs</vt:lpstr>
      <vt:lpstr>PowerPoint Presentation</vt:lpstr>
      <vt:lpstr>Slicers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Vaishnavi Burkul</dc:creator>
  <cp:lastModifiedBy>Vaishnavi Burkul</cp:lastModifiedBy>
  <cp:revision>1</cp:revision>
  <dcterms:created xsi:type="dcterms:W3CDTF">2024-01-23T19:27:11Z</dcterms:created>
  <dcterms:modified xsi:type="dcterms:W3CDTF">2024-05-16T14:26:32Z</dcterms:modified>
</cp:coreProperties>
</file>