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1.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3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Deenadayalan" initials="DD" lastIdx="1" clrIdx="0">
    <p:extLst>
      <p:ext uri="{19B8F6BF-5375-455C-9EA6-DF929625EA0E}">
        <p15:presenceInfo xmlns:p15="http://schemas.microsoft.com/office/powerpoint/2012/main" userId="ea063bb286506b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CC2A96"/>
    <a:srgbClr val="CD1D43"/>
    <a:srgbClr val="CC3300"/>
    <a:srgbClr val="0E233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126" autoAdjust="0"/>
  </p:normalViewPr>
  <p:slideViewPr>
    <p:cSldViewPr>
      <p:cViewPr varScale="1">
        <p:scale>
          <a:sx n="72" d="100"/>
          <a:sy n="72" d="100"/>
        </p:scale>
        <p:origin x="660" y="7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Dataset VAISHNAVI.xlsx] PIVOT TABLE!PivotTable1</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s>
    <c:plotArea>
      <c:layout>
        <c:manualLayout>
          <c:layoutTarget val="inner"/>
          <c:xMode val="edge"/>
          <c:yMode val="edge"/>
          <c:x val="1.1111112731279196E-2"/>
          <c:y val="0.11719544186762623"/>
          <c:w val="0.87213879733724076"/>
          <c:h val="0.84520174255987335"/>
        </c:manualLayout>
      </c:layout>
      <c:ofPieChart>
        <c:ofPieType val="pie"/>
        <c:varyColors val="1"/>
        <c:ser>
          <c:idx val="0"/>
          <c:order val="0"/>
          <c:tx>
            <c:strRef>
              <c:f>' PIVOT TABLE'!$B$3:$B$4</c:f>
              <c:strCache>
                <c:ptCount val="1"/>
                <c:pt idx="0">
                  <c:v>EMERGING</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2BEB-4861-9FFD-D5C60BF0612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3-2BEB-4861-9FFD-D5C60BF0612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5-2BEB-4861-9FFD-D5C60BF0612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7-2BEB-4861-9FFD-D5C60BF0612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9-2BEB-4861-9FFD-D5C60BF0612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B-2BEB-4861-9FFD-D5C60BF0612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D-2BEB-4861-9FFD-D5C60BF0612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F-2BEB-4861-9FFD-D5C60BF0612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11-2BEB-4861-9FFD-D5C60BF0612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13-2BEB-4861-9FFD-D5C60BF06123}"/>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15-2BEB-4861-9FFD-D5C60BF0612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TABLE'!$B$5:$B$15</c:f>
              <c:numCache>
                <c:formatCode>General</c:formatCode>
                <c:ptCount val="10"/>
                <c:pt idx="0">
                  <c:v>23</c:v>
                </c:pt>
                <c:pt idx="1">
                  <c:v>33</c:v>
                </c:pt>
                <c:pt idx="2">
                  <c:v>29</c:v>
                </c:pt>
                <c:pt idx="3">
                  <c:v>25</c:v>
                </c:pt>
                <c:pt idx="4">
                  <c:v>28</c:v>
                </c:pt>
                <c:pt idx="5">
                  <c:v>21</c:v>
                </c:pt>
                <c:pt idx="6">
                  <c:v>29</c:v>
                </c:pt>
                <c:pt idx="7">
                  <c:v>25</c:v>
                </c:pt>
                <c:pt idx="8">
                  <c:v>30</c:v>
                </c:pt>
                <c:pt idx="9">
                  <c:v>21</c:v>
                </c:pt>
              </c:numCache>
            </c:numRef>
          </c:val>
          <c:extLst>
            <c:ext xmlns:c16="http://schemas.microsoft.com/office/drawing/2014/chart" uri="{C3380CC4-5D6E-409C-BE32-E72D297353CC}">
              <c16:uniqueId val="{00000016-2BEB-4861-9FFD-D5C60BF06123}"/>
            </c:ext>
          </c:extLst>
        </c:ser>
        <c:ser>
          <c:idx val="1"/>
          <c:order val="1"/>
          <c:tx>
            <c:strRef>
              <c:f>' PIVOT TABLE'!$C$3:$C$4</c:f>
              <c:strCache>
                <c:ptCount val="1"/>
                <c:pt idx="0">
                  <c:v>FUNCTIONAL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18-2BEB-4861-9FFD-D5C60BF0612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1A-2BEB-4861-9FFD-D5C60BF0612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1C-2BEB-4861-9FFD-D5C60BF0612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1E-2BEB-4861-9FFD-D5C60BF0612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20-2BEB-4861-9FFD-D5C60BF0612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22-2BEB-4861-9FFD-D5C60BF0612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24-2BEB-4861-9FFD-D5C60BF0612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26-2BEB-4861-9FFD-D5C60BF0612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28-2BEB-4861-9FFD-D5C60BF0612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2A-2BEB-4861-9FFD-D5C60BF06123}"/>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2C-2BEB-4861-9FFD-D5C60BF0612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TABLE'!$C$5:$C$15</c:f>
              <c:numCache>
                <c:formatCode>General</c:formatCode>
                <c:ptCount val="10"/>
                <c:pt idx="0">
                  <c:v>85</c:v>
                </c:pt>
                <c:pt idx="1">
                  <c:v>65</c:v>
                </c:pt>
                <c:pt idx="2">
                  <c:v>78</c:v>
                </c:pt>
                <c:pt idx="3">
                  <c:v>92</c:v>
                </c:pt>
                <c:pt idx="4">
                  <c:v>77</c:v>
                </c:pt>
                <c:pt idx="5">
                  <c:v>69</c:v>
                </c:pt>
                <c:pt idx="6">
                  <c:v>74</c:v>
                </c:pt>
                <c:pt idx="7">
                  <c:v>82</c:v>
                </c:pt>
                <c:pt idx="8">
                  <c:v>71</c:v>
                </c:pt>
                <c:pt idx="9">
                  <c:v>84</c:v>
                </c:pt>
              </c:numCache>
            </c:numRef>
          </c:val>
          <c:extLst>
            <c:ext xmlns:c16="http://schemas.microsoft.com/office/drawing/2014/chart" uri="{C3380CC4-5D6E-409C-BE32-E72D297353CC}">
              <c16:uniqueId val="{0000002D-2BEB-4861-9FFD-D5C60BF06123}"/>
            </c:ext>
          </c:extLst>
        </c:ser>
        <c:ser>
          <c:idx val="2"/>
          <c:order val="2"/>
          <c:tx>
            <c:strRef>
              <c:f>' PIVOT TABLE'!$D$3:$D$4</c:f>
              <c:strCache>
                <c:ptCount val="1"/>
                <c:pt idx="0">
                  <c:v>IMPECCABLE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2F-2BEB-4861-9FFD-D5C60BF0612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31-2BEB-4861-9FFD-D5C60BF0612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33-2BEB-4861-9FFD-D5C60BF0612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35-2BEB-4861-9FFD-D5C60BF0612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37-2BEB-4861-9FFD-D5C60BF0612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39-2BEB-4861-9FFD-D5C60BF0612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3B-2BEB-4861-9FFD-D5C60BF0612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3D-2BEB-4861-9FFD-D5C60BF0612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3F-2BEB-4861-9FFD-D5C60BF0612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41-2BEB-4861-9FFD-D5C60BF06123}"/>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43-2BEB-4861-9FFD-D5C60BF0612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TABLE'!$D$5:$D$15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44-2BEB-4861-9FFD-D5C60BF06123}"/>
            </c:ext>
          </c:extLst>
        </c:ser>
        <c:ser>
          <c:idx val="3"/>
          <c:order val="3"/>
          <c:tx>
            <c:strRef>
              <c:f>' PIVOT TABLE'!$E$3:$E$4</c:f>
              <c:strCache>
                <c:ptCount val="1"/>
                <c:pt idx="0">
                  <c:v>INACTIVE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46-2BEB-4861-9FFD-D5C60BF0612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48-2BEB-4861-9FFD-D5C60BF0612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4A-2BEB-4861-9FFD-D5C60BF0612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4C-2BEB-4861-9FFD-D5C60BF0612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4E-2BEB-4861-9FFD-D5C60BF0612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50-2BEB-4861-9FFD-D5C60BF0612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52-2BEB-4861-9FFD-D5C60BF0612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54-2BEB-4861-9FFD-D5C60BF0612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56-2BEB-4861-9FFD-D5C60BF0612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58-2BEB-4861-9FFD-D5C60BF06123}"/>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5A-2BEB-4861-9FFD-D5C60BF0612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TABLE'!$E$5:$E$15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5B-2BEB-4861-9FFD-D5C60BF06123}"/>
            </c:ext>
          </c:extLst>
        </c:ser>
        <c:ser>
          <c:idx val="4"/>
          <c:order val="4"/>
          <c:tx>
            <c:strRef>
              <c:f>' PIVOT TABLE'!$F$3:$F$4</c:f>
              <c:strCache>
                <c:ptCount val="1"/>
                <c:pt idx="0">
                  <c:v>STELLAR</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5D-2BEB-4861-9FFD-D5C60BF0612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5F-2BEB-4861-9FFD-D5C60BF0612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61-2BEB-4861-9FFD-D5C60BF0612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63-2BEB-4861-9FFD-D5C60BF0612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65-2BEB-4861-9FFD-D5C60BF0612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67-2BEB-4861-9FFD-D5C60BF0612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69-2BEB-4861-9FFD-D5C60BF0612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6B-2BEB-4861-9FFD-D5C60BF0612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6D-2BEB-4861-9FFD-D5C60BF0612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6F-2BEB-4861-9FFD-D5C60BF06123}"/>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71-2BEB-4861-9FFD-D5C60BF0612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TABLE'!$F$5:$F$15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72-2BEB-4861-9FFD-D5C60BF06123}"/>
            </c:ext>
          </c:extLst>
        </c:ser>
        <c:dLbls>
          <c:dLblPos val="ctr"/>
          <c:showLegendKey val="0"/>
          <c:showVal val="0"/>
          <c:showCatName val="0"/>
          <c:showSerName val="0"/>
          <c:showPercent val="1"/>
          <c:showBubbleSize val="0"/>
          <c:showLeaderLines val="1"/>
        </c:dLbls>
        <c:gapWidth val="100"/>
        <c:secondPieSize val="75"/>
        <c:serLines>
          <c:spPr>
            <a:ln w="9525" cap="flat" cmpd="sng" algn="ctr">
              <a:solidFill>
                <a:schemeClr val="lt1">
                  <a:lumMod val="95000"/>
                  <a:alpha val="54000"/>
                </a:schemeClr>
              </a:solidFill>
              <a:round/>
            </a:ln>
            <a:effectLst/>
          </c:spPr>
        </c:serLines>
      </c:ofPieChart>
      <c:spPr>
        <a:noFill/>
        <a:ln>
          <a:noFill/>
        </a:ln>
        <a:effectLst/>
      </c:spPr>
    </c:plotArea>
    <c:legend>
      <c:legendPos val="r"/>
      <c:layout>
        <c:manualLayout>
          <c:xMode val="edge"/>
          <c:yMode val="edge"/>
          <c:x val="0.91499192408641239"/>
          <c:y val="0.30243594197520385"/>
          <c:w val="6.577730668281849E-2"/>
          <c:h val="0.499789286059718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A61FE-2117-40B8-86EC-CF24C5883D3B}" type="doc">
      <dgm:prSet loTypeId="urn:microsoft.com/office/officeart/2005/8/layout/hChevron3" loCatId="process" qsTypeId="urn:microsoft.com/office/officeart/2005/8/quickstyle/3d3" qsCatId="3D" csTypeId="urn:microsoft.com/office/officeart/2005/8/colors/accent3_2" csCatId="accent3" phldr="1"/>
      <dgm:spPr/>
      <dgm:t>
        <a:bodyPr/>
        <a:lstStyle/>
        <a:p>
          <a:endParaRPr lang="en-US"/>
        </a:p>
      </dgm:t>
    </dgm:pt>
    <dgm:pt modelId="{38F7B09C-76FC-488F-8D0F-188F6474EC33}">
      <dgm:prSet custT="1"/>
      <dgm:spPr/>
      <dgm:t>
        <a:bodyPr/>
        <a:lstStyle/>
        <a:p>
          <a:r>
            <a:rPr lang="en-IN" sz="3600" b="0" dirty="0">
              <a:solidFill>
                <a:srgbClr val="FF0066"/>
              </a:solidFill>
              <a:latin typeface="+mn-lt"/>
              <a:cs typeface="Latha" panose="020B0604020202020204" pitchFamily="34" charset="0"/>
            </a:rPr>
            <a:t>RATING AND ANALYSIS OF EMPLOYEE PERFORMANCE METRICS</a:t>
          </a:r>
          <a:endParaRPr lang="en-US" sz="3600" b="0" dirty="0">
            <a:solidFill>
              <a:srgbClr val="FF0066"/>
            </a:solidFill>
            <a:latin typeface="+mn-lt"/>
            <a:cs typeface="Latha" panose="020B0604020202020204" pitchFamily="34" charset="0"/>
          </a:endParaRPr>
        </a:p>
      </dgm:t>
    </dgm:pt>
    <dgm:pt modelId="{1AB1D4A2-77D1-435A-9894-AC87276802F5}" type="parTrans" cxnId="{7E42513F-05E4-4185-90A2-61B0DEAD33CD}">
      <dgm:prSet/>
      <dgm:spPr/>
      <dgm:t>
        <a:bodyPr/>
        <a:lstStyle/>
        <a:p>
          <a:endParaRPr lang="en-US"/>
        </a:p>
      </dgm:t>
    </dgm:pt>
    <dgm:pt modelId="{3AB26A32-CADF-4FDD-98FE-C8316577750C}" type="sibTrans" cxnId="{7E42513F-05E4-4185-90A2-61B0DEAD33CD}">
      <dgm:prSet/>
      <dgm:spPr/>
      <dgm:t>
        <a:bodyPr/>
        <a:lstStyle/>
        <a:p>
          <a:endParaRPr lang="en-US"/>
        </a:p>
      </dgm:t>
    </dgm:pt>
    <dgm:pt modelId="{E64A72CF-22E7-43F8-A636-DBE2602603E9}" type="pres">
      <dgm:prSet presAssocID="{DDEA61FE-2117-40B8-86EC-CF24C5883D3B}" presName="Name0" presStyleCnt="0">
        <dgm:presLayoutVars>
          <dgm:dir/>
          <dgm:resizeHandles val="exact"/>
        </dgm:presLayoutVars>
      </dgm:prSet>
      <dgm:spPr/>
    </dgm:pt>
    <dgm:pt modelId="{CF92AEB8-019F-48EC-96B3-0DBC9E8FD9AA}" type="pres">
      <dgm:prSet presAssocID="{38F7B09C-76FC-488F-8D0F-188F6474EC33}" presName="parTxOnly" presStyleLbl="node1" presStyleIdx="0" presStyleCnt="1" custLinFactNeighborX="-2804" custLinFactNeighborY="-22727">
        <dgm:presLayoutVars>
          <dgm:bulletEnabled val="1"/>
        </dgm:presLayoutVars>
      </dgm:prSet>
      <dgm:spPr/>
    </dgm:pt>
  </dgm:ptLst>
  <dgm:cxnLst>
    <dgm:cxn modelId="{8037711A-1CFF-44E2-A66A-A10A7C1A343F}" type="presOf" srcId="{38F7B09C-76FC-488F-8D0F-188F6474EC33}" destId="{CF92AEB8-019F-48EC-96B3-0DBC9E8FD9AA}" srcOrd="0" destOrd="0" presId="urn:microsoft.com/office/officeart/2005/8/layout/hChevron3"/>
    <dgm:cxn modelId="{7E42513F-05E4-4185-90A2-61B0DEAD33CD}" srcId="{DDEA61FE-2117-40B8-86EC-CF24C5883D3B}" destId="{38F7B09C-76FC-488F-8D0F-188F6474EC33}" srcOrd="0" destOrd="0" parTransId="{1AB1D4A2-77D1-435A-9894-AC87276802F5}" sibTransId="{3AB26A32-CADF-4FDD-98FE-C8316577750C}"/>
    <dgm:cxn modelId="{0A758DD1-C05E-4743-A6E4-43FB8EE2CD1A}" type="presOf" srcId="{DDEA61FE-2117-40B8-86EC-CF24C5883D3B}" destId="{E64A72CF-22E7-43F8-A636-DBE2602603E9}" srcOrd="0" destOrd="0" presId="urn:microsoft.com/office/officeart/2005/8/layout/hChevron3"/>
    <dgm:cxn modelId="{9F7B3352-45CB-4015-B02B-4560E33247CF}" type="presParOf" srcId="{E64A72CF-22E7-43F8-A636-DBE2602603E9}" destId="{CF92AEB8-019F-48EC-96B3-0DBC9E8FD9AA}"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2AEB8-019F-48EC-96B3-0DBC9E8FD9AA}">
      <dsp:nvSpPr>
        <dsp:cNvPr id="0" name=""/>
        <dsp:cNvSpPr/>
      </dsp:nvSpPr>
      <dsp:spPr>
        <a:xfrm>
          <a:off x="0" y="0"/>
          <a:ext cx="9677317" cy="1676400"/>
        </a:xfrm>
        <a:prstGeom prst="homePlate">
          <a:avLst/>
        </a:prstGeom>
        <a:solidFill>
          <a:schemeClr val="accent3">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2024" tIns="96012" rIns="48006" bIns="96012" numCol="1" spcCol="1270" anchor="ctr" anchorCtr="0">
          <a:noAutofit/>
        </a:bodyPr>
        <a:lstStyle/>
        <a:p>
          <a:pPr marL="0" lvl="0" indent="0" algn="ctr" defTabSz="1600200">
            <a:lnSpc>
              <a:spcPct val="90000"/>
            </a:lnSpc>
            <a:spcBef>
              <a:spcPct val="0"/>
            </a:spcBef>
            <a:spcAft>
              <a:spcPct val="35000"/>
            </a:spcAft>
            <a:buNone/>
          </a:pPr>
          <a:r>
            <a:rPr lang="en-IN" sz="3600" b="0" kern="1200" dirty="0">
              <a:solidFill>
                <a:srgbClr val="FF0066"/>
              </a:solidFill>
              <a:latin typeface="+mn-lt"/>
              <a:cs typeface="Latha" panose="020B0604020202020204" pitchFamily="34" charset="0"/>
            </a:rPr>
            <a:t>RATING AND ANALYSIS OF EMPLOYEE PERFORMANCE METRICS</a:t>
          </a:r>
          <a:endParaRPr lang="en-US" sz="3600" b="0" kern="1200" dirty="0">
            <a:solidFill>
              <a:srgbClr val="FF0066"/>
            </a:solidFill>
            <a:latin typeface="+mn-lt"/>
            <a:cs typeface="Latha" panose="020B0604020202020204" pitchFamily="34" charset="0"/>
          </a:endParaRPr>
        </a:p>
      </dsp:txBody>
      <dsp:txXfrm>
        <a:off x="0" y="0"/>
        <a:ext cx="9258217" cy="16764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6B2239-B854-4F89-9B92-91EC83A4704C}"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9849982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0435C-F2C8-45B5-B7F6-432D37F6850E}"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3120387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6210C-71C0-469D-97F7-4212C3155DCF}"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6838507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0CE54-9844-4D6B-B7E4-EDFD443635AA}"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93004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7CE1-5C49-4A13-9677-7AB5041ECD84}"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9721097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392697-E0C9-4500-BFA5-CF367B519994}"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41247266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4AC340-B294-467B-845E-B83CE3574CE3}"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8620908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A5956-225D-414B-B85B-565EAABFF524}"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6508332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C591E-3E74-4A87-B94F-5F0B87FF4D96}"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5687171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80164"/>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4513065"/>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2EF99BC-5E57-4C48-8CC6-8D904B620E94}" type="datetime1">
              <a:rPr lang="en-US" smtClean="0"/>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6894771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060E4-FCBC-48D0-8687-7352B549FA71}"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1665374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E2D012-D113-4B3D-9591-60951DF66971}"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7549976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14C11D-2D0C-4AD5-BC29-494204F40843}"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4570322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7B93A3-0188-41CF-A223-95876E3EA3E4}" type="datetime1">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9410385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BBE31-0A79-475A-B6FD-6EA163A57B4C}"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1919019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EDEE7-007A-4F27-8FE5-AC54401EE729}" type="datetime1">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2412050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20F04F-15E3-442F-B318-E1005328CA9F}"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4667132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D0D592-A2CB-441F-BD65-58A36DE20C54}"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27708492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1E40B8B-22ED-427C-B4C0-CEC093D0EC14}" type="datetime1">
              <a:rPr lang="en-US" smtClean="0"/>
              <a:t>9/10/2024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654691846"/>
      </p:ext>
    </p:extLst>
  </p:cSld>
  <p:clrMap bg1="dk1" tx1="lt1" bg2="dk2" tx2="lt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 id="2147484345" r:id="rId13"/>
    <p:sldLayoutId id="2147484346" r:id="rId14"/>
    <p:sldLayoutId id="2147484347" r:id="rId15"/>
    <p:sldLayoutId id="2147484348" r:id="rId16"/>
    <p:sldLayoutId id="2147484349" r:id="rId17"/>
    <p:sldLayoutId id="2147484350" r:id="rId18"/>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9BD61-1736-EEBC-7014-AD449A373BE3}"/>
              </a:ext>
            </a:extLst>
          </p:cNvPr>
          <p:cNvSpPr txBox="1"/>
          <p:nvPr/>
        </p:nvSpPr>
        <p:spPr>
          <a:xfrm>
            <a:off x="2219324" y="176555"/>
            <a:ext cx="8077199" cy="1323439"/>
          </a:xfrm>
          <a:prstGeom prst="rect">
            <a:avLst/>
          </a:prstGeom>
          <a:noFill/>
        </p:spPr>
        <p:txBody>
          <a:bodyPr wrap="square" rtlCol="0">
            <a:spAutoFit/>
          </a:bodyPr>
          <a:lstStyle/>
          <a:p>
            <a:pPr algn="ctr"/>
            <a:r>
              <a:rPr lang="en-IN" sz="4000" b="1" dirty="0">
                <a:solidFill>
                  <a:srgbClr val="FF0066"/>
                </a:solidFill>
                <a:effectLst>
                  <a:outerShdw blurRad="38100" dist="38100" dir="2700000" algn="tl">
                    <a:srgbClr val="000000">
                      <a:alpha val="43137"/>
                    </a:srgbClr>
                  </a:outerShdw>
                </a:effectLst>
                <a:highlight>
                  <a:srgbClr val="FFFF00"/>
                </a:highlight>
              </a:rPr>
              <a:t>Employee performance analysis </a:t>
            </a:r>
          </a:p>
          <a:p>
            <a:pPr algn="ctr"/>
            <a:r>
              <a:rPr lang="en-IN" sz="4000" b="1" dirty="0">
                <a:solidFill>
                  <a:srgbClr val="FF0066"/>
                </a:solidFill>
                <a:effectLst>
                  <a:outerShdw blurRad="38100" dist="38100" dir="2700000" algn="tl">
                    <a:srgbClr val="000000">
                      <a:alpha val="43137"/>
                    </a:srgbClr>
                  </a:outerShdw>
                </a:effectLst>
                <a:highlight>
                  <a:srgbClr val="FFFF00"/>
                </a:highlight>
              </a:rPr>
              <a:t>Using excel</a:t>
            </a:r>
          </a:p>
        </p:txBody>
      </p:sp>
      <p:pic>
        <p:nvPicPr>
          <p:cNvPr id="25" name="Picture 24">
            <a:extLst>
              <a:ext uri="{FF2B5EF4-FFF2-40B4-BE49-F238E27FC236}">
                <a16:creationId xmlns:a16="http://schemas.microsoft.com/office/drawing/2014/main" id="{5115CDA6-7A9A-CB4E-B07B-5F0CDB4F415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653" b="89796" l="9728" r="95720">
                        <a14:foregroundMark x1="47860" y1="8163" x2="52529" y2="8673"/>
                        <a14:foregroundMark x1="94163" y1="20918" x2="94902" y2="27218"/>
                        <a14:backgroundMark x1="95720" y1="27041" x2="96887" y2="36224"/>
                      </a14:backgroundRemoval>
                    </a14:imgEffect>
                  </a14:imgLayer>
                </a14:imgProps>
              </a:ext>
              <a:ext uri="{28A0092B-C50C-407E-A947-70E740481C1C}">
                <a14:useLocalDpi xmlns:a14="http://schemas.microsoft.com/office/drawing/2010/main" val="0"/>
              </a:ext>
            </a:extLst>
          </a:blip>
          <a:stretch>
            <a:fillRect/>
          </a:stretch>
        </p:blipFill>
        <p:spPr>
          <a:xfrm>
            <a:off x="1557338" y="1996427"/>
            <a:ext cx="9077323" cy="4175773"/>
          </a:xfrm>
          <a:prstGeom prst="rect">
            <a:avLst/>
          </a:prstGeom>
          <a:solidFill>
            <a:schemeClr val="tx2">
              <a:lumMod val="90000"/>
            </a:schemeClr>
          </a:solidFill>
          <a:ln w="889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TextBox 25">
            <a:extLst>
              <a:ext uri="{FF2B5EF4-FFF2-40B4-BE49-F238E27FC236}">
                <a16:creationId xmlns:a16="http://schemas.microsoft.com/office/drawing/2014/main" id="{397D914D-6FFA-7642-6594-5220E5090C6B}"/>
              </a:ext>
            </a:extLst>
          </p:cNvPr>
          <p:cNvSpPr txBox="1"/>
          <p:nvPr/>
        </p:nvSpPr>
        <p:spPr>
          <a:xfrm>
            <a:off x="5641977" y="2506986"/>
            <a:ext cx="6550023" cy="1938992"/>
          </a:xfrm>
          <a:prstGeom prst="rect">
            <a:avLst/>
          </a:prstGeom>
          <a:noFill/>
        </p:spPr>
        <p:txBody>
          <a:bodyPr wrap="square" rtlCol="0">
            <a:spAutoFit/>
          </a:bodyPr>
          <a:lstStyle/>
          <a:p>
            <a:r>
              <a:rPr lang="en-IN" sz="2400" b="1" i="1" dirty="0">
                <a:solidFill>
                  <a:srgbClr val="FF0066"/>
                </a:solidFill>
                <a:latin typeface="Gabriola" panose="04040605051002020D02" pitchFamily="82" charset="0"/>
              </a:rPr>
              <a:t>NAME:  VAISHNAVI. P.K</a:t>
            </a:r>
          </a:p>
          <a:p>
            <a:r>
              <a:rPr lang="en-IN" sz="2400" b="1" i="1" dirty="0">
                <a:solidFill>
                  <a:srgbClr val="FF0066"/>
                </a:solidFill>
                <a:latin typeface="Gabriola" panose="04040605051002020D02" pitchFamily="82" charset="0"/>
              </a:rPr>
              <a:t>REGISTER NO:  </a:t>
            </a:r>
            <a:r>
              <a:rPr lang="en-IN" sz="2000" b="1" i="1" dirty="0">
                <a:solidFill>
                  <a:srgbClr val="FF0066"/>
                </a:solidFill>
              </a:rPr>
              <a:t>312218317</a:t>
            </a:r>
          </a:p>
          <a:p>
            <a:r>
              <a:rPr lang="en-IN" sz="2400" b="1" i="1" dirty="0">
                <a:solidFill>
                  <a:srgbClr val="FF0066"/>
                </a:solidFill>
                <a:latin typeface="Gabriola" panose="04040605051002020D02" pitchFamily="82" charset="0"/>
              </a:rPr>
              <a:t>DEPARTMENT:  COMMERCE</a:t>
            </a:r>
          </a:p>
          <a:p>
            <a:r>
              <a:rPr lang="en-IN" sz="2400" b="1" i="1" dirty="0">
                <a:solidFill>
                  <a:srgbClr val="FF0066"/>
                </a:solidFill>
                <a:latin typeface="Gabriola" panose="04040605051002020D02" pitchFamily="82" charset="0"/>
              </a:rPr>
              <a:t>COLLEGE:  GOVERNMENT ARTS</a:t>
            </a:r>
          </a:p>
          <a:p>
            <a:r>
              <a:rPr lang="en-IN" sz="2400" b="1" i="1" dirty="0">
                <a:solidFill>
                  <a:srgbClr val="FF0066"/>
                </a:solidFill>
                <a:latin typeface="Gabriola" panose="04040605051002020D02" pitchFamily="82" charset="0"/>
              </a:rPr>
              <a:t> AND SCIENCE COLLEGE, RK NAGAR</a:t>
            </a:r>
            <a:endParaRPr lang="en-US" sz="2400" b="1" i="1" dirty="0">
              <a:solidFill>
                <a:srgbClr val="FF0066"/>
              </a:solidFill>
              <a:latin typeface="Gabriola" panose="04040605051002020D02" pitchFamily="82" charset="0"/>
            </a:endParaRPr>
          </a:p>
        </p:txBody>
      </p:sp>
      <p:pic>
        <p:nvPicPr>
          <p:cNvPr id="3" name="Picture 2">
            <a:extLst>
              <a:ext uri="{FF2B5EF4-FFF2-40B4-BE49-F238E27FC236}">
                <a16:creationId xmlns:a16="http://schemas.microsoft.com/office/drawing/2014/main" id="{5980BB6B-0857-8F26-1F9A-03BC5D2B238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778" b="89778" l="9778" r="95556">
                        <a14:foregroundMark x1="91111" y1="39111" x2="90222" y2="43556"/>
                        <a14:foregroundMark x1="95556" y1="40000" x2="92444" y2="40444"/>
                      </a14:backgroundRemoval>
                    </a14:imgEffect>
                  </a14:imgLayer>
                </a14:imgProps>
              </a:ext>
              <a:ext uri="{28A0092B-C50C-407E-A947-70E740481C1C}">
                <a14:useLocalDpi xmlns:a14="http://schemas.microsoft.com/office/drawing/2010/main" val="0"/>
              </a:ext>
            </a:extLst>
          </a:blip>
          <a:stretch>
            <a:fillRect/>
          </a:stretch>
        </p:blipFill>
        <p:spPr>
          <a:xfrm>
            <a:off x="1905000" y="2506986"/>
            <a:ext cx="2782887" cy="3124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flipH="1">
            <a:off x="161924" y="6467475"/>
            <a:ext cx="219075" cy="176331"/>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10</a:t>
            </a:fld>
            <a:endParaRPr sz="1100">
              <a:latin typeface="Trebuchet MS"/>
              <a:cs typeface="Trebuchet MS"/>
            </a:endParaRPr>
          </a:p>
        </p:txBody>
      </p:sp>
      <p:sp>
        <p:nvSpPr>
          <p:cNvPr id="8" name="object 8"/>
          <p:cNvSpPr txBox="1"/>
          <p:nvPr/>
        </p:nvSpPr>
        <p:spPr>
          <a:xfrm>
            <a:off x="4482148" y="217056"/>
            <a:ext cx="3227704" cy="536685"/>
          </a:xfrm>
          <a:prstGeom prst="rect">
            <a:avLst/>
          </a:prstGeom>
        </p:spPr>
        <p:txBody>
          <a:bodyPr vert="horz" wrap="square" lIns="0" tIns="13335" rIns="0" bIns="0" rtlCol="0">
            <a:spAutoFit/>
          </a:bodyPr>
          <a:lstStyle/>
          <a:p>
            <a:pPr marL="12700" algn="ctr">
              <a:spcBef>
                <a:spcPts val="105"/>
              </a:spcBef>
            </a:pPr>
            <a:r>
              <a:rPr lang="en-IN" sz="3400" dirty="0">
                <a:solidFill>
                  <a:srgbClr val="FF0066"/>
                </a:solidFill>
                <a:effectLst>
                  <a:outerShdw blurRad="38100" dist="38100" dir="2700000" algn="tl">
                    <a:srgbClr val="000000">
                      <a:alpha val="43137"/>
                    </a:srgbClr>
                  </a:outerShdw>
                </a:effectLst>
                <a:highlight>
                  <a:srgbClr val="FFFF00"/>
                </a:highlight>
                <a:latin typeface="Trebuchet MS"/>
                <a:cs typeface="Trebuchet MS"/>
              </a:rPr>
              <a:t>MODELLING</a:t>
            </a:r>
            <a:endParaRPr sz="3400" dirty="0">
              <a:solidFill>
                <a:srgbClr val="FF0066"/>
              </a:solidFill>
              <a:effectLst>
                <a:outerShdw blurRad="38100" dist="38100" dir="2700000" algn="tl">
                  <a:srgbClr val="000000">
                    <a:alpha val="43137"/>
                  </a:srgbClr>
                </a:outerShdw>
              </a:effectLst>
              <a:highlight>
                <a:srgbClr val="FFFF00"/>
              </a:highlight>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3E46CB3-0F76-9BA8-61EA-3C7071806E48}"/>
              </a:ext>
            </a:extLst>
          </p:cNvPr>
          <p:cNvSpPr txBox="1"/>
          <p:nvPr/>
        </p:nvSpPr>
        <p:spPr>
          <a:xfrm>
            <a:off x="1676400" y="781048"/>
            <a:ext cx="7905751" cy="5909310"/>
          </a:xfrm>
          <a:prstGeom prst="rect">
            <a:avLst/>
          </a:prstGeom>
          <a:noFill/>
        </p:spPr>
        <p:txBody>
          <a:bodyPr wrap="square" rtlCol="0">
            <a:spAutoFit/>
          </a:bodyPr>
          <a:lstStyle/>
          <a:p>
            <a:r>
              <a:rPr lang="en-IN" dirty="0">
                <a:latin typeface="Latha" panose="020B0604020202020204" pitchFamily="34" charset="0"/>
                <a:cs typeface="Latha" panose="020B0604020202020204" pitchFamily="34" charset="0"/>
              </a:rPr>
              <a:t>DATASET: </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Employee Dataset.</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 Downloaded from Kaggle</a:t>
            </a:r>
          </a:p>
          <a:p>
            <a:r>
              <a:rPr lang="en-IN" dirty="0">
                <a:latin typeface="Latha" panose="020B0604020202020204" pitchFamily="34" charset="0"/>
                <a:cs typeface="Latha" panose="020B0604020202020204" pitchFamily="34" charset="0"/>
              </a:rPr>
              <a:t>FEATURE COLLECTION:</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Used conditional formatting  and Designing</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collection of the required feature for the analysis.</a:t>
            </a:r>
          </a:p>
          <a:p>
            <a:r>
              <a:rPr lang="en-IN" dirty="0">
                <a:latin typeface="Latha" panose="020B0604020202020204" pitchFamily="34" charset="0"/>
                <a:cs typeface="Latha" panose="020B0604020202020204" pitchFamily="34" charset="0"/>
              </a:rPr>
              <a:t>DATA CLEANING: </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Includes finding out the missing values, irrelevant data</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correction of errors</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removing unnecessary columns ang rows.</a:t>
            </a:r>
          </a:p>
          <a:p>
            <a:r>
              <a:rPr lang="en-IN" dirty="0">
                <a:latin typeface="Latha" panose="020B0604020202020204" pitchFamily="34" charset="0"/>
                <a:cs typeface="Latha" panose="020B0604020202020204" pitchFamily="34" charset="0"/>
              </a:rPr>
              <a:t>PIVOT TABLE: </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To summarize and analyse the data which provides dynamic analysis capabilities, allowing for quick and insightful data summaries. It includes;</a:t>
            </a:r>
          </a:p>
          <a:p>
            <a:pPr algn="just">
              <a:buClr>
                <a:schemeClr val="accent5">
                  <a:lumMod val="75000"/>
                </a:schemeClr>
              </a:buClr>
            </a:pPr>
            <a:endParaRPr lang="en-IN" dirty="0">
              <a:latin typeface="Latha" panose="020B0604020202020204" pitchFamily="34" charset="0"/>
              <a:cs typeface="Latha" panose="020B0604020202020204" pitchFamily="34" charset="0"/>
            </a:endParaRPr>
          </a:p>
          <a:p>
            <a:pPr algn="just">
              <a:buClr>
                <a:schemeClr val="accent5">
                  <a:lumMod val="75000"/>
                </a:schemeClr>
              </a:buClr>
            </a:pPr>
            <a:endParaRPr lang="en-IN" dirty="0">
              <a:latin typeface="Latha" panose="020B0604020202020204" pitchFamily="34" charset="0"/>
              <a:cs typeface="Latha" panose="020B0604020202020204" pitchFamily="34" charset="0"/>
            </a:endParaRPr>
          </a:p>
          <a:p>
            <a:pPr algn="just">
              <a:buClr>
                <a:schemeClr val="accent5">
                  <a:lumMod val="75000"/>
                </a:schemeClr>
              </a:buClr>
            </a:pPr>
            <a:endParaRPr lang="en-IN" dirty="0">
              <a:latin typeface="Latha" panose="020B0604020202020204" pitchFamily="34" charset="0"/>
              <a:cs typeface="Latha" panose="020B0604020202020204" pitchFamily="34" charset="0"/>
            </a:endParaRPr>
          </a:p>
          <a:p>
            <a:endParaRPr lang="en-IN" dirty="0">
              <a:latin typeface="Latha" panose="020B0604020202020204" pitchFamily="34" charset="0"/>
              <a:cs typeface="Latha" panose="020B0604020202020204" pitchFamily="34" charset="0"/>
            </a:endParaRPr>
          </a:p>
          <a:p>
            <a:r>
              <a:rPr lang="en-IN" dirty="0">
                <a:latin typeface="Latha" panose="020B0604020202020204" pitchFamily="34" charset="0"/>
                <a:cs typeface="Latha" panose="020B0604020202020204" pitchFamily="34" charset="0"/>
              </a:rPr>
              <a:t>CHART: </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Transforming raw data into visual representation as column chart.</a:t>
            </a:r>
          </a:p>
          <a:p>
            <a:pPr marL="285750" indent="-285750">
              <a:buClr>
                <a:srgbClr val="FF0000"/>
              </a:buClr>
              <a:buFont typeface="Wingdings" panose="05000000000000000000" pitchFamily="2" charset="2"/>
              <a:buChar char="ü"/>
            </a:pPr>
            <a:r>
              <a:rPr lang="en-IN" dirty="0">
                <a:latin typeface="Latha" panose="020B0604020202020204" pitchFamily="34" charset="0"/>
                <a:cs typeface="Latha" panose="020B0604020202020204" pitchFamily="34" charset="0"/>
              </a:rPr>
              <a:t> making trends and patterns of the employee’s performance level based on the current ratings.</a:t>
            </a:r>
            <a:endParaRPr lang="en-US" dirty="0">
              <a:latin typeface="Latha" panose="020B0604020202020204" pitchFamily="34" charset="0"/>
              <a:cs typeface="Latha" panose="020B0604020202020204" pitchFamily="34" charset="0"/>
            </a:endParaRPr>
          </a:p>
        </p:txBody>
      </p:sp>
      <p:graphicFrame>
        <p:nvGraphicFramePr>
          <p:cNvPr id="7" name="Table 9">
            <a:extLst>
              <a:ext uri="{FF2B5EF4-FFF2-40B4-BE49-F238E27FC236}">
                <a16:creationId xmlns:a16="http://schemas.microsoft.com/office/drawing/2014/main" id="{3554CD5C-03CF-E216-CDB4-B47C06FEBB99}"/>
              </a:ext>
            </a:extLst>
          </p:cNvPr>
          <p:cNvGraphicFramePr>
            <a:graphicFrameLocks noGrp="1"/>
          </p:cNvGraphicFramePr>
          <p:nvPr>
            <p:extLst>
              <p:ext uri="{D42A27DB-BD31-4B8C-83A1-F6EECF244321}">
                <p14:modId xmlns:p14="http://schemas.microsoft.com/office/powerpoint/2010/main" val="2004122107"/>
              </p:ext>
            </p:extLst>
          </p:nvPr>
        </p:nvGraphicFramePr>
        <p:xfrm>
          <a:off x="2181980" y="4419600"/>
          <a:ext cx="6584436" cy="1005840"/>
        </p:xfrm>
        <a:graphic>
          <a:graphicData uri="http://schemas.openxmlformats.org/drawingml/2006/table">
            <a:tbl>
              <a:tblPr>
                <a:tableStyleId>{5940675A-B579-460E-94D1-54222C63F5DA}</a:tableStyleId>
              </a:tblPr>
              <a:tblGrid>
                <a:gridCol w="2666999">
                  <a:extLst>
                    <a:ext uri="{9D8B030D-6E8A-4147-A177-3AD203B41FA5}">
                      <a16:colId xmlns:a16="http://schemas.microsoft.com/office/drawing/2014/main" val="4180872823"/>
                    </a:ext>
                  </a:extLst>
                </a:gridCol>
                <a:gridCol w="3917437">
                  <a:extLst>
                    <a:ext uri="{9D8B030D-6E8A-4147-A177-3AD203B41FA5}">
                      <a16:colId xmlns:a16="http://schemas.microsoft.com/office/drawing/2014/main" val="117292851"/>
                    </a:ext>
                  </a:extLst>
                </a:gridCol>
              </a:tblGrid>
              <a:tr h="288614">
                <a:tc>
                  <a:txBody>
                    <a:bodyPr/>
                    <a:lstStyle/>
                    <a:p>
                      <a:pPr marL="285750" indent="-285750">
                        <a:buClr>
                          <a:srgbClr val="FFC000"/>
                        </a:buClr>
                        <a:buFont typeface="Wingdings" panose="05000000000000000000" pitchFamily="2" charset="2"/>
                        <a:buChar char="§"/>
                      </a:pPr>
                      <a:r>
                        <a:rPr lang="en-IN" dirty="0"/>
                        <a:t>First Name</a:t>
                      </a:r>
                    </a:p>
                  </a:txBody>
                  <a:tcPr/>
                </a:tc>
                <a:tc>
                  <a:txBody>
                    <a:bodyPr/>
                    <a:lstStyle/>
                    <a:p>
                      <a:pPr marL="285750" indent="-285750">
                        <a:buClr>
                          <a:srgbClr val="FFC000"/>
                        </a:buClr>
                        <a:buFont typeface="Wingdings" panose="05000000000000000000" pitchFamily="2" charset="2"/>
                        <a:buChar char="§"/>
                      </a:pPr>
                      <a:r>
                        <a:rPr lang="en-IN" dirty="0"/>
                        <a:t>Gender and</a:t>
                      </a:r>
                    </a:p>
                  </a:txBody>
                  <a:tcPr/>
                </a:tc>
                <a:extLst>
                  <a:ext uri="{0D108BD9-81ED-4DB2-BD59-A6C34878D82A}">
                    <a16:rowId xmlns:a16="http://schemas.microsoft.com/office/drawing/2014/main" val="1884178476"/>
                  </a:ext>
                </a:extLst>
              </a:tr>
              <a:tr h="498157">
                <a:tc>
                  <a:txBody>
                    <a:bodyPr/>
                    <a:lstStyle/>
                    <a:p>
                      <a:pPr marL="285750" indent="-285750">
                        <a:buClr>
                          <a:srgbClr val="FFC000"/>
                        </a:buClr>
                        <a:buFont typeface="Wingdings" panose="05000000000000000000" pitchFamily="2" charset="2"/>
                        <a:buChar char="§"/>
                      </a:pPr>
                      <a:r>
                        <a:rPr lang="en-IN" dirty="0"/>
                        <a:t>Business Unit</a:t>
                      </a:r>
                      <a:endParaRPr lang="en-US" dirty="0"/>
                    </a:p>
                  </a:txBody>
                  <a:tcPr/>
                </a:tc>
                <a:tc>
                  <a:txBody>
                    <a:bodyPr/>
                    <a:lstStyle/>
                    <a:p>
                      <a:pPr marL="285750" indent="-285750">
                        <a:buClr>
                          <a:srgbClr val="FFC000"/>
                        </a:buClr>
                        <a:buFont typeface="Wingdings" panose="05000000000000000000" pitchFamily="2" charset="2"/>
                        <a:buChar char="§"/>
                      </a:pPr>
                      <a:r>
                        <a:rPr lang="en-IN" dirty="0"/>
                        <a:t>Performance level of the employees</a:t>
                      </a:r>
                      <a:endParaRPr lang="en-US" dirty="0"/>
                    </a:p>
                  </a:txBody>
                  <a:tcPr/>
                </a:tc>
                <a:extLst>
                  <a:ext uri="{0D108BD9-81ED-4DB2-BD59-A6C34878D82A}">
                    <a16:rowId xmlns:a16="http://schemas.microsoft.com/office/drawing/2014/main" val="226150619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614067" y="419793"/>
            <a:ext cx="2963863" cy="484363"/>
          </a:xfrm>
          <a:prstGeom prst="rect">
            <a:avLst/>
          </a:prstGeom>
        </p:spPr>
        <p:txBody>
          <a:bodyPr vert="horz" wrap="square" lIns="0" tIns="13335" rIns="0" bIns="0" rtlCol="0" anchor="ctr">
            <a:spAutoFit/>
          </a:bodyPr>
          <a:lstStyle/>
          <a:p>
            <a:pPr marL="12700">
              <a:spcBef>
                <a:spcPts val="105"/>
              </a:spcBef>
            </a:pPr>
            <a:r>
              <a:rPr lang="en-IN" dirty="0">
                <a:solidFill>
                  <a:srgbClr val="FF0066"/>
                </a:solidFill>
                <a:effectLst>
                  <a:outerShdw blurRad="38100" dist="38100" dir="2700000" algn="tl">
                    <a:srgbClr val="000000">
                      <a:alpha val="43137"/>
                    </a:srgbClr>
                  </a:outerShdw>
                </a:effectLst>
                <a:highlight>
                  <a:srgbClr val="FFFF00"/>
                </a:highlight>
              </a:rPr>
              <a:t>RESULTS</a:t>
            </a:r>
            <a:endParaRPr dirty="0">
              <a:solidFill>
                <a:srgbClr val="FF0066"/>
              </a:solidFill>
              <a:effectLst>
                <a:outerShdw blurRad="38100" dist="38100" dir="2700000" algn="tl">
                  <a:srgbClr val="000000">
                    <a:alpha val="43137"/>
                  </a:srgbClr>
                </a:outerShdw>
              </a:effectLst>
              <a:highlight>
                <a:srgbClr val="FFFF00"/>
              </a:highlight>
            </a:endParaRPr>
          </a:p>
        </p:txBody>
      </p:sp>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11</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1A1537A1-82BD-2B21-83F0-15521F31A13A}"/>
              </a:ext>
            </a:extLst>
          </p:cNvPr>
          <p:cNvGraphicFramePr>
            <a:graphicFrameLocks/>
          </p:cNvGraphicFramePr>
          <p:nvPr>
            <p:extLst>
              <p:ext uri="{D42A27DB-BD31-4B8C-83A1-F6EECF244321}">
                <p14:modId xmlns:p14="http://schemas.microsoft.com/office/powerpoint/2010/main" val="3624239842"/>
              </p:ext>
            </p:extLst>
          </p:nvPr>
        </p:nvGraphicFramePr>
        <p:xfrm>
          <a:off x="2209800" y="1662112"/>
          <a:ext cx="7924800" cy="4052888"/>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CA5F18B7-1DB2-7355-3120-54381EBFAE4D}"/>
              </a:ext>
            </a:extLst>
          </p:cNvPr>
          <p:cNvSpPr/>
          <p:nvPr/>
        </p:nvSpPr>
        <p:spPr>
          <a:xfrm>
            <a:off x="1981200" y="1143000"/>
            <a:ext cx="8458200" cy="5029200"/>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19117" y="228600"/>
            <a:ext cx="10353761" cy="653484"/>
          </a:xfrm>
        </p:spPr>
        <p:txBody>
          <a:bodyPr/>
          <a:lstStyle/>
          <a:p>
            <a:r>
              <a:rPr lang="en-US" dirty="0">
                <a:solidFill>
                  <a:srgbClr val="FF0066"/>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conclusion</a:t>
            </a:r>
            <a:endParaRPr lang="en-IN" dirty="0">
              <a:solidFill>
                <a:srgbClr val="FF0066"/>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7EFAA9E-4AC9-0749-18B6-D0AD6AA10972}"/>
              </a:ext>
            </a:extLst>
          </p:cNvPr>
          <p:cNvSpPr txBox="1"/>
          <p:nvPr/>
        </p:nvSpPr>
        <p:spPr>
          <a:xfrm>
            <a:off x="1904999" y="1034484"/>
            <a:ext cx="8381999" cy="5043688"/>
          </a:xfrm>
          <a:prstGeom prst="rect">
            <a:avLst/>
          </a:prstGeom>
          <a:noFill/>
        </p:spPr>
        <p:txBody>
          <a:bodyPr wrap="square" rtlCol="0">
            <a:spAutoFit/>
          </a:bodyPr>
          <a:lstStyle/>
          <a:p>
            <a:pPr>
              <a:lnSpc>
                <a:spcPct val="150000"/>
              </a:lnSpc>
            </a:pPr>
            <a:r>
              <a:rPr lang="en-IN" dirty="0">
                <a:latin typeface="Latha" panose="020B0604020202020204" pitchFamily="34" charset="0"/>
                <a:cs typeface="Latha" panose="020B0604020202020204" pitchFamily="34" charset="0"/>
              </a:rPr>
              <a:t>In conclusion, analysing an employee’s performance using excel serves a powerful and versatile tool for data analysis and decision-making. It’s features such as  pivot table, charts, slicers, and formulas, allow users to organize, analyse, and visualize complex dataset efficiently. Excel enhances productivity and enables more informed, data-driven decisions in a user-friendly environment. Our solution empowers organizations to unlock the full potential of their workforce by delivering real-time insights, personalized performance management, and data-driven decision-making. With its scalable designs, seamless integration, and user-friendly interface, it not only drives continuous improvement but also fosters a culture of excellence. By leveraging this innovative approach, an organization can achieve lasting success through optimized performance at every level.</a:t>
            </a: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8117-2CA7-1FCD-C096-58ECB69E72CE}"/>
              </a:ext>
            </a:extLst>
          </p:cNvPr>
          <p:cNvSpPr>
            <a:spLocks noGrp="1"/>
          </p:cNvSpPr>
          <p:nvPr>
            <p:ph type="title"/>
          </p:nvPr>
        </p:nvSpPr>
        <p:spPr>
          <a:xfrm>
            <a:off x="1371600" y="660400"/>
            <a:ext cx="8596668" cy="1320800"/>
          </a:xfrm>
        </p:spPr>
        <p:txBody>
          <a:bodyPr>
            <a:normAutofit/>
          </a:bodyPr>
          <a:lstStyle/>
          <a:p>
            <a:r>
              <a:rPr lang="en-IN" sz="4000" dirty="0">
                <a:solidFill>
                  <a:srgbClr val="FF0066"/>
                </a:solidFill>
                <a:highlight>
                  <a:srgbClr val="FFFF00"/>
                </a:highlight>
                <a:latin typeface="Cambria" panose="02040503050406030204" pitchFamily="18" charset="0"/>
                <a:ea typeface="Cambria" panose="02040503050406030204" pitchFamily="18" charset="0"/>
              </a:rPr>
              <a:t>PROJECT TITLE</a:t>
            </a:r>
            <a:endParaRPr lang="en-US" sz="4000" dirty="0">
              <a:solidFill>
                <a:srgbClr val="FF0066"/>
              </a:solidFill>
              <a:highlight>
                <a:srgbClr val="FFFF00"/>
              </a:highlight>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9E0B4F6D-DC66-6AC0-6A31-4A1ED22BC07D}"/>
              </a:ext>
            </a:extLst>
          </p:cNvPr>
          <p:cNvGraphicFramePr>
            <a:graphicFrameLocks noGrp="1"/>
          </p:cNvGraphicFramePr>
          <p:nvPr>
            <p:ph idx="1"/>
            <p:extLst>
              <p:ext uri="{D42A27DB-BD31-4B8C-83A1-F6EECF244321}">
                <p14:modId xmlns:p14="http://schemas.microsoft.com/office/powerpoint/2010/main" val="2409269069"/>
              </p:ext>
            </p:extLst>
          </p:nvPr>
        </p:nvGraphicFramePr>
        <p:xfrm>
          <a:off x="1524000" y="2590800"/>
          <a:ext cx="9686777"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5380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8174-8254-51FE-3F6B-92CF6902ED88}"/>
              </a:ext>
            </a:extLst>
          </p:cNvPr>
          <p:cNvSpPr>
            <a:spLocks noGrp="1"/>
          </p:cNvSpPr>
          <p:nvPr>
            <p:ph type="title"/>
          </p:nvPr>
        </p:nvSpPr>
        <p:spPr>
          <a:xfrm>
            <a:off x="3502589" y="225419"/>
            <a:ext cx="6167480" cy="736666"/>
          </a:xfrm>
        </p:spPr>
        <p:txBody>
          <a:bodyPr>
            <a:normAutofit/>
          </a:bodyPr>
          <a:lstStyle/>
          <a:p>
            <a:r>
              <a:rPr lang="en-IN" sz="4000" dirty="0">
                <a:solidFill>
                  <a:srgbClr val="FF0066"/>
                </a:solidFill>
                <a:highlight>
                  <a:srgbClr val="FFFF00"/>
                </a:highlight>
                <a:latin typeface="Cambria" panose="02040503050406030204" pitchFamily="18" charset="0"/>
                <a:ea typeface="Cambria" panose="02040503050406030204" pitchFamily="18" charset="0"/>
              </a:rPr>
              <a:t>AGENDA </a:t>
            </a:r>
            <a:endParaRPr lang="en-US" sz="4000" dirty="0">
              <a:solidFill>
                <a:srgbClr val="FF0066"/>
              </a:solidFill>
              <a:highlight>
                <a:srgbClr val="FFFF00"/>
              </a:highligh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8CAB93C3-F51A-6580-0FCB-C969367FC4AB}"/>
              </a:ext>
            </a:extLst>
          </p:cNvPr>
          <p:cNvSpPr txBox="1"/>
          <p:nvPr/>
        </p:nvSpPr>
        <p:spPr>
          <a:xfrm>
            <a:off x="3880629" y="1781396"/>
            <a:ext cx="5907861" cy="4031873"/>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IN" sz="3200" dirty="0">
                <a:latin typeface="Latha" panose="020B0604020202020204" pitchFamily="34" charset="0"/>
                <a:cs typeface="Latha" panose="020B0604020202020204" pitchFamily="34" charset="0"/>
              </a:rPr>
              <a:t>Project Overview</a:t>
            </a:r>
          </a:p>
          <a:p>
            <a:pPr marL="285750" indent="-285750">
              <a:buClr>
                <a:srgbClr val="FF0000"/>
              </a:buClr>
              <a:buFont typeface="Wingdings" panose="05000000000000000000" pitchFamily="2" charset="2"/>
              <a:buChar char="v"/>
            </a:pPr>
            <a:r>
              <a:rPr lang="en-IN" sz="3200" dirty="0">
                <a:latin typeface="Latha" panose="020B0604020202020204" pitchFamily="34" charset="0"/>
                <a:cs typeface="Latha" panose="020B0604020202020204" pitchFamily="34" charset="0"/>
              </a:rPr>
              <a:t>End Users</a:t>
            </a:r>
          </a:p>
          <a:p>
            <a:pPr marL="285750" indent="-285750">
              <a:buClr>
                <a:srgbClr val="FF0000"/>
              </a:buClr>
              <a:buFont typeface="Wingdings" panose="05000000000000000000" pitchFamily="2" charset="2"/>
              <a:buChar char="v"/>
            </a:pPr>
            <a:r>
              <a:rPr lang="en-IN" sz="3200" dirty="0">
                <a:latin typeface="Latha" panose="020B0604020202020204" pitchFamily="34" charset="0"/>
                <a:cs typeface="Latha" panose="020B0604020202020204" pitchFamily="34" charset="0"/>
              </a:rPr>
              <a:t>Our Solutions and proposition</a:t>
            </a:r>
          </a:p>
          <a:p>
            <a:pPr marL="285750" indent="-285750">
              <a:buClr>
                <a:srgbClr val="FF0000"/>
              </a:buClr>
              <a:buFont typeface="Wingdings" panose="05000000000000000000" pitchFamily="2" charset="2"/>
              <a:buChar char="v"/>
            </a:pPr>
            <a:r>
              <a:rPr lang="en-IN" sz="3200" dirty="0">
                <a:latin typeface="Latha" panose="020B0604020202020204" pitchFamily="34" charset="0"/>
                <a:cs typeface="Latha" panose="020B0604020202020204" pitchFamily="34" charset="0"/>
              </a:rPr>
              <a:t>Dataset description </a:t>
            </a:r>
          </a:p>
          <a:p>
            <a:pPr marL="285750" indent="-285750">
              <a:buClr>
                <a:srgbClr val="FF0000"/>
              </a:buClr>
              <a:buFont typeface="Wingdings" panose="05000000000000000000" pitchFamily="2" charset="2"/>
              <a:buChar char="v"/>
            </a:pPr>
            <a:r>
              <a:rPr lang="en-IN" sz="3200" dirty="0">
                <a:latin typeface="Latha" panose="020B0604020202020204" pitchFamily="34" charset="0"/>
                <a:cs typeface="Latha" panose="020B0604020202020204" pitchFamily="34" charset="0"/>
              </a:rPr>
              <a:t>Modelling approach </a:t>
            </a:r>
          </a:p>
          <a:p>
            <a:pPr marL="285750" indent="-285750">
              <a:buClr>
                <a:srgbClr val="FF0000"/>
              </a:buClr>
              <a:buFont typeface="Wingdings" panose="05000000000000000000" pitchFamily="2" charset="2"/>
              <a:buChar char="v"/>
            </a:pPr>
            <a:r>
              <a:rPr lang="en-IN" sz="3200" dirty="0">
                <a:latin typeface="Latha" panose="020B0604020202020204" pitchFamily="34" charset="0"/>
                <a:cs typeface="Latha" panose="020B0604020202020204" pitchFamily="34" charset="0"/>
              </a:rPr>
              <a:t>Results and discussion </a:t>
            </a:r>
          </a:p>
          <a:p>
            <a:pPr marL="285750" indent="-285750">
              <a:buClr>
                <a:srgbClr val="FF0000"/>
              </a:buClr>
              <a:buFont typeface="Wingdings" panose="05000000000000000000" pitchFamily="2" charset="2"/>
              <a:buChar char="v"/>
            </a:pPr>
            <a:r>
              <a:rPr lang="en-IN" sz="3200" dirty="0">
                <a:latin typeface="Latha" panose="020B0604020202020204" pitchFamily="34" charset="0"/>
                <a:cs typeface="Latha" panose="020B0604020202020204" pitchFamily="34" charset="0"/>
              </a:rPr>
              <a:t>Problem Statement </a:t>
            </a:r>
          </a:p>
          <a:p>
            <a:pPr marL="285750" indent="-285750">
              <a:buClr>
                <a:srgbClr val="FF0000"/>
              </a:buClr>
              <a:buFont typeface="Wingdings" panose="05000000000000000000" pitchFamily="2" charset="2"/>
              <a:buChar char="v"/>
            </a:pPr>
            <a:r>
              <a:rPr lang="en-IN" sz="3200" dirty="0">
                <a:latin typeface="Latha" panose="020B0604020202020204" pitchFamily="34" charset="0"/>
                <a:cs typeface="Latha" panose="020B0604020202020204" pitchFamily="34" charset="0"/>
              </a:rPr>
              <a:t>conclusion</a:t>
            </a:r>
            <a:endParaRPr lang="en-US" sz="3200" dirty="0">
              <a:latin typeface="Latha" panose="020B0604020202020204" pitchFamily="34" charset="0"/>
              <a:cs typeface="Latha" panose="020B0604020202020204" pitchFamily="34" charset="0"/>
            </a:endParaRPr>
          </a:p>
        </p:txBody>
      </p:sp>
      <p:sp>
        <p:nvSpPr>
          <p:cNvPr id="3" name="Rectangle 2">
            <a:extLst>
              <a:ext uri="{FF2B5EF4-FFF2-40B4-BE49-F238E27FC236}">
                <a16:creationId xmlns:a16="http://schemas.microsoft.com/office/drawing/2014/main" id="{0C197F23-2FB3-C08B-6D2A-AACC7D58FB8C}"/>
              </a:ext>
            </a:extLst>
          </p:cNvPr>
          <p:cNvSpPr/>
          <p:nvPr/>
        </p:nvSpPr>
        <p:spPr>
          <a:xfrm>
            <a:off x="539765" y="4754462"/>
            <a:ext cx="2174061" cy="76200"/>
          </a:xfrm>
          <a:prstGeom prst="rect">
            <a:avLst/>
          </a:prstGeom>
          <a:solidFill>
            <a:srgbClr val="FF0066"/>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80F49199-6AC1-C33E-4D47-4435879E59D9}"/>
              </a:ext>
            </a:extLst>
          </p:cNvPr>
          <p:cNvSpPr/>
          <p:nvPr/>
        </p:nvSpPr>
        <p:spPr>
          <a:xfrm>
            <a:off x="3733800" y="1211867"/>
            <a:ext cx="6044751" cy="5170933"/>
          </a:xfrm>
          <a:prstGeom prst="rect">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B84B240-5858-5A12-4B94-420AA9FA3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01" y="2574894"/>
            <a:ext cx="2143125" cy="2143125"/>
          </a:xfrm>
          <a:prstGeom prst="rect">
            <a:avLst/>
          </a:prstGeom>
        </p:spPr>
      </p:pic>
    </p:spTree>
    <p:extLst>
      <p:ext uri="{BB962C8B-B14F-4D97-AF65-F5344CB8AC3E}">
        <p14:creationId xmlns:p14="http://schemas.microsoft.com/office/powerpoint/2010/main" val="41784659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rot="21105898">
            <a:off x="9294934" y="3225641"/>
            <a:ext cx="2762251" cy="3257551"/>
          </a:xfrm>
          <a:prstGeom prst="rect">
            <a:avLst/>
          </a:prstGeom>
          <a:ln>
            <a:noFill/>
          </a:ln>
        </p:spPr>
      </p:pic>
      <p:sp>
        <p:nvSpPr>
          <p:cNvPr id="7" name="object 7"/>
          <p:cNvSpPr txBox="1">
            <a:spLocks noGrp="1"/>
          </p:cNvSpPr>
          <p:nvPr>
            <p:ph type="title"/>
          </p:nvPr>
        </p:nvSpPr>
        <p:spPr>
          <a:xfrm>
            <a:off x="2239913" y="571260"/>
            <a:ext cx="6759674" cy="570670"/>
          </a:xfrm>
          <a:prstGeom prst="rect">
            <a:avLst/>
          </a:prstGeom>
        </p:spPr>
        <p:txBody>
          <a:bodyPr vert="horz" wrap="square" lIns="0" tIns="16511" rIns="0" bIns="0" rtlCol="0" anchor="ctr">
            <a:spAutoFit/>
          </a:bodyPr>
          <a:lstStyle/>
          <a:p>
            <a:pPr marL="12700">
              <a:spcBef>
                <a:spcPts val="131"/>
              </a:spcBef>
              <a:tabLst>
                <a:tab pos="2727892" algn="l"/>
              </a:tabLst>
            </a:pPr>
            <a:r>
              <a:rPr lang="en-IN" sz="4000" dirty="0">
                <a:solidFill>
                  <a:srgbClr val="FF0066"/>
                </a:solidFill>
                <a:highlight>
                  <a:srgbClr val="FFFF00"/>
                </a:highlight>
                <a:latin typeface="Cambria" panose="02040503050406030204" pitchFamily="18" charset="0"/>
                <a:ea typeface="Cambria" panose="02040503050406030204" pitchFamily="18" charset="0"/>
                <a:cs typeface="Courier New" panose="02070309020205020404" pitchFamily="49" charset="0"/>
              </a:rPr>
              <a:t>PROBLEM STATEMENT</a:t>
            </a:r>
            <a:endParaRPr lang="en-US" sz="4000" dirty="0">
              <a:solidFill>
                <a:srgbClr val="FF0066"/>
              </a:solidFill>
              <a:highlight>
                <a:srgbClr val="FFFF00"/>
              </a:highlight>
              <a:latin typeface="Cambria" panose="02040503050406030204" pitchFamily="18" charset="0"/>
              <a:ea typeface="Cambria" panose="02040503050406030204" pitchFamily="18" charset="0"/>
              <a:cs typeface="Courier New" panose="02070309020205020404" pitchFamily="49" charset="0"/>
            </a:endParaRPr>
          </a:p>
        </p:txBody>
      </p:sp>
      <p:sp>
        <p:nvSpPr>
          <p:cNvPr id="12" name="TextBox 11">
            <a:extLst>
              <a:ext uri="{FF2B5EF4-FFF2-40B4-BE49-F238E27FC236}">
                <a16:creationId xmlns:a16="http://schemas.microsoft.com/office/drawing/2014/main" id="{A6B28BE3-113F-658D-0EC6-72E1C612A022}"/>
              </a:ext>
            </a:extLst>
          </p:cNvPr>
          <p:cNvSpPr txBox="1"/>
          <p:nvPr/>
        </p:nvSpPr>
        <p:spPr>
          <a:xfrm>
            <a:off x="457200" y="1680441"/>
            <a:ext cx="8953500" cy="4524315"/>
          </a:xfrm>
          <a:prstGeom prst="rect">
            <a:avLst/>
          </a:prstGeom>
          <a:noFill/>
        </p:spPr>
        <p:txBody>
          <a:bodyPr wrap="square" rtlCol="0">
            <a:spAutoFit/>
          </a:bodyPr>
          <a:lstStyle/>
          <a:p>
            <a:r>
              <a:rPr lang="en-IN" sz="2400" dirty="0">
                <a:latin typeface="Latha" panose="020B0604020202020204" pitchFamily="34" charset="0"/>
                <a:ea typeface="Gadugi" panose="020B0502040204020203" pitchFamily="34" charset="0"/>
                <a:cs typeface="Latha" panose="020B0604020202020204" pitchFamily="34" charset="0"/>
              </a:rPr>
              <a:t>In today’s dynamic work environment, understanding and improving employee performance is essential for organizational success. This presentation delves into the comprehensive rating and analysis of employee performance, offering actionable insights </a:t>
            </a:r>
            <a:r>
              <a:rPr lang="en-US" sz="2400" dirty="0">
                <a:latin typeface="Latha" panose="020B0604020202020204" pitchFamily="34" charset="0"/>
                <a:ea typeface="Gadugi" panose="020B0502040204020203" pitchFamily="34" charset="0"/>
                <a:cs typeface="Latha" panose="020B0604020202020204" pitchFamily="34" charset="0"/>
              </a:rPr>
              <a:t>to drive growth and efficiency</a:t>
            </a:r>
            <a:r>
              <a:rPr lang="en-IN" sz="2400" dirty="0">
                <a:latin typeface="Latha" panose="020B0604020202020204" pitchFamily="34" charset="0"/>
                <a:ea typeface="Gadugi" panose="020B0502040204020203" pitchFamily="34" charset="0"/>
                <a:cs typeface="Latha" panose="020B0604020202020204" pitchFamily="34" charset="0"/>
              </a:rPr>
              <a:t> The primary objective of this analysis are assess current employee performance metrics evaluate the effectiveness of existing rating systems, and propose strategies for enhancing overall productivity and engagement.</a:t>
            </a:r>
            <a:r>
              <a:rPr lang="en-US" sz="2400" dirty="0">
                <a:latin typeface="Latha" panose="020B0604020202020204" pitchFamily="34" charset="0"/>
                <a:ea typeface="Gadugi" panose="020B0502040204020203" pitchFamily="34" charset="0"/>
                <a:cs typeface="Latha" panose="020B0604020202020204" pitchFamily="34" charset="0"/>
              </a:rPr>
              <a:t> A comprehensive approach to rating and analyzing employee performance not only boots individual growth but also propels the organization towards achieving its strategic goals. </a:t>
            </a:r>
          </a:p>
          <a:p>
            <a:endParaRPr lang="en-IN" sz="2400" dirty="0">
              <a:latin typeface="Latha" panose="020B0604020202020204" pitchFamily="34" charset="0"/>
              <a:ea typeface="Microsoft YaHei UI" panose="020B0503020204020204" pitchFamily="34" charset="-122"/>
              <a:cs typeface="Latha" panose="020B0604020202020204" pitchFamily="34" charset="0"/>
            </a:endParaRPr>
          </a:p>
        </p:txBody>
      </p:sp>
      <p:sp>
        <p:nvSpPr>
          <p:cNvPr id="9" name="Speech Bubble: Rectangle with Corners Rounded 8">
            <a:extLst>
              <a:ext uri="{FF2B5EF4-FFF2-40B4-BE49-F238E27FC236}">
                <a16:creationId xmlns:a16="http://schemas.microsoft.com/office/drawing/2014/main" id="{FE774C92-DE6A-E8D9-8B2F-5FE9E840365F}"/>
              </a:ext>
            </a:extLst>
          </p:cNvPr>
          <p:cNvSpPr/>
          <p:nvPr/>
        </p:nvSpPr>
        <p:spPr>
          <a:xfrm>
            <a:off x="457200" y="6377294"/>
            <a:ext cx="2286000" cy="114540"/>
          </a:xfrm>
          <a:prstGeom prst="wedgeRoundRectCallou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grpSp>
        <p:nvGrpSpPr>
          <p:cNvPr id="2" name="object 2"/>
          <p:cNvGrpSpPr/>
          <p:nvPr/>
        </p:nvGrpSpPr>
        <p:grpSpPr>
          <a:xfrm>
            <a:off x="8915400" y="217216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223051" y="432341"/>
            <a:ext cx="6270625" cy="605423"/>
          </a:xfrm>
          <a:prstGeom prst="rect">
            <a:avLst/>
          </a:prstGeom>
        </p:spPr>
        <p:txBody>
          <a:bodyPr vert="horz" wrap="square" lIns="0" tIns="16511" rIns="0" bIns="0" rtlCol="0" anchor="ctr">
            <a:spAutoFit/>
          </a:bodyPr>
          <a:lstStyle/>
          <a:p>
            <a:pPr marL="12700">
              <a:spcBef>
                <a:spcPts val="131"/>
              </a:spcBef>
              <a:tabLst>
                <a:tab pos="2642805" algn="l"/>
              </a:tabLst>
            </a:pPr>
            <a:r>
              <a:rPr lang="en-IN" sz="4251" dirty="0">
                <a:solidFill>
                  <a:srgbClr val="FF0066"/>
                </a:solidFill>
                <a:highlight>
                  <a:srgbClr val="FFFF00"/>
                </a:highlight>
                <a:latin typeface="Cambria" panose="02040503050406030204" pitchFamily="18" charset="0"/>
                <a:ea typeface="Cambria" panose="02040503050406030204" pitchFamily="18" charset="0"/>
              </a:rPr>
              <a:t>PROJECT OVERVIEW</a:t>
            </a:r>
            <a:endParaRPr sz="4251" dirty="0">
              <a:solidFill>
                <a:srgbClr val="FF0066"/>
              </a:solidFill>
              <a:highlight>
                <a:srgbClr val="FFFF00"/>
              </a:highlight>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1143000" y="1295400"/>
            <a:ext cx="7924800" cy="5262979"/>
          </a:xfrm>
          <a:prstGeom prst="rect">
            <a:avLst/>
          </a:prstGeom>
          <a:noFill/>
        </p:spPr>
        <p:txBody>
          <a:bodyPr wrap="square" rtlCol="0">
            <a:spAutoFit/>
          </a:bodyPr>
          <a:lstStyle/>
          <a:p>
            <a:pPr algn="l"/>
            <a:r>
              <a:rPr lang="en-IN" sz="2400" dirty="0">
                <a:latin typeface="Latha" panose="020B0604020202020204" pitchFamily="34" charset="0"/>
                <a:cs typeface="Latha" panose="020B0604020202020204" pitchFamily="34" charset="0"/>
              </a:rPr>
              <a:t>This project focuses on conducting a comprehensive rating </a:t>
            </a:r>
          </a:p>
          <a:p>
            <a:pPr algn="l"/>
            <a:r>
              <a:rPr lang="en-IN" sz="2400" dirty="0">
                <a:latin typeface="Latha" panose="020B0604020202020204" pitchFamily="34" charset="0"/>
                <a:cs typeface="Latha" panose="020B0604020202020204" pitchFamily="34" charset="0"/>
              </a:rPr>
              <a:t>and analysis of employee performance within our organization. By evaluating Key Performance Indicators (KPIs), behavioural competencies, and goal achievement, the analysis aims to identify strengths and areas for improvement across various teams and departments. The ultimate goal is to enhance productivity, engagement, and overall organizational effectiveness by providing actionable insights and tailored recommendations. This project not only serves as a tool for assessing current performance but also as a roadmap for fostering continuous development and</a:t>
            </a:r>
          </a:p>
          <a:p>
            <a:pPr algn="l"/>
            <a:r>
              <a:rPr lang="en-IN" sz="2400" dirty="0">
                <a:latin typeface="Latha" panose="020B0604020202020204" pitchFamily="34" charset="0"/>
                <a:cs typeface="Latha" panose="020B0604020202020204" pitchFamily="34" charset="0"/>
              </a:rPr>
              <a:t> long-term success within the workforce. </a:t>
            </a:r>
            <a:endParaRPr lang="en-US" sz="2400" dirty="0">
              <a:latin typeface="Latha" panose="020B0604020202020204" pitchFamily="34" charset="0"/>
              <a:cs typeface="Latha" panose="020B0604020202020204" pitchFamily="34" charset="0"/>
            </a:endParaRPr>
          </a:p>
        </p:txBody>
      </p:sp>
      <p:sp>
        <p:nvSpPr>
          <p:cNvPr id="6" name="Rectangle 5">
            <a:extLst>
              <a:ext uri="{FF2B5EF4-FFF2-40B4-BE49-F238E27FC236}">
                <a16:creationId xmlns:a16="http://schemas.microsoft.com/office/drawing/2014/main" id="{70D38BA5-BCF1-01C8-2940-59DDD443243D}"/>
              </a:ext>
            </a:extLst>
          </p:cNvPr>
          <p:cNvSpPr/>
          <p:nvPr/>
        </p:nvSpPr>
        <p:spPr>
          <a:xfrm>
            <a:off x="873676" y="1156826"/>
            <a:ext cx="8346524" cy="5548774"/>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616200" y="166808"/>
            <a:ext cx="6726823" cy="952698"/>
          </a:xfrm>
          <a:prstGeom prst="rect">
            <a:avLst/>
          </a:prstGeom>
        </p:spPr>
        <p:txBody>
          <a:bodyPr vert="horz" wrap="square" lIns="0" tIns="16511" rIns="0" bIns="0" rtlCol="0" anchor="ctr">
            <a:spAutoFit/>
          </a:bodyPr>
          <a:lstStyle/>
          <a:p>
            <a:pPr marL="12700">
              <a:lnSpc>
                <a:spcPct val="200000"/>
              </a:lnSpc>
              <a:spcBef>
                <a:spcPts val="131"/>
              </a:spcBef>
            </a:pPr>
            <a:r>
              <a:rPr lang="en-IN" sz="3600" dirty="0">
                <a:solidFill>
                  <a:srgbClr val="FF0066"/>
                </a:solidFill>
                <a:highlight>
                  <a:srgbClr val="FFFF00"/>
                </a:highlight>
                <a:latin typeface="Cambria" panose="02040503050406030204" pitchFamily="18" charset="0"/>
                <a:ea typeface="Cambria" panose="02040503050406030204" pitchFamily="18" charset="0"/>
              </a:rPr>
              <a:t>WHO ARE THE END USERS</a:t>
            </a:r>
            <a:endParaRPr sz="3600" dirty="0">
              <a:solidFill>
                <a:srgbClr val="FF0066"/>
              </a:solidFill>
              <a:highlight>
                <a:srgbClr val="FFFF00"/>
              </a:highlight>
              <a:latin typeface="Cambria" panose="02040503050406030204" pitchFamily="18" charset="0"/>
              <a:ea typeface="Cambria" panose="02040503050406030204" pitchFamily="18" charset="0"/>
            </a:endParaRPr>
          </a:p>
        </p:txBody>
      </p:sp>
      <p:pic>
        <p:nvPicPr>
          <p:cNvPr id="6" name="object 6"/>
          <p:cNvPicPr/>
          <p:nvPr/>
        </p:nvPicPr>
        <p:blipFill>
          <a:blip r:embed="rId2" cstate="print"/>
          <a:stretch>
            <a:fillRect/>
          </a:stretch>
        </p:blipFill>
        <p:spPr>
          <a:xfrm flipV="1">
            <a:off x="9459660" y="6172200"/>
            <a:ext cx="2181225" cy="152400"/>
          </a:xfrm>
          <a:prstGeom prst="rect">
            <a:avLst/>
          </a:prstGeom>
          <a:solidFill>
            <a:srgbClr val="0070C0"/>
          </a:solidFill>
          <a:ln>
            <a:solidFill>
              <a:srgbClr val="00B0F0"/>
            </a:solidFill>
          </a:ln>
        </p:spPr>
      </p:pic>
      <p:sp>
        <p:nvSpPr>
          <p:cNvPr id="11" name="TextBox 10">
            <a:extLst>
              <a:ext uri="{FF2B5EF4-FFF2-40B4-BE49-F238E27FC236}">
                <a16:creationId xmlns:a16="http://schemas.microsoft.com/office/drawing/2014/main" id="{46A423B7-1579-2CD1-4E84-ABF8DB5564D7}"/>
              </a:ext>
            </a:extLst>
          </p:cNvPr>
          <p:cNvSpPr txBox="1"/>
          <p:nvPr/>
        </p:nvSpPr>
        <p:spPr>
          <a:xfrm>
            <a:off x="838200" y="1676400"/>
            <a:ext cx="7450868" cy="4893647"/>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Standards HR Department – Talent  management </a:t>
            </a:r>
          </a:p>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Senior Management – Strategic decisions </a:t>
            </a:r>
          </a:p>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Employees – Personal as well as professional development </a:t>
            </a:r>
          </a:p>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Board of Directors – Performance development</a:t>
            </a:r>
          </a:p>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Team Leader – Team improvement</a:t>
            </a:r>
          </a:p>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Consultants – Validation and recommendations   </a:t>
            </a:r>
          </a:p>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Recruitment Teams – Hiring criteria </a:t>
            </a:r>
          </a:p>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IT Departments – System integration</a:t>
            </a:r>
          </a:p>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Training and Development Teams – Skills enhancement </a:t>
            </a:r>
          </a:p>
          <a:p>
            <a:pPr marL="285750" indent="-285750">
              <a:buClr>
                <a:srgbClr val="FF0000"/>
              </a:buClr>
              <a:buFont typeface="Wingdings" panose="05000000000000000000" pitchFamily="2" charset="2"/>
              <a:buChar char="v"/>
            </a:pPr>
            <a:r>
              <a:rPr lang="en-IN" sz="2400" dirty="0">
                <a:latin typeface="Latha" panose="020B0604020202020204" pitchFamily="34" charset="0"/>
                <a:cs typeface="Latha" panose="020B0604020202020204" pitchFamily="34" charset="0"/>
              </a:rPr>
              <a:t>Performance Review Committees – Evaluating </a:t>
            </a:r>
          </a:p>
          <a:p>
            <a:pPr marL="285750" indent="-285750">
              <a:buClr>
                <a:srgbClr val="FF0000"/>
              </a:buClr>
              <a:buFont typeface="Wingdings" panose="05000000000000000000" pitchFamily="2" charset="2"/>
              <a:buChar char="v"/>
            </a:pPr>
            <a:endParaRPr lang="en-US" sz="2400" dirty="0">
              <a:latin typeface="Latha" panose="020B0604020202020204" pitchFamily="34" charset="0"/>
              <a:cs typeface="Latha" panose="020B0604020202020204" pitchFamily="34" charset="0"/>
            </a:endParaRPr>
          </a:p>
        </p:txBody>
      </p:sp>
      <p:sp>
        <p:nvSpPr>
          <p:cNvPr id="9" name="Rectangle 8">
            <a:extLst>
              <a:ext uri="{FF2B5EF4-FFF2-40B4-BE49-F238E27FC236}">
                <a16:creationId xmlns:a16="http://schemas.microsoft.com/office/drawing/2014/main" id="{87458A0E-1CE5-DBE2-B6B5-AEAA31FDD74C}"/>
              </a:ext>
            </a:extLst>
          </p:cNvPr>
          <p:cNvSpPr/>
          <p:nvPr/>
        </p:nvSpPr>
        <p:spPr>
          <a:xfrm>
            <a:off x="611051" y="1464101"/>
            <a:ext cx="7678017" cy="5026979"/>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lumMod val="50000"/>
                  </a:schemeClr>
                </a:solidFill>
              </a:ln>
              <a:noFill/>
            </a:endParaRPr>
          </a:p>
        </p:txBody>
      </p:sp>
      <p:pic>
        <p:nvPicPr>
          <p:cNvPr id="3" name="Picture 2">
            <a:extLst>
              <a:ext uri="{FF2B5EF4-FFF2-40B4-BE49-F238E27FC236}">
                <a16:creationId xmlns:a16="http://schemas.microsoft.com/office/drawing/2014/main" id="{7262EE61-7072-FB53-3087-0DF87D9C0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8711" y="3977591"/>
            <a:ext cx="2143125" cy="214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7" y="1695449"/>
            <a:ext cx="2543173" cy="3248025"/>
          </a:xfrm>
          <a:prstGeom prst="rect">
            <a:avLst/>
          </a:prstGeom>
          <a:solidFill>
            <a:schemeClr val="accent2">
              <a:lumMod val="60000"/>
              <a:lumOff val="40000"/>
            </a:schemeClr>
          </a:solidFill>
          <a:ln>
            <a:solidFill>
              <a:schemeClr val="accent4">
                <a:lumMod val="40000"/>
                <a:lumOff val="60000"/>
              </a:schemeClr>
            </a:solidFill>
          </a:ln>
        </p:spPr>
      </p:pic>
      <p:sp>
        <p:nvSpPr>
          <p:cNvPr id="3" name="object 3"/>
          <p:cNvSpPr/>
          <p:nvPr/>
        </p:nvSpPr>
        <p:spPr>
          <a:xfrm>
            <a:off x="635000" y="579853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11225" y="629750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62014" y="364451"/>
            <a:ext cx="10467972" cy="498213"/>
          </a:xfrm>
          <a:prstGeom prst="rect">
            <a:avLst/>
          </a:prstGeom>
        </p:spPr>
        <p:txBody>
          <a:bodyPr vert="horz" wrap="square" lIns="0" tIns="13335" rIns="0" bIns="0" rtlCol="0" anchor="ctr">
            <a:spAutoFit/>
          </a:bodyPr>
          <a:lstStyle/>
          <a:p>
            <a:pPr marL="12700">
              <a:spcBef>
                <a:spcPts val="105"/>
              </a:spcBef>
            </a:pPr>
            <a:r>
              <a:rPr lang="en-IN" sz="3500" dirty="0">
                <a:solidFill>
                  <a:srgbClr val="FF0066"/>
                </a:solidFill>
                <a:highlight>
                  <a:srgbClr val="FFFF00"/>
                </a:highlight>
              </a:rPr>
              <a:t>OUR SOLUTION AND IT’S VALUE PROPOSITION</a:t>
            </a:r>
            <a:endParaRPr sz="3500" dirty="0">
              <a:solidFill>
                <a:srgbClr val="FF0066"/>
              </a:solidFill>
              <a:highlight>
                <a:srgbClr val="FFFF00"/>
              </a:highlight>
            </a:endParaRPr>
          </a:p>
        </p:txBody>
      </p:sp>
      <p:sp>
        <p:nvSpPr>
          <p:cNvPr id="11" name="TextBox 10">
            <a:extLst>
              <a:ext uri="{FF2B5EF4-FFF2-40B4-BE49-F238E27FC236}">
                <a16:creationId xmlns:a16="http://schemas.microsoft.com/office/drawing/2014/main" id="{4FB381DE-256A-83EB-23C7-CFEDA3892247}"/>
              </a:ext>
            </a:extLst>
          </p:cNvPr>
          <p:cNvSpPr txBox="1"/>
          <p:nvPr/>
        </p:nvSpPr>
        <p:spPr>
          <a:xfrm>
            <a:off x="2968625" y="1685188"/>
            <a:ext cx="7305674" cy="5509200"/>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IN" sz="1600" b="1" dirty="0">
                <a:latin typeface="Latha" panose="020B0604020202020204" pitchFamily="34" charset="0"/>
                <a:cs typeface="Latha" panose="020B0604020202020204" pitchFamily="34" charset="0"/>
              </a:rPr>
              <a:t>Fill Colour </a:t>
            </a:r>
            <a:r>
              <a:rPr lang="en-IN" sz="1600" dirty="0">
                <a:latin typeface="Latha" panose="020B0604020202020204" pitchFamily="34" charset="0"/>
                <a:cs typeface="Latha" panose="020B0604020202020204" pitchFamily="34" charset="0"/>
              </a:rPr>
              <a:t>- To highlight the required columns.</a:t>
            </a:r>
          </a:p>
          <a:p>
            <a:pPr marL="285750" indent="-285750">
              <a:buClr>
                <a:srgbClr val="FF0000"/>
              </a:buClr>
              <a:buFont typeface="Wingdings" panose="05000000000000000000" pitchFamily="2" charset="2"/>
              <a:buChar char="v"/>
            </a:pPr>
            <a:r>
              <a:rPr lang="en-IN" sz="1600" dirty="0">
                <a:latin typeface="Latha" panose="020B0604020202020204" pitchFamily="34" charset="0"/>
                <a:cs typeface="Latha" panose="020B0604020202020204" pitchFamily="34" charset="0"/>
              </a:rPr>
              <a:t>CONDITIONAL</a:t>
            </a:r>
            <a:r>
              <a:rPr lang="en-IN" sz="1600" b="1" dirty="0">
                <a:latin typeface="Latha" panose="020B0604020202020204" pitchFamily="34" charset="0"/>
                <a:cs typeface="Latha" panose="020B0604020202020204" pitchFamily="34" charset="0"/>
              </a:rPr>
              <a:t> FORMATTING :</a:t>
            </a:r>
            <a:endParaRPr lang="en-IN" sz="1600" dirty="0">
              <a:latin typeface="Latha" panose="020B0604020202020204" pitchFamily="34" charset="0"/>
              <a:cs typeface="Latha" panose="020B0604020202020204" pitchFamily="34" charset="0"/>
            </a:endParaRPr>
          </a:p>
          <a:p>
            <a:pPr marL="1200150" lvl="2" indent="-285750">
              <a:buClr>
                <a:srgbClr val="FF0000"/>
              </a:buClr>
              <a:buFont typeface="Wingdings" panose="05000000000000000000" pitchFamily="2" charset="2"/>
              <a:buChar char="ü"/>
            </a:pPr>
            <a:r>
              <a:rPr lang="en-IN" sz="1600" dirty="0">
                <a:latin typeface="Latha" panose="020B0604020202020204" pitchFamily="34" charset="0"/>
                <a:cs typeface="Latha" panose="020B0604020202020204" pitchFamily="34" charset="0"/>
              </a:rPr>
              <a:t> Highlight cells Rules - To identify the blank values in the “Exit Date” column. </a:t>
            </a:r>
          </a:p>
          <a:p>
            <a:pPr marL="1200150" lvl="2" indent="-285750">
              <a:buClr>
                <a:srgbClr val="FF0000"/>
              </a:buClr>
              <a:buFont typeface="Wingdings" panose="05000000000000000000" pitchFamily="2" charset="2"/>
              <a:buChar char="ü"/>
            </a:pPr>
            <a:r>
              <a:rPr lang="en-IN" sz="1600" dirty="0">
                <a:latin typeface="Latha" panose="020B0604020202020204" pitchFamily="34" charset="0"/>
                <a:cs typeface="Latha" panose="020B0604020202020204" pitchFamily="34" charset="0"/>
              </a:rPr>
              <a:t> Data Bars - To visually represent values by adding  quick comparisons </a:t>
            </a:r>
            <a:r>
              <a:rPr lang="en-IN" sz="1600" b="1" dirty="0">
                <a:latin typeface="Latha" panose="020B0604020202020204" pitchFamily="34" charset="0"/>
                <a:cs typeface="Latha" panose="020B0604020202020204" pitchFamily="34" charset="0"/>
              </a:rPr>
              <a:t>of</a:t>
            </a:r>
            <a:r>
              <a:rPr lang="en-IN" sz="1600" dirty="0">
                <a:latin typeface="Latha" panose="020B0604020202020204" pitchFamily="34" charset="0"/>
                <a:cs typeface="Latha" panose="020B0604020202020204" pitchFamily="34" charset="0"/>
              </a:rPr>
              <a:t> performance levels by horizontal bars within the cells.</a:t>
            </a:r>
          </a:p>
          <a:p>
            <a:pPr marL="285750" indent="-285750">
              <a:buClr>
                <a:srgbClr val="FF0000"/>
              </a:buClr>
              <a:buFont typeface="Wingdings" panose="05000000000000000000" pitchFamily="2" charset="2"/>
              <a:buChar char="v"/>
            </a:pPr>
            <a:r>
              <a:rPr lang="en-IN" sz="1600" b="1" dirty="0">
                <a:latin typeface="Latha" panose="020B0604020202020204" pitchFamily="34" charset="0"/>
                <a:cs typeface="Latha" panose="020B0604020202020204" pitchFamily="34" charset="0"/>
              </a:rPr>
              <a:t>FILTERS</a:t>
            </a:r>
            <a:r>
              <a:rPr lang="en-IN" sz="1600" dirty="0">
                <a:latin typeface="Latha" panose="020B0604020202020204" pitchFamily="34" charset="0"/>
                <a:cs typeface="Latha" panose="020B0604020202020204" pitchFamily="34" charset="0"/>
              </a:rPr>
              <a:t> – To remove the blank cells.</a:t>
            </a:r>
          </a:p>
          <a:p>
            <a:pPr marL="285750" indent="-285750">
              <a:buClr>
                <a:srgbClr val="FF0000"/>
              </a:buClr>
              <a:buFont typeface="Wingdings" panose="05000000000000000000" pitchFamily="2" charset="2"/>
              <a:buChar char="v"/>
            </a:pPr>
            <a:r>
              <a:rPr lang="en-IN" sz="1600" dirty="0">
                <a:latin typeface="Latha" panose="020B0604020202020204" pitchFamily="34" charset="0"/>
                <a:cs typeface="Latha" panose="020B0604020202020204" pitchFamily="34" charset="0"/>
              </a:rPr>
              <a:t>Formula – To describe the entire range of performance levels.</a:t>
            </a:r>
          </a:p>
          <a:p>
            <a:pPr marL="285750" indent="-285750">
              <a:buClr>
                <a:srgbClr val="FF0000"/>
              </a:buClr>
              <a:buFont typeface="Wingdings" panose="05000000000000000000" pitchFamily="2" charset="2"/>
              <a:buChar char="v"/>
            </a:pPr>
            <a:r>
              <a:rPr lang="en-IN" sz="1600" dirty="0">
                <a:latin typeface="Latha" panose="020B0604020202020204" pitchFamily="34" charset="0"/>
                <a:cs typeface="Latha" panose="020B0604020202020204" pitchFamily="34" charset="0"/>
              </a:rPr>
              <a:t>Pivot Table – To analyse employee performance levels categorized by rating and business units.</a:t>
            </a:r>
          </a:p>
          <a:p>
            <a:pPr marL="285750" indent="-285750">
              <a:buClr>
                <a:srgbClr val="FF0000"/>
              </a:buClr>
              <a:buFont typeface="Wingdings" panose="05000000000000000000" pitchFamily="2" charset="2"/>
              <a:buChar char="v"/>
            </a:pPr>
            <a:r>
              <a:rPr lang="en-IN" sz="1600" dirty="0">
                <a:latin typeface="Latha" panose="020B0604020202020204" pitchFamily="34" charset="0"/>
                <a:cs typeface="Latha" panose="020B0604020202020204" pitchFamily="34" charset="0"/>
              </a:rPr>
              <a:t>Format as Table -  To give a structured format  to the pivot table which enhances data readability by providing consistent styling, built-in filters and a dynamic range.</a:t>
            </a:r>
          </a:p>
          <a:p>
            <a:pPr marL="285750" indent="-285750">
              <a:buClr>
                <a:srgbClr val="FF0000"/>
              </a:buClr>
              <a:buFont typeface="Wingdings" panose="05000000000000000000" pitchFamily="2" charset="2"/>
              <a:buChar char="v"/>
            </a:pPr>
            <a:r>
              <a:rPr lang="en-IN" sz="1600" dirty="0">
                <a:latin typeface="Latha" panose="020B0604020202020204" pitchFamily="34" charset="0"/>
                <a:cs typeface="Latha" panose="020B0604020202020204" pitchFamily="34" charset="0"/>
              </a:rPr>
              <a:t>Cell Styles - </a:t>
            </a:r>
          </a:p>
          <a:p>
            <a:pPr marL="285750" indent="-285750">
              <a:buClr>
                <a:srgbClr val="FF0000"/>
              </a:buClr>
              <a:buFont typeface="Wingdings" panose="05000000000000000000" pitchFamily="2" charset="2"/>
              <a:buChar char="v"/>
            </a:pPr>
            <a:r>
              <a:rPr lang="en-IN" sz="1600" dirty="0">
                <a:latin typeface="Latha" panose="020B0604020202020204" pitchFamily="34" charset="0"/>
                <a:cs typeface="Latha" panose="020B0604020202020204" pitchFamily="34" charset="0"/>
              </a:rPr>
              <a:t>Slicer – To allow for quick filtering of data, enabling focused analysis of specific employee types and statuses.</a:t>
            </a:r>
          </a:p>
          <a:p>
            <a:pPr marL="285750" indent="-285750">
              <a:buClr>
                <a:srgbClr val="FF0000"/>
              </a:buClr>
              <a:buFont typeface="Wingdings" panose="05000000000000000000" pitchFamily="2" charset="2"/>
              <a:buChar char="v"/>
            </a:pPr>
            <a:r>
              <a:rPr lang="en-IN" sz="1600" dirty="0">
                <a:latin typeface="Latha" panose="020B0604020202020204" pitchFamily="34" charset="0"/>
                <a:cs typeface="Latha" panose="020B0604020202020204" pitchFamily="34" charset="0"/>
              </a:rPr>
              <a:t> Chart – To visualise employee performance level, showing the distribution of rating across various departments or business units.</a:t>
            </a:r>
          </a:p>
          <a:p>
            <a:pPr marL="285750" indent="-285750">
              <a:buClr>
                <a:srgbClr val="FF0000"/>
              </a:buClr>
              <a:buFont typeface="Wingdings" panose="05000000000000000000" pitchFamily="2" charset="2"/>
              <a:buChar char="v"/>
            </a:pPr>
            <a:endParaRPr lang="en-IN" sz="1600" dirty="0">
              <a:latin typeface="Latha" panose="020B0604020202020204" pitchFamily="34" charset="0"/>
              <a:cs typeface="Latha" panose="020B0604020202020204" pitchFamily="34" charset="0"/>
            </a:endParaRPr>
          </a:p>
          <a:p>
            <a:pPr marL="285750" indent="-285750">
              <a:buClr>
                <a:srgbClr val="FF0000"/>
              </a:buClr>
              <a:buFont typeface="Wingdings" panose="05000000000000000000" pitchFamily="2" charset="2"/>
              <a:buChar char="v"/>
            </a:pPr>
            <a:endParaRPr lang="en-IN" sz="1600" dirty="0">
              <a:latin typeface="Latha" panose="020B0604020202020204" pitchFamily="34" charset="0"/>
              <a:cs typeface="Latha" panose="020B0604020202020204" pitchFamily="34" charset="0"/>
            </a:endParaRPr>
          </a:p>
          <a:p>
            <a:pPr marL="285750" indent="-285750">
              <a:buClr>
                <a:srgbClr val="FF0000"/>
              </a:buClr>
              <a:buFont typeface="Wingdings" panose="05000000000000000000" pitchFamily="2" charset="2"/>
              <a:buChar char="v"/>
            </a:pPr>
            <a:endParaRPr lang="en-IN" sz="1600" dirty="0">
              <a:latin typeface="Latha" panose="020B0604020202020204" pitchFamily="34" charset="0"/>
              <a:cs typeface="Latha" panose="020B0604020202020204" pitchFamily="34" charset="0"/>
            </a:endParaRPr>
          </a:p>
        </p:txBody>
      </p:sp>
      <p:sp>
        <p:nvSpPr>
          <p:cNvPr id="12" name="Rectangle 11">
            <a:extLst>
              <a:ext uri="{FF2B5EF4-FFF2-40B4-BE49-F238E27FC236}">
                <a16:creationId xmlns:a16="http://schemas.microsoft.com/office/drawing/2014/main" id="{0C64A59C-C1BA-7283-8711-B7E16A93D483}"/>
              </a:ext>
            </a:extLst>
          </p:cNvPr>
          <p:cNvSpPr/>
          <p:nvPr/>
        </p:nvSpPr>
        <p:spPr>
          <a:xfrm>
            <a:off x="152400" y="6213968"/>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D95C33-90E2-9E62-209A-9AB1CE60CD8F}"/>
              </a:ext>
            </a:extLst>
          </p:cNvPr>
          <p:cNvSpPr/>
          <p:nvPr/>
        </p:nvSpPr>
        <p:spPr>
          <a:xfrm>
            <a:off x="2819400" y="1222868"/>
            <a:ext cx="7848600" cy="5486400"/>
          </a:xfrm>
          <a:prstGeom prst="round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664178" y="76200"/>
            <a:ext cx="6096000" cy="609599"/>
          </a:xfrm>
        </p:spPr>
        <p:txBody>
          <a:bodyPr>
            <a:normAutofit/>
          </a:bodyPr>
          <a:lstStyle/>
          <a:p>
            <a:r>
              <a:rPr lang="en-IN" dirty="0">
                <a:solidFill>
                  <a:srgbClr val="FF0066"/>
                </a:solidFill>
                <a:highlight>
                  <a:srgbClr val="FFFF00"/>
                </a:highlight>
              </a:rPr>
              <a:t>Dataset Description</a:t>
            </a:r>
          </a:p>
        </p:txBody>
      </p:sp>
      <p:sp>
        <p:nvSpPr>
          <p:cNvPr id="3" name="TextBox 2">
            <a:extLst>
              <a:ext uri="{FF2B5EF4-FFF2-40B4-BE49-F238E27FC236}">
                <a16:creationId xmlns:a16="http://schemas.microsoft.com/office/drawing/2014/main" id="{CEE0929B-75E5-B3D6-F2EE-1103FBFB4593}"/>
              </a:ext>
            </a:extLst>
          </p:cNvPr>
          <p:cNvSpPr txBox="1"/>
          <p:nvPr/>
        </p:nvSpPr>
        <p:spPr>
          <a:xfrm>
            <a:off x="872772" y="838200"/>
            <a:ext cx="9678811" cy="6340197"/>
          </a:xfrm>
          <a:prstGeom prst="rect">
            <a:avLst/>
          </a:prstGeom>
          <a:noFill/>
        </p:spPr>
        <p:txBody>
          <a:bodyPr wrap="square" rtlCol="0">
            <a:spAutoFit/>
          </a:bodyPr>
          <a:lstStyle/>
          <a:p>
            <a:pPr>
              <a:lnSpc>
                <a:spcPct val="150000"/>
              </a:lnSpc>
              <a:buClr>
                <a:srgbClr val="FF0000"/>
              </a:buClr>
            </a:pPr>
            <a:r>
              <a:rPr lang="en-IN" sz="1450" dirty="0">
                <a:latin typeface="Latha" panose="020B0604020202020204" pitchFamily="34" charset="0"/>
                <a:cs typeface="Latha" panose="020B0604020202020204" pitchFamily="34" charset="0"/>
              </a:rPr>
              <a:t>The dataset contains performance evaluation data for the employees across various departments within the organization. There are totally 27 features in the dataset. For the analysis, specific features have been utilized. It includes the following key attributes;    </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Employee ID: A unique identifier for each employee.           </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First Name: The first name of the employee.</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Last Name: The last name of the employee.</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Business Unit: The specific business unit or division within the organization that  the employee belongs to. (e.g., BPC,CCDR,EW,MSC etc.,)</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 Employee Status: It indicates whether the employee is active, on leave, or has left the organization.</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Employee Type: Indicates whether the employee is a regular, temporary, or future hire.</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Gender: The gender of the employee. (e.g., Male, Female)</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Employee performance Score: A categorical assessment of the employee’s overall performance. (e.g., Exceeds, Fully Meets etc.,)</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Current Employee Rating: A numerical score representing the current  employee’s performance based on various metrics.</a:t>
            </a:r>
          </a:p>
          <a:p>
            <a:pPr marL="742950" lvl="1" indent="-285750">
              <a:lnSpc>
                <a:spcPct val="150000"/>
              </a:lnSpc>
              <a:buClr>
                <a:srgbClr val="FF0000"/>
              </a:buClr>
              <a:buFont typeface="Wingdings" panose="05000000000000000000" pitchFamily="2" charset="2"/>
              <a:buChar char="Ø"/>
            </a:pPr>
            <a:r>
              <a:rPr lang="en-IN" sz="1450" dirty="0">
                <a:latin typeface="Latha" panose="020B0604020202020204" pitchFamily="34" charset="0"/>
                <a:cs typeface="Latha" panose="020B0604020202020204" pitchFamily="34" charset="0"/>
              </a:rPr>
              <a:t>Spectrum of Employee Performance Level: A calculated value derived from the current employee rating. (e.g., Steller, Impeccable, Functional etc.,)</a:t>
            </a:r>
          </a:p>
          <a:p>
            <a:pPr>
              <a:lnSpc>
                <a:spcPct val="150000"/>
              </a:lnSpc>
            </a:pPr>
            <a:endParaRPr lang="en-IN" sz="1450" dirty="0">
              <a:latin typeface="Latha" panose="020B0604020202020204" pitchFamily="34" charset="0"/>
              <a:cs typeface="Latha" panose="020B0604020202020204" pitchFamily="34" charset="0"/>
            </a:endParaRPr>
          </a:p>
          <a:p>
            <a:r>
              <a:rPr lang="en-US" sz="1450" dirty="0">
                <a:latin typeface="Latha" panose="020B0604020202020204" pitchFamily="34" charset="0"/>
                <a:cs typeface="Latha" panose="020B0604020202020204" pitchFamily="34" charset="0"/>
              </a:rPr>
              <a:t>   </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505819" y="611219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752476" y="792610"/>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02682" y="59312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3"/>
            <a:ext cx="2466975" cy="3419475"/>
          </a:xfrm>
          <a:prstGeom prst="rect">
            <a:avLst/>
          </a:prstGeom>
        </p:spPr>
      </p:pic>
      <p:sp>
        <p:nvSpPr>
          <p:cNvPr id="7" name="object 7"/>
          <p:cNvSpPr txBox="1">
            <a:spLocks noGrp="1"/>
          </p:cNvSpPr>
          <p:nvPr>
            <p:ph type="title"/>
          </p:nvPr>
        </p:nvSpPr>
        <p:spPr>
          <a:xfrm>
            <a:off x="1855787" y="487209"/>
            <a:ext cx="8480425" cy="570670"/>
          </a:xfrm>
          <a:prstGeom prst="rect">
            <a:avLst/>
          </a:prstGeom>
        </p:spPr>
        <p:txBody>
          <a:bodyPr vert="horz" wrap="square" lIns="0" tIns="16511" rIns="0" bIns="0" rtlCol="0" anchor="ctr">
            <a:spAutoFit/>
          </a:bodyPr>
          <a:lstStyle/>
          <a:p>
            <a:pPr marL="12700">
              <a:spcBef>
                <a:spcPts val="131"/>
              </a:spcBef>
            </a:pPr>
            <a:r>
              <a:rPr lang="en-US" sz="4000" dirty="0">
                <a:solidFill>
                  <a:srgbClr val="FF0066"/>
                </a:solidFill>
                <a:highlight>
                  <a:srgbClr val="FFFF00"/>
                </a:highlight>
              </a:rPr>
              <a:t>THE “WOW” IN OUR SOLUTION</a:t>
            </a: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9</a:t>
            </a:fld>
            <a:endParaRPr sz="1100">
              <a:latin typeface="Trebuchet MS"/>
              <a:cs typeface="Trebuchet MS"/>
            </a:endParaRPr>
          </a:p>
        </p:txBody>
      </p:sp>
      <p:sp>
        <p:nvSpPr>
          <p:cNvPr id="11" name="TextBox 10">
            <a:extLst>
              <a:ext uri="{FF2B5EF4-FFF2-40B4-BE49-F238E27FC236}">
                <a16:creationId xmlns:a16="http://schemas.microsoft.com/office/drawing/2014/main" id="{3CC6BE40-9ABC-987C-0870-50C490DFED0C}"/>
              </a:ext>
            </a:extLst>
          </p:cNvPr>
          <p:cNvSpPr txBox="1"/>
          <p:nvPr/>
        </p:nvSpPr>
        <p:spPr>
          <a:xfrm>
            <a:off x="3247835" y="2536565"/>
            <a:ext cx="7543800" cy="2554545"/>
          </a:xfrm>
          <a:prstGeom prst="rect">
            <a:avLst/>
          </a:prstGeom>
          <a:noFill/>
        </p:spPr>
        <p:txBody>
          <a:bodyPr wrap="square" rtlCol="0">
            <a:spAutoFit/>
          </a:bodyPr>
          <a:lstStyle/>
          <a:p>
            <a:r>
              <a:rPr lang="en-IN" sz="2000" dirty="0">
                <a:solidFill>
                  <a:srgbClr val="FF0066"/>
                </a:solidFill>
                <a:latin typeface="Latha" panose="020B0604020202020204" pitchFamily="34" charset="0"/>
                <a:cs typeface="Latha" panose="020B0604020202020204" pitchFamily="34" charset="0"/>
              </a:rPr>
              <a:t>Spectrum Of Performance Level </a:t>
            </a:r>
          </a:p>
          <a:p>
            <a:r>
              <a:rPr lang="en-IN" sz="2000" dirty="0">
                <a:latin typeface="Latha" panose="020B0604020202020204" pitchFamily="34" charset="0"/>
                <a:cs typeface="Latha" panose="020B0604020202020204" pitchFamily="34" charset="0"/>
              </a:rPr>
              <a:t>             This spectrum enables leaders to identify the performance levels of the employees starting from inactive to stellar offering a clear and detailed view of employee capabilities.</a:t>
            </a:r>
          </a:p>
          <a:p>
            <a:endParaRPr lang="en-IN" sz="2000" dirty="0">
              <a:latin typeface="Latha" panose="020B0604020202020204" pitchFamily="34" charset="0"/>
              <a:cs typeface="Latha" panose="020B0604020202020204" pitchFamily="34" charset="0"/>
            </a:endParaRPr>
          </a:p>
          <a:p>
            <a:r>
              <a:rPr lang="en-IN" sz="2000" dirty="0">
                <a:solidFill>
                  <a:srgbClr val="FF0066"/>
                </a:solidFill>
                <a:latin typeface="Latha" panose="020B0604020202020204" pitchFamily="34" charset="0"/>
                <a:cs typeface="Latha" panose="020B0604020202020204" pitchFamily="34" charset="0"/>
              </a:rPr>
              <a:t>Formula</a:t>
            </a:r>
          </a:p>
          <a:p>
            <a:pPr lvl="2"/>
            <a:r>
              <a:rPr lang="en-US" sz="2000" dirty="0">
                <a:latin typeface="Latha" panose="020B0604020202020204" pitchFamily="34" charset="0"/>
                <a:cs typeface="Latha" panose="020B0604020202020204" pitchFamily="34" charset="0"/>
              </a:rPr>
              <a:t>=IFS(Z8&gt;=5,"IMPECCABLE",Z8&gt;=4,"STELLAR",Z8&gt;=3,"FUNCTIONAL",Z8&gt;=2,"EMERGING",TRUE,"INACTIVE")</a:t>
            </a:r>
          </a:p>
        </p:txBody>
      </p:sp>
      <p:sp>
        <p:nvSpPr>
          <p:cNvPr id="9" name="Rectangle: Rounded Corners 8">
            <a:extLst>
              <a:ext uri="{FF2B5EF4-FFF2-40B4-BE49-F238E27FC236}">
                <a16:creationId xmlns:a16="http://schemas.microsoft.com/office/drawing/2014/main" id="{9F056E3B-CAFE-0B8B-0B7C-458965CEC8F8}"/>
              </a:ext>
            </a:extLst>
          </p:cNvPr>
          <p:cNvSpPr/>
          <p:nvPr/>
        </p:nvSpPr>
        <p:spPr>
          <a:xfrm>
            <a:off x="2667000" y="1913098"/>
            <a:ext cx="8610219" cy="3878102"/>
          </a:xfrm>
          <a:prstGeom prst="round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1537</TotalTime>
  <Words>1041</Words>
  <Application>Microsoft Office PowerPoint</Application>
  <PresentationFormat>Widescreen</PresentationFormat>
  <Paragraphs>101</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Bookman Old Style</vt:lpstr>
      <vt:lpstr>Calibri</vt:lpstr>
      <vt:lpstr>Cambria</vt:lpstr>
      <vt:lpstr>Gabriola</vt:lpstr>
      <vt:lpstr>Latha</vt:lpstr>
      <vt:lpstr>Rockwell</vt:lpstr>
      <vt:lpstr>Times New Roman</vt:lpstr>
      <vt:lpstr>Trebuchet MS</vt:lpstr>
      <vt:lpstr>Wingdings</vt:lpstr>
      <vt:lpstr>Damask</vt:lpstr>
      <vt:lpstr>PowerPoint Presentation</vt:lpstr>
      <vt:lpstr>PROJECT TITLE</vt:lpstr>
      <vt:lpstr>AGENDA </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Divya Deenadayalan</cp:lastModifiedBy>
  <cp:revision>28</cp:revision>
  <dcterms:created xsi:type="dcterms:W3CDTF">2024-03-29T15:07:22Z</dcterms:created>
  <dcterms:modified xsi:type="dcterms:W3CDTF">2024-09-10T13:04:34Z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