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2" r:id="rId6"/>
    <p:sldId id="263" r:id="rId7"/>
    <p:sldId id="266" r:id="rId8"/>
    <p:sldId id="267" r:id="rId9"/>
    <p:sldId id="265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inbKLZIVfK+oqJmxpT4OMW3i7d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6432b3a3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16432b3a3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subTitle" idx="1"/>
          </p:nvPr>
        </p:nvSpPr>
        <p:spPr>
          <a:xfrm>
            <a:off x="6980350" y="4422782"/>
            <a:ext cx="4932608" cy="2201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Students Name:</a:t>
            </a:r>
            <a:endParaRPr lang="en-IN" dirty="0"/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Sakshi </a:t>
            </a:r>
            <a:r>
              <a:rPr lang="en-IN" dirty="0" err="1">
                <a:latin typeface="Times New Roman"/>
                <a:ea typeface="Times New Roman"/>
                <a:cs typeface="Times New Roman"/>
                <a:sym typeface="Times New Roman"/>
              </a:rPr>
              <a:t>Bhingarkar</a:t>
            </a: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 (239)</a:t>
            </a:r>
            <a:endParaRPr lang="en-IN" dirty="0"/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Vaishnavi Thorave(240)</a:t>
            </a:r>
            <a:endParaRPr lang="en-IN" dirty="0"/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dirty="0" err="1">
                <a:latin typeface="Times New Roman"/>
                <a:ea typeface="Times New Roman"/>
                <a:cs typeface="Times New Roman"/>
                <a:sym typeface="Times New Roman"/>
              </a:rPr>
              <a:t>Samadhan</a:t>
            </a: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 Mane (241)</a:t>
            </a:r>
            <a:endParaRPr lang="en-IN" dirty="0"/>
          </a:p>
        </p:txBody>
      </p:sp>
      <p:sp>
        <p:nvSpPr>
          <p:cNvPr id="85" name="Google Shape;85;p1"/>
          <p:cNvSpPr txBox="1"/>
          <p:nvPr/>
        </p:nvSpPr>
        <p:spPr>
          <a:xfrm>
            <a:off x="703485" y="2208508"/>
            <a:ext cx="10740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Graphics</a:t>
            </a:r>
            <a:r>
              <a:rPr lang="en-IN" sz="3200" b="0" i="0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Mini Project (Review 2)</a:t>
            </a:r>
            <a:endParaRPr sz="3200" b="0" i="0" u="sng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" descr="Image result for mit academy of engineering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7383" y="200565"/>
            <a:ext cx="4914900" cy="9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2763520" y="1347163"/>
            <a:ext cx="71628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0" i="0" u="none" strike="noStrike" cap="none" dirty="0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School  of  Computer  Engineering</a:t>
            </a:r>
            <a:endParaRPr dirty="0"/>
          </a:p>
        </p:txBody>
      </p:sp>
      <p:sp>
        <p:nvSpPr>
          <p:cNvPr id="88" name="Google Shape;88;p1"/>
          <p:cNvSpPr txBox="1"/>
          <p:nvPr/>
        </p:nvSpPr>
        <p:spPr>
          <a:xfrm>
            <a:off x="574695" y="5178065"/>
            <a:ext cx="345882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 b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Guide:</a:t>
            </a:r>
            <a:endParaRPr lang="pt-BR" sz="2400"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 b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Mrs.Chetana H Nemade</a:t>
            </a:r>
          </a:p>
        </p:txBody>
      </p:sp>
      <p:sp>
        <p:nvSpPr>
          <p:cNvPr id="89" name="Google Shape;89;p1"/>
          <p:cNvSpPr txBox="1"/>
          <p:nvPr/>
        </p:nvSpPr>
        <p:spPr>
          <a:xfrm>
            <a:off x="1826222" y="3223312"/>
            <a:ext cx="7961722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C55A11"/>
                </a:solidFill>
                <a:latin typeface="Times New Roman"/>
                <a:ea typeface="Calibri"/>
                <a:cs typeface="Times New Roman"/>
                <a:sym typeface="Times New Roman"/>
              </a:rPr>
              <a:t>A</a:t>
            </a:r>
            <a:r>
              <a:rPr lang="en-IN" sz="4400" b="1" dirty="0">
                <a:solidFill>
                  <a:srgbClr val="C55A11"/>
                </a:solidFill>
                <a:latin typeface="Times New Roman"/>
                <a:ea typeface="Calibri"/>
                <a:cs typeface="Times New Roman"/>
                <a:sym typeface="Times New Roman"/>
              </a:rPr>
              <a:t>tom Simulation</a:t>
            </a:r>
            <a:endParaRPr sz="4400" dirty="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Times New Roman"/>
              <a:buNone/>
            </a:pPr>
            <a:r>
              <a:rPr lang="en-IN" b="1" dirty="0">
                <a:solidFill>
                  <a:srgbClr val="C55A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</a:t>
            </a:r>
            <a:endParaRPr dirty="0"/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 b="1" dirty="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b="1" dirty="0">
                <a:latin typeface="Times New Roman"/>
                <a:ea typeface="Times New Roman"/>
                <a:cs typeface="Times New Roman"/>
                <a:sym typeface="Times New Roman"/>
              </a:rPr>
              <a:t>Abstract(Aim of your project in five to six lines)</a:t>
            </a:r>
            <a:endParaRPr lang="en-IN" sz="28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indent="-228600">
              <a:buSzPts val="2800"/>
            </a:pPr>
            <a:r>
              <a:rPr lang="en-IN" b="1" dirty="0">
                <a:latin typeface="Times New Roman"/>
                <a:cs typeface="Times New Roman"/>
                <a:sym typeface="Times New Roman"/>
              </a:rPr>
              <a:t>Define Objects </a:t>
            </a:r>
            <a:endParaRPr sz="28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b="1" dirty="0">
                <a:latin typeface="Times New Roman"/>
                <a:ea typeface="Times New Roman"/>
                <a:cs typeface="Times New Roman"/>
                <a:sym typeface="Times New Roman"/>
              </a:rPr>
              <a:t>Software/Hardware Requirement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b="1" dirty="0">
                <a:latin typeface="Times New Roman"/>
                <a:ea typeface="Times New Roman"/>
                <a:cs typeface="Times New Roman"/>
                <a:sym typeface="Times New Roman"/>
              </a:rPr>
              <a:t>Proposed System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 b="1" dirty="0">
                <a:latin typeface="Times New Roman"/>
                <a:ea typeface="Times New Roman"/>
                <a:cs typeface="Times New Roman"/>
                <a:sym typeface="Times New Roman"/>
              </a:rPr>
              <a:t>Imple</a:t>
            </a:r>
            <a:r>
              <a:rPr lang="en-IN" b="1" dirty="0">
                <a:latin typeface="Times New Roman"/>
                <a:ea typeface="Times New Roman"/>
                <a:cs typeface="Times New Roman"/>
                <a:sym typeface="Times New Roman"/>
              </a:rPr>
              <a:t>mentations (description of various functions used in project)</a:t>
            </a:r>
            <a:endParaRPr sz="28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 b="1" dirty="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28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Times New Roman"/>
              <a:buNone/>
            </a:pPr>
            <a:r>
              <a:rPr lang="en-IN" b="1" dirty="0">
                <a:solidFill>
                  <a:srgbClr val="C55A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B0F8B2-3701-9B04-0400-E0C5C3EF19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554472"/>
            <a:ext cx="9879419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program uses OpenGL and GLUT to simulate atoms, including a nucleus and revolving electrons.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creates an interactive window with a right-click menu to choose elements (Hydrogen, Helium, etc.).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display function renders text and atom structure based on the selected </a:t>
            </a:r>
            <a:r>
              <a:rPr lang="en-US" altLang="en-US" sz="2400" dirty="0">
                <a:solidFill>
                  <a:schemeClr val="tx1"/>
                </a:solidFill>
              </a:rPr>
              <a:t>element.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Keyboard and mouse controls allow for interactions such as rotating electrons, starting/stopping simulations, and changing window states.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simulation is implemented using 2D circular orbits with color customization. It can be expanded or modified for additional visual effects or scientific representations.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>
            <a:spLocks noGrp="1"/>
          </p:cNvSpPr>
          <p:nvPr>
            <p:ph type="title"/>
          </p:nvPr>
        </p:nvSpPr>
        <p:spPr>
          <a:xfrm>
            <a:off x="838200" y="8179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Times New Roman"/>
              <a:buNone/>
            </a:pPr>
            <a:r>
              <a:rPr lang="en-IN" b="1" dirty="0">
                <a:solidFill>
                  <a:srgbClr val="C55A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6"/>
          <p:cNvSpPr txBox="1">
            <a:spLocks noGrp="1"/>
          </p:cNvSpPr>
          <p:nvPr>
            <p:ph type="body" idx="1"/>
          </p:nvPr>
        </p:nvSpPr>
        <p:spPr>
          <a:xfrm>
            <a:off x="838200" y="2624115"/>
            <a:ext cx="10515600" cy="3390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None/>
            </a:pPr>
            <a:r>
              <a:rPr lang="en-IN"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Objects </a:t>
            </a:r>
            <a:endParaRPr lang="en-US" sz="3200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Nucleus: The center of the atom, represented as a sphere.</a:t>
            </a:r>
          </a:p>
          <a:p>
            <a:pPr marL="685800" lvl="1" indent="-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Electron: Smaller spheres that move around the nucleus.</a:t>
            </a:r>
          </a:p>
          <a:p>
            <a:pPr marL="685800" lvl="1" indent="-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Orbit/Path: The path electrons follow around the nucleus.</a:t>
            </a:r>
          </a:p>
          <a:p>
            <a:pPr marL="685800" lvl="1" indent="-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User Interaction: Handles input to control elements or animations.</a:t>
            </a:r>
          </a:p>
          <a:p>
            <a:pPr marL="685800" lvl="1" indent="-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Animation Controller: Controls how electrons move around the nucleus. </a:t>
            </a:r>
            <a:endParaRPr sz="26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6"/>
          <p:cNvSpPr txBox="1"/>
          <p:nvPr/>
        </p:nvSpPr>
        <p:spPr>
          <a:xfrm>
            <a:off x="990600" y="924561"/>
            <a:ext cx="10515600" cy="1558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 an interactive OpenGL-based C++ simulation to visually represent atomic structures, featuring rotating electrons around a nucleus. Users can select different elements, control animations, and interact using keyboard and mouse inputs to enhance educational understanding of atomic models.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6432b3a3c0_0_0"/>
          <p:cNvSpPr txBox="1">
            <a:spLocks noGrp="1"/>
          </p:cNvSpPr>
          <p:nvPr>
            <p:ph type="title"/>
          </p:nvPr>
        </p:nvSpPr>
        <p:spPr>
          <a:xfrm>
            <a:off x="838200" y="8179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Times New Roman"/>
              <a:buNone/>
            </a:pPr>
            <a:r>
              <a:rPr lang="en-IN" b="1" dirty="0">
                <a:solidFill>
                  <a:srgbClr val="C55A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Hardware/Software Requirement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g16432b3a3c0_0_0"/>
          <p:cNvSpPr txBox="1">
            <a:spLocks noGrp="1"/>
          </p:cNvSpPr>
          <p:nvPr>
            <p:ph type="body" idx="1"/>
          </p:nvPr>
        </p:nvSpPr>
        <p:spPr>
          <a:xfrm>
            <a:off x="838200" y="2624115"/>
            <a:ext cx="10515600" cy="3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685800" lvl="1" indent="-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g16432b3a3c0_0_0"/>
          <p:cNvSpPr txBox="1"/>
          <p:nvPr/>
        </p:nvSpPr>
        <p:spPr>
          <a:xfrm>
            <a:off x="990600" y="1439830"/>
            <a:ext cx="10515600" cy="3934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Hardware: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CPU: Multi-core (Intel i5 or equivalent)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RAM: 8 GB+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GPU: Dedicated with OpenGL support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Storage: 2 GB free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endParaRPr lang="en-IN"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Software: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OS: Windows, macOS, or Linux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OpenGL: Version 3.3+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Compiler: GCC or MSVC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IDE: Visual Studio, Code::Blocks, or Eclipse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Libraries: GLUT/GLFW, GLEW, GLM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System</a:t>
            </a:r>
            <a:endParaRPr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8"/>
          <p:cNvSpPr txBox="1">
            <a:spLocks noGrp="1"/>
          </p:cNvSpPr>
          <p:nvPr>
            <p:ph type="body" idx="1"/>
          </p:nvPr>
        </p:nvSpPr>
        <p:spPr>
          <a:xfrm>
            <a:off x="-335280" y="2747961"/>
            <a:ext cx="10210800" cy="3429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CF6766-5EFD-CB13-77FB-644BAD2F8E9D}"/>
              </a:ext>
            </a:extLst>
          </p:cNvPr>
          <p:cNvSpPr/>
          <p:nvPr/>
        </p:nvSpPr>
        <p:spPr>
          <a:xfrm>
            <a:off x="81280" y="1884680"/>
            <a:ext cx="2153920" cy="3286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Input Module</a:t>
            </a:r>
          </a:p>
          <a:p>
            <a:pPr algn="ctr"/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  (User Input)</a:t>
            </a:r>
            <a:endParaRPr lang="en-IN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FCB906-FB1F-1010-1F1B-B223C00BBEDE}"/>
              </a:ext>
            </a:extLst>
          </p:cNvPr>
          <p:cNvSpPr/>
          <p:nvPr/>
        </p:nvSpPr>
        <p:spPr>
          <a:xfrm>
            <a:off x="2519680" y="1884679"/>
            <a:ext cx="2032000" cy="32867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Data Processing</a:t>
            </a:r>
          </a:p>
          <a:p>
            <a:pPr algn="ctr"/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(Physics Calculations)</a:t>
            </a:r>
            <a:endParaRPr lang="en-IN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5E18C3-0392-059B-DE35-7CE51A6DCB06}"/>
              </a:ext>
            </a:extLst>
          </p:cNvPr>
          <p:cNvSpPr/>
          <p:nvPr/>
        </p:nvSpPr>
        <p:spPr>
          <a:xfrm>
            <a:off x="4897120" y="1884680"/>
            <a:ext cx="2052320" cy="32867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Graphics/Rendering</a:t>
            </a: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(OpenGL Output)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B93673-A6C7-A28B-7678-8F1A08B9A309}"/>
              </a:ext>
            </a:extLst>
          </p:cNvPr>
          <p:cNvSpPr/>
          <p:nvPr/>
        </p:nvSpPr>
        <p:spPr>
          <a:xfrm>
            <a:off x="7132320" y="1884680"/>
            <a:ext cx="1981200" cy="32867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Control Module</a:t>
            </a: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(User Commands)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F05ED7-C26A-A44C-ACE3-8F515C880194}"/>
              </a:ext>
            </a:extLst>
          </p:cNvPr>
          <p:cNvSpPr/>
          <p:nvPr/>
        </p:nvSpPr>
        <p:spPr>
          <a:xfrm>
            <a:off x="9296400" y="1884680"/>
            <a:ext cx="2418080" cy="32867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Output Module    (Results/Logs)   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355322B-569B-5324-D2D7-C4BDC40E9312}"/>
              </a:ext>
            </a:extLst>
          </p:cNvPr>
          <p:cNvSpPr/>
          <p:nvPr/>
        </p:nvSpPr>
        <p:spPr>
          <a:xfrm>
            <a:off x="2235200" y="3449320"/>
            <a:ext cx="284480" cy="50800"/>
          </a:xfrm>
          <a:prstGeom prst="rightArrow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5D065526-4D05-60C3-C764-BC62E4D9B2BF}"/>
              </a:ext>
            </a:extLst>
          </p:cNvPr>
          <p:cNvSpPr/>
          <p:nvPr/>
        </p:nvSpPr>
        <p:spPr>
          <a:xfrm>
            <a:off x="4592320" y="3429000"/>
            <a:ext cx="284480" cy="50800"/>
          </a:xfrm>
          <a:prstGeom prst="rightArrow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82D0B629-39D8-8687-B803-6578B2816206}"/>
              </a:ext>
            </a:extLst>
          </p:cNvPr>
          <p:cNvSpPr/>
          <p:nvPr/>
        </p:nvSpPr>
        <p:spPr>
          <a:xfrm>
            <a:off x="6898640" y="3403600"/>
            <a:ext cx="284480" cy="50800"/>
          </a:xfrm>
          <a:prstGeom prst="rightArrow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8265A67-6BAD-EBA9-397F-846AF3E5917C}"/>
              </a:ext>
            </a:extLst>
          </p:cNvPr>
          <p:cNvSpPr/>
          <p:nvPr/>
        </p:nvSpPr>
        <p:spPr>
          <a:xfrm>
            <a:off x="9062720" y="3454400"/>
            <a:ext cx="284480" cy="50800"/>
          </a:xfrm>
          <a:prstGeom prst="rightArrow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C3EB4-4074-43CE-23AE-DC09A75A0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Implementation details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3EA30-112B-29BE-4630-138E75253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38480"/>
            <a:ext cx="11353800" cy="5638483"/>
          </a:xfrm>
        </p:spPr>
        <p:txBody>
          <a:bodyPr>
            <a:noAutofit/>
          </a:bodyPr>
          <a:lstStyle/>
          <a:p>
            <a:pPr marL="114300" indent="0" algn="l">
              <a:buNone/>
            </a:pPr>
            <a:endParaRPr lang="en-US" sz="2400" i="0" dirty="0">
              <a:solidFill>
                <a:srgbClr val="4E3B30"/>
              </a:solidFill>
              <a:effectLst/>
              <a:latin typeface="ff8"/>
            </a:endParaRPr>
          </a:p>
          <a:p>
            <a:pPr marL="114300" indent="0" algn="l">
              <a:buNone/>
            </a:pPr>
            <a:r>
              <a:rPr lang="en-US" sz="2400" i="0" dirty="0">
                <a:solidFill>
                  <a:srgbClr val="4E3B30"/>
                </a:solidFill>
                <a:effectLst/>
                <a:latin typeface="ff8"/>
              </a:rPr>
              <a:t>1. Initialization: The </a:t>
            </a:r>
            <a:r>
              <a:rPr lang="en-US" sz="2400" i="0" dirty="0" err="1">
                <a:solidFill>
                  <a:srgbClr val="4E3B30"/>
                </a:solidFill>
                <a:effectLst/>
                <a:latin typeface="ff8"/>
              </a:rPr>
              <a:t>init</a:t>
            </a:r>
            <a:r>
              <a:rPr lang="en-US" sz="2400" i="0" dirty="0">
                <a:solidFill>
                  <a:srgbClr val="4E3B30"/>
                </a:solidFill>
                <a:effectLst/>
                <a:latin typeface="ff8"/>
              </a:rPr>
              <a:t>() function sets up a 2D orthographic projection.</a:t>
            </a:r>
          </a:p>
          <a:p>
            <a:pPr marL="114300" indent="0" algn="l">
              <a:buNone/>
            </a:pPr>
            <a:r>
              <a:rPr lang="en-US" sz="2400" i="0" dirty="0">
                <a:solidFill>
                  <a:srgbClr val="4E3B30"/>
                </a:solidFill>
                <a:effectLst/>
                <a:latin typeface="ff8"/>
              </a:rPr>
              <a:t>2. Drawing Functions: </a:t>
            </a:r>
          </a:p>
          <a:p>
            <a:pPr marL="114300" indent="0" algn="l">
              <a:buNone/>
            </a:pPr>
            <a:r>
              <a:rPr lang="en-US" sz="2400" i="0" dirty="0">
                <a:solidFill>
                  <a:srgbClr val="4E3B30"/>
                </a:solidFill>
                <a:effectLst/>
                <a:latin typeface="ff8"/>
              </a:rPr>
              <a:t>    circle(): Draws a circle for the electron orbit.</a:t>
            </a:r>
          </a:p>
          <a:p>
            <a:pPr marL="114300" indent="0" algn="l">
              <a:buNone/>
            </a:pPr>
            <a:r>
              <a:rPr lang="en-US" sz="2400" i="0" dirty="0">
                <a:solidFill>
                  <a:srgbClr val="4E3B30"/>
                </a:solidFill>
                <a:effectLst/>
                <a:latin typeface="ff8"/>
              </a:rPr>
              <a:t>    </a:t>
            </a:r>
            <a:r>
              <a:rPr lang="en-US" sz="2400" i="0" dirty="0" err="1">
                <a:solidFill>
                  <a:srgbClr val="4E3B30"/>
                </a:solidFill>
                <a:effectLst/>
                <a:latin typeface="ff8"/>
              </a:rPr>
              <a:t>nuc</a:t>
            </a:r>
            <a:r>
              <a:rPr lang="en-US" sz="2400" i="0" dirty="0">
                <a:solidFill>
                  <a:srgbClr val="4E3B30"/>
                </a:solidFill>
                <a:effectLst/>
                <a:latin typeface="ff8"/>
              </a:rPr>
              <a:t>(): Draws the nucleus (protons and neutrons).</a:t>
            </a:r>
          </a:p>
          <a:p>
            <a:pPr marL="114300" indent="0" algn="l">
              <a:buNone/>
            </a:pPr>
            <a:r>
              <a:rPr lang="en-US" sz="2400" i="0" dirty="0">
                <a:solidFill>
                  <a:srgbClr val="4E3B30"/>
                </a:solidFill>
                <a:effectLst/>
                <a:latin typeface="ff8"/>
              </a:rPr>
              <a:t>    </a:t>
            </a:r>
            <a:r>
              <a:rPr lang="en-US" sz="2400" i="0" dirty="0" err="1">
                <a:solidFill>
                  <a:srgbClr val="4E3B30"/>
                </a:solidFill>
                <a:effectLst/>
                <a:latin typeface="ff8"/>
              </a:rPr>
              <a:t>eleright</a:t>
            </a:r>
            <a:r>
              <a:rPr lang="en-US" sz="2400" i="0" dirty="0">
                <a:solidFill>
                  <a:srgbClr val="4E3B30"/>
                </a:solidFill>
                <a:effectLst/>
                <a:latin typeface="ff8"/>
              </a:rPr>
              <a:t>(), </a:t>
            </a:r>
            <a:r>
              <a:rPr lang="en-US" sz="2400" i="0" dirty="0" err="1">
                <a:solidFill>
                  <a:srgbClr val="4E3B30"/>
                </a:solidFill>
                <a:effectLst/>
                <a:latin typeface="ff8"/>
              </a:rPr>
              <a:t>eleleft</a:t>
            </a:r>
            <a:r>
              <a:rPr lang="en-US" sz="2400" i="0" dirty="0">
                <a:solidFill>
                  <a:srgbClr val="4E3B30"/>
                </a:solidFill>
                <a:effectLst/>
                <a:latin typeface="ff8"/>
              </a:rPr>
              <a:t>(), </a:t>
            </a:r>
            <a:r>
              <a:rPr lang="en-US" sz="2400" i="0" dirty="0" err="1">
                <a:solidFill>
                  <a:srgbClr val="4E3B30"/>
                </a:solidFill>
                <a:effectLst/>
                <a:latin typeface="ff8"/>
              </a:rPr>
              <a:t>eletop</a:t>
            </a:r>
            <a:r>
              <a:rPr lang="en-US" sz="2400" i="0" dirty="0">
                <a:solidFill>
                  <a:srgbClr val="4E3B30"/>
                </a:solidFill>
                <a:effectLst/>
                <a:latin typeface="ff8"/>
              </a:rPr>
              <a:t>(), etc.: Draw electron paths around the nucleus based on the atom (like Hydrogen, Helium, etc.).</a:t>
            </a:r>
          </a:p>
          <a:p>
            <a:pPr marL="114300" indent="0" algn="l">
              <a:buNone/>
            </a:pPr>
            <a:r>
              <a:rPr lang="en-US" sz="2400" i="0" dirty="0">
                <a:solidFill>
                  <a:srgbClr val="4E3B30"/>
                </a:solidFill>
                <a:effectLst/>
                <a:latin typeface="ff8"/>
              </a:rPr>
              <a:t>    </a:t>
            </a:r>
            <a:r>
              <a:rPr lang="en-US" sz="2400" i="0" dirty="0" err="1">
                <a:solidFill>
                  <a:srgbClr val="4E3B30"/>
                </a:solidFill>
                <a:effectLst/>
                <a:latin typeface="ff8"/>
              </a:rPr>
              <a:t>drawString</a:t>
            </a:r>
            <a:r>
              <a:rPr lang="en-US" sz="2400" i="0" dirty="0">
                <a:solidFill>
                  <a:srgbClr val="4E3B30"/>
                </a:solidFill>
                <a:effectLst/>
                <a:latin typeface="ff8"/>
              </a:rPr>
              <a:t>(), </a:t>
            </a:r>
            <a:r>
              <a:rPr lang="en-US" sz="2400" i="0" dirty="0" err="1">
                <a:solidFill>
                  <a:srgbClr val="4E3B30"/>
                </a:solidFill>
                <a:effectLst/>
                <a:latin typeface="ff8"/>
              </a:rPr>
              <a:t>drawhead</a:t>
            </a:r>
            <a:r>
              <a:rPr lang="en-US" sz="2400" i="0" dirty="0">
                <a:solidFill>
                  <a:srgbClr val="4E3B30"/>
                </a:solidFill>
                <a:effectLst/>
                <a:latin typeface="ff8"/>
              </a:rPr>
              <a:t>(), and </a:t>
            </a:r>
            <a:r>
              <a:rPr lang="en-US" sz="2400" i="0" dirty="0" err="1">
                <a:solidFill>
                  <a:srgbClr val="4E3B30"/>
                </a:solidFill>
                <a:effectLst/>
                <a:latin typeface="ff8"/>
              </a:rPr>
              <a:t>drawsubhead</a:t>
            </a:r>
            <a:r>
              <a:rPr lang="en-US" sz="2400" i="0" dirty="0">
                <a:solidFill>
                  <a:srgbClr val="4E3B30"/>
                </a:solidFill>
                <a:effectLst/>
                <a:latin typeface="ff8"/>
              </a:rPr>
              <a:t>(): Draw text for labels and titles.</a:t>
            </a:r>
          </a:p>
          <a:p>
            <a:pPr marL="114300" indent="0" algn="l">
              <a:buNone/>
            </a:pPr>
            <a:r>
              <a:rPr lang="en-US" sz="2400" i="0" dirty="0">
                <a:solidFill>
                  <a:srgbClr val="4E3B30"/>
                </a:solidFill>
                <a:effectLst/>
                <a:latin typeface="ff8"/>
              </a:rPr>
              <a:t>3. Animation: `rotate() function rotates electrons in the orbit.</a:t>
            </a:r>
          </a:p>
          <a:p>
            <a:pPr marL="114300" indent="0" algn="l">
              <a:buNone/>
            </a:pPr>
            <a:r>
              <a:rPr lang="en-US" sz="2400" i="0" dirty="0">
                <a:solidFill>
                  <a:srgbClr val="4E3B30"/>
                </a:solidFill>
                <a:effectLst/>
                <a:latin typeface="ff8"/>
              </a:rPr>
              <a:t>4. Keyboard/Mouse Interaction: </a:t>
            </a:r>
          </a:p>
          <a:p>
            <a:pPr marL="114300" indent="0" algn="l">
              <a:buNone/>
            </a:pPr>
            <a:r>
              <a:rPr lang="en-US" sz="2400" i="0" dirty="0">
                <a:solidFill>
                  <a:srgbClr val="4E3B30"/>
                </a:solidFill>
                <a:effectLst/>
                <a:latin typeface="ff8"/>
              </a:rPr>
              <a:t>keyboard(): Handles keyboard inputs (e.g., enter, space, etc.).</a:t>
            </a:r>
          </a:p>
          <a:p>
            <a:pPr marL="114300" indent="0" algn="l">
              <a:buNone/>
            </a:pPr>
            <a:r>
              <a:rPr lang="en-US" sz="2400" i="0" dirty="0" err="1">
                <a:solidFill>
                  <a:srgbClr val="4E3B30"/>
                </a:solidFill>
                <a:effectLst/>
                <a:latin typeface="ff8"/>
              </a:rPr>
              <a:t>mouseControl</a:t>
            </a:r>
            <a:r>
              <a:rPr lang="en-US" sz="2400" i="0" dirty="0">
                <a:solidFill>
                  <a:srgbClr val="4E3B30"/>
                </a:solidFill>
                <a:effectLst/>
                <a:latin typeface="ff8"/>
              </a:rPr>
              <a:t>(): Starts the electron rotation when the left mouse button is pressed.</a:t>
            </a:r>
          </a:p>
          <a:p>
            <a:pPr marL="114300" indent="0" algn="l">
              <a:buNone/>
            </a:pPr>
            <a:r>
              <a:rPr lang="en-US" sz="2400" i="0" dirty="0">
                <a:solidFill>
                  <a:srgbClr val="4E3B30"/>
                </a:solidFill>
                <a:effectLst/>
                <a:latin typeface="ff8"/>
              </a:rPr>
              <a:t>5.Menu System: The code uses a GLUT menu system to allow selection of different atoms and start/stop the electron simulation.</a:t>
            </a:r>
          </a:p>
          <a:p>
            <a:pPr algn="l"/>
            <a:endParaRPr lang="en-US" sz="2400" i="0" dirty="0">
              <a:solidFill>
                <a:srgbClr val="4E3B30"/>
              </a:solidFill>
              <a:effectLst/>
              <a:latin typeface="ff8"/>
            </a:endParaRPr>
          </a:p>
        </p:txBody>
      </p:sp>
    </p:spTree>
    <p:extLst>
      <p:ext uri="{BB962C8B-B14F-4D97-AF65-F5344CB8AC3E}">
        <p14:creationId xmlns:p14="http://schemas.microsoft.com/office/powerpoint/2010/main" val="2562863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96A9D-DF64-CC80-1DDB-0AC41C719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Demonstration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8D15E-97BA-67CD-1AE6-6B075461E2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FEA906-2BCB-1ED8-7B0E-13B148903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7680" y="1843961"/>
            <a:ext cx="3246120" cy="43330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A71229-8CA6-E6BD-977D-5C0DA081B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43962"/>
            <a:ext cx="3601720" cy="43513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A3E3C0-8FE6-227D-36E4-AA42DAE1C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000" y="1807289"/>
            <a:ext cx="3733800" cy="446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376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en-IN" sz="6600">
                <a:latin typeface="Times New Roman"/>
                <a:ea typeface="Times New Roman"/>
                <a:cs typeface="Times New Roman"/>
                <a:sym typeface="Times New Roman"/>
              </a:rPr>
              <a:t>Thank You!!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en-IN" sz="6600">
                <a:latin typeface="Times New Roman"/>
                <a:ea typeface="Times New Roman"/>
                <a:cs typeface="Times New Roman"/>
                <a:sym typeface="Times New Roman"/>
              </a:rPr>
              <a:t>Any questions</a:t>
            </a:r>
            <a:r>
              <a:rPr lang="en-IN" sz="6600">
                <a:solidFill>
                  <a:srgbClr val="5481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574</Words>
  <Application>Microsoft Office PowerPoint</Application>
  <PresentationFormat>Widescreen</PresentationFormat>
  <Paragraphs>74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ff8</vt:lpstr>
      <vt:lpstr>Times New Roman</vt:lpstr>
      <vt:lpstr>Office Theme</vt:lpstr>
      <vt:lpstr>PowerPoint Presentation</vt:lpstr>
      <vt:lpstr>Index</vt:lpstr>
      <vt:lpstr>Introduction</vt:lpstr>
      <vt:lpstr>Problem statement</vt:lpstr>
      <vt:lpstr>Hardware/Software Requirement</vt:lpstr>
      <vt:lpstr>Proposed System</vt:lpstr>
      <vt:lpstr>Implementation details</vt:lpstr>
      <vt:lpstr>Demonstration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Jitesh Jha</dc:creator>
  <cp:lastModifiedBy>vaishnavi thorave</cp:lastModifiedBy>
  <cp:revision>9</cp:revision>
  <dcterms:created xsi:type="dcterms:W3CDTF">2019-11-12T13:11:26Z</dcterms:created>
  <dcterms:modified xsi:type="dcterms:W3CDTF">2024-11-10T13:39:37Z</dcterms:modified>
</cp:coreProperties>
</file>