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13"/>
  </p:normalViewPr>
  <p:slideViewPr>
    <p:cSldViewPr snapToGrid="0">
      <p:cViewPr varScale="1">
        <p:scale>
          <a:sx n="104" d="100"/>
          <a:sy n="104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1280-84F5-5C57-79DA-0DDBA2143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47DB9-3F13-391B-C647-2A46F597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F2E90-480A-493B-7186-468EC4F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0D858-06A2-A2AA-1C39-136815F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D8073-794E-5048-CFCC-323A213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7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BFDB-3C1C-A9D2-56C0-8D1DBD46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BA7D-3DF7-BFE7-CA97-E7A58174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802AD-9657-C281-47BC-35F2C21D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979B-2614-258C-1DCD-D0217F79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A2A61-D9FA-1ED9-7D41-40A1C14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ABD80-2F3E-9816-0597-BC5D947DA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54A532-ED48-9E86-87CC-724CAAC8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044C7-DE36-25A8-EAF8-93BB199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227F6-2395-962C-9E6E-E0F9E5EF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467C1-CA1F-7CBB-05B9-698E20D5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04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61F-D227-1801-4D28-6172CC90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0E620-C9E2-8F2C-45F6-4642DDC0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BFEE-7CB7-3D88-D942-1AFC95B9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91DEC-3C6D-4A11-82B0-BE81B012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70FAE-A3CB-AFEF-6678-871933F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80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90DA-CC3F-DCF7-D696-B9C5CE6C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22DB9-9992-3B14-45E8-B8009E1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1210A-2762-3B87-AF89-3CB54FC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ECA28-75A9-F7D3-EF06-F29E5465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94A5-7E79-A719-94B4-3B416C6E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D883-A751-89D7-5291-A7AE261D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48B2-6E17-015F-C293-DDBE8799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695A-59A5-CE1C-E2DF-D989A4FA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6752D-23F3-9672-3BA6-E0F11549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B0254-7F0D-9C80-B7A4-5C536911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50536-A59C-5384-DBB2-03A40E29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01FD-2275-25EE-11B1-0441A575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7BB6A-F51A-D051-1DFB-490025E7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A5C89-0B58-7389-732A-0EA110A2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ED8811-7DEB-C5CF-668F-2C72D41FD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B0B7C-B47C-BEDE-022E-4C06A154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F5D6F-381E-582C-7BE6-51FD459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78BD9-F19D-C90C-B85E-9276C803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71255-DC3A-916E-0D55-84BEAD6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61E04-EE12-2193-5E08-83E8C4D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7E501-106F-03F0-DC45-2F73C12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581E1-FF99-D22E-5073-7D75327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1C273-80D4-D7D1-8487-7D5701A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1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227D7-18CA-F6DB-E837-D4504BE2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51FD7-B216-4F0C-E98C-9C69946A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E4E59-7953-7E02-88C8-E3996CFC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3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6DC0-7FD1-0192-5716-337CA5B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A1204-5E75-223D-547A-308276EF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B5FFC-A98A-21ED-628F-5B040CC1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706BD-93E5-CB9B-3D3A-37C641BF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CD61-ADEA-DE07-E9BC-3E2EC85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35627-81E7-91A5-92EB-E01F673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7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3FF8A-3493-5470-DABF-9323DC43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21493-4611-4C98-4C61-5DF36266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E93AC-F5F9-81ED-AB3D-C89A9A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3F346-E1A1-414F-FBA1-9F687EE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F276F-A0EE-B284-D537-3D42316C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E14FC-D03E-C1C3-0600-FAF5BA8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1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AF507-F4FC-B885-A656-EB193D13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CF53-C3A7-9062-0C88-B4760D0F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E3FC1-A90D-A50C-E91F-BB5B6EAA1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46C-04AC-DB41-9D07-DD0AB64527AC}" type="datetimeFigureOut">
              <a:rPr kumimoji="1" lang="ko-KR" altLang="en-US" smtClean="0"/>
              <a:t>2023-08-01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FC0B-78D9-6D4D-5D1F-4CB64906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732C4-6CD2-3D4F-0831-1F568C8D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442-0EDB-E64A-88F0-874C0CB4E70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94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DA1F-F41C-9BAF-E9B0-E06AF97F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72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"/>
              </a:rPr>
              <a:t>Step 3 </a:t>
            </a:r>
            <a:r>
              <a:rPr kumimoji="1" lang="ko-KR" altLang="en-US" sz="4000" b="1" dirty="0">
                <a:latin typeface=""/>
              </a:rPr>
              <a:t>성능 저하 원인 및</a:t>
            </a:r>
            <a:br>
              <a:rPr kumimoji="1" lang="en-US" altLang="ko-KR" sz="4000" b="1" dirty="0">
                <a:latin typeface=""/>
              </a:rPr>
            </a:br>
            <a:br>
              <a:rPr kumimoji="1" lang="en-US" altLang="ko-KR" sz="4000" b="1" dirty="0">
                <a:latin typeface=""/>
              </a:rPr>
            </a:br>
            <a:r>
              <a:rPr kumimoji="1" lang="ko-KR" altLang="en-US" sz="4000" b="1" dirty="0">
                <a:latin typeface=""/>
              </a:rPr>
              <a:t>해결 방안</a:t>
            </a:r>
            <a:r>
              <a:rPr kumimoji="1" lang="en-US" altLang="ko-KR" sz="4000" b="1" dirty="0">
                <a:latin typeface=""/>
              </a:rPr>
              <a:t>, </a:t>
            </a:r>
            <a:r>
              <a:rPr kumimoji="1" lang="ko-KR" altLang="en-US" sz="4000" b="1" dirty="0">
                <a:latin typeface=""/>
              </a:rPr>
              <a:t>데이터셋 변경</a:t>
            </a:r>
            <a:r>
              <a:rPr kumimoji="1" lang="en-US" altLang="ko-KR" sz="4000" b="1" dirty="0">
                <a:latin typeface=""/>
              </a:rPr>
              <a:t>, </a:t>
            </a:r>
            <a:r>
              <a:rPr kumimoji="1" lang="ko-KR" altLang="en-US" sz="4000" b="1" dirty="0">
                <a:latin typeface=""/>
              </a:rPr>
              <a:t>로드맵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3FC2A-A736-8929-07E7-20B5C7D0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8410"/>
            <a:ext cx="9144000" cy="1046747"/>
          </a:xfrm>
        </p:spPr>
        <p:txBody>
          <a:bodyPr/>
          <a:lstStyle/>
          <a:p>
            <a:r>
              <a:rPr kumimoji="1" lang="en-US" altLang="ko-KR" b="1" dirty="0">
                <a:latin typeface=""/>
              </a:rPr>
              <a:t>2023.08.01</a:t>
            </a:r>
          </a:p>
          <a:p>
            <a:r>
              <a:rPr kumimoji="1" lang="ko-KR" altLang="en-US" b="1" dirty="0" err="1">
                <a:latin typeface=""/>
              </a:rPr>
              <a:t>허유민</a:t>
            </a:r>
            <a:endParaRPr kumimoji="1" lang="ko-KR" altLang="en-US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310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BB59-679C-6C0A-8C49-85A3E99B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43138"/>
            <a:ext cx="10515600" cy="84615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"/>
              </a:rPr>
              <a:t>Step 3 </a:t>
            </a:r>
            <a:r>
              <a:rPr kumimoji="1" lang="ko-KR" altLang="en-US" sz="3200" b="1" dirty="0">
                <a:latin typeface=""/>
              </a:rPr>
              <a:t>성능 저하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AE48-4CB6-14EF-F9F9-CE177DF6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42"/>
            <a:ext cx="10515600" cy="6768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Reward model 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성능이 낮음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0436BD-8998-B9EC-8993-F823932DD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05453"/>
              </p:ext>
            </p:extLst>
          </p:nvPr>
        </p:nvGraphicFramePr>
        <p:xfrm>
          <a:off x="1016782" y="2750438"/>
          <a:ext cx="9797489" cy="31591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3485">
                  <a:extLst>
                    <a:ext uri="{9D8B030D-6E8A-4147-A177-3AD203B41FA5}">
                      <a16:colId xmlns:a16="http://schemas.microsoft.com/office/drawing/2014/main" val="3783258275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3773321779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2992169140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1425071238"/>
                    </a:ext>
                  </a:extLst>
                </a:gridCol>
                <a:gridCol w="907238">
                  <a:extLst>
                    <a:ext uri="{9D8B030D-6E8A-4147-A177-3AD203B41FA5}">
                      <a16:colId xmlns:a16="http://schemas.microsoft.com/office/drawing/2014/main" val="82343695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884213450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148797705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626519686"/>
                    </a:ext>
                  </a:extLst>
                </a:gridCol>
                <a:gridCol w="953763">
                  <a:extLst>
                    <a:ext uri="{9D8B030D-6E8A-4147-A177-3AD203B41FA5}">
                      <a16:colId xmlns:a16="http://schemas.microsoft.com/office/drawing/2014/main" val="103516016"/>
                    </a:ext>
                  </a:extLst>
                </a:gridCol>
              </a:tblGrid>
              <a:tr h="4838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Model</a:t>
                      </a:r>
                      <a:endParaRPr lang="ko-Kore-KR" altLang="en-US" sz="17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11660" marR="111660" marT="55830" marB="5583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set </a:t>
                      </a: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template </a:t>
                      </a:r>
                      <a:r>
                        <a:rPr lang="ko-Kore-KR" altLang="en-US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전</a:t>
                      </a:r>
                      <a:r>
                        <a:rPr lang="en-US" altLang="ko-Kore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ore-KR"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set (template </a:t>
                      </a:r>
                      <a:r>
                        <a:rPr lang="ko-KR" altLang="en-US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후</a:t>
                      </a:r>
                      <a:r>
                        <a:rPr lang="en-US" altLang="ko-KR" sz="17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sz="17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78124"/>
                  </a:ext>
                </a:extLst>
              </a:tr>
              <a:tr h="4279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일상대화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혐오표현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일상대화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혐오표현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ore-KR" sz="13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111642" marB="111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79957"/>
                  </a:ext>
                </a:extLst>
              </a:tr>
              <a:tr h="336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polyglot-ko-1.3b</a:t>
                      </a:r>
                      <a:endParaRPr lang="en-US" sz="1100" b="0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.53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0.46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935544"/>
                  </a:ext>
                </a:extLst>
              </a:tr>
              <a:tr h="515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1.3b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.65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.75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.525</a:t>
                      </a:r>
                      <a:endParaRPr lang="ko-Kore-KR" altLang="en-US" sz="1600" b="1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0.725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0.85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FF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0.475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0.65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1161"/>
                  </a:ext>
                </a:extLst>
              </a:tr>
              <a:tr h="515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1.3b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0.525</a:t>
                      </a:r>
                      <a:endParaRPr lang="ko-Kore-KR" altLang="en-US" sz="1600" b="1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.59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0.575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0.85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rgbClr val="FF0000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0.55</a:t>
                      </a: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</a:t>
                      </a:r>
                      <a:r>
                        <a:rPr lang="en-US" altLang="ko-KR" sz="16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62</a:t>
                      </a:r>
                      <a:endParaRPr lang="en-US" sz="16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9886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polyglot-ko-5.8b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0.46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10288"/>
                  </a:ext>
                </a:extLst>
              </a:tr>
              <a:tr h="497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Reward Model 5.8B</a:t>
                      </a:r>
                      <a:b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(template </a:t>
                      </a:r>
                      <a:r>
                        <a:rPr kumimoji="0" lang="ko-KR" altLang="en-US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 </a:t>
                      </a:r>
                      <a:r>
                        <a:rPr kumimoji="0" lang="en-US" altLang="ko-KR" sz="13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</a:t>
                      </a:r>
                    </a:p>
                  </a:txBody>
                  <a:tcPr marL="111642" marR="111642" marT="43961" marB="439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endParaRPr lang="ko-Kore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</a:t>
                      </a:r>
                      <a:endParaRPr lang="ko-Kore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sz="1600" b="1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3961" marR="43961" marT="43961" marB="43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4107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EDBB51D2-C5F0-21F2-7F57-8F9E07105806}"/>
              </a:ext>
            </a:extLst>
          </p:cNvPr>
          <p:cNvSpPr txBox="1">
            <a:spLocks/>
          </p:cNvSpPr>
          <p:nvPr/>
        </p:nvSpPr>
        <p:spPr>
          <a:xfrm>
            <a:off x="1016782" y="2204635"/>
            <a:ext cx="7289183" cy="66649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Test set: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ore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일상대화</a:t>
            </a:r>
            <a:r>
              <a:rPr lang="en-US" altLang="ko-Kore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40,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혐오표현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20,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번역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40)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평가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Metric: Accuracy =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좋은 답변을 구별한 개수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전체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prompt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개수</a:t>
            </a:r>
            <a:endParaRPr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7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503167"/>
            <a:ext cx="11133221" cy="3074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ko-KR" altLang="en-US" sz="2400" b="1" dirty="0">
                <a:latin typeface=""/>
              </a:rPr>
              <a:t>데이터셋의 문제</a:t>
            </a:r>
            <a:endParaRPr kumimoji="1" lang="en-US" altLang="ko-KR" sz="24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1: </a:t>
            </a:r>
            <a:r>
              <a:rPr kumimoji="1" lang="ko-KR" altLang="en-US" sz="1800" b="1" dirty="0">
                <a:latin typeface=""/>
              </a:rPr>
              <a:t>절대적인 </a:t>
            </a:r>
            <a:r>
              <a:rPr kumimoji="1" lang="en-US" altLang="ko-KR" sz="1800" b="1" dirty="0">
                <a:latin typeface=""/>
              </a:rPr>
              <a:t>RM </a:t>
            </a:r>
            <a:r>
              <a:rPr kumimoji="1" lang="ko-KR" altLang="en-US" sz="1800" b="1" dirty="0">
                <a:latin typeface=""/>
              </a:rPr>
              <a:t>데이터셋의 수가 부족함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1: response 2</a:t>
            </a:r>
            <a:r>
              <a:rPr kumimoji="1" lang="ko-KR" altLang="en-US" sz="1800" b="1" dirty="0">
                <a:latin typeface=""/>
              </a:rPr>
              <a:t>가지를 뽑을 때 이용한 </a:t>
            </a:r>
            <a:r>
              <a:rPr kumimoji="1" lang="en-US" altLang="ko-KR" sz="1800" b="1" dirty="0">
                <a:latin typeface=""/>
              </a:rPr>
              <a:t>SFT </a:t>
            </a:r>
            <a:r>
              <a:rPr kumimoji="1" lang="ko-KR" altLang="en-US" sz="1800" b="1" dirty="0">
                <a:latin typeface=""/>
              </a:rPr>
              <a:t>모델이 </a:t>
            </a:r>
            <a:r>
              <a:rPr kumimoji="1" lang="en-US" altLang="ko-KR" sz="1800" b="1" dirty="0">
                <a:latin typeface=""/>
              </a:rPr>
              <a:t>lora weight size </a:t>
            </a:r>
            <a:r>
              <a:rPr kumimoji="1" lang="ko-KR" altLang="en-US" sz="1800" b="1" dirty="0">
                <a:latin typeface=""/>
              </a:rPr>
              <a:t>이슈가 있었던 모델이라 전체적인 답변의 퀄리티가 떨어짐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원인 </a:t>
            </a:r>
            <a:r>
              <a:rPr kumimoji="1" lang="en-US" altLang="ko-KR" sz="1800" b="1" dirty="0">
                <a:latin typeface=""/>
              </a:rPr>
              <a:t>2: Chosen, Rejected </a:t>
            </a:r>
            <a:r>
              <a:rPr kumimoji="1" lang="ko-KR" altLang="en-US" sz="1800" b="1" dirty="0">
                <a:latin typeface=""/>
              </a:rPr>
              <a:t>답변의 차이가 학습의 효과가 있을 만큼 크지 않음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LoRA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 weight issue</a:t>
            </a:r>
            <a:r>
              <a:rPr kumimoji="1" lang="ko-KR" altLang="en-US" sz="1800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를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 해결한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SFT+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경우 답변 퀄리티가 좋아짐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Chosen, Rejected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차이를 명확하게 하기 위해서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ChatGPT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의 답변을 사용할 예정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데이터셋을 </a:t>
            </a:r>
            <a:r>
              <a:rPr kumimoji="1" lang="en-US" altLang="ko-KR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2</a:t>
            </a:r>
            <a:r>
              <a:rPr kumimoji="1" lang="ko-KR" altLang="en-US" sz="18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배 증강하여 학습할 예정</a:t>
            </a:r>
            <a:endParaRPr kumimoji="1" lang="en-US" altLang="ko-KR" sz="1800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25E1F1-543F-C235-C00E-D0EB47E8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43138"/>
            <a:ext cx="10515600" cy="84615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"/>
              </a:rPr>
              <a:t>Step 3 </a:t>
            </a:r>
            <a:r>
              <a:rPr kumimoji="1" lang="ko-KR" altLang="en-US" sz="3200" b="1" dirty="0">
                <a:latin typeface=""/>
              </a:rPr>
              <a:t>성능 저하 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86E9-ADCD-511B-7561-6DE1013609A6}"/>
              </a:ext>
            </a:extLst>
          </p:cNvPr>
          <p:cNvSpPr txBox="1"/>
          <p:nvPr/>
        </p:nvSpPr>
        <p:spPr>
          <a:xfrm>
            <a:off x="3772142" y="6429588"/>
            <a:ext cx="603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ko-KR" sz="1400" b="1" dirty="0">
                <a:latin typeface=""/>
              </a:rPr>
              <a:t>&lt;</a:t>
            </a:r>
            <a:r>
              <a:rPr kumimoji="1" lang="ko-KR" altLang="en-US" sz="1400" b="1" dirty="0">
                <a:latin typeface=""/>
              </a:rPr>
              <a:t>기존 </a:t>
            </a:r>
            <a:r>
              <a:rPr kumimoji="1" lang="en-US" altLang="ko-KR" sz="1400" b="1" dirty="0">
                <a:latin typeface=""/>
              </a:rPr>
              <a:t>SFT</a:t>
            </a:r>
            <a:r>
              <a:rPr kumimoji="1" lang="ko-KR" altLang="en-US" sz="1400" b="1" dirty="0" err="1">
                <a:latin typeface=""/>
              </a:rPr>
              <a:t>를</a:t>
            </a:r>
            <a:r>
              <a:rPr kumimoji="1" lang="ko-KR" altLang="en-US" sz="1400" b="1" dirty="0">
                <a:latin typeface=""/>
              </a:rPr>
              <a:t> 사용해 만든 부적절한 데이터셋 예시</a:t>
            </a:r>
            <a:r>
              <a:rPr kumimoji="1" lang="en-US" altLang="ko-KR" sz="1400" b="1" dirty="0">
                <a:latin typeface=""/>
              </a:rPr>
              <a:t>&gt;</a:t>
            </a:r>
            <a:endParaRPr kumimoji="1" lang="ko-KR" altLang="en-US" sz="1600" b="1" dirty="0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B9A5B-7682-EF42-33FD-EF9DECB47B8E}"/>
              </a:ext>
            </a:extLst>
          </p:cNvPr>
          <p:cNvSpPr txBox="1"/>
          <p:nvPr/>
        </p:nvSpPr>
        <p:spPr>
          <a:xfrm>
            <a:off x="591551" y="4445508"/>
            <a:ext cx="1100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"prompt"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아침마다 커피 마시는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꼴값떠는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여자들 보면 진짜 웃겨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chosen"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저는 아침마다 커피를 즐기는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꼴값떠는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여성들의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코미디적인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매력을 감상하고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커피는 일상적인 생활에서 매우 중요하고 필수적인 음료이지만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때때로 커피 마시는 것을 좋아하는 것을 다른 사람들에게 과시하려는 사람들이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꼴값을 떨다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라는 표현은 일반적으로 다른 사람에게 불쾌하거나 모욕적인 행동을 하는 것을 의미합니다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이 표현을 듣는 것은 일반적으로 유머의 형태로 인식되며 누군가의 독특하거나 터무니없는 행동을 가리킵니다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"rejected"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커피를 마시는 사람들의 모습을 재미있고 우스꽝스럽게 표현한 트윗이 있습니다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제목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아침마다 커피 마시며 꼴값을 떠는 여자들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설명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커피를 마시며 웃는 표정을 짓는 여성의 이미지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커피 마시는 모습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트위터 이미지 프롬프트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웃는 표정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|&gt;”</a:t>
            </a:r>
            <a:r>
              <a:rPr lang="en" altLang="ko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44C25-BECC-6C1E-1BE2-AA54D3449DC9}"/>
              </a:ext>
            </a:extLst>
          </p:cNvPr>
          <p:cNvSpPr txBox="1"/>
          <p:nvPr/>
        </p:nvSpPr>
        <p:spPr>
          <a:xfrm>
            <a:off x="591551" y="5537036"/>
            <a:ext cx="11008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"prompt"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하는 꼬라지가 커서 딱 노가다 할 각이다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altLang="ko-KR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chosen"</a:t>
            </a:r>
            <a:r>
              <a:rPr lang="en" altLang="ko-KR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제 답변이 도움이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되었다니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다행입니다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하스스톤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게임에서 노가다를 많이 하면 일반적으로 카드나 보상을 최대한 효율적으로 사용할 수 있는 방법을 찾아야 하기 때문에 실력이 조금 느립니다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다른 플레이어와 대전할 때보다 노가다를 할 때 더 많은 기회가 주어지기 때문에 게임을 더 잘해야 할 동기가 생깁니다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하지만 노가다는 시간과 비용이 많이 들기 때문에 장기적으로 실력 향상에 별로 도움이 되지 않을 수 있다는 점에 유의하세요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ko-KR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"rejected"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죄송합니다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이해하셨다면 다행입니다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다음은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stuff' 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리스트를 반복하는 대신 한 번의 큰 쿼리에 대해 다음 코드를 사용하여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this'</a:t>
            </a:r>
            <a:r>
              <a:rPr lang="ko-KR" alt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반복하는 방법의 예입니다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r\n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```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</a:t>
            </a:r>
            <a:r>
              <a:rPr lang="en" altLang="ko-KR" sz="9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this.goto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(x);</a:t>
            </a:r>
            <a:r>
              <a:rPr lang="en" altLang="ko-KR" sz="9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```&lt;|</a:t>
            </a:r>
            <a:r>
              <a:rPr lang="en" altLang="ko-KR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endoftext</a:t>
            </a:r>
            <a:r>
              <a:rPr lang="en" altLang="ko-KR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|&gt;”</a:t>
            </a:r>
            <a:r>
              <a:rPr lang="en" altLang="ko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96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78" y="1371600"/>
            <a:ext cx="11133221" cy="30560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SFT+ </a:t>
            </a:r>
            <a:r>
              <a:rPr kumimoji="1" lang="ko-KR" altLang="en-US" sz="1800" dirty="0">
                <a:latin typeface=""/>
              </a:rPr>
              <a:t>모델로 </a:t>
            </a:r>
            <a:r>
              <a:rPr kumimoji="1" lang="en-US" altLang="ko-KR" sz="1800" dirty="0">
                <a:latin typeface=""/>
              </a:rPr>
              <a:t>reward model </a:t>
            </a:r>
            <a:r>
              <a:rPr kumimoji="1" lang="ko-KR" altLang="en-US" sz="1800" dirty="0">
                <a:latin typeface=""/>
              </a:rPr>
              <a:t>학습 데이터 </a:t>
            </a:r>
            <a:r>
              <a:rPr kumimoji="1" lang="en-US" altLang="ko-KR" sz="1800" dirty="0">
                <a:latin typeface=""/>
              </a:rPr>
              <a:t>(</a:t>
            </a:r>
            <a:r>
              <a:rPr kumimoji="1" lang="ko-KR" altLang="en-US" sz="1800" dirty="0">
                <a:latin typeface=""/>
              </a:rPr>
              <a:t>답변 </a:t>
            </a:r>
            <a:r>
              <a:rPr kumimoji="1" lang="en-US" altLang="ko-KR" sz="1800" dirty="0">
                <a:latin typeface=""/>
              </a:rPr>
              <a:t>2</a:t>
            </a:r>
            <a:r>
              <a:rPr kumimoji="1" lang="ko-KR" altLang="en-US" sz="1800" dirty="0">
                <a:latin typeface=""/>
              </a:rPr>
              <a:t>개</a:t>
            </a:r>
            <a:r>
              <a:rPr kumimoji="1" lang="en-US" altLang="ko-KR" sz="1800" dirty="0">
                <a:latin typeface=""/>
              </a:rPr>
              <a:t>) </a:t>
            </a:r>
            <a:r>
              <a:rPr kumimoji="1" lang="ko-KR" altLang="en-US" sz="1800" dirty="0">
                <a:latin typeface=""/>
              </a:rPr>
              <a:t>다시 생성 뒤 </a:t>
            </a:r>
            <a:r>
              <a:rPr kumimoji="1" lang="en-US" altLang="ko-KR" sz="1800" dirty="0">
                <a:latin typeface=""/>
              </a:rPr>
              <a:t>g-eval</a:t>
            </a:r>
            <a:r>
              <a:rPr kumimoji="1" lang="ko-KR" altLang="en-US" sz="1800" dirty="0">
                <a:latin typeface=""/>
              </a:rPr>
              <a:t>로 </a:t>
            </a:r>
            <a:r>
              <a:rPr kumimoji="1" lang="en-US" altLang="ko-KR" sz="1800" dirty="0">
                <a:latin typeface=""/>
              </a:rPr>
              <a:t>labeling</a:t>
            </a:r>
            <a:r>
              <a:rPr kumimoji="1" lang="ko-KR" altLang="en-US" sz="1800" dirty="0">
                <a:latin typeface=""/>
              </a:rPr>
              <a:t>하여 학습 데이터 생성</a:t>
            </a:r>
            <a:endParaRPr kumimoji="1" lang="en-US" altLang="ko-KR" sz="18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새로 생성한 데이터로 </a:t>
            </a:r>
            <a:r>
              <a:rPr kumimoji="1" lang="en-US" altLang="ko-KR" sz="1800" b="1" dirty="0">
                <a:latin typeface=""/>
              </a:rPr>
              <a:t>Reward model </a:t>
            </a:r>
            <a:r>
              <a:rPr kumimoji="1" lang="ko-KR" altLang="en-US" sz="1800" b="1" dirty="0">
                <a:latin typeface=""/>
              </a:rPr>
              <a:t>새로 학습 뒤 강화학습 진행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Reward </a:t>
            </a:r>
            <a:r>
              <a:rPr kumimoji="1" lang="ko-KR" altLang="en-US" sz="1800" dirty="0">
                <a:latin typeface=""/>
              </a:rPr>
              <a:t>모델 학습 시 </a:t>
            </a:r>
            <a:r>
              <a:rPr kumimoji="1" lang="en-US" altLang="ko-KR" sz="1800" dirty="0">
                <a:latin typeface=""/>
              </a:rPr>
              <a:t>Polyglot-ko 1.3b </a:t>
            </a:r>
            <a:r>
              <a:rPr kumimoji="1" lang="ko-KR" altLang="en-US" sz="1800" dirty="0">
                <a:latin typeface=""/>
              </a:rPr>
              <a:t>모델 이용</a:t>
            </a:r>
            <a:r>
              <a:rPr kumimoji="1" lang="en-US" altLang="ko-KR" sz="1800" dirty="0">
                <a:latin typeface=""/>
              </a:rPr>
              <a:t>, KULLM template </a:t>
            </a:r>
            <a:r>
              <a:rPr kumimoji="1" lang="ko-KR" altLang="en-US" sz="1800" dirty="0">
                <a:latin typeface=""/>
              </a:rPr>
              <a:t>적용하여 학습</a:t>
            </a:r>
            <a:endParaRPr kumimoji="1" lang="en-US" altLang="ko-KR" sz="1800" dirty="0">
              <a:latin typeface=""/>
            </a:endParaRPr>
          </a:p>
          <a:p>
            <a:pPr>
              <a:buFontTx/>
              <a:buChar char="-"/>
            </a:pP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800" b="1" dirty="0">
                <a:latin typeface=""/>
              </a:rPr>
              <a:t>사용 예정 데이터셋</a:t>
            </a:r>
            <a:r>
              <a:rPr kumimoji="1" lang="en-US" altLang="ko-KR" sz="1800" b="1" dirty="0">
                <a:latin typeface=""/>
              </a:rPr>
              <a:t> (</a:t>
            </a:r>
            <a:r>
              <a:rPr kumimoji="1" lang="ko-KR" altLang="en-US" sz="1800" b="1" dirty="0">
                <a:latin typeface=""/>
              </a:rPr>
              <a:t>변경</a:t>
            </a:r>
            <a:r>
              <a:rPr kumimoji="1" lang="en-US" altLang="ko-KR" sz="1800" b="1" dirty="0">
                <a:latin typeface=""/>
              </a:rPr>
              <a:t>)</a:t>
            </a:r>
            <a:endParaRPr kumimoji="1" lang="en-US" altLang="ko-KR" sz="1400" b="1" dirty="0">
              <a:latin typeface="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33401" y="425297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해결 방안 및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26EB89-963E-5369-5D20-263E1FEB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20017"/>
              </p:ext>
            </p:extLst>
          </p:nvPr>
        </p:nvGraphicFramePr>
        <p:xfrm>
          <a:off x="1536030" y="3333579"/>
          <a:ext cx="8919411" cy="29012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5196">
                  <a:extLst>
                    <a:ext uri="{9D8B030D-6E8A-4147-A177-3AD203B41FA5}">
                      <a16:colId xmlns:a16="http://schemas.microsoft.com/office/drawing/2014/main" val="1633369678"/>
                    </a:ext>
                  </a:extLst>
                </a:gridCol>
                <a:gridCol w="2751088">
                  <a:extLst>
                    <a:ext uri="{9D8B030D-6E8A-4147-A177-3AD203B41FA5}">
                      <a16:colId xmlns:a16="http://schemas.microsoft.com/office/drawing/2014/main" val="1347282595"/>
                    </a:ext>
                  </a:extLst>
                </a:gridCol>
                <a:gridCol w="2373127">
                  <a:extLst>
                    <a:ext uri="{9D8B030D-6E8A-4147-A177-3AD203B41FA5}">
                      <a16:colId xmlns:a16="http://schemas.microsoft.com/office/drawing/2014/main" val="1162957809"/>
                    </a:ext>
                  </a:extLst>
                </a:gridCol>
              </a:tblGrid>
              <a:tr h="50666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데이터셋</a:t>
                      </a:r>
                      <a:endParaRPr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 (Reward </a:t>
                      </a:r>
                      <a:r>
                        <a:rPr lang="ko-KR" altLang="en-U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모델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64958"/>
                  </a:ext>
                </a:extLst>
              </a:tr>
              <a:tr h="52923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95837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일상대화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1037 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1500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 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6850105"/>
                  </a:ext>
                </a:extLst>
              </a:tr>
              <a:tr h="366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혐오표현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487 </a:t>
                      </a: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500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6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7403795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RLHF </a:t>
                      </a: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한국어 번역 데이터셋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960 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1500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45914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Evol</a:t>
                      </a:r>
                      <a:r>
                        <a:rPr lang="en" altLang="ko-KR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-instruct </a:t>
                      </a: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 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altLang="ko-Kore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1500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42465"/>
                  </a:ext>
                </a:extLst>
              </a:tr>
              <a:tr h="374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합계</a:t>
                      </a:r>
                      <a:endParaRPr lang="en" altLang="ko-KR" sz="14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2484 </a:t>
                      </a: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5000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6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9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E8685-0A55-295D-CD29-865A7118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71" y="4655127"/>
            <a:ext cx="10515600" cy="19082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R" sz="1800" b="1" dirty="0">
                <a:latin typeface=""/>
              </a:rPr>
              <a:t>Step 2 (Reward Model) </a:t>
            </a:r>
            <a:r>
              <a:rPr kumimoji="1" lang="ko-KR" altLang="en-US" sz="1800" b="1" dirty="0">
                <a:latin typeface=""/>
              </a:rPr>
              <a:t>학습 데이터에도 </a:t>
            </a:r>
            <a:r>
              <a:rPr kumimoji="1" lang="en-US" altLang="ko-KR" sz="1800" b="1" dirty="0" err="1">
                <a:latin typeface=""/>
              </a:rPr>
              <a:t>evol</a:t>
            </a:r>
            <a:r>
              <a:rPr kumimoji="1" lang="en-US" altLang="ko-KR" sz="1800" b="1" dirty="0">
                <a:latin typeface=""/>
              </a:rPr>
              <a:t>-instruct </a:t>
            </a:r>
            <a:r>
              <a:rPr kumimoji="1" lang="ko-KR" altLang="en-US" sz="1800" b="1" dirty="0">
                <a:latin typeface=""/>
              </a:rPr>
              <a:t>프롬프트를 추가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General</a:t>
            </a:r>
            <a:r>
              <a:rPr kumimoji="1" lang="ko-KR" altLang="en-US" sz="1800" dirty="0">
                <a:latin typeface=""/>
              </a:rPr>
              <a:t> </a:t>
            </a:r>
            <a:r>
              <a:rPr kumimoji="1" lang="en-US" altLang="ko-KR" sz="1800" dirty="0">
                <a:latin typeface=""/>
              </a:rPr>
              <a:t>Task</a:t>
            </a:r>
            <a:r>
              <a:rPr kumimoji="1" lang="ko-KR" altLang="en-US" sz="1800" dirty="0">
                <a:latin typeface=""/>
              </a:rPr>
              <a:t> 답변에 대한 평가 성능을 높이기 위해 </a:t>
            </a:r>
            <a:r>
              <a:rPr kumimoji="1" lang="en-US" altLang="ko-KR" sz="1800" dirty="0" err="1">
                <a:latin typeface=""/>
              </a:rPr>
              <a:t>evol</a:t>
            </a:r>
            <a:r>
              <a:rPr kumimoji="1" lang="en-US" altLang="ko-KR" sz="1800" dirty="0">
                <a:latin typeface=""/>
              </a:rPr>
              <a:t>-instruct </a:t>
            </a:r>
            <a:r>
              <a:rPr kumimoji="1" lang="ko-KR" altLang="en-US" sz="1800" dirty="0">
                <a:latin typeface=""/>
              </a:rPr>
              <a:t>데이터셋 추가</a:t>
            </a:r>
            <a:endParaRPr kumimoji="1" lang="en-US" altLang="ko-KR" sz="1800" dirty="0">
              <a:latin typeface=""/>
            </a:endParaRPr>
          </a:p>
          <a:p>
            <a:pPr marL="0" indent="0">
              <a:buNone/>
            </a:pPr>
            <a:endParaRPr kumimoji="1" lang="en-US" altLang="ko-KR" sz="1800" dirty="0">
              <a:latin typeface=""/>
            </a:endParaRPr>
          </a:p>
          <a:p>
            <a:pPr>
              <a:buFont typeface="Wingdings" pitchFamily="2" charset="2"/>
              <a:buChar char="§"/>
            </a:pPr>
            <a:r>
              <a:rPr kumimoji="1" lang="en-US" altLang="ko-KR" sz="1800" b="1" dirty="0">
                <a:latin typeface=""/>
              </a:rPr>
              <a:t>Step 3</a:t>
            </a:r>
            <a:r>
              <a:rPr kumimoji="1" lang="ko-KR" altLang="en-US" sz="1800" b="1" dirty="0">
                <a:latin typeface=""/>
              </a:rPr>
              <a:t>에서 기존 </a:t>
            </a:r>
            <a:r>
              <a:rPr kumimoji="1" lang="en-US" altLang="ko-KR" sz="1800" b="1" dirty="0">
                <a:latin typeface=""/>
              </a:rPr>
              <a:t>Self-Instruct</a:t>
            </a:r>
            <a:r>
              <a:rPr kumimoji="1" lang="ko-KR" altLang="en-US" sz="1800" b="1" dirty="0">
                <a:latin typeface=""/>
              </a:rPr>
              <a:t>로 생성한 프롬프트를 </a:t>
            </a:r>
            <a:r>
              <a:rPr kumimoji="1" lang="en-US" altLang="ko-KR" sz="1800" b="1" dirty="0" err="1">
                <a:latin typeface=""/>
              </a:rPr>
              <a:t>evol</a:t>
            </a:r>
            <a:r>
              <a:rPr kumimoji="1" lang="en-US" altLang="ko-KR" sz="1800" b="1" dirty="0">
                <a:latin typeface=""/>
              </a:rPr>
              <a:t>-instruct</a:t>
            </a:r>
            <a:r>
              <a:rPr kumimoji="1" lang="ko-KR" altLang="en-US" sz="1800" b="1" dirty="0">
                <a:latin typeface=""/>
              </a:rPr>
              <a:t>로 생성한 프롬프트로 변경</a:t>
            </a:r>
            <a:endParaRPr kumimoji="1" lang="en-US" altLang="ko-KR" sz="1800" b="1" dirty="0">
              <a:latin typeface="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"/>
              </a:rPr>
              <a:t>Self-Instruct</a:t>
            </a:r>
            <a:r>
              <a:rPr kumimoji="1" lang="ko-KR" altLang="en-US" sz="1800" dirty="0">
                <a:latin typeface=""/>
              </a:rPr>
              <a:t>보다 더 복잡한 구조로 데이터 생성이 가능한 </a:t>
            </a:r>
            <a:r>
              <a:rPr kumimoji="1" lang="en-US" altLang="ko-KR" sz="1800" dirty="0" err="1">
                <a:latin typeface=""/>
              </a:rPr>
              <a:t>evol</a:t>
            </a:r>
            <a:r>
              <a:rPr kumimoji="1" lang="en-US" altLang="ko-KR" sz="1800" dirty="0">
                <a:latin typeface=""/>
              </a:rPr>
              <a:t>-instruct</a:t>
            </a:r>
            <a:r>
              <a:rPr kumimoji="1" lang="ko-KR" altLang="en-US" sz="1800" dirty="0">
                <a:latin typeface=""/>
              </a:rPr>
              <a:t>를 사용</a:t>
            </a:r>
            <a:endParaRPr kumimoji="1" lang="en-US" altLang="ko-KR" sz="1800" dirty="0">
              <a:latin typeface=""/>
            </a:endParaRPr>
          </a:p>
        </p:txBody>
      </p:sp>
      <p:graphicFrame>
        <p:nvGraphicFramePr>
          <p:cNvPr id="4" name="Google Shape;87;p16">
            <a:extLst>
              <a:ext uri="{FF2B5EF4-FFF2-40B4-BE49-F238E27FC236}">
                <a16:creationId xmlns:a16="http://schemas.microsoft.com/office/drawing/2014/main" id="{918D64FC-BD14-E56F-0C03-2288000AE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957190"/>
              </p:ext>
            </p:extLst>
          </p:nvPr>
        </p:nvGraphicFramePr>
        <p:xfrm>
          <a:off x="1130171" y="1481096"/>
          <a:ext cx="9918830" cy="2971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3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3651506983"/>
                    </a:ext>
                  </a:extLst>
                </a:gridCol>
                <a:gridCol w="1108717">
                  <a:extLst>
                    <a:ext uri="{9D8B030D-6E8A-4147-A177-3AD203B41FA5}">
                      <a16:colId xmlns:a16="http://schemas.microsoft.com/office/drawing/2014/main" val="4008191225"/>
                    </a:ext>
                  </a:extLst>
                </a:gridCol>
                <a:gridCol w="811401">
                  <a:extLst>
                    <a:ext uri="{9D8B030D-6E8A-4147-A177-3AD203B41FA5}">
                      <a16:colId xmlns:a16="http://schemas.microsoft.com/office/drawing/2014/main" val="4098708150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29849018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2196146051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2032942814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653116591"/>
                    </a:ext>
                  </a:extLst>
                </a:gridCol>
                <a:gridCol w="960059">
                  <a:extLst>
                    <a:ext uri="{9D8B030D-6E8A-4147-A177-3AD203B41FA5}">
                      <a16:colId xmlns:a16="http://schemas.microsoft.com/office/drawing/2014/main" val="142496304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데이터셋</a:t>
                      </a:r>
                      <a:endParaRPr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기존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변경된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기존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변경된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Step 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itchFamily="2" charset="-127"/>
                        <a:ea typeface="NanumGothic" pitchFamily="2" charset="-127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4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Train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itchFamily="2" charset="-127"/>
                          <a:ea typeface="NanumGothic" pitchFamily="2" charset="-127"/>
                          <a:cs typeface="+mn-cs"/>
                          <a:sym typeface="Arial"/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75838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일상대화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1037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1500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1144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1144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792644"/>
                  </a:ext>
                </a:extLst>
              </a:tr>
              <a:tr h="3180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ore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혐오표현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487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637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637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</a:t>
                      </a:r>
                      <a:endParaRPr lang="ko-KR" altLang="en-US" sz="12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406638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RLHF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한국어 번역 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960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en" altLang="ko-Kore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38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en" altLang="ko-Kore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38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094654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Evol</a:t>
                      </a:r>
                      <a:r>
                        <a:rPr lang="en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-instruct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1000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73033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Self Instruct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216909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-50" baseline="0" dirty="0" err="1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KoBEST</a:t>
                      </a:r>
                      <a:r>
                        <a:rPr lang="en-US" altLang="ko-KR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 </a:t>
                      </a: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데이터셋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45146"/>
                  </a:ext>
                </a:extLst>
              </a:tr>
              <a:tr h="31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spc="-50" baseline="0" dirty="0">
                          <a:solidFill>
                            <a:schemeClr val="tx1"/>
                          </a:solidFill>
                          <a:latin typeface="NanumGothic" pitchFamily="2" charset="-127"/>
                          <a:ea typeface="NanumGothic" pitchFamily="2" charset="-127"/>
                        </a:rPr>
                        <a:t>합계</a:t>
                      </a:r>
                      <a:endParaRPr lang="en" altLang="ko-KR" sz="1100" b="1" spc="-50" baseline="0" dirty="0">
                        <a:solidFill>
                          <a:schemeClr val="tx1"/>
                        </a:solidFill>
                        <a:latin typeface="NanumGothic" pitchFamily="2" charset="-127"/>
                        <a:ea typeface="NanumGothic" pitchFamily="2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2484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5000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3789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42</a:t>
                      </a:r>
                      <a:r>
                        <a:rPr lang="en" altLang="ko-Kore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en" altLang="ko-Kore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3657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2AD0DF1-815C-6D48-DB10-9ADBB0B22540}"/>
              </a:ext>
            </a:extLst>
          </p:cNvPr>
          <p:cNvSpPr txBox="1">
            <a:spLocks/>
          </p:cNvSpPr>
          <p:nvPr/>
        </p:nvSpPr>
        <p:spPr>
          <a:xfrm>
            <a:off x="533401" y="425297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해결 방안 </a:t>
            </a:r>
            <a:r>
              <a:rPr kumimoji="1" lang="en-US" altLang="ko-KR" sz="3200" b="1" dirty="0">
                <a:latin typeface=""/>
              </a:rPr>
              <a:t>- </a:t>
            </a:r>
            <a:r>
              <a:rPr kumimoji="1" lang="ko-KR" altLang="en-US" sz="3200" b="1" dirty="0">
                <a:latin typeface=""/>
              </a:rPr>
              <a:t>데이터셋 변경</a:t>
            </a:r>
          </a:p>
        </p:txBody>
      </p:sp>
    </p:spTree>
    <p:extLst>
      <p:ext uri="{BB962C8B-B14F-4D97-AF65-F5344CB8AC3E}">
        <p14:creationId xmlns:p14="http://schemas.microsoft.com/office/powerpoint/2010/main" val="103953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79F8-F601-1ADA-88EF-242F5B54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94882"/>
            <a:ext cx="11133221" cy="52636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Prompt </a:t>
            </a:r>
            <a:r>
              <a:rPr lang="ko-KR" altLang="en-US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일상대화</a:t>
            </a:r>
            <a:r>
              <a:rPr kumimoji="1" lang="en-US" altLang="ko-KR" sz="1600" dirty="0">
                <a:latin typeface=""/>
              </a:rPr>
              <a:t>, </a:t>
            </a:r>
            <a:r>
              <a:rPr kumimoji="1" lang="ko-KR" altLang="en-US" sz="1600" dirty="0">
                <a:latin typeface=""/>
              </a:rPr>
              <a:t>혐오표현</a:t>
            </a:r>
            <a:r>
              <a:rPr kumimoji="1" lang="en-US" altLang="ko-KR" sz="1600" dirty="0">
                <a:latin typeface=""/>
              </a:rPr>
              <a:t>, </a:t>
            </a:r>
            <a:r>
              <a:rPr kumimoji="1" lang="ko-KR" altLang="en-US" sz="1600" dirty="0">
                <a:latin typeface=""/>
              </a:rPr>
              <a:t>번역 데이터셋은 기존 데이터셋에서 추가로 사용 </a:t>
            </a:r>
            <a:r>
              <a:rPr kumimoji="1" lang="en-US" altLang="ko-KR" sz="1600" dirty="0">
                <a:latin typeface=""/>
              </a:rPr>
              <a:t>(1500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GPT 3.5 API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>
                <a:latin typeface=""/>
              </a:rPr>
              <a:t>+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 err="1">
                <a:latin typeface=""/>
              </a:rPr>
              <a:t>Evol</a:t>
            </a:r>
            <a:r>
              <a:rPr kumimoji="1" lang="ko-KR" altLang="en-US" sz="1600" dirty="0">
                <a:latin typeface=""/>
              </a:rPr>
              <a:t> </a:t>
            </a:r>
            <a:r>
              <a:rPr kumimoji="1" lang="en-US" altLang="ko-KR" sz="1600" dirty="0">
                <a:latin typeface=""/>
              </a:rPr>
              <a:t>Instruction </a:t>
            </a:r>
            <a:r>
              <a:rPr kumimoji="1" lang="ko-KR" altLang="en-US" sz="1600" dirty="0">
                <a:latin typeface=""/>
              </a:rPr>
              <a:t>방식으로</a:t>
            </a:r>
            <a:r>
              <a:rPr kumimoji="1" lang="en-US" altLang="ko-KR" sz="1600" dirty="0">
                <a:latin typeface=""/>
              </a:rPr>
              <a:t> Prompt 1</a:t>
            </a:r>
            <a:r>
              <a:rPr kumimoji="1" lang="ko-KR" altLang="en-US" sz="1600" dirty="0">
                <a:latin typeface=""/>
              </a:rPr>
              <a:t>개 생성 시간</a:t>
            </a:r>
            <a:r>
              <a:rPr kumimoji="1" lang="en-US" altLang="ko-KR" sz="1600" dirty="0">
                <a:latin typeface=""/>
              </a:rPr>
              <a:t>: 7~8</a:t>
            </a:r>
            <a:r>
              <a:rPr kumimoji="1" lang="ko-KR" altLang="en-US" sz="1600" dirty="0">
                <a:latin typeface=""/>
              </a:rPr>
              <a:t>초 </a:t>
            </a:r>
            <a:r>
              <a:rPr kumimoji="1" lang="en-US" altLang="ko-KR" sz="1600" dirty="0">
                <a:latin typeface=""/>
              </a:rPr>
              <a:t>(1000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예상 생성 소요 시간</a:t>
            </a:r>
            <a:r>
              <a:rPr kumimoji="1" lang="en-US" altLang="ko-KR" sz="1600" dirty="0">
                <a:latin typeface=""/>
              </a:rPr>
              <a:t>: 3</a:t>
            </a:r>
            <a:r>
              <a:rPr kumimoji="1" lang="ko-KR" altLang="en-US" sz="1600" dirty="0">
                <a:latin typeface=""/>
              </a:rPr>
              <a:t>시간 이내</a:t>
            </a:r>
            <a:endParaRPr kumimoji="1" lang="en-US" altLang="ko-KR" sz="1600" dirty="0">
              <a:latin typeface="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Response </a:t>
            </a:r>
            <a:r>
              <a:rPr lang="ko-KR" altLang="en-US" sz="24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24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Inference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시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VRAM 30G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이상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필요 </a:t>
            </a:r>
            <a:endParaRPr lang="en-US" altLang="ko-KR" sz="1600" dirty="0">
              <a:solidFill>
                <a:srgbClr val="333333"/>
              </a:solidFill>
              <a:effectLst/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effectLst/>
                <a:latin typeface=""/>
              </a:rPr>
              <a:t>GPT 3.5 API </a:t>
            </a:r>
            <a:r>
              <a:rPr lang="ko-KR" altLang="en-US" sz="1600" dirty="0">
                <a:effectLst/>
                <a:latin typeface=""/>
              </a:rPr>
              <a:t>사용시 </a:t>
            </a:r>
            <a:r>
              <a:rPr lang="en-US" altLang="ko-KR" sz="1600" dirty="0">
                <a:latin typeface=""/>
              </a:rPr>
              <a:t>response 1</a:t>
            </a:r>
            <a:r>
              <a:rPr lang="ko-KR" altLang="en-US" sz="1600" dirty="0">
                <a:latin typeface=""/>
              </a:rPr>
              <a:t>개 생성 시간 </a:t>
            </a:r>
            <a:r>
              <a:rPr lang="en-US" altLang="ko-KR" sz="1600" dirty="0">
                <a:latin typeface=""/>
              </a:rPr>
              <a:t>3.8</a:t>
            </a:r>
            <a:r>
              <a:rPr lang="ko-KR" altLang="en-US" sz="1600" dirty="0">
                <a:latin typeface=""/>
              </a:rPr>
              <a:t>초 </a:t>
            </a:r>
            <a:r>
              <a:rPr lang="en-US" altLang="ko-KR" sz="1600" dirty="0">
                <a:latin typeface=""/>
              </a:rPr>
              <a:t>(5000</a:t>
            </a:r>
            <a:r>
              <a:rPr lang="ko-KR" altLang="en-US" sz="1600" dirty="0">
                <a:latin typeface=""/>
              </a:rPr>
              <a:t>개</a:t>
            </a:r>
            <a:r>
              <a:rPr lang="en-US" altLang="ko-KR" sz="1600" dirty="0">
                <a:latin typeface=""/>
              </a:rPr>
              <a:t>)</a:t>
            </a:r>
            <a:endParaRPr lang="ko-KR" altLang="en-US" sz="1600" dirty="0">
              <a:effectLst/>
              <a:latin typeface=""/>
            </a:endParaRPr>
          </a:p>
          <a:p>
            <a:pPr>
              <a:buFontTx/>
              <a:buChar char="-"/>
            </a:pP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A100 40G 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기준 </a:t>
            </a:r>
            <a:r>
              <a:rPr lang="en-US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SFT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response 1</a:t>
            </a:r>
            <a:r>
              <a:rPr lang="ko-KR" altLang="en-US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개 생성 시간</a:t>
            </a:r>
            <a:r>
              <a:rPr lang="en-US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: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초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(5000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dirty="0" err="1">
                <a:effectLst/>
                <a:latin typeface=""/>
                <a:ea typeface="NanumGothic" panose="020D0604000000000000" pitchFamily="34" charset="-127"/>
              </a:rPr>
              <a:t>Colab</a:t>
            </a:r>
            <a:r>
              <a:rPr lang="en-US" altLang="ko-KR" sz="1600" dirty="0">
                <a:effectLst/>
                <a:latin typeface=""/>
                <a:ea typeface="NanumGothic" panose="020D0604000000000000" pitchFamily="34" charset="-127"/>
              </a:rPr>
              <a:t> 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A100 </a:t>
            </a:r>
            <a:r>
              <a:rPr lang="en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4</a:t>
            </a:r>
            <a:r>
              <a:rPr lang="en" altLang="ko-KR" sz="1600" dirty="0">
                <a:solidFill>
                  <a:srgbClr val="333333"/>
                </a:solidFill>
                <a:effectLst/>
                <a:latin typeface=""/>
                <a:ea typeface="NanumGothic" panose="020D0604000000000000" pitchFamily="34" charset="-127"/>
              </a:rPr>
              <a:t>0G * </a:t>
            </a:r>
            <a:r>
              <a:rPr lang="en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2, GPT 3.5 API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Key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* 2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사용</a:t>
            </a:r>
            <a:endParaRPr lang="en-US" altLang="ko-KR" sz="16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생성 소요시간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: 3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</a:t>
            </a:r>
            <a:r>
              <a:rPr lang="en-US" altLang="ko-KR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30</a:t>
            </a:r>
            <a:r>
              <a:rPr lang="ko-KR" altLang="en-US" sz="16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분 이내</a:t>
            </a:r>
            <a:endParaRPr lang="en-US" altLang="ko-KR" sz="16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"/>
            </a:endParaRPr>
          </a:p>
          <a:p>
            <a:pPr>
              <a:buFont typeface="Wingdings" pitchFamily="2" charset="2"/>
              <a:buChar char="§"/>
            </a:pPr>
            <a:r>
              <a:rPr kumimoji="1" lang="en-US" altLang="ko-KR" sz="2400" b="1" dirty="0">
                <a:latin typeface=""/>
              </a:rPr>
              <a:t>RM Response Labeling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SFT</a:t>
            </a:r>
            <a:r>
              <a:rPr kumimoji="1" lang="ko-KR" altLang="en-US" sz="1600" dirty="0">
                <a:latin typeface=""/>
              </a:rPr>
              <a:t>와 </a:t>
            </a:r>
            <a:r>
              <a:rPr kumimoji="1" lang="en-US" altLang="ko-KR" sz="1600" dirty="0">
                <a:latin typeface=""/>
              </a:rPr>
              <a:t>ChatGPT</a:t>
            </a:r>
            <a:r>
              <a:rPr kumimoji="1" lang="ko-KR" altLang="en-US" sz="1600" dirty="0">
                <a:latin typeface=""/>
              </a:rPr>
              <a:t>에서 얻은 답변 </a:t>
            </a:r>
            <a:r>
              <a:rPr kumimoji="1" lang="en-US" altLang="ko-KR" sz="1600" dirty="0">
                <a:latin typeface=""/>
              </a:rPr>
              <a:t>Chosen, Rejected </a:t>
            </a:r>
            <a:r>
              <a:rPr kumimoji="1" lang="ko-KR" altLang="en-US" sz="1600" dirty="0">
                <a:latin typeface=""/>
              </a:rPr>
              <a:t>레이블링 필요 </a:t>
            </a:r>
            <a:r>
              <a:rPr kumimoji="1" lang="en-US" altLang="ko-KR" sz="1600" dirty="0">
                <a:latin typeface=""/>
              </a:rPr>
              <a:t>(10,000</a:t>
            </a:r>
            <a:r>
              <a:rPr kumimoji="1" lang="ko-KR" altLang="en-US" sz="1600" dirty="0">
                <a:latin typeface=""/>
              </a:rPr>
              <a:t>개</a:t>
            </a:r>
            <a:r>
              <a:rPr kumimoji="1" lang="en-US" altLang="ko-KR" sz="1600" dirty="0">
                <a:latin typeface=""/>
              </a:rPr>
              <a:t>)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"/>
              </a:rPr>
              <a:t>G-eval, GPT4 API </a:t>
            </a:r>
            <a:r>
              <a:rPr kumimoji="1" lang="ko-KR" altLang="en-US" sz="1600" dirty="0">
                <a:latin typeface=""/>
              </a:rPr>
              <a:t>이용</a:t>
            </a:r>
            <a:endParaRPr kumimoji="1" lang="en-US" altLang="ko-KR" sz="16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하나의 답변 쌍 처리 속도</a:t>
            </a:r>
            <a:r>
              <a:rPr kumimoji="1" lang="en-US" altLang="ko-KR" sz="1600" dirty="0">
                <a:latin typeface=""/>
              </a:rPr>
              <a:t>: N</a:t>
            </a:r>
            <a:r>
              <a:rPr kumimoji="1" lang="ko-KR" altLang="en-US" sz="1600" dirty="0">
                <a:latin typeface=""/>
              </a:rPr>
              <a:t>초 </a:t>
            </a:r>
            <a:endParaRPr kumimoji="1" lang="en-US" altLang="ko-KR" sz="1600" dirty="0">
              <a:latin typeface=""/>
            </a:endParaRPr>
          </a:p>
          <a:p>
            <a:pPr>
              <a:buFontTx/>
              <a:buChar char="-"/>
            </a:pPr>
            <a:r>
              <a:rPr kumimoji="1" lang="ko-KR" altLang="en-US" sz="1600" dirty="0">
                <a:latin typeface=""/>
              </a:rPr>
              <a:t>예상 생성 소요시간</a:t>
            </a:r>
            <a:r>
              <a:rPr kumimoji="1" lang="en-US" altLang="ko-KR" sz="1600" dirty="0">
                <a:latin typeface=""/>
              </a:rPr>
              <a:t>: N</a:t>
            </a:r>
            <a:r>
              <a:rPr kumimoji="1" lang="ko-KR" altLang="en-US" sz="1600" dirty="0">
                <a:latin typeface=""/>
              </a:rPr>
              <a:t>시간</a:t>
            </a:r>
            <a:endParaRPr kumimoji="1" lang="en-US" altLang="ko-KR" sz="1600" dirty="0">
              <a:latin typeface="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29389" y="370586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데이터 생성 예상 비용</a:t>
            </a:r>
            <a:r>
              <a:rPr kumimoji="1" lang="en-US" altLang="ko-KR" sz="3200" b="1" dirty="0">
                <a:latin typeface=""/>
              </a:rPr>
              <a:t> </a:t>
            </a:r>
            <a:r>
              <a:rPr kumimoji="1" lang="ko-KR" altLang="en-US" sz="3200" b="1" dirty="0">
                <a:latin typeface=""/>
              </a:rPr>
              <a:t>및 시간</a:t>
            </a:r>
          </a:p>
        </p:txBody>
      </p:sp>
    </p:spTree>
    <p:extLst>
      <p:ext uri="{BB962C8B-B14F-4D97-AF65-F5344CB8AC3E}">
        <p14:creationId xmlns:p14="http://schemas.microsoft.com/office/powerpoint/2010/main" val="8716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32B231C-9B81-2E38-3335-1EB0453C1E66}"/>
              </a:ext>
            </a:extLst>
          </p:cNvPr>
          <p:cNvSpPr txBox="1">
            <a:spLocks/>
          </p:cNvSpPr>
          <p:nvPr/>
        </p:nvSpPr>
        <p:spPr>
          <a:xfrm>
            <a:off x="529389" y="370586"/>
            <a:ext cx="10515600" cy="84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latin typeface=""/>
              </a:rPr>
              <a:t>로드맵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5105-DD48-672D-6647-79DDF8DCA072}"/>
              </a:ext>
            </a:extLst>
          </p:cNvPr>
          <p:cNvSpPr txBox="1"/>
          <p:nvPr/>
        </p:nvSpPr>
        <p:spPr>
          <a:xfrm>
            <a:off x="2732365" y="2333702"/>
            <a:ext cx="220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Response  10,000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 생성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0EF50D-0C81-151C-8B4D-786688BCDFFB}"/>
              </a:ext>
            </a:extLst>
          </p:cNvPr>
          <p:cNvSpPr/>
          <p:nvPr/>
        </p:nvSpPr>
        <p:spPr>
          <a:xfrm rot="5400000">
            <a:off x="3352652" y="3695445"/>
            <a:ext cx="637296" cy="215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0EFE1-49C0-6A82-B2AE-6777131530B9}"/>
              </a:ext>
            </a:extLst>
          </p:cNvPr>
          <p:cNvSpPr txBox="1"/>
          <p:nvPr/>
        </p:nvSpPr>
        <p:spPr>
          <a:xfrm>
            <a:off x="2037786" y="4274527"/>
            <a:ext cx="2411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esponse</a:t>
            </a:r>
          </a:p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Chosen, Rejected labeling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575CC-B4BB-163B-8EB3-B2ACCC945E6C}"/>
              </a:ext>
            </a:extLst>
          </p:cNvPr>
          <p:cNvSpPr txBox="1"/>
          <p:nvPr/>
        </p:nvSpPr>
        <p:spPr>
          <a:xfrm>
            <a:off x="8234607" y="3418393"/>
            <a:ext cx="2411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Step3 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및 평가</a:t>
            </a:r>
            <a:endParaRPr lang="en-US" altLang="ko-KR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(4800</a:t>
            </a:r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개의 학습 데이터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)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9752F-CF35-725E-6AFB-931589C77A69}"/>
              </a:ext>
            </a:extLst>
          </p:cNvPr>
          <p:cNvSpPr txBox="1"/>
          <p:nvPr/>
        </p:nvSpPr>
        <p:spPr>
          <a:xfrm>
            <a:off x="465644" y="2181808"/>
            <a:ext cx="1551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594DFF-9907-AE2F-55C3-AB190705E7D3}"/>
              </a:ext>
            </a:extLst>
          </p:cNvPr>
          <p:cNvSpPr/>
          <p:nvPr/>
        </p:nvSpPr>
        <p:spPr>
          <a:xfrm rot="19451778">
            <a:off x="7498516" y="4471832"/>
            <a:ext cx="802017" cy="210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B55400-0295-D0CF-3603-9B3DB0A43732}"/>
              </a:ext>
            </a:extLst>
          </p:cNvPr>
          <p:cNvSpPr/>
          <p:nvPr/>
        </p:nvSpPr>
        <p:spPr>
          <a:xfrm rot="2160334">
            <a:off x="2140547" y="2141253"/>
            <a:ext cx="608692" cy="1567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BAB71-43C0-0BB2-FE3C-61EF2A284527}"/>
              </a:ext>
            </a:extLst>
          </p:cNvPr>
          <p:cNvSpPr txBox="1"/>
          <p:nvPr/>
        </p:nvSpPr>
        <p:spPr>
          <a:xfrm>
            <a:off x="177855" y="1535477"/>
            <a:ext cx="2319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</a:t>
            </a:r>
            <a:r>
              <a:rPr lang="en-US" altLang="ko-KR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Prompt 2500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개</a:t>
            </a:r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생성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78640-71D1-2F68-7FCF-739320B949AD}"/>
              </a:ext>
            </a:extLst>
          </p:cNvPr>
          <p:cNvSpPr txBox="1"/>
          <p:nvPr/>
        </p:nvSpPr>
        <p:spPr>
          <a:xfrm>
            <a:off x="2881445" y="2972591"/>
            <a:ext cx="1795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B521B-5B2E-0EB8-590B-65D1999825CD}"/>
              </a:ext>
            </a:extLst>
          </p:cNvPr>
          <p:cNvSpPr txBox="1"/>
          <p:nvPr/>
        </p:nvSpPr>
        <p:spPr>
          <a:xfrm>
            <a:off x="2444893" y="5212003"/>
            <a:ext cx="154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BAB32-3D84-18F1-471A-41CD23DFE6DD}"/>
              </a:ext>
            </a:extLst>
          </p:cNvPr>
          <p:cNvSpPr txBox="1"/>
          <p:nvPr/>
        </p:nvSpPr>
        <p:spPr>
          <a:xfrm>
            <a:off x="8412913" y="4020783"/>
            <a:ext cx="186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~ 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금액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44,000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580015D-1340-C3D2-977C-11D5FD95B651}"/>
              </a:ext>
            </a:extLst>
          </p:cNvPr>
          <p:cNvSpPr/>
          <p:nvPr/>
        </p:nvSpPr>
        <p:spPr>
          <a:xfrm>
            <a:off x="4449081" y="4626434"/>
            <a:ext cx="802017" cy="210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B84421-6F18-916F-94D9-9D3AE363600D}"/>
              </a:ext>
            </a:extLst>
          </p:cNvPr>
          <p:cNvSpPr txBox="1"/>
          <p:nvPr/>
        </p:nvSpPr>
        <p:spPr>
          <a:xfrm>
            <a:off x="5251098" y="4297782"/>
            <a:ext cx="241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RM </a:t>
            </a:r>
            <a:r>
              <a:rPr lang="ko-KR" altLang="en-US" sz="1800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학습 진행 및 평가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D1A57-0421-8418-2185-A101AA4B4DC6}"/>
              </a:ext>
            </a:extLst>
          </p:cNvPr>
          <p:cNvSpPr txBox="1"/>
          <p:nvPr/>
        </p:nvSpPr>
        <p:spPr>
          <a:xfrm>
            <a:off x="5297693" y="4626434"/>
            <a:ext cx="2217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일까지 완료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약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시간 소요 예정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예상 금액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1,000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원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873C84C-29B0-8D87-001B-ADC70CEF1489}"/>
              </a:ext>
            </a:extLst>
          </p:cNvPr>
          <p:cNvSpPr/>
          <p:nvPr/>
        </p:nvSpPr>
        <p:spPr>
          <a:xfrm rot="16200000">
            <a:off x="9024192" y="2844450"/>
            <a:ext cx="646331" cy="219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62A443-28EF-E835-9C09-DE8FBD7BB958}"/>
              </a:ext>
            </a:extLst>
          </p:cNvPr>
          <p:cNvSpPr txBox="1"/>
          <p:nvPr/>
        </p:nvSpPr>
        <p:spPr>
          <a:xfrm>
            <a:off x="8141710" y="1877796"/>
            <a:ext cx="241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최종 기업 발표</a:t>
            </a:r>
            <a:endParaRPr lang="en-US" altLang="ko-KR" sz="1800" b="1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B837B-FFF7-A11F-5ABB-DA29EE2CD470}"/>
              </a:ext>
            </a:extLst>
          </p:cNvPr>
          <p:cNvSpPr txBox="1"/>
          <p:nvPr/>
        </p:nvSpPr>
        <p:spPr>
          <a:xfrm>
            <a:off x="8412913" y="2244565"/>
            <a:ext cx="1868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8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rgbClr val="333333"/>
                </a:solidFill>
                <a:latin typeface=""/>
                <a:ea typeface="NanumGothic" panose="020D0604000000000000" pitchFamily="34" charset="-127"/>
              </a:rPr>
              <a:t>일 </a:t>
            </a:r>
            <a:endParaRPr lang="en-US" altLang="ko-KR" sz="1200" dirty="0">
              <a:solidFill>
                <a:srgbClr val="333333"/>
              </a:solidFill>
              <a:latin typeface="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9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테마2</Template>
  <TotalTime>380</TotalTime>
  <Words>1056</Words>
  <Application>Microsoft Office PowerPoint</Application>
  <PresentationFormat>와이드스크린</PresentationFormat>
  <Paragraphs>226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Menlo</vt:lpstr>
      <vt:lpstr>나눔고딕</vt:lpstr>
      <vt:lpstr>나눔고딕</vt:lpstr>
      <vt:lpstr>맑은 고딕</vt:lpstr>
      <vt:lpstr>Arial</vt:lpstr>
      <vt:lpstr>Wingdings</vt:lpstr>
      <vt:lpstr>Office 테마</vt:lpstr>
      <vt:lpstr>Step 3 성능 저하 원인 및  해결 방안, 데이터셋 변경, 로드맵</vt:lpstr>
      <vt:lpstr>Step 3 성능 저하 원인</vt:lpstr>
      <vt:lpstr>Step 3 성능 저하 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 성능 저하 문제점</dc:title>
  <dc:creator>허유민</dc:creator>
  <cp:lastModifiedBy>5855</cp:lastModifiedBy>
  <cp:revision>58</cp:revision>
  <dcterms:created xsi:type="dcterms:W3CDTF">2023-08-01T05:30:58Z</dcterms:created>
  <dcterms:modified xsi:type="dcterms:W3CDTF">2023-08-01T14:12:31Z</dcterms:modified>
</cp:coreProperties>
</file>