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68" r:id="rId2"/>
    <p:sldId id="258" r:id="rId3"/>
    <p:sldId id="257" r:id="rId4"/>
    <p:sldId id="259" r:id="rId5"/>
    <p:sldId id="278" r:id="rId6"/>
    <p:sldId id="260" r:id="rId7"/>
    <p:sldId id="279" r:id="rId8"/>
    <p:sldId id="263" r:id="rId9"/>
    <p:sldId id="264" r:id="rId10"/>
    <p:sldId id="274" r:id="rId11"/>
    <p:sldId id="281" r:id="rId12"/>
    <p:sldId id="267" r:id="rId13"/>
    <p:sldId id="28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73" autoAdjust="0"/>
    <p:restoredTop sz="94660"/>
  </p:normalViewPr>
  <p:slideViewPr>
    <p:cSldViewPr snapToGrid="0" showGuides="1">
      <p:cViewPr>
        <p:scale>
          <a:sx n="80" d="100"/>
          <a:sy n="80" d="100"/>
        </p:scale>
        <p:origin x="336" y="8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5125-F62B-4F12-A1E0-EEEA2E2B62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8E09FE-59C8-4F6B-B288-BBD9FD4E2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B5D3CC-DD26-44FA-BFDE-0184BE895F27}"/>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5" name="Footer Placeholder 4">
            <a:extLst>
              <a:ext uri="{FF2B5EF4-FFF2-40B4-BE49-F238E27FC236}">
                <a16:creationId xmlns:a16="http://schemas.microsoft.com/office/drawing/2014/main" id="{6A6FF4A3-D2CF-4A5A-949D-2DA6B7D26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0FBCA-2F9D-402B-B4D1-4882298115D3}"/>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85455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DC2-82E5-4AD6-9800-9756ADA2B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ECBBE8-FCD6-4C1E-A580-D152426EF2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5250D-8298-42F3-8A5F-A050C490FA6D}"/>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5" name="Footer Placeholder 4">
            <a:extLst>
              <a:ext uri="{FF2B5EF4-FFF2-40B4-BE49-F238E27FC236}">
                <a16:creationId xmlns:a16="http://schemas.microsoft.com/office/drawing/2014/main" id="{306F152D-408B-44A8-9A09-B3DFB343E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44D33-7031-41C8-8AD6-7D603943B7D3}"/>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351051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397EC-ADEC-45AF-962E-E4962948A6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EBDFC4-00EC-4E9D-86AF-6284D0529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6E67C7-03CF-4662-A320-3920C2C3096B}"/>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5" name="Footer Placeholder 4">
            <a:extLst>
              <a:ext uri="{FF2B5EF4-FFF2-40B4-BE49-F238E27FC236}">
                <a16:creationId xmlns:a16="http://schemas.microsoft.com/office/drawing/2014/main" id="{AA87DFD2-EC1C-4397-A4BD-5D8A5AE06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5518F5-FA8F-4A7B-A3C6-A00FB2529861}"/>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283428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5E63-524C-4ECB-916F-771662A367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65328-4E3D-4AD6-843C-1AF4DDB6A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35A34-B2E5-4E3C-91AF-DE16E17DDFE9}"/>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5" name="Footer Placeholder 4">
            <a:extLst>
              <a:ext uri="{FF2B5EF4-FFF2-40B4-BE49-F238E27FC236}">
                <a16:creationId xmlns:a16="http://schemas.microsoft.com/office/drawing/2014/main" id="{C5B5DFA1-5F96-4CB1-AB76-FB749822A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33D52-B2E9-4648-A1B7-3BB59D2D5CD6}"/>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37623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2926-B94B-446B-B670-0C2F8F884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EA6309-8D63-44FE-9368-A25321D95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38352-5A97-4608-A5E1-A634DECAB4AC}"/>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5" name="Footer Placeholder 4">
            <a:extLst>
              <a:ext uri="{FF2B5EF4-FFF2-40B4-BE49-F238E27FC236}">
                <a16:creationId xmlns:a16="http://schemas.microsoft.com/office/drawing/2014/main" id="{133C87FF-CE5A-44A8-B273-FD7C62440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9EDDD-DDD0-4A8B-A948-F94664D438A2}"/>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428513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BB6B-E07F-4ED4-9B67-848F687D3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885605-666B-47BC-9516-3B3A63B08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1DB996-4760-4BB7-AA73-C6ADC3EF9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D86E16-BB85-4577-AEFA-87BCA6D6E5CB}"/>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6" name="Footer Placeholder 5">
            <a:extLst>
              <a:ext uri="{FF2B5EF4-FFF2-40B4-BE49-F238E27FC236}">
                <a16:creationId xmlns:a16="http://schemas.microsoft.com/office/drawing/2014/main" id="{A4219A1D-F837-4BD8-BCC3-B7DF7D9486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33452-1DBC-4E11-B263-B91D81D600E6}"/>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60888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CA12-6833-4882-BAB4-7C510A09C5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D4492-74DE-41BD-9455-3E643D83E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BC1E78-7628-4BC6-A232-CAAD6EC2A4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E70DD2-232F-4C94-837A-37E89B9AF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48B295-7DB0-436B-82F7-0B450952D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1416B2-F533-4628-88F2-E922B8DE25D7}"/>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8" name="Footer Placeholder 7">
            <a:extLst>
              <a:ext uri="{FF2B5EF4-FFF2-40B4-BE49-F238E27FC236}">
                <a16:creationId xmlns:a16="http://schemas.microsoft.com/office/drawing/2014/main" id="{A3A16FE1-8FE5-45DB-AB5F-37C1A0390D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1E9C9F-34FF-4AF2-8036-B7C8620A593F}"/>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395860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82C5-170A-4D8A-93A3-32DDF9D711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C5070D-26AD-4177-ABF7-24902BD5D97C}"/>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4" name="Footer Placeholder 3">
            <a:extLst>
              <a:ext uri="{FF2B5EF4-FFF2-40B4-BE49-F238E27FC236}">
                <a16:creationId xmlns:a16="http://schemas.microsoft.com/office/drawing/2014/main" id="{941D10E1-3E6C-46A4-818C-A6FF0BB0A6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207489-E1E4-483D-8D82-8D2DFB952AB1}"/>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68520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7235CF-D990-455E-9BF6-7F2A8007F9B7}"/>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3" name="Footer Placeholder 2">
            <a:extLst>
              <a:ext uri="{FF2B5EF4-FFF2-40B4-BE49-F238E27FC236}">
                <a16:creationId xmlns:a16="http://schemas.microsoft.com/office/drawing/2014/main" id="{861FAEFC-BE32-4D9A-B738-2776D7F4A0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D7F5D1-F895-4C5D-AE5A-FA0BE3A513E0}"/>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109741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6560-905E-4B02-A68E-950474ABA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028F7D-5A0E-4833-9DE4-05D031177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0BF961-0C4D-4C81-BBF7-EB3F49EFB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5B858-C41F-49C4-9A15-BAD28438B089}"/>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6" name="Footer Placeholder 5">
            <a:extLst>
              <a:ext uri="{FF2B5EF4-FFF2-40B4-BE49-F238E27FC236}">
                <a16:creationId xmlns:a16="http://schemas.microsoft.com/office/drawing/2014/main" id="{F5C7BB79-62E8-40E1-8398-14F257EC6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D84EF7-4E30-4737-9CCB-CE2BDCD593E5}"/>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356380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B8A4-D1D9-47E8-9CC9-B6D500A7F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304852-AB9E-4BAE-8369-D72EF9C4E0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D23385-E95C-4B60-BF61-E7DD678A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A52E4-6978-46CA-AEF8-2A6B892A083C}"/>
              </a:ext>
            </a:extLst>
          </p:cNvPr>
          <p:cNvSpPr>
            <a:spLocks noGrp="1"/>
          </p:cNvSpPr>
          <p:nvPr>
            <p:ph type="dt" sz="half" idx="10"/>
          </p:nvPr>
        </p:nvSpPr>
        <p:spPr/>
        <p:txBody>
          <a:bodyPr/>
          <a:lstStyle/>
          <a:p>
            <a:fld id="{C4A6AF98-A4FC-4238-B079-F15265BECB03}" type="datetimeFigureOut">
              <a:rPr lang="en-IN" smtClean="0"/>
              <a:t>22/10/21</a:t>
            </a:fld>
            <a:endParaRPr lang="en-IN"/>
          </a:p>
        </p:txBody>
      </p:sp>
      <p:sp>
        <p:nvSpPr>
          <p:cNvPr id="6" name="Footer Placeholder 5">
            <a:extLst>
              <a:ext uri="{FF2B5EF4-FFF2-40B4-BE49-F238E27FC236}">
                <a16:creationId xmlns:a16="http://schemas.microsoft.com/office/drawing/2014/main" id="{EDDDB461-8EE1-4F8F-852C-C260643EC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2414BB-6B36-4FBF-915D-8CA964F28704}"/>
              </a:ext>
            </a:extLst>
          </p:cNvPr>
          <p:cNvSpPr>
            <a:spLocks noGrp="1"/>
          </p:cNvSpPr>
          <p:nvPr>
            <p:ph type="sldNum" sz="quarter" idx="12"/>
          </p:nvPr>
        </p:nvSpPr>
        <p:spPr/>
        <p:txBody>
          <a:bodyPr/>
          <a:lstStyle/>
          <a:p>
            <a:fld id="{FB07C36F-E4D8-41D5-B81C-1FBA937CF34E}" type="slidenum">
              <a:rPr lang="en-IN" smtClean="0"/>
              <a:t>‹#›</a:t>
            </a:fld>
            <a:endParaRPr lang="en-IN"/>
          </a:p>
        </p:txBody>
      </p:sp>
    </p:spTree>
    <p:extLst>
      <p:ext uri="{BB962C8B-B14F-4D97-AF65-F5344CB8AC3E}">
        <p14:creationId xmlns:p14="http://schemas.microsoft.com/office/powerpoint/2010/main" val="217349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CF6407-0A81-431D-9993-683A05A17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96753F-C2E9-418E-B3CA-A7E890653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497E7-CE01-408C-9339-EC49077230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6AF98-A4FC-4238-B079-F15265BECB03}" type="datetimeFigureOut">
              <a:rPr lang="en-IN" smtClean="0"/>
              <a:t>22/10/21</a:t>
            </a:fld>
            <a:endParaRPr lang="en-IN"/>
          </a:p>
        </p:txBody>
      </p:sp>
      <p:sp>
        <p:nvSpPr>
          <p:cNvPr id="5" name="Footer Placeholder 4">
            <a:extLst>
              <a:ext uri="{FF2B5EF4-FFF2-40B4-BE49-F238E27FC236}">
                <a16:creationId xmlns:a16="http://schemas.microsoft.com/office/drawing/2014/main" id="{D2347760-0144-4881-B980-35474D537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BDADFF-0EDE-4525-8E28-A9D2DE660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7C36F-E4D8-41D5-B81C-1FBA937CF34E}" type="slidenum">
              <a:rPr lang="en-IN" smtClean="0"/>
              <a:t>‹#›</a:t>
            </a:fld>
            <a:endParaRPr lang="en-IN"/>
          </a:p>
        </p:txBody>
      </p:sp>
    </p:spTree>
    <p:extLst>
      <p:ext uri="{BB962C8B-B14F-4D97-AF65-F5344CB8AC3E}">
        <p14:creationId xmlns:p14="http://schemas.microsoft.com/office/powerpoint/2010/main" val="387598401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204BCA-331A-471D-9771-FD345B519823}"/>
              </a:ext>
            </a:extLst>
          </p:cNvPr>
          <p:cNvSpPr txBox="1"/>
          <p:nvPr/>
        </p:nvSpPr>
        <p:spPr>
          <a:xfrm>
            <a:off x="-471033" y="3078251"/>
            <a:ext cx="12204641" cy="2677656"/>
          </a:xfrm>
          <a:prstGeom prst="rect">
            <a:avLst/>
          </a:prstGeom>
          <a:noFill/>
        </p:spPr>
        <p:txBody>
          <a:bodyPr wrap="square" lIns="91440" tIns="45720" rIns="91440" bIns="45720" anchor="t">
            <a:spAutoFit/>
          </a:bodyPr>
          <a:lstStyle/>
          <a:p>
            <a:pPr lvl="8"/>
            <a:r>
              <a:rPr lang="pt-BR" sz="2800" b="1" i="0" u="sng" dirty="0" err="1">
                <a:effectLst/>
                <a:latin typeface="Times New Roman"/>
                <a:cs typeface="Times New Roman"/>
              </a:rPr>
              <a:t>Authors</a:t>
            </a:r>
            <a:endParaRPr lang="pt-BR" sz="2800" b="1" i="0" u="sng" dirty="0">
              <a:effectLst/>
              <a:latin typeface="Times New Roman"/>
              <a:cs typeface="Times New Roman"/>
            </a:endParaRPr>
          </a:p>
          <a:p>
            <a:pPr lvl="8"/>
            <a:r>
              <a:rPr lang="en-IN" sz="2800" dirty="0">
                <a:solidFill>
                  <a:srgbClr val="000000"/>
                </a:solidFill>
                <a:latin typeface="Times New Roman"/>
                <a:cs typeface="Times New Roman"/>
              </a:rPr>
              <a:t>Mrs B Jyothi </a:t>
            </a:r>
            <a:r>
              <a:rPr lang="en-IN" sz="1200" dirty="0">
                <a:latin typeface="Times New Roman"/>
                <a:cs typeface="Times New Roman"/>
              </a:rPr>
              <a:t>(Assistant Professor - </a:t>
            </a:r>
            <a:r>
              <a:rPr lang="en-IN" sz="1200" dirty="0">
                <a:solidFill>
                  <a:srgbClr val="000000"/>
                </a:solidFill>
                <a:latin typeface="Times New Roman"/>
                <a:cs typeface="Times New Roman"/>
              </a:rPr>
              <a:t>Department of CSE, Anurag Group of Institutions)</a:t>
            </a:r>
          </a:p>
          <a:p>
            <a:pPr lvl="8"/>
            <a:r>
              <a:rPr lang="pt-BR" sz="2800" b="0" i="0" u="none" strike="noStrike" dirty="0" err="1">
                <a:effectLst/>
                <a:latin typeface="Times New Roman"/>
                <a:cs typeface="Times New Roman"/>
              </a:rPr>
              <a:t>Israr</a:t>
            </a:r>
            <a:r>
              <a:rPr lang="pt-BR" sz="2800" b="0" i="0" u="none" strike="noStrike" dirty="0">
                <a:effectLst/>
                <a:latin typeface="Times New Roman"/>
                <a:cs typeface="Times New Roman"/>
              </a:rPr>
              <a:t> Ahmed Khan </a:t>
            </a:r>
            <a:r>
              <a:rPr lang="en-IN" sz="1200" dirty="0">
                <a:latin typeface="Times New Roman"/>
                <a:cs typeface="Times New Roman"/>
              </a:rPr>
              <a:t>(Student -</a:t>
            </a:r>
            <a:r>
              <a:rPr lang="en-IN" sz="1200" dirty="0">
                <a:solidFill>
                  <a:srgbClr val="000000"/>
                </a:solidFill>
                <a:latin typeface="Times New Roman"/>
                <a:cs typeface="Times New Roman"/>
              </a:rPr>
              <a:t>Anurag Group of Institutions)</a:t>
            </a:r>
          </a:p>
          <a:p>
            <a:pPr lvl="8"/>
            <a:r>
              <a:rPr lang="pt-BR" sz="2800" dirty="0">
                <a:latin typeface="Times New Roman"/>
                <a:cs typeface="Times New Roman"/>
              </a:rPr>
              <a:t>N </a:t>
            </a:r>
            <a:r>
              <a:rPr lang="pt-BR" sz="2800" dirty="0" err="1">
                <a:latin typeface="Times New Roman"/>
                <a:cs typeface="Times New Roman"/>
              </a:rPr>
              <a:t>Sravan</a:t>
            </a:r>
            <a:r>
              <a:rPr lang="pt-BR" sz="2800" dirty="0">
                <a:latin typeface="Times New Roman"/>
                <a:cs typeface="Times New Roman"/>
              </a:rPr>
              <a:t> </a:t>
            </a:r>
            <a:r>
              <a:rPr lang="pt-BR" sz="2800" dirty="0" err="1">
                <a:latin typeface="Times New Roman"/>
                <a:cs typeface="Times New Roman"/>
              </a:rPr>
              <a:t>Kumar</a:t>
            </a:r>
            <a:r>
              <a:rPr lang="pt-BR" sz="2800" dirty="0">
                <a:latin typeface="Times New Roman"/>
                <a:cs typeface="Times New Roman"/>
              </a:rPr>
              <a:t> </a:t>
            </a:r>
            <a:r>
              <a:rPr lang="en-IN" sz="1200" dirty="0">
                <a:latin typeface="Times New Roman"/>
                <a:cs typeface="Times New Roman"/>
              </a:rPr>
              <a:t>(Student -</a:t>
            </a:r>
            <a:r>
              <a:rPr lang="en-IN" sz="1200" dirty="0">
                <a:solidFill>
                  <a:srgbClr val="000000"/>
                </a:solidFill>
                <a:latin typeface="Times New Roman"/>
                <a:cs typeface="Times New Roman"/>
              </a:rPr>
              <a:t>Anurag Group of Institutions)</a:t>
            </a:r>
            <a:r>
              <a:rPr lang="pt-BR" sz="1200" dirty="0">
                <a:latin typeface="Times New Roman"/>
                <a:cs typeface="Times New Roman"/>
              </a:rPr>
              <a:t>        </a:t>
            </a:r>
            <a:endParaRPr lang="pt-BR" sz="1200" b="0" i="0" u="none" strike="noStrike" dirty="0">
              <a:effectLst/>
              <a:latin typeface="Times New Roman"/>
              <a:cs typeface="Times New Roman"/>
            </a:endParaRPr>
          </a:p>
          <a:p>
            <a:pPr lvl="8"/>
            <a:r>
              <a:rPr lang="pt-BR" sz="2800" dirty="0">
                <a:latin typeface="Times New Roman"/>
                <a:cs typeface="Times New Roman"/>
              </a:rPr>
              <a:t>V </a:t>
            </a:r>
            <a:r>
              <a:rPr lang="pt-BR" sz="2800" dirty="0" err="1">
                <a:latin typeface="Times New Roman"/>
                <a:cs typeface="Times New Roman"/>
              </a:rPr>
              <a:t>S</a:t>
            </a:r>
            <a:r>
              <a:rPr lang="pt-BR" sz="2800" dirty="0">
                <a:latin typeface="Times New Roman"/>
                <a:cs typeface="Times New Roman"/>
              </a:rPr>
              <a:t> </a:t>
            </a:r>
            <a:r>
              <a:rPr lang="pt-BR" sz="2800" dirty="0" err="1">
                <a:latin typeface="Times New Roman"/>
                <a:cs typeface="Times New Roman"/>
              </a:rPr>
              <a:t>S</a:t>
            </a:r>
            <a:r>
              <a:rPr lang="pt-BR" sz="2800" dirty="0">
                <a:latin typeface="Times New Roman"/>
                <a:cs typeface="Times New Roman"/>
              </a:rPr>
              <a:t> </a:t>
            </a:r>
            <a:r>
              <a:rPr lang="pt-BR" sz="2800" dirty="0" err="1">
                <a:latin typeface="Times New Roman"/>
                <a:cs typeface="Times New Roman"/>
              </a:rPr>
              <a:t>Harika</a:t>
            </a:r>
            <a:r>
              <a:rPr lang="pt-BR" sz="2800" dirty="0">
                <a:latin typeface="Times New Roman"/>
                <a:cs typeface="Times New Roman"/>
              </a:rPr>
              <a:t> </a:t>
            </a:r>
            <a:r>
              <a:rPr lang="pt-BR" sz="2800" dirty="0" err="1">
                <a:latin typeface="Times New Roman"/>
                <a:cs typeface="Times New Roman"/>
              </a:rPr>
              <a:t>Koundinya</a:t>
            </a:r>
            <a:r>
              <a:rPr lang="pt-BR" sz="2800" dirty="0">
                <a:latin typeface="Times New Roman"/>
                <a:cs typeface="Times New Roman"/>
              </a:rPr>
              <a:t> </a:t>
            </a:r>
            <a:r>
              <a:rPr lang="en-IN" sz="1200" dirty="0">
                <a:latin typeface="Times New Roman"/>
                <a:cs typeface="Times New Roman"/>
              </a:rPr>
              <a:t>(Student -</a:t>
            </a:r>
            <a:r>
              <a:rPr lang="en-IN" sz="1200" dirty="0">
                <a:solidFill>
                  <a:srgbClr val="000000"/>
                </a:solidFill>
                <a:latin typeface="Times New Roman"/>
                <a:cs typeface="Times New Roman"/>
              </a:rPr>
              <a:t>Anurag Group of Institutions)</a:t>
            </a:r>
          </a:p>
          <a:p>
            <a:pPr lvl="8"/>
            <a:endParaRPr lang="pt-BR" sz="2800" b="0" i="0" u="none" strike="noStrike" dirty="0">
              <a:effectLst/>
              <a:latin typeface="Times New Roman"/>
              <a:cs typeface="Times New Roman"/>
            </a:endParaRPr>
          </a:p>
        </p:txBody>
      </p:sp>
      <p:sp>
        <p:nvSpPr>
          <p:cNvPr id="4" name="TextBox 3">
            <a:extLst>
              <a:ext uri="{FF2B5EF4-FFF2-40B4-BE49-F238E27FC236}">
                <a16:creationId xmlns:a16="http://schemas.microsoft.com/office/drawing/2014/main" id="{D3A91446-F0A3-4EBB-A1D9-97D0181DFAB1}"/>
              </a:ext>
            </a:extLst>
          </p:cNvPr>
          <p:cNvSpPr txBox="1"/>
          <p:nvPr/>
        </p:nvSpPr>
        <p:spPr>
          <a:xfrm>
            <a:off x="851453" y="1102093"/>
            <a:ext cx="9559667" cy="1200329"/>
          </a:xfrm>
          <a:prstGeom prst="rect">
            <a:avLst/>
          </a:prstGeom>
          <a:noFill/>
        </p:spPr>
        <p:txBody>
          <a:bodyPr wrap="square" lIns="91440" tIns="45720" rIns="91440" bIns="45720" rtlCol="0" anchor="t">
            <a:spAutoFit/>
          </a:bodyPr>
          <a:lstStyle/>
          <a:p>
            <a:pPr algn="ctr"/>
            <a:r>
              <a:rPr lang="en-US" sz="3600" b="1" dirty="0"/>
              <a:t>A Data analysis pipeline to explore demographic information for identifying COPD patients</a:t>
            </a:r>
            <a:endParaRPr lang="en-IN" sz="3600" b="1" dirty="0">
              <a:latin typeface="Times New Roman"/>
              <a:cs typeface="Times New Roman"/>
            </a:endParaRPr>
          </a:p>
        </p:txBody>
      </p:sp>
      <p:sp>
        <p:nvSpPr>
          <p:cNvPr id="5" name="TextBox 4">
            <a:extLst>
              <a:ext uri="{FF2B5EF4-FFF2-40B4-BE49-F238E27FC236}">
                <a16:creationId xmlns:a16="http://schemas.microsoft.com/office/drawing/2014/main" id="{ACCA5856-C5D1-4DE1-9768-4AA3FCD00059}"/>
              </a:ext>
            </a:extLst>
          </p:cNvPr>
          <p:cNvSpPr txBox="1"/>
          <p:nvPr/>
        </p:nvSpPr>
        <p:spPr>
          <a:xfrm>
            <a:off x="0" y="3771691"/>
            <a:ext cx="7006589" cy="769441"/>
          </a:xfrm>
          <a:prstGeom prst="rect">
            <a:avLst/>
          </a:prstGeom>
          <a:noFill/>
        </p:spPr>
        <p:txBody>
          <a:bodyPr wrap="square" lIns="91440" tIns="45720" rIns="91440" bIns="45720" rtlCol="0" anchor="t">
            <a:spAutoFit/>
          </a:bodyPr>
          <a:lstStyle/>
          <a:p>
            <a:pPr rtl="0">
              <a:spcBef>
                <a:spcPts val="0"/>
              </a:spcBef>
              <a:spcAft>
                <a:spcPts val="0"/>
              </a:spcAft>
            </a:pPr>
            <a:r>
              <a:rPr lang="en-IN" sz="2200" b="0" i="0" u="none" strike="noStrike" dirty="0">
                <a:solidFill>
                  <a:srgbClr val="000000"/>
                </a:solidFill>
                <a:effectLst/>
                <a:latin typeface="Times New Roman"/>
                <a:cs typeface="Times New Roman"/>
              </a:rPr>
              <a:t>                            </a:t>
            </a:r>
            <a:br>
              <a:rPr lang="en-IN" sz="2200" dirty="0">
                <a:latin typeface="Times New Roman" panose="02020603050405020304" pitchFamily="18" charset="0"/>
                <a:cs typeface="Times New Roman" panose="02020603050405020304" pitchFamily="18" charset="0"/>
              </a:rPr>
            </a:br>
            <a:r>
              <a:rPr lang="en-IN" sz="2200" dirty="0">
                <a:latin typeface="Times New Roman"/>
                <a:cs typeface="Times New Roman"/>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67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936FF0-2D10-4A96-9E36-DAB8F087BCFD}"/>
              </a:ext>
            </a:extLst>
          </p:cNvPr>
          <p:cNvSpPr txBox="1"/>
          <p:nvPr/>
        </p:nvSpPr>
        <p:spPr>
          <a:xfrm>
            <a:off x="1113430" y="366623"/>
            <a:ext cx="9965139"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b="1" dirty="0">
                <a:solidFill>
                  <a:srgbClr val="333333"/>
                </a:solidFill>
                <a:latin typeface="Times New Roman"/>
                <a:cs typeface="Arial"/>
              </a:rPr>
              <a:t>THE PROPOSED SYSTEM AND ITS ADVANTAGES</a:t>
            </a:r>
            <a:r>
              <a:rPr lang="en-US" sz="3200" dirty="0">
                <a:latin typeface="Times New Roman"/>
                <a:cs typeface="Arial"/>
              </a:rPr>
              <a:t>​</a:t>
            </a:r>
            <a:endParaRPr lang="en-US" sz="3200" dirty="0">
              <a:latin typeface="Times New Roman"/>
              <a:cs typeface="Times New Roman"/>
            </a:endParaRPr>
          </a:p>
          <a:p>
            <a:pPr algn="just"/>
            <a:r>
              <a:rPr lang="en-IN" sz="2400" dirty="0">
                <a:latin typeface="Times New Roman"/>
                <a:cs typeface="Arial"/>
              </a:rPr>
              <a:t>​</a:t>
            </a:r>
            <a:endParaRPr lang="en-US" sz="2400" dirty="0">
              <a:latin typeface="Times New Roman"/>
              <a:cs typeface="Arial"/>
            </a:endParaRPr>
          </a:p>
          <a:p>
            <a:r>
              <a:rPr lang="en-IN" sz="2400" dirty="0">
                <a:latin typeface="Times New Roman" panose="02020603050405020304" pitchFamily="18" charset="0"/>
                <a:cs typeface="Times New Roman" panose="02020603050405020304" pitchFamily="18" charset="0"/>
              </a:rPr>
              <a:t>The proposed system has three components:</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Cleaning</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Descriptive Analysis</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Predictive Analysis</a:t>
            </a:r>
          </a:p>
          <a:p>
            <a:pPr lvl="1"/>
            <a:endParaRPr lang="en-IN" sz="2400" dirty="0">
              <a:latin typeface="Times New Roman" panose="02020603050405020304" pitchFamily="18" charset="0"/>
              <a:cs typeface="Times New Roman" panose="02020603050405020304" pitchFamily="18" charset="0"/>
            </a:endParaRPr>
          </a:p>
          <a:p>
            <a:pPr lvl="1" indent="-4572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Cleaning includes missing value imputation.</a:t>
            </a:r>
          </a:p>
          <a:p>
            <a:pPr lvl="1" indent="-4572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lvl="1" indent="-4572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Descriptive Analysis is used to provide: </a:t>
            </a:r>
          </a:p>
          <a:p>
            <a:pPr marL="857250" lvl="2" indent="-4572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Class based statistical distribution of patterns. </a:t>
            </a:r>
          </a:p>
          <a:p>
            <a:pPr marL="857250" lvl="2" indent="-4572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Correlation analysis of saliva sample and demographic features with the class samples.</a:t>
            </a:r>
          </a:p>
          <a:p>
            <a:pPr marL="857250" lvl="2" indent="-4572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Exploratory analysis will focus on selection of predictive models.</a:t>
            </a:r>
          </a:p>
          <a:p>
            <a:pPr marL="857250" lvl="2" indent="-4572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lvl="2"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Prediction analysis will focus on predicting COPD Patients.</a:t>
            </a:r>
          </a:p>
        </p:txBody>
      </p:sp>
      <p:sp>
        <p:nvSpPr>
          <p:cNvPr id="3" name="TextBox 2">
            <a:extLst>
              <a:ext uri="{FF2B5EF4-FFF2-40B4-BE49-F238E27FC236}">
                <a16:creationId xmlns:a16="http://schemas.microsoft.com/office/drawing/2014/main" id="{426EA83E-AF95-4C7A-AB08-62AB73BA210C}"/>
              </a:ext>
            </a:extLst>
          </p:cNvPr>
          <p:cNvSpPr txBox="1"/>
          <p:nvPr/>
        </p:nvSpPr>
        <p:spPr>
          <a:xfrm>
            <a:off x="3143534" y="186519"/>
            <a:ext cx="8179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dirty="0">
              <a:latin typeface="Times New Roman"/>
              <a:cs typeface="Arial"/>
            </a:endParaRPr>
          </a:p>
        </p:txBody>
      </p:sp>
    </p:spTree>
    <p:extLst>
      <p:ext uri="{BB962C8B-B14F-4D97-AF65-F5344CB8AC3E}">
        <p14:creationId xmlns:p14="http://schemas.microsoft.com/office/powerpoint/2010/main" val="247805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CB593EA-2F98-479F-B4C4-F366571F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screenshot of a computer&#10;&#10;Description automatically generated">
            <a:extLst>
              <a:ext uri="{FF2B5EF4-FFF2-40B4-BE49-F238E27FC236}">
                <a16:creationId xmlns:a16="http://schemas.microsoft.com/office/drawing/2014/main" id="{139EE6B1-58BC-A542-B0A6-864FEA08809E}"/>
              </a:ext>
            </a:extLst>
          </p:cNvPr>
          <p:cNvPicPr>
            <a:picLocks noChangeAspect="1"/>
          </p:cNvPicPr>
          <p:nvPr/>
        </p:nvPicPr>
        <p:blipFill rotWithShape="1">
          <a:blip r:embed="rId2">
            <a:extLst>
              <a:ext uri="{28A0092B-C50C-407E-A947-70E740481C1C}">
                <a14:useLocalDpi xmlns:a14="http://schemas.microsoft.com/office/drawing/2010/main" val="0"/>
              </a:ext>
            </a:extLst>
          </a:blip>
          <a:srcRect l="17270" r="27856" b="-1"/>
          <a:stretch/>
        </p:blipFill>
        <p:spPr>
          <a:xfrm>
            <a:off x="20" y="10"/>
            <a:ext cx="2970445" cy="3383269"/>
          </a:xfrm>
          <a:prstGeom prst="rect">
            <a:avLst/>
          </a:prstGeom>
        </p:spPr>
      </p:pic>
      <p:pic>
        <p:nvPicPr>
          <p:cNvPr id="10" name="Picture 9" descr="Graphical user interface, application, PowerPoint&#10;&#10;Description automatically generated">
            <a:extLst>
              <a:ext uri="{FF2B5EF4-FFF2-40B4-BE49-F238E27FC236}">
                <a16:creationId xmlns:a16="http://schemas.microsoft.com/office/drawing/2014/main" id="{C2061E3E-4434-4047-9D87-8DD7B6BDEBF7}"/>
              </a:ext>
            </a:extLst>
          </p:cNvPr>
          <p:cNvPicPr>
            <a:picLocks noChangeAspect="1"/>
          </p:cNvPicPr>
          <p:nvPr/>
        </p:nvPicPr>
        <p:blipFill rotWithShape="1">
          <a:blip r:embed="rId2">
            <a:extLst>
              <a:ext uri="{28A0092B-C50C-407E-A947-70E740481C1C}">
                <a14:useLocalDpi xmlns:a14="http://schemas.microsoft.com/office/drawing/2010/main" val="0"/>
              </a:ext>
            </a:extLst>
          </a:blip>
          <a:srcRect l="14742" r="30383" b="-1"/>
          <a:stretch/>
        </p:blipFill>
        <p:spPr>
          <a:xfrm>
            <a:off x="3072956" y="10"/>
            <a:ext cx="2970465" cy="3383268"/>
          </a:xfrm>
          <a:prstGeom prst="rect">
            <a:avLst/>
          </a:prstGeom>
        </p:spPr>
      </p:pic>
      <p:pic>
        <p:nvPicPr>
          <p:cNvPr id="8" name="Picture 7" descr="Graphical user interface, application, Teams&#10;&#10;Description automatically generated">
            <a:extLst>
              <a:ext uri="{FF2B5EF4-FFF2-40B4-BE49-F238E27FC236}">
                <a16:creationId xmlns:a16="http://schemas.microsoft.com/office/drawing/2014/main" id="{77675D35-0CE7-484F-97C6-9E127DE8E8AD}"/>
              </a:ext>
            </a:extLst>
          </p:cNvPr>
          <p:cNvPicPr>
            <a:picLocks noChangeAspect="1"/>
          </p:cNvPicPr>
          <p:nvPr/>
        </p:nvPicPr>
        <p:blipFill rotWithShape="1">
          <a:blip r:embed="rId2">
            <a:extLst>
              <a:ext uri="{28A0092B-C50C-407E-A947-70E740481C1C}">
                <a14:useLocalDpi xmlns:a14="http://schemas.microsoft.com/office/drawing/2010/main" val="0"/>
              </a:ext>
            </a:extLst>
          </a:blip>
          <a:srcRect l="19106" r="25995" b="-1"/>
          <a:stretch/>
        </p:blipFill>
        <p:spPr>
          <a:xfrm>
            <a:off x="6145909" y="10"/>
            <a:ext cx="2971800" cy="3383268"/>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57F7B984-A35D-7C4F-9960-4B8B58126A54}"/>
              </a:ext>
            </a:extLst>
          </p:cNvPr>
          <p:cNvPicPr>
            <a:picLocks noChangeAspect="1"/>
          </p:cNvPicPr>
          <p:nvPr/>
        </p:nvPicPr>
        <p:blipFill rotWithShape="1">
          <a:blip r:embed="rId2">
            <a:extLst>
              <a:ext uri="{28A0092B-C50C-407E-A947-70E740481C1C}">
                <a14:useLocalDpi xmlns:a14="http://schemas.microsoft.com/office/drawing/2010/main" val="0"/>
              </a:ext>
            </a:extLst>
          </a:blip>
          <a:srcRect l="12727" r="32374" b="-1"/>
          <a:stretch/>
        </p:blipFill>
        <p:spPr>
          <a:xfrm>
            <a:off x="9220200" y="10"/>
            <a:ext cx="2971800" cy="3383268"/>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ED9376F8-83CF-924B-9071-776D9B759E23}"/>
              </a:ext>
            </a:extLst>
          </p:cNvPr>
          <p:cNvPicPr>
            <a:picLocks noChangeAspect="1"/>
          </p:cNvPicPr>
          <p:nvPr/>
        </p:nvPicPr>
        <p:blipFill rotWithShape="1">
          <a:blip r:embed="rId2">
            <a:extLst>
              <a:ext uri="{28A0092B-C50C-407E-A947-70E740481C1C}">
                <a14:useLocalDpi xmlns:a14="http://schemas.microsoft.com/office/drawing/2010/main" val="0"/>
              </a:ext>
            </a:extLst>
          </a:blip>
          <a:srcRect r="-1" b="10442"/>
          <a:stretch/>
        </p:blipFill>
        <p:spPr>
          <a:xfrm>
            <a:off x="-1018" y="3474720"/>
            <a:ext cx="6044438" cy="3383280"/>
          </a:xfrm>
          <a:prstGeom prst="rect">
            <a:avLst/>
          </a:prstGeom>
        </p:spPr>
      </p:pic>
      <p:sp>
        <p:nvSpPr>
          <p:cNvPr id="21" name="Rectangle 20">
            <a:extLst>
              <a:ext uri="{FF2B5EF4-FFF2-40B4-BE49-F238E27FC236}">
                <a16:creationId xmlns:a16="http://schemas.microsoft.com/office/drawing/2014/main" id="{39BEB6D0-9E4E-4221-93D1-74ABECEE9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910" y="3474720"/>
            <a:ext cx="6046090" cy="3383281"/>
          </a:xfrm>
          <a:prstGeom prst="rect">
            <a:avLst/>
          </a:prstGeom>
          <a:solidFill>
            <a:srgbClr val="57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AA93FFB-D8AA-7148-98A3-60AEA23CDBDC}"/>
              </a:ext>
            </a:extLst>
          </p:cNvPr>
          <p:cNvSpPr txBox="1"/>
          <p:nvPr/>
        </p:nvSpPr>
        <p:spPr>
          <a:xfrm>
            <a:off x="6485650" y="4882060"/>
            <a:ext cx="5366610" cy="1758732"/>
          </a:xfrm>
          <a:prstGeom prst="rect">
            <a:avLst/>
          </a:prstGeom>
        </p:spPr>
        <p:txBody>
          <a:bodyPr vert="horz" lIns="91440" tIns="45720" rIns="91440" bIns="45720" rtlCol="0">
            <a:normAutofit/>
          </a:bodyPr>
          <a:lstStyle/>
          <a:p>
            <a:pPr>
              <a:lnSpc>
                <a:spcPct val="90000"/>
              </a:lnSpc>
              <a:spcAft>
                <a:spcPts val="600"/>
              </a:spcAft>
            </a:pPr>
            <a:r>
              <a:rPr lang="en-US" sz="4000" dirty="0">
                <a:solidFill>
                  <a:srgbClr val="FFFFFF"/>
                </a:solidFill>
              </a:rPr>
              <a:t>              OUTPUTS</a:t>
            </a:r>
          </a:p>
          <a:p>
            <a:pPr indent="-228600">
              <a:lnSpc>
                <a:spcPct val="90000"/>
              </a:lnSpc>
              <a:spcAft>
                <a:spcPts val="600"/>
              </a:spcAft>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355387572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80FA3-1050-4E73-B900-06CE9DEBCCCA}"/>
              </a:ext>
            </a:extLst>
          </p:cNvPr>
          <p:cNvSpPr txBox="1"/>
          <p:nvPr/>
        </p:nvSpPr>
        <p:spPr>
          <a:xfrm>
            <a:off x="567992" y="350317"/>
            <a:ext cx="10670343" cy="5663089"/>
          </a:xfrm>
          <a:prstGeom prst="rect">
            <a:avLst/>
          </a:prstGeom>
          <a:noFill/>
        </p:spPr>
        <p:txBody>
          <a:bodyPr wrap="square" lIns="91440" tIns="45720" rIns="91440" bIns="45720" anchor="t">
            <a:spAutoFit/>
          </a:bodyPr>
          <a:lstStyle/>
          <a:p>
            <a:r>
              <a:rPr lang="en-IN" sz="3200" b="1" i="0" u="none" strike="noStrike" dirty="0">
                <a:solidFill>
                  <a:srgbClr val="000000"/>
                </a:solidFill>
                <a:effectLst/>
                <a:latin typeface="Times New Roman"/>
                <a:cs typeface="Arial"/>
              </a:rPr>
              <a:t>CONCLUSION</a:t>
            </a:r>
            <a:endParaRPr lang="en-IN" sz="2200" b="1" dirty="0">
              <a:latin typeface="Times New Roman"/>
              <a:cs typeface="Arial"/>
            </a:endParaRPr>
          </a:p>
          <a:p>
            <a:endParaRPr lang="en-IN" sz="2200" b="1" dirty="0">
              <a:latin typeface="Times New Roman"/>
              <a:cs typeface="Arial"/>
            </a:endParaRPr>
          </a:p>
          <a:p>
            <a:endParaRPr lang="en-IN" sz="2200" b="1" dirty="0">
              <a:latin typeface="Times New Roman"/>
              <a:cs typeface="Arial"/>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We have demonstrated the testing accuracies of different classifiers models where Gradient Boosting Model gave us the highest accuracy of 92.5 thus we can use this model for predicting COPD.</a:t>
            </a:r>
          </a:p>
          <a:p>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As a future scope of the project, we can implement other algorithms which give better performance metrics values. </a:t>
            </a:r>
          </a:p>
          <a:p>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We can also make the project available in the real time by integrating this model with the biosensor to predict COPD instantly </a:t>
            </a:r>
          </a:p>
          <a:p>
            <a:endParaRPr lang="en-IN" sz="2400" dirty="0"/>
          </a:p>
          <a:p>
            <a:endParaRPr lang="en-GB" sz="2400" dirty="0">
              <a:latin typeface="Times New Roman" panose="02020603050405020304" pitchFamily="18" charset="0"/>
              <a:cs typeface="Times New Roman" panose="02020603050405020304" pitchFamily="18" charset="0"/>
            </a:endParaRPr>
          </a:p>
          <a:p>
            <a:endParaRPr lang="en-IN" sz="2200" dirty="0">
              <a:latin typeface="Times New Roman"/>
              <a:ea typeface="+mn-lt"/>
              <a:cs typeface="+mn-lt"/>
            </a:endParaRPr>
          </a:p>
        </p:txBody>
      </p:sp>
    </p:spTree>
    <p:extLst>
      <p:ext uri="{BB962C8B-B14F-4D97-AF65-F5344CB8AC3E}">
        <p14:creationId xmlns:p14="http://schemas.microsoft.com/office/powerpoint/2010/main" val="240182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80FA3-1050-4E73-B900-06CE9DEBCCCA}"/>
              </a:ext>
            </a:extLst>
          </p:cNvPr>
          <p:cNvSpPr txBox="1"/>
          <p:nvPr/>
        </p:nvSpPr>
        <p:spPr>
          <a:xfrm>
            <a:off x="539417" y="93142"/>
            <a:ext cx="10670343" cy="7140416"/>
          </a:xfrm>
          <a:prstGeom prst="rect">
            <a:avLst/>
          </a:prstGeom>
          <a:noFill/>
        </p:spPr>
        <p:txBody>
          <a:bodyPr wrap="square" lIns="91440" tIns="45720" rIns="91440" bIns="45720" anchor="t">
            <a:spAutoFit/>
          </a:bodyPr>
          <a:lstStyle/>
          <a:p>
            <a:r>
              <a:rPr lang="en-IN" sz="3200" b="1" i="0" u="none" strike="noStrike" dirty="0">
                <a:solidFill>
                  <a:srgbClr val="000000"/>
                </a:solidFill>
                <a:effectLst/>
                <a:latin typeface="Times New Roman"/>
                <a:cs typeface="Arial"/>
              </a:rPr>
              <a:t>REFERENCES</a:t>
            </a:r>
            <a:r>
              <a:rPr lang="en-IN" sz="3200" b="1" dirty="0">
                <a:solidFill>
                  <a:srgbClr val="000000"/>
                </a:solidFill>
                <a:latin typeface="Times New Roman"/>
                <a:cs typeface="Arial"/>
              </a:rPr>
              <a:t> </a:t>
            </a:r>
            <a:endParaRPr lang="en-IN" sz="3200" b="1" i="0" u="none" strike="noStrike" dirty="0">
              <a:solidFill>
                <a:srgbClr val="000000"/>
              </a:solidFill>
              <a:effectLst/>
              <a:latin typeface="Times New Roman"/>
              <a:cs typeface="Arial" panose="020B0604020202020204" pitchFamily="34" charset="0"/>
            </a:endParaRPr>
          </a:p>
          <a:p>
            <a:endParaRPr lang="en-IN" sz="2200" b="1" dirty="0">
              <a:latin typeface="Times New Roman"/>
              <a:cs typeface="Arial"/>
            </a:endParaRPr>
          </a:p>
          <a:p>
            <a:endParaRPr lang="en-IN" sz="2200" b="1" dirty="0">
              <a:latin typeface="Times New Roman"/>
              <a:cs typeface="Arial"/>
            </a:endParaRPr>
          </a:p>
          <a:p>
            <a:r>
              <a:rPr lang="en-IN" sz="2200" dirty="0">
                <a:latin typeface="Times New Roman" panose="02020603050405020304" pitchFamily="18" charset="0"/>
                <a:cs typeface="Times New Roman" panose="02020603050405020304" pitchFamily="18" charset="0"/>
              </a:rPr>
              <a:t>[</a:t>
            </a:r>
            <a:r>
              <a:rPr lang="en-IN" sz="2400" dirty="0"/>
              <a:t>[1] P. J. Barnes, ‘‘Mechanisms in COPD: Differences from asthma,’’ J. Chest, vol. 117, no. 2, p. 10S–14S, 2000.</a:t>
            </a:r>
          </a:p>
          <a:p>
            <a:endParaRPr lang="en-IN" sz="2400" dirty="0"/>
          </a:p>
          <a:p>
            <a:r>
              <a:rPr lang="en-IN" sz="2400" dirty="0"/>
              <a:t> [2] C. D. Mathers and D. </a:t>
            </a:r>
            <a:r>
              <a:rPr lang="en-IN" sz="2400" dirty="0" err="1"/>
              <a:t>Loncar</a:t>
            </a:r>
            <a:r>
              <a:rPr lang="en-IN" sz="2400" dirty="0"/>
              <a:t>, ‘‘Projections of global mortality and burden of disease from 2002 to 2030,’’ </a:t>
            </a:r>
            <a:r>
              <a:rPr lang="en-IN" sz="2400" dirty="0" err="1"/>
              <a:t>PLoS</a:t>
            </a:r>
            <a:r>
              <a:rPr lang="en-IN" sz="2400" dirty="0"/>
              <a:t> Med., vol. 3, no. 11, p. e442, Nov. 2006. </a:t>
            </a:r>
          </a:p>
          <a:p>
            <a:endParaRPr lang="en-IN" sz="2400" dirty="0"/>
          </a:p>
          <a:p>
            <a:r>
              <a:rPr lang="en-IN" sz="2400" dirty="0"/>
              <a:t>[3] N. G. </a:t>
            </a:r>
            <a:r>
              <a:rPr lang="en-IN" sz="2400" dirty="0" err="1"/>
              <a:t>Csikesz</a:t>
            </a:r>
            <a:r>
              <a:rPr lang="en-IN" sz="2400" dirty="0"/>
              <a:t> and E. J. </a:t>
            </a:r>
            <a:r>
              <a:rPr lang="en-IN" sz="2400" dirty="0" err="1"/>
              <a:t>Gartman</a:t>
            </a:r>
            <a:r>
              <a:rPr lang="en-IN" sz="2400" dirty="0"/>
              <a:t>, ‘‘New developments in the assessment of COPD: Early diagnosis is key,’’ Int. J. Chronic Obstructive Pulmonary Disease, vol. 9, pp. 277–286, 2014. </a:t>
            </a:r>
          </a:p>
          <a:p>
            <a:endParaRPr lang="en-IN" sz="2400" dirty="0"/>
          </a:p>
          <a:p>
            <a:r>
              <a:rPr lang="en-IN" sz="2400" dirty="0"/>
              <a:t>[4] T. Dong, S. Santos, Z. Yang, S. Yang, and N. E. </a:t>
            </a:r>
            <a:r>
              <a:rPr lang="en-IN" sz="2400" dirty="0" err="1"/>
              <a:t>Kirkhus</a:t>
            </a:r>
            <a:r>
              <a:rPr lang="en-IN" sz="2400" dirty="0"/>
              <a:t>, ‘‘Sputum and salivary protein biomarkers and point-of-care biosensors for the management of COPD,’’ Analyst, vol. 145, no. 5, pp. 1583–1604, 2020. </a:t>
            </a:r>
          </a:p>
          <a:p>
            <a:endParaRPr lang="en-IN" sz="2400" dirty="0"/>
          </a:p>
          <a:p>
            <a:endParaRPr lang="en-GB" sz="2400" dirty="0">
              <a:latin typeface="Times New Roman" panose="02020603050405020304" pitchFamily="18" charset="0"/>
              <a:cs typeface="Times New Roman" panose="02020603050405020304" pitchFamily="18" charset="0"/>
            </a:endParaRPr>
          </a:p>
          <a:p>
            <a:endParaRPr lang="en-IN" sz="2200" dirty="0">
              <a:latin typeface="Times New Roman"/>
              <a:ea typeface="+mn-lt"/>
              <a:cs typeface="+mn-lt"/>
            </a:endParaRPr>
          </a:p>
        </p:txBody>
      </p:sp>
    </p:spTree>
    <p:extLst>
      <p:ext uri="{BB962C8B-B14F-4D97-AF65-F5344CB8AC3E}">
        <p14:creationId xmlns:p14="http://schemas.microsoft.com/office/powerpoint/2010/main" val="174557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168A2A-60E0-43D1-9958-ABA44FB4EF01}"/>
              </a:ext>
            </a:extLst>
          </p:cNvPr>
          <p:cNvSpPr txBox="1"/>
          <p:nvPr/>
        </p:nvSpPr>
        <p:spPr>
          <a:xfrm>
            <a:off x="146714" y="1350932"/>
            <a:ext cx="11898572"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t>[5] S. Mirza, R. D. Clay, M. A. </a:t>
            </a:r>
            <a:r>
              <a:rPr lang="en-IN" sz="2000" dirty="0" err="1"/>
              <a:t>Koslow</a:t>
            </a:r>
            <a:r>
              <a:rPr lang="en-IN" sz="2000" dirty="0"/>
              <a:t>, and P. D. Scanlon, ‘‘COPD guidelines: A review of the 2018 GOLD report,’’ Mayo Clinic Proc., vol. 93, no. 10, pp. 1488–1502, Oct. 2018.</a:t>
            </a:r>
          </a:p>
          <a:p>
            <a:endParaRPr lang="en-IN" sz="2000" dirty="0"/>
          </a:p>
          <a:p>
            <a:r>
              <a:rPr lang="en-IN" sz="2000" dirty="0"/>
              <a:t>[6] D. Price, A. Crockett, M. Arne, B. </a:t>
            </a:r>
            <a:r>
              <a:rPr lang="en-IN" sz="2000" dirty="0" err="1"/>
              <a:t>Garbe</a:t>
            </a:r>
            <a:r>
              <a:rPr lang="en-IN" sz="2000" dirty="0"/>
              <a:t>, R. Jones, A. Kaplan, A. Langhammer, S. Williams, and B. Yawn, ‘‘Spirometry in primary care case-identification, diagnosis and management of COPD,’’ Primary Care Respiratory J., vol. 18, no. 3, pp. 216–223, Aug. 2009.</a:t>
            </a:r>
          </a:p>
          <a:p>
            <a:endParaRPr lang="en-IN" sz="2000" dirty="0"/>
          </a:p>
          <a:p>
            <a:r>
              <a:rPr lang="en-IN" sz="2000" dirty="0"/>
              <a:t> [7] S. Haroon, R. Jordan, Y. </a:t>
            </a:r>
            <a:r>
              <a:rPr lang="en-IN" sz="2000" dirty="0" err="1"/>
              <a:t>Takwoingi</a:t>
            </a:r>
            <a:r>
              <a:rPr lang="en-IN" sz="2000" dirty="0"/>
              <a:t>, and P. </a:t>
            </a:r>
            <a:r>
              <a:rPr lang="en-IN" sz="2000" dirty="0" err="1"/>
              <a:t>Adab</a:t>
            </a:r>
            <a:r>
              <a:rPr lang="en-IN" sz="2000" dirty="0"/>
              <a:t>, ‘‘Diagnostic accuracy of screening tests for COPD: A systematic review and meta-analysis,’’ BMJ Open, vol. 5, no. 10, Oct. 2015, Art. no. e008133. </a:t>
            </a:r>
          </a:p>
          <a:p>
            <a:endParaRPr lang="en-IN" sz="2000" dirty="0"/>
          </a:p>
          <a:p>
            <a:r>
              <a:rPr lang="en-IN" sz="2000" dirty="0"/>
              <a:t>[8] S. </a:t>
            </a:r>
            <a:r>
              <a:rPr lang="en-IN" sz="2000" dirty="0" err="1"/>
              <a:t>Chiappin</a:t>
            </a:r>
            <a:r>
              <a:rPr lang="en-IN" sz="2000" dirty="0"/>
              <a:t>, G. Antonelli, R. </a:t>
            </a:r>
            <a:r>
              <a:rPr lang="en-IN" sz="2000" dirty="0" err="1"/>
              <a:t>Gatti</a:t>
            </a:r>
            <a:r>
              <a:rPr lang="en-IN" sz="2000" dirty="0"/>
              <a:t>, and F. Elio, ‘‘Saliva specimen: A new laboratory tool for diagnostic and basic investigation,’’ </a:t>
            </a:r>
            <a:r>
              <a:rPr lang="en-IN" sz="2000" dirty="0" err="1"/>
              <a:t>Clinica</a:t>
            </a:r>
            <a:r>
              <a:rPr lang="en-IN" sz="2000" dirty="0"/>
              <a:t> </a:t>
            </a:r>
            <a:r>
              <a:rPr lang="en-IN" sz="2000" dirty="0" err="1"/>
              <a:t>Chim</a:t>
            </a:r>
            <a:r>
              <a:rPr lang="en-IN" sz="2000" dirty="0"/>
              <a:t>. acta, vol. 383, no. 1, pp. 30–40, 2007.</a:t>
            </a:r>
            <a:endParaRPr lang="en-US" sz="2000" dirty="0"/>
          </a:p>
          <a:p>
            <a:endParaRPr lang="en-IN" sz="2000" dirty="0"/>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67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0D36E-642A-433F-AD30-A3230290C76F}"/>
              </a:ext>
            </a:extLst>
          </p:cNvPr>
          <p:cNvSpPr txBox="1"/>
          <p:nvPr/>
        </p:nvSpPr>
        <p:spPr>
          <a:xfrm>
            <a:off x="1887168" y="2173668"/>
            <a:ext cx="7329267" cy="4770537"/>
          </a:xfrm>
          <a:prstGeom prst="rect">
            <a:avLst/>
          </a:prstGeom>
          <a:noFill/>
        </p:spPr>
        <p:txBody>
          <a:bodyPr wrap="square" lIns="91440" tIns="45720" rIns="91440" bIns="45720" anchor="t">
            <a:spAutoFit/>
          </a:bodyPr>
          <a:lstStyle/>
          <a:p>
            <a:pPr algn="just" fontAlgn="base">
              <a:spcBef>
                <a:spcPts val="600"/>
              </a:spcBef>
              <a:buFont typeface="Arial" panose="020B0604020202020204" pitchFamily="34" charset="0"/>
              <a:buChar char="•"/>
            </a:pPr>
            <a:r>
              <a:rPr lang="en-IN" sz="2200" dirty="0">
                <a:latin typeface="Times New Roman"/>
                <a:cs typeface="Times New Roman"/>
              </a:rPr>
              <a:t> </a:t>
            </a:r>
            <a:r>
              <a:rPr lang="en-IN" sz="2200" b="0" i="0" u="none" strike="noStrike" dirty="0">
                <a:effectLst/>
                <a:latin typeface="Times New Roman"/>
                <a:cs typeface="Times New Roman"/>
              </a:rPr>
              <a:t>Abstract</a:t>
            </a:r>
          </a:p>
          <a:p>
            <a:pPr algn="just" fontAlgn="base">
              <a:buFont typeface="Arial" panose="020B0604020202020204" pitchFamily="34" charset="0"/>
              <a:buChar char="•"/>
            </a:pPr>
            <a:r>
              <a:rPr lang="en-IN" sz="2200" dirty="0">
                <a:latin typeface="Times New Roman"/>
                <a:cs typeface="Times New Roman"/>
              </a:rPr>
              <a:t> </a:t>
            </a:r>
            <a:r>
              <a:rPr lang="en-IN" sz="2200" b="0" i="0" u="none" strike="noStrike" dirty="0">
                <a:effectLst/>
                <a:latin typeface="Times New Roman"/>
                <a:cs typeface="Times New Roman"/>
              </a:rPr>
              <a:t>Introduction</a:t>
            </a:r>
          </a:p>
          <a:p>
            <a:pPr algn="just" fontAlgn="base">
              <a:buFont typeface="Arial" panose="020B0604020202020204" pitchFamily="34" charset="0"/>
              <a:buChar char="•"/>
            </a:pPr>
            <a:r>
              <a:rPr lang="en-IN" sz="2200" dirty="0">
                <a:latin typeface="Times New Roman"/>
                <a:cs typeface="Times New Roman"/>
              </a:rPr>
              <a:t>Signs and symptoms of COPD</a:t>
            </a:r>
            <a:endParaRPr lang="en-IN" sz="2200" b="0" i="0" u="none" strike="noStrike" dirty="0">
              <a:effectLst/>
              <a:latin typeface="Times New Roman"/>
              <a:cs typeface="Times New Roman"/>
            </a:endParaRPr>
          </a:p>
          <a:p>
            <a:pPr algn="just" fontAlgn="base">
              <a:buFont typeface="Arial" panose="020B0604020202020204" pitchFamily="34" charset="0"/>
              <a:buChar char="•"/>
            </a:pPr>
            <a:r>
              <a:rPr lang="en-IN" sz="2200" dirty="0">
                <a:latin typeface="Times New Roman"/>
                <a:cs typeface="Times New Roman"/>
              </a:rPr>
              <a:t> </a:t>
            </a:r>
            <a:r>
              <a:rPr lang="en-IN" sz="2200" b="0" i="0" u="none" strike="noStrike" dirty="0">
                <a:effectLst/>
                <a:latin typeface="Times New Roman"/>
                <a:cs typeface="Times New Roman"/>
              </a:rPr>
              <a:t>Existing Approaches and Drawbacks</a:t>
            </a:r>
          </a:p>
          <a:p>
            <a:pPr algn="just" fontAlgn="base">
              <a:buFont typeface="Arial" panose="020B0604020202020204" pitchFamily="34" charset="0"/>
              <a:buChar char="•"/>
            </a:pPr>
            <a:r>
              <a:rPr lang="en-IN" sz="2200" dirty="0">
                <a:latin typeface="Times New Roman"/>
                <a:cs typeface="Times New Roman"/>
              </a:rPr>
              <a:t> Motivation</a:t>
            </a:r>
          </a:p>
          <a:p>
            <a:pPr algn="just" fontAlgn="base">
              <a:buFont typeface="Arial" panose="020B0604020202020204" pitchFamily="34" charset="0"/>
              <a:buChar char="•"/>
            </a:pPr>
            <a:r>
              <a:rPr lang="en-IN" sz="2200" b="0" i="0" u="none" strike="noStrike" dirty="0">
                <a:effectLst/>
                <a:latin typeface="Times New Roman"/>
                <a:cs typeface="Times New Roman"/>
              </a:rPr>
              <a:t>Objectives</a:t>
            </a:r>
          </a:p>
          <a:p>
            <a:pPr algn="just" fontAlgn="base">
              <a:buFont typeface="Arial" panose="020B0604020202020204" pitchFamily="34" charset="0"/>
              <a:buChar char="•"/>
            </a:pPr>
            <a:r>
              <a:rPr lang="en-IN" sz="2200" dirty="0">
                <a:latin typeface="Times New Roman"/>
                <a:cs typeface="Times New Roman"/>
              </a:rPr>
              <a:t> </a:t>
            </a:r>
            <a:r>
              <a:rPr lang="en-IN" sz="2200" b="0" i="0" u="none" strike="noStrike" dirty="0">
                <a:effectLst/>
                <a:latin typeface="Times New Roman"/>
                <a:cs typeface="Times New Roman"/>
              </a:rPr>
              <a:t>Methodology</a:t>
            </a:r>
            <a:endParaRPr lang="en-IN" sz="2200" b="0" i="0" u="none" strike="noStrike" dirty="0">
              <a:effectLst/>
              <a:latin typeface="Calibri"/>
              <a:cs typeface="Calibri"/>
            </a:endParaRPr>
          </a:p>
          <a:p>
            <a:pPr algn="just">
              <a:buFont typeface="Arial" panose="020B0604020202020204" pitchFamily="34" charset="0"/>
              <a:buChar char="•"/>
            </a:pPr>
            <a:r>
              <a:rPr lang="en-IN" sz="2200" dirty="0">
                <a:latin typeface="Times New Roman"/>
                <a:cs typeface="Times New Roman"/>
              </a:rPr>
              <a:t>The proposed system and its advantages</a:t>
            </a:r>
            <a:endParaRPr lang="en-IN" sz="2200" dirty="0">
              <a:ea typeface="+mn-lt"/>
              <a:cs typeface="+mn-lt"/>
            </a:endParaRPr>
          </a:p>
          <a:p>
            <a:pPr algn="just" fontAlgn="base">
              <a:buFont typeface="Arial" panose="020B0604020202020204" pitchFamily="34" charset="0"/>
              <a:buChar char="•"/>
            </a:pPr>
            <a:r>
              <a:rPr lang="en-IN" sz="2200" dirty="0">
                <a:latin typeface="Times New Roman"/>
                <a:cs typeface="Times New Roman"/>
              </a:rPr>
              <a:t>Implementation</a:t>
            </a:r>
          </a:p>
          <a:p>
            <a:pPr algn="just" fontAlgn="base">
              <a:buFont typeface="Arial" panose="020B0604020202020204" pitchFamily="34" charset="0"/>
              <a:buChar char="•"/>
            </a:pPr>
            <a:r>
              <a:rPr lang="en-IN" sz="2200" b="0" i="0" u="none" strike="noStrike" dirty="0">
                <a:effectLst/>
                <a:latin typeface="Times New Roman"/>
                <a:cs typeface="Times New Roman"/>
              </a:rPr>
              <a:t> Outputs</a:t>
            </a:r>
          </a:p>
          <a:p>
            <a:pPr algn="just" fontAlgn="base">
              <a:buFont typeface="Arial" panose="020B0604020202020204" pitchFamily="34" charset="0"/>
              <a:buChar char="•"/>
            </a:pPr>
            <a:r>
              <a:rPr lang="en-IN" sz="2200" dirty="0">
                <a:latin typeface="Times New Roman"/>
                <a:cs typeface="Times New Roman"/>
              </a:rPr>
              <a:t>  </a:t>
            </a:r>
            <a:r>
              <a:rPr lang="en-IN" sz="2200" b="0" i="0" u="none" strike="noStrike" dirty="0">
                <a:effectLst/>
                <a:latin typeface="Times New Roman"/>
                <a:cs typeface="Times New Roman"/>
              </a:rPr>
              <a:t>Conclusion</a:t>
            </a:r>
          </a:p>
          <a:p>
            <a:pPr algn="just" fontAlgn="base">
              <a:buFont typeface="Arial" panose="020B0604020202020204" pitchFamily="34" charset="0"/>
              <a:buChar char="•"/>
            </a:pPr>
            <a:r>
              <a:rPr lang="en-IN" sz="2200" dirty="0">
                <a:latin typeface="Times New Roman"/>
                <a:cs typeface="Times New Roman"/>
              </a:rPr>
              <a:t> </a:t>
            </a:r>
            <a:r>
              <a:rPr lang="en-IN" sz="2200" b="0" i="0" u="none" strike="noStrike" dirty="0">
                <a:effectLst/>
                <a:latin typeface="Times New Roman"/>
                <a:cs typeface="Times New Roman"/>
              </a:rPr>
              <a:t>References </a:t>
            </a:r>
          </a:p>
          <a:p>
            <a:pPr algn="just"/>
            <a:br>
              <a:rPr lang="en-IN" b="0" dirty="0">
                <a:effectLst/>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45E85A2-3A0B-40BB-974D-6AA79DAF69DE}"/>
              </a:ext>
            </a:extLst>
          </p:cNvPr>
          <p:cNvSpPr txBox="1"/>
          <p:nvPr/>
        </p:nvSpPr>
        <p:spPr>
          <a:xfrm>
            <a:off x="-230605" y="394261"/>
            <a:ext cx="6098344" cy="2154436"/>
          </a:xfrm>
          <a:prstGeom prst="rect">
            <a:avLst/>
          </a:prstGeom>
          <a:noFill/>
        </p:spPr>
        <p:txBody>
          <a:bodyPr wrap="square" lIns="91440" tIns="45720" rIns="91440" bIns="45720" anchor="t">
            <a:spAutoFit/>
          </a:bodyPr>
          <a:lstStyle/>
          <a:p>
            <a:pPr algn="ctr" rtl="0">
              <a:spcBef>
                <a:spcPts val="0"/>
              </a:spcBef>
              <a:spcAft>
                <a:spcPts val="0"/>
              </a:spcAft>
            </a:pPr>
            <a:r>
              <a:rPr lang="en-IN" sz="1800" b="1" i="0" u="none" strike="noStrike" dirty="0">
                <a:solidFill>
                  <a:srgbClr val="FFFFFF"/>
                </a:solidFill>
                <a:effectLst/>
                <a:latin typeface="Abel"/>
              </a:rPr>
              <a:t>Contents</a:t>
            </a:r>
            <a:endParaRPr lang="en-IN" b="0" dirty="0">
              <a:effectLst/>
            </a:endParaRPr>
          </a:p>
          <a:p>
            <a:pPr algn="ctr" rtl="0">
              <a:spcBef>
                <a:spcPts val="0"/>
              </a:spcBef>
              <a:spcAft>
                <a:spcPts val="0"/>
              </a:spcAft>
            </a:pPr>
            <a:br>
              <a:rPr lang="en-IN" sz="2400" dirty="0">
                <a:latin typeface="Arial Black" panose="020B0A04020102020204" pitchFamily="34" charset="0"/>
              </a:rPr>
            </a:br>
            <a:r>
              <a:rPr lang="en-IN" sz="3200" b="1" dirty="0">
                <a:latin typeface="Times New Roman"/>
                <a:cs typeface="Times New Roman"/>
              </a:rPr>
              <a:t>CONTENTS</a:t>
            </a:r>
          </a:p>
          <a:p>
            <a:pPr algn="ctr" rtl="0">
              <a:spcBef>
                <a:spcPts val="0"/>
              </a:spcBef>
              <a:spcAft>
                <a:spcPts val="0"/>
              </a:spcAft>
            </a:pPr>
            <a:endParaRPr lang="en-IN" sz="2400" b="0" dirty="0">
              <a:effectLst/>
              <a:latin typeface="Arial Black" panose="020B0A04020102020204" pitchFamily="34" charset="0"/>
            </a:endParaRPr>
          </a:p>
          <a:p>
            <a:br>
              <a:rPr lang="en-IN" dirty="0"/>
            </a:br>
            <a:endParaRPr lang="en-IN" dirty="0"/>
          </a:p>
        </p:txBody>
      </p:sp>
    </p:spTree>
    <p:extLst>
      <p:ext uri="{BB962C8B-B14F-4D97-AF65-F5344CB8AC3E}">
        <p14:creationId xmlns:p14="http://schemas.microsoft.com/office/powerpoint/2010/main" val="95496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A309E9-5DB0-4686-8042-BFD7B8D5C8BA}"/>
              </a:ext>
            </a:extLst>
          </p:cNvPr>
          <p:cNvSpPr txBox="1"/>
          <p:nvPr/>
        </p:nvSpPr>
        <p:spPr>
          <a:xfrm>
            <a:off x="822543" y="1384247"/>
            <a:ext cx="9015938" cy="4893647"/>
          </a:xfrm>
          <a:prstGeom prst="rect">
            <a:avLst/>
          </a:prstGeom>
          <a:noFill/>
        </p:spPr>
        <p:txBody>
          <a:bodyPr wrap="square" lIns="91440" tIns="45720" rIns="91440" bIns="45720" rtlCol="0" anchor="t">
            <a:spAutoFit/>
          </a:bodyPr>
          <a:lstStyle/>
          <a:p>
            <a:pPr algn="just" defTabSz="719138"/>
            <a:r>
              <a:rPr lang="en-US" sz="2400" dirty="0">
                <a:cs typeface="Times New Roman" panose="02020603050405020304" pitchFamily="18" charset="0"/>
              </a:rPr>
              <a:t>Chronic Obstructive Pulmonary Disease (COPD) is a life-threatening lung disease and a major cause of morbidity and mortality worldwide. Monitoring of biomarkers that reflect the disease progression plays a pivotal role for the effective management of COPD. Hence, the accurate examination of respiratory tract fluids like saliva is a promising approach for staging disease and predicting its upcoming exacerbations in a Point-of-Care (</a:t>
            </a:r>
            <a:r>
              <a:rPr lang="en-US" sz="2400" dirty="0" err="1">
                <a:cs typeface="Times New Roman" panose="02020603050405020304" pitchFamily="18" charset="0"/>
              </a:rPr>
              <a:t>PoC</a:t>
            </a:r>
            <a:r>
              <a:rPr lang="en-US" sz="2400" dirty="0">
                <a:cs typeface="Times New Roman" panose="02020603050405020304" pitchFamily="18" charset="0"/>
              </a:rPr>
              <a:t>) environment. Here we propose a data analysis pipeline to analyze the saliva-metric &amp; demographic data and use it for identification of COPD patients. The pipeline includes two phase data analysis i.e., descriptive and predictive analysis. Descriptive analysis focus on statistically describing and visualizing the dataset. It helps in selecting the model for prediction that is useful for doctors.    </a:t>
            </a:r>
            <a:br>
              <a:rPr lang="en-US" sz="2400" dirty="0">
                <a:cs typeface="Times New Roman" panose="02020603050405020304" pitchFamily="18" charset="0"/>
              </a:rPr>
            </a:br>
            <a:endParaRPr lang="en-US" sz="2400" dirty="0">
              <a:cs typeface="Times New Roman" panose="02020603050405020304" pitchFamily="18" charset="0"/>
            </a:endParaRPr>
          </a:p>
        </p:txBody>
      </p:sp>
      <p:sp>
        <p:nvSpPr>
          <p:cNvPr id="5" name="TextBox 4">
            <a:extLst>
              <a:ext uri="{FF2B5EF4-FFF2-40B4-BE49-F238E27FC236}">
                <a16:creationId xmlns:a16="http://schemas.microsoft.com/office/drawing/2014/main" id="{60D78995-8C78-4082-B77A-52F3A1EE9A8E}"/>
              </a:ext>
            </a:extLst>
          </p:cNvPr>
          <p:cNvSpPr txBox="1"/>
          <p:nvPr/>
        </p:nvSpPr>
        <p:spPr>
          <a:xfrm>
            <a:off x="822543" y="580106"/>
            <a:ext cx="3418450" cy="584775"/>
          </a:xfrm>
          <a:prstGeom prst="rect">
            <a:avLst/>
          </a:prstGeom>
          <a:noFill/>
        </p:spPr>
        <p:txBody>
          <a:bodyPr wrap="square" lIns="91440" tIns="45720" rIns="91440" bIns="45720" rtlCol="0" anchor="t">
            <a:spAutoFit/>
          </a:bodyPr>
          <a:lstStyle/>
          <a:p>
            <a:r>
              <a:rPr lang="en-IN" sz="3200" b="1" dirty="0">
                <a:latin typeface="Times New Roman"/>
                <a:cs typeface="Times New Roman"/>
              </a:rPr>
              <a:t>ABSTRACT</a:t>
            </a:r>
          </a:p>
        </p:txBody>
      </p:sp>
    </p:spTree>
    <p:extLst>
      <p:ext uri="{BB962C8B-B14F-4D97-AF65-F5344CB8AC3E}">
        <p14:creationId xmlns:p14="http://schemas.microsoft.com/office/powerpoint/2010/main" val="231297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68382-F3F6-4884-B888-37AE86E0621E}"/>
              </a:ext>
            </a:extLst>
          </p:cNvPr>
          <p:cNvSpPr txBox="1"/>
          <p:nvPr/>
        </p:nvSpPr>
        <p:spPr>
          <a:xfrm>
            <a:off x="1160020" y="431809"/>
            <a:ext cx="9450853" cy="4924425"/>
          </a:xfrm>
          <a:prstGeom prst="rect">
            <a:avLst/>
          </a:prstGeom>
          <a:noFill/>
        </p:spPr>
        <p:txBody>
          <a:bodyPr wrap="square" lIns="91440" tIns="45720" rIns="91440" bIns="45720" anchor="t">
            <a:spAutoFit/>
          </a:bodyPr>
          <a:lstStyle/>
          <a:p>
            <a:pPr algn="just"/>
            <a:r>
              <a:rPr lang="en-IN" sz="3200" b="1" dirty="0">
                <a:solidFill>
                  <a:srgbClr val="000000"/>
                </a:solidFill>
                <a:latin typeface="Times New Roman"/>
                <a:cs typeface="Times New Roman"/>
              </a:rPr>
              <a:t>INTRODUCTION</a:t>
            </a:r>
            <a:endParaRPr lang="en-US" sz="3200" dirty="0">
              <a:latin typeface="Times New Roman"/>
              <a:cs typeface="Times New Roman"/>
            </a:endParaRPr>
          </a:p>
          <a:p>
            <a:pPr algn="just"/>
            <a:endParaRPr lang="en-IN" sz="2200" b="1" dirty="0">
              <a:solidFill>
                <a:srgbClr val="333333"/>
              </a:solidFill>
              <a:latin typeface="Times New Roman"/>
              <a:ea typeface="roboto"/>
              <a:cs typeface="Times New Roman" panose="02020603050405020304" pitchFamily="18" charset="0"/>
            </a:endParaRPr>
          </a:p>
          <a:p>
            <a:pPr algn="just"/>
            <a:endParaRPr lang="en-IN" sz="2200" b="1" dirty="0">
              <a:solidFill>
                <a:srgbClr val="333333"/>
              </a:solidFill>
              <a:latin typeface="Times New Roman"/>
              <a:ea typeface="roboto"/>
              <a:cs typeface="Times New Roman" panose="02020603050405020304" pitchFamily="18" charset="0"/>
            </a:endParaRPr>
          </a:p>
          <a:p>
            <a:pPr marL="342900" indent="-342900">
              <a:buFont typeface="Arial" panose="020B0604020202020204" pitchFamily="34" charset="0"/>
              <a:buChar char="•"/>
              <a:tabLst>
                <a:tab pos="0" algn="l"/>
              </a:tabLst>
            </a:pPr>
            <a:r>
              <a:rPr lang="en-GB" sz="2400" dirty="0">
                <a:latin typeface="Times New Roman" panose="02020603050405020304" pitchFamily="18" charset="0"/>
                <a:cs typeface="Times New Roman" panose="02020603050405020304" pitchFamily="18" charset="0"/>
              </a:rPr>
              <a:t>Chronic Obstructive Pulmonary Disease (COPD) is a life-threatening lung disease causing breathing difficulties in patients due to airflow constraints in lungs . </a:t>
            </a:r>
          </a:p>
          <a:p>
            <a:pPr marL="3429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is a progressive disease, developing slowly over time, while its symptoms often worsen. </a:t>
            </a:r>
          </a:p>
          <a:p>
            <a:pPr marL="3429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Major cause of COPD is </a:t>
            </a:r>
          </a:p>
          <a:p>
            <a:pPr marL="742950" lvl="2"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 long-term exposure of subjects to either tobacco smoke (being an active–second hand smoker) or other lung-irritants such as air pollution, chemical fumes, or industrial dust</a:t>
            </a:r>
            <a:r>
              <a:rPr lang="en-GB" sz="2000" dirty="0">
                <a:latin typeface="Times New Roman" panose="02020603050405020304" pitchFamily="18" charset="0"/>
                <a:cs typeface="Times New Roman" panose="02020603050405020304" pitchFamily="18" charset="0"/>
              </a:rPr>
              <a:t>.</a:t>
            </a:r>
          </a:p>
          <a:p>
            <a:pPr algn="just"/>
            <a:endParaRPr lang="en-IN" sz="220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53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3F054-02BC-9C40-870B-08D0D1D61E5E}"/>
              </a:ext>
            </a:extLst>
          </p:cNvPr>
          <p:cNvSpPr txBox="1"/>
          <p:nvPr/>
        </p:nvSpPr>
        <p:spPr>
          <a:xfrm>
            <a:off x="590309" y="925975"/>
            <a:ext cx="9873205" cy="4616648"/>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Signs and symptoms of COPD may include:</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Shortness of breath, especially during physical activities.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Wheezing.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Chest tightness.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chronic cough that may produce mucus (sputum) that may be clear, white, yellow or greenish.</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Frequent respiratory infections.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Lack of energy.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Unintended weight loss (in later stages).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Swelling in ankles, feet or legs.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40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77E4A8F-6C75-4BDB-88E3-F5F263B97A4E}"/>
              </a:ext>
            </a:extLst>
          </p:cNvPr>
          <p:cNvSpPr txBox="1"/>
          <p:nvPr/>
        </p:nvSpPr>
        <p:spPr>
          <a:xfrm>
            <a:off x="838200" y="31053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i="0" u="none" strike="noStrike" kern="1200" dirty="0">
                <a:effectLst/>
                <a:latin typeface="Times New Roman"/>
                <a:ea typeface="+mj-ea"/>
                <a:cs typeface="Times New Roman"/>
              </a:rPr>
              <a:t>Existing approaches</a:t>
            </a:r>
          </a:p>
        </p:txBody>
      </p:sp>
      <p:sp>
        <p:nvSpPr>
          <p:cNvPr id="4" name="TextBox 3">
            <a:extLst>
              <a:ext uri="{FF2B5EF4-FFF2-40B4-BE49-F238E27FC236}">
                <a16:creationId xmlns:a16="http://schemas.microsoft.com/office/drawing/2014/main" id="{B806A63E-6224-4115-9EC7-20F514151C09}"/>
              </a:ext>
            </a:extLst>
          </p:cNvPr>
          <p:cNvSpPr txBox="1"/>
          <p:nvPr/>
        </p:nvSpPr>
        <p:spPr>
          <a:xfrm>
            <a:off x="5324475" y="2119104"/>
            <a:ext cx="4943475" cy="846386"/>
          </a:xfrm>
          <a:prstGeom prst="rect">
            <a:avLst/>
          </a:prstGeom>
          <a:noFill/>
        </p:spPr>
        <p:txBody>
          <a:bodyPr wrap="square" lIns="91440" tIns="45720" rIns="91440" bIns="45720" anchor="t">
            <a:spAutoFit/>
          </a:bodyPr>
          <a:lstStyle/>
          <a:p>
            <a:pPr algn="just" rtl="0">
              <a:spcBef>
                <a:spcPts val="0"/>
              </a:spcBef>
              <a:spcAft>
                <a:spcPts val="600"/>
              </a:spcAft>
            </a:pPr>
            <a:endParaRPr lang="en-IN" sz="2200" b="1">
              <a:latin typeface="Times New Roman"/>
              <a:cs typeface="Times New Roman"/>
            </a:endParaRPr>
          </a:p>
          <a:p>
            <a:pPr algn="just">
              <a:spcAft>
                <a:spcPts val="600"/>
              </a:spcAft>
            </a:pPr>
            <a:endParaRPr lang="en-IN" sz="2200" b="0">
              <a:effectLst/>
              <a:latin typeface="Times New Roman"/>
              <a:cs typeface="Times New Roman"/>
            </a:endParaRPr>
          </a:p>
        </p:txBody>
      </p:sp>
      <p:sp>
        <p:nvSpPr>
          <p:cNvPr id="7" name="TextBox 6">
            <a:extLst>
              <a:ext uri="{FF2B5EF4-FFF2-40B4-BE49-F238E27FC236}">
                <a16:creationId xmlns:a16="http://schemas.microsoft.com/office/drawing/2014/main" id="{F6D1EFF7-CE23-4BEF-BE37-1FC9F69B5FF2}"/>
              </a:ext>
            </a:extLst>
          </p:cNvPr>
          <p:cNvSpPr txBox="1"/>
          <p:nvPr/>
        </p:nvSpPr>
        <p:spPr>
          <a:xfrm>
            <a:off x="4724400" y="3200400"/>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Times New Roman"/>
              <a:cs typeface="Times New Roman"/>
            </a:endParaRPr>
          </a:p>
        </p:txBody>
      </p:sp>
      <p:sp>
        <p:nvSpPr>
          <p:cNvPr id="3" name="TextBox 2">
            <a:extLst>
              <a:ext uri="{FF2B5EF4-FFF2-40B4-BE49-F238E27FC236}">
                <a16:creationId xmlns:a16="http://schemas.microsoft.com/office/drawing/2014/main" id="{1A3D3020-3C08-AF49-A60C-211F5756F8C9}"/>
              </a:ext>
            </a:extLst>
          </p:cNvPr>
          <p:cNvSpPr txBox="1"/>
          <p:nvPr/>
        </p:nvSpPr>
        <p:spPr>
          <a:xfrm>
            <a:off x="838199" y="2084487"/>
            <a:ext cx="7576595" cy="3785652"/>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Spirometry pulmonary function test.</a:t>
            </a:r>
          </a:p>
          <a:p>
            <a:endParaRPr lang="en-GB" sz="2400" dirty="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a:solidFill>
                <a:schemeClr val="accent6">
                  <a:lumMod val="75000"/>
                </a:schemeClr>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COPD has limited sensitivity of the spirometry test in the range of 64.5–79.9%. widely under-diagnosed.</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has a major drawback where COPD can’t be diagnosed in initial phases.</a:t>
            </a:r>
            <a:endParaRPr lang="en-US" sz="2400" dirty="0">
              <a:latin typeface="Times New Roman" panose="02020603050405020304" pitchFamily="18" charset="0"/>
              <a:cs typeface="Times New Roman"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10182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BE322D-D2A6-7244-BEBA-1F141E539418}"/>
              </a:ext>
            </a:extLst>
          </p:cNvPr>
          <p:cNvSpPr/>
          <p:nvPr/>
        </p:nvSpPr>
        <p:spPr>
          <a:xfrm>
            <a:off x="876521" y="815926"/>
            <a:ext cx="3219984" cy="590931"/>
          </a:xfrm>
          <a:prstGeom prst="rect">
            <a:avLst/>
          </a:prstGeom>
        </p:spPr>
        <p:txBody>
          <a:bodyPr wrap="none">
            <a:spAutoFit/>
          </a:bodyPr>
          <a:lstStyle/>
          <a:p>
            <a:pPr>
              <a:lnSpc>
                <a:spcPct val="90000"/>
              </a:lnSpc>
              <a:spcBef>
                <a:spcPct val="0"/>
              </a:spcBef>
              <a:spcAft>
                <a:spcPts val="600"/>
              </a:spcAft>
            </a:pPr>
            <a:r>
              <a:rPr lang="en-US" sz="3600" b="1" dirty="0">
                <a:latin typeface="Times New Roman"/>
                <a:cs typeface="Times New Roman"/>
              </a:rPr>
              <a:t>MOTIVATION</a:t>
            </a:r>
          </a:p>
        </p:txBody>
      </p:sp>
      <p:sp>
        <p:nvSpPr>
          <p:cNvPr id="3" name="Rectangle 2">
            <a:extLst>
              <a:ext uri="{FF2B5EF4-FFF2-40B4-BE49-F238E27FC236}">
                <a16:creationId xmlns:a16="http://schemas.microsoft.com/office/drawing/2014/main" id="{59373D6F-559A-9849-A06A-53D28F9AEC8A}"/>
              </a:ext>
            </a:extLst>
          </p:cNvPr>
          <p:cNvSpPr/>
          <p:nvPr/>
        </p:nvSpPr>
        <p:spPr>
          <a:xfrm>
            <a:off x="726050" y="1905506"/>
            <a:ext cx="7207169" cy="3046988"/>
          </a:xfrm>
          <a:prstGeom prst="rect">
            <a:avLst/>
          </a:prstGeom>
        </p:spPr>
        <p:txBody>
          <a:bodyPr wrap="square">
            <a:spAutoFit/>
          </a:bodyPr>
          <a:lstStyle/>
          <a:p>
            <a:endParaRPr lang="en-GB" sz="2400" dirty="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Many people have lost their lives battling COPD.</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Not recognising the disease in earlier stages has been identified as a huge problem.</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52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59345-6AE8-44FA-ADD6-C5C61DC9C243}"/>
              </a:ext>
            </a:extLst>
          </p:cNvPr>
          <p:cNvSpPr txBox="1"/>
          <p:nvPr/>
        </p:nvSpPr>
        <p:spPr>
          <a:xfrm>
            <a:off x="826771" y="1560707"/>
            <a:ext cx="8673773" cy="3139321"/>
          </a:xfrm>
          <a:prstGeom prst="rect">
            <a:avLst/>
          </a:prstGeom>
          <a:noFill/>
        </p:spPr>
        <p:txBody>
          <a:bodyPr wrap="square" lIns="91440" tIns="45720" rIns="91440" bIns="45720" anchor="t">
            <a:spAutoFit/>
          </a:bodyPr>
          <a:lstStyle/>
          <a:p>
            <a:pPr rtl="0">
              <a:spcBef>
                <a:spcPts val="0"/>
              </a:spcBef>
              <a:spcAft>
                <a:spcPts val="0"/>
              </a:spcAft>
            </a:pPr>
            <a:endParaRPr lang="en-IN" sz="2200"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Wingdings" pitchFamily="2" charset="2"/>
              <a:buChar char="ü"/>
            </a:pPr>
            <a:r>
              <a:rPr lang="en-IN" sz="2200" dirty="0">
                <a:effectLst/>
                <a:latin typeface="Times New Roman" panose="02020603050405020304" pitchFamily="18" charset="0"/>
                <a:cs typeface="Times New Roman" panose="02020603050405020304" pitchFamily="18" charset="0"/>
              </a:rPr>
              <a:t>To create </a:t>
            </a:r>
            <a:r>
              <a:rPr lang="en-IN" sz="2200" dirty="0">
                <a:latin typeface="Times New Roman" panose="02020603050405020304" pitchFamily="18" charset="0"/>
                <a:cs typeface="Times New Roman" panose="02020603050405020304" pitchFamily="18" charset="0"/>
              </a:rPr>
              <a:t>a model that will help in:</a:t>
            </a:r>
          </a:p>
          <a:p>
            <a:pPr marL="342900" indent="-342900" rtl="0">
              <a:spcBef>
                <a:spcPts val="0"/>
              </a:spcBef>
              <a:spcAft>
                <a:spcPts val="0"/>
              </a:spcAft>
              <a:buFont typeface="Wingdings" pitchFamily="2" charset="2"/>
              <a:buChar char="ü"/>
            </a:pPr>
            <a:endParaRPr lang="en-IN" sz="2200" dirty="0">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Wingdings" pitchFamily="2" charset="2"/>
              <a:buChar char="ü"/>
            </a:pPr>
            <a:endParaRPr lang="en-IN" sz="2200" dirty="0">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914400" lvl="1" indent="-457200">
              <a:buFont typeface="Wingdings" pitchFamily="2" charset="2"/>
              <a:buChar char="Ø"/>
            </a:pPr>
            <a:r>
              <a:rPr lang="en-IN" sz="2200" dirty="0">
                <a:latin typeface="Times New Roman" panose="02020603050405020304" pitchFamily="18" charset="0"/>
                <a:cs typeface="Times New Roman" panose="02020603050405020304" pitchFamily="18" charset="0"/>
              </a:rPr>
              <a:t>Analysing data of COPD patients.</a:t>
            </a:r>
          </a:p>
          <a:p>
            <a:pPr marL="457200" indent="-457200" rtl="0">
              <a:spcBef>
                <a:spcPts val="0"/>
              </a:spcBef>
              <a:spcAft>
                <a:spcPts val="0"/>
              </a:spcAft>
              <a:buFont typeface="Wingdings" pitchFamily="2" charset="2"/>
              <a:buChar char="Ø"/>
            </a:pPr>
            <a:endParaRPr lang="en-IN" sz="2200" dirty="0">
              <a:latin typeface="Times New Roman" panose="02020603050405020304" pitchFamily="18" charset="0"/>
              <a:cs typeface="Times New Roman" panose="02020603050405020304" pitchFamily="18" charset="0"/>
            </a:endParaRPr>
          </a:p>
          <a:p>
            <a:pPr marL="457200" indent="-457200" rtl="0">
              <a:spcBef>
                <a:spcPts val="0"/>
              </a:spcBef>
              <a:spcAft>
                <a:spcPts val="0"/>
              </a:spcAft>
              <a:buFont typeface="Wingdings" pitchFamily="2" charset="2"/>
              <a:buChar char="Ø"/>
            </a:pPr>
            <a:endParaRPr lang="en-IN" sz="2200" dirty="0">
              <a:latin typeface="Times New Roman" panose="02020603050405020304" pitchFamily="18" charset="0"/>
              <a:cs typeface="Times New Roman" panose="02020603050405020304" pitchFamily="18" charset="0"/>
            </a:endParaRPr>
          </a:p>
          <a:p>
            <a:pPr marL="914400" lvl="1" indent="-457200">
              <a:buFont typeface="Wingdings" pitchFamily="2" charset="2"/>
              <a:buChar char="Ø"/>
            </a:pPr>
            <a:r>
              <a:rPr lang="en-IN" sz="2200" dirty="0">
                <a:latin typeface="Times New Roman" panose="02020603050405020304" pitchFamily="18" charset="0"/>
                <a:cs typeface="Times New Roman" panose="02020603050405020304" pitchFamily="18" charset="0"/>
              </a:rPr>
              <a:t>To detect disease using saliva data in earlier stages.</a:t>
            </a:r>
          </a:p>
        </p:txBody>
      </p:sp>
      <p:sp>
        <p:nvSpPr>
          <p:cNvPr id="2" name="TextBox 1">
            <a:extLst>
              <a:ext uri="{FF2B5EF4-FFF2-40B4-BE49-F238E27FC236}">
                <a16:creationId xmlns:a16="http://schemas.microsoft.com/office/drawing/2014/main" id="{7A6FA6A2-9718-CD40-82CA-9D5FD8CD6AC2}"/>
              </a:ext>
            </a:extLst>
          </p:cNvPr>
          <p:cNvSpPr txBox="1"/>
          <p:nvPr/>
        </p:nvSpPr>
        <p:spPr>
          <a:xfrm>
            <a:off x="960120" y="582930"/>
            <a:ext cx="2786340" cy="861774"/>
          </a:xfrm>
          <a:prstGeom prst="rect">
            <a:avLst/>
          </a:prstGeom>
          <a:noFill/>
        </p:spPr>
        <p:txBody>
          <a:bodyPr wrap="none" rtlCol="0">
            <a:spAutoFit/>
          </a:bodyPr>
          <a:lstStyle/>
          <a:p>
            <a:r>
              <a:rPr lang="en-IN" sz="3200" b="1" dirty="0">
                <a:solidFill>
                  <a:srgbClr val="000000"/>
                </a:solidFill>
                <a:latin typeface="Times New Roman"/>
                <a:cs typeface="Times New Roman"/>
              </a:rPr>
              <a:t>OBJECTIVES</a:t>
            </a:r>
          </a:p>
          <a:p>
            <a:endParaRPr lang="en-US" dirty="0"/>
          </a:p>
        </p:txBody>
      </p:sp>
    </p:spTree>
    <p:extLst>
      <p:ext uri="{BB962C8B-B14F-4D97-AF65-F5344CB8AC3E}">
        <p14:creationId xmlns:p14="http://schemas.microsoft.com/office/powerpoint/2010/main" val="353661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7EAEB8-F269-4AB6-A95E-3C1527D40236}"/>
              </a:ext>
            </a:extLst>
          </p:cNvPr>
          <p:cNvSpPr txBox="1"/>
          <p:nvPr/>
        </p:nvSpPr>
        <p:spPr>
          <a:xfrm>
            <a:off x="838200" y="26372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i="0" kern="1200" dirty="0">
                <a:solidFill>
                  <a:schemeClr val="tx1"/>
                </a:solidFill>
                <a:effectLst/>
                <a:latin typeface="+mj-lt"/>
                <a:ea typeface="+mj-ea"/>
                <a:cs typeface="+mj-cs"/>
              </a:rPr>
              <a:t>METHODOLOGY</a:t>
            </a:r>
          </a:p>
          <a:p>
            <a:pPr>
              <a:lnSpc>
                <a:spcPct val="90000"/>
              </a:lnSpc>
              <a:spcBef>
                <a:spcPct val="0"/>
              </a:spcBef>
              <a:spcAft>
                <a:spcPts val="600"/>
              </a:spcAft>
            </a:pPr>
            <a:endParaRPr lang="en-US" sz="5200" b="1" i="0" kern="1200" dirty="0">
              <a:solidFill>
                <a:schemeClr val="tx1"/>
              </a:solidFill>
              <a:effectLst/>
              <a:latin typeface="+mj-lt"/>
              <a:ea typeface="+mj-ea"/>
              <a:cs typeface="+mj-cs"/>
            </a:endParaRPr>
          </a:p>
        </p:txBody>
      </p:sp>
      <p:sp>
        <p:nvSpPr>
          <p:cNvPr id="5" name="TextBox 4">
            <a:extLst>
              <a:ext uri="{FF2B5EF4-FFF2-40B4-BE49-F238E27FC236}">
                <a16:creationId xmlns:a16="http://schemas.microsoft.com/office/drawing/2014/main" id="{68EAFF20-66BF-4857-A0C5-D4F538CB144B}"/>
              </a:ext>
            </a:extLst>
          </p:cNvPr>
          <p:cNvSpPr txBox="1"/>
          <p:nvPr/>
        </p:nvSpPr>
        <p:spPr>
          <a:xfrm>
            <a:off x="4159092" y="6246846"/>
            <a:ext cx="47672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 Workflow for the proposed model</a:t>
            </a:r>
          </a:p>
        </p:txBody>
      </p:sp>
      <p:grpSp>
        <p:nvGrpSpPr>
          <p:cNvPr id="7" name="Group 6">
            <a:extLst>
              <a:ext uri="{FF2B5EF4-FFF2-40B4-BE49-F238E27FC236}">
                <a16:creationId xmlns:a16="http://schemas.microsoft.com/office/drawing/2014/main" id="{78B8C4E0-3458-6F4C-B81E-2285A1CCD025}"/>
              </a:ext>
            </a:extLst>
          </p:cNvPr>
          <p:cNvGrpSpPr/>
          <p:nvPr/>
        </p:nvGrpSpPr>
        <p:grpSpPr>
          <a:xfrm>
            <a:off x="3189922" y="1415005"/>
            <a:ext cx="6705600" cy="4724400"/>
            <a:chOff x="1676400" y="914400"/>
            <a:chExt cx="6705600" cy="4724400"/>
          </a:xfrm>
        </p:grpSpPr>
        <p:sp>
          <p:nvSpPr>
            <p:cNvPr id="8" name="Rectangle 7">
              <a:extLst>
                <a:ext uri="{FF2B5EF4-FFF2-40B4-BE49-F238E27FC236}">
                  <a16:creationId xmlns:a16="http://schemas.microsoft.com/office/drawing/2014/main" id="{331758B0-C52C-4840-AB84-B4BB1D950D9B}"/>
                </a:ext>
              </a:extLst>
            </p:cNvPr>
            <p:cNvSpPr/>
            <p:nvPr/>
          </p:nvSpPr>
          <p:spPr>
            <a:xfrm>
              <a:off x="1676400" y="3200400"/>
              <a:ext cx="2286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Descriptive Data Analysis</a:t>
              </a:r>
            </a:p>
          </p:txBody>
        </p:sp>
        <p:sp>
          <p:nvSpPr>
            <p:cNvPr id="10" name="Rectangle 9">
              <a:extLst>
                <a:ext uri="{FF2B5EF4-FFF2-40B4-BE49-F238E27FC236}">
                  <a16:creationId xmlns:a16="http://schemas.microsoft.com/office/drawing/2014/main" id="{0D1BEB9B-6A00-654D-8F6C-9CE4EF14C120}"/>
                </a:ext>
              </a:extLst>
            </p:cNvPr>
            <p:cNvSpPr/>
            <p:nvPr/>
          </p:nvSpPr>
          <p:spPr>
            <a:xfrm>
              <a:off x="5562600" y="3352800"/>
              <a:ext cx="2286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Construction</a:t>
              </a:r>
            </a:p>
          </p:txBody>
        </p:sp>
        <p:sp>
          <p:nvSpPr>
            <p:cNvPr id="11" name="Rectangle 10">
              <a:extLst>
                <a:ext uri="{FF2B5EF4-FFF2-40B4-BE49-F238E27FC236}">
                  <a16:creationId xmlns:a16="http://schemas.microsoft.com/office/drawing/2014/main" id="{2D1F80AF-9978-284E-BD73-EF1A51EF14C0}"/>
                </a:ext>
              </a:extLst>
            </p:cNvPr>
            <p:cNvSpPr/>
            <p:nvPr/>
          </p:nvSpPr>
          <p:spPr>
            <a:xfrm>
              <a:off x="5486400" y="4953000"/>
              <a:ext cx="2286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Predictive Data Analysis</a:t>
              </a:r>
            </a:p>
          </p:txBody>
        </p:sp>
        <p:sp>
          <p:nvSpPr>
            <p:cNvPr id="12" name="TextBox 11">
              <a:extLst>
                <a:ext uri="{FF2B5EF4-FFF2-40B4-BE49-F238E27FC236}">
                  <a16:creationId xmlns:a16="http://schemas.microsoft.com/office/drawing/2014/main" id="{D981AC7D-43A2-F24B-AD15-C4FE70A25D25}"/>
                </a:ext>
              </a:extLst>
            </p:cNvPr>
            <p:cNvSpPr txBox="1"/>
            <p:nvPr/>
          </p:nvSpPr>
          <p:spPr>
            <a:xfrm>
              <a:off x="1752600" y="4495800"/>
              <a:ext cx="1905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Exploratory Result</a:t>
              </a:r>
            </a:p>
          </p:txBody>
        </p:sp>
        <p:sp>
          <p:nvSpPr>
            <p:cNvPr id="13" name="Flowchart: Magnetic Disk 7">
              <a:extLst>
                <a:ext uri="{FF2B5EF4-FFF2-40B4-BE49-F238E27FC236}">
                  <a16:creationId xmlns:a16="http://schemas.microsoft.com/office/drawing/2014/main" id="{504D5C5E-9F36-1944-BB9B-4D3EF5BCE4E1}"/>
                </a:ext>
              </a:extLst>
            </p:cNvPr>
            <p:cNvSpPr/>
            <p:nvPr/>
          </p:nvSpPr>
          <p:spPr>
            <a:xfrm>
              <a:off x="3733800" y="914400"/>
              <a:ext cx="1981200" cy="10668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Saliva Data</a:t>
              </a:r>
            </a:p>
          </p:txBody>
        </p:sp>
        <p:cxnSp>
          <p:nvCxnSpPr>
            <p:cNvPr id="14" name="Straight Arrow Connector 13">
              <a:extLst>
                <a:ext uri="{FF2B5EF4-FFF2-40B4-BE49-F238E27FC236}">
                  <a16:creationId xmlns:a16="http://schemas.microsoft.com/office/drawing/2014/main" id="{62B66F45-0937-454E-AF4B-9C277B359AF0}"/>
                </a:ext>
              </a:extLst>
            </p:cNvPr>
            <p:cNvCxnSpPr>
              <a:cxnSpLocks/>
            </p:cNvCxnSpPr>
            <p:nvPr/>
          </p:nvCxnSpPr>
          <p:spPr>
            <a:xfrm flipH="1">
              <a:off x="2667000" y="2743200"/>
              <a:ext cx="106680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8ECC641-A75E-A64C-9F7B-87CBA2968ADF}"/>
                </a:ext>
              </a:extLst>
            </p:cNvPr>
            <p:cNvCxnSpPr/>
            <p:nvPr/>
          </p:nvCxnSpPr>
          <p:spPr>
            <a:xfrm>
              <a:off x="2514600" y="3886200"/>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50D1462-311C-8D45-BC26-A750666203A0}"/>
                </a:ext>
              </a:extLst>
            </p:cNvPr>
            <p:cNvCxnSpPr>
              <a:cxnSpLocks/>
            </p:cNvCxnSpPr>
            <p:nvPr/>
          </p:nvCxnSpPr>
          <p:spPr>
            <a:xfrm>
              <a:off x="5638800" y="2819400"/>
              <a:ext cx="68580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C3E702E-26BF-8645-8B7B-D263E4A374F1}"/>
                </a:ext>
              </a:extLst>
            </p:cNvPr>
            <p:cNvCxnSpPr>
              <a:cxnSpLocks/>
            </p:cNvCxnSpPr>
            <p:nvPr/>
          </p:nvCxnSpPr>
          <p:spPr>
            <a:xfrm flipH="1" flipV="1">
              <a:off x="5638800" y="2667000"/>
              <a:ext cx="91440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3BA9515-C7DD-F744-9493-444479945B65}"/>
                </a:ext>
              </a:extLst>
            </p:cNvPr>
            <p:cNvCxnSpPr>
              <a:cxnSpLocks/>
            </p:cNvCxnSpPr>
            <p:nvPr/>
          </p:nvCxnSpPr>
          <p:spPr>
            <a:xfrm>
              <a:off x="6477000" y="4038600"/>
              <a:ext cx="0" cy="838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CC30087-BAA2-F04C-9B61-AD864FF355D8}"/>
                </a:ext>
              </a:extLst>
            </p:cNvPr>
            <p:cNvCxnSpPr>
              <a:cxnSpLocks/>
            </p:cNvCxnSpPr>
            <p:nvPr/>
          </p:nvCxnSpPr>
          <p:spPr>
            <a:xfrm flipV="1">
              <a:off x="3657600" y="3962400"/>
              <a:ext cx="1905000" cy="685800"/>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DFC21B61-AA8E-EB41-9A2A-C296BB0B3255}"/>
                </a:ext>
              </a:extLst>
            </p:cNvPr>
            <p:cNvSpPr txBox="1"/>
            <p:nvPr/>
          </p:nvSpPr>
          <p:spPr>
            <a:xfrm>
              <a:off x="6096000" y="2590800"/>
              <a:ext cx="2286000" cy="381000"/>
            </a:xfrm>
            <a:prstGeom prst="rect">
              <a:avLst/>
            </a:prstGeom>
            <a:noFill/>
          </p:spPr>
          <p:txBody>
            <a:bodyPr wrap="square" rtlCol="0">
              <a:spAutoFit/>
            </a:bodyPr>
            <a:lstStyle/>
            <a:p>
              <a:r>
                <a:rPr lang="en-IN" dirty="0"/>
                <a:t>Training/ Validation</a:t>
              </a:r>
            </a:p>
          </p:txBody>
        </p:sp>
        <p:sp>
          <p:nvSpPr>
            <p:cNvPr id="21" name="TextBox 20">
              <a:extLst>
                <a:ext uri="{FF2B5EF4-FFF2-40B4-BE49-F238E27FC236}">
                  <a16:creationId xmlns:a16="http://schemas.microsoft.com/office/drawing/2014/main" id="{5FBA8AA5-9A81-6941-84FB-CD5EDA962CB9}"/>
                </a:ext>
              </a:extLst>
            </p:cNvPr>
            <p:cNvSpPr txBox="1"/>
            <p:nvPr/>
          </p:nvSpPr>
          <p:spPr>
            <a:xfrm>
              <a:off x="6553200" y="4343400"/>
              <a:ext cx="1524000" cy="369332"/>
            </a:xfrm>
            <a:prstGeom prst="rect">
              <a:avLst/>
            </a:prstGeom>
            <a:noFill/>
          </p:spPr>
          <p:txBody>
            <a:bodyPr wrap="square" rtlCol="0">
              <a:spAutoFit/>
            </a:bodyPr>
            <a:lstStyle/>
            <a:p>
              <a:r>
                <a:rPr lang="en-IN" dirty="0"/>
                <a:t>Testing</a:t>
              </a:r>
            </a:p>
          </p:txBody>
        </p:sp>
        <p:sp>
          <p:nvSpPr>
            <p:cNvPr id="22" name="TextBox 21">
              <a:extLst>
                <a:ext uri="{FF2B5EF4-FFF2-40B4-BE49-F238E27FC236}">
                  <a16:creationId xmlns:a16="http://schemas.microsoft.com/office/drawing/2014/main" id="{E30F0168-D002-6A47-852E-6C4416C9622F}"/>
                </a:ext>
              </a:extLst>
            </p:cNvPr>
            <p:cNvSpPr txBox="1"/>
            <p:nvPr/>
          </p:nvSpPr>
          <p:spPr>
            <a:xfrm>
              <a:off x="4114800" y="4419600"/>
              <a:ext cx="1905000" cy="369332"/>
            </a:xfrm>
            <a:prstGeom prst="rect">
              <a:avLst/>
            </a:prstGeom>
            <a:noFill/>
          </p:spPr>
          <p:txBody>
            <a:bodyPr wrap="square" rtlCol="0">
              <a:spAutoFit/>
            </a:bodyPr>
            <a:lstStyle/>
            <a:p>
              <a:r>
                <a:rPr lang="en-IN" dirty="0"/>
                <a:t>Model Selection</a:t>
              </a:r>
            </a:p>
          </p:txBody>
        </p:sp>
        <p:sp>
          <p:nvSpPr>
            <p:cNvPr id="23" name="Rectangle 22">
              <a:extLst>
                <a:ext uri="{FF2B5EF4-FFF2-40B4-BE49-F238E27FC236}">
                  <a16:creationId xmlns:a16="http://schemas.microsoft.com/office/drawing/2014/main" id="{97435AFB-606E-0746-85D6-DBB95770B7BC}"/>
                </a:ext>
              </a:extLst>
            </p:cNvPr>
            <p:cNvSpPr/>
            <p:nvPr/>
          </p:nvSpPr>
          <p:spPr>
            <a:xfrm>
              <a:off x="3733800" y="2286000"/>
              <a:ext cx="1905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cleaning</a:t>
              </a:r>
            </a:p>
          </p:txBody>
        </p:sp>
        <p:cxnSp>
          <p:nvCxnSpPr>
            <p:cNvPr id="24" name="Straight Arrow Connector 23">
              <a:extLst>
                <a:ext uri="{FF2B5EF4-FFF2-40B4-BE49-F238E27FC236}">
                  <a16:creationId xmlns:a16="http://schemas.microsoft.com/office/drawing/2014/main" id="{D7C1C32A-E3A8-0E4E-A510-6EEEB392A854}"/>
                </a:ext>
              </a:extLst>
            </p:cNvPr>
            <p:cNvCxnSpPr>
              <a:cxnSpLocks/>
              <a:endCxn id="23" idx="0"/>
            </p:cNvCxnSpPr>
            <p:nvPr/>
          </p:nvCxnSpPr>
          <p:spPr>
            <a:xfrm>
              <a:off x="4686300" y="1981200"/>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4830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3982</TotalTime>
  <Words>1093</Words>
  <Application>Microsoft Macintosh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Abel</vt: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preetha</dc:creator>
  <cp:lastModifiedBy>Harika Vajha</cp:lastModifiedBy>
  <cp:revision>708</cp:revision>
  <dcterms:created xsi:type="dcterms:W3CDTF">2021-05-01T01:02:26Z</dcterms:created>
  <dcterms:modified xsi:type="dcterms:W3CDTF">2021-10-24T17:31:46Z</dcterms:modified>
</cp:coreProperties>
</file>