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268" r:id="rId4"/>
    <p:sldId id="289" r:id="rId5"/>
    <p:sldId id="288" r:id="rId6"/>
    <p:sldId id="280" r:id="rId7"/>
    <p:sldId id="269" r:id="rId8"/>
    <p:sldId id="285" r:id="rId9"/>
    <p:sldId id="287" r:id="rId10"/>
    <p:sldId id="284" r:id="rId11"/>
    <p:sldId id="28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37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7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4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1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3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77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6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0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>
    <p:split orient="vert"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hyperlink" Target="https://app.powerbi.com/view?r=eyJrIjoiODlmOTJhNTEtYzMwNS00MDE5LWE5MDYtYzA2ZDhlZjg5NWNlIiwidCI6ImM2ZTU0OWIzLTVmNDUtNDAzMi1hYWU5LWQ0MjQ0ZGM1YjJjNCJ9" TargetMode="External"/><Relationship Id="rId4" Type="http://schemas.openxmlformats.org/officeDocument/2006/relationships/hyperlink" Target="https://app.powerbi.com/view?r=eyJrIjoiYjQ4MjJhNDYtZDJmNS00ZDcwLWIwZjEtNDEyNTZlYWRjMDdmIiwidCI6ImM2ZTU0OWIzLTVmNDUtNDAzMi1hYWU5LWQ0MjQ0ZGM1YjJjNCJ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6" name="Text 2"/>
          <p:cNvSpPr/>
          <p:nvPr/>
        </p:nvSpPr>
        <p:spPr>
          <a:xfrm>
            <a:off x="6350437" y="2753797"/>
            <a:ext cx="681656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350437" y="3895606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9E61F-3114-ED73-2287-C4C7D343FBAC}"/>
              </a:ext>
            </a:extLst>
          </p:cNvPr>
          <p:cNvSpPr txBox="1"/>
          <p:nvPr/>
        </p:nvSpPr>
        <p:spPr>
          <a:xfrm>
            <a:off x="523818" y="1819346"/>
            <a:ext cx="14076946" cy="95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3200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CODEBASICS VIRTUAL INTERNSHIP PROJECT</a:t>
            </a:r>
            <a:endParaRPr lang="en-US" sz="32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3129C-78B3-04D7-5107-F9D1865B7196}"/>
              </a:ext>
            </a:extLst>
          </p:cNvPr>
          <p:cNvSpPr txBox="1"/>
          <p:nvPr/>
        </p:nvSpPr>
        <p:spPr>
          <a:xfrm>
            <a:off x="3610361" y="3760857"/>
            <a:ext cx="790386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entaur" panose="02030504050205020304" pitchFamily="18" charset="0"/>
              </a:rPr>
              <a:t>       </a:t>
            </a:r>
            <a:r>
              <a:rPr lang="en-US" sz="4000" dirty="0">
                <a:solidFill>
                  <a:srgbClr val="5C4E3D"/>
                </a:solidFill>
                <a:latin typeface="Libre Baskerville" pitchFamily="34" charset="0"/>
              </a:rPr>
              <a:t>SHIELD INSURANCE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F3668-4E6D-8DD3-1140-83047BED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364" y="0"/>
            <a:ext cx="864036" cy="864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0C00DB-8DF3-B0AE-EDD2-00F89BF23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93"/>
            <a:ext cx="896337" cy="864037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14D533-BA3C-6563-51D4-D3DD9D85FB8F}"/>
              </a:ext>
            </a:extLst>
          </p:cNvPr>
          <p:cNvSpPr txBox="1"/>
          <p:nvPr/>
        </p:nvSpPr>
        <p:spPr>
          <a:xfrm>
            <a:off x="3546731" y="1182211"/>
            <a:ext cx="7536938" cy="95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3600" u="sng" dirty="0">
                <a:solidFill>
                  <a:srgbClr val="5C4E3D"/>
                </a:solidFill>
                <a:latin typeface="Libre Baskerville" pitchFamily="34" charset="0"/>
              </a:rPr>
              <a:t>DASHBOARD</a:t>
            </a:r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9E2150C8-BF81-9D34-6A63-B54B10C41DA9}"/>
              </a:ext>
            </a:extLst>
          </p:cNvPr>
          <p:cNvSpPr txBox="1"/>
          <p:nvPr/>
        </p:nvSpPr>
        <p:spPr>
          <a:xfrm flipH="1">
            <a:off x="5402776" y="3653135"/>
            <a:ext cx="490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5"/>
              </a:rPr>
              <a:t>CLICK HERE TO DASHBOARD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6976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52EF2-F024-B2A1-BBFA-DE51C4D86A6A}"/>
              </a:ext>
            </a:extLst>
          </p:cNvPr>
          <p:cNvSpPr txBox="1"/>
          <p:nvPr/>
        </p:nvSpPr>
        <p:spPr>
          <a:xfrm>
            <a:off x="5198261" y="872433"/>
            <a:ext cx="4783845" cy="9544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3600" u="sng" dirty="0">
                <a:solidFill>
                  <a:srgbClr val="5C4E3D"/>
                </a:solidFill>
                <a:latin typeface="Libre Baskerville" pitchFamily="34" charset="0"/>
              </a:rPr>
              <a:t>THANKYOU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F0286-E7AE-04BB-5BA7-92DBF17CAB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072" r="9036"/>
          <a:stretch/>
        </p:blipFill>
        <p:spPr>
          <a:xfrm>
            <a:off x="7615989" y="2772277"/>
            <a:ext cx="4836695" cy="3561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EF63C4-6DF8-C4AC-7F8A-7F1525928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180" y="3111218"/>
            <a:ext cx="3282505" cy="3282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D42DA7-F581-D483-38DD-6F04DDC38E7F}"/>
              </a:ext>
            </a:extLst>
          </p:cNvPr>
          <p:cNvSpPr txBox="1"/>
          <p:nvPr/>
        </p:nvSpPr>
        <p:spPr>
          <a:xfrm>
            <a:off x="2091750" y="6654759"/>
            <a:ext cx="4527363" cy="953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3600" u="sng" dirty="0">
                <a:solidFill>
                  <a:srgbClr val="5C4E3D"/>
                </a:solidFill>
                <a:latin typeface="Libre Baskerville" pitchFamily="34" charset="0"/>
              </a:rPr>
              <a:t>HEMANAND SIR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A25A3-D126-FE94-1DDE-61D0E2C4DDEF}"/>
              </a:ext>
            </a:extLst>
          </p:cNvPr>
          <p:cNvSpPr txBox="1"/>
          <p:nvPr/>
        </p:nvSpPr>
        <p:spPr>
          <a:xfrm>
            <a:off x="7590184" y="6654759"/>
            <a:ext cx="5692679" cy="953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3600" u="sng" dirty="0">
                <a:solidFill>
                  <a:srgbClr val="5C4E3D"/>
                </a:solidFill>
                <a:latin typeface="Libre Baskerville" pitchFamily="34" charset="0"/>
              </a:rPr>
              <a:t>DHAVAL PATEL SIR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DD750-7650-CA98-1C56-772038AA9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6364" y="0"/>
            <a:ext cx="864036" cy="8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15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6" name="Text 2"/>
          <p:cNvSpPr/>
          <p:nvPr/>
        </p:nvSpPr>
        <p:spPr>
          <a:xfrm>
            <a:off x="6350437" y="2753797"/>
            <a:ext cx="681656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350437" y="3895606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9E61F-3114-ED73-2287-C4C7D343FBAC}"/>
              </a:ext>
            </a:extLst>
          </p:cNvPr>
          <p:cNvSpPr txBox="1"/>
          <p:nvPr/>
        </p:nvSpPr>
        <p:spPr>
          <a:xfrm>
            <a:off x="1796493" y="420906"/>
            <a:ext cx="1033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rgbClr val="5C4E3D"/>
                </a:solidFill>
                <a:latin typeface="Libre Baskerville" pitchFamily="34" charset="0"/>
              </a:rPr>
              <a:t>AGENDA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BC89E6F-9C6F-FE21-8334-7E3A6B66EECE}"/>
              </a:ext>
            </a:extLst>
          </p:cNvPr>
          <p:cNvSpPr txBox="1"/>
          <p:nvPr/>
        </p:nvSpPr>
        <p:spPr>
          <a:xfrm>
            <a:off x="3648252" y="1197492"/>
            <a:ext cx="7415928" cy="39299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702"/>
              </a:lnSpc>
            </a:pPr>
            <a:r>
              <a:rPr lang="en-US" sz="3600" b="1" dirty="0">
                <a:latin typeface="Sitka Banner Semibold" pitchFamily="2" charset="0"/>
                <a:ea typeface="Syne" pitchFamily="34" charset="-122"/>
                <a:cs typeface="Syne" pitchFamily="34" charset="-120"/>
              </a:rPr>
              <a:t> </a:t>
            </a:r>
            <a:r>
              <a:rPr lang="en-US" sz="3600" dirty="0">
                <a:latin typeface="Sitka Banner Semibold" pitchFamily="2" charset="0"/>
                <a:ea typeface="Syne" pitchFamily="34" charset="-122"/>
                <a:cs typeface="Syne" pitchFamily="34" charset="-120"/>
              </a:rPr>
              <a:t>COMPANY BACKGROUND</a:t>
            </a:r>
          </a:p>
          <a:p>
            <a:pPr marL="0" indent="0">
              <a:lnSpc>
                <a:spcPts val="7702"/>
              </a:lnSpc>
              <a:buNone/>
            </a:pPr>
            <a:r>
              <a:rPr lang="en-US" sz="3600" dirty="0">
                <a:latin typeface="Sitka Banner Semibold" pitchFamily="2" charset="0"/>
                <a:ea typeface="Syne" pitchFamily="34" charset="-122"/>
                <a:cs typeface="Syne" pitchFamily="34" charset="-120"/>
              </a:rPr>
              <a:t>               </a:t>
            </a:r>
            <a:r>
              <a:rPr lang="en-US" sz="3600" b="1" dirty="0">
                <a:latin typeface="Sitka Banner Semibold" pitchFamily="2" charset="0"/>
                <a:ea typeface="Syne" pitchFamily="34" charset="-122"/>
                <a:cs typeface="Syne" pitchFamily="34" charset="-120"/>
              </a:rPr>
              <a:t>               </a:t>
            </a:r>
          </a:p>
          <a:p>
            <a:pPr marL="0" indent="0">
              <a:lnSpc>
                <a:spcPts val="7702"/>
              </a:lnSpc>
              <a:buNone/>
            </a:pPr>
            <a:r>
              <a:rPr lang="en-US" sz="3600" b="1" dirty="0">
                <a:latin typeface="Sitka Banner Semibold" pitchFamily="2" charset="0"/>
                <a:ea typeface="Syne" pitchFamily="34" charset="-122"/>
                <a:cs typeface="Syne" pitchFamily="34" charset="-120"/>
              </a:rPr>
              <a:t>               </a:t>
            </a:r>
          </a:p>
          <a:p>
            <a:pPr marL="0" indent="0">
              <a:lnSpc>
                <a:spcPts val="7702"/>
              </a:lnSpc>
              <a:buNone/>
            </a:pPr>
            <a:r>
              <a:rPr lang="en-US" sz="3600" b="1" dirty="0">
                <a:latin typeface="Sitka Banner Semibold" pitchFamily="2" charset="0"/>
                <a:ea typeface="Syne" pitchFamily="34" charset="-122"/>
                <a:cs typeface="Syne" pitchFamily="34" charset="-120"/>
              </a:rPr>
              <a:t>               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417D26D-7032-61DF-42D1-3D0395E341D5}"/>
              </a:ext>
            </a:extLst>
          </p:cNvPr>
          <p:cNvSpPr/>
          <p:nvPr/>
        </p:nvSpPr>
        <p:spPr>
          <a:xfrm>
            <a:off x="3068053" y="1587226"/>
            <a:ext cx="608316" cy="48463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6B8DBD1-D8FE-4EA3-5A41-E6E2AC78B35D}"/>
              </a:ext>
            </a:extLst>
          </p:cNvPr>
          <p:cNvSpPr/>
          <p:nvPr/>
        </p:nvSpPr>
        <p:spPr>
          <a:xfrm>
            <a:off x="3068053" y="2544068"/>
            <a:ext cx="608316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76D1BC3-82DE-EFE1-916A-26ED604C8160}"/>
              </a:ext>
            </a:extLst>
          </p:cNvPr>
          <p:cNvSpPr/>
          <p:nvPr/>
        </p:nvSpPr>
        <p:spPr>
          <a:xfrm>
            <a:off x="3068053" y="3517110"/>
            <a:ext cx="608316" cy="48463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A3635EC6-E589-57C7-4F27-87900548CE29}"/>
              </a:ext>
            </a:extLst>
          </p:cNvPr>
          <p:cNvSpPr/>
          <p:nvPr/>
        </p:nvSpPr>
        <p:spPr>
          <a:xfrm>
            <a:off x="3068053" y="4490152"/>
            <a:ext cx="608316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EFED6A9-C537-69D2-571D-5572A12A5852}"/>
              </a:ext>
            </a:extLst>
          </p:cNvPr>
          <p:cNvSpPr/>
          <p:nvPr/>
        </p:nvSpPr>
        <p:spPr>
          <a:xfrm>
            <a:off x="3039945" y="5388668"/>
            <a:ext cx="608316" cy="48463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1C9A57FA-24CB-7624-3B8E-2BDBA9F4C3CA}"/>
              </a:ext>
            </a:extLst>
          </p:cNvPr>
          <p:cNvSpPr txBox="1"/>
          <p:nvPr/>
        </p:nvSpPr>
        <p:spPr>
          <a:xfrm>
            <a:off x="3676369" y="2110308"/>
            <a:ext cx="7415928" cy="9675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702"/>
              </a:lnSpc>
            </a:pPr>
            <a:r>
              <a:rPr lang="en-US" sz="3600" b="1" dirty="0">
                <a:latin typeface="Sitka Banner Semibold" pitchFamily="2" charset="0"/>
                <a:ea typeface="Syne" pitchFamily="34" charset="-122"/>
                <a:cs typeface="Syne" pitchFamily="34" charset="-120"/>
              </a:rPr>
              <a:t>PROBLEM STATEMENT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42B1B70B-4239-486D-2885-F247FE6EDA90}"/>
              </a:ext>
            </a:extLst>
          </p:cNvPr>
          <p:cNvSpPr txBox="1"/>
          <p:nvPr/>
        </p:nvSpPr>
        <p:spPr>
          <a:xfrm>
            <a:off x="3662311" y="3043087"/>
            <a:ext cx="7415928" cy="9675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702"/>
              </a:lnSpc>
            </a:pPr>
            <a:r>
              <a:rPr lang="en-US" sz="3600" b="1" dirty="0">
                <a:latin typeface="Sitka Banner Semibold" pitchFamily="2" charset="0"/>
                <a:ea typeface="Syne" pitchFamily="34" charset="-122"/>
                <a:cs typeface="Syne" pitchFamily="34" charset="-120"/>
              </a:rPr>
              <a:t>PROJECT OVERVIEW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6B0F2653-775A-5102-38DE-7AC7A5B791CF}"/>
              </a:ext>
            </a:extLst>
          </p:cNvPr>
          <p:cNvSpPr txBox="1"/>
          <p:nvPr/>
        </p:nvSpPr>
        <p:spPr>
          <a:xfrm>
            <a:off x="3690427" y="4009755"/>
            <a:ext cx="7415928" cy="9675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702"/>
              </a:lnSpc>
            </a:pPr>
            <a:r>
              <a:rPr lang="en-US" sz="3600" b="1" dirty="0">
                <a:latin typeface="Sitka Banner Semibold" pitchFamily="2" charset="0"/>
                <a:ea typeface="Syne" pitchFamily="34" charset="-122"/>
                <a:cs typeface="Syne" pitchFamily="34" charset="-120"/>
              </a:rPr>
              <a:t>INSIGHTS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D2C37E58-ECB6-9D39-2C4B-DD02B7EF82F9}"/>
              </a:ext>
            </a:extLst>
          </p:cNvPr>
          <p:cNvSpPr txBox="1"/>
          <p:nvPr/>
        </p:nvSpPr>
        <p:spPr>
          <a:xfrm>
            <a:off x="3718543" y="4988573"/>
            <a:ext cx="7415928" cy="9675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702"/>
              </a:lnSpc>
            </a:pPr>
            <a:r>
              <a:rPr lang="en-US" sz="3600" b="1" dirty="0">
                <a:latin typeface="Sitka Banner Semibold" pitchFamily="2" charset="0"/>
                <a:ea typeface="Syne" pitchFamily="34" charset="-122"/>
                <a:cs typeface="Syne" pitchFamily="34" charset="-120"/>
              </a:rPr>
              <a:t>DASHBOARD SHOWCASE</a:t>
            </a:r>
          </a:p>
        </p:txBody>
      </p:sp>
    </p:spTree>
    <p:extLst>
      <p:ext uri="{BB962C8B-B14F-4D97-AF65-F5344CB8AC3E}">
        <p14:creationId xmlns:p14="http://schemas.microsoft.com/office/powerpoint/2010/main" val="17708302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 animBg="1"/>
      <p:bldP spid="4" grpId="0" animBg="1"/>
      <p:bldP spid="12" grpId="0" animBg="1"/>
      <p:bldP spid="13" grpId="0" animBg="1"/>
      <p:bldP spid="15" grpId="0" animBg="1"/>
      <p:bldP spid="5" grpId="0"/>
      <p:bldP spid="9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6" name="Text 2"/>
          <p:cNvSpPr/>
          <p:nvPr/>
        </p:nvSpPr>
        <p:spPr>
          <a:xfrm>
            <a:off x="6350437" y="2753797"/>
            <a:ext cx="681656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350437" y="3895606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14D533-BA3C-6563-51D4-D3DD9D85FB8F}"/>
              </a:ext>
            </a:extLst>
          </p:cNvPr>
          <p:cNvSpPr txBox="1"/>
          <p:nvPr/>
        </p:nvSpPr>
        <p:spPr>
          <a:xfrm>
            <a:off x="4080250" y="919592"/>
            <a:ext cx="753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5C4E3D"/>
                </a:solidFill>
                <a:latin typeface="Libre Baskerville" pitchFamily="34" charset="0"/>
              </a:rPr>
              <a:t>COMPANY BACKGROUND</a:t>
            </a: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8F1436AC-8097-8D47-07E5-362DCDB44494}"/>
              </a:ext>
            </a:extLst>
          </p:cNvPr>
          <p:cNvSpPr/>
          <p:nvPr/>
        </p:nvSpPr>
        <p:spPr>
          <a:xfrm>
            <a:off x="2060307" y="3448688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011FC46-4255-2C28-2EBE-35664A5B2564}"/>
              </a:ext>
            </a:extLst>
          </p:cNvPr>
          <p:cNvSpPr/>
          <p:nvPr/>
        </p:nvSpPr>
        <p:spPr>
          <a:xfrm>
            <a:off x="2294741" y="36831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OPERATIONS</a:t>
            </a:r>
            <a:endParaRPr lang="en-US" sz="22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4A495636-BFDE-0E4E-0C16-C2DBCBAD8F8B}"/>
              </a:ext>
            </a:extLst>
          </p:cNvPr>
          <p:cNvSpPr/>
          <p:nvPr/>
        </p:nvSpPr>
        <p:spPr>
          <a:xfrm>
            <a:off x="2294741" y="4173540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Shield Insurance currently operates in 5 major Indian cities: Delhi NCR, Mumbai, Hyderabad, Chennai, and Indore.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ED25EC-2488-A8CE-EA7E-2115B03F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93"/>
            <a:ext cx="896337" cy="864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94CA4-FF6C-212E-0B56-D602D305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928"/>
          <a:stretch/>
        </p:blipFill>
        <p:spPr>
          <a:xfrm>
            <a:off x="7785476" y="2076442"/>
            <a:ext cx="4823619" cy="523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54844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6" name="Text 2"/>
          <p:cNvSpPr/>
          <p:nvPr/>
        </p:nvSpPr>
        <p:spPr>
          <a:xfrm>
            <a:off x="6350437" y="2753797"/>
            <a:ext cx="681656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350437" y="3895606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14D533-BA3C-6563-51D4-D3DD9D85FB8F}"/>
              </a:ext>
            </a:extLst>
          </p:cNvPr>
          <p:cNvSpPr txBox="1"/>
          <p:nvPr/>
        </p:nvSpPr>
        <p:spPr>
          <a:xfrm>
            <a:off x="4080250" y="919592"/>
            <a:ext cx="753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5C4E3D"/>
                </a:solidFill>
                <a:latin typeface="Libre Baskerville" pitchFamily="34" charset="0"/>
              </a:rPr>
              <a:t>COMPANY BACKGROUND</a:t>
            </a:r>
          </a:p>
        </p:txBody>
      </p:sp>
      <p:sp>
        <p:nvSpPr>
          <p:cNvPr id="10" name="Shape 4">
            <a:extLst>
              <a:ext uri="{FF2B5EF4-FFF2-40B4-BE49-F238E27FC236}">
                <a16:creationId xmlns:a16="http://schemas.microsoft.com/office/drawing/2014/main" id="{812BA3C3-F067-20E8-04F6-9FECAB4D8CA4}"/>
              </a:ext>
            </a:extLst>
          </p:cNvPr>
          <p:cNvSpPr/>
          <p:nvPr/>
        </p:nvSpPr>
        <p:spPr>
          <a:xfrm>
            <a:off x="1921415" y="3062952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C5528DE3-69BC-34C5-4EB1-DEB9F77BDFE3}"/>
              </a:ext>
            </a:extLst>
          </p:cNvPr>
          <p:cNvSpPr/>
          <p:nvPr/>
        </p:nvSpPr>
        <p:spPr>
          <a:xfrm>
            <a:off x="2155849" y="3297386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PRODUCT OFFERINGS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F76351B3-5C88-2A1C-6E91-02C6909E3A56}"/>
              </a:ext>
            </a:extLst>
          </p:cNvPr>
          <p:cNvSpPr/>
          <p:nvPr/>
        </p:nvSpPr>
        <p:spPr>
          <a:xfrm>
            <a:off x="2155849" y="4142134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They offer 9 distinct types of insurance policies, catering to a diverse range of customer needs.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ED25EC-2488-A8CE-EA7E-2115B03F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93"/>
            <a:ext cx="896337" cy="864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CF5EFB-8617-A174-4889-6476083F0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003" y="2978033"/>
            <a:ext cx="5982535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397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14D533-BA3C-6563-51D4-D3DD9D85FB8F}"/>
              </a:ext>
            </a:extLst>
          </p:cNvPr>
          <p:cNvSpPr txBox="1"/>
          <p:nvPr/>
        </p:nvSpPr>
        <p:spPr>
          <a:xfrm>
            <a:off x="4080250" y="919592"/>
            <a:ext cx="753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5C4E3D"/>
                </a:solidFill>
                <a:latin typeface="Libre Baskerville" pitchFamily="34" charset="0"/>
              </a:rPr>
              <a:t>COMPANY BACKGROUND</a:t>
            </a: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54392DB1-A691-1A0E-51AC-EABAB35DF4C6}"/>
              </a:ext>
            </a:extLst>
          </p:cNvPr>
          <p:cNvSpPr/>
          <p:nvPr/>
        </p:nvSpPr>
        <p:spPr>
          <a:xfrm>
            <a:off x="1105082" y="3693345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309D0F82-A689-10AF-79C3-597852AFF638}"/>
              </a:ext>
            </a:extLst>
          </p:cNvPr>
          <p:cNvSpPr/>
          <p:nvPr/>
        </p:nvSpPr>
        <p:spPr>
          <a:xfrm>
            <a:off x="1339516" y="39277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SALES MODES</a:t>
            </a:r>
            <a:endParaRPr lang="en-US" sz="2200" dirty="0"/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C49660E0-AE6A-311F-0A67-9BB5D27CA13B}"/>
              </a:ext>
            </a:extLst>
          </p:cNvPr>
          <p:cNvSpPr/>
          <p:nvPr/>
        </p:nvSpPr>
        <p:spPr>
          <a:xfrm>
            <a:off x="1339516" y="4418197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Shield Insurance leverages 4 distinct sales modes: Offline Agent, Offline Direct, Online App, and Online Website.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ED25EC-2488-A8CE-EA7E-2115B03F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93"/>
            <a:ext cx="896337" cy="864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537C2D-9AD0-A57C-6364-5896C6FEA8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992" t="-1" b="-13800"/>
          <a:stretch/>
        </p:blipFill>
        <p:spPr>
          <a:xfrm>
            <a:off x="9766585" y="3589013"/>
            <a:ext cx="3233288" cy="219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8443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6" name="Text 2"/>
          <p:cNvSpPr/>
          <p:nvPr/>
        </p:nvSpPr>
        <p:spPr>
          <a:xfrm>
            <a:off x="6350437" y="2753797"/>
            <a:ext cx="681656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350437" y="3895606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14D533-BA3C-6563-51D4-D3DD9D85FB8F}"/>
              </a:ext>
            </a:extLst>
          </p:cNvPr>
          <p:cNvSpPr txBox="1"/>
          <p:nvPr/>
        </p:nvSpPr>
        <p:spPr>
          <a:xfrm>
            <a:off x="3989315" y="1205358"/>
            <a:ext cx="7536938" cy="95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3600" u="sng" dirty="0">
                <a:solidFill>
                  <a:srgbClr val="5C4E3D"/>
                </a:solidFill>
                <a:latin typeface="Libre Baskerville" pitchFamily="34" charset="0"/>
              </a:rPr>
              <a:t>PROBLEM STAEMENT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6569213A-35BE-1FA5-DF5A-14869930014A}"/>
              </a:ext>
            </a:extLst>
          </p:cNvPr>
          <p:cNvSpPr/>
          <p:nvPr/>
        </p:nvSpPr>
        <p:spPr>
          <a:xfrm>
            <a:off x="793790" y="3634264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UNDERSTANDING CUSTOMER BASE</a:t>
            </a:r>
            <a:endParaRPr lang="en-US" sz="22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347E3296-1E20-49AB-2392-9CFC6BB69AE3}"/>
              </a:ext>
            </a:extLst>
          </p:cNvPr>
          <p:cNvSpPr/>
          <p:nvPr/>
        </p:nvSpPr>
        <p:spPr>
          <a:xfrm>
            <a:off x="793790" y="456973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Determining the total number of customers and analyzing customer growth trends over time.</a:t>
            </a:r>
            <a:endParaRPr lang="en-US" sz="17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007B263C-2941-DC66-E86D-E8DD58415FDC}"/>
              </a:ext>
            </a:extLst>
          </p:cNvPr>
          <p:cNvSpPr/>
          <p:nvPr/>
        </p:nvSpPr>
        <p:spPr>
          <a:xfrm>
            <a:off x="5332928" y="3634264"/>
            <a:ext cx="31936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REVENUE ANALYSIS</a:t>
            </a:r>
            <a:endParaRPr lang="en-US" sz="22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E07290A2-7E07-2E97-52A4-924B0C034EA2}"/>
              </a:ext>
            </a:extLst>
          </p:cNvPr>
          <p:cNvSpPr/>
          <p:nvPr/>
        </p:nvSpPr>
        <p:spPr>
          <a:xfrm>
            <a:off x="5332928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Tracking total revenue generated, analyzing revenue growth rates, and identifying revenue trends.</a:t>
            </a:r>
            <a:endParaRPr lang="en-US" sz="175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4ECCDC1D-0127-9B23-D831-8E726FE2D085}"/>
              </a:ext>
            </a:extLst>
          </p:cNvPr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POLICY ANALYSIS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07327026-261A-AF39-350B-9792B75DD3F4}"/>
              </a:ext>
            </a:extLst>
          </p:cNvPr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Monitoring changes in policy performance on a month-over-month basis, identifying areas for improvement.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83245061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 animBg="1"/>
      <p:bldP spid="5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14D533-BA3C-6563-51D4-D3DD9D85FB8F}"/>
              </a:ext>
            </a:extLst>
          </p:cNvPr>
          <p:cNvSpPr txBox="1"/>
          <p:nvPr/>
        </p:nvSpPr>
        <p:spPr>
          <a:xfrm>
            <a:off x="3912350" y="716241"/>
            <a:ext cx="7536938" cy="95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3600" u="sng" dirty="0">
                <a:solidFill>
                  <a:srgbClr val="5C4E3D"/>
                </a:solidFill>
                <a:latin typeface="Libre Baskerville" pitchFamily="34" charset="0"/>
              </a:rPr>
              <a:t>PROJECT OVERVIEW</a:t>
            </a:r>
          </a:p>
        </p:txBody>
      </p:sp>
      <p:sp>
        <p:nvSpPr>
          <p:cNvPr id="40" name="Shape 1">
            <a:extLst>
              <a:ext uri="{FF2B5EF4-FFF2-40B4-BE49-F238E27FC236}">
                <a16:creationId xmlns:a16="http://schemas.microsoft.com/office/drawing/2014/main" id="{9C1E0BA0-FC4A-A951-7057-0A6943E6AB86}"/>
              </a:ext>
            </a:extLst>
          </p:cNvPr>
          <p:cNvSpPr/>
          <p:nvPr/>
        </p:nvSpPr>
        <p:spPr>
          <a:xfrm>
            <a:off x="655201" y="5867400"/>
            <a:ext cx="13319998" cy="22860"/>
          </a:xfrm>
          <a:prstGeom prst="roundRect">
            <a:avLst>
              <a:gd name="adj" fmla="val 343953"/>
            </a:avLst>
          </a:prstGeom>
          <a:solidFill>
            <a:srgbClr val="DDD3BA"/>
          </a:solidFill>
          <a:ln/>
        </p:spPr>
      </p:sp>
      <p:sp>
        <p:nvSpPr>
          <p:cNvPr id="41" name="Shape 2">
            <a:extLst>
              <a:ext uri="{FF2B5EF4-FFF2-40B4-BE49-F238E27FC236}">
                <a16:creationId xmlns:a16="http://schemas.microsoft.com/office/drawing/2014/main" id="{A93E07DC-92B7-8B07-7296-7349ECC01421}"/>
              </a:ext>
            </a:extLst>
          </p:cNvPr>
          <p:cNvSpPr/>
          <p:nvPr/>
        </p:nvSpPr>
        <p:spPr>
          <a:xfrm>
            <a:off x="3251478" y="5212259"/>
            <a:ext cx="22860" cy="655201"/>
          </a:xfrm>
          <a:prstGeom prst="roundRect">
            <a:avLst>
              <a:gd name="adj" fmla="val 343953"/>
            </a:avLst>
          </a:prstGeom>
          <a:solidFill>
            <a:srgbClr val="DDD3BA"/>
          </a:solidFill>
          <a:ln/>
        </p:spPr>
      </p:sp>
      <p:sp>
        <p:nvSpPr>
          <p:cNvPr id="42" name="Shape 3">
            <a:extLst>
              <a:ext uri="{FF2B5EF4-FFF2-40B4-BE49-F238E27FC236}">
                <a16:creationId xmlns:a16="http://schemas.microsoft.com/office/drawing/2014/main" id="{A8B1CD7D-1573-F491-AE33-DA1B5663DB10}"/>
              </a:ext>
            </a:extLst>
          </p:cNvPr>
          <p:cNvSpPr/>
          <p:nvPr/>
        </p:nvSpPr>
        <p:spPr>
          <a:xfrm>
            <a:off x="3052405" y="5656838"/>
            <a:ext cx="421124" cy="421124"/>
          </a:xfrm>
          <a:prstGeom prst="roundRect">
            <a:avLst>
              <a:gd name="adj" fmla="val 1867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43" name="Text 4">
            <a:extLst>
              <a:ext uri="{FF2B5EF4-FFF2-40B4-BE49-F238E27FC236}">
                <a16:creationId xmlns:a16="http://schemas.microsoft.com/office/drawing/2014/main" id="{3D656E40-F18E-1400-F3EF-2DD2A46A79EC}"/>
              </a:ext>
            </a:extLst>
          </p:cNvPr>
          <p:cNvSpPr/>
          <p:nvPr/>
        </p:nvSpPr>
        <p:spPr>
          <a:xfrm>
            <a:off x="3200281" y="5726966"/>
            <a:ext cx="125254" cy="280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200" dirty="0"/>
          </a:p>
        </p:txBody>
      </p:sp>
      <p:sp>
        <p:nvSpPr>
          <p:cNvPr id="44" name="Text 5">
            <a:extLst>
              <a:ext uri="{FF2B5EF4-FFF2-40B4-BE49-F238E27FC236}">
                <a16:creationId xmlns:a16="http://schemas.microsoft.com/office/drawing/2014/main" id="{914A250E-4A2F-D350-19A5-00476EBFBD6B}"/>
              </a:ext>
            </a:extLst>
          </p:cNvPr>
          <p:cNvSpPr/>
          <p:nvPr/>
        </p:nvSpPr>
        <p:spPr>
          <a:xfrm>
            <a:off x="2093000" y="3722013"/>
            <a:ext cx="2340054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OBJECTIVE</a:t>
            </a:r>
            <a:endParaRPr lang="en-US" sz="1800" dirty="0"/>
          </a:p>
        </p:txBody>
      </p:sp>
      <p:sp>
        <p:nvSpPr>
          <p:cNvPr id="45" name="Text 6">
            <a:extLst>
              <a:ext uri="{FF2B5EF4-FFF2-40B4-BE49-F238E27FC236}">
                <a16:creationId xmlns:a16="http://schemas.microsoft.com/office/drawing/2014/main" id="{3C4B8418-E932-D827-D2D6-FE302B7C67C3}"/>
              </a:ext>
            </a:extLst>
          </p:cNvPr>
          <p:cNvSpPr/>
          <p:nvPr/>
        </p:nvSpPr>
        <p:spPr>
          <a:xfrm>
            <a:off x="842367" y="4126706"/>
            <a:ext cx="4841319" cy="8983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Conduct a comprehensive analysis of customer and revenue data, focusing on sales modes and age group impact.</a:t>
            </a:r>
            <a:endParaRPr lang="en-US" sz="1450" dirty="0"/>
          </a:p>
        </p:txBody>
      </p:sp>
      <p:sp>
        <p:nvSpPr>
          <p:cNvPr id="46" name="Shape 7">
            <a:extLst>
              <a:ext uri="{FF2B5EF4-FFF2-40B4-BE49-F238E27FC236}">
                <a16:creationId xmlns:a16="http://schemas.microsoft.com/office/drawing/2014/main" id="{1409728B-2C27-2FA3-4B3C-36719A02036D}"/>
              </a:ext>
            </a:extLst>
          </p:cNvPr>
          <p:cNvSpPr/>
          <p:nvPr/>
        </p:nvSpPr>
        <p:spPr>
          <a:xfrm>
            <a:off x="5952887" y="5867340"/>
            <a:ext cx="22860" cy="655201"/>
          </a:xfrm>
          <a:prstGeom prst="roundRect">
            <a:avLst>
              <a:gd name="adj" fmla="val 343953"/>
            </a:avLst>
          </a:prstGeom>
          <a:solidFill>
            <a:srgbClr val="DDD3BA"/>
          </a:solidFill>
          <a:ln/>
        </p:spPr>
      </p:sp>
      <p:sp>
        <p:nvSpPr>
          <p:cNvPr id="47" name="Shape 8">
            <a:extLst>
              <a:ext uri="{FF2B5EF4-FFF2-40B4-BE49-F238E27FC236}">
                <a16:creationId xmlns:a16="http://schemas.microsoft.com/office/drawing/2014/main" id="{3BE2C2B4-E778-7396-635A-29E895C05B0D}"/>
              </a:ext>
            </a:extLst>
          </p:cNvPr>
          <p:cNvSpPr/>
          <p:nvPr/>
        </p:nvSpPr>
        <p:spPr>
          <a:xfrm>
            <a:off x="5753814" y="5656838"/>
            <a:ext cx="421124" cy="421124"/>
          </a:xfrm>
          <a:prstGeom prst="roundRect">
            <a:avLst>
              <a:gd name="adj" fmla="val 1867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48" name="Text 9">
            <a:extLst>
              <a:ext uri="{FF2B5EF4-FFF2-40B4-BE49-F238E27FC236}">
                <a16:creationId xmlns:a16="http://schemas.microsoft.com/office/drawing/2014/main" id="{1DFE67B9-6F22-3051-FA25-C129D6EC1742}"/>
              </a:ext>
            </a:extLst>
          </p:cNvPr>
          <p:cNvSpPr/>
          <p:nvPr/>
        </p:nvSpPr>
        <p:spPr>
          <a:xfrm>
            <a:off x="5877878" y="5726966"/>
            <a:ext cx="172998" cy="280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200" dirty="0"/>
          </a:p>
        </p:txBody>
      </p:sp>
      <p:sp>
        <p:nvSpPr>
          <p:cNvPr id="49" name="Text 10">
            <a:extLst>
              <a:ext uri="{FF2B5EF4-FFF2-40B4-BE49-F238E27FC236}">
                <a16:creationId xmlns:a16="http://schemas.microsoft.com/office/drawing/2014/main" id="{12477330-2EB9-569E-3192-0128FE22335B}"/>
              </a:ext>
            </a:extLst>
          </p:cNvPr>
          <p:cNvSpPr/>
          <p:nvPr/>
        </p:nvSpPr>
        <p:spPr>
          <a:xfrm>
            <a:off x="4794409" y="6709767"/>
            <a:ext cx="2340054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FOCUS</a:t>
            </a:r>
            <a:endParaRPr lang="en-US" sz="1800" dirty="0"/>
          </a:p>
        </p:txBody>
      </p:sp>
      <p:sp>
        <p:nvSpPr>
          <p:cNvPr id="50" name="Text 11">
            <a:extLst>
              <a:ext uri="{FF2B5EF4-FFF2-40B4-BE49-F238E27FC236}">
                <a16:creationId xmlns:a16="http://schemas.microsoft.com/office/drawing/2014/main" id="{E9BB9C81-70B2-3CBB-7ABE-C6DE49342BDE}"/>
              </a:ext>
            </a:extLst>
          </p:cNvPr>
          <p:cNvSpPr/>
          <p:nvPr/>
        </p:nvSpPr>
        <p:spPr>
          <a:xfrm>
            <a:off x="3543776" y="7114461"/>
            <a:ext cx="4841319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Main Focus on </a:t>
            </a:r>
            <a:r>
              <a:rPr lang="en-US" sz="145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Sales_Mode_Analysis</a:t>
            </a:r>
            <a:r>
              <a:rPr lang="en-US" sz="14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and </a:t>
            </a:r>
            <a:r>
              <a:rPr lang="en-US" sz="145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Age_Group_Analysis</a:t>
            </a:r>
            <a:r>
              <a:rPr lang="en-US" sz="14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45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615E20AE-A26A-F1EF-4DA6-08174AF1B420}"/>
              </a:ext>
            </a:extLst>
          </p:cNvPr>
          <p:cNvSpPr/>
          <p:nvPr/>
        </p:nvSpPr>
        <p:spPr>
          <a:xfrm>
            <a:off x="8654296" y="5212259"/>
            <a:ext cx="22860" cy="655201"/>
          </a:xfrm>
          <a:prstGeom prst="roundRect">
            <a:avLst>
              <a:gd name="adj" fmla="val 343953"/>
            </a:avLst>
          </a:prstGeom>
          <a:solidFill>
            <a:srgbClr val="DDD3BA"/>
          </a:solidFill>
          <a:ln/>
        </p:spPr>
      </p:sp>
      <p:sp>
        <p:nvSpPr>
          <p:cNvPr id="52" name="Shape 13">
            <a:extLst>
              <a:ext uri="{FF2B5EF4-FFF2-40B4-BE49-F238E27FC236}">
                <a16:creationId xmlns:a16="http://schemas.microsoft.com/office/drawing/2014/main" id="{37FA217A-A7E1-4753-D555-20994DCA71CA}"/>
              </a:ext>
            </a:extLst>
          </p:cNvPr>
          <p:cNvSpPr/>
          <p:nvPr/>
        </p:nvSpPr>
        <p:spPr>
          <a:xfrm>
            <a:off x="8455223" y="5656838"/>
            <a:ext cx="421124" cy="421124"/>
          </a:xfrm>
          <a:prstGeom prst="roundRect">
            <a:avLst>
              <a:gd name="adj" fmla="val 1867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3" name="Text 14">
            <a:extLst>
              <a:ext uri="{FF2B5EF4-FFF2-40B4-BE49-F238E27FC236}">
                <a16:creationId xmlns:a16="http://schemas.microsoft.com/office/drawing/2014/main" id="{5DC3FAE8-7987-AED2-9FA0-7CE46BC64DD3}"/>
              </a:ext>
            </a:extLst>
          </p:cNvPr>
          <p:cNvSpPr/>
          <p:nvPr/>
        </p:nvSpPr>
        <p:spPr>
          <a:xfrm>
            <a:off x="8579287" y="5726966"/>
            <a:ext cx="172998" cy="280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200" dirty="0"/>
          </a:p>
        </p:txBody>
      </p:sp>
      <p:sp>
        <p:nvSpPr>
          <p:cNvPr id="54" name="Text 15">
            <a:extLst>
              <a:ext uri="{FF2B5EF4-FFF2-40B4-BE49-F238E27FC236}">
                <a16:creationId xmlns:a16="http://schemas.microsoft.com/office/drawing/2014/main" id="{C33587C8-2C9E-1BA5-56B4-B77CE3D75ADB}"/>
              </a:ext>
            </a:extLst>
          </p:cNvPr>
          <p:cNvSpPr/>
          <p:nvPr/>
        </p:nvSpPr>
        <p:spPr>
          <a:xfrm>
            <a:off x="7495818" y="3722013"/>
            <a:ext cx="2340054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SETS</a:t>
            </a:r>
            <a:endParaRPr lang="en-US" sz="1800" dirty="0"/>
          </a:p>
        </p:txBody>
      </p:sp>
      <p:sp>
        <p:nvSpPr>
          <p:cNvPr id="55" name="Text 16">
            <a:extLst>
              <a:ext uri="{FF2B5EF4-FFF2-40B4-BE49-F238E27FC236}">
                <a16:creationId xmlns:a16="http://schemas.microsoft.com/office/drawing/2014/main" id="{5F4C4F38-1AE3-A0C8-421F-D5C1FD8EEE7E}"/>
              </a:ext>
            </a:extLst>
          </p:cNvPr>
          <p:cNvSpPr/>
          <p:nvPr/>
        </p:nvSpPr>
        <p:spPr>
          <a:xfrm>
            <a:off x="6245185" y="4126706"/>
            <a:ext cx="4841319" cy="8983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Utilize various data sets, including </a:t>
            </a:r>
            <a:r>
              <a:rPr lang="en-US" sz="145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dim_Customers</a:t>
            </a:r>
            <a:r>
              <a:rPr lang="en-US" sz="14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</a:t>
            </a:r>
            <a:r>
              <a:rPr lang="en-US" sz="145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dim_date</a:t>
            </a:r>
            <a:r>
              <a:rPr lang="en-US" sz="14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</a:t>
            </a:r>
            <a:r>
              <a:rPr lang="en-US" sz="145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dim_Policies</a:t>
            </a:r>
            <a:r>
              <a:rPr lang="en-US" sz="14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Fact_Premiums, and Fact_Settlement.</a:t>
            </a:r>
            <a:endParaRPr lang="en-US" sz="1450" dirty="0"/>
          </a:p>
        </p:txBody>
      </p:sp>
      <p:sp>
        <p:nvSpPr>
          <p:cNvPr id="56" name="Shape 17">
            <a:extLst>
              <a:ext uri="{FF2B5EF4-FFF2-40B4-BE49-F238E27FC236}">
                <a16:creationId xmlns:a16="http://schemas.microsoft.com/office/drawing/2014/main" id="{D1F9D8CA-B94A-5E9F-4660-7099BFA9FEDB}"/>
              </a:ext>
            </a:extLst>
          </p:cNvPr>
          <p:cNvSpPr/>
          <p:nvPr/>
        </p:nvSpPr>
        <p:spPr>
          <a:xfrm>
            <a:off x="11355705" y="5867340"/>
            <a:ext cx="22860" cy="655201"/>
          </a:xfrm>
          <a:prstGeom prst="roundRect">
            <a:avLst>
              <a:gd name="adj" fmla="val 343953"/>
            </a:avLst>
          </a:prstGeom>
          <a:solidFill>
            <a:srgbClr val="DDD3BA"/>
          </a:solidFill>
          <a:ln/>
        </p:spPr>
      </p:sp>
      <p:sp>
        <p:nvSpPr>
          <p:cNvPr id="57" name="Shape 18">
            <a:extLst>
              <a:ext uri="{FF2B5EF4-FFF2-40B4-BE49-F238E27FC236}">
                <a16:creationId xmlns:a16="http://schemas.microsoft.com/office/drawing/2014/main" id="{EF6D4703-67A9-0807-730E-C88ED8B1575E}"/>
              </a:ext>
            </a:extLst>
          </p:cNvPr>
          <p:cNvSpPr/>
          <p:nvPr/>
        </p:nvSpPr>
        <p:spPr>
          <a:xfrm>
            <a:off x="11156633" y="5656838"/>
            <a:ext cx="421124" cy="421124"/>
          </a:xfrm>
          <a:prstGeom prst="roundRect">
            <a:avLst>
              <a:gd name="adj" fmla="val 1867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5AA7DC31-7713-11E4-1DB4-E44284D74EB5}"/>
              </a:ext>
            </a:extLst>
          </p:cNvPr>
          <p:cNvSpPr/>
          <p:nvPr/>
        </p:nvSpPr>
        <p:spPr>
          <a:xfrm>
            <a:off x="11284982" y="5726966"/>
            <a:ext cx="164306" cy="280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200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E4800B55-6F64-CCB0-FC62-468A574A4FA9}"/>
              </a:ext>
            </a:extLst>
          </p:cNvPr>
          <p:cNvSpPr/>
          <p:nvPr/>
        </p:nvSpPr>
        <p:spPr>
          <a:xfrm>
            <a:off x="9984462" y="6709767"/>
            <a:ext cx="2765465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CORRECTIONS</a:t>
            </a:r>
            <a:endParaRPr lang="en-US" sz="1800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DAEC7E84-6296-DF09-6767-A8C06C4BEE39}"/>
              </a:ext>
            </a:extLst>
          </p:cNvPr>
          <p:cNvSpPr/>
          <p:nvPr/>
        </p:nvSpPr>
        <p:spPr>
          <a:xfrm>
            <a:off x="8946594" y="7114461"/>
            <a:ext cx="4841319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Ensure data integrity by modifying date datatypes, formats, and age group classifications.</a:t>
            </a:r>
            <a:endParaRPr lang="en-US" sz="1450" dirty="0"/>
          </a:p>
        </p:txBody>
      </p:sp>
    </p:spTree>
    <p:extLst>
      <p:ext uri="{BB962C8B-B14F-4D97-AF65-F5344CB8AC3E}">
        <p14:creationId xmlns:p14="http://schemas.microsoft.com/office/powerpoint/2010/main" val="1865160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 animBg="1"/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84222"/>
            <a:ext cx="14630400" cy="8313821"/>
          </a:xfrm>
          <a:prstGeom prst="rect">
            <a:avLst/>
          </a:prstGeom>
          <a:solidFill>
            <a:srgbClr val="F7EDE9"/>
          </a:solidFill>
          <a:ln/>
        </p:spPr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670CFCD-38E5-34DB-187E-A83FA188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95" y="1740328"/>
            <a:ext cx="5138288" cy="268834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9F58CFA-E779-7A44-67CD-FE684A629786}"/>
              </a:ext>
            </a:extLst>
          </p:cNvPr>
          <p:cNvSpPr txBox="1"/>
          <p:nvPr/>
        </p:nvSpPr>
        <p:spPr>
          <a:xfrm>
            <a:off x="6641432" y="2131276"/>
            <a:ext cx="7483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Ginto"/>
              </a:rPr>
              <a:t>Revenue peaked at ₹264M in March 2023, followed by a decline to ₹154M in April 2023. The trend shows fluctuating revenue over these months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C236A3-236E-10F3-9D80-DB717AE622FC}"/>
              </a:ext>
            </a:extLst>
          </p:cNvPr>
          <p:cNvSpPr txBox="1"/>
          <p:nvPr/>
        </p:nvSpPr>
        <p:spPr>
          <a:xfrm>
            <a:off x="6472646" y="5462199"/>
            <a:ext cx="74836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into"/>
              </a:rPr>
              <a:t>March</a:t>
            </a:r>
            <a:r>
              <a:rPr lang="en-US" b="0" i="0" dirty="0">
                <a:effectLst/>
                <a:latin typeface="Ginto"/>
              </a:rPr>
              <a:t>: 7.1K customers (highest peak)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into"/>
              </a:rPr>
              <a:t>Other months</a:t>
            </a:r>
            <a:r>
              <a:rPr lang="en-US" b="0" i="0" dirty="0">
                <a:effectLst/>
                <a:latin typeface="Ginto"/>
              </a:rPr>
              <a:t>: Stable around 3.8K to 4.1K customers</a:t>
            </a:r>
          </a:p>
          <a:p>
            <a:pPr algn="l"/>
            <a:r>
              <a:rPr lang="en-US" b="0" i="0" dirty="0">
                <a:effectLst/>
                <a:latin typeface="Ginto"/>
              </a:rPr>
              <a:t>March sees a significant surge in customers compared to other months.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B9E4B-26ED-FD86-A8EC-93E30924C5EA}"/>
              </a:ext>
            </a:extLst>
          </p:cNvPr>
          <p:cNvSpPr txBox="1"/>
          <p:nvPr/>
        </p:nvSpPr>
        <p:spPr>
          <a:xfrm>
            <a:off x="3588488" y="71831"/>
            <a:ext cx="7536938" cy="95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3600" u="sng" dirty="0">
                <a:solidFill>
                  <a:srgbClr val="5C4E3D"/>
                </a:solidFill>
                <a:latin typeface="Libre Baskerville" pitchFamily="34" charset="0"/>
              </a:rPr>
              <a:t>INSIGHTS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8A2DC5-DE98-4266-95DD-8F284DDC2606}"/>
              </a:ext>
            </a:extLst>
          </p:cNvPr>
          <p:cNvSpPr/>
          <p:nvPr/>
        </p:nvSpPr>
        <p:spPr>
          <a:xfrm>
            <a:off x="4553600" y="2098134"/>
            <a:ext cx="656075" cy="57621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0F7430-D80A-15D4-6182-0BA5A9DF5902}"/>
              </a:ext>
            </a:extLst>
          </p:cNvPr>
          <p:cNvSpPr/>
          <p:nvPr/>
        </p:nvSpPr>
        <p:spPr>
          <a:xfrm>
            <a:off x="1325127" y="3483187"/>
            <a:ext cx="599926" cy="5473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DDCE4-F9FB-44E7-DAFC-E24D66515D6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66"/>
          <a:stretch/>
        </p:blipFill>
        <p:spPr>
          <a:xfrm>
            <a:off x="863895" y="5143641"/>
            <a:ext cx="4934639" cy="24620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9A83DF5-5388-4E6E-B089-A9FD70EB1DC2}"/>
              </a:ext>
            </a:extLst>
          </p:cNvPr>
          <p:cNvSpPr/>
          <p:nvPr/>
        </p:nvSpPr>
        <p:spPr>
          <a:xfrm>
            <a:off x="4377962" y="5434779"/>
            <a:ext cx="656075" cy="57621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1646D3B-2E8C-E33B-85B9-F2088CEC7C5E}"/>
              </a:ext>
            </a:extLst>
          </p:cNvPr>
          <p:cNvSpPr/>
          <p:nvPr/>
        </p:nvSpPr>
        <p:spPr>
          <a:xfrm>
            <a:off x="5329989" y="2273968"/>
            <a:ext cx="1239253" cy="18047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FABA104-2598-E239-3926-4DDC12C05194}"/>
              </a:ext>
            </a:extLst>
          </p:cNvPr>
          <p:cNvSpPr/>
          <p:nvPr/>
        </p:nvSpPr>
        <p:spPr>
          <a:xfrm>
            <a:off x="5056171" y="5590474"/>
            <a:ext cx="1239253" cy="18047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23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" grpId="0"/>
      <p:bldP spid="4" grpId="0" animBg="1"/>
      <p:bldP spid="5" grpId="0" animBg="1"/>
      <p:bldP spid="8" grpId="0" animBg="1"/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110304" y="4592"/>
            <a:ext cx="14740704" cy="8229600"/>
          </a:xfrm>
          <a:prstGeom prst="rect">
            <a:avLst/>
          </a:prstGeom>
          <a:solidFill>
            <a:srgbClr val="F7EDE9"/>
          </a:solidFill>
          <a:ln/>
        </p:spPr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1078969-C7A6-DACE-CF48-E27156B703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191"/>
          <a:stretch/>
        </p:blipFill>
        <p:spPr>
          <a:xfrm>
            <a:off x="3588488" y="2237707"/>
            <a:ext cx="6995560" cy="29803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880C8C-0051-EDDD-D16D-59E948449AB7}"/>
              </a:ext>
            </a:extLst>
          </p:cNvPr>
          <p:cNvSpPr txBox="1"/>
          <p:nvPr/>
        </p:nvSpPr>
        <p:spPr>
          <a:xfrm>
            <a:off x="2005490" y="5657870"/>
            <a:ext cx="12175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into"/>
              </a:rPr>
              <a:t>T</a:t>
            </a:r>
            <a:r>
              <a:rPr lang="en-US" b="0" i="0" dirty="0">
                <a:effectLst/>
                <a:latin typeface="Ginto"/>
              </a:rPr>
              <a:t>he age group 31-40 dominates 11.5K customers the highest </a:t>
            </a:r>
            <a:r>
              <a:rPr lang="en-US" dirty="0">
                <a:latin typeface="Ginto"/>
              </a:rPr>
              <a:t>and </a:t>
            </a:r>
            <a:r>
              <a:rPr lang="en-US" b="0" i="0" dirty="0">
                <a:effectLst/>
                <a:latin typeface="Ginto"/>
              </a:rPr>
              <a:t> </a:t>
            </a:r>
            <a:r>
              <a:rPr lang="en-US" b="1" i="0" dirty="0">
                <a:effectLst/>
                <a:latin typeface="Ginto"/>
              </a:rPr>
              <a:t>65+</a:t>
            </a:r>
            <a:r>
              <a:rPr lang="en-US" b="0" i="0" dirty="0">
                <a:effectLst/>
                <a:latin typeface="Ginto"/>
              </a:rPr>
              <a:t>: 1.9K customers the lowest customer base. 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B9E4B-26ED-FD86-A8EC-93E30924C5EA}"/>
              </a:ext>
            </a:extLst>
          </p:cNvPr>
          <p:cNvSpPr txBox="1"/>
          <p:nvPr/>
        </p:nvSpPr>
        <p:spPr>
          <a:xfrm>
            <a:off x="3588488" y="71831"/>
            <a:ext cx="7536938" cy="95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3600" u="sng" dirty="0">
                <a:solidFill>
                  <a:srgbClr val="5C4E3D"/>
                </a:solidFill>
                <a:latin typeface="Libre Baskerville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690679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334</Words>
  <Application>Microsoft Office PowerPoint</Application>
  <PresentationFormat>Custom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Centaur</vt:lpstr>
      <vt:lpstr>DM Sans</vt:lpstr>
      <vt:lpstr>Ginto</vt:lpstr>
      <vt:lpstr>Libre Baskerville</vt:lpstr>
      <vt:lpstr>Sitka Banner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VADLAMUDI ARUN KUMAR</cp:lastModifiedBy>
  <cp:revision>82</cp:revision>
  <dcterms:created xsi:type="dcterms:W3CDTF">2024-07-05T11:02:32Z</dcterms:created>
  <dcterms:modified xsi:type="dcterms:W3CDTF">2024-10-09T14:15:25Z</dcterms:modified>
</cp:coreProperties>
</file>