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4630400" cy="8229600"/>
  <p:notesSz cx="8229600" cy="14630400"/>
  <p:embeddedFontLst>
    <p:embeddedFont>
      <p:font typeface="Bahnschrift SemiBold SemiConden" panose="020B0502040204020203" pitchFamily="34" charset="0"/>
      <p:bold r:id="rId10"/>
    </p:embeddedFont>
    <p:embeddedFont>
      <p:font typeface="Century" panose="02040604050505020304" pitchFamily="18" charset="0"/>
      <p:regular r:id="rId11"/>
    </p:embeddedFont>
    <p:embeddedFont>
      <p:font typeface="Comfortaa" panose="020B0604020202020204" charset="0"/>
      <p:regular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57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5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0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172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reports/Customer%20Performance%20Report.xlsx" TargetMode="External"/><Relationship Id="rId7" Type="http://schemas.openxmlformats.org/officeDocument/2006/relationships/hyperlink" Target="../reports/P&amp;L%20By%20Fiscal%20Year.xls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../reports/P&amp;L%20Statement%20by%20Markets.xlsx" TargetMode="External"/><Relationship Id="rId5" Type="http://schemas.openxmlformats.org/officeDocument/2006/relationships/hyperlink" Target="../reports/P&amp;L%20Statement%20by%20Monthly.xlsx" TargetMode="External"/><Relationship Id="rId4" Type="http://schemas.openxmlformats.org/officeDocument/2006/relationships/hyperlink" Target="../reports/Market%20Performance%20vs%20Target%20Report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05082" y="2783821"/>
            <a:ext cx="7415927" cy="18926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450"/>
              </a:lnSpc>
              <a:buNone/>
            </a:pPr>
            <a:r>
              <a:rPr lang="en-US" sz="4800" b="1" dirty="0" err="1">
                <a:solidFill>
                  <a:srgbClr val="FFE14D"/>
                </a:solidFill>
                <a:latin typeface="Comforta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AtliQ</a:t>
            </a:r>
            <a:r>
              <a:rPr lang="en-US" sz="4800" b="1" dirty="0">
                <a:solidFill>
                  <a:srgbClr val="FFE14D"/>
                </a:solidFill>
                <a:latin typeface="Comforta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 Hardware’s Sales &amp; Finance Analytics</a:t>
            </a:r>
            <a:endParaRPr lang="en-US" sz="4800" dirty="0">
              <a:latin typeface="Comfortaa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953394" y="5057280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382316" y="5959197"/>
            <a:ext cx="1392793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6EB44-53AB-4144-A2F1-251192C18759}"/>
              </a:ext>
            </a:extLst>
          </p:cNvPr>
          <p:cNvSpPr/>
          <p:nvPr/>
        </p:nvSpPr>
        <p:spPr>
          <a:xfrm>
            <a:off x="12813632" y="7676147"/>
            <a:ext cx="1816768" cy="553453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0C9F7-F98B-258C-85C9-3A69D5DC1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5626" y="97861"/>
            <a:ext cx="526456" cy="515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5A9FA-AC96-297B-210D-D036FA3716B8}"/>
              </a:ext>
            </a:extLst>
          </p:cNvPr>
          <p:cNvSpPr txBox="1"/>
          <p:nvPr/>
        </p:nvSpPr>
        <p:spPr>
          <a:xfrm>
            <a:off x="12612625" y="622385"/>
            <a:ext cx="1816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HARDWARES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716DB-3A61-4CED-1160-80EF6CAEEE5B}"/>
              </a:ext>
            </a:extLst>
          </p:cNvPr>
          <p:cNvSpPr txBox="1"/>
          <p:nvPr/>
        </p:nvSpPr>
        <p:spPr>
          <a:xfrm>
            <a:off x="13311404" y="314673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TLIQ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4A3B1A-E60F-E3BE-1C11-0AB2462AB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057" y="0"/>
            <a:ext cx="889334" cy="889334"/>
          </a:xfrm>
          <a:prstGeom prst="rect">
            <a:avLst/>
          </a:prstGeom>
        </p:spPr>
      </p:pic>
      <p:sp>
        <p:nvSpPr>
          <p:cNvPr id="14" name="Text 0">
            <a:extLst>
              <a:ext uri="{FF2B5EF4-FFF2-40B4-BE49-F238E27FC236}">
                <a16:creationId xmlns:a16="http://schemas.microsoft.com/office/drawing/2014/main" id="{895D7760-46C9-C6ED-8FE9-C72C66AAA477}"/>
              </a:ext>
            </a:extLst>
          </p:cNvPr>
          <p:cNvSpPr/>
          <p:nvPr/>
        </p:nvSpPr>
        <p:spPr>
          <a:xfrm>
            <a:off x="12702223" y="6847569"/>
            <a:ext cx="2039585" cy="899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450"/>
              </a:lnSpc>
              <a:buNone/>
            </a:pPr>
            <a:r>
              <a:rPr lang="en-US" sz="2000" b="1" dirty="0">
                <a:solidFill>
                  <a:srgbClr val="FFE14D"/>
                </a:solidFill>
                <a:latin typeface="Comforta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CREATED BY</a:t>
            </a:r>
            <a:endParaRPr lang="en-US" sz="2000" dirty="0">
              <a:latin typeface="Comfortaa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7BEF16F5-ABBF-D698-1CF7-F0A97FFF707C}"/>
              </a:ext>
            </a:extLst>
          </p:cNvPr>
          <p:cNvSpPr/>
          <p:nvPr/>
        </p:nvSpPr>
        <p:spPr>
          <a:xfrm>
            <a:off x="12445398" y="7231937"/>
            <a:ext cx="2039585" cy="899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450"/>
              </a:lnSpc>
              <a:buNone/>
            </a:pPr>
            <a:r>
              <a:rPr lang="en-US" sz="2000" b="1" dirty="0">
                <a:solidFill>
                  <a:srgbClr val="FFE14D"/>
                </a:solidFill>
                <a:latin typeface="Comforta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V.ARUN KUMAR</a:t>
            </a:r>
            <a:endParaRPr lang="en-US" sz="2000" dirty="0">
              <a:latin typeface="Comfortaa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6" grpId="0"/>
      <p:bldP spid="9" grpId="0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43182" y="499339"/>
            <a:ext cx="7415927" cy="18926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450"/>
              </a:lnSpc>
              <a:buNone/>
            </a:pPr>
            <a:r>
              <a:rPr lang="en-US" sz="4800" b="1" dirty="0">
                <a:solidFill>
                  <a:srgbClr val="FFE14D"/>
                </a:solidFill>
                <a:latin typeface="Comforta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Company Details</a:t>
            </a:r>
            <a:endParaRPr lang="en-US" sz="4800" dirty="0">
              <a:latin typeface="Comfortaa" panose="020B060402020202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953394" y="5057280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3100"/>
              </a:lnSpc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1382316" y="5959197"/>
            <a:ext cx="1392793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6EB44-53AB-4144-A2F1-251192C18759}"/>
              </a:ext>
            </a:extLst>
          </p:cNvPr>
          <p:cNvSpPr/>
          <p:nvPr/>
        </p:nvSpPr>
        <p:spPr>
          <a:xfrm>
            <a:off x="12813632" y="7676147"/>
            <a:ext cx="1816768" cy="553453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0C9F7-F98B-258C-85C9-3A69D5DC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52" y="0"/>
            <a:ext cx="526456" cy="515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5A9FA-AC96-297B-210D-D036FA3716B8}"/>
              </a:ext>
            </a:extLst>
          </p:cNvPr>
          <p:cNvSpPr txBox="1"/>
          <p:nvPr/>
        </p:nvSpPr>
        <p:spPr>
          <a:xfrm>
            <a:off x="87751" y="524524"/>
            <a:ext cx="1816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HARDWARES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A716DB-3A61-4CED-1160-80EF6CAEEE5B}"/>
              </a:ext>
            </a:extLst>
          </p:cNvPr>
          <p:cNvSpPr txBox="1"/>
          <p:nvPr/>
        </p:nvSpPr>
        <p:spPr>
          <a:xfrm>
            <a:off x="786530" y="216812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TLIQ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4B7C5-C22A-FDD4-2497-CEF34236995B}"/>
              </a:ext>
            </a:extLst>
          </p:cNvPr>
          <p:cNvSpPr txBox="1"/>
          <p:nvPr/>
        </p:nvSpPr>
        <p:spPr>
          <a:xfrm>
            <a:off x="1925576" y="1655880"/>
            <a:ext cx="11685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AtliQ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Harwares</a:t>
            </a:r>
            <a:r>
              <a:rPr lang="en-US" sz="2400" dirty="0">
                <a:solidFill>
                  <a:schemeClr val="bg1"/>
                </a:solidFill>
              </a:rPr>
              <a:t>(Imaginary Company) Is a Computer Hardware and Accessories Manufacture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77233F-9407-6E2F-3A8C-A9C01EF7F023}"/>
              </a:ext>
            </a:extLst>
          </p:cNvPr>
          <p:cNvSpPr txBox="1"/>
          <p:nvPr/>
        </p:nvSpPr>
        <p:spPr>
          <a:xfrm>
            <a:off x="1567578" y="3386288"/>
            <a:ext cx="204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FISCAL YEAR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DE5611-44E6-C8EB-09EF-7F10BDB8244D}"/>
              </a:ext>
            </a:extLst>
          </p:cNvPr>
          <p:cNvCxnSpPr/>
          <p:nvPr/>
        </p:nvCxnSpPr>
        <p:spPr>
          <a:xfrm>
            <a:off x="4740442" y="3334980"/>
            <a:ext cx="0" cy="3691462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1B2485-475F-1206-11A3-87D3759B35F8}"/>
              </a:ext>
            </a:extLst>
          </p:cNvPr>
          <p:cNvSpPr txBox="1"/>
          <p:nvPr/>
        </p:nvSpPr>
        <p:spPr>
          <a:xfrm>
            <a:off x="9080797" y="3391604"/>
            <a:ext cx="3053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ATLIQ’S PRODUCTS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5B702BD-AD33-0D95-1BCA-95EFCA71B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8233" y="3755865"/>
            <a:ext cx="2762250" cy="3390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A8BAB8-E3A6-7E78-64F4-F490D6ADF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752" y="3876308"/>
            <a:ext cx="2314575" cy="39433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E65460-3AF7-C88A-AAF0-2A2A33F3E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621" y="3923926"/>
            <a:ext cx="2181225" cy="2362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3BDE66-3F6E-9454-64F9-5D03B5FDA11B}"/>
              </a:ext>
            </a:extLst>
          </p:cNvPr>
          <p:cNvSpPr txBox="1"/>
          <p:nvPr/>
        </p:nvSpPr>
        <p:spPr>
          <a:xfrm>
            <a:off x="1567578" y="4855315"/>
            <a:ext cx="2045369" cy="40011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FY_2021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49D347-6136-15CD-998D-53D0CB7BD397}"/>
              </a:ext>
            </a:extLst>
          </p:cNvPr>
          <p:cNvSpPr txBox="1"/>
          <p:nvPr/>
        </p:nvSpPr>
        <p:spPr>
          <a:xfrm>
            <a:off x="548906" y="6171612"/>
            <a:ext cx="4082715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SEPTEMBER(2021)-AUGUST(2022)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E65FCC-DDD7-347D-D4EA-CDE3F6B560C7}"/>
              </a:ext>
            </a:extLst>
          </p:cNvPr>
          <p:cNvSpPr txBox="1"/>
          <p:nvPr/>
        </p:nvSpPr>
        <p:spPr>
          <a:xfrm>
            <a:off x="1567578" y="5848868"/>
            <a:ext cx="2045369" cy="40011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FY_2022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685BBA-DFB1-A273-1801-99FD9BB4E299}"/>
              </a:ext>
            </a:extLst>
          </p:cNvPr>
          <p:cNvSpPr/>
          <p:nvPr/>
        </p:nvSpPr>
        <p:spPr>
          <a:xfrm>
            <a:off x="1026156" y="4864767"/>
            <a:ext cx="3128211" cy="654999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52D1D4-E780-03AE-5246-7E5E5BA0E471}"/>
              </a:ext>
            </a:extLst>
          </p:cNvPr>
          <p:cNvSpPr/>
          <p:nvPr/>
        </p:nvSpPr>
        <p:spPr>
          <a:xfrm>
            <a:off x="975577" y="5921478"/>
            <a:ext cx="3128211" cy="654999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DC84AB-CC0B-13BA-7E72-4F2B85B90528}"/>
              </a:ext>
            </a:extLst>
          </p:cNvPr>
          <p:cNvSpPr txBox="1"/>
          <p:nvPr/>
        </p:nvSpPr>
        <p:spPr>
          <a:xfrm>
            <a:off x="621095" y="5174855"/>
            <a:ext cx="4082715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SEPTEMBER(2020)-AUGUST(2021)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62EE1E-44C4-67CF-91D9-F55534107C5E}"/>
              </a:ext>
            </a:extLst>
          </p:cNvPr>
          <p:cNvSpPr txBox="1"/>
          <p:nvPr/>
        </p:nvSpPr>
        <p:spPr>
          <a:xfrm>
            <a:off x="1558733" y="3924515"/>
            <a:ext cx="2045369" cy="40011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FY_2020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75B439-45C7-825A-3697-E51985428B6F}"/>
              </a:ext>
            </a:extLst>
          </p:cNvPr>
          <p:cNvSpPr/>
          <p:nvPr/>
        </p:nvSpPr>
        <p:spPr>
          <a:xfrm>
            <a:off x="1017311" y="3933967"/>
            <a:ext cx="3128211" cy="654999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2E4A60-B9CE-D756-287A-7A9B200C9CE2}"/>
              </a:ext>
            </a:extLst>
          </p:cNvPr>
          <p:cNvSpPr txBox="1"/>
          <p:nvPr/>
        </p:nvSpPr>
        <p:spPr>
          <a:xfrm>
            <a:off x="612250" y="4244055"/>
            <a:ext cx="4082715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SEPTEMBER(2019)-AUGUST(2020)</a:t>
            </a:r>
          </a:p>
        </p:txBody>
      </p:sp>
    </p:spTree>
    <p:extLst>
      <p:ext uri="{BB962C8B-B14F-4D97-AF65-F5344CB8AC3E}">
        <p14:creationId xmlns:p14="http://schemas.microsoft.com/office/powerpoint/2010/main" val="332534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6" grpId="0"/>
      <p:bldP spid="9" grpId="0"/>
      <p:bldP spid="13" grpId="0"/>
      <p:bldP spid="19" grpId="0"/>
      <p:bldP spid="23" grpId="0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1356" y="1529358"/>
            <a:ext cx="11987689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7450"/>
              </a:lnSpc>
            </a:pPr>
            <a:r>
              <a:rPr lang="en-US" sz="5950" b="1" dirty="0">
                <a:solidFill>
                  <a:srgbClr val="FFE14D"/>
                </a:solidFill>
                <a:latin typeface="Comfortaa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Sales &amp; Finance Analytics</a:t>
            </a:r>
          </a:p>
        </p:txBody>
      </p:sp>
      <p:sp>
        <p:nvSpPr>
          <p:cNvPr id="3" name="Text 1"/>
          <p:cNvSpPr/>
          <p:nvPr/>
        </p:nvSpPr>
        <p:spPr>
          <a:xfrm>
            <a:off x="1321355" y="3518059"/>
            <a:ext cx="2997981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  <a:endParaRPr lang="en-US" sz="2150" dirty="0">
              <a:latin typeface="Bahnschrift SemiBold SemiConden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321356" y="4107775"/>
            <a:ext cx="3593902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AtliQ Hardware aims to gain a deeper understanding of its </a:t>
            </a:r>
            <a:r>
              <a:rPr lang="en-US" sz="1900" b="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sales performance and </a:t>
            </a: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leverage data-driven insights to optimize strategies and improve profitability.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525095" y="351805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Project Overview</a:t>
            </a:r>
            <a:endParaRPr lang="en-US" sz="2150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525095" y="4107775"/>
            <a:ext cx="3593902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project focuses on analyzing historical sales data </a:t>
            </a:r>
            <a:r>
              <a:rPr lang="en-US" sz="1900" b="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 identify trends, patterns</a:t>
            </a: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and areas for improvement.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728835" y="351805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Key Objectives</a:t>
            </a:r>
            <a:endParaRPr lang="en-US" sz="215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728835" y="4107775"/>
            <a:ext cx="3593902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analysis will provide a comprehensive understanding of </a:t>
            </a:r>
            <a:r>
              <a:rPr lang="en-US" sz="1900" b="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 behavior, market performance, and product performance.</a:t>
            </a:r>
            <a:endParaRPr lang="en-US" sz="19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A5987-9BDD-7102-C721-65FE5F8C2AFF}"/>
              </a:ext>
            </a:extLst>
          </p:cNvPr>
          <p:cNvSpPr/>
          <p:nvPr/>
        </p:nvSpPr>
        <p:spPr>
          <a:xfrm>
            <a:off x="12813632" y="7676147"/>
            <a:ext cx="1816768" cy="553453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14172-62DB-29BB-8003-4EAE75795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3" y="64951"/>
            <a:ext cx="526456" cy="5151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78BF2D-5A67-59BF-AE05-8113E1C189ED}"/>
              </a:ext>
            </a:extLst>
          </p:cNvPr>
          <p:cNvSpPr txBox="1"/>
          <p:nvPr/>
        </p:nvSpPr>
        <p:spPr>
          <a:xfrm>
            <a:off x="168963" y="651095"/>
            <a:ext cx="1852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9DFC8-D93F-157C-7BEF-5B6FF20EACD6}"/>
              </a:ext>
            </a:extLst>
          </p:cNvPr>
          <p:cNvSpPr txBox="1"/>
          <p:nvPr/>
        </p:nvSpPr>
        <p:spPr>
          <a:xfrm>
            <a:off x="714341" y="281763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TLIQ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269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21356" y="3083719"/>
            <a:ext cx="7984212" cy="561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E14D"/>
                </a:solidFill>
                <a:latin typeface="Comfortaa" panose="020B0604020202020204" charset="0"/>
                <a:ea typeface="Comfortaa" pitchFamily="34" charset="-122"/>
                <a:cs typeface="Comfortaa" pitchFamily="34" charset="-120"/>
              </a:rPr>
              <a:t>Data Exploration and Preparation</a:t>
            </a:r>
            <a:endParaRPr lang="en-US" sz="3500" dirty="0">
              <a:latin typeface="Comfortaa" panose="020B060402020202020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321356" y="4175760"/>
            <a:ext cx="454819" cy="454819"/>
          </a:xfrm>
          <a:prstGeom prst="roundRect">
            <a:avLst>
              <a:gd name="adj" fmla="val 66673"/>
            </a:avLst>
          </a:prstGeom>
          <a:solidFill>
            <a:srgbClr val="46464A"/>
          </a:solidFill>
          <a:ln/>
        </p:spPr>
      </p:sp>
      <p:sp>
        <p:nvSpPr>
          <p:cNvPr id="5" name="Text 2"/>
          <p:cNvSpPr/>
          <p:nvPr/>
        </p:nvSpPr>
        <p:spPr>
          <a:xfrm>
            <a:off x="1495782" y="4268391"/>
            <a:ext cx="105966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1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978223" y="4175760"/>
            <a:ext cx="2246114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7D4CC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Data</a:t>
            </a:r>
            <a:r>
              <a:rPr lang="en-US" sz="175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 Sources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978223" y="4577715"/>
            <a:ext cx="5236012" cy="1293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project leverages </a:t>
            </a:r>
            <a:r>
              <a:rPr lang="en-US" sz="1550" b="1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fact_sales_monthly dataset and the Target_orders dataset</a:t>
            </a:r>
            <a:r>
              <a:rPr lang="en-US" sz="15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which provide detailed information about sales transactions, orders, and targets.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7416284" y="4175760"/>
            <a:ext cx="454819" cy="454819"/>
          </a:xfrm>
          <a:prstGeom prst="roundRect">
            <a:avLst>
              <a:gd name="adj" fmla="val 66673"/>
            </a:avLst>
          </a:prstGeom>
          <a:solidFill>
            <a:srgbClr val="46464A"/>
          </a:solidFill>
          <a:ln/>
        </p:spPr>
      </p:sp>
      <p:sp>
        <p:nvSpPr>
          <p:cNvPr id="9" name="Text 6"/>
          <p:cNvSpPr/>
          <p:nvPr/>
        </p:nvSpPr>
        <p:spPr>
          <a:xfrm>
            <a:off x="7564398" y="4268391"/>
            <a:ext cx="158472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7"/>
          <p:cNvSpPr/>
          <p:nvPr/>
        </p:nvSpPr>
        <p:spPr>
          <a:xfrm>
            <a:off x="8073152" y="4175760"/>
            <a:ext cx="2246114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7D4CC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Data Cleaning</a:t>
            </a:r>
            <a:endParaRPr lang="en-US" sz="1750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073152" y="4577715"/>
            <a:ext cx="5236012" cy="970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data is cleansed and prepared for analysis by removing leading and trailing spaces, correcting spelling errors, and handling duplicates.</a:t>
            </a:r>
            <a:endParaRPr lang="en-US" sz="1550" dirty="0"/>
          </a:p>
        </p:txBody>
      </p:sp>
      <p:sp>
        <p:nvSpPr>
          <p:cNvPr id="12" name="Shape 9"/>
          <p:cNvSpPr/>
          <p:nvPr/>
        </p:nvSpPr>
        <p:spPr>
          <a:xfrm>
            <a:off x="1321356" y="6300668"/>
            <a:ext cx="454819" cy="454819"/>
          </a:xfrm>
          <a:prstGeom prst="roundRect">
            <a:avLst>
              <a:gd name="adj" fmla="val 66673"/>
            </a:avLst>
          </a:prstGeom>
          <a:solidFill>
            <a:srgbClr val="46464A"/>
          </a:solidFill>
          <a:ln/>
        </p:spPr>
      </p:sp>
      <p:sp>
        <p:nvSpPr>
          <p:cNvPr id="13" name="Text 10"/>
          <p:cNvSpPr/>
          <p:nvPr/>
        </p:nvSpPr>
        <p:spPr>
          <a:xfrm>
            <a:off x="1468041" y="6393299"/>
            <a:ext cx="161449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3</a:t>
            </a:r>
            <a:endParaRPr lang="en-US" sz="2100" dirty="0"/>
          </a:p>
        </p:txBody>
      </p:sp>
      <p:sp>
        <p:nvSpPr>
          <p:cNvPr id="14" name="Text 11"/>
          <p:cNvSpPr/>
          <p:nvPr/>
        </p:nvSpPr>
        <p:spPr>
          <a:xfrm>
            <a:off x="1978223" y="6300668"/>
            <a:ext cx="2442091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7D4CC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Data Transformation</a:t>
            </a:r>
            <a:endParaRPr lang="en-US" sz="1750" dirty="0">
              <a:latin typeface="Bahnschrift SemiBold SemiConden" panose="020B0502040204020203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978223" y="6702623"/>
            <a:ext cx="5236012" cy="646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data is transformed to support various analysis techniques, including calculations of key performance </a:t>
            </a:r>
            <a:endParaRPr lang="en-US" sz="1550" dirty="0"/>
          </a:p>
        </p:txBody>
      </p:sp>
      <p:sp>
        <p:nvSpPr>
          <p:cNvPr id="16" name="Shape 13"/>
          <p:cNvSpPr/>
          <p:nvPr/>
        </p:nvSpPr>
        <p:spPr>
          <a:xfrm>
            <a:off x="7416284" y="6300668"/>
            <a:ext cx="454819" cy="454819"/>
          </a:xfrm>
          <a:prstGeom prst="roundRect">
            <a:avLst>
              <a:gd name="adj" fmla="val 66673"/>
            </a:avLst>
          </a:prstGeom>
          <a:solidFill>
            <a:srgbClr val="46464A"/>
          </a:solidFill>
          <a:ln/>
        </p:spPr>
      </p:sp>
      <p:sp>
        <p:nvSpPr>
          <p:cNvPr id="17" name="Text 14"/>
          <p:cNvSpPr/>
          <p:nvPr/>
        </p:nvSpPr>
        <p:spPr>
          <a:xfrm>
            <a:off x="7555706" y="6393299"/>
            <a:ext cx="175974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4</a:t>
            </a:r>
            <a:endParaRPr lang="en-US" sz="2100" dirty="0"/>
          </a:p>
        </p:txBody>
      </p:sp>
      <p:sp>
        <p:nvSpPr>
          <p:cNvPr id="18" name="Text 15"/>
          <p:cNvSpPr/>
          <p:nvPr/>
        </p:nvSpPr>
        <p:spPr>
          <a:xfrm>
            <a:off x="8073152" y="6300668"/>
            <a:ext cx="2246114" cy="280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7D4CC"/>
                </a:solidFill>
                <a:latin typeface="Bahnschrift SemiBold SemiConden" panose="020B0502040204020203" pitchFamily="34" charset="0"/>
                <a:ea typeface="Comfortaa" pitchFamily="34" charset="-122"/>
                <a:cs typeface="Comfortaa" pitchFamily="34" charset="-120"/>
              </a:rPr>
              <a:t>Data Exploration</a:t>
            </a:r>
            <a:endParaRPr lang="en-US" sz="1750" dirty="0">
              <a:latin typeface="Bahnschrift SemiBold SemiConden" panose="020B0502040204020203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8073152" y="6702623"/>
            <a:ext cx="5236012" cy="970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Descriptive analysis is performed to understand the characteristics of the data, including distributions, outliers, and relationships between variables.</a:t>
            </a:r>
            <a:endParaRPr lang="en-US" sz="15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378253-77D8-FB59-8EA7-7FAF8FA360E1}"/>
              </a:ext>
            </a:extLst>
          </p:cNvPr>
          <p:cNvSpPr/>
          <p:nvPr/>
        </p:nvSpPr>
        <p:spPr>
          <a:xfrm>
            <a:off x="12813632" y="7676147"/>
            <a:ext cx="1816768" cy="553453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7A6C20-3457-4EF7-5CE5-4E80B2E86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51" y="0"/>
            <a:ext cx="526456" cy="51517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415B43-0C24-489D-3699-36681DD2B9F9}"/>
              </a:ext>
            </a:extLst>
          </p:cNvPr>
          <p:cNvSpPr txBox="1"/>
          <p:nvPr/>
        </p:nvSpPr>
        <p:spPr>
          <a:xfrm>
            <a:off x="91751" y="524524"/>
            <a:ext cx="1773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HARDWARES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6DD25-71F6-11C8-6A94-D5FE98FA505F}"/>
              </a:ext>
            </a:extLst>
          </p:cNvPr>
          <p:cNvSpPr txBox="1"/>
          <p:nvPr/>
        </p:nvSpPr>
        <p:spPr>
          <a:xfrm>
            <a:off x="637129" y="216812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TLIQ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54860" y="538222"/>
            <a:ext cx="7419142" cy="457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600"/>
              </a:lnSpc>
              <a:buNone/>
            </a:pPr>
            <a:r>
              <a:rPr lang="en-US" sz="2850" b="1" dirty="0">
                <a:solidFill>
                  <a:srgbClr val="FFE14D"/>
                </a:solidFill>
                <a:latin typeface="Comfortaa" panose="020B0604020202020204" charset="0"/>
                <a:ea typeface="Comfortaa" pitchFamily="34" charset="-122"/>
                <a:cs typeface="Comfortaa" pitchFamily="34" charset="-120"/>
              </a:rPr>
              <a:t>Visualizing Sales Performance Insights</a:t>
            </a:r>
            <a:endParaRPr lang="en-US" sz="2850" dirty="0">
              <a:latin typeface="Comfortaa" panose="020B060402020202020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255168" y="1206341"/>
            <a:ext cx="7991951" cy="5816918"/>
          </a:xfrm>
          <a:prstGeom prst="roundRect">
            <a:avLst>
              <a:gd name="adj" fmla="val 424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3327261" y="1298201"/>
            <a:ext cx="7975878" cy="4758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3428285" y="1320284"/>
            <a:ext cx="232541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Visualization</a:t>
            </a: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6090404" y="1320284"/>
            <a:ext cx="232160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Report Link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8748712" y="1320284"/>
            <a:ext cx="232541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Insight</a:t>
            </a:r>
            <a:endParaRPr lang="en-US" sz="1250" dirty="0"/>
          </a:p>
        </p:txBody>
      </p:sp>
      <p:sp>
        <p:nvSpPr>
          <p:cNvPr id="9" name="Shape 6"/>
          <p:cNvSpPr/>
          <p:nvPr/>
        </p:nvSpPr>
        <p:spPr>
          <a:xfrm>
            <a:off x="3262788" y="1689854"/>
            <a:ext cx="7975878" cy="152888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3428285" y="1796177"/>
            <a:ext cx="232541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Customer Performance</a:t>
            </a:r>
            <a:endParaRPr lang="en-US" sz="1250" dirty="0"/>
          </a:p>
        </p:txBody>
      </p:sp>
      <p:sp>
        <p:nvSpPr>
          <p:cNvPr id="11" name="Text 8"/>
          <p:cNvSpPr/>
          <p:nvPr/>
        </p:nvSpPr>
        <p:spPr>
          <a:xfrm>
            <a:off x="6090404" y="1796177"/>
            <a:ext cx="232160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u="sng" dirty="0">
                <a:solidFill>
                  <a:srgbClr val="FFE14D"/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Performance</a:t>
            </a:r>
            <a:endParaRPr lang="en-US" sz="1250" dirty="0"/>
          </a:p>
        </p:txBody>
      </p:sp>
      <p:sp>
        <p:nvSpPr>
          <p:cNvPr id="12" name="Text 9"/>
          <p:cNvSpPr/>
          <p:nvPr/>
        </p:nvSpPr>
        <p:spPr>
          <a:xfrm>
            <a:off x="8748712" y="1796177"/>
            <a:ext cx="2325410" cy="1316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Identifies top-performing customers and identifies opportunities to improve customer engagement and retention.</a:t>
            </a:r>
            <a:endParaRPr lang="en-US" sz="1250" dirty="0"/>
          </a:p>
        </p:txBody>
      </p:sp>
      <p:sp>
        <p:nvSpPr>
          <p:cNvPr id="13" name="Shape 10"/>
          <p:cNvSpPr/>
          <p:nvPr/>
        </p:nvSpPr>
        <p:spPr>
          <a:xfrm>
            <a:off x="3262788" y="3218735"/>
            <a:ext cx="7975878" cy="12656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3428285" y="3325058"/>
            <a:ext cx="2325410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Market vs. Target Performance</a:t>
            </a:r>
            <a:endParaRPr lang="en-US" sz="1250" dirty="0"/>
          </a:p>
        </p:txBody>
      </p:sp>
      <p:sp>
        <p:nvSpPr>
          <p:cNvPr id="15" name="Text 12"/>
          <p:cNvSpPr/>
          <p:nvPr/>
        </p:nvSpPr>
        <p:spPr>
          <a:xfrm>
            <a:off x="6090404" y="3325058"/>
            <a:ext cx="2321600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u="sng" dirty="0">
                <a:solidFill>
                  <a:srgbClr val="FFE14D"/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vs Target Performance</a:t>
            </a:r>
            <a:endParaRPr lang="en-US" sz="1250" dirty="0"/>
          </a:p>
        </p:txBody>
      </p:sp>
      <p:sp>
        <p:nvSpPr>
          <p:cNvPr id="16" name="Text 13"/>
          <p:cNvSpPr/>
          <p:nvPr/>
        </p:nvSpPr>
        <p:spPr>
          <a:xfrm>
            <a:off x="8748712" y="3325058"/>
            <a:ext cx="2325410" cy="1052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Analyzes market trends and identifies areas for improvement in meeting sales targets.</a:t>
            </a:r>
            <a:endParaRPr lang="en-US" sz="1250" dirty="0"/>
          </a:p>
        </p:txBody>
      </p:sp>
      <p:sp>
        <p:nvSpPr>
          <p:cNvPr id="17" name="Shape 14"/>
          <p:cNvSpPr/>
          <p:nvPr/>
        </p:nvSpPr>
        <p:spPr>
          <a:xfrm>
            <a:off x="3262788" y="4484370"/>
            <a:ext cx="7975878" cy="12656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3428285" y="4590693"/>
            <a:ext cx="232541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Profit and Loss Statement</a:t>
            </a:r>
            <a:endParaRPr lang="en-US" sz="1250" dirty="0"/>
          </a:p>
        </p:txBody>
      </p:sp>
      <p:sp>
        <p:nvSpPr>
          <p:cNvPr id="19" name="Text 16"/>
          <p:cNvSpPr/>
          <p:nvPr/>
        </p:nvSpPr>
        <p:spPr>
          <a:xfrm>
            <a:off x="6090404" y="4590693"/>
            <a:ext cx="232160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u="sng" dirty="0">
                <a:solidFill>
                  <a:srgbClr val="FFE14D"/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5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P&amp;L Statement by Monthly</a:t>
            </a:r>
            <a:endParaRPr lang="en-US" sz="1250" dirty="0"/>
          </a:p>
        </p:txBody>
      </p:sp>
      <p:sp>
        <p:nvSpPr>
          <p:cNvPr id="20" name="Text 17"/>
          <p:cNvSpPr/>
          <p:nvPr/>
        </p:nvSpPr>
        <p:spPr>
          <a:xfrm>
            <a:off x="8748712" y="4590693"/>
            <a:ext cx="2325410" cy="1052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Provides a detailed breakdown of revenue, expenses, and profitability across different time periods.</a:t>
            </a:r>
            <a:endParaRPr lang="en-US" sz="1250" dirty="0"/>
          </a:p>
        </p:txBody>
      </p:sp>
      <p:sp>
        <p:nvSpPr>
          <p:cNvPr id="21" name="Shape 18"/>
          <p:cNvSpPr/>
          <p:nvPr/>
        </p:nvSpPr>
        <p:spPr>
          <a:xfrm>
            <a:off x="3262788" y="6974470"/>
            <a:ext cx="7975878" cy="129533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3428285" y="5856327"/>
            <a:ext cx="2325410" cy="526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Profit and Loss Statement (Market Wise)</a:t>
            </a:r>
            <a:endParaRPr lang="en-US" sz="1250" dirty="0"/>
          </a:p>
        </p:txBody>
      </p:sp>
      <p:sp>
        <p:nvSpPr>
          <p:cNvPr id="23" name="Text 20"/>
          <p:cNvSpPr/>
          <p:nvPr/>
        </p:nvSpPr>
        <p:spPr>
          <a:xfrm>
            <a:off x="6090404" y="5856327"/>
            <a:ext cx="2321600" cy="263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u="sng" dirty="0">
                <a:solidFill>
                  <a:srgbClr val="FFE14D"/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6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P&amp;L Statement By Market</a:t>
            </a:r>
            <a:endParaRPr lang="en-US" sz="1250" dirty="0"/>
          </a:p>
        </p:txBody>
      </p:sp>
      <p:sp>
        <p:nvSpPr>
          <p:cNvPr id="24" name="Text 21"/>
          <p:cNvSpPr/>
          <p:nvPr/>
        </p:nvSpPr>
        <p:spPr>
          <a:xfrm>
            <a:off x="8748712" y="5856327"/>
            <a:ext cx="2325410" cy="1052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Examines profitability performance in different markets, highlighting areas for optimization.</a:t>
            </a:r>
            <a:endParaRPr lang="en-US" sz="12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7D3E39-AF17-E695-4938-758B5076AB8F}"/>
              </a:ext>
            </a:extLst>
          </p:cNvPr>
          <p:cNvSpPr/>
          <p:nvPr/>
        </p:nvSpPr>
        <p:spPr>
          <a:xfrm>
            <a:off x="12813632" y="7676147"/>
            <a:ext cx="1816768" cy="553453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92CEC9-E00C-F82E-2767-3A356AFB7C82}"/>
              </a:ext>
            </a:extLst>
          </p:cNvPr>
          <p:cNvSpPr txBox="1"/>
          <p:nvPr/>
        </p:nvSpPr>
        <p:spPr>
          <a:xfrm>
            <a:off x="3255168" y="7032280"/>
            <a:ext cx="7983498" cy="1412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50"/>
              </a:lnSpc>
            </a:pPr>
            <a:r>
              <a:rPr lang="en-US" sz="12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Profit and Loss Fiscal Year                     </a:t>
            </a:r>
            <a:r>
              <a:rPr lang="en-US" sz="12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&amp;L Statement By FY </a:t>
            </a:r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                                </a:t>
            </a:r>
            <a:r>
              <a:rPr lang="en-US" sz="12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Provides a detailed                                          						breakdown of revenue, 						                       expenses, and profitability  cross </a:t>
            </a:r>
          </a:p>
          <a:p>
            <a:pPr>
              <a:lnSpc>
                <a:spcPts val="2050"/>
              </a:lnSpc>
            </a:pPr>
            <a:r>
              <a:rPr lang="en-US" sz="120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						different  Fiscal Years.</a:t>
            </a:r>
            <a:endParaRPr lang="en-US" sz="1200" dirty="0"/>
          </a:p>
          <a:p>
            <a:pPr marL="0" indent="0">
              <a:lnSpc>
                <a:spcPts val="2050"/>
              </a:lnSpc>
              <a:buNone/>
            </a:pPr>
            <a:endParaRPr lang="en-US" sz="1200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Shape 14">
            <a:extLst>
              <a:ext uri="{FF2B5EF4-FFF2-40B4-BE49-F238E27FC236}">
                <a16:creationId xmlns:a16="http://schemas.microsoft.com/office/drawing/2014/main" id="{4D246D7B-DCAC-761B-2597-0EE7F59CFEFE}"/>
              </a:ext>
            </a:extLst>
          </p:cNvPr>
          <p:cNvSpPr/>
          <p:nvPr/>
        </p:nvSpPr>
        <p:spPr>
          <a:xfrm>
            <a:off x="3196669" y="4542180"/>
            <a:ext cx="7975878" cy="12656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08159"/>
            <a:ext cx="5149516" cy="721685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6748" y="508159"/>
            <a:ext cx="7850505" cy="10265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FFE14D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Actionable Insights &amp; Recommendations</a:t>
            </a:r>
            <a:endParaRPr lang="en-US" sz="3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8" y="1811893"/>
            <a:ext cx="923925" cy="147828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47850" y="1996678"/>
            <a:ext cx="2053114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Sales Optimization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1847850" y="2364105"/>
            <a:ext cx="6649403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Identify key drivers of sales performance and implement strategies to optimize sales channels, product offerings, and marketing campaigns.</a:t>
            </a:r>
            <a:endParaRPr lang="en-US" sz="1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48" y="3290173"/>
            <a:ext cx="923925" cy="147828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47850" y="3474958"/>
            <a:ext cx="3930848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Customer Relationship Management</a:t>
            </a:r>
            <a:endParaRPr lang="en-US" sz="1600" dirty="0"/>
          </a:p>
        </p:txBody>
      </p:sp>
      <p:sp>
        <p:nvSpPr>
          <p:cNvPr id="9" name="Text 4"/>
          <p:cNvSpPr/>
          <p:nvPr/>
        </p:nvSpPr>
        <p:spPr>
          <a:xfrm>
            <a:off x="1847850" y="3842385"/>
            <a:ext cx="6649403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Develop a targeted approach to customer relationship management, focusing on customer segmentation, engagement, and retention.</a:t>
            </a:r>
            <a:endParaRPr lang="en-US" sz="14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48" y="4768453"/>
            <a:ext cx="923925" cy="147828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47850" y="4953238"/>
            <a:ext cx="2053114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Product Strategy</a:t>
            </a:r>
            <a:endParaRPr lang="en-US" sz="1600" dirty="0"/>
          </a:p>
        </p:txBody>
      </p:sp>
      <p:sp>
        <p:nvSpPr>
          <p:cNvPr id="12" name="Text 6"/>
          <p:cNvSpPr/>
          <p:nvPr/>
        </p:nvSpPr>
        <p:spPr>
          <a:xfrm>
            <a:off x="1847850" y="5320665"/>
            <a:ext cx="6649403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Analyze product performance data to identify areas for improvement, such as product development, pricing, and distribution.</a:t>
            </a:r>
            <a:endParaRPr lang="en-US" sz="14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48" y="6246733"/>
            <a:ext cx="923925" cy="147828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847850" y="6431518"/>
            <a:ext cx="2053114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D7D4CC"/>
                </a:solidFill>
                <a:latin typeface="Comfortaa" pitchFamily="34" charset="0"/>
                <a:ea typeface="Comfortaa" pitchFamily="34" charset="-122"/>
                <a:cs typeface="Comfortaa" pitchFamily="34" charset="-120"/>
              </a:rPr>
              <a:t>Market Expansion</a:t>
            </a:r>
            <a:endParaRPr lang="en-US" sz="1600" dirty="0"/>
          </a:p>
        </p:txBody>
      </p:sp>
      <p:sp>
        <p:nvSpPr>
          <p:cNvPr id="15" name="Text 8"/>
          <p:cNvSpPr/>
          <p:nvPr/>
        </p:nvSpPr>
        <p:spPr>
          <a:xfrm>
            <a:off x="1847850" y="6798945"/>
            <a:ext cx="6649403" cy="591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D7D4CC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Explore opportunities for market expansion based on insights into market trends and customer preferences.</a:t>
            </a:r>
            <a:endParaRPr lang="en-US" sz="14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1E59C7-B8DD-F471-92EE-2E4772AA5581}"/>
              </a:ext>
            </a:extLst>
          </p:cNvPr>
          <p:cNvSpPr/>
          <p:nvPr/>
        </p:nvSpPr>
        <p:spPr>
          <a:xfrm>
            <a:off x="12813632" y="7725013"/>
            <a:ext cx="1816768" cy="504587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advClick="0">
        <p14:vortex dir="r"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81E59C7-B8DD-F471-92EE-2E4772AA5581}"/>
              </a:ext>
            </a:extLst>
          </p:cNvPr>
          <p:cNvSpPr/>
          <p:nvPr/>
        </p:nvSpPr>
        <p:spPr>
          <a:xfrm>
            <a:off x="12813632" y="7725013"/>
            <a:ext cx="1816768" cy="504587"/>
          </a:xfrm>
          <a:prstGeom prst="rect">
            <a:avLst/>
          </a:prstGeom>
          <a:solidFill>
            <a:srgbClr val="272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23288DD7-AD15-8F20-0241-8397879AA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47" y="2249905"/>
            <a:ext cx="8193505" cy="481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8C0720-BDFC-D787-7C7B-25C2593BF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5626" y="97861"/>
            <a:ext cx="526456" cy="5151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0D7A6A-7607-571A-1A0B-EE842A8B56DC}"/>
              </a:ext>
            </a:extLst>
          </p:cNvPr>
          <p:cNvSpPr txBox="1"/>
          <p:nvPr/>
        </p:nvSpPr>
        <p:spPr>
          <a:xfrm>
            <a:off x="12612625" y="622385"/>
            <a:ext cx="1816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HARDWARES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BBD01D-2719-DE6C-22B6-477F2E8B9014}"/>
              </a:ext>
            </a:extLst>
          </p:cNvPr>
          <p:cNvSpPr txBox="1"/>
          <p:nvPr/>
        </p:nvSpPr>
        <p:spPr>
          <a:xfrm>
            <a:off x="13311404" y="314673"/>
            <a:ext cx="1139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" panose="02040604050505020304" pitchFamily="18" charset="0"/>
              </a:rPr>
              <a:t>TLIQ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D4BD1D-6978-4759-D9C3-1D22A8BD2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057" y="0"/>
            <a:ext cx="889334" cy="8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9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0">
        <p14:vortex dir="r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490</Words>
  <Application>Microsoft Office PowerPoint</Application>
  <PresentationFormat>Custom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Century</vt:lpstr>
      <vt:lpstr>Arial</vt:lpstr>
      <vt:lpstr>Comfortaa</vt:lpstr>
      <vt:lpstr>Bahnschrift SemiBold SemiConden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VADLAMUDI ARUN KUMAR</cp:lastModifiedBy>
  <cp:revision>10</cp:revision>
  <dcterms:created xsi:type="dcterms:W3CDTF">2024-09-07T12:09:58Z</dcterms:created>
  <dcterms:modified xsi:type="dcterms:W3CDTF">2024-09-09T09:55:12Z</dcterms:modified>
</cp:coreProperties>
</file>