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f086ea3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f086ea3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f086ea3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f086ea3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f086ea3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f086ea3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f086ea3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f086ea3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f086ea3d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f086ea3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OVERVIEW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en" sz="4736">
                <a:solidFill>
                  <a:srgbClr val="374151"/>
                </a:solidFill>
                <a:highlight>
                  <a:srgbClr val="F7F7F8"/>
                </a:highlight>
                <a:latin typeface="Roboto"/>
                <a:ea typeface="Roboto"/>
                <a:cs typeface="Roboto"/>
                <a:sym typeface="Roboto"/>
              </a:rPr>
              <a:t>The choice of genre should align with Microsoft's brand identity and corporate values while considering market trends and opportunities. Conducting market research, analyzing audience preferences, and exploring potential partnerships with experienced filmmakers can help Microsoft make an informed decision about which genre to venture into for movie production.</a:t>
            </a:r>
            <a:endParaRPr sz="4736">
              <a:solidFill>
                <a:srgbClr val="374151"/>
              </a:solidFill>
              <a:highlight>
                <a:srgbClr val="F7F7F8"/>
              </a:highlight>
              <a:latin typeface="Roboto"/>
              <a:ea typeface="Roboto"/>
              <a:cs typeface="Roboto"/>
              <a:sym typeface="Roboto"/>
            </a:endParaRPr>
          </a:p>
          <a:p>
            <a:pPr indent="0" lvl="0" marL="0" rtl="0" algn="l">
              <a:lnSpc>
                <a:spcPct val="115000"/>
              </a:lnSpc>
              <a:spcBef>
                <a:spcPts val="500"/>
              </a:spcBef>
              <a:spcAft>
                <a:spcPts val="0"/>
              </a:spcAft>
              <a:buNone/>
            </a:pPr>
            <a:r>
              <a:t/>
            </a:r>
            <a:endParaRPr sz="4736">
              <a:solidFill>
                <a:srgbClr val="374151"/>
              </a:solidFill>
              <a:highlight>
                <a:srgbClr val="F7F7F8"/>
              </a:highlight>
              <a:latin typeface="Roboto"/>
              <a:ea typeface="Roboto"/>
              <a:cs typeface="Roboto"/>
              <a:sym typeface="Roboto"/>
            </a:endParaRPr>
          </a:p>
          <a:p>
            <a:pPr indent="0" lvl="0" marL="0" rtl="0" algn="l">
              <a:lnSpc>
                <a:spcPct val="115000"/>
              </a:lnSpc>
              <a:spcBef>
                <a:spcPts val="500"/>
              </a:spcBef>
              <a:spcAft>
                <a:spcPts val="0"/>
              </a:spcAft>
              <a:buNone/>
            </a:pPr>
            <a:r>
              <a:t/>
            </a:r>
            <a:endParaRPr sz="4736">
              <a:solidFill>
                <a:srgbClr val="374151"/>
              </a:solidFill>
              <a:highlight>
                <a:srgbClr val="F7F7F8"/>
              </a:highlight>
              <a:latin typeface="Roboto"/>
              <a:ea typeface="Roboto"/>
              <a:cs typeface="Roboto"/>
              <a:sym typeface="Roboto"/>
            </a:endParaRPr>
          </a:p>
          <a:p>
            <a:pPr indent="0" lvl="0" marL="0" rtl="0" algn="l">
              <a:lnSpc>
                <a:spcPct val="115000"/>
              </a:lnSpc>
              <a:spcBef>
                <a:spcPts val="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Understanding</a:t>
            </a:r>
            <a:endParaRPr/>
          </a:p>
        </p:txBody>
      </p:sp>
      <p:sp>
        <p:nvSpPr>
          <p:cNvPr id="61" name="Google Shape;61;p14"/>
          <p:cNvSpPr txBox="1"/>
          <p:nvPr>
            <p:ph idx="1" type="body"/>
          </p:nvPr>
        </p:nvSpPr>
        <p:spPr>
          <a:xfrm>
            <a:off x="38735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374151"/>
                </a:solidFill>
                <a:highlight>
                  <a:srgbClr val="F7F7F8"/>
                </a:highlight>
                <a:latin typeface="Roboto"/>
                <a:ea typeface="Roboto"/>
                <a:cs typeface="Roboto"/>
                <a:sym typeface="Roboto"/>
              </a:rPr>
              <a:t>Making films can give Microsoft chances for brand development and diversity, but it also comes with substantial risks and difficulties. For Microsoft to be successful in the cutthroat and constantly changing entertainment sector, it would require a well-thought-out strategy, knowledgeable partners, and a readiness to invest significant resources.</a:t>
            </a:r>
            <a:endParaRPr>
              <a:solidFill>
                <a:srgbClr val="374151"/>
              </a:solidFill>
              <a:highlight>
                <a:srgbClr val="F7F7F8"/>
              </a:highlight>
              <a:latin typeface="Roboto"/>
              <a:ea typeface="Roboto"/>
              <a:cs typeface="Roboto"/>
              <a:sym typeface="Roboto"/>
            </a:endParaRPr>
          </a:p>
          <a:p>
            <a:pPr indent="0" lvl="0" marL="0" rtl="0" algn="l">
              <a:spcBef>
                <a:spcPts val="500"/>
              </a:spcBef>
              <a:spcAft>
                <a:spcPts val="120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374151"/>
                </a:solidFill>
                <a:highlight>
                  <a:srgbClr val="F7F7F8"/>
                </a:highlight>
                <a:latin typeface="Roboto"/>
                <a:ea typeface="Roboto"/>
                <a:cs typeface="Roboto"/>
                <a:sym typeface="Roboto"/>
              </a:rPr>
              <a:t>Microsoft is considering venturing into movie production and needs to make informed decisions regarding movie investment. To do this, they require a comprehensive analysis of the movie industry, including factors that influence a movie's success and profitability.</a:t>
            </a:r>
            <a:endParaRPr sz="19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190500" marR="190500" rtl="0" algn="l">
              <a:lnSpc>
                <a:spcPct val="100000"/>
              </a:lnSpc>
              <a:spcBef>
                <a:spcPts val="1100"/>
              </a:spcBef>
              <a:spcAft>
                <a:spcPts val="0"/>
              </a:spcAft>
              <a:buClr>
                <a:schemeClr val="dk1"/>
              </a:buClr>
              <a:buSzPts val="1100"/>
              <a:buFont typeface="Arial"/>
              <a:buNone/>
            </a:pPr>
            <a:r>
              <a:rPr b="1" lang="en" sz="1650">
                <a:solidFill>
                  <a:schemeClr val="dk1"/>
                </a:solidFill>
                <a:highlight>
                  <a:srgbClr val="FFFFFF"/>
                </a:highlight>
              </a:rPr>
              <a:t>Objectives.</a:t>
            </a:r>
            <a:endParaRPr sz="1200">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ts val="1600"/>
              <a:buFont typeface="Roboto"/>
              <a:buNone/>
            </a:pPr>
            <a:r>
              <a:rPr lang="en" sz="1400">
                <a:solidFill>
                  <a:schemeClr val="dk1"/>
                </a:solidFill>
              </a:rPr>
              <a:t>Market Analysis:  To Analyze the genre-wise distribution of movies, their popularity, and revenue trends to identify market opportunities. Understand which genres are most popular among audiences.</a:t>
            </a:r>
            <a:endParaRPr sz="1400">
              <a:solidFill>
                <a:schemeClr val="dk1"/>
              </a:solidFill>
            </a:endParaRPr>
          </a:p>
          <a:p>
            <a:pPr indent="-228600" lvl="0" marL="457200" rtl="0" algn="l">
              <a:spcBef>
                <a:spcPts val="0"/>
              </a:spcBef>
              <a:spcAft>
                <a:spcPts val="0"/>
              </a:spcAft>
              <a:buClr>
                <a:srgbClr val="374151"/>
              </a:buClr>
              <a:buSzPts val="1600"/>
              <a:buFont typeface="Roboto"/>
              <a:buNone/>
            </a:pPr>
            <a:r>
              <a:rPr lang="en" sz="1400">
                <a:solidFill>
                  <a:schemeClr val="dk1"/>
                </a:solidFill>
              </a:rPr>
              <a:t>Profitability Assessment: Investigate the relationship between production budgets, revenue (both domestic and worldwide gross), and profitability. Determine which budget ranges yield the best returns.</a:t>
            </a:r>
            <a:endParaRPr sz="1400">
              <a:solidFill>
                <a:schemeClr val="dk1"/>
              </a:solidFill>
            </a:endParaRPr>
          </a:p>
          <a:p>
            <a:pPr indent="-228600" lvl="0" marL="457200" rtl="0" algn="l">
              <a:spcBef>
                <a:spcPts val="0"/>
              </a:spcBef>
              <a:spcAft>
                <a:spcPts val="0"/>
              </a:spcAft>
              <a:buClr>
                <a:srgbClr val="374151"/>
              </a:buClr>
              <a:buSzPts val="1600"/>
              <a:buFont typeface="Roboto"/>
              <a:buNone/>
            </a:pPr>
            <a:r>
              <a:rPr lang="en" sz="1400">
                <a:solidFill>
                  <a:schemeClr val="dk1"/>
                </a:solidFill>
              </a:rPr>
              <a:t>Content Strategy: Identify top-rated movies and their associated genres. Explore the correlation between high vote averages and genre popularity to inform Microsoft's content strategy.</a:t>
            </a:r>
            <a:endParaRPr sz="1400">
              <a:solidFill>
                <a:schemeClr val="dk1"/>
              </a:solidFill>
            </a:endParaRPr>
          </a:p>
          <a:p>
            <a:pPr indent="-228600" lvl="0" marL="457200" rtl="0" algn="l">
              <a:spcBef>
                <a:spcPts val="0"/>
              </a:spcBef>
              <a:spcAft>
                <a:spcPts val="0"/>
              </a:spcAft>
              <a:buClr>
                <a:srgbClr val="374151"/>
              </a:buClr>
              <a:buSzPts val="1600"/>
              <a:buFont typeface="Roboto"/>
              <a:buNone/>
            </a:pPr>
            <a:r>
              <a:rPr lang="en" sz="1400">
                <a:solidFill>
                  <a:schemeClr val="dk1"/>
                </a:solidFill>
              </a:rPr>
              <a:t>Audience Engagement: Analyze the relationship between vote counts, movie popularity, and vote averages. Determine how audience engagement affects a movie's success.</a:t>
            </a:r>
            <a:endParaRPr sz="1400">
              <a:solidFill>
                <a:schemeClr val="dk1"/>
              </a:solidFill>
            </a:endParaRPr>
          </a:p>
          <a:p>
            <a:pPr indent="-228600" lvl="0" marL="457200" rtl="0" algn="l">
              <a:spcBef>
                <a:spcPts val="0"/>
              </a:spcBef>
              <a:spcAft>
                <a:spcPts val="0"/>
              </a:spcAft>
              <a:buClr>
                <a:srgbClr val="374151"/>
              </a:buClr>
              <a:buSzPts val="1600"/>
              <a:buFont typeface="Roboto"/>
              <a:buNone/>
            </a:pPr>
            <a:r>
              <a:t/>
            </a:r>
            <a:endParaRPr sz="16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sz="105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rgbClr val="374151"/>
              </a:buClr>
              <a:buSzPts val="1600"/>
              <a:buFont typeface="Roboto"/>
              <a:buNone/>
            </a:pPr>
            <a:r>
              <a:rPr lang="en" sz="1500">
                <a:solidFill>
                  <a:schemeClr val="dk1"/>
                </a:solidFill>
              </a:rPr>
              <a:t>Focus on Popular Genres: Invest in genres that consistently have high popularity and have shown growth over the years. Allocate a significant portion of the budget to these genres to maximize returns.</a:t>
            </a:r>
            <a:endParaRPr sz="1500">
              <a:solidFill>
                <a:schemeClr val="dk1"/>
              </a:solidFill>
            </a:endParaRPr>
          </a:p>
          <a:p>
            <a:pPr indent="-228600" lvl="0" marL="457200" rtl="0" algn="l">
              <a:spcBef>
                <a:spcPts val="0"/>
              </a:spcBef>
              <a:spcAft>
                <a:spcPts val="0"/>
              </a:spcAft>
              <a:buClr>
                <a:srgbClr val="374151"/>
              </a:buClr>
              <a:buSzPts val="1600"/>
              <a:buFont typeface="Roboto"/>
              <a:buNone/>
            </a:pPr>
            <a:r>
              <a:rPr lang="en" sz="1500">
                <a:solidFill>
                  <a:schemeClr val="dk1"/>
                </a:solidFill>
              </a:rPr>
              <a:t>Balanced Content Strategy: While focusing on popular genres, don't neglect other genres that may have niche but dedicated audiences. A balanced content strategy can cater to a broader spectrum of viewers.</a:t>
            </a:r>
            <a:endParaRPr sz="1500">
              <a:solidFill>
                <a:schemeClr val="dk1"/>
              </a:solidFill>
            </a:endParaRPr>
          </a:p>
          <a:p>
            <a:pPr indent="-228600" lvl="0" marL="457200" rtl="0" algn="l">
              <a:spcBef>
                <a:spcPts val="0"/>
              </a:spcBef>
              <a:spcAft>
                <a:spcPts val="0"/>
              </a:spcAft>
              <a:buClr>
                <a:srgbClr val="374151"/>
              </a:buClr>
              <a:buSzPts val="1600"/>
              <a:buFont typeface="Roboto"/>
              <a:buNone/>
            </a:pPr>
            <a:r>
              <a:rPr lang="en" sz="1500">
                <a:solidFill>
                  <a:schemeClr val="dk1"/>
                </a:solidFill>
              </a:rPr>
              <a:t>Audience Engagement Matters: Prioritize engaging storytelling and marketing campaigns to increase audience engagement. Movies with higher vote counts tend to perform better, so fostering a strong fanbase is essential.</a:t>
            </a:r>
            <a:endParaRPr sz="2000">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Microsoft should focus on  movies that are  either directly involve technology and innovation or explore themes related to responsible tech use, entrepreneurship, and problem-solving.</a:t>
            </a:r>
            <a:endParaRPr sz="1200">
              <a:solidFill>
                <a:srgbClr val="374151"/>
              </a:solidFill>
              <a:highlight>
                <a:srgbClr val="F7F7F8"/>
              </a:highlight>
              <a:latin typeface="Roboto"/>
              <a:ea typeface="Roboto"/>
              <a:cs typeface="Roboto"/>
              <a:sym typeface="Roboto"/>
            </a:endParaRPr>
          </a:p>
          <a:p>
            <a:pPr indent="0" lvl="0" marL="0" rtl="0" algn="l">
              <a:spcBef>
                <a:spcPts val="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This is </a:t>
            </a:r>
            <a:r>
              <a:rPr lang="en" sz="1200">
                <a:solidFill>
                  <a:srgbClr val="374151"/>
                </a:solidFill>
                <a:highlight>
                  <a:srgbClr val="F7F7F8"/>
                </a:highlight>
                <a:latin typeface="Roboto"/>
                <a:ea typeface="Roboto"/>
                <a:cs typeface="Roboto"/>
                <a:sym typeface="Roboto"/>
              </a:rPr>
              <a:t>because</a:t>
            </a:r>
            <a:r>
              <a:rPr lang="en" sz="1200">
                <a:solidFill>
                  <a:srgbClr val="374151"/>
                </a:solidFill>
                <a:highlight>
                  <a:srgbClr val="F7F7F8"/>
                </a:highlight>
                <a:latin typeface="Roboto"/>
                <a:ea typeface="Roboto"/>
                <a:cs typeface="Roboto"/>
                <a:sym typeface="Roboto"/>
              </a:rPr>
              <a:t> they are  central to Microsoft's brand identity.</a:t>
            </a:r>
            <a:endParaRPr sz="1200">
              <a:solidFill>
                <a:srgbClr val="374151"/>
              </a:solidFill>
              <a:highlight>
                <a:srgbClr val="F7F7F8"/>
              </a:highlight>
              <a:latin typeface="Roboto"/>
              <a:ea typeface="Roboto"/>
              <a:cs typeface="Roboto"/>
              <a:sym typeface="Roboto"/>
            </a:endParaRPr>
          </a:p>
          <a:p>
            <a:pPr indent="0" lvl="0" marL="0" rtl="0" algn="l">
              <a:spcBef>
                <a:spcPts val="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 </a:t>
            </a:r>
            <a:endParaRPr sz="1200">
              <a:solidFill>
                <a:srgbClr val="374151"/>
              </a:solidFill>
              <a:highlight>
                <a:srgbClr val="F7F7F8"/>
              </a:highlight>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