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0" r:id="rId1"/>
  </p:sldMasterIdLst>
  <p:notesMasterIdLst>
    <p:notesMasterId r:id="rId17"/>
  </p:notesMasterIdLst>
  <p:sldIdLst>
    <p:sldId id="256" r:id="rId2"/>
    <p:sldId id="257" r:id="rId3"/>
    <p:sldId id="258" r:id="rId4"/>
    <p:sldId id="259" r:id="rId5"/>
    <p:sldId id="260" r:id="rId6"/>
    <p:sldId id="272" r:id="rId7"/>
    <p:sldId id="270" r:id="rId8"/>
    <p:sldId id="263" r:id="rId9"/>
    <p:sldId id="264" r:id="rId10"/>
    <p:sldId id="265" r:id="rId11"/>
    <p:sldId id="266" r:id="rId12"/>
    <p:sldId id="267" r:id="rId13"/>
    <p:sldId id="268" r:id="rId14"/>
    <p:sldId id="269"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3" d="100"/>
          <a:sy n="103" d="100"/>
        </p:scale>
        <p:origin x="15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34748-3670-4C89-8B14-46F52BB544EC}" type="datetimeFigureOut">
              <a:rPr lang="en-GB" smtClean="0"/>
              <a:t>19/05/2022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F6157-3296-4C2E-A439-48721F2E1F31}" type="slidenum">
              <a:rPr lang="en-GB" smtClean="0"/>
              <a:t>‹#›</a:t>
            </a:fld>
            <a:endParaRPr lang="en-GB"/>
          </a:p>
        </p:txBody>
      </p:sp>
    </p:spTree>
    <p:extLst>
      <p:ext uri="{BB962C8B-B14F-4D97-AF65-F5344CB8AC3E}">
        <p14:creationId xmlns:p14="http://schemas.microsoft.com/office/powerpoint/2010/main" val="1518261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F5F6157-3296-4C2E-A439-48721F2E1F31}" type="slidenum">
              <a:rPr lang="en-GB" smtClean="0"/>
              <a:t>1</a:t>
            </a:fld>
            <a:endParaRPr lang="en-GB"/>
          </a:p>
        </p:txBody>
      </p:sp>
    </p:spTree>
    <p:extLst>
      <p:ext uri="{BB962C8B-B14F-4D97-AF65-F5344CB8AC3E}">
        <p14:creationId xmlns:p14="http://schemas.microsoft.com/office/powerpoint/2010/main" val="220653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454225-E590-4B90-B3BC-C8AC2F305B08}"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19343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54225-E590-4B90-B3BC-C8AC2F305B08}"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320304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54225-E590-4B90-B3BC-C8AC2F305B08}"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2824924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54225-E590-4B90-B3BC-C8AC2F305B08}"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022120-05E8-4480-9BB6-CBFC1B3BCBD8}"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831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54225-E590-4B90-B3BC-C8AC2F305B08}"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610599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454225-E590-4B90-B3BC-C8AC2F305B08}" type="datetimeFigureOut">
              <a:rPr lang="en-GB" smtClean="0"/>
              <a:t>19/05/2022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938949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454225-E590-4B90-B3BC-C8AC2F305B08}" type="datetimeFigureOut">
              <a:rPr lang="en-GB" smtClean="0"/>
              <a:t>19/05/2022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4150282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54225-E590-4B90-B3BC-C8AC2F305B08}"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2681773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54225-E590-4B90-B3BC-C8AC2F305B08}"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409852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54225-E590-4B90-B3BC-C8AC2F305B08}"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193380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54225-E590-4B90-B3BC-C8AC2F305B08}" type="datetimeFigureOut">
              <a:rPr lang="en-GB" smtClean="0"/>
              <a:t>19/05/2022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35217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454225-E590-4B90-B3BC-C8AC2F305B08}"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243684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454225-E590-4B90-B3BC-C8AC2F305B08}" type="datetimeFigureOut">
              <a:rPr lang="en-GB" smtClean="0"/>
              <a:t>19/05/2022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207156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454225-E590-4B90-B3BC-C8AC2F305B08}" type="datetimeFigureOut">
              <a:rPr lang="en-GB" smtClean="0"/>
              <a:t>19/05/2022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126353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54225-E590-4B90-B3BC-C8AC2F305B08}" type="datetimeFigureOut">
              <a:rPr lang="en-GB" smtClean="0"/>
              <a:t>19/05/2022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366727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54225-E590-4B90-B3BC-C8AC2F305B08}"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48548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54225-E590-4B90-B3BC-C8AC2F305B08}" type="datetimeFigureOut">
              <a:rPr lang="en-GB" smtClean="0"/>
              <a:t>19/05/2022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022120-05E8-4480-9BB6-CBFC1B3BCBD8}" type="slidenum">
              <a:rPr lang="en-GB" smtClean="0"/>
              <a:t>‹#›</a:t>
            </a:fld>
            <a:endParaRPr lang="en-GB"/>
          </a:p>
        </p:txBody>
      </p:sp>
    </p:spTree>
    <p:extLst>
      <p:ext uri="{BB962C8B-B14F-4D97-AF65-F5344CB8AC3E}">
        <p14:creationId xmlns:p14="http://schemas.microsoft.com/office/powerpoint/2010/main" val="278551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D454225-E590-4B90-B3BC-C8AC2F305B08}" type="datetimeFigureOut">
              <a:rPr lang="en-GB" smtClean="0"/>
              <a:t>19/05/2022</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D022120-05E8-4480-9BB6-CBFC1B3BCBD8}" type="slidenum">
              <a:rPr lang="en-GB" smtClean="0"/>
              <a:t>‹#›</a:t>
            </a:fld>
            <a:endParaRPr lang="en-GB"/>
          </a:p>
        </p:txBody>
      </p:sp>
    </p:spTree>
    <p:extLst>
      <p:ext uri="{BB962C8B-B14F-4D97-AF65-F5344CB8AC3E}">
        <p14:creationId xmlns:p14="http://schemas.microsoft.com/office/powerpoint/2010/main" val="1743324263"/>
      </p:ext>
    </p:extLst>
  </p:cSld>
  <p:clrMap bg1="dk1" tx1="lt1" bg2="dk2" tx2="lt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 id="21474841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144C-564A-4CA2-82DD-5E13AFF98E1D}"/>
              </a:ext>
            </a:extLst>
          </p:cNvPr>
          <p:cNvSpPr>
            <a:spLocks noGrp="1"/>
          </p:cNvSpPr>
          <p:nvPr>
            <p:ph type="ctrTitle"/>
          </p:nvPr>
        </p:nvSpPr>
        <p:spPr/>
        <p:txBody>
          <a:bodyPr>
            <a:normAutofit/>
          </a:bodyPr>
          <a:lstStyle/>
          <a:p>
            <a:r>
              <a:rPr lang="en-US" sz="8000">
                <a:latin typeface="Bahnschrift" panose="020B0502040204020203" pitchFamily="34" charset="0"/>
              </a:rPr>
              <a:t>SHOPPY</a:t>
            </a:r>
            <a:endParaRPr lang="en-GB" sz="8000">
              <a:latin typeface="Bahnschrift" panose="020B0502040204020203" pitchFamily="34" charset="0"/>
            </a:endParaRPr>
          </a:p>
        </p:txBody>
      </p:sp>
      <p:sp>
        <p:nvSpPr>
          <p:cNvPr id="3" name="Subtitle 2">
            <a:extLst>
              <a:ext uri="{FF2B5EF4-FFF2-40B4-BE49-F238E27FC236}">
                <a16:creationId xmlns:a16="http://schemas.microsoft.com/office/drawing/2014/main" id="{1ACC12D6-0E52-43CA-9619-68A613CF4DB7}"/>
              </a:ext>
            </a:extLst>
          </p:cNvPr>
          <p:cNvSpPr>
            <a:spLocks noGrp="1"/>
          </p:cNvSpPr>
          <p:nvPr>
            <p:ph type="subTitle" idx="1"/>
          </p:nvPr>
        </p:nvSpPr>
        <p:spPr/>
        <p:txBody>
          <a:bodyPr>
            <a:normAutofit/>
          </a:bodyPr>
          <a:lstStyle/>
          <a:p>
            <a:r>
              <a:rPr lang="en-US">
                <a:latin typeface="Bahnschrift" panose="020B0502040204020203" pitchFamily="34" charset="0"/>
              </a:rPr>
              <a:t>An e-commerce platfrom for everyone</a:t>
            </a:r>
            <a:endParaRPr lang="en-GB">
              <a:latin typeface="Bahnschrift" panose="020B0502040204020203" pitchFamily="34" charset="0"/>
            </a:endParaRPr>
          </a:p>
          <a:p>
            <a:endParaRPr lang="en-GB"/>
          </a:p>
        </p:txBody>
      </p:sp>
      <p:sp>
        <p:nvSpPr>
          <p:cNvPr id="5" name="TextBox 4">
            <a:extLst>
              <a:ext uri="{FF2B5EF4-FFF2-40B4-BE49-F238E27FC236}">
                <a16:creationId xmlns:a16="http://schemas.microsoft.com/office/drawing/2014/main" id="{CBAA5982-4429-4A55-97CF-71F16FD35692}"/>
              </a:ext>
            </a:extLst>
          </p:cNvPr>
          <p:cNvSpPr txBox="1"/>
          <p:nvPr/>
        </p:nvSpPr>
        <p:spPr>
          <a:xfrm>
            <a:off x="10775950" y="6550223"/>
            <a:ext cx="1416050" cy="307777"/>
          </a:xfrm>
          <a:prstGeom prst="rect">
            <a:avLst/>
          </a:prstGeom>
          <a:noFill/>
        </p:spPr>
        <p:txBody>
          <a:bodyPr wrap="square">
            <a:spAutoFit/>
          </a:bodyPr>
          <a:lstStyle/>
          <a:p>
            <a:r>
              <a:rPr lang="en-GB" sz="1400">
                <a:latin typeface="Bahnschrift" panose="020B0502040204020203" pitchFamily="34" charset="0"/>
              </a:rPr>
              <a:t>by Valeriy Popa</a:t>
            </a:r>
          </a:p>
        </p:txBody>
      </p:sp>
      <p:sp>
        <p:nvSpPr>
          <p:cNvPr id="7" name="TextBox 6">
            <a:extLst>
              <a:ext uri="{FF2B5EF4-FFF2-40B4-BE49-F238E27FC236}">
                <a16:creationId xmlns:a16="http://schemas.microsoft.com/office/drawing/2014/main" id="{0775384B-6E42-496F-AC41-A6C215878243}"/>
              </a:ext>
            </a:extLst>
          </p:cNvPr>
          <p:cNvSpPr txBox="1"/>
          <p:nvPr/>
        </p:nvSpPr>
        <p:spPr>
          <a:xfrm>
            <a:off x="0" y="6565611"/>
            <a:ext cx="541337" cy="276999"/>
          </a:xfrm>
          <a:prstGeom prst="rect">
            <a:avLst/>
          </a:prstGeom>
          <a:noFill/>
        </p:spPr>
        <p:txBody>
          <a:bodyPr wrap="square">
            <a:spAutoFit/>
          </a:bodyPr>
          <a:lstStyle/>
          <a:p>
            <a:r>
              <a:rPr lang="en-GB" sz="1200">
                <a:latin typeface="Bahnschrift" panose="020B0502040204020203" pitchFamily="34" charset="0"/>
              </a:rPr>
              <a:t>2022</a:t>
            </a:r>
          </a:p>
        </p:txBody>
      </p:sp>
    </p:spTree>
    <p:extLst>
      <p:ext uri="{BB962C8B-B14F-4D97-AF65-F5344CB8AC3E}">
        <p14:creationId xmlns:p14="http://schemas.microsoft.com/office/powerpoint/2010/main" val="95644989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0245-AD42-4340-9D21-5915990AC0C9}"/>
              </a:ext>
            </a:extLst>
          </p:cNvPr>
          <p:cNvSpPr>
            <a:spLocks noGrp="1"/>
          </p:cNvSpPr>
          <p:nvPr>
            <p:ph type="title"/>
          </p:nvPr>
        </p:nvSpPr>
        <p:spPr/>
        <p:txBody>
          <a:bodyPr>
            <a:normAutofit/>
          </a:bodyPr>
          <a:lstStyle/>
          <a:p>
            <a:r>
              <a:rPr lang="en-US" sz="4400">
                <a:latin typeface="Bahnschrift" panose="020B0502040204020203" pitchFamily="34" charset="0"/>
              </a:rPr>
              <a:t>Builder</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044DD661-A6DE-474F-B0B0-ACF1A33E05F5}"/>
              </a:ext>
            </a:extLst>
          </p:cNvPr>
          <p:cNvSpPr>
            <a:spLocks noGrp="1"/>
          </p:cNvSpPr>
          <p:nvPr>
            <p:ph idx="1"/>
          </p:nvPr>
        </p:nvSpPr>
        <p:spPr>
          <a:xfrm>
            <a:off x="913795" y="1661678"/>
            <a:ext cx="10353762" cy="1372701"/>
          </a:xfrm>
        </p:spPr>
        <p:txBody>
          <a:bodyPr>
            <a:normAutofit/>
          </a:bodyPr>
          <a:lstStyle/>
          <a:p>
            <a:pPr algn="just"/>
            <a:r>
              <a:rPr lang="en-GB" sz="1800">
                <a:latin typeface="Bahnschrift" panose="020B0502040204020203" pitchFamily="34" charset="0"/>
              </a:rPr>
              <a:t>Builder este un pattern creațional care vă permite să construiți obiecte complexe pas cu pas. Modelul vă permite să produceți diferite tipuri și reprezentări ale unui obiect folosind același cod de construcție.</a:t>
            </a:r>
          </a:p>
          <a:p>
            <a:pPr algn="just"/>
            <a:r>
              <a:rPr lang="en-GB" sz="1800">
                <a:latin typeface="Bahnschrift" panose="020B0502040204020203" pitchFamily="34" charset="0"/>
              </a:rPr>
              <a:t>Aici, creeaza un anunt nou si-l trimite in baza de date.</a:t>
            </a:r>
          </a:p>
        </p:txBody>
      </p:sp>
      <p:pic>
        <p:nvPicPr>
          <p:cNvPr id="5" name="Picture 4">
            <a:extLst>
              <a:ext uri="{FF2B5EF4-FFF2-40B4-BE49-F238E27FC236}">
                <a16:creationId xmlns:a16="http://schemas.microsoft.com/office/drawing/2014/main" id="{C9867001-CC27-4AEB-B314-9104524F7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940" y="3249357"/>
            <a:ext cx="1997472" cy="3365771"/>
          </a:xfrm>
          <a:prstGeom prst="rect">
            <a:avLst/>
          </a:prstGeom>
        </p:spPr>
      </p:pic>
    </p:spTree>
    <p:extLst>
      <p:ext uri="{BB962C8B-B14F-4D97-AF65-F5344CB8AC3E}">
        <p14:creationId xmlns:p14="http://schemas.microsoft.com/office/powerpoint/2010/main" val="255039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3755-8527-4E88-9A5E-E8F32A7504DA}"/>
              </a:ext>
            </a:extLst>
          </p:cNvPr>
          <p:cNvSpPr>
            <a:spLocks noGrp="1"/>
          </p:cNvSpPr>
          <p:nvPr>
            <p:ph type="title"/>
          </p:nvPr>
        </p:nvSpPr>
        <p:spPr/>
        <p:txBody>
          <a:bodyPr>
            <a:normAutofit/>
          </a:bodyPr>
          <a:lstStyle/>
          <a:p>
            <a:r>
              <a:rPr lang="en-US" sz="4400">
                <a:latin typeface="Bahnschrift" panose="020B0502040204020203" pitchFamily="34" charset="0"/>
              </a:rPr>
              <a:t>Decorator</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512D1941-3C41-42A5-B7CF-21A9E99C7D34}"/>
              </a:ext>
            </a:extLst>
          </p:cNvPr>
          <p:cNvSpPr>
            <a:spLocks noGrp="1"/>
          </p:cNvSpPr>
          <p:nvPr>
            <p:ph idx="1"/>
          </p:nvPr>
        </p:nvSpPr>
        <p:spPr>
          <a:xfrm>
            <a:off x="913795" y="1732449"/>
            <a:ext cx="10353762" cy="1696551"/>
          </a:xfrm>
        </p:spPr>
        <p:txBody>
          <a:bodyPr>
            <a:normAutofit/>
          </a:bodyPr>
          <a:lstStyle/>
          <a:p>
            <a:pPr algn="just"/>
            <a:r>
              <a:rPr lang="en-GB" sz="1800">
                <a:latin typeface="Bahnschrift" panose="020B0502040204020203" pitchFamily="34" charset="0"/>
              </a:rPr>
              <a:t>Decorator este un pattern structural care vă permite să atașați noi comportamente la obiecte prin plasarea acestor obiecte în interiorul obiectelor speciale care conțin comportamentele.</a:t>
            </a:r>
          </a:p>
          <a:p>
            <a:pPr algn="just"/>
            <a:r>
              <a:rPr lang="en-GB" sz="1800">
                <a:latin typeface="Bahnschrift" panose="020B0502040204020203" pitchFamily="34" charset="0"/>
              </a:rPr>
              <a:t>Aici, </a:t>
            </a:r>
            <a:r>
              <a:rPr lang="ro-RO" sz="1800">
                <a:effectLst/>
                <a:latin typeface="Bahnschrift" panose="020B0502040204020203" pitchFamily="34" charset="0"/>
                <a:ea typeface="Times New Roman" panose="02020603050405020304" pitchFamily="18" charset="0"/>
              </a:rPr>
              <a:t>creea</a:t>
            </a:r>
            <a:r>
              <a:rPr lang="en-US" sz="1800">
                <a:effectLst/>
                <a:latin typeface="Bahnschrift" panose="020B0502040204020203" pitchFamily="34" charset="0"/>
                <a:ea typeface="Times New Roman" panose="02020603050405020304" pitchFamily="18" charset="0"/>
              </a:rPr>
              <a:t>za</a:t>
            </a:r>
            <a:r>
              <a:rPr lang="ro-RO" sz="1800">
                <a:effectLst/>
                <a:latin typeface="Bahnschrift" panose="020B0502040204020203" pitchFamily="34" charset="0"/>
                <a:ea typeface="Times New Roman" panose="02020603050405020304" pitchFamily="18" charset="0"/>
              </a:rPr>
              <a:t> posibilitatea pentru Seller de a adauga label-uri la anuntul sau, care il vor ajuta in promovare</a:t>
            </a:r>
            <a:endParaRPr lang="en-GB" sz="1800">
              <a:latin typeface="Bahnschrift" panose="020B0502040204020203" pitchFamily="34" charset="0"/>
            </a:endParaRPr>
          </a:p>
        </p:txBody>
      </p:sp>
      <p:pic>
        <p:nvPicPr>
          <p:cNvPr id="5" name="Picture 4">
            <a:extLst>
              <a:ext uri="{FF2B5EF4-FFF2-40B4-BE49-F238E27FC236}">
                <a16:creationId xmlns:a16="http://schemas.microsoft.com/office/drawing/2014/main" id="{06660F2B-E52E-4EC6-8365-25D6B7690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306" y="3581399"/>
            <a:ext cx="3533388" cy="2927023"/>
          </a:xfrm>
          <a:prstGeom prst="rect">
            <a:avLst/>
          </a:prstGeom>
        </p:spPr>
      </p:pic>
    </p:spTree>
    <p:extLst>
      <p:ext uri="{BB962C8B-B14F-4D97-AF65-F5344CB8AC3E}">
        <p14:creationId xmlns:p14="http://schemas.microsoft.com/office/powerpoint/2010/main" val="24546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ABAB-63BC-4D67-8238-F16DEC0C1C81}"/>
              </a:ext>
            </a:extLst>
          </p:cNvPr>
          <p:cNvSpPr>
            <a:spLocks noGrp="1"/>
          </p:cNvSpPr>
          <p:nvPr>
            <p:ph type="title"/>
          </p:nvPr>
        </p:nvSpPr>
        <p:spPr/>
        <p:txBody>
          <a:bodyPr>
            <a:normAutofit/>
          </a:bodyPr>
          <a:lstStyle/>
          <a:p>
            <a:r>
              <a:rPr lang="en-US" sz="4400">
                <a:latin typeface="Bahnschrift" panose="020B0502040204020203" pitchFamily="34" charset="0"/>
              </a:rPr>
              <a:t>Proxy</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5FE9653F-77EA-4321-9B2D-3192B6548377}"/>
              </a:ext>
            </a:extLst>
          </p:cNvPr>
          <p:cNvSpPr>
            <a:spLocks noGrp="1"/>
          </p:cNvSpPr>
          <p:nvPr>
            <p:ph idx="1"/>
          </p:nvPr>
        </p:nvSpPr>
        <p:spPr>
          <a:xfrm>
            <a:off x="913795" y="1732449"/>
            <a:ext cx="10353762" cy="1696551"/>
          </a:xfrm>
        </p:spPr>
        <p:txBody>
          <a:bodyPr>
            <a:normAutofit/>
          </a:bodyPr>
          <a:lstStyle/>
          <a:p>
            <a:pPr algn="just"/>
            <a:r>
              <a:rPr lang="en-GB" sz="1800">
                <a:latin typeface="Bahnschrift" panose="020B0502040204020203" pitchFamily="34" charset="0"/>
              </a:rPr>
              <a:t>Proxy este un pattern structurală care vă permite să oferiți un substitut sau un substituent pentru un alt obiect. Un proxy controlează accesul la obiectul original, permițându-vă să efectuați ceva înainte sau după ce solicitarea ajunge la obiectul original.</a:t>
            </a:r>
          </a:p>
          <a:p>
            <a:pPr algn="just"/>
            <a:r>
              <a:rPr lang="en-GB" sz="1800">
                <a:latin typeface="Bahnschrift" panose="020B0502040204020203" pitchFamily="34" charset="0"/>
              </a:rPr>
              <a:t>Aici, face request la baza de date si stocheaza datele primate intr-un obiect, ca dupa sa ni le afiseze din obiect fara a recurge la requesturi multiple;</a:t>
            </a:r>
          </a:p>
        </p:txBody>
      </p:sp>
      <p:pic>
        <p:nvPicPr>
          <p:cNvPr id="5" name="Picture 4">
            <a:extLst>
              <a:ext uri="{FF2B5EF4-FFF2-40B4-BE49-F238E27FC236}">
                <a16:creationId xmlns:a16="http://schemas.microsoft.com/office/drawing/2014/main" id="{B4628D42-2786-45E2-BE4D-86957B1BE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569" y="3429000"/>
            <a:ext cx="3028214" cy="3093902"/>
          </a:xfrm>
          <a:prstGeom prst="rect">
            <a:avLst/>
          </a:prstGeom>
        </p:spPr>
      </p:pic>
    </p:spTree>
    <p:extLst>
      <p:ext uri="{BB962C8B-B14F-4D97-AF65-F5344CB8AC3E}">
        <p14:creationId xmlns:p14="http://schemas.microsoft.com/office/powerpoint/2010/main" val="285242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230A-AFC7-4B92-BD2B-9F45A85D1021}"/>
              </a:ext>
            </a:extLst>
          </p:cNvPr>
          <p:cNvSpPr>
            <a:spLocks noGrp="1"/>
          </p:cNvSpPr>
          <p:nvPr>
            <p:ph type="title"/>
          </p:nvPr>
        </p:nvSpPr>
        <p:spPr/>
        <p:txBody>
          <a:bodyPr>
            <a:normAutofit/>
          </a:bodyPr>
          <a:lstStyle/>
          <a:p>
            <a:r>
              <a:rPr lang="en-US" sz="4400">
                <a:latin typeface="Bahnschrift" panose="020B0502040204020203" pitchFamily="34" charset="0"/>
              </a:rPr>
              <a:t>Observer</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61188E2A-5D2C-452A-BE31-75090247000A}"/>
              </a:ext>
            </a:extLst>
          </p:cNvPr>
          <p:cNvSpPr>
            <a:spLocks noGrp="1"/>
          </p:cNvSpPr>
          <p:nvPr>
            <p:ph idx="1"/>
          </p:nvPr>
        </p:nvSpPr>
        <p:spPr>
          <a:xfrm>
            <a:off x="913795" y="1732450"/>
            <a:ext cx="10353762" cy="1943812"/>
          </a:xfrm>
        </p:spPr>
        <p:txBody>
          <a:bodyPr>
            <a:normAutofit/>
          </a:bodyPr>
          <a:lstStyle/>
          <a:p>
            <a:pPr algn="just"/>
            <a:r>
              <a:rPr lang="en-GB" sz="1800">
                <a:latin typeface="Bahnschrift" panose="020B0502040204020203" pitchFamily="34" charset="0"/>
              </a:rPr>
              <a:t>Observer este un pattern comportamental care vă permite să definiți un mecanism de abonament pentru a notifica mai multe obiecte despre orice eveniment care se întâmplă obiectului pe care îl observă.</a:t>
            </a:r>
          </a:p>
          <a:p>
            <a:pPr algn="just"/>
            <a:r>
              <a:rPr lang="en-GB" sz="1800">
                <a:latin typeface="Bahnschrift" panose="020B0502040204020203" pitchFamily="34" charset="0"/>
              </a:rPr>
              <a:t>Aici, </a:t>
            </a:r>
            <a:r>
              <a:rPr lang="en-GB" sz="1800">
                <a:effectLst/>
                <a:latin typeface="Bahnschrift" panose="020B0502040204020203" pitchFamily="34" charset="0"/>
                <a:ea typeface="Times New Roman" panose="02020603050405020304" pitchFamily="18" charset="0"/>
              </a:rPr>
              <a:t>fizeaza si inregistreaza in baza de date ultimul request al fiecarui utilizator astfel creeind un fel de istorie a cautarii, care ulterior va fi folosita </a:t>
            </a:r>
            <a:r>
              <a:rPr lang="en-GB" sz="1800" b="1" u="sng">
                <a:effectLst/>
                <a:latin typeface="Bahnschrift" panose="020B0502040204020203" pitchFamily="34" charset="0"/>
                <a:ea typeface="Times New Roman" panose="02020603050405020304" pitchFamily="18" charset="0"/>
              </a:rPr>
              <a:t>strategy</a:t>
            </a:r>
            <a:r>
              <a:rPr lang="en-GB" sz="1800">
                <a:effectLst/>
                <a:latin typeface="Bahnschrift" panose="020B0502040204020203" pitchFamily="34" charset="0"/>
                <a:ea typeface="Times New Roman" panose="02020603050405020304" pitchFamily="18" charset="0"/>
              </a:rPr>
              <a:t> in promovarea de catre serviciului a anuntirilor (asa numit target-placement).</a:t>
            </a:r>
            <a:endParaRPr lang="en-GB" sz="1800">
              <a:latin typeface="Bahnschrift" panose="020B0502040204020203" pitchFamily="34" charset="0"/>
            </a:endParaRPr>
          </a:p>
        </p:txBody>
      </p:sp>
      <p:pic>
        <p:nvPicPr>
          <p:cNvPr id="5" name="Picture 4">
            <a:extLst>
              <a:ext uri="{FF2B5EF4-FFF2-40B4-BE49-F238E27FC236}">
                <a16:creationId xmlns:a16="http://schemas.microsoft.com/office/drawing/2014/main" id="{94416CE7-9C02-4D6D-8BEB-F8A031AA1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565" y="3828662"/>
            <a:ext cx="4506870" cy="2571983"/>
          </a:xfrm>
          <a:prstGeom prst="rect">
            <a:avLst/>
          </a:prstGeom>
        </p:spPr>
      </p:pic>
    </p:spTree>
    <p:extLst>
      <p:ext uri="{BB962C8B-B14F-4D97-AF65-F5344CB8AC3E}">
        <p14:creationId xmlns:p14="http://schemas.microsoft.com/office/powerpoint/2010/main" val="5336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7489-D318-44CC-83FC-315AEC5F297C}"/>
              </a:ext>
            </a:extLst>
          </p:cNvPr>
          <p:cNvSpPr>
            <a:spLocks noGrp="1"/>
          </p:cNvSpPr>
          <p:nvPr>
            <p:ph type="title"/>
          </p:nvPr>
        </p:nvSpPr>
        <p:spPr/>
        <p:txBody>
          <a:bodyPr>
            <a:normAutofit/>
          </a:bodyPr>
          <a:lstStyle/>
          <a:p>
            <a:r>
              <a:rPr lang="en-US" sz="4400">
                <a:latin typeface="Bahnschrift" panose="020B0502040204020203" pitchFamily="34" charset="0"/>
              </a:rPr>
              <a:t>Strategy</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655C7308-5F49-4EC9-871E-18C0A5C2CDD2}"/>
              </a:ext>
            </a:extLst>
          </p:cNvPr>
          <p:cNvSpPr>
            <a:spLocks noGrp="1"/>
          </p:cNvSpPr>
          <p:nvPr>
            <p:ph idx="1"/>
          </p:nvPr>
        </p:nvSpPr>
        <p:spPr>
          <a:xfrm>
            <a:off x="913795" y="1732450"/>
            <a:ext cx="10353762" cy="1906490"/>
          </a:xfrm>
        </p:spPr>
        <p:txBody>
          <a:bodyPr>
            <a:normAutofit/>
          </a:bodyPr>
          <a:lstStyle/>
          <a:p>
            <a:pPr algn="just"/>
            <a:r>
              <a:rPr lang="en-GB" sz="1800">
                <a:latin typeface="Bahnschrift" panose="020B0502040204020203" pitchFamily="34" charset="0"/>
              </a:rPr>
              <a:t>Strategy este un model de design comportamental care vă permite să definiți o familie de algoritmi, să puneți fiecare dintre ei într-o clasă separată și să faceți obiectele lor interschimbabile.</a:t>
            </a:r>
          </a:p>
          <a:p>
            <a:pPr algn="just"/>
            <a:r>
              <a:rPr lang="en-GB" sz="1800">
                <a:latin typeface="Bahnschrift" panose="020B0502040204020203" pitchFamily="34" charset="0"/>
              </a:rPr>
              <a:t>Aici</a:t>
            </a:r>
            <a:r>
              <a:rPr lang="en-GB" sz="1800">
                <a:effectLst/>
                <a:latin typeface="Times New Roman" panose="02020603050405020304" pitchFamily="18" charset="0"/>
                <a:ea typeface="Times New Roman" panose="02020603050405020304" pitchFamily="18" charset="0"/>
              </a:rPr>
              <a:t> </a:t>
            </a:r>
            <a:r>
              <a:rPr lang="en-GB" sz="1800">
                <a:effectLst/>
                <a:latin typeface="Bahnschrift" panose="020B0502040204020203" pitchFamily="34" charset="0"/>
                <a:ea typeface="Times New Roman" panose="02020603050405020304" pitchFamily="18" charset="0"/>
              </a:rPr>
              <a:t>este folosit pentru promovarea anunturilor. Foloseste strategii bazade pe istoricul cautarii, unde este strins legat de observer, si label-uri care exista datorita decoratorului. </a:t>
            </a:r>
            <a:endParaRPr lang="en-GB" sz="1800">
              <a:latin typeface="Bahnschrift" panose="020B0502040204020203" pitchFamily="34" charset="0"/>
            </a:endParaRPr>
          </a:p>
        </p:txBody>
      </p:sp>
      <p:pic>
        <p:nvPicPr>
          <p:cNvPr id="5" name="Picture 4">
            <a:extLst>
              <a:ext uri="{FF2B5EF4-FFF2-40B4-BE49-F238E27FC236}">
                <a16:creationId xmlns:a16="http://schemas.microsoft.com/office/drawing/2014/main" id="{5D462F3A-3B5C-47B9-A606-B81CEA4D7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666" y="3791340"/>
            <a:ext cx="4640667" cy="2752257"/>
          </a:xfrm>
          <a:prstGeom prst="rect">
            <a:avLst/>
          </a:prstGeom>
        </p:spPr>
      </p:pic>
    </p:spTree>
    <p:extLst>
      <p:ext uri="{BB962C8B-B14F-4D97-AF65-F5344CB8AC3E}">
        <p14:creationId xmlns:p14="http://schemas.microsoft.com/office/powerpoint/2010/main" val="137565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13A8-6E4F-4759-8E28-04EA16184916}"/>
              </a:ext>
            </a:extLst>
          </p:cNvPr>
          <p:cNvSpPr>
            <a:spLocks noGrp="1"/>
          </p:cNvSpPr>
          <p:nvPr>
            <p:ph type="title"/>
          </p:nvPr>
        </p:nvSpPr>
        <p:spPr>
          <a:xfrm>
            <a:off x="919119" y="1661828"/>
            <a:ext cx="10353762" cy="3534344"/>
          </a:xfrm>
        </p:spPr>
        <p:txBody>
          <a:bodyPr>
            <a:normAutofit/>
          </a:bodyPr>
          <a:lstStyle/>
          <a:p>
            <a:r>
              <a:rPr lang="en-US" sz="5000">
                <a:latin typeface="Bahnschrift" panose="020B0502040204020203" pitchFamily="34" charset="0"/>
              </a:rPr>
              <a:t>LIVE DEMO…</a:t>
            </a:r>
            <a:endParaRPr lang="en-GB" sz="5000">
              <a:latin typeface="Bahnschrift" panose="020B0502040204020203" pitchFamily="34" charset="0"/>
            </a:endParaRPr>
          </a:p>
        </p:txBody>
      </p:sp>
    </p:spTree>
    <p:extLst>
      <p:ext uri="{BB962C8B-B14F-4D97-AF65-F5344CB8AC3E}">
        <p14:creationId xmlns:p14="http://schemas.microsoft.com/office/powerpoint/2010/main" val="98529884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62A-2EA2-44BC-AAD0-A5150585C60D}"/>
              </a:ext>
            </a:extLst>
          </p:cNvPr>
          <p:cNvSpPr>
            <a:spLocks noGrp="1"/>
          </p:cNvSpPr>
          <p:nvPr>
            <p:ph type="title"/>
          </p:nvPr>
        </p:nvSpPr>
        <p:spPr>
          <a:xfrm>
            <a:off x="4746321" y="425450"/>
            <a:ext cx="2699355" cy="970450"/>
          </a:xfrm>
        </p:spPr>
        <p:txBody>
          <a:bodyPr>
            <a:normAutofit/>
          </a:bodyPr>
          <a:lstStyle/>
          <a:p>
            <a:r>
              <a:rPr lang="en-US" sz="4400">
                <a:latin typeface="Bahnschrift" panose="020B0502040204020203" pitchFamily="34" charset="0"/>
              </a:rPr>
              <a:t>General</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8964B6EC-EA43-4FE4-9919-ABF7034A1961}"/>
              </a:ext>
            </a:extLst>
          </p:cNvPr>
          <p:cNvSpPr>
            <a:spLocks noGrp="1"/>
          </p:cNvSpPr>
          <p:nvPr>
            <p:ph idx="1"/>
          </p:nvPr>
        </p:nvSpPr>
        <p:spPr>
          <a:xfrm>
            <a:off x="919118" y="1828249"/>
            <a:ext cx="10353762" cy="3201501"/>
          </a:xfrm>
        </p:spPr>
        <p:txBody>
          <a:bodyPr/>
          <a:lstStyle/>
          <a:p>
            <a:r>
              <a:rPr lang="en-US" sz="2000">
                <a:latin typeface="Bahnschrift" panose="020B0502040204020203" pitchFamily="34" charset="0"/>
              </a:rPr>
              <a:t>“Shoppy” este o platforma de e-commerce, in forma de telegram bot;</a:t>
            </a:r>
          </a:p>
          <a:p>
            <a:r>
              <a:rPr lang="en-GB" sz="2000">
                <a:latin typeface="Bahnschrift" panose="020B0502040204020203" pitchFamily="34" charset="0"/>
              </a:rPr>
              <a:t>Este predestinat pentru comertul C2C, adica intre persoane fizice;</a:t>
            </a:r>
          </a:p>
          <a:p>
            <a:r>
              <a:rPr lang="en-GB" sz="2000">
                <a:latin typeface="Bahnschrift" panose="020B0502040204020203" pitchFamily="34" charset="0"/>
              </a:rPr>
              <a:t>Are o interfata prietenoasa care va fi pe intelesul oricarui;</a:t>
            </a:r>
          </a:p>
          <a:p>
            <a:r>
              <a:rPr lang="en-GB" sz="2000">
                <a:latin typeface="Bahnschrift" panose="020B0502040204020203" pitchFamily="34" charset="0"/>
              </a:rPr>
              <a:t>Este rapid, datorita structurii sale asincrone;</a:t>
            </a:r>
          </a:p>
          <a:p>
            <a:r>
              <a:rPr lang="en-GB" sz="2000">
                <a:latin typeface="Bahnschrift" panose="020B0502040204020203" pitchFamily="34" charset="0"/>
              </a:rPr>
              <a:t>Este comod, deoarece toate functionalitatile sale sunt restrinse in Telegram;</a:t>
            </a:r>
          </a:p>
          <a:p>
            <a:r>
              <a:rPr lang="en-GB">
                <a:latin typeface="Bahnschrift" panose="020B0502040204020203" pitchFamily="34" charset="0"/>
              </a:rPr>
              <a:t>Este proiectat SOLID;</a:t>
            </a:r>
          </a:p>
          <a:p>
            <a:r>
              <a:rPr lang="en-GB">
                <a:latin typeface="Bahnschrift" panose="020B0502040204020203" pitchFamily="34" charset="0"/>
              </a:rPr>
              <a:t>Are toate functionalitatile necesare pentru o asemenea platforma deja implimentate.</a:t>
            </a:r>
          </a:p>
        </p:txBody>
      </p:sp>
    </p:spTree>
    <p:extLst>
      <p:ext uri="{BB962C8B-B14F-4D97-AF65-F5344CB8AC3E}">
        <p14:creationId xmlns:p14="http://schemas.microsoft.com/office/powerpoint/2010/main" val="956653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A7D4-F330-4069-B550-177C3575F6A1}"/>
              </a:ext>
            </a:extLst>
          </p:cNvPr>
          <p:cNvSpPr>
            <a:spLocks noGrp="1"/>
          </p:cNvSpPr>
          <p:nvPr>
            <p:ph type="title"/>
          </p:nvPr>
        </p:nvSpPr>
        <p:spPr/>
        <p:txBody>
          <a:bodyPr>
            <a:normAutofit/>
          </a:bodyPr>
          <a:lstStyle/>
          <a:p>
            <a:r>
              <a:rPr lang="en-US" sz="4400">
                <a:latin typeface="Bahnschrift" panose="020B0502040204020203" pitchFamily="34" charset="0"/>
              </a:rPr>
              <a:t>Tehnologiile si principiile utilizate</a:t>
            </a:r>
            <a:endParaRPr lang="en-GB" sz="4400">
              <a:latin typeface="Bahnschrift" panose="020B0502040204020203" pitchFamily="34" charset="0"/>
            </a:endParaRPr>
          </a:p>
        </p:txBody>
      </p:sp>
      <p:pic>
        <p:nvPicPr>
          <p:cNvPr id="4" name="Picture 3">
            <a:extLst>
              <a:ext uri="{FF2B5EF4-FFF2-40B4-BE49-F238E27FC236}">
                <a16:creationId xmlns:a16="http://schemas.microsoft.com/office/drawing/2014/main" id="{15142A8C-AB50-4F9D-BF72-745D6DAC4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404453" y="1743809"/>
            <a:ext cx="1188028" cy="1188028"/>
          </a:xfrm>
          <a:prstGeom prst="rect">
            <a:avLst/>
          </a:prstGeom>
        </p:spPr>
      </p:pic>
      <p:pic>
        <p:nvPicPr>
          <p:cNvPr id="6" name="Picture 5">
            <a:extLst>
              <a:ext uri="{FF2B5EF4-FFF2-40B4-BE49-F238E27FC236}">
                <a16:creationId xmlns:a16="http://schemas.microsoft.com/office/drawing/2014/main" id="{48D46DF7-ACB6-4D45-995C-44B4A9300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8830" y="1743809"/>
            <a:ext cx="1188028" cy="1188028"/>
          </a:xfrm>
          <a:prstGeom prst="rect">
            <a:avLst/>
          </a:prstGeom>
        </p:spPr>
      </p:pic>
      <p:pic>
        <p:nvPicPr>
          <p:cNvPr id="8" name="Picture 7">
            <a:extLst>
              <a:ext uri="{FF2B5EF4-FFF2-40B4-BE49-F238E27FC236}">
                <a16:creationId xmlns:a16="http://schemas.microsoft.com/office/drawing/2014/main" id="{AFCA70AB-9B1F-4545-B824-B60DF5679E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95" y="3040062"/>
            <a:ext cx="4902200" cy="3465703"/>
          </a:xfrm>
          <a:prstGeom prst="rect">
            <a:avLst/>
          </a:prstGeom>
        </p:spPr>
      </p:pic>
      <p:pic>
        <p:nvPicPr>
          <p:cNvPr id="12" name="Picture 11">
            <a:extLst>
              <a:ext uri="{FF2B5EF4-FFF2-40B4-BE49-F238E27FC236}">
                <a16:creationId xmlns:a16="http://schemas.microsoft.com/office/drawing/2014/main" id="{4DD7AD4E-BA11-462B-8053-FC7BCB44D2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4225" y="1743809"/>
            <a:ext cx="2164929" cy="1025791"/>
          </a:xfrm>
          <a:prstGeom prst="rect">
            <a:avLst/>
          </a:prstGeom>
        </p:spPr>
      </p:pic>
      <p:pic>
        <p:nvPicPr>
          <p:cNvPr id="14" name="Picture 13">
            <a:extLst>
              <a:ext uri="{FF2B5EF4-FFF2-40B4-BE49-F238E27FC236}">
                <a16:creationId xmlns:a16="http://schemas.microsoft.com/office/drawing/2014/main" id="{B3FB47C7-7479-469B-A46F-697C9CA17A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628065"/>
            <a:ext cx="4863154" cy="2296489"/>
          </a:xfrm>
          <a:prstGeom prst="rect">
            <a:avLst/>
          </a:prstGeom>
        </p:spPr>
      </p:pic>
      <p:pic>
        <p:nvPicPr>
          <p:cNvPr id="16" name="Picture 15">
            <a:extLst>
              <a:ext uri="{FF2B5EF4-FFF2-40B4-BE49-F238E27FC236}">
                <a16:creationId xmlns:a16="http://schemas.microsoft.com/office/drawing/2014/main" id="{39028C26-CC6F-4A31-9283-30B8BCE6F5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3207" y="1745150"/>
            <a:ext cx="3219475" cy="1347581"/>
          </a:xfrm>
          <a:prstGeom prst="rect">
            <a:avLst/>
          </a:prstGeom>
        </p:spPr>
      </p:pic>
    </p:spTree>
    <p:extLst>
      <p:ext uri="{BB962C8B-B14F-4D97-AF65-F5344CB8AC3E}">
        <p14:creationId xmlns:p14="http://schemas.microsoft.com/office/powerpoint/2010/main" val="2836697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80">
                                          <p:stCondLst>
                                            <p:cond delay="0"/>
                                          </p:stCondLst>
                                        </p:cTn>
                                        <p:tgtEl>
                                          <p:spTgt spid="8"/>
                                        </p:tgtEl>
                                      </p:cBhvr>
                                    </p:animEffect>
                                    <p:anim calcmode="lin" valueType="num">
                                      <p:cBhvr>
                                        <p:cTn id="2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5" dur="26">
                                          <p:stCondLst>
                                            <p:cond delay="650"/>
                                          </p:stCondLst>
                                        </p:cTn>
                                        <p:tgtEl>
                                          <p:spTgt spid="8"/>
                                        </p:tgtEl>
                                      </p:cBhvr>
                                      <p:to x="100000" y="60000"/>
                                    </p:animScale>
                                    <p:animScale>
                                      <p:cBhvr>
                                        <p:cTn id="26" dur="166" decel="50000">
                                          <p:stCondLst>
                                            <p:cond delay="676"/>
                                          </p:stCondLst>
                                        </p:cTn>
                                        <p:tgtEl>
                                          <p:spTgt spid="8"/>
                                        </p:tgtEl>
                                      </p:cBhvr>
                                      <p:to x="100000" y="100000"/>
                                    </p:animScale>
                                    <p:animScale>
                                      <p:cBhvr>
                                        <p:cTn id="27" dur="26">
                                          <p:stCondLst>
                                            <p:cond delay="1312"/>
                                          </p:stCondLst>
                                        </p:cTn>
                                        <p:tgtEl>
                                          <p:spTgt spid="8"/>
                                        </p:tgtEl>
                                      </p:cBhvr>
                                      <p:to x="100000" y="80000"/>
                                    </p:animScale>
                                    <p:animScale>
                                      <p:cBhvr>
                                        <p:cTn id="28" dur="166" decel="50000">
                                          <p:stCondLst>
                                            <p:cond delay="1338"/>
                                          </p:stCondLst>
                                        </p:cTn>
                                        <p:tgtEl>
                                          <p:spTgt spid="8"/>
                                        </p:tgtEl>
                                      </p:cBhvr>
                                      <p:to x="100000" y="100000"/>
                                    </p:animScale>
                                    <p:animScale>
                                      <p:cBhvr>
                                        <p:cTn id="29" dur="26">
                                          <p:stCondLst>
                                            <p:cond delay="1642"/>
                                          </p:stCondLst>
                                        </p:cTn>
                                        <p:tgtEl>
                                          <p:spTgt spid="8"/>
                                        </p:tgtEl>
                                      </p:cBhvr>
                                      <p:to x="100000" y="90000"/>
                                    </p:animScale>
                                    <p:animScale>
                                      <p:cBhvr>
                                        <p:cTn id="30" dur="166" decel="50000">
                                          <p:stCondLst>
                                            <p:cond delay="1668"/>
                                          </p:stCondLst>
                                        </p:cTn>
                                        <p:tgtEl>
                                          <p:spTgt spid="8"/>
                                        </p:tgtEl>
                                      </p:cBhvr>
                                      <p:to x="100000" y="100000"/>
                                    </p:animScale>
                                    <p:animScale>
                                      <p:cBhvr>
                                        <p:cTn id="31" dur="26">
                                          <p:stCondLst>
                                            <p:cond delay="1808"/>
                                          </p:stCondLst>
                                        </p:cTn>
                                        <p:tgtEl>
                                          <p:spTgt spid="8"/>
                                        </p:tgtEl>
                                      </p:cBhvr>
                                      <p:to x="100000" y="95000"/>
                                    </p:animScale>
                                    <p:animScale>
                                      <p:cBhvr>
                                        <p:cTn id="32" dur="166" decel="50000">
                                          <p:stCondLst>
                                            <p:cond delay="1834"/>
                                          </p:stCondLst>
                                        </p:cTn>
                                        <p:tgtEl>
                                          <p:spTgt spid="8"/>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AC99-BDC1-4C2E-BBA5-680565DB75A3}"/>
              </a:ext>
            </a:extLst>
          </p:cNvPr>
          <p:cNvSpPr>
            <a:spLocks noGrp="1"/>
          </p:cNvSpPr>
          <p:nvPr>
            <p:ph type="title"/>
          </p:nvPr>
        </p:nvSpPr>
        <p:spPr>
          <a:xfrm>
            <a:off x="913795" y="450850"/>
            <a:ext cx="10353762" cy="970450"/>
          </a:xfrm>
        </p:spPr>
        <p:txBody>
          <a:bodyPr>
            <a:normAutofit/>
          </a:bodyPr>
          <a:lstStyle/>
          <a:p>
            <a:r>
              <a:rPr lang="en-US" sz="4400">
                <a:latin typeface="Bahnschrift" panose="020B0502040204020203" pitchFamily="34" charset="0"/>
              </a:rPr>
              <a:t>Despre SOLID</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C5670B00-D8C4-46F4-AB3D-BC0D5DD3E939}"/>
              </a:ext>
            </a:extLst>
          </p:cNvPr>
          <p:cNvSpPr>
            <a:spLocks noGrp="1"/>
          </p:cNvSpPr>
          <p:nvPr>
            <p:ph idx="1"/>
          </p:nvPr>
        </p:nvSpPr>
        <p:spPr>
          <a:xfrm>
            <a:off x="913795" y="1586399"/>
            <a:ext cx="10353762" cy="4674701"/>
          </a:xfrm>
        </p:spPr>
        <p:txBody>
          <a:bodyPr>
            <a:noAutofit/>
          </a:bodyPr>
          <a:lstStyle/>
          <a:p>
            <a:pPr algn="just"/>
            <a:r>
              <a:rPr lang="en-GB" sz="2800">
                <a:solidFill>
                  <a:srgbClr val="F8F8F2"/>
                </a:solidFill>
                <a:effectLst/>
                <a:latin typeface="Bahnschrift" panose="020B0502040204020203" pitchFamily="34" charset="0"/>
              </a:rPr>
              <a:t>S.O.L.I.D</a:t>
            </a:r>
            <a:r>
              <a:rPr lang="en-GB" sz="2400">
                <a:solidFill>
                  <a:srgbClr val="F8F8F2"/>
                </a:solidFill>
                <a:effectLst/>
                <a:latin typeface="Bahnschrift" panose="020B0502040204020203" pitchFamily="34" charset="0"/>
              </a:rPr>
              <a:t> </a:t>
            </a:r>
            <a:r>
              <a:rPr lang="en-GB" sz="2400" b="0" i="0">
                <a:solidFill>
                  <a:srgbClr val="F8F8F2"/>
                </a:solidFill>
                <a:effectLst/>
                <a:latin typeface="Bahnschrift" panose="020B0502040204020203" pitchFamily="34" charset="0"/>
              </a:rPr>
              <a:t>stands for:</a:t>
            </a:r>
            <a:endParaRPr lang="en-US" sz="2400" b="0" i="0">
              <a:solidFill>
                <a:srgbClr val="F8F8F2"/>
              </a:solidFill>
              <a:effectLst/>
              <a:latin typeface="Bahnschrift" panose="020B0502040204020203" pitchFamily="34" charset="0"/>
            </a:endParaRPr>
          </a:p>
          <a:p>
            <a:pPr algn="just"/>
            <a:r>
              <a:rPr lang="en-US" sz="2400" b="1">
                <a:solidFill>
                  <a:srgbClr val="F8F8F2"/>
                </a:solidFill>
                <a:effectLst/>
                <a:latin typeface="Bahnschrift" panose="020B0502040204020203" pitchFamily="34" charset="0"/>
              </a:rPr>
              <a:t>S</a:t>
            </a:r>
            <a:r>
              <a:rPr lang="en-US" b="0" i="0">
                <a:solidFill>
                  <a:srgbClr val="F8F8F2"/>
                </a:solidFill>
                <a:effectLst/>
                <a:latin typeface="Bahnschrift" panose="020B0502040204020203" pitchFamily="34" charset="0"/>
              </a:rPr>
              <a:t> : </a:t>
            </a:r>
            <a:r>
              <a:rPr lang="en-US" b="0" i="0" u="sng">
                <a:solidFill>
                  <a:srgbClr val="F8F8F2"/>
                </a:solidFill>
                <a:effectLst/>
                <a:latin typeface="Bahnschrift" panose="020B0502040204020203" pitchFamily="34" charset="0"/>
              </a:rPr>
              <a:t>The single-responsibility principle</a:t>
            </a:r>
            <a:r>
              <a:rPr lang="en-US" b="0" i="0">
                <a:solidFill>
                  <a:srgbClr val="F8F8F2"/>
                </a:solidFill>
                <a:effectLst/>
                <a:latin typeface="Bahnschrift" panose="020B0502040204020203" pitchFamily="34" charset="0"/>
              </a:rPr>
              <a:t>: "There should never be more than one reason for a class to change. In other words, every class should have only one responsibility." </a:t>
            </a:r>
          </a:p>
          <a:p>
            <a:pPr algn="just"/>
            <a:r>
              <a:rPr lang="en-US" sz="2400" b="1">
                <a:solidFill>
                  <a:srgbClr val="F8F8F2"/>
                </a:solidFill>
                <a:effectLst/>
                <a:latin typeface="Bahnschrift" panose="020B0502040204020203" pitchFamily="34" charset="0"/>
              </a:rPr>
              <a:t>O</a:t>
            </a:r>
            <a:r>
              <a:rPr lang="en-US" b="0" i="0">
                <a:solidFill>
                  <a:srgbClr val="F8F8F2"/>
                </a:solidFill>
                <a:effectLst/>
                <a:latin typeface="Bahnschrift" panose="020B0502040204020203" pitchFamily="34" charset="0"/>
              </a:rPr>
              <a:t> : </a:t>
            </a:r>
            <a:r>
              <a:rPr lang="en-US" b="0" i="0" u="sng">
                <a:solidFill>
                  <a:srgbClr val="F8F8F2"/>
                </a:solidFill>
                <a:effectLst/>
                <a:latin typeface="Bahnschrift" panose="020B0502040204020203" pitchFamily="34" charset="0"/>
              </a:rPr>
              <a:t>The open–closed principle</a:t>
            </a:r>
            <a:r>
              <a:rPr lang="en-US" b="0" i="0">
                <a:solidFill>
                  <a:srgbClr val="F8F8F2"/>
                </a:solidFill>
                <a:effectLst/>
                <a:latin typeface="Bahnschrift" panose="020B0502040204020203" pitchFamily="34" charset="0"/>
              </a:rPr>
              <a:t>: "Software entities ... should be open for extension, but closed for modification." </a:t>
            </a:r>
          </a:p>
          <a:p>
            <a:pPr algn="just"/>
            <a:r>
              <a:rPr lang="en-US" sz="2400" b="1">
                <a:solidFill>
                  <a:srgbClr val="F8F8F2"/>
                </a:solidFill>
                <a:effectLst/>
                <a:latin typeface="Bahnschrift" panose="020B0502040204020203" pitchFamily="34" charset="0"/>
              </a:rPr>
              <a:t>L</a:t>
            </a:r>
            <a:r>
              <a:rPr lang="en-US" b="0" i="0">
                <a:solidFill>
                  <a:srgbClr val="F8F8F2"/>
                </a:solidFill>
                <a:effectLst/>
                <a:latin typeface="Bahnschrift" panose="020B0502040204020203" pitchFamily="34" charset="0"/>
              </a:rPr>
              <a:t> : </a:t>
            </a:r>
            <a:r>
              <a:rPr lang="en-US" b="0" i="0" u="sng">
                <a:solidFill>
                  <a:srgbClr val="F8F8F2"/>
                </a:solidFill>
                <a:effectLst/>
                <a:latin typeface="Bahnschrift" panose="020B0502040204020203" pitchFamily="34" charset="0"/>
              </a:rPr>
              <a:t>The Liskov substitution principle</a:t>
            </a:r>
            <a:r>
              <a:rPr lang="en-US" b="0" i="0">
                <a:solidFill>
                  <a:srgbClr val="F8F8F2"/>
                </a:solidFill>
                <a:effectLst/>
                <a:latin typeface="Bahnschrift" panose="020B0502040204020203" pitchFamily="34" charset="0"/>
              </a:rPr>
              <a:t>: "Functions that use pointers or references to base classes must be able to use objects of derived classes without knowing it." </a:t>
            </a:r>
          </a:p>
          <a:p>
            <a:pPr algn="just"/>
            <a:r>
              <a:rPr lang="en-US" sz="2400" b="1">
                <a:solidFill>
                  <a:srgbClr val="F8F8F2"/>
                </a:solidFill>
                <a:effectLst/>
                <a:latin typeface="Bahnschrift" panose="020B0502040204020203" pitchFamily="34" charset="0"/>
              </a:rPr>
              <a:t>I</a:t>
            </a:r>
            <a:r>
              <a:rPr lang="en-US" b="0" i="0">
                <a:solidFill>
                  <a:srgbClr val="F8F8F2"/>
                </a:solidFill>
                <a:effectLst/>
                <a:latin typeface="Bahnschrift" panose="020B0502040204020203" pitchFamily="34" charset="0"/>
              </a:rPr>
              <a:t> : </a:t>
            </a:r>
            <a:r>
              <a:rPr lang="en-US" b="0" i="0" u="sng">
                <a:solidFill>
                  <a:srgbClr val="F8F8F2"/>
                </a:solidFill>
                <a:effectLst/>
                <a:latin typeface="Bahnschrift" panose="020B0502040204020203" pitchFamily="34" charset="0"/>
              </a:rPr>
              <a:t>The interface segregation principle</a:t>
            </a:r>
            <a:r>
              <a:rPr lang="en-US" b="0" i="0">
                <a:solidFill>
                  <a:srgbClr val="F8F8F2"/>
                </a:solidFill>
                <a:effectLst/>
                <a:latin typeface="Bahnschrift" panose="020B0502040204020203" pitchFamily="34" charset="0"/>
              </a:rPr>
              <a:t>: "Many client-specific interfaces are better than one general-purpose interface." </a:t>
            </a:r>
          </a:p>
          <a:p>
            <a:pPr algn="just"/>
            <a:r>
              <a:rPr lang="en-US" sz="2400" b="1">
                <a:solidFill>
                  <a:srgbClr val="F8F8F2"/>
                </a:solidFill>
                <a:effectLst/>
                <a:latin typeface="Bahnschrift" panose="020B0502040204020203" pitchFamily="34" charset="0"/>
              </a:rPr>
              <a:t>D</a:t>
            </a:r>
            <a:r>
              <a:rPr lang="en-US" b="0" i="0">
                <a:solidFill>
                  <a:srgbClr val="F8F8F2"/>
                </a:solidFill>
                <a:effectLst/>
                <a:latin typeface="Bahnschrift" panose="020B0502040204020203" pitchFamily="34" charset="0"/>
              </a:rPr>
              <a:t> : </a:t>
            </a:r>
            <a:r>
              <a:rPr lang="en-US" b="0" i="0" u="sng">
                <a:solidFill>
                  <a:srgbClr val="F8F8F2"/>
                </a:solidFill>
                <a:effectLst/>
                <a:latin typeface="Bahnschrift" panose="020B0502040204020203" pitchFamily="34" charset="0"/>
              </a:rPr>
              <a:t>The dependency inversion principle</a:t>
            </a:r>
            <a:r>
              <a:rPr lang="en-US" b="0" i="0">
                <a:solidFill>
                  <a:srgbClr val="F8F8F2"/>
                </a:solidFill>
                <a:effectLst/>
                <a:latin typeface="Bahnschrift" panose="020B0502040204020203" pitchFamily="34" charset="0"/>
              </a:rPr>
              <a:t>: "Depend upon abstractions, [not] concretions."</a:t>
            </a:r>
            <a:endParaRPr lang="en-GB">
              <a:latin typeface="Bahnschrift" panose="020B0502040204020203" pitchFamily="34" charset="0"/>
            </a:endParaRPr>
          </a:p>
        </p:txBody>
      </p:sp>
    </p:spTree>
    <p:extLst>
      <p:ext uri="{BB962C8B-B14F-4D97-AF65-F5344CB8AC3E}">
        <p14:creationId xmlns:p14="http://schemas.microsoft.com/office/powerpoint/2010/main" val="34072189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FB27-D75B-42A7-90ED-E4CF545C3F98}"/>
              </a:ext>
            </a:extLst>
          </p:cNvPr>
          <p:cNvSpPr>
            <a:spLocks noGrp="1"/>
          </p:cNvSpPr>
          <p:nvPr>
            <p:ph type="title"/>
          </p:nvPr>
        </p:nvSpPr>
        <p:spPr/>
        <p:txBody>
          <a:bodyPr>
            <a:normAutofit/>
          </a:bodyPr>
          <a:lstStyle/>
          <a:p>
            <a:r>
              <a:rPr lang="en-US" sz="4400">
                <a:latin typeface="Bahnschrift" panose="020B0502040204020203" pitchFamily="34" charset="0"/>
              </a:rPr>
              <a:t>Design Patterns</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424F6F0F-69FD-4C6D-AE12-7C24FA45C8A6}"/>
              </a:ext>
            </a:extLst>
          </p:cNvPr>
          <p:cNvSpPr>
            <a:spLocks noGrp="1"/>
          </p:cNvSpPr>
          <p:nvPr>
            <p:ph idx="1"/>
          </p:nvPr>
        </p:nvSpPr>
        <p:spPr/>
        <p:txBody>
          <a:bodyPr>
            <a:normAutofit/>
          </a:bodyPr>
          <a:lstStyle/>
          <a:p>
            <a:pPr algn="just"/>
            <a:r>
              <a:rPr lang="en-US">
                <a:latin typeface="Bahnschrift" panose="020B0502040204020203" pitchFamily="34" charset="0"/>
              </a:rPr>
              <a:t>Modelele de design sunt soluții tipice la probleme comuneîn proiectarea software-ului. Fiecare model este ca un model pe care îl puteți personaliza pentru a rezolva o anumită problemă de design din codul dvs.</a:t>
            </a:r>
          </a:p>
          <a:p>
            <a:pPr algn="just"/>
            <a:r>
              <a:rPr lang="en-US" b="1">
                <a:latin typeface="Bahnschrift" panose="020B0502040204020203" pitchFamily="34" charset="0"/>
              </a:rPr>
              <a:t>Beneficii:</a:t>
            </a:r>
            <a:r>
              <a:rPr lang="en-US">
                <a:latin typeface="Bahnschrift" panose="020B0502040204020203" pitchFamily="34" charset="0"/>
              </a:rPr>
              <a:t> Sabloanele sunt un set de instrumente de soluții la probleme comune în proiectarea software. Ele definesc un limbaj comun care vă ajută echipa să comunice mai eficient.</a:t>
            </a:r>
          </a:p>
          <a:p>
            <a:pPr algn="just"/>
            <a:r>
              <a:rPr lang="en-US" b="1">
                <a:latin typeface="Bahnschrift" panose="020B0502040204020203" pitchFamily="34" charset="0"/>
              </a:rPr>
              <a:t>Clasificarea:</a:t>
            </a:r>
            <a:r>
              <a:rPr lang="en-US">
                <a:latin typeface="Bahnschrift" panose="020B0502040204020203" pitchFamily="34" charset="0"/>
              </a:rPr>
              <a:t> Sabloanele de proiectare diferă prin complexitatea lor, nivelul de detaliu și scara de aplicabilitate. În plus, ele pot fi clasificate în funcție de intenția lor și împărțite în trei grupuri: </a:t>
            </a:r>
            <a:r>
              <a:rPr lang="en-US" u="sng">
                <a:latin typeface="Bahnschrift" panose="020B0502040204020203" pitchFamily="34" charset="0"/>
              </a:rPr>
              <a:t>Creationale, Structurale, Comportamentale;</a:t>
            </a:r>
          </a:p>
          <a:p>
            <a:pPr algn="just"/>
            <a:r>
              <a:rPr lang="en-US">
                <a:latin typeface="Bahnschrift" panose="020B0502040204020203" pitchFamily="34" charset="0"/>
              </a:rPr>
              <a:t>De tot la numar sun 23;</a:t>
            </a:r>
          </a:p>
          <a:p>
            <a:pPr algn="just"/>
            <a:endParaRPr lang="en-US">
              <a:latin typeface="Bahnschrift" panose="020B0502040204020203" pitchFamily="34" charset="0"/>
            </a:endParaRPr>
          </a:p>
          <a:p>
            <a:pPr algn="just"/>
            <a:endParaRPr lang="en-GB">
              <a:latin typeface="Bahnschrift" panose="020B0502040204020203" pitchFamily="34" charset="0"/>
            </a:endParaRPr>
          </a:p>
        </p:txBody>
      </p:sp>
    </p:spTree>
    <p:extLst>
      <p:ext uri="{BB962C8B-B14F-4D97-AF65-F5344CB8AC3E}">
        <p14:creationId xmlns:p14="http://schemas.microsoft.com/office/powerpoint/2010/main" val="28900220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13A8-6E4F-4759-8E28-04EA16184916}"/>
              </a:ext>
            </a:extLst>
          </p:cNvPr>
          <p:cNvSpPr>
            <a:spLocks noGrp="1"/>
          </p:cNvSpPr>
          <p:nvPr>
            <p:ph type="title"/>
          </p:nvPr>
        </p:nvSpPr>
        <p:spPr/>
        <p:txBody>
          <a:bodyPr>
            <a:normAutofit/>
          </a:bodyPr>
          <a:lstStyle/>
          <a:p>
            <a:r>
              <a:rPr lang="en-US" sz="5000">
                <a:latin typeface="Bahnschrift" panose="020B0502040204020203" pitchFamily="34" charset="0"/>
              </a:rPr>
              <a:t>Mai detailat despre proiect</a:t>
            </a:r>
            <a:endParaRPr lang="en-GB" sz="5000">
              <a:latin typeface="Bahnschrift" panose="020B0502040204020203" pitchFamily="34" charset="0"/>
            </a:endParaRPr>
          </a:p>
        </p:txBody>
      </p:sp>
      <p:sp>
        <p:nvSpPr>
          <p:cNvPr id="3" name="Text Placeholder 2">
            <a:extLst>
              <a:ext uri="{FF2B5EF4-FFF2-40B4-BE49-F238E27FC236}">
                <a16:creationId xmlns:a16="http://schemas.microsoft.com/office/drawing/2014/main" id="{79D160EF-C8C5-4120-B323-AFE4F7EC7EAF}"/>
              </a:ext>
            </a:extLst>
          </p:cNvPr>
          <p:cNvSpPr>
            <a:spLocks noGrp="1"/>
          </p:cNvSpPr>
          <p:nvPr>
            <p:ph type="body" sz="half" idx="2"/>
          </p:nvPr>
        </p:nvSpPr>
        <p:spPr/>
        <p:txBody>
          <a:bodyPr>
            <a:normAutofit/>
          </a:bodyPr>
          <a:lstStyle/>
          <a:p>
            <a:r>
              <a:rPr lang="en-US" sz="1400">
                <a:latin typeface="Bahnschrift" panose="020B0502040204020203" pitchFamily="34" charset="0"/>
              </a:rPr>
              <a:t>Chiar pe lung ;)</a:t>
            </a:r>
            <a:endParaRPr lang="en-GB" sz="1400">
              <a:latin typeface="Bahnschrift" panose="020B0502040204020203" pitchFamily="34" charset="0"/>
            </a:endParaRPr>
          </a:p>
        </p:txBody>
      </p:sp>
    </p:spTree>
    <p:extLst>
      <p:ext uri="{BB962C8B-B14F-4D97-AF65-F5344CB8AC3E}">
        <p14:creationId xmlns:p14="http://schemas.microsoft.com/office/powerpoint/2010/main" val="14555919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C12-1951-417F-A8F8-1172EBD20DED}"/>
              </a:ext>
            </a:extLst>
          </p:cNvPr>
          <p:cNvSpPr>
            <a:spLocks noGrp="1"/>
          </p:cNvSpPr>
          <p:nvPr>
            <p:ph type="title"/>
          </p:nvPr>
        </p:nvSpPr>
        <p:spPr/>
        <p:txBody>
          <a:bodyPr>
            <a:normAutofit/>
          </a:bodyPr>
          <a:lstStyle/>
          <a:p>
            <a:r>
              <a:rPr lang="en-US" sz="4400">
                <a:latin typeface="Bahnschrift" panose="020B0502040204020203" pitchFamily="34" charset="0"/>
              </a:rPr>
              <a:t>Ce facem?</a:t>
            </a:r>
            <a:endParaRPr lang="en-GB" sz="4400">
              <a:latin typeface="Bahnschrift" panose="020B0502040204020203" pitchFamily="34" charset="0"/>
            </a:endParaRPr>
          </a:p>
        </p:txBody>
      </p:sp>
      <p:pic>
        <p:nvPicPr>
          <p:cNvPr id="9" name="Picture 8">
            <a:extLst>
              <a:ext uri="{FF2B5EF4-FFF2-40B4-BE49-F238E27FC236}">
                <a16:creationId xmlns:a16="http://schemas.microsoft.com/office/drawing/2014/main" id="{11B6E59F-1EA4-4363-A142-85AB41DBD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295" y="1660693"/>
            <a:ext cx="8104762" cy="4780952"/>
          </a:xfrm>
          <a:prstGeom prst="rect">
            <a:avLst/>
          </a:prstGeom>
        </p:spPr>
      </p:pic>
    </p:spTree>
    <p:extLst>
      <p:ext uri="{BB962C8B-B14F-4D97-AF65-F5344CB8AC3E}">
        <p14:creationId xmlns:p14="http://schemas.microsoft.com/office/powerpoint/2010/main" val="164971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5C12-1951-417F-A8F8-1172EBD20DED}"/>
              </a:ext>
            </a:extLst>
          </p:cNvPr>
          <p:cNvSpPr>
            <a:spLocks noGrp="1"/>
          </p:cNvSpPr>
          <p:nvPr>
            <p:ph type="title"/>
          </p:nvPr>
        </p:nvSpPr>
        <p:spPr/>
        <p:txBody>
          <a:bodyPr>
            <a:normAutofit/>
          </a:bodyPr>
          <a:lstStyle/>
          <a:p>
            <a:r>
              <a:rPr lang="en-US" sz="4400">
                <a:latin typeface="Bahnschrift" panose="020B0502040204020203" pitchFamily="34" charset="0"/>
              </a:rPr>
              <a:t>Singleton</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BD91A381-C042-468B-B9B5-A9129811D261}"/>
              </a:ext>
            </a:extLst>
          </p:cNvPr>
          <p:cNvSpPr>
            <a:spLocks noGrp="1"/>
          </p:cNvSpPr>
          <p:nvPr>
            <p:ph idx="1"/>
          </p:nvPr>
        </p:nvSpPr>
        <p:spPr>
          <a:xfrm>
            <a:off x="913795" y="1732449"/>
            <a:ext cx="10353762" cy="1080601"/>
          </a:xfrm>
        </p:spPr>
        <p:txBody>
          <a:bodyPr>
            <a:noAutofit/>
          </a:bodyPr>
          <a:lstStyle/>
          <a:p>
            <a:pPr algn="just"/>
            <a:r>
              <a:rPr lang="en-GB" sz="1800">
                <a:latin typeface="Bahnschrift" panose="020B0502040204020203" pitchFamily="34" charset="0"/>
              </a:rPr>
              <a:t>Singleton este un pattern creațional care vă permite să vă asigurați că o clasă are o singură instanță, oferind în același timp un punct de acces global la această instanță.</a:t>
            </a:r>
          </a:p>
          <a:p>
            <a:pPr algn="just"/>
            <a:r>
              <a:rPr lang="en-GB" sz="1800">
                <a:latin typeface="Bahnschrift" panose="020B0502040204020203" pitchFamily="34" charset="0"/>
              </a:rPr>
              <a:t>Aici, conecteaza baza de date la serviciu</a:t>
            </a:r>
          </a:p>
        </p:txBody>
      </p:sp>
      <p:pic>
        <p:nvPicPr>
          <p:cNvPr id="5" name="Picture 4">
            <a:extLst>
              <a:ext uri="{FF2B5EF4-FFF2-40B4-BE49-F238E27FC236}">
                <a16:creationId xmlns:a16="http://schemas.microsoft.com/office/drawing/2014/main" id="{059E61B1-A864-4F4C-BBE7-5E63D01F3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243" y="3625851"/>
            <a:ext cx="2049514" cy="1985963"/>
          </a:xfrm>
          <a:prstGeom prst="rect">
            <a:avLst/>
          </a:prstGeom>
        </p:spPr>
      </p:pic>
    </p:spTree>
    <p:extLst>
      <p:ext uri="{BB962C8B-B14F-4D97-AF65-F5344CB8AC3E}">
        <p14:creationId xmlns:p14="http://schemas.microsoft.com/office/powerpoint/2010/main" val="295616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1A3D-5E9A-48B1-A6B4-43994B5A133A}"/>
              </a:ext>
            </a:extLst>
          </p:cNvPr>
          <p:cNvSpPr>
            <a:spLocks noGrp="1"/>
          </p:cNvSpPr>
          <p:nvPr>
            <p:ph type="title"/>
          </p:nvPr>
        </p:nvSpPr>
        <p:spPr>
          <a:xfrm>
            <a:off x="913795" y="394850"/>
            <a:ext cx="10353762" cy="970450"/>
          </a:xfrm>
        </p:spPr>
        <p:txBody>
          <a:bodyPr>
            <a:normAutofit/>
          </a:bodyPr>
          <a:lstStyle/>
          <a:p>
            <a:r>
              <a:rPr lang="en-US" sz="4400">
                <a:latin typeface="Bahnschrift" panose="020B0502040204020203" pitchFamily="34" charset="0"/>
              </a:rPr>
              <a:t>Factory Method</a:t>
            </a:r>
            <a:endParaRPr lang="en-GB" sz="4400">
              <a:latin typeface="Bahnschrift" panose="020B0502040204020203" pitchFamily="34" charset="0"/>
            </a:endParaRPr>
          </a:p>
        </p:txBody>
      </p:sp>
      <p:sp>
        <p:nvSpPr>
          <p:cNvPr id="3" name="Content Placeholder 2">
            <a:extLst>
              <a:ext uri="{FF2B5EF4-FFF2-40B4-BE49-F238E27FC236}">
                <a16:creationId xmlns:a16="http://schemas.microsoft.com/office/drawing/2014/main" id="{922F8BC0-663F-4728-8AA6-B76A5379481B}"/>
              </a:ext>
            </a:extLst>
          </p:cNvPr>
          <p:cNvSpPr>
            <a:spLocks noGrp="1"/>
          </p:cNvSpPr>
          <p:nvPr>
            <p:ph idx="1"/>
          </p:nvPr>
        </p:nvSpPr>
        <p:spPr>
          <a:xfrm>
            <a:off x="913795" y="1566200"/>
            <a:ext cx="10353762" cy="1596101"/>
          </a:xfrm>
        </p:spPr>
        <p:txBody>
          <a:bodyPr>
            <a:normAutofit/>
          </a:bodyPr>
          <a:lstStyle/>
          <a:p>
            <a:pPr algn="just"/>
            <a:r>
              <a:rPr lang="en-GB" sz="1800">
                <a:latin typeface="Bahnschrift" panose="020B0502040204020203" pitchFamily="34" charset="0"/>
              </a:rPr>
              <a:t>Factory Method este un pattern creațional care oferă o interfață pentru crearea de obiecte într-o superclasă, dar permite subclaselor să modifice tipul de obiecte care vor fi create.</a:t>
            </a:r>
          </a:p>
          <a:p>
            <a:pPr algn="just"/>
            <a:r>
              <a:rPr lang="en-GB" sz="1800">
                <a:latin typeface="Bahnschrift" panose="020B0502040204020203" pitchFamily="34" charset="0"/>
              </a:rPr>
              <a:t>Aici, creeaza meniurile (butoanele) si raspunsurile la fiecare tip de mesaj trimis de catre utilizator</a:t>
            </a:r>
          </a:p>
        </p:txBody>
      </p:sp>
      <p:pic>
        <p:nvPicPr>
          <p:cNvPr id="7" name="Picture 6">
            <a:extLst>
              <a:ext uri="{FF2B5EF4-FFF2-40B4-BE49-F238E27FC236}">
                <a16:creationId xmlns:a16="http://schemas.microsoft.com/office/drawing/2014/main" id="{61B669C6-F970-412D-B702-72D29AD6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3695699"/>
            <a:ext cx="10274300" cy="1144152"/>
          </a:xfrm>
          <a:prstGeom prst="rect">
            <a:avLst/>
          </a:prstGeom>
        </p:spPr>
      </p:pic>
      <p:pic>
        <p:nvPicPr>
          <p:cNvPr id="9" name="Picture 8">
            <a:extLst>
              <a:ext uri="{FF2B5EF4-FFF2-40B4-BE49-F238E27FC236}">
                <a16:creationId xmlns:a16="http://schemas.microsoft.com/office/drawing/2014/main" id="{1C000D15-1C8D-4A10-B035-9878A94DC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5207000"/>
            <a:ext cx="10274300" cy="657634"/>
          </a:xfrm>
          <a:prstGeom prst="rect">
            <a:avLst/>
          </a:prstGeom>
        </p:spPr>
      </p:pic>
    </p:spTree>
    <p:extLst>
      <p:ext uri="{BB962C8B-B14F-4D97-AF65-F5344CB8AC3E}">
        <p14:creationId xmlns:p14="http://schemas.microsoft.com/office/powerpoint/2010/main" val="394224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126</TotalTime>
  <Words>749</Words>
  <Application>Microsoft Office PowerPoint</Application>
  <PresentationFormat>Widescreen</PresentationFormat>
  <Paragraphs>51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Bahnschrift</vt:lpstr>
      <vt:lpstr>Calibri</vt:lpstr>
      <vt:lpstr>Calisto MT</vt:lpstr>
      <vt:lpstr>Times New Roman</vt:lpstr>
      <vt:lpstr>Wingdings 2</vt:lpstr>
      <vt:lpstr>Slate</vt:lpstr>
      <vt:lpstr>SHOPPY</vt:lpstr>
      <vt:lpstr>General</vt:lpstr>
      <vt:lpstr>Tehnologiile si principiile utilizate</vt:lpstr>
      <vt:lpstr>Despre SOLID</vt:lpstr>
      <vt:lpstr>Design Patterns</vt:lpstr>
      <vt:lpstr>Mai detailat despre proiect</vt:lpstr>
      <vt:lpstr>Ce facem?</vt:lpstr>
      <vt:lpstr>Singleton</vt:lpstr>
      <vt:lpstr>Factory Method</vt:lpstr>
      <vt:lpstr>Builder</vt:lpstr>
      <vt:lpstr>Decorator</vt:lpstr>
      <vt:lpstr>Proxy</vt:lpstr>
      <vt:lpstr>Observer</vt:lpstr>
      <vt:lpstr>Strategy</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SHOPPY</dc:title>
  <dc:creator>Valeriy Popa</dc:creator>
  <cp:lastModifiedBy>Valeriy Popa</cp:lastModifiedBy>
  <cp:revision>36</cp:revision>
  <dcterms:created xsi:type="dcterms:W3CDTF">2022-05-19T06:57:01Z</dcterms:created>
  <dcterms:modified xsi:type="dcterms:W3CDTF">2022-05-19T17:25:09Z</dcterms:modified>
</cp:coreProperties>
</file>