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70" r:id="rId4"/>
    <p:sldId id="271" r:id="rId5"/>
    <p:sldId id="272" r:id="rId6"/>
    <p:sldId id="299" r:id="rId7"/>
    <p:sldId id="274" r:id="rId8"/>
    <p:sldId id="275" r:id="rId9"/>
    <p:sldId id="276" r:id="rId10"/>
    <p:sldId id="277" r:id="rId11"/>
    <p:sldId id="278" r:id="rId12"/>
    <p:sldId id="286" r:id="rId13"/>
    <p:sldId id="297" r:id="rId14"/>
    <p:sldId id="288" r:id="rId15"/>
    <p:sldId id="262" r:id="rId16"/>
    <p:sldId id="293" r:id="rId17"/>
    <p:sldId id="296" r:id="rId18"/>
    <p:sldId id="295" r:id="rId19"/>
    <p:sldId id="267" r:id="rId20"/>
    <p:sldId id="289" r:id="rId21"/>
    <p:sldId id="266" r:id="rId22"/>
    <p:sldId id="284" r:id="rId23"/>
    <p:sldId id="263" r:id="rId24"/>
    <p:sldId id="290" r:id="rId25"/>
    <p:sldId id="268" r:id="rId26"/>
    <p:sldId id="265" r:id="rId27"/>
    <p:sldId id="298" r:id="rId28"/>
    <p:sldId id="258" r:id="rId29"/>
    <p:sldId id="264" r:id="rId30"/>
    <p:sldId id="291" r:id="rId31"/>
    <p:sldId id="279" r:id="rId32"/>
    <p:sldId id="292" r:id="rId33"/>
    <p:sldId id="257" r:id="rId34"/>
    <p:sldId id="285" r:id="rId35"/>
  </p:sldIdLst>
  <p:sldSz cx="10985500" cy="7924800"/>
  <p:notesSz cx="10985500" cy="792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4" userDrawn="1">
          <p15:clr>
            <a:srgbClr val="A4A3A4"/>
          </p15:clr>
        </p15:guide>
        <p15:guide id="2" pos="239" userDrawn="1">
          <p15:clr>
            <a:srgbClr val="A4A3A4"/>
          </p15:clr>
        </p15:guide>
        <p15:guide id="3" orient="horz" pos="500" userDrawn="1">
          <p15:clr>
            <a:srgbClr val="A4A3A4"/>
          </p15:clr>
        </p15:guide>
        <p15:guide id="4" orient="horz" pos="3063" userDrawn="1">
          <p15:clr>
            <a:srgbClr val="A4A3A4"/>
          </p15:clr>
        </p15:guide>
        <p15:guide id="5" orient="horz" pos="3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/>
    <p:restoredTop sz="94401"/>
  </p:normalViewPr>
  <p:slideViewPr>
    <p:cSldViewPr snapToGrid="0">
      <p:cViewPr>
        <p:scale>
          <a:sx n="87" d="100"/>
          <a:sy n="87" d="100"/>
        </p:scale>
        <p:origin x="753" y="45"/>
      </p:cViewPr>
      <p:guideLst>
        <p:guide orient="horz" pos="1634"/>
        <p:guide pos="239"/>
        <p:guide orient="horz" pos="500"/>
        <p:guide orient="horz" pos="3063"/>
        <p:guide orient="horz" pos="36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inclair" userId="2ffb8f480f121c26" providerId="LiveId" clId="{F087E877-431A-4F54-B85A-A59FD0A2102A}"/>
    <pc:docChg chg="custSel modSld">
      <pc:chgData name="John Sinclair" userId="2ffb8f480f121c26" providerId="LiveId" clId="{F087E877-431A-4F54-B85A-A59FD0A2102A}" dt="2023-01-10T15:26:49.983" v="66" actId="20577"/>
      <pc:docMkLst>
        <pc:docMk/>
      </pc:docMkLst>
      <pc:sldChg chg="modSp mod">
        <pc:chgData name="John Sinclair" userId="2ffb8f480f121c26" providerId="LiveId" clId="{F087E877-431A-4F54-B85A-A59FD0A2102A}" dt="2023-01-10T15:26:49.983" v="66" actId="20577"/>
        <pc:sldMkLst>
          <pc:docMk/>
          <pc:sldMk cId="0" sldId="256"/>
        </pc:sldMkLst>
        <pc:spChg chg="mod">
          <ac:chgData name="John Sinclair" userId="2ffb8f480f121c26" providerId="LiveId" clId="{F087E877-431A-4F54-B85A-A59FD0A2102A}" dt="2023-01-10T15:26:49.983" v="66" actId="20577"/>
          <ac:spMkLst>
            <pc:docMk/>
            <pc:sldMk cId="0" sldId="256"/>
            <ac:spMk id="7" creationId="{9D8321F0-4EA0-4CB7-E262-C788B9C9F1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60913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23000" y="0"/>
            <a:ext cx="4759325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180A-999E-594F-9D87-723CA98E473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38550" y="990600"/>
            <a:ext cx="3708400" cy="2674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8550" y="3813175"/>
            <a:ext cx="8788400" cy="3121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527925"/>
            <a:ext cx="4760913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23000" y="7527925"/>
            <a:ext cx="4759325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DAFE7-B567-D846-860B-7CAAA10F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AFE7-B567-D846-860B-7CAAA10FEB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3912" y="2456688"/>
            <a:ext cx="9337675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7825" y="4437888"/>
            <a:ext cx="768985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0484-01D2-6BDD-0A8E-47D4F523E08D}"/>
              </a:ext>
            </a:extLst>
          </p:cNvPr>
          <p:cNvSpPr txBox="1"/>
          <p:nvPr userDrawn="1"/>
        </p:nvSpPr>
        <p:spPr>
          <a:xfrm>
            <a:off x="549274" y="7370064"/>
            <a:ext cx="2880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Strictly Confidential. No reproduction © Valen 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750" y="897446"/>
            <a:ext cx="3185795" cy="276999"/>
          </a:xfrm>
        </p:spPr>
        <p:txBody>
          <a:bodyPr lIns="0" tIns="0" rIns="0" bIns="0"/>
          <a:lstStyle>
            <a:lvl1pPr>
              <a:defRPr dirty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2E784-944A-881B-5FA2-81753CAA9DDB}"/>
              </a:ext>
            </a:extLst>
          </p:cNvPr>
          <p:cNvGrpSpPr/>
          <p:nvPr userDrawn="1"/>
        </p:nvGrpSpPr>
        <p:grpSpPr>
          <a:xfrm>
            <a:off x="9074150" y="158496"/>
            <a:ext cx="1770316" cy="222504"/>
            <a:chOff x="979234" y="3195970"/>
            <a:chExt cx="9027033" cy="153285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89FF39B-0617-A6E0-0278-99277EED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1134" y="3195970"/>
              <a:ext cx="1521333" cy="153285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277A623-ABB2-84AD-FF16-1F0A47CD4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034" y="3195970"/>
              <a:ext cx="1521333" cy="153285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928F1A2-0655-4CE2-7F34-06569D755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4934" y="3195970"/>
              <a:ext cx="1521333" cy="153285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FAE3F60-CFD0-3711-024C-02540AA8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9234" y="3195970"/>
              <a:ext cx="1521333" cy="153285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50C607-EC4B-8596-EA28-5C2467B8F9FE}"/>
              </a:ext>
            </a:extLst>
          </p:cNvPr>
          <p:cNvGrpSpPr/>
          <p:nvPr userDrawn="1"/>
        </p:nvGrpSpPr>
        <p:grpSpPr>
          <a:xfrm>
            <a:off x="288607" y="186001"/>
            <a:ext cx="1524000" cy="362950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C609FF1-D80C-5A2B-B147-17208D0A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4F2F03C-DFA3-5BF4-6BB5-3FAD08AD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8DAC654-E30B-7613-A1F7-E238FABDAE01}"/>
              </a:ext>
            </a:extLst>
          </p:cNvPr>
          <p:cNvSpPr txBox="1"/>
          <p:nvPr userDrawn="1"/>
        </p:nvSpPr>
        <p:spPr>
          <a:xfrm>
            <a:off x="549274" y="7370064"/>
            <a:ext cx="2880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Strictly Confidential. No reproduction © Valen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496" userDrawn="1">
          <p15:clr>
            <a:srgbClr val="FBAE40"/>
          </p15:clr>
        </p15:guide>
        <p15:guide id="2" pos="34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690D9-8AB6-5400-8BAE-E53F91DC3290}"/>
              </a:ext>
            </a:extLst>
          </p:cNvPr>
          <p:cNvSpPr txBox="1"/>
          <p:nvPr userDrawn="1"/>
        </p:nvSpPr>
        <p:spPr>
          <a:xfrm>
            <a:off x="549274" y="7370064"/>
            <a:ext cx="2880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Strictly Confidential. No reproduction © Valen 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275" y="316992"/>
            <a:ext cx="9886950" cy="1267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4" y="1822704"/>
            <a:ext cx="9886949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5070" y="7370064"/>
            <a:ext cx="351536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275" y="7370064"/>
            <a:ext cx="2526665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9560" y="7370064"/>
            <a:ext cx="2526665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81BB1-6573-F835-C027-8798FEA5DE38}"/>
              </a:ext>
            </a:extLst>
          </p:cNvPr>
          <p:cNvSpPr txBox="1"/>
          <p:nvPr userDrawn="1"/>
        </p:nvSpPr>
        <p:spPr>
          <a:xfrm>
            <a:off x="549274" y="7370064"/>
            <a:ext cx="2880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Strictly Confidential. No reproduction © Valen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2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5" Type="http://schemas.openxmlformats.org/officeDocument/2006/relationships/image" Target="../media/image16.svg"/><Relationship Id="rId10" Type="http://schemas.openxmlformats.org/officeDocument/2006/relationships/image" Target="../media/image29.png"/><Relationship Id="rId19" Type="http://schemas.openxmlformats.org/officeDocument/2006/relationships/image" Target="../media/image20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48.jpg"/><Relationship Id="rId7" Type="http://schemas.openxmlformats.org/officeDocument/2006/relationships/image" Target="../media/image24.svg"/><Relationship Id="rId12" Type="http://schemas.openxmlformats.org/officeDocument/2006/relationships/image" Target="../media/image35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56.svg"/><Relationship Id="rId5" Type="http://schemas.openxmlformats.org/officeDocument/2006/relationships/image" Target="../media/image16.svg"/><Relationship Id="rId10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32.jpe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34.jpe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33.png"/><Relationship Id="rId9" Type="http://schemas.openxmlformats.org/officeDocument/2006/relationships/image" Target="../media/image24.svg"/><Relationship Id="rId14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26" Type="http://schemas.openxmlformats.org/officeDocument/2006/relationships/image" Target="../media/image15.png"/><Relationship Id="rId3" Type="http://schemas.openxmlformats.org/officeDocument/2006/relationships/image" Target="../media/image58.png"/><Relationship Id="rId21" Type="http://schemas.openxmlformats.org/officeDocument/2006/relationships/image" Target="../media/image26.svg"/><Relationship Id="rId7" Type="http://schemas.openxmlformats.org/officeDocument/2006/relationships/image" Target="../media/image62.png"/><Relationship Id="rId12" Type="http://schemas.openxmlformats.org/officeDocument/2006/relationships/image" Target="../media/image5.png"/><Relationship Id="rId17" Type="http://schemas.openxmlformats.org/officeDocument/2006/relationships/image" Target="../media/image22.svg"/><Relationship Id="rId25" Type="http://schemas.openxmlformats.org/officeDocument/2006/relationships/image" Target="../media/image14.svg"/><Relationship Id="rId2" Type="http://schemas.openxmlformats.org/officeDocument/2006/relationships/image" Target="../media/image5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image" Target="../media/image60.png"/><Relationship Id="rId15" Type="http://schemas.openxmlformats.org/officeDocument/2006/relationships/image" Target="../media/image8.svg"/><Relationship Id="rId23" Type="http://schemas.openxmlformats.org/officeDocument/2006/relationships/image" Target="../media/image28.svg"/><Relationship Id="rId28" Type="http://schemas.openxmlformats.org/officeDocument/2006/relationships/image" Target="../media/image17.pn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31" Type="http://schemas.openxmlformats.org/officeDocument/2006/relationships/image" Target="../media/image20.svg"/><Relationship Id="rId4" Type="http://schemas.openxmlformats.org/officeDocument/2006/relationships/image" Target="../media/image5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27.png"/><Relationship Id="rId27" Type="http://schemas.openxmlformats.org/officeDocument/2006/relationships/image" Target="../media/image16.svg"/><Relationship Id="rId30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7.png"/><Relationship Id="rId18" Type="http://schemas.openxmlformats.org/officeDocument/2006/relationships/image" Target="../media/image15.png"/><Relationship Id="rId3" Type="http://schemas.openxmlformats.org/officeDocument/2006/relationships/image" Target="../media/image22.svg"/><Relationship Id="rId21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36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5" Type="http://schemas.openxmlformats.org/officeDocument/2006/relationships/image" Target="../media/image39.png"/><Relationship Id="rId23" Type="http://schemas.openxmlformats.org/officeDocument/2006/relationships/image" Target="../media/image20.svg"/><Relationship Id="rId10" Type="http://schemas.openxmlformats.org/officeDocument/2006/relationships/image" Target="../media/image35.png"/><Relationship Id="rId19" Type="http://schemas.openxmlformats.org/officeDocument/2006/relationships/image" Target="../media/image16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8.png"/><Relationship Id="rId2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6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8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3435350" y="1447800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3287759" y="2618791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8321F0-4EA0-4CB7-E262-C788B9C9F1C7}"/>
              </a:ext>
            </a:extLst>
          </p:cNvPr>
          <p:cNvSpPr txBox="1"/>
          <p:nvPr/>
        </p:nvSpPr>
        <p:spPr>
          <a:xfrm>
            <a:off x="2186985" y="3777734"/>
            <a:ext cx="6671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 community based platform connecting  </a:t>
            </a:r>
          </a:p>
          <a:p>
            <a:pPr algn="ctr"/>
            <a:r>
              <a:rPr lang="en-GB" dirty="0"/>
              <a:t>global </a:t>
            </a:r>
            <a:r>
              <a:rPr lang="en-GB"/>
              <a:t>Family Offices </a:t>
            </a:r>
            <a:r>
              <a:rPr lang="en-GB" dirty="0"/>
              <a:t>(FO) to their ‘multi-generational family’ clients</a:t>
            </a:r>
          </a:p>
          <a:p>
            <a:pPr algn="ctr"/>
            <a:endParaRPr lang="en-GB" dirty="0"/>
          </a:p>
          <a:p>
            <a:pPr algn="ctr"/>
            <a:r>
              <a:rPr lang="en-GB" sz="1200" dirty="0" err="1"/>
              <a:t>www.valenprogram.com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282CA-3F33-9BE1-1E5D-32BBBA873EC3}"/>
              </a:ext>
            </a:extLst>
          </p:cNvPr>
          <p:cNvSpPr txBox="1"/>
          <p:nvPr/>
        </p:nvSpPr>
        <p:spPr>
          <a:xfrm>
            <a:off x="4549286" y="5088885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Investor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CDB37-8FC0-8AF3-44FF-1632C27DBD24}"/>
              </a:ext>
            </a:extLst>
          </p:cNvPr>
          <p:cNvSpPr txBox="1"/>
          <p:nvPr/>
        </p:nvSpPr>
        <p:spPr>
          <a:xfrm>
            <a:off x="4904707" y="563923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24.10.2022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55B2F87D-5851-DEB9-6426-8BF2BD411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500" y="807431"/>
            <a:ext cx="1502595" cy="51246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276999"/>
          </a:xfrm>
        </p:spPr>
        <p:txBody>
          <a:bodyPr/>
          <a:lstStyle/>
          <a:p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E2C41-5B54-2AA3-AF23-261A971462EA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945AE-D3B5-ECEA-B95F-FB9D0B0FEE33}"/>
              </a:ext>
            </a:extLst>
          </p:cNvPr>
          <p:cNvSpPr txBox="1"/>
          <p:nvPr/>
        </p:nvSpPr>
        <p:spPr>
          <a:xfrm>
            <a:off x="517757" y="4232911"/>
            <a:ext cx="3395216" cy="20159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Insurance and assurance against risk and life-changing events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Ensure family and its assets are protected, both legally and against loss.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Security of family members and their living environment 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PR and family governance strategies designed to protect family reputation and image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Protection against cyber-risk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risk of, and maintaining protection against, impact of poor lifestyle choices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82ECC-2457-D86B-A8C5-70B65B7CADAF}"/>
              </a:ext>
            </a:extLst>
          </p:cNvPr>
          <p:cNvSpPr txBox="1"/>
          <p:nvPr/>
        </p:nvSpPr>
        <p:spPr>
          <a:xfrm>
            <a:off x="6475437" y="4178300"/>
            <a:ext cx="3971452" cy="14003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Security services for families and their physical assets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Insurance brokers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Trust, tax, family lawyers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IT security experts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PR firms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Investment advisers` services in the area of loss mitigation</a:t>
            </a:r>
            <a:endParaRPr lang="en-US" sz="8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7DFA6-1882-A475-5480-BCBD3E760429}"/>
              </a:ext>
            </a:extLst>
          </p:cNvPr>
          <p:cNvSpPr txBox="1"/>
          <p:nvPr/>
        </p:nvSpPr>
        <p:spPr>
          <a:xfrm>
            <a:off x="538611" y="3916690"/>
            <a:ext cx="255296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Protection</a:t>
            </a:r>
            <a:r>
              <a:rPr lang="en-GB" dirty="0"/>
              <a:t> perspectives for families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9A41A-B8F2-161A-702C-6678BBE054C5}"/>
              </a:ext>
            </a:extLst>
          </p:cNvPr>
          <p:cNvSpPr txBox="1"/>
          <p:nvPr/>
        </p:nvSpPr>
        <p:spPr>
          <a:xfrm>
            <a:off x="6475437" y="3940980"/>
            <a:ext cx="228138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Protection</a:t>
            </a:r>
            <a:r>
              <a:rPr lang="en-GB" dirty="0"/>
              <a:t> Partners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673E-52EF-A597-93D3-EDC874FAFEB9}"/>
              </a:ext>
            </a:extLst>
          </p:cNvPr>
          <p:cNvSpPr/>
          <p:nvPr/>
        </p:nvSpPr>
        <p:spPr>
          <a:xfrm>
            <a:off x="3195992" y="5834063"/>
            <a:ext cx="3961580" cy="3738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416" tIns="41208" rIns="82416" bIns="41208" rtlCol="0" anchor="t"/>
          <a:lstStyle/>
          <a:p>
            <a:pPr>
              <a:lnSpc>
                <a:spcPct val="115000"/>
              </a:lnSpc>
              <a:spcAft>
                <a:spcPts val="721"/>
              </a:spcAft>
            </a:pPr>
            <a:endParaRPr lang="en-GB" sz="1262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4160108" y="5198076"/>
            <a:ext cx="206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898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371"/>
          <p:cNvPicPr>
            <a:picLocks noChangeAspect="1"/>
          </p:cNvPicPr>
          <p:nvPr/>
        </p:nvPicPr>
        <p:blipFill rotWithShape="1">
          <a:blip r:embed="rId2"/>
          <a:srcRect t="28137" r="13388"/>
          <a:stretch/>
        </p:blipFill>
        <p:spPr>
          <a:xfrm>
            <a:off x="1279096" y="2394808"/>
            <a:ext cx="7642705" cy="3566984"/>
          </a:xfrm>
          <a:prstGeom prst="rect">
            <a:avLst/>
          </a:prstGeom>
          <a:noFill/>
        </p:spPr>
      </p:pic>
      <p:sp>
        <p:nvSpPr>
          <p:cNvPr id="372" name="Text Box372"/>
          <p:cNvSpPr txBox="1"/>
          <p:nvPr/>
        </p:nvSpPr>
        <p:spPr>
          <a:xfrm>
            <a:off x="752045" y="1947343"/>
            <a:ext cx="2838516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100" b="1" spc="2" dirty="0">
                <a:solidFill>
                  <a:srgbClr val="000000"/>
                </a:solidFill>
                <a:ea typeface="Helvetica"/>
                <a:cs typeface="Helvetica"/>
              </a:rPr>
              <a:t>PLATFORM</a:t>
            </a:r>
            <a:r>
              <a:rPr lang="en-US" altLang="zh-CN" sz="1100" b="1" spc="-6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b="1" spc="2" dirty="0">
                <a:solidFill>
                  <a:srgbClr val="000000"/>
                </a:solidFill>
                <a:ea typeface="Helvetica"/>
                <a:cs typeface="Helvetica"/>
              </a:rPr>
              <a:t>ARCHITECTURE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3B1E7-C7D3-9317-1808-32486BDC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1" y="798422"/>
            <a:ext cx="6441818" cy="276999"/>
          </a:xfrm>
        </p:spPr>
        <p:txBody>
          <a:bodyPr/>
          <a:lstStyle/>
          <a:p>
            <a:r>
              <a:rPr lang="en-GB" dirty="0"/>
              <a:t>Valen is built on the latest web enabled platform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553998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VALEN provides a unique user experience, which is individually tailored to the family based on their individual circumstances - known as the “</a:t>
            </a:r>
            <a:r>
              <a:rPr lang="en-GB" dirty="0" err="1"/>
              <a:t>N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eedsphere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673E-52EF-A597-93D3-EDC874FAFEB9}"/>
              </a:ext>
            </a:extLst>
          </p:cNvPr>
          <p:cNvSpPr/>
          <p:nvPr/>
        </p:nvSpPr>
        <p:spPr>
          <a:xfrm>
            <a:off x="3195992" y="5834063"/>
            <a:ext cx="3961580" cy="3738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416" tIns="41208" rIns="82416" bIns="41208" rtlCol="0" anchor="t"/>
          <a:lstStyle/>
          <a:p>
            <a:pPr>
              <a:lnSpc>
                <a:spcPct val="115000"/>
              </a:lnSpc>
              <a:spcAft>
                <a:spcPts val="721"/>
              </a:spcAft>
            </a:pPr>
            <a:endParaRPr lang="en-GB" sz="1262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2CA947-B260-2347-7112-A182E6ED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9056" y="2269442"/>
            <a:ext cx="4627389" cy="595856"/>
          </a:xfrm>
          <a:prstGeom prst="rect">
            <a:avLst/>
          </a:prstGeom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C674231B-B778-0B87-317D-BB22D69CC98D}"/>
              </a:ext>
            </a:extLst>
          </p:cNvPr>
          <p:cNvSpPr/>
          <p:nvPr/>
        </p:nvSpPr>
        <p:spPr>
          <a:xfrm>
            <a:off x="5559436" y="3212465"/>
            <a:ext cx="5020818" cy="2426335"/>
          </a:xfrm>
          <a:custGeom>
            <a:avLst/>
            <a:gdLst/>
            <a:ahLst/>
            <a:cxnLst/>
            <a:rect l="l" t="t" r="r" b="b"/>
            <a:pathLst>
              <a:path w="4564380" h="2426335">
                <a:moveTo>
                  <a:pt x="4563846" y="0"/>
                </a:moveTo>
                <a:lnTo>
                  <a:pt x="0" y="0"/>
                </a:lnTo>
                <a:lnTo>
                  <a:pt x="0" y="2426335"/>
                </a:lnTo>
                <a:lnTo>
                  <a:pt x="4563846" y="2426335"/>
                </a:lnTo>
                <a:lnTo>
                  <a:pt x="4563846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8E8C72A6-77D0-2CC9-1944-87CA77F1804A}"/>
              </a:ext>
            </a:extLst>
          </p:cNvPr>
          <p:cNvSpPr/>
          <p:nvPr/>
        </p:nvSpPr>
        <p:spPr>
          <a:xfrm>
            <a:off x="405246" y="3212465"/>
            <a:ext cx="5020818" cy="2426335"/>
          </a:xfrm>
          <a:custGeom>
            <a:avLst/>
            <a:gdLst/>
            <a:ahLst/>
            <a:cxnLst/>
            <a:rect l="l" t="t" r="r" b="b"/>
            <a:pathLst>
              <a:path w="4564380" h="2426335">
                <a:moveTo>
                  <a:pt x="4563846" y="0"/>
                </a:moveTo>
                <a:lnTo>
                  <a:pt x="0" y="0"/>
                </a:lnTo>
                <a:lnTo>
                  <a:pt x="0" y="2426335"/>
                </a:lnTo>
                <a:lnTo>
                  <a:pt x="4563846" y="2426335"/>
                </a:lnTo>
                <a:lnTo>
                  <a:pt x="4563846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065B2CA5-C531-3A7A-02BB-21DC90F9499A}"/>
              </a:ext>
            </a:extLst>
          </p:cNvPr>
          <p:cNvSpPr txBox="1"/>
          <p:nvPr/>
        </p:nvSpPr>
        <p:spPr>
          <a:xfrm>
            <a:off x="5553374" y="3212465"/>
            <a:ext cx="4564380" cy="217944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564640" marR="194310">
              <a:lnSpc>
                <a:spcPct val="100000"/>
              </a:lnSpc>
              <a:spcAft>
                <a:spcPts val="600"/>
              </a:spcAft>
            </a:pPr>
            <a:r>
              <a:rPr sz="1100" spc="25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95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e</a:t>
            </a:r>
            <a:r>
              <a:rPr sz="110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-75" dirty="0">
                <a:solidFill>
                  <a:srgbClr val="231F20"/>
                </a:solidFill>
                <a:cs typeface="Verdana"/>
              </a:rPr>
              <a:t>y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45" dirty="0">
                <a:solidFill>
                  <a:srgbClr val="231F20"/>
                </a:solidFill>
                <a:cs typeface="Verdana"/>
              </a:rPr>
              <a:t>f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amily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li</a:t>
            </a:r>
            <a:r>
              <a:rPr sz="1100" spc="-75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es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within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its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45" dirty="0">
                <a:solidFill>
                  <a:srgbClr val="231F20"/>
                </a:solidFill>
                <a:cs typeface="Verdana"/>
              </a:rPr>
              <a:t>wn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unique  </a:t>
            </a:r>
            <a:r>
              <a:rPr sz="1100" spc="10" dirty="0">
                <a:solidFill>
                  <a:srgbClr val="231F20"/>
                </a:solidFill>
                <a:cs typeface="Verdana"/>
              </a:rPr>
              <a:t>an</a:t>
            </a:r>
            <a:r>
              <a:rPr sz="1100" spc="55" dirty="0">
                <a:solidFill>
                  <a:srgbClr val="231F20"/>
                </a:solidFill>
                <a:cs typeface="Verdana"/>
              </a:rPr>
              <a:t>d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pe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rpetuall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y</a:t>
            </a:r>
            <a:r>
              <a:rPr sz="1100" spc="-75" dirty="0">
                <a:solidFill>
                  <a:srgbClr val="231F20"/>
                </a:solidFill>
                <a:cs typeface="Verdana"/>
              </a:rPr>
              <a:t>-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c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han</a:t>
            </a:r>
            <a:r>
              <a:rPr sz="1100" spc="30" dirty="0">
                <a:solidFill>
                  <a:srgbClr val="231F20"/>
                </a:solidFill>
                <a:cs typeface="Verdana"/>
              </a:rPr>
              <a:t>gin</a:t>
            </a:r>
            <a:r>
              <a:rPr sz="1100" spc="60" dirty="0">
                <a:solidFill>
                  <a:srgbClr val="231F20"/>
                </a:solidFill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“Needsph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35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100" dirty="0">
                <a:solidFill>
                  <a:srgbClr val="231F20"/>
                </a:solidFill>
                <a:cs typeface="Verdana"/>
              </a:rPr>
              <a:t>”  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whi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c</a:t>
            </a:r>
            <a:r>
              <a:rPr sz="1100" spc="40" dirty="0">
                <a:solidFill>
                  <a:srgbClr val="231F20"/>
                </a:solidFill>
                <a:cs typeface="Verdana"/>
              </a:rPr>
              <a:t>h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sz="1100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40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40" dirty="0">
                <a:solidFill>
                  <a:srgbClr val="231F20"/>
                </a:solidFill>
                <a:cs typeface="Verdana"/>
              </a:rPr>
              <a:t>ALEN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90" dirty="0">
                <a:solidFill>
                  <a:srgbClr val="231F20"/>
                </a:solidFill>
                <a:cs typeface="Verdana"/>
              </a:rPr>
              <a:t>P</a:t>
            </a:r>
            <a:r>
              <a:rPr sz="1100" spc="-6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og</a:t>
            </a:r>
            <a:r>
              <a:rPr sz="110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40" dirty="0">
                <a:solidFill>
                  <a:srgbClr val="231F20"/>
                </a:solidFill>
                <a:cs typeface="Verdana"/>
              </a:rPr>
              <a:t>am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has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a</a:t>
            </a:r>
            <a:r>
              <a:rPr sz="1100" spc="35" dirty="0">
                <a:solidFill>
                  <a:srgbClr val="231F20"/>
                </a:solidFill>
                <a:cs typeface="Verdana"/>
              </a:rPr>
              <a:t>dop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ed  </a:t>
            </a:r>
            <a:r>
              <a:rPr sz="1100" spc="-35" dirty="0">
                <a:solidFill>
                  <a:srgbClr val="231F20"/>
                </a:solidFill>
                <a:cs typeface="Verdana"/>
              </a:rPr>
              <a:t>as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a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primary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cs typeface="Verdana"/>
              </a:rPr>
              <a:t>user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interface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function</a:t>
            </a:r>
            <a:endParaRPr sz="1100" dirty="0">
              <a:cs typeface="Verdana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sz="1300" dirty="0">
              <a:cs typeface="Verdana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sz="1150" dirty="0">
              <a:cs typeface="Verdana"/>
            </a:endParaRPr>
          </a:p>
          <a:p>
            <a:pPr marL="1564640" marR="350520">
              <a:lnSpc>
                <a:spcPct val="100000"/>
              </a:lnSpc>
              <a:spcAft>
                <a:spcPts val="600"/>
              </a:spcAft>
            </a:pPr>
            <a:r>
              <a:rPr sz="1100" spc="-40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10" dirty="0">
                <a:solidFill>
                  <a:srgbClr val="231F20"/>
                </a:solidFill>
                <a:cs typeface="Verdana"/>
              </a:rPr>
              <a:t>ALEN</a:t>
            </a:r>
            <a:r>
              <a:rPr lang="en-GB" sz="1100" spc="10" dirty="0">
                <a:solidFill>
                  <a:srgbClr val="231F20"/>
                </a:solidFill>
                <a:cs typeface="Verdana"/>
              </a:rPr>
              <a:t>'</a:t>
            </a:r>
            <a:r>
              <a:rPr sz="1100" spc="10" dirty="0">
                <a:solidFill>
                  <a:srgbClr val="231F20"/>
                </a:solidFill>
                <a:cs typeface="Verdana"/>
              </a:rPr>
              <a:t>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-3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dirty="0">
                <a:solidFill>
                  <a:srgbClr val="231F20"/>
                </a:solidFill>
                <a:cs typeface="Verdana"/>
              </a:rPr>
              <a:t>ganisational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ools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can 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als</a:t>
            </a:r>
            <a:r>
              <a:rPr sz="1100" spc="-45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-185" dirty="0">
                <a:solidFill>
                  <a:srgbClr val="231F20"/>
                </a:solidFill>
                <a:cs typeface="Verdana"/>
              </a:rPr>
              <a:t>,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GB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45" dirty="0">
                <a:solidFill>
                  <a:srgbClr val="231F20"/>
                </a:solidFill>
                <a:cs typeface="Verdana"/>
              </a:rPr>
              <a:t>wh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35" dirty="0">
                <a:solidFill>
                  <a:srgbClr val="231F20"/>
                </a:solidFill>
                <a:cs typeface="Verdana"/>
              </a:rPr>
              <a:t>r</a:t>
            </a:r>
            <a:r>
              <a:rPr sz="1100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app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10" dirty="0">
                <a:solidFill>
                  <a:srgbClr val="231F20"/>
                </a:solidFill>
                <a:cs typeface="Verdana"/>
              </a:rPr>
              <a:t>op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-15" dirty="0">
                <a:solidFill>
                  <a:srgbClr val="231F20"/>
                </a:solidFill>
                <a:cs typeface="Verdana"/>
              </a:rPr>
              <a:t>ia</a:t>
            </a:r>
            <a:r>
              <a:rPr sz="1100" spc="-3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-90" dirty="0">
                <a:solidFill>
                  <a:srgbClr val="231F20"/>
                </a:solidFill>
                <a:cs typeface="Verdana"/>
              </a:rPr>
              <a:t>e,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40" dirty="0">
                <a:solidFill>
                  <a:srgbClr val="231F20"/>
                </a:solidFill>
                <a:cs typeface="Verdana"/>
              </a:rPr>
              <a:t>f</a:t>
            </a:r>
            <a:r>
              <a:rPr sz="1100" spc="-15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100" dirty="0">
                <a:solidFill>
                  <a:srgbClr val="231F20"/>
                </a:solidFill>
                <a:cs typeface="Verdana"/>
              </a:rPr>
              <a:t>m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sz="1100" dirty="0">
                <a:solidFill>
                  <a:srgbClr val="231F20"/>
                </a:solidFill>
                <a:cs typeface="Verdana"/>
              </a:rPr>
              <a:t>e</a:t>
            </a:r>
            <a:r>
              <a:rPr lang="en-GB" sz="110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framework</a:t>
            </a:r>
            <a:r>
              <a:rPr sz="1100" spc="-10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within</a:t>
            </a:r>
            <a:r>
              <a:rPr sz="1100" spc="-10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which</a:t>
            </a:r>
            <a:r>
              <a:rPr sz="1100" spc="-10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cs typeface="Verdana"/>
              </a:rPr>
              <a:t>certain</a:t>
            </a:r>
            <a:r>
              <a:rPr sz="1100" spc="-10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families </a:t>
            </a:r>
            <a:r>
              <a:rPr sz="1100" spc="-370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50" dirty="0">
                <a:solidFill>
                  <a:srgbClr val="231F20"/>
                </a:solidFill>
                <a:cs typeface="Verdana"/>
              </a:rPr>
              <a:t>m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a</a:t>
            </a:r>
            <a:r>
              <a:rPr sz="1100" spc="-75" dirty="0">
                <a:solidFill>
                  <a:srgbClr val="231F20"/>
                </a:solidFill>
                <a:cs typeface="Verdana"/>
              </a:rPr>
              <a:t>y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wish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10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35" dirty="0">
                <a:solidFill>
                  <a:srgbClr val="231F20"/>
                </a:solidFill>
                <a:cs typeface="Verdana"/>
              </a:rPr>
              <a:t>deﬁn</a:t>
            </a:r>
            <a:r>
              <a:rPr sz="1100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sz="1100" spc="-20" dirty="0">
                <a:solidFill>
                  <a:srgbClr val="231F20"/>
                </a:solidFill>
                <a:cs typeface="Verdana"/>
              </a:rPr>
              <a:t>eir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enti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r</a:t>
            </a:r>
            <a:r>
              <a:rPr sz="1100" dirty="0">
                <a:solidFill>
                  <a:srgbClr val="231F20"/>
                </a:solidFill>
                <a:cs typeface="Verdana"/>
              </a:rPr>
              <a:t>e  </a:t>
            </a:r>
            <a:r>
              <a:rPr sz="1100" spc="40" dirty="0">
                <a:solidFill>
                  <a:srgbClr val="231F20"/>
                </a:solidFill>
                <a:cs typeface="Verdana"/>
              </a:rPr>
              <a:t>g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o</a:t>
            </a:r>
            <a:r>
              <a:rPr sz="1100" spc="-95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er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nan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c</a:t>
            </a:r>
            <a:r>
              <a:rPr sz="1100" dirty="0">
                <a:solidFill>
                  <a:srgbClr val="231F20"/>
                </a:solidFill>
                <a:cs typeface="Verdana"/>
              </a:rPr>
              <a:t>e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65" dirty="0">
                <a:solidFill>
                  <a:srgbClr val="231F20"/>
                </a:solidFill>
                <a:cs typeface="Verdana"/>
              </a:rPr>
              <a:t>s</a:t>
            </a:r>
            <a:r>
              <a:rPr sz="1100" spc="-85" dirty="0">
                <a:solidFill>
                  <a:srgbClr val="231F20"/>
                </a:solidFill>
                <a:cs typeface="Verdana"/>
              </a:rPr>
              <a:t>y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s</a:t>
            </a:r>
            <a:r>
              <a:rPr sz="1100" spc="-4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50" dirty="0">
                <a:solidFill>
                  <a:srgbClr val="231F20"/>
                </a:solidFill>
                <a:cs typeface="Verdana"/>
              </a:rPr>
              <a:t>em</a:t>
            </a:r>
            <a:endParaRPr sz="1100" dirty="0">
              <a:cs typeface="Verdana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ECC40265-C028-FA0B-B7AF-A7C6E3449378}"/>
              </a:ext>
            </a:extLst>
          </p:cNvPr>
          <p:cNvSpPr txBox="1"/>
          <p:nvPr/>
        </p:nvSpPr>
        <p:spPr>
          <a:xfrm>
            <a:off x="1029475" y="3338851"/>
            <a:ext cx="2860675" cy="1962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09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solidFill>
                  <a:srgbClr val="231F20"/>
                </a:solidFill>
                <a:cs typeface="Verdana"/>
              </a:rPr>
              <a:t>V</a:t>
            </a:r>
            <a:r>
              <a:rPr sz="1100" spc="20" dirty="0">
                <a:solidFill>
                  <a:srgbClr val="231F20"/>
                </a:solidFill>
                <a:cs typeface="Verdana"/>
              </a:rPr>
              <a:t>ALEN</a:t>
            </a:r>
            <a:r>
              <a:rPr sz="1100" spc="-15" dirty="0">
                <a:solidFill>
                  <a:srgbClr val="231F20"/>
                </a:solidFill>
                <a:cs typeface="Verdana"/>
              </a:rPr>
              <a:t>’</a:t>
            </a:r>
            <a:r>
              <a:rPr sz="1100" spc="-50" dirty="0">
                <a:solidFill>
                  <a:srgbClr val="231F20"/>
                </a:solidFill>
                <a:cs typeface="Verdana"/>
              </a:rPr>
              <a:t>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philosop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h</a:t>
            </a:r>
            <a:r>
              <a:rPr sz="1100" spc="-75" dirty="0">
                <a:solidFill>
                  <a:srgbClr val="231F20"/>
                </a:solidFill>
                <a:cs typeface="Verdana"/>
              </a:rPr>
              <a:t>y</a:t>
            </a:r>
            <a:r>
              <a:rPr lang="en-GB" sz="1100" spc="-7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cs typeface="Verdana"/>
              </a:rPr>
              <a:t>is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cs typeface="Verdana"/>
              </a:rPr>
              <a:t>r</a:t>
            </a:r>
            <a:r>
              <a:rPr sz="1100" spc="-5" dirty="0">
                <a:solidFill>
                  <a:srgbClr val="231F20"/>
                </a:solidFill>
                <a:cs typeface="Verdana"/>
              </a:rPr>
              <a:t>eﬂe</a:t>
            </a:r>
            <a:r>
              <a:rPr sz="1100" dirty="0">
                <a:solidFill>
                  <a:srgbClr val="231F20"/>
                </a:solidFill>
                <a:cs typeface="Verdana"/>
              </a:rPr>
              <a:t>c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t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ed</a:t>
            </a:r>
            <a:r>
              <a:rPr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cs typeface="Verdana"/>
              </a:rPr>
              <a:t>within</a:t>
            </a:r>
            <a:r>
              <a:rPr lang="en-GB" sz="1100" spc="15" dirty="0">
                <a:solidFill>
                  <a:srgbClr val="231F20"/>
                </a:solidFill>
                <a:cs typeface="Verdana"/>
              </a:rPr>
              <a:t> </a:t>
            </a:r>
            <a:r>
              <a:rPr lang="en-GB" sz="1100" spc="25" dirty="0">
                <a:solidFill>
                  <a:srgbClr val="231F20"/>
                </a:solidFill>
                <a:cs typeface="Verdana"/>
              </a:rPr>
              <a:t>a unique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cs typeface="Verdana"/>
              </a:rPr>
              <a:t>functional, </a:t>
            </a:r>
            <a:r>
              <a:rPr sz="1100" spc="-25" dirty="0">
                <a:solidFill>
                  <a:srgbClr val="231F20"/>
                </a:solidFill>
                <a:cs typeface="Verdana"/>
              </a:rPr>
              <a:t>visual </a:t>
            </a:r>
            <a:r>
              <a:rPr sz="1100" spc="25" dirty="0">
                <a:solidFill>
                  <a:srgbClr val="231F20"/>
                </a:solidFill>
                <a:cs typeface="Verdana"/>
              </a:rPr>
              <a:t>and </a:t>
            </a:r>
            <a:r>
              <a:rPr sz="1100" spc="5" dirty="0">
                <a:solidFill>
                  <a:srgbClr val="231F20"/>
                </a:solidFill>
                <a:cs typeface="Verdana"/>
              </a:rPr>
              <a:t>linguistic </a:t>
            </a:r>
            <a:r>
              <a:rPr lang="en-GB" sz="1100" spc="20" dirty="0">
                <a:solidFill>
                  <a:srgbClr val="231F20"/>
                </a:solidFill>
                <a:cs typeface="Verdana"/>
              </a:rPr>
              <a:t>approach, which</a:t>
            </a:r>
            <a:endParaRPr lang="en-US" sz="1100" dirty="0">
              <a:cs typeface="Verdana"/>
            </a:endParaRPr>
          </a:p>
          <a:p>
            <a:pPr marL="470535" marR="69850" indent="-1714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US" sz="1100" spc="-20" dirty="0">
                <a:solidFill>
                  <a:srgbClr val="231F20"/>
                </a:solidFill>
                <a:cs typeface="Verdana"/>
              </a:rPr>
              <a:t>Satisfies</a:t>
            </a:r>
            <a:r>
              <a:rPr lang="en-US" sz="1100" spc="-100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5" dirty="0">
                <a:solidFill>
                  <a:srgbClr val="231F20"/>
                </a:solidFill>
                <a:cs typeface="Verdana"/>
              </a:rPr>
              <a:t>the</a:t>
            </a:r>
            <a:r>
              <a:rPr lang="en-US" sz="1100" spc="-9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5" dirty="0">
                <a:solidFill>
                  <a:srgbClr val="231F20"/>
                </a:solidFill>
                <a:cs typeface="Verdana"/>
              </a:rPr>
              <a:t>perpetually-changing </a:t>
            </a:r>
            <a:r>
              <a:rPr lang="en-US" sz="1100" spc="-370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6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5" dirty="0">
                <a:solidFill>
                  <a:srgbClr val="231F20"/>
                </a:solidFill>
                <a:cs typeface="Verdana"/>
              </a:rPr>
              <a:t>equi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50" dirty="0">
                <a:solidFill>
                  <a:srgbClr val="231F20"/>
                </a:solidFill>
                <a:cs typeface="Verdana"/>
              </a:rPr>
              <a:t>em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ents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of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ea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40" dirty="0">
                <a:solidFill>
                  <a:srgbClr val="231F20"/>
                </a:solidFill>
                <a:cs typeface="Verdana"/>
              </a:rPr>
              <a:t>h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45" dirty="0">
                <a:solidFill>
                  <a:srgbClr val="231F20"/>
                </a:solidFill>
                <a:cs typeface="Verdana"/>
              </a:rPr>
              <a:t>f</a:t>
            </a:r>
            <a:r>
              <a:rPr lang="en-US" sz="1100" spc="-5" dirty="0">
                <a:solidFill>
                  <a:srgbClr val="231F20"/>
                </a:solidFill>
                <a:cs typeface="Verdana"/>
              </a:rPr>
              <a:t>amil</a:t>
            </a:r>
            <a:r>
              <a:rPr lang="en-US" sz="1100" spc="15" dirty="0">
                <a:solidFill>
                  <a:srgbClr val="231F20"/>
                </a:solidFill>
                <a:cs typeface="Verdana"/>
              </a:rPr>
              <a:t>y</a:t>
            </a:r>
            <a:r>
              <a:rPr lang="en-US" sz="1100" spc="-100" dirty="0">
                <a:solidFill>
                  <a:srgbClr val="231F20"/>
                </a:solidFill>
                <a:cs typeface="Verdana"/>
              </a:rPr>
              <a:t>’</a:t>
            </a:r>
            <a:r>
              <a:rPr lang="en-US" sz="1100" spc="-40" dirty="0">
                <a:solidFill>
                  <a:srgbClr val="231F20"/>
                </a:solidFill>
                <a:cs typeface="Verdana"/>
              </a:rPr>
              <a:t>s  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“Needsphere”</a:t>
            </a:r>
            <a:endParaRPr lang="en-US" sz="1100" dirty="0">
              <a:cs typeface="Verdana"/>
            </a:endParaRPr>
          </a:p>
          <a:p>
            <a:pPr marL="470535" marR="5080" indent="-17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1F20"/>
                </a:solidFill>
                <a:cs typeface="Verdana"/>
              </a:rPr>
              <a:t>“Needs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opin</a:t>
            </a:r>
            <a:r>
              <a:rPr lang="en-US" sz="1100" spc="-30" dirty="0">
                <a:solidFill>
                  <a:srgbClr val="231F20"/>
                </a:solidFill>
                <a:cs typeface="Verdana"/>
              </a:rPr>
              <a:t>g”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5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5" dirty="0">
                <a:solidFill>
                  <a:srgbClr val="231F20"/>
                </a:solidFill>
                <a:cs typeface="Verdana"/>
              </a:rPr>
              <a:t>i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40" dirty="0">
                <a:solidFill>
                  <a:srgbClr val="231F20"/>
                </a:solidFill>
                <a:cs typeface="Verdana"/>
              </a:rPr>
              <a:t>h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5" dirty="0">
                <a:solidFill>
                  <a:srgbClr val="231F20"/>
                </a:solidFill>
                <a:cs typeface="Verdana"/>
              </a:rPr>
              <a:t>data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ﬂ</a:t>
            </a:r>
            <a:r>
              <a:rPr lang="en-US" sz="1100" spc="-35" dirty="0">
                <a:solidFill>
                  <a:srgbClr val="231F20"/>
                </a:solidFill>
                <a:cs typeface="Verdana"/>
              </a:rPr>
              <a:t>o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win</a:t>
            </a:r>
            <a:r>
              <a:rPr lang="en-US" sz="1100" spc="45" dirty="0">
                <a:solidFill>
                  <a:srgbClr val="231F20"/>
                </a:solidFill>
                <a:cs typeface="Verdana"/>
              </a:rPr>
              <a:t>g  </a:t>
            </a:r>
            <a:r>
              <a:rPr lang="en-US" sz="1100" spc="55" dirty="0">
                <a:solidFill>
                  <a:srgbClr val="231F20"/>
                </a:solidFill>
                <a:cs typeface="Verdana"/>
              </a:rPr>
              <a:t>f</a:t>
            </a:r>
            <a:r>
              <a:rPr lang="en-US" sz="1100" spc="-6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55" dirty="0">
                <a:solidFill>
                  <a:srgbClr val="231F20"/>
                </a:solidFill>
                <a:cs typeface="Verdana"/>
              </a:rPr>
              <a:t>om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45" dirty="0">
                <a:solidFill>
                  <a:srgbClr val="231F20"/>
                </a:solidFill>
                <a:cs typeface="Verdana"/>
              </a:rPr>
              <a:t>f</a:t>
            </a:r>
            <a:r>
              <a:rPr lang="en-US" sz="1100" spc="-5" dirty="0">
                <a:solidFill>
                  <a:srgbClr val="231F20"/>
                </a:solidFill>
                <a:cs typeface="Verdana"/>
              </a:rPr>
              <a:t>amilies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an</a:t>
            </a:r>
            <a:r>
              <a:rPr lang="en-US" sz="1100" spc="55" dirty="0">
                <a:solidFill>
                  <a:srgbClr val="231F20"/>
                </a:solidFill>
                <a:cs typeface="Verdana"/>
              </a:rPr>
              <a:t>d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eir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30" dirty="0">
                <a:solidFill>
                  <a:srgbClr val="231F20"/>
                </a:solidFill>
                <a:cs typeface="Verdana"/>
              </a:rPr>
              <a:t>se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vi</a:t>
            </a:r>
            <a:r>
              <a:rPr lang="en-US" sz="1100" spc="-30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 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p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o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vide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-50" dirty="0">
                <a:solidFill>
                  <a:srgbClr val="231F20"/>
                </a:solidFill>
                <a:cs typeface="Verdana"/>
              </a:rPr>
              <a:t>s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in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t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o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20" dirty="0">
                <a:solidFill>
                  <a:srgbClr val="231F20"/>
                </a:solidFill>
                <a:cs typeface="Verdana"/>
              </a:rPr>
              <a:t>th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40" dirty="0">
                <a:solidFill>
                  <a:srgbClr val="231F20"/>
                </a:solidFill>
                <a:cs typeface="Verdana"/>
              </a:rPr>
              <a:t>V</a:t>
            </a:r>
            <a:r>
              <a:rPr lang="en-US" sz="1100" spc="40" dirty="0">
                <a:solidFill>
                  <a:srgbClr val="231F20"/>
                </a:solidFill>
                <a:cs typeface="Verdana"/>
              </a:rPr>
              <a:t>ALEN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Plat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f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o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r</a:t>
            </a:r>
            <a:r>
              <a:rPr lang="en-US" sz="1100" spc="100" dirty="0">
                <a:solidFill>
                  <a:srgbClr val="231F20"/>
                </a:solidFill>
                <a:cs typeface="Verdana"/>
              </a:rPr>
              <a:t>m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25" dirty="0">
                <a:solidFill>
                  <a:srgbClr val="231F20"/>
                </a:solidFill>
                <a:cs typeface="Verdana"/>
              </a:rPr>
              <a:t>t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o  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re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a</a:t>
            </a:r>
            <a:r>
              <a:rPr lang="en-US" sz="1100" spc="-35" dirty="0">
                <a:solidFill>
                  <a:srgbClr val="231F20"/>
                </a:solidFill>
                <a:cs typeface="Verdana"/>
              </a:rPr>
              <a:t>t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a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70" dirty="0">
                <a:solidFill>
                  <a:srgbClr val="231F20"/>
                </a:solidFill>
                <a:cs typeface="Verdana"/>
              </a:rPr>
              <a:t>omm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on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an</a:t>
            </a:r>
            <a:r>
              <a:rPr lang="en-US" sz="1100" spc="55" dirty="0">
                <a:solidFill>
                  <a:srgbClr val="231F20"/>
                </a:solidFill>
                <a:cs typeface="Verdana"/>
              </a:rPr>
              <a:t>d </a:t>
            </a:r>
            <a:r>
              <a:rPr lang="en-US" sz="1100" spc="20" dirty="0">
                <a:solidFill>
                  <a:srgbClr val="231F20"/>
                </a:solidFill>
                <a:cs typeface="Verdana"/>
              </a:rPr>
              <a:t>wid</a:t>
            </a:r>
            <a:r>
              <a:rPr lang="en-US" sz="1100" spc="30" dirty="0">
                <a:solidFill>
                  <a:srgbClr val="231F20"/>
                </a:solidFill>
                <a:cs typeface="Verdana"/>
              </a:rPr>
              <a:t>e</a:t>
            </a:r>
            <a:r>
              <a:rPr lang="en-US" sz="1100" spc="-10" dirty="0">
                <a:solidFill>
                  <a:srgbClr val="231F20"/>
                </a:solidFill>
                <a:cs typeface="Verdana"/>
              </a:rPr>
              <a:t>-fun</a:t>
            </a:r>
            <a:r>
              <a:rPr lang="en-US" sz="1100" spc="40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tionin</a:t>
            </a:r>
            <a:r>
              <a:rPr lang="en-US" sz="1100" spc="60" dirty="0">
                <a:solidFill>
                  <a:srgbClr val="231F20"/>
                </a:solidFill>
                <a:cs typeface="Verdana"/>
              </a:rPr>
              <a:t>g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user</a:t>
            </a:r>
            <a:r>
              <a:rPr lang="en-US" sz="1100" spc="-105" dirty="0">
                <a:solidFill>
                  <a:srgbClr val="231F20"/>
                </a:solidFill>
                <a:cs typeface="Verdana"/>
              </a:rPr>
              <a:t> </a:t>
            </a:r>
            <a:r>
              <a:rPr lang="en-US" sz="1100" spc="10" dirty="0">
                <a:solidFill>
                  <a:srgbClr val="231F20"/>
                </a:solidFill>
                <a:cs typeface="Verdana"/>
              </a:rPr>
              <a:t>in</a:t>
            </a:r>
            <a:r>
              <a:rPr lang="en-US" sz="1100" spc="-15" dirty="0">
                <a:solidFill>
                  <a:srgbClr val="231F20"/>
                </a:solidFill>
                <a:cs typeface="Verdana"/>
              </a:rPr>
              <a:t>t</a:t>
            </a:r>
            <a:r>
              <a:rPr lang="en-US" sz="1100" spc="-25" dirty="0">
                <a:solidFill>
                  <a:srgbClr val="231F20"/>
                </a:solidFill>
                <a:cs typeface="Verdana"/>
              </a:rPr>
              <a:t>er</a:t>
            </a:r>
            <a:r>
              <a:rPr lang="en-US" sz="1100" spc="-35" dirty="0">
                <a:solidFill>
                  <a:srgbClr val="231F20"/>
                </a:solidFill>
                <a:cs typeface="Verdana"/>
              </a:rPr>
              <a:t>f</a:t>
            </a:r>
            <a:r>
              <a:rPr lang="en-US" sz="1100" spc="-20" dirty="0">
                <a:solidFill>
                  <a:srgbClr val="231F20"/>
                </a:solidFill>
                <a:cs typeface="Verdana"/>
              </a:rPr>
              <a:t>a</a:t>
            </a:r>
            <a:r>
              <a:rPr lang="en-US" sz="1100" spc="25" dirty="0">
                <a:solidFill>
                  <a:srgbClr val="231F20"/>
                </a:solidFill>
                <a:cs typeface="Verdana"/>
              </a:rPr>
              <a:t>c</a:t>
            </a:r>
            <a:r>
              <a:rPr lang="en-US" sz="1100" dirty="0">
                <a:solidFill>
                  <a:srgbClr val="231F20"/>
                </a:solidFill>
                <a:cs typeface="Verdana"/>
              </a:rPr>
              <a:t>e</a:t>
            </a:r>
            <a:endParaRPr lang="en-US" sz="1100" dirty="0">
              <a:cs typeface="Verdana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26FBBE4-289F-BBC2-4489-C7D15DE1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0853" y="3356664"/>
            <a:ext cx="2142545" cy="2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2633452" y="5135846"/>
            <a:ext cx="5468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Market, Competition, Approach</a:t>
            </a:r>
          </a:p>
        </p:txBody>
      </p:sp>
    </p:spTree>
    <p:extLst>
      <p:ext uri="{BB962C8B-B14F-4D97-AF65-F5344CB8AC3E}">
        <p14:creationId xmlns:p14="http://schemas.microsoft.com/office/powerpoint/2010/main" val="23440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th141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 Box148"/>
          <p:cNvSpPr txBox="1"/>
          <p:nvPr/>
        </p:nvSpPr>
        <p:spPr>
          <a:xfrm>
            <a:off x="1555285" y="2268703"/>
            <a:ext cx="2897265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Full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digital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platform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S</a:t>
            </a:r>
            <a:r>
              <a:rPr lang="en-US" altLang="zh-CN" sz="1200" b="1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ervice to </a:t>
            </a:r>
            <a:r>
              <a:rPr lang="en-US" altLang="zh-CN" sz="1200" b="1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UHNW</a:t>
            </a:r>
            <a:endParaRPr lang="en-US" altLang="zh-CN" sz="1200" b="1" dirty="0">
              <a:latin typeface="Calibri" panose="020F0502020204030204" pitchFamily="34" charset="0"/>
              <a:ea typeface="Helvetica"/>
              <a:cs typeface="Calibri" panose="020F0502020204030204" pitchFamily="34" charset="0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1501740" y="3079335"/>
            <a:ext cx="3004357" cy="12464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Personal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professional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networks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and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targeted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marketing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stages: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Families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with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pre-stablished</a:t>
            </a:r>
            <a:r>
              <a:rPr lang="en-US" altLang="zh-CN" sz="1050" spc="5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SFOs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and </a:t>
            </a:r>
            <a:r>
              <a:rPr lang="en-US" altLang="zh-CN" sz="1050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MFOs;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Leading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Growth,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Lifestyle,</a:t>
            </a:r>
            <a:r>
              <a:rPr lang="en-US" altLang="zh-CN" sz="1050" spc="-5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Succession,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Protection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service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providers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AND</a:t>
            </a:r>
            <a:r>
              <a:rPr lang="en-US" altLang="zh-CN" sz="1050" spc="6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their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family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clients,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…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…..</a:t>
            </a:r>
            <a:endParaRPr lang="en-US" altLang="zh-CN" sz="1050" dirty="0">
              <a:latin typeface="Calibri" panose="020F0502020204030204" pitchFamily="34" charset="0"/>
              <a:ea typeface="Helvetica"/>
              <a:cs typeface="Calibri" panose="020F0502020204030204" pitchFamily="34" charset="0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6379462" y="2251006"/>
            <a:ext cx="2514024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 ‘mini’ into HNW market</a:t>
            </a:r>
          </a:p>
        </p:txBody>
      </p:sp>
      <p:sp>
        <p:nvSpPr>
          <p:cNvPr id="158" name="Text Box158"/>
          <p:cNvSpPr txBox="1"/>
          <p:nvPr/>
        </p:nvSpPr>
        <p:spPr>
          <a:xfrm>
            <a:off x="4664059" y="7433480"/>
            <a:ext cx="1508446" cy="1645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901" spc="6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*UHNW:</a:t>
            </a:r>
            <a:r>
              <a:rPr lang="en-US" altLang="zh-CN" sz="901" spc="-8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901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Ultra</a:t>
            </a:r>
            <a:r>
              <a:rPr lang="en-US" altLang="zh-CN" sz="901" spc="-1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90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High Net</a:t>
            </a:r>
            <a:r>
              <a:rPr lang="en-US" altLang="zh-CN" sz="901" spc="-8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901" spc="5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Worth</a:t>
            </a:r>
            <a:endParaRPr lang="en-US" altLang="zh-CN" sz="901" dirty="0">
              <a:latin typeface="Calibri" panose="020F0502020204030204" pitchFamily="34" charset="0"/>
              <a:ea typeface="Helvetic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88603-49F1-905D-E759-68DD9461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788278"/>
            <a:ext cx="8015245" cy="276999"/>
          </a:xfrm>
        </p:spPr>
        <p:txBody>
          <a:bodyPr/>
          <a:lstStyle/>
          <a:p>
            <a:r>
              <a:rPr lang="en-US" altLang="zh-CN" spc="2" dirty="0">
                <a:solidFill>
                  <a:srgbClr val="000000"/>
                </a:solidFill>
                <a:ea typeface="Helvetica"/>
              </a:rPr>
              <a:t>D</a:t>
            </a:r>
            <a:r>
              <a:rPr lang="en-US" altLang="zh-CN" sz="180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eployment into </a:t>
            </a:r>
            <a:r>
              <a:rPr lang="en-US" altLang="zh-CN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t</a:t>
            </a:r>
            <a:r>
              <a:rPr lang="en-US" altLang="zh-CN" sz="180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arget markets………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149">
            <a:extLst>
              <a:ext uri="{FF2B5EF4-FFF2-40B4-BE49-F238E27FC236}">
                <a16:creationId xmlns:a16="http://schemas.microsoft.com/office/drawing/2014/main" id="{7926628E-DEDB-A68F-539A-041B27762D60}"/>
              </a:ext>
            </a:extLst>
          </p:cNvPr>
          <p:cNvSpPr txBox="1"/>
          <p:nvPr/>
        </p:nvSpPr>
        <p:spPr>
          <a:xfrm>
            <a:off x="6254972" y="3071098"/>
            <a:ext cx="3004357" cy="846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-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Mass-affluent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market,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via: 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Wealth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management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service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providers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(e.g.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banks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serving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clients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USD $4-10m</a:t>
            </a:r>
            <a:r>
              <a:rPr lang="en-US" altLang="zh-CN" sz="1050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)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Internet</a:t>
            </a:r>
            <a:r>
              <a:rPr lang="en-US" altLang="zh-CN" sz="1050" spc="-5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marketing</a:t>
            </a:r>
            <a:r>
              <a:rPr lang="en-US" altLang="zh-CN" sz="1050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campaign</a:t>
            </a:r>
            <a:endParaRPr lang="en-US" altLang="zh-CN" sz="1050" dirty="0">
              <a:latin typeface="Calibri" panose="020F0502020204030204" pitchFamily="34" charset="0"/>
              <a:ea typeface="Helvetica"/>
              <a:cs typeface="Calibri" panose="020F0502020204030204" pitchFamily="34" charset="0"/>
            </a:endParaRPr>
          </a:p>
        </p:txBody>
      </p:sp>
      <p:sp>
        <p:nvSpPr>
          <p:cNvPr id="5" name="Text Box148">
            <a:extLst>
              <a:ext uri="{FF2B5EF4-FFF2-40B4-BE49-F238E27FC236}">
                <a16:creationId xmlns:a16="http://schemas.microsoft.com/office/drawing/2014/main" id="{D03814BF-86CA-50F1-F6C7-6290BD2FC1E7}"/>
              </a:ext>
            </a:extLst>
          </p:cNvPr>
          <p:cNvSpPr txBox="1"/>
          <p:nvPr/>
        </p:nvSpPr>
        <p:spPr>
          <a:xfrm>
            <a:off x="1555285" y="4625269"/>
            <a:ext cx="2897265" cy="2372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100" b="1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Phase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 1 </a:t>
            </a:r>
            <a:r>
              <a:rPr lang="en-US" altLang="zh-CN" sz="1100" b="1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(2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100" b="1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years)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 Box148">
            <a:extLst>
              <a:ext uri="{FF2B5EF4-FFF2-40B4-BE49-F238E27FC236}">
                <a16:creationId xmlns:a16="http://schemas.microsoft.com/office/drawing/2014/main" id="{F138F46A-5EDF-1430-FBE0-18E8C51758C5}"/>
              </a:ext>
            </a:extLst>
          </p:cNvPr>
          <p:cNvSpPr txBox="1"/>
          <p:nvPr/>
        </p:nvSpPr>
        <p:spPr>
          <a:xfrm>
            <a:off x="6300279" y="4633507"/>
            <a:ext cx="2897265" cy="2372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100" b="1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Phase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 2 </a:t>
            </a:r>
            <a:r>
              <a:rPr lang="en-US" altLang="zh-CN" sz="1100" b="1" spc="3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(3-5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  <a:r>
              <a:rPr lang="en-US" altLang="zh-CN" sz="1100" b="1" spc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years)</a:t>
            </a:r>
            <a:r>
              <a:rPr lang="en-US" altLang="zh-CN" sz="1100" b="1" dirty="0">
                <a:solidFill>
                  <a:srgbClr val="0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7F5FB5F-9330-98CA-7EBC-817F47F9716E}"/>
              </a:ext>
            </a:extLst>
          </p:cNvPr>
          <p:cNvSpPr/>
          <p:nvPr/>
        </p:nvSpPr>
        <p:spPr>
          <a:xfrm rot="5400000">
            <a:off x="2753337" y="1409643"/>
            <a:ext cx="295215" cy="2798411"/>
          </a:xfrm>
          <a:prstGeom prst="rightBrace">
            <a:avLst>
              <a:gd name="adj1" fmla="val 209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458079E-4411-000E-EDA5-861F56D596B4}"/>
              </a:ext>
            </a:extLst>
          </p:cNvPr>
          <p:cNvSpPr/>
          <p:nvPr/>
        </p:nvSpPr>
        <p:spPr>
          <a:xfrm rot="5400000">
            <a:off x="7346673" y="1399789"/>
            <a:ext cx="295215" cy="2798411"/>
          </a:xfrm>
          <a:prstGeom prst="rightBrace">
            <a:avLst>
              <a:gd name="adj1" fmla="val 209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th93">
            <a:extLst>
              <a:ext uri="{FF2B5EF4-FFF2-40B4-BE49-F238E27FC236}">
                <a16:creationId xmlns:a16="http://schemas.microsoft.com/office/drawing/2014/main" id="{CB9D9C93-A0CC-E4EA-A9F8-8FE5255A1B64}"/>
              </a:ext>
            </a:extLst>
          </p:cNvPr>
          <p:cNvSpPr/>
          <p:nvPr/>
        </p:nvSpPr>
        <p:spPr>
          <a:xfrm>
            <a:off x="1695362" y="1732610"/>
            <a:ext cx="957887" cy="965221"/>
          </a:xfrm>
          <a:custGeom>
            <a:avLst/>
            <a:gdLst/>
            <a:ahLst/>
            <a:cxnLst/>
            <a:rect l="l" t="t" r="r" b="b"/>
            <a:pathLst>
              <a:path w="1063088" h="1071228">
                <a:moveTo>
                  <a:pt x="0" y="535615"/>
                </a:moveTo>
                <a:cubicBezTo>
                  <a:pt x="0" y="239803"/>
                  <a:pt x="237980" y="0"/>
                  <a:pt x="531544" y="0"/>
                </a:cubicBezTo>
                <a:cubicBezTo>
                  <a:pt x="825108" y="0"/>
                  <a:pt x="1063088" y="239803"/>
                  <a:pt x="1063088" y="535615"/>
                </a:cubicBezTo>
                <a:cubicBezTo>
                  <a:pt x="1063088" y="831426"/>
                  <a:pt x="825108" y="1071228"/>
                  <a:pt x="531544" y="1071228"/>
                </a:cubicBezTo>
                <a:cubicBezTo>
                  <a:pt x="237980" y="1071228"/>
                  <a:pt x="0" y="831426"/>
                  <a:pt x="0" y="535615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0" cap="sq">
            <a:solidFill>
              <a:srgbClr val="92D05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0" name="Path94">
            <a:extLst>
              <a:ext uri="{FF2B5EF4-FFF2-40B4-BE49-F238E27FC236}">
                <a16:creationId xmlns:a16="http://schemas.microsoft.com/office/drawing/2014/main" id="{AB92D1F0-D70E-B8A0-BC34-BC6F1D082AC9}"/>
              </a:ext>
            </a:extLst>
          </p:cNvPr>
          <p:cNvSpPr/>
          <p:nvPr/>
        </p:nvSpPr>
        <p:spPr>
          <a:xfrm>
            <a:off x="2702857" y="2681876"/>
            <a:ext cx="3934761" cy="831960"/>
          </a:xfrm>
          <a:custGeom>
            <a:avLst/>
            <a:gdLst/>
            <a:ahLst/>
            <a:cxnLst/>
            <a:rect l="l" t="t" r="r" b="b"/>
            <a:pathLst>
              <a:path w="4366902" h="923331">
                <a:moveTo>
                  <a:pt x="0" y="461666"/>
                </a:moveTo>
                <a:cubicBezTo>
                  <a:pt x="0" y="206696"/>
                  <a:pt x="977564" y="0"/>
                  <a:pt x="2183451" y="0"/>
                </a:cubicBezTo>
                <a:cubicBezTo>
                  <a:pt x="3389338" y="0"/>
                  <a:pt x="4366902" y="206696"/>
                  <a:pt x="4366902" y="461666"/>
                </a:cubicBezTo>
                <a:cubicBezTo>
                  <a:pt x="4366902" y="716636"/>
                  <a:pt x="3389338" y="923331"/>
                  <a:pt x="2183451" y="923331"/>
                </a:cubicBezTo>
                <a:cubicBezTo>
                  <a:pt x="977564" y="923331"/>
                  <a:pt x="0" y="716636"/>
                  <a:pt x="0" y="46166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1" name="Path95">
            <a:extLst>
              <a:ext uri="{FF2B5EF4-FFF2-40B4-BE49-F238E27FC236}">
                <a16:creationId xmlns:a16="http://schemas.microsoft.com/office/drawing/2014/main" id="{88767984-5A70-29AF-6165-B4B96643DB02}"/>
              </a:ext>
            </a:extLst>
          </p:cNvPr>
          <p:cNvSpPr/>
          <p:nvPr/>
        </p:nvSpPr>
        <p:spPr>
          <a:xfrm>
            <a:off x="6290092" y="1548355"/>
            <a:ext cx="2183806" cy="2267041"/>
          </a:xfrm>
          <a:custGeom>
            <a:avLst/>
            <a:gdLst/>
            <a:ahLst/>
            <a:cxnLst/>
            <a:rect l="l" t="t" r="r" b="b"/>
            <a:pathLst>
              <a:path w="2423646" h="2516023">
                <a:moveTo>
                  <a:pt x="0" y="1258012"/>
                </a:moveTo>
                <a:cubicBezTo>
                  <a:pt x="0" y="563230"/>
                  <a:pt x="542552" y="0"/>
                  <a:pt x="1211823" y="0"/>
                </a:cubicBezTo>
                <a:cubicBezTo>
                  <a:pt x="1881094" y="0"/>
                  <a:pt x="2423646" y="563230"/>
                  <a:pt x="2423646" y="1258012"/>
                </a:cubicBezTo>
                <a:cubicBezTo>
                  <a:pt x="2423646" y="1952792"/>
                  <a:pt x="1881094" y="2516024"/>
                  <a:pt x="1211823" y="2516024"/>
                </a:cubicBezTo>
                <a:cubicBezTo>
                  <a:pt x="542552" y="2516024"/>
                  <a:pt x="0" y="1952792"/>
                  <a:pt x="0" y="1258012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0" cap="sq">
            <a:solidFill>
              <a:srgbClr val="92D05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2" name="Path96">
            <a:extLst>
              <a:ext uri="{FF2B5EF4-FFF2-40B4-BE49-F238E27FC236}">
                <a16:creationId xmlns:a16="http://schemas.microsoft.com/office/drawing/2014/main" id="{FA2413D0-4E25-A00D-A17C-9018FA4B1ACC}"/>
              </a:ext>
            </a:extLst>
          </p:cNvPr>
          <p:cNvSpPr/>
          <p:nvPr/>
        </p:nvSpPr>
        <p:spPr>
          <a:xfrm>
            <a:off x="866577" y="2803552"/>
            <a:ext cx="3355158" cy="2958666"/>
          </a:xfrm>
          <a:custGeom>
            <a:avLst/>
            <a:gdLst/>
            <a:ahLst/>
            <a:cxnLst/>
            <a:rect l="l" t="t" r="r" b="b"/>
            <a:pathLst>
              <a:path w="3723643" h="3283606">
                <a:moveTo>
                  <a:pt x="0" y="1641803"/>
                </a:moveTo>
                <a:cubicBezTo>
                  <a:pt x="0" y="735059"/>
                  <a:pt x="833566" y="0"/>
                  <a:pt x="1861821" y="0"/>
                </a:cubicBezTo>
                <a:cubicBezTo>
                  <a:pt x="2890077" y="0"/>
                  <a:pt x="3723643" y="735059"/>
                  <a:pt x="3723643" y="1641803"/>
                </a:cubicBezTo>
                <a:cubicBezTo>
                  <a:pt x="3723643" y="2548546"/>
                  <a:pt x="2890077" y="3283607"/>
                  <a:pt x="1861821" y="3283607"/>
                </a:cubicBezTo>
                <a:cubicBezTo>
                  <a:pt x="833566" y="3283607"/>
                  <a:pt x="0" y="2548546"/>
                  <a:pt x="0" y="1641803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0" cap="sq">
            <a:solidFill>
              <a:srgbClr val="92D05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" name="Path97">
            <a:extLst>
              <a:ext uri="{FF2B5EF4-FFF2-40B4-BE49-F238E27FC236}">
                <a16:creationId xmlns:a16="http://schemas.microsoft.com/office/drawing/2014/main" id="{4C484A39-8645-C7F6-F096-049E6AB90583}"/>
              </a:ext>
            </a:extLst>
          </p:cNvPr>
          <p:cNvSpPr/>
          <p:nvPr/>
        </p:nvSpPr>
        <p:spPr>
          <a:xfrm>
            <a:off x="4259862" y="4393975"/>
            <a:ext cx="3029668" cy="1805460"/>
          </a:xfrm>
          <a:custGeom>
            <a:avLst/>
            <a:gdLst/>
            <a:ahLst/>
            <a:cxnLst/>
            <a:rect l="l" t="t" r="r" b="b"/>
            <a:pathLst>
              <a:path w="3362406" h="2003748">
                <a:moveTo>
                  <a:pt x="0" y="1001874"/>
                </a:moveTo>
                <a:cubicBezTo>
                  <a:pt x="0" y="448554"/>
                  <a:pt x="752701" y="0"/>
                  <a:pt x="1681203" y="0"/>
                </a:cubicBezTo>
                <a:cubicBezTo>
                  <a:pt x="2609707" y="0"/>
                  <a:pt x="3362406" y="448554"/>
                  <a:pt x="3362406" y="1001874"/>
                </a:cubicBezTo>
                <a:cubicBezTo>
                  <a:pt x="3362406" y="1555194"/>
                  <a:pt x="2609707" y="2003748"/>
                  <a:pt x="1681203" y="2003748"/>
                </a:cubicBezTo>
                <a:cubicBezTo>
                  <a:pt x="752701" y="2003748"/>
                  <a:pt x="0" y="1555194"/>
                  <a:pt x="0" y="100187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6" name="Text Box100">
            <a:extLst>
              <a:ext uri="{FF2B5EF4-FFF2-40B4-BE49-F238E27FC236}">
                <a16:creationId xmlns:a16="http://schemas.microsoft.com/office/drawing/2014/main" id="{6F8417C4-48C4-C54B-E964-1886ED34BA80}"/>
              </a:ext>
            </a:extLst>
          </p:cNvPr>
          <p:cNvSpPr txBox="1"/>
          <p:nvPr/>
        </p:nvSpPr>
        <p:spPr>
          <a:xfrm>
            <a:off x="2009095" y="1879942"/>
            <a:ext cx="364375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67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Single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7" name="Text Box101">
            <a:extLst>
              <a:ext uri="{FF2B5EF4-FFF2-40B4-BE49-F238E27FC236}">
                <a16:creationId xmlns:a16="http://schemas.microsoft.com/office/drawing/2014/main" id="{4DDC093C-5EEC-EEC4-E5E7-1B99C04FD004}"/>
              </a:ext>
            </a:extLst>
          </p:cNvPr>
          <p:cNvSpPr txBox="1"/>
          <p:nvPr/>
        </p:nvSpPr>
        <p:spPr>
          <a:xfrm>
            <a:off x="2070488" y="2052963"/>
            <a:ext cx="241303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13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FOs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8" name="Text Box102">
            <a:extLst>
              <a:ext uri="{FF2B5EF4-FFF2-40B4-BE49-F238E27FC236}">
                <a16:creationId xmlns:a16="http://schemas.microsoft.com/office/drawing/2014/main" id="{AA194604-228E-A567-0259-6F1B88686984}"/>
              </a:ext>
            </a:extLst>
          </p:cNvPr>
          <p:cNvSpPr txBox="1"/>
          <p:nvPr/>
        </p:nvSpPr>
        <p:spPr>
          <a:xfrm>
            <a:off x="2034156" y="2212253"/>
            <a:ext cx="314212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5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2019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9" name="Text Box103">
            <a:extLst>
              <a:ext uri="{FF2B5EF4-FFF2-40B4-BE49-F238E27FC236}">
                <a16:creationId xmlns:a16="http://schemas.microsoft.com/office/drawing/2014/main" id="{471DE42B-A8AA-AE52-785F-45E1D149BD0F}"/>
              </a:ext>
            </a:extLst>
          </p:cNvPr>
          <p:cNvSpPr txBox="1"/>
          <p:nvPr/>
        </p:nvSpPr>
        <p:spPr>
          <a:xfrm>
            <a:off x="1933283" y="2371543"/>
            <a:ext cx="516703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141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USD</a:t>
            </a:r>
            <a:r>
              <a:rPr lang="en-US" altLang="zh-CN" sz="1081" spc="-52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7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17B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10" name="Text Box104">
            <a:extLst>
              <a:ext uri="{FF2B5EF4-FFF2-40B4-BE49-F238E27FC236}">
                <a16:creationId xmlns:a16="http://schemas.microsoft.com/office/drawing/2014/main" id="{33E5C7CF-B1D7-50BB-F04E-67015A1D3702}"/>
              </a:ext>
            </a:extLst>
          </p:cNvPr>
          <p:cNvSpPr txBox="1"/>
          <p:nvPr/>
        </p:nvSpPr>
        <p:spPr>
          <a:xfrm>
            <a:off x="3037298" y="2038320"/>
            <a:ext cx="1693415" cy="3761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716" indent="-1716">
              <a:lnSpc>
                <a:spcPts val="1342"/>
              </a:lnSpc>
            </a:pPr>
            <a:r>
              <a:rPr lang="en-US" altLang="zh-CN" sz="1081" spc="-19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…CAGR</a:t>
            </a:r>
            <a:r>
              <a:rPr lang="en-US" altLang="zh-CN" sz="1081" spc="-5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2020</a:t>
            </a:r>
            <a:r>
              <a:rPr lang="en-US" altLang="zh-CN" sz="1081" spc="-4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1081" spc="-5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2028</a:t>
            </a:r>
            <a:r>
              <a:rPr lang="en-US" altLang="zh-CN" sz="1081" spc="-4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4.62%...</a:t>
            </a:r>
            <a:r>
              <a:rPr lang="en-US" altLang="zh-CN" sz="108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4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(source:</a:t>
            </a:r>
            <a:r>
              <a:rPr lang="en-US" altLang="zh-CN" sz="1081" spc="-5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6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Researchnester.Com)</a:t>
            </a:r>
            <a:endParaRPr lang="en-US" altLang="zh-CN" sz="108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11" name="Text Box105">
            <a:extLst>
              <a:ext uri="{FF2B5EF4-FFF2-40B4-BE49-F238E27FC236}">
                <a16:creationId xmlns:a16="http://schemas.microsoft.com/office/drawing/2014/main" id="{1D48AA20-B884-6DE0-E2CD-DB5F3ADCB02C}"/>
              </a:ext>
            </a:extLst>
          </p:cNvPr>
          <p:cNvSpPr txBox="1"/>
          <p:nvPr/>
        </p:nvSpPr>
        <p:spPr>
          <a:xfrm>
            <a:off x="7173156" y="2432949"/>
            <a:ext cx="451991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spc="-78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2028</a:t>
            </a:r>
            <a:endParaRPr lang="en-US" altLang="zh-CN" sz="1622">
              <a:latin typeface="Helvetica"/>
              <a:ea typeface="Helvetica"/>
              <a:cs typeface="Helvetica"/>
            </a:endParaRPr>
          </a:p>
        </p:txBody>
      </p:sp>
      <p:sp>
        <p:nvSpPr>
          <p:cNvPr id="12" name="Text Box106">
            <a:extLst>
              <a:ext uri="{FF2B5EF4-FFF2-40B4-BE49-F238E27FC236}">
                <a16:creationId xmlns:a16="http://schemas.microsoft.com/office/drawing/2014/main" id="{538E414D-D5CE-7950-1227-6DAA17C7E49D}"/>
              </a:ext>
            </a:extLst>
          </p:cNvPr>
          <p:cNvSpPr txBox="1"/>
          <p:nvPr/>
        </p:nvSpPr>
        <p:spPr>
          <a:xfrm>
            <a:off x="7021533" y="2674630"/>
            <a:ext cx="755541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spc="-214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USD</a:t>
            </a:r>
            <a:r>
              <a:rPr lang="en-US" altLang="zh-CN" sz="1622" spc="-73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622" spc="-118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27B</a:t>
            </a:r>
            <a:endParaRPr lang="en-US" altLang="zh-CN" sz="1622">
              <a:latin typeface="Helvetica"/>
              <a:ea typeface="Helvetica"/>
              <a:cs typeface="Helvetica"/>
            </a:endParaRPr>
          </a:p>
        </p:txBody>
      </p:sp>
      <p:sp>
        <p:nvSpPr>
          <p:cNvPr id="13" name="Text Box107">
            <a:extLst>
              <a:ext uri="{FF2B5EF4-FFF2-40B4-BE49-F238E27FC236}">
                <a16:creationId xmlns:a16="http://schemas.microsoft.com/office/drawing/2014/main" id="{E22D563B-098C-1BAC-2834-4AF5E87ECC47}"/>
              </a:ext>
            </a:extLst>
          </p:cNvPr>
          <p:cNvSpPr txBox="1"/>
          <p:nvPr/>
        </p:nvSpPr>
        <p:spPr>
          <a:xfrm>
            <a:off x="2353082" y="4030354"/>
            <a:ext cx="415806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24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All</a:t>
            </a:r>
            <a:r>
              <a:rPr lang="en-US" altLang="zh-CN" sz="1081" spc="-5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13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FOs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14" name="Text Box108">
            <a:extLst>
              <a:ext uri="{FF2B5EF4-FFF2-40B4-BE49-F238E27FC236}">
                <a16:creationId xmlns:a16="http://schemas.microsoft.com/office/drawing/2014/main" id="{F5BE5BE6-9A02-B49D-D2AB-0A445852E5BB}"/>
              </a:ext>
            </a:extLst>
          </p:cNvPr>
          <p:cNvSpPr txBox="1"/>
          <p:nvPr/>
        </p:nvSpPr>
        <p:spPr>
          <a:xfrm>
            <a:off x="2403947" y="4203375"/>
            <a:ext cx="314213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5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2020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15" name="Text Box109">
            <a:extLst>
              <a:ext uri="{FF2B5EF4-FFF2-40B4-BE49-F238E27FC236}">
                <a16:creationId xmlns:a16="http://schemas.microsoft.com/office/drawing/2014/main" id="{FF904F2D-DC0B-32A4-8A04-B5F771F8C6E3}"/>
              </a:ext>
            </a:extLst>
          </p:cNvPr>
          <p:cNvSpPr txBox="1"/>
          <p:nvPr/>
        </p:nvSpPr>
        <p:spPr>
          <a:xfrm>
            <a:off x="2303133" y="4362665"/>
            <a:ext cx="516703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141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USD</a:t>
            </a:r>
            <a:r>
              <a:rPr lang="en-US" altLang="zh-CN" sz="1081" spc="-52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7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79B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16" name="Text Box110">
            <a:extLst>
              <a:ext uri="{FF2B5EF4-FFF2-40B4-BE49-F238E27FC236}">
                <a16:creationId xmlns:a16="http://schemas.microsoft.com/office/drawing/2014/main" id="{E2C22E0A-80C9-EC08-7F54-9EBA309D06F3}"/>
              </a:ext>
            </a:extLst>
          </p:cNvPr>
          <p:cNvSpPr txBox="1"/>
          <p:nvPr/>
        </p:nvSpPr>
        <p:spPr>
          <a:xfrm>
            <a:off x="3817189" y="5227180"/>
            <a:ext cx="1957507" cy="3729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67807">
              <a:lnSpc>
                <a:spcPts val="1286"/>
              </a:lnSpc>
            </a:pPr>
            <a:r>
              <a:rPr lang="en-US" altLang="zh-CN" sz="1081" spc="-19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…CAGR</a:t>
            </a:r>
            <a:r>
              <a:rPr lang="en-US" altLang="zh-CN" sz="1081" spc="-5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2021</a:t>
            </a:r>
            <a:r>
              <a:rPr lang="en-US" altLang="zh-CN" sz="1081" spc="-4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1081" spc="-5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2026</a:t>
            </a:r>
            <a:r>
              <a:rPr lang="en-US" altLang="zh-CN" sz="1081" spc="-4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9.8%...</a:t>
            </a:r>
            <a:r>
              <a:rPr lang="en-US" altLang="zh-CN" sz="1081" spc="29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-5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(Source:</a:t>
            </a:r>
            <a:r>
              <a:rPr lang="en-US" altLang="zh-CN" sz="991" spc="-4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-4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ExpertMarketResearch.Com)</a:t>
            </a:r>
            <a:endParaRPr lang="en-US" altLang="zh-CN" sz="99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17" name="Text Box111">
            <a:extLst>
              <a:ext uri="{FF2B5EF4-FFF2-40B4-BE49-F238E27FC236}">
                <a16:creationId xmlns:a16="http://schemas.microsoft.com/office/drawing/2014/main" id="{2A7F51E1-C6AF-3E9F-ED76-D0D4EFEEF25C}"/>
              </a:ext>
            </a:extLst>
          </p:cNvPr>
          <p:cNvSpPr txBox="1"/>
          <p:nvPr/>
        </p:nvSpPr>
        <p:spPr>
          <a:xfrm>
            <a:off x="9769895" y="4908038"/>
            <a:ext cx="451991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spc="-78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2026</a:t>
            </a:r>
            <a:endParaRPr lang="en-US" altLang="zh-CN" sz="1622">
              <a:solidFill>
                <a:srgbClr val="FF0000"/>
              </a:solidFill>
              <a:latin typeface="Helvetica"/>
              <a:ea typeface="Helvetica"/>
              <a:cs typeface="Helvetica"/>
            </a:endParaRPr>
          </a:p>
        </p:txBody>
      </p:sp>
      <p:sp>
        <p:nvSpPr>
          <p:cNvPr id="18" name="Text Box112">
            <a:extLst>
              <a:ext uri="{FF2B5EF4-FFF2-40B4-BE49-F238E27FC236}">
                <a16:creationId xmlns:a16="http://schemas.microsoft.com/office/drawing/2014/main" id="{EDCB10DC-0313-5D2C-97F9-02F2B881248B}"/>
              </a:ext>
            </a:extLst>
          </p:cNvPr>
          <p:cNvSpPr txBox="1"/>
          <p:nvPr/>
        </p:nvSpPr>
        <p:spPr>
          <a:xfrm>
            <a:off x="9195617" y="5146973"/>
            <a:ext cx="1600505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spc="-78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$$$$$$$$$$$$$$$</a:t>
            </a:r>
            <a:endParaRPr lang="en-US" altLang="zh-CN" sz="1622">
              <a:solidFill>
                <a:srgbClr val="FF0000"/>
              </a:solidFill>
              <a:latin typeface="Helvetica"/>
              <a:ea typeface="Helvetica"/>
              <a:cs typeface="Helvetica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E71D49E-AB54-219A-3B34-5D9665872ADE}"/>
              </a:ext>
            </a:extLst>
          </p:cNvPr>
          <p:cNvSpPr txBox="1">
            <a:spLocks/>
          </p:cNvSpPr>
          <p:nvPr/>
        </p:nvSpPr>
        <p:spPr>
          <a:xfrm>
            <a:off x="374440" y="793750"/>
            <a:ext cx="31857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dirty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kern="0">
                <a:solidFill>
                  <a:sysClr val="windowText" lastClr="000000"/>
                </a:solidFill>
              </a:rPr>
              <a:t>MARKET SIZE - GLOBAL</a:t>
            </a:r>
            <a:endParaRPr lang="en-GB" kern="0">
              <a:solidFill>
                <a:sysClr val="windowText" lastClr="000000"/>
              </a:solidFill>
            </a:endParaRPr>
          </a:p>
        </p:txBody>
      </p:sp>
      <p:sp>
        <p:nvSpPr>
          <p:cNvPr id="26" name="Text Box118">
            <a:extLst>
              <a:ext uri="{FF2B5EF4-FFF2-40B4-BE49-F238E27FC236}">
                <a16:creationId xmlns:a16="http://schemas.microsoft.com/office/drawing/2014/main" id="{7750B9A6-3CAA-35AC-DB34-22DB07EA24EB}"/>
              </a:ext>
            </a:extLst>
          </p:cNvPr>
          <p:cNvSpPr txBox="1"/>
          <p:nvPr/>
        </p:nvSpPr>
        <p:spPr>
          <a:xfrm>
            <a:off x="4410522" y="6037143"/>
            <a:ext cx="1575881" cy="2425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050" b="1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GROWTH</a:t>
            </a:r>
            <a:r>
              <a:rPr lang="en-US" altLang="zh-CN" sz="1050" b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b="1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INDICATORS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:</a:t>
            </a:r>
            <a:endParaRPr lang="en-US" altLang="zh-CN" sz="1050" dirty="0">
              <a:latin typeface="+mj-lt"/>
              <a:ea typeface="Helvetica"/>
              <a:cs typeface="Helvetica"/>
            </a:endParaRPr>
          </a:p>
        </p:txBody>
      </p:sp>
      <p:sp>
        <p:nvSpPr>
          <p:cNvPr id="27" name="Text Box119">
            <a:extLst>
              <a:ext uri="{FF2B5EF4-FFF2-40B4-BE49-F238E27FC236}">
                <a16:creationId xmlns:a16="http://schemas.microsoft.com/office/drawing/2014/main" id="{A2C4E8F6-BD62-F62A-66B3-DEBA8881E8DA}"/>
              </a:ext>
            </a:extLst>
          </p:cNvPr>
          <p:cNvSpPr txBox="1"/>
          <p:nvPr/>
        </p:nvSpPr>
        <p:spPr>
          <a:xfrm>
            <a:off x="4410522" y="6244394"/>
            <a:ext cx="5433193" cy="2425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-</a:t>
            </a:r>
            <a:r>
              <a:rPr lang="en-US" altLang="zh-CN" sz="1050" spc="135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Increasing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family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wealth,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and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changes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brings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to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families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……need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to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manage</a:t>
            </a:r>
            <a:endParaRPr lang="en-US" altLang="zh-CN" sz="1050">
              <a:latin typeface="+mj-lt"/>
              <a:ea typeface="Helvetica"/>
              <a:cs typeface="Helvetica"/>
            </a:endParaRPr>
          </a:p>
        </p:txBody>
      </p:sp>
      <p:sp>
        <p:nvSpPr>
          <p:cNvPr id="28" name="Text Box120">
            <a:extLst>
              <a:ext uri="{FF2B5EF4-FFF2-40B4-BE49-F238E27FC236}">
                <a16:creationId xmlns:a16="http://schemas.microsoft.com/office/drawing/2014/main" id="{0ADAAC9D-C101-F3E6-0392-7B130BD9A634}"/>
              </a:ext>
            </a:extLst>
          </p:cNvPr>
          <p:cNvSpPr txBox="1"/>
          <p:nvPr/>
        </p:nvSpPr>
        <p:spPr>
          <a:xfrm>
            <a:off x="4417359" y="6438370"/>
            <a:ext cx="5352536" cy="7094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746"/>
              </a:lnSpc>
            </a:pP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-</a:t>
            </a:r>
            <a:r>
              <a:rPr lang="en-US" altLang="zh-CN" sz="1050" spc="104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Increasing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benefits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for a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wider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family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market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in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adopting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FOtech/establishing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a</a:t>
            </a:r>
            <a:r>
              <a:rPr lang="en-US" altLang="zh-CN" sz="1050" spc="-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FO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…</a:t>
            </a:r>
            <a:r>
              <a:rPr lang="en-US" altLang="zh-CN" sz="1050" spc="-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-</a:t>
            </a:r>
            <a:r>
              <a:rPr lang="en-US" altLang="zh-CN" sz="1050" spc="104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Need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to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manage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complexity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4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geographically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spread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family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presence</a:t>
            </a:r>
            <a:endParaRPr lang="en-US" altLang="zh-CN" sz="1050">
              <a:latin typeface="+mj-lt"/>
              <a:ea typeface="Helvetica"/>
              <a:cs typeface="Helvetica"/>
            </a:endParaRPr>
          </a:p>
        </p:txBody>
      </p:sp>
      <p:sp>
        <p:nvSpPr>
          <p:cNvPr id="29" name="Text Box121">
            <a:extLst>
              <a:ext uri="{FF2B5EF4-FFF2-40B4-BE49-F238E27FC236}">
                <a16:creationId xmlns:a16="http://schemas.microsoft.com/office/drawing/2014/main" id="{FCFE68DD-94AA-0E12-F21A-86C14AA62ED4}"/>
              </a:ext>
            </a:extLst>
          </p:cNvPr>
          <p:cNvSpPr txBox="1"/>
          <p:nvPr/>
        </p:nvSpPr>
        <p:spPr>
          <a:xfrm>
            <a:off x="4417359" y="7147860"/>
            <a:ext cx="3265251" cy="2425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-</a:t>
            </a:r>
            <a:r>
              <a:rPr lang="en-US" altLang="zh-CN" sz="1050" spc="104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Increasing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need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for</a:t>
            </a:r>
            <a:r>
              <a:rPr lang="en-US" altLang="zh-CN" sz="1050" spc="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families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to </a:t>
            </a:r>
            <a:r>
              <a:rPr lang="en-US" altLang="zh-CN" sz="1050" spc="2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outsource</a:t>
            </a:r>
            <a:r>
              <a:rPr lang="en-US" altLang="zh-CN" sz="1050" spc="-5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solutions</a:t>
            </a:r>
            <a:endParaRPr lang="en-US" altLang="zh-CN" sz="1050" dirty="0">
              <a:latin typeface="+mj-lt"/>
              <a:ea typeface="Helvetica"/>
              <a:cs typeface="Helvetica"/>
            </a:endParaRPr>
          </a:p>
        </p:txBody>
      </p:sp>
      <p:sp>
        <p:nvSpPr>
          <p:cNvPr id="30" name="Text Box122">
            <a:extLst>
              <a:ext uri="{FF2B5EF4-FFF2-40B4-BE49-F238E27FC236}">
                <a16:creationId xmlns:a16="http://schemas.microsoft.com/office/drawing/2014/main" id="{04B5283D-D968-467C-9BE5-3160845A79C2}"/>
              </a:ext>
            </a:extLst>
          </p:cNvPr>
          <p:cNvSpPr txBox="1"/>
          <p:nvPr/>
        </p:nvSpPr>
        <p:spPr>
          <a:xfrm>
            <a:off x="4417359" y="7390362"/>
            <a:ext cx="671489" cy="2425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-</a:t>
            </a:r>
            <a:r>
              <a:rPr lang="en-US" altLang="zh-CN" sz="1050" spc="104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India</a:t>
            </a:r>
            <a:r>
              <a:rPr lang="en-US" altLang="zh-CN" sz="105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….</a:t>
            </a:r>
            <a:endParaRPr lang="en-US" altLang="zh-CN" sz="1050">
              <a:latin typeface="+mj-lt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6875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0847A8-2604-5250-D6AE-32F8E85B6883}"/>
              </a:ext>
            </a:extLst>
          </p:cNvPr>
          <p:cNvSpPr/>
          <p:nvPr/>
        </p:nvSpPr>
        <p:spPr>
          <a:xfrm>
            <a:off x="7112730" y="2806179"/>
            <a:ext cx="1750026" cy="1622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DC6DE6-F0E2-CD6B-CF01-38A8C1813A1A}"/>
              </a:ext>
            </a:extLst>
          </p:cNvPr>
          <p:cNvSpPr/>
          <p:nvPr/>
        </p:nvSpPr>
        <p:spPr>
          <a:xfrm>
            <a:off x="3705916" y="2879590"/>
            <a:ext cx="1750026" cy="1622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132">
            <a:extLst>
              <a:ext uri="{FF2B5EF4-FFF2-40B4-BE49-F238E27FC236}">
                <a16:creationId xmlns:a16="http://schemas.microsoft.com/office/drawing/2014/main" id="{45C36E4C-F1E2-210D-6DD8-20D3A7BABDB5}"/>
              </a:ext>
            </a:extLst>
          </p:cNvPr>
          <p:cNvSpPr txBox="1"/>
          <p:nvPr/>
        </p:nvSpPr>
        <p:spPr>
          <a:xfrm>
            <a:off x="836299" y="2284593"/>
            <a:ext cx="1497755" cy="2406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Large</a:t>
            </a:r>
            <a:r>
              <a:rPr lang="en-US" altLang="zh-CN" sz="1200" b="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ea typeface="Helvetica"/>
                <a:cs typeface="Helvetica"/>
              </a:rPr>
              <a:t>banks</a:t>
            </a:r>
            <a:endParaRPr lang="en-US" altLang="zh-CN" sz="1200" b="1" dirty="0">
              <a:ea typeface="Helvetica"/>
              <a:cs typeface="Helvetica"/>
            </a:endParaRPr>
          </a:p>
        </p:txBody>
      </p:sp>
      <p:sp>
        <p:nvSpPr>
          <p:cNvPr id="7" name="Text Box133">
            <a:extLst>
              <a:ext uri="{FF2B5EF4-FFF2-40B4-BE49-F238E27FC236}">
                <a16:creationId xmlns:a16="http://schemas.microsoft.com/office/drawing/2014/main" id="{593F0E0D-96BC-DB00-2198-C8D82C2306A3}"/>
              </a:ext>
            </a:extLst>
          </p:cNvPr>
          <p:cNvSpPr txBox="1"/>
          <p:nvPr/>
        </p:nvSpPr>
        <p:spPr>
          <a:xfrm>
            <a:off x="3908063" y="2285636"/>
            <a:ext cx="1902524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>
              <a:lnSpc>
                <a:spcPts val="1622"/>
              </a:lnSpc>
              <a:defRPr sz="1200" b="1" spc="2">
                <a:solidFill>
                  <a:srgbClr val="000000"/>
                </a:solidFill>
                <a:ea typeface="Helvetica"/>
                <a:cs typeface="Helvetica"/>
              </a:defRPr>
            </a:lvl1pPr>
          </a:lstStyle>
          <a:p>
            <a:r>
              <a:rPr lang="en-US" altLang="zh-CN" dirty="0"/>
              <a:t>Specialist Software Orgs</a:t>
            </a:r>
          </a:p>
        </p:txBody>
      </p:sp>
      <p:sp>
        <p:nvSpPr>
          <p:cNvPr id="8" name="Text Box134">
            <a:extLst>
              <a:ext uri="{FF2B5EF4-FFF2-40B4-BE49-F238E27FC236}">
                <a16:creationId xmlns:a16="http://schemas.microsoft.com/office/drawing/2014/main" id="{7819CFF9-AD45-5C71-E531-70979A37B30B}"/>
              </a:ext>
            </a:extLst>
          </p:cNvPr>
          <p:cNvSpPr txBox="1"/>
          <p:nvPr/>
        </p:nvSpPr>
        <p:spPr>
          <a:xfrm>
            <a:off x="3908063" y="3050241"/>
            <a:ext cx="1052850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  <a:ea typeface="Helvetica"/>
                <a:cs typeface="Helvetica"/>
              </a:rPr>
              <a:t>MASTTRO</a:t>
            </a:r>
            <a:endParaRPr lang="en-US" altLang="zh-CN" sz="1622" dirty="0">
              <a:ea typeface="Helvetica"/>
              <a:cs typeface="Helvetica"/>
            </a:endParaRPr>
          </a:p>
        </p:txBody>
      </p:sp>
      <p:sp>
        <p:nvSpPr>
          <p:cNvPr id="9" name="Text Box135">
            <a:extLst>
              <a:ext uri="{FF2B5EF4-FFF2-40B4-BE49-F238E27FC236}">
                <a16:creationId xmlns:a16="http://schemas.microsoft.com/office/drawing/2014/main" id="{A59AE625-5291-A949-539C-3F88C6D290D3}"/>
              </a:ext>
            </a:extLst>
          </p:cNvPr>
          <p:cNvSpPr txBox="1"/>
          <p:nvPr/>
        </p:nvSpPr>
        <p:spPr>
          <a:xfrm>
            <a:off x="4701792" y="3348810"/>
            <a:ext cx="560768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  <a:ea typeface="Helvetica"/>
                <a:cs typeface="Helvetica"/>
              </a:rPr>
              <a:t>Altoo</a:t>
            </a:r>
            <a:endParaRPr lang="en-US" altLang="zh-CN" sz="1622" dirty="0">
              <a:ea typeface="Helvetica"/>
              <a:cs typeface="Helvetica"/>
            </a:endParaRPr>
          </a:p>
        </p:txBody>
      </p:sp>
      <p:sp>
        <p:nvSpPr>
          <p:cNvPr id="10" name="Text Box136">
            <a:extLst>
              <a:ext uri="{FF2B5EF4-FFF2-40B4-BE49-F238E27FC236}">
                <a16:creationId xmlns:a16="http://schemas.microsoft.com/office/drawing/2014/main" id="{09C3D0A1-74CF-5B52-1241-9FF5A03F92CE}"/>
              </a:ext>
            </a:extLst>
          </p:cNvPr>
          <p:cNvSpPr txBox="1"/>
          <p:nvPr/>
        </p:nvSpPr>
        <p:spPr>
          <a:xfrm>
            <a:off x="3901854" y="3635717"/>
            <a:ext cx="789651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  <a:ea typeface="Helvetica"/>
                <a:cs typeface="Helvetica"/>
              </a:rPr>
              <a:t>Canopy</a:t>
            </a:r>
            <a:endParaRPr lang="en-US" altLang="zh-CN" sz="1622" dirty="0">
              <a:ea typeface="Helvetica"/>
              <a:cs typeface="Helvetica"/>
            </a:endParaRPr>
          </a:p>
        </p:txBody>
      </p:sp>
      <p:sp>
        <p:nvSpPr>
          <p:cNvPr id="11" name="Text Box137">
            <a:extLst>
              <a:ext uri="{FF2B5EF4-FFF2-40B4-BE49-F238E27FC236}">
                <a16:creationId xmlns:a16="http://schemas.microsoft.com/office/drawing/2014/main" id="{EB682DAE-DF7F-B5D0-08C4-262E27553DA2}"/>
              </a:ext>
            </a:extLst>
          </p:cNvPr>
          <p:cNvSpPr txBox="1"/>
          <p:nvPr/>
        </p:nvSpPr>
        <p:spPr>
          <a:xfrm>
            <a:off x="4668782" y="4001429"/>
            <a:ext cx="823967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  <a:ea typeface="Helvetica"/>
                <a:cs typeface="Helvetica"/>
              </a:rPr>
              <a:t>iPaladin</a:t>
            </a:r>
            <a:endParaRPr lang="en-US" altLang="zh-CN" sz="1622" dirty="0">
              <a:ea typeface="Helvetica"/>
              <a:cs typeface="Helvetica"/>
            </a:endParaRPr>
          </a:p>
        </p:txBody>
      </p:sp>
      <p:sp>
        <p:nvSpPr>
          <p:cNvPr id="12" name="Text Box138">
            <a:extLst>
              <a:ext uri="{FF2B5EF4-FFF2-40B4-BE49-F238E27FC236}">
                <a16:creationId xmlns:a16="http://schemas.microsoft.com/office/drawing/2014/main" id="{7C2D418E-4E52-FFAE-AF1B-1F84B9634F82}"/>
              </a:ext>
            </a:extLst>
          </p:cNvPr>
          <p:cNvSpPr txBox="1"/>
          <p:nvPr/>
        </p:nvSpPr>
        <p:spPr>
          <a:xfrm>
            <a:off x="7344845" y="2279351"/>
            <a:ext cx="1680283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</a:rPr>
              <a:t>Multi Family Offices</a:t>
            </a:r>
          </a:p>
        </p:txBody>
      </p:sp>
      <p:sp>
        <p:nvSpPr>
          <p:cNvPr id="13" name="Text Box139">
            <a:extLst>
              <a:ext uri="{FF2B5EF4-FFF2-40B4-BE49-F238E27FC236}">
                <a16:creationId xmlns:a16="http://schemas.microsoft.com/office/drawing/2014/main" id="{37A696FF-CB32-B0C7-B830-4E53CEB56D8C}"/>
              </a:ext>
            </a:extLst>
          </p:cNvPr>
          <p:cNvSpPr txBox="1"/>
          <p:nvPr/>
        </p:nvSpPr>
        <p:spPr>
          <a:xfrm>
            <a:off x="7205133" y="3235993"/>
            <a:ext cx="1819995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</a:rPr>
              <a:t>Stonehage Fleming</a:t>
            </a:r>
          </a:p>
        </p:txBody>
      </p:sp>
      <p:sp>
        <p:nvSpPr>
          <p:cNvPr id="14" name="Text Box140">
            <a:extLst>
              <a:ext uri="{FF2B5EF4-FFF2-40B4-BE49-F238E27FC236}">
                <a16:creationId xmlns:a16="http://schemas.microsoft.com/office/drawing/2014/main" id="{057124C0-75BF-EBD7-BEC7-E429AFE33547}"/>
              </a:ext>
            </a:extLst>
          </p:cNvPr>
          <p:cNvSpPr txBox="1"/>
          <p:nvPr/>
        </p:nvSpPr>
        <p:spPr>
          <a:xfrm>
            <a:off x="7781789" y="3715236"/>
            <a:ext cx="411908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spc="2" dirty="0">
                <a:solidFill>
                  <a:srgbClr val="000000"/>
                </a:solidFill>
              </a:rPr>
              <a:t>JTC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F6597C3-855D-09BB-AA5C-18FA4BCF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787734"/>
            <a:ext cx="8645715" cy="553998"/>
          </a:xfrm>
        </p:spPr>
        <p:txBody>
          <a:bodyPr/>
          <a:lstStyle/>
          <a:p>
            <a:r>
              <a:rPr lang="en-GB" dirty="0">
                <a:latin typeface="+mn-lt"/>
              </a:rPr>
              <a:t>Valen is approaching a relatively unsophisticated environment, where previous attempts to provide a unifying platform has not succeeded</a:t>
            </a:r>
          </a:p>
        </p:txBody>
      </p:sp>
      <p:sp>
        <p:nvSpPr>
          <p:cNvPr id="16" name="Text Box132">
            <a:extLst>
              <a:ext uri="{FF2B5EF4-FFF2-40B4-BE49-F238E27FC236}">
                <a16:creationId xmlns:a16="http://schemas.microsoft.com/office/drawing/2014/main" id="{9B140313-CC9C-1A24-8556-8497791BF2C8}"/>
              </a:ext>
            </a:extLst>
          </p:cNvPr>
          <p:cNvSpPr txBox="1"/>
          <p:nvPr/>
        </p:nvSpPr>
        <p:spPr>
          <a:xfrm>
            <a:off x="801150" y="4875587"/>
            <a:ext cx="1910037" cy="8527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  <a:spcAft>
                <a:spcPts val="600"/>
              </a:spcAft>
            </a:pPr>
            <a:r>
              <a:rPr lang="en-US" altLang="zh-CN" sz="1000" spc="2" dirty="0">
                <a:solidFill>
                  <a:srgbClr val="000000"/>
                </a:solidFill>
                <a:ea typeface="Helvetica"/>
                <a:cs typeface="Helvetica"/>
              </a:rPr>
              <a:t>These companies are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conflicted in the type and nature of the services they could offer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ea typeface="Helvetica"/>
                <a:cs typeface="Helvetica"/>
              </a:rPr>
              <a:t>with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ea typeface="Helvetica"/>
                <a:cs typeface="Helvetica"/>
              </a:rPr>
              <a:t>current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`partial`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ea typeface="Helvetica"/>
                <a:cs typeface="Helvetica"/>
              </a:rPr>
              <a:t>digital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solutions</a:t>
            </a:r>
            <a:endParaRPr lang="en-US" altLang="zh-CN" sz="1000" dirty="0">
              <a:ea typeface="Helvetica"/>
              <a:cs typeface="Helvetica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C4511D-6089-A3BA-859D-F4793DDC759F}"/>
              </a:ext>
            </a:extLst>
          </p:cNvPr>
          <p:cNvSpPr/>
          <p:nvPr/>
        </p:nvSpPr>
        <p:spPr>
          <a:xfrm>
            <a:off x="801150" y="2921796"/>
            <a:ext cx="1750026" cy="1622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Box133">
            <a:extLst>
              <a:ext uri="{FF2B5EF4-FFF2-40B4-BE49-F238E27FC236}">
                <a16:creationId xmlns:a16="http://schemas.microsoft.com/office/drawing/2014/main" id="{DA798666-1544-ED03-F907-22E0883576F3}"/>
              </a:ext>
            </a:extLst>
          </p:cNvPr>
          <p:cNvSpPr txBox="1"/>
          <p:nvPr/>
        </p:nvSpPr>
        <p:spPr>
          <a:xfrm>
            <a:off x="3657029" y="4875587"/>
            <a:ext cx="2478596" cy="4839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7938" indent="-7938">
              <a:lnSpc>
                <a:spcPts val="1762"/>
              </a:lnSpc>
              <a:spcAft>
                <a:spcPts val="600"/>
              </a:spcAft>
            </a:pPr>
            <a:r>
              <a:rPr lang="en-US" altLang="zh-CN" sz="1000" spc="2" dirty="0">
                <a:solidFill>
                  <a:srgbClr val="000000"/>
                </a:solidFill>
              </a:rPr>
              <a:t>NO current umbrella platforms – mostly investment solutions:</a:t>
            </a:r>
          </a:p>
        </p:txBody>
      </p:sp>
      <p:sp>
        <p:nvSpPr>
          <p:cNvPr id="19" name="Text Box138">
            <a:extLst>
              <a:ext uri="{FF2B5EF4-FFF2-40B4-BE49-F238E27FC236}">
                <a16:creationId xmlns:a16="http://schemas.microsoft.com/office/drawing/2014/main" id="{5E5F4CB5-970F-D8D7-F1FE-9BCB7998E7A0}"/>
              </a:ext>
            </a:extLst>
          </p:cNvPr>
          <p:cNvSpPr txBox="1"/>
          <p:nvPr/>
        </p:nvSpPr>
        <p:spPr>
          <a:xfrm>
            <a:off x="7205133" y="4875587"/>
            <a:ext cx="1819995" cy="4839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7938" indent="-7938">
              <a:lnSpc>
                <a:spcPts val="1762"/>
              </a:lnSpc>
              <a:spcAft>
                <a:spcPts val="600"/>
              </a:spcAft>
            </a:pPr>
            <a:r>
              <a:rPr lang="en-US" altLang="zh-CN" sz="1000" spc="2" dirty="0">
                <a:solidFill>
                  <a:srgbClr val="000000"/>
                </a:solidFill>
              </a:rPr>
              <a:t>Adapting current `partial` platforms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12B2E-302A-68D8-D7CE-50A1D6EF1253}"/>
              </a:ext>
            </a:extLst>
          </p:cNvPr>
          <p:cNvSpPr txBox="1"/>
          <p:nvPr/>
        </p:nvSpPr>
        <p:spPr>
          <a:xfrm>
            <a:off x="3037398" y="6559826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 reason Valen will succeed is…………..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70858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184">
            <a:extLst>
              <a:ext uri="{FF2B5EF4-FFF2-40B4-BE49-F238E27FC236}">
                <a16:creationId xmlns:a16="http://schemas.microsoft.com/office/drawing/2014/main" id="{4480488E-6130-A32E-FD24-CE3A271B622D}"/>
              </a:ext>
            </a:extLst>
          </p:cNvPr>
          <p:cNvSpPr txBox="1"/>
          <p:nvPr/>
        </p:nvSpPr>
        <p:spPr>
          <a:xfrm>
            <a:off x="1272717" y="4351578"/>
            <a:ext cx="3564191" cy="16466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marketing approach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contacts, tailored pitches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 pilot project &amp; deliver value proposition validation metrics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  SEO  through targeted, keyword rich content, awareness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Thought Leadership: Associate key terms (FO Tech) with </a:t>
            </a:r>
            <a:r>
              <a:rPr lang="en-US" altLang="zh-CN" sz="1050" spc="2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</a:t>
            </a: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brand</a:t>
            </a:r>
          </a:p>
        </p:txBody>
      </p:sp>
      <p:sp>
        <p:nvSpPr>
          <p:cNvPr id="6" name="Text Box189">
            <a:extLst>
              <a:ext uri="{FF2B5EF4-FFF2-40B4-BE49-F238E27FC236}">
                <a16:creationId xmlns:a16="http://schemas.microsoft.com/office/drawing/2014/main" id="{00401AAA-BF7C-7271-743C-8D458AAD857B}"/>
              </a:ext>
            </a:extLst>
          </p:cNvPr>
          <p:cNvSpPr txBox="1"/>
          <p:nvPr/>
        </p:nvSpPr>
        <p:spPr>
          <a:xfrm>
            <a:off x="6207772" y="4439389"/>
            <a:ext cx="4451468" cy="6848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Awareness &amp; Interest via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Outreach campaign to professional networks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50" spc="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Mix of Digital (Social Media) &amp; Traditional (Tradeshow/Conference/Event)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82DD3-C985-99ED-42FE-84EC85DE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64" y="793750"/>
            <a:ext cx="7566723" cy="276999"/>
          </a:xfrm>
        </p:spPr>
        <p:txBody>
          <a:bodyPr/>
          <a:lstStyle/>
          <a:p>
            <a:r>
              <a:rPr lang="en-US" altLang="zh-CN" sz="1800" b="1" spc="1" dirty="0">
                <a:solidFill>
                  <a:srgbClr val="000000"/>
                </a:solidFill>
                <a:latin typeface="+mn-lt"/>
                <a:ea typeface="Helvetica"/>
                <a:cs typeface="Helvetica"/>
              </a:rPr>
              <a:t>Sales lead generation</a:t>
            </a:r>
            <a:endParaRPr lang="en-GB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FF778A-A147-823E-A5E1-FAED66FAA7E5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CC02F45E-AE94-C059-7DC7-E502A2E9C351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Calibri" panose="020F0502020204030204" pitchFamily="34" charset="0"/>
              </a:endParaRPr>
            </a:p>
          </p:txBody>
        </p:sp>
        <p:sp>
          <p:nvSpPr>
            <p:cNvPr id="10" name="Text Box361">
              <a:extLst>
                <a:ext uri="{FF2B5EF4-FFF2-40B4-BE49-F238E27FC236}">
                  <a16:creationId xmlns:a16="http://schemas.microsoft.com/office/drawing/2014/main" id="{34416A3D-E36D-25C4-6DE7-C366054B9823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+mn-lt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1" name="Text Box361">
              <a:extLst>
                <a:ext uri="{FF2B5EF4-FFF2-40B4-BE49-F238E27FC236}">
                  <a16:creationId xmlns:a16="http://schemas.microsoft.com/office/drawing/2014/main" id="{9B57E298-D881-8D19-9F3E-F27D4656FD60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EAC714-35E0-74D0-57DB-2FA2D801FB77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0795CBD-B523-7D91-A67A-5E2FAD6A655C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2813D29-D11C-2DCA-52C2-B19E31927D8F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02C77FF-9B3E-6FDB-9CDC-12FEA72E169B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2EB942-100D-2DE3-AF74-D9D50FED4D9F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CD53801-589E-3A50-4240-CBEA569905C5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FF96388-CE6D-E5A9-F196-B97B3704F185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E96AE8D-181B-ED53-0DDA-C83AD245F10E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CDF35A83-2C3C-B7AC-34A8-A1294D92F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8511EA4C-DBA1-74F4-C4BA-BA63CE8D4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1E80FA19-87F8-9C49-6E0F-4080BE7148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2F922C1-A7C1-391F-EE63-5991DB23A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13" name="Text Box361">
              <a:extLst>
                <a:ext uri="{FF2B5EF4-FFF2-40B4-BE49-F238E27FC236}">
                  <a16:creationId xmlns:a16="http://schemas.microsoft.com/office/drawing/2014/main" id="{3B9C9BEC-6626-A673-3A29-101029A670A5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+mn-lt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8F33FF-5D7C-AB26-E564-763364357DDE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121B22-16A3-5D41-4022-A91D6A6E18BB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3315ED7F-CBAC-6201-2C67-EB2E30F84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EE6BD1-0D3D-6D18-9A0D-FCB8EAB87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74612-5E72-D43E-88B3-1B1B5AAAA8E2}"/>
              </a:ext>
            </a:extLst>
          </p:cNvPr>
          <p:cNvCxnSpPr/>
          <p:nvPr/>
        </p:nvCxnSpPr>
        <p:spPr>
          <a:xfrm flipH="1">
            <a:off x="2138901" y="3267986"/>
            <a:ext cx="596348" cy="10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7AA4EE-6867-8C16-409A-B4E8A8FAE87F}"/>
              </a:ext>
            </a:extLst>
          </p:cNvPr>
          <p:cNvCxnSpPr>
            <a:cxnSpLocks/>
          </p:cNvCxnSpPr>
          <p:nvPr/>
        </p:nvCxnSpPr>
        <p:spPr>
          <a:xfrm>
            <a:off x="6671266" y="2997225"/>
            <a:ext cx="309979" cy="116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7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>
            <a:extLst>
              <a:ext uri="{FF2B5EF4-FFF2-40B4-BE49-F238E27FC236}">
                <a16:creationId xmlns:a16="http://schemas.microsoft.com/office/drawing/2014/main" id="{8D5D959D-2243-3D44-8E76-C93358855C3F}"/>
              </a:ext>
            </a:extLst>
          </p:cNvPr>
          <p:cNvSpPr/>
          <p:nvPr/>
        </p:nvSpPr>
        <p:spPr>
          <a:xfrm>
            <a:off x="1751385" y="2301565"/>
            <a:ext cx="2117218" cy="3390517"/>
          </a:xfrm>
          <a:custGeom>
            <a:avLst/>
            <a:gdLst/>
            <a:ahLst/>
            <a:cxnLst/>
            <a:rect l="l" t="t" r="r" b="b"/>
            <a:pathLst>
              <a:path w="9255125" h="4088129">
                <a:moveTo>
                  <a:pt x="9254693" y="0"/>
                </a:moveTo>
                <a:lnTo>
                  <a:pt x="0" y="0"/>
                </a:lnTo>
                <a:lnTo>
                  <a:pt x="0" y="4087533"/>
                </a:lnTo>
                <a:lnTo>
                  <a:pt x="9254693" y="4087533"/>
                </a:lnTo>
                <a:lnTo>
                  <a:pt x="9254693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CE90CED-B267-D947-9F5C-6A01CB5DF88D}"/>
              </a:ext>
            </a:extLst>
          </p:cNvPr>
          <p:cNvSpPr/>
          <p:nvPr/>
        </p:nvSpPr>
        <p:spPr>
          <a:xfrm>
            <a:off x="4273550" y="2335145"/>
            <a:ext cx="2117218" cy="3390517"/>
          </a:xfrm>
          <a:custGeom>
            <a:avLst/>
            <a:gdLst/>
            <a:ahLst/>
            <a:cxnLst/>
            <a:rect l="l" t="t" r="r" b="b"/>
            <a:pathLst>
              <a:path w="9255125" h="4088129">
                <a:moveTo>
                  <a:pt x="9254693" y="0"/>
                </a:moveTo>
                <a:lnTo>
                  <a:pt x="0" y="0"/>
                </a:lnTo>
                <a:lnTo>
                  <a:pt x="0" y="4087533"/>
                </a:lnTo>
                <a:lnTo>
                  <a:pt x="9254693" y="4087533"/>
                </a:lnTo>
                <a:lnTo>
                  <a:pt x="9254693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4B770F9-1AFB-374E-A5CC-7D1C4B8A7B62}"/>
              </a:ext>
            </a:extLst>
          </p:cNvPr>
          <p:cNvSpPr/>
          <p:nvPr/>
        </p:nvSpPr>
        <p:spPr>
          <a:xfrm>
            <a:off x="7091299" y="2383707"/>
            <a:ext cx="2117218" cy="3390517"/>
          </a:xfrm>
          <a:custGeom>
            <a:avLst/>
            <a:gdLst/>
            <a:ahLst/>
            <a:cxnLst/>
            <a:rect l="l" t="t" r="r" b="b"/>
            <a:pathLst>
              <a:path w="9255125" h="4088129">
                <a:moveTo>
                  <a:pt x="9254693" y="0"/>
                </a:moveTo>
                <a:lnTo>
                  <a:pt x="0" y="0"/>
                </a:lnTo>
                <a:lnTo>
                  <a:pt x="0" y="4087533"/>
                </a:lnTo>
                <a:lnTo>
                  <a:pt x="9254693" y="4087533"/>
                </a:lnTo>
                <a:lnTo>
                  <a:pt x="9254693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E2252C-7804-9F4A-A582-0F58FD875501}"/>
              </a:ext>
            </a:extLst>
          </p:cNvPr>
          <p:cNvSpPr/>
          <p:nvPr/>
        </p:nvSpPr>
        <p:spPr>
          <a:xfrm>
            <a:off x="1751385" y="2039955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Define &amp; Scope</a:t>
            </a:r>
            <a:endParaRPr lang="en-US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D9E5D9F-B94C-7045-B94D-C7F280955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617" y="7035095"/>
            <a:ext cx="1101700" cy="27891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4017E17-0F41-4F45-8890-78A010CD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809519"/>
            <a:ext cx="7055057" cy="276999"/>
          </a:xfrm>
        </p:spPr>
        <p:txBody>
          <a:bodyPr/>
          <a:lstStyle/>
          <a:p>
            <a:r>
              <a:rPr lang="en-US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Valen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– our approach once engaged with the Family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95ADB-D631-9A4A-8A8E-250DB68932B8}"/>
              </a:ext>
            </a:extLst>
          </p:cNvPr>
          <p:cNvSpPr/>
          <p:nvPr/>
        </p:nvSpPr>
        <p:spPr>
          <a:xfrm>
            <a:off x="1751385" y="2475208"/>
            <a:ext cx="1912565" cy="312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lnSpc>
                <a:spcPct val="120000"/>
              </a:lnSpc>
            </a:pPr>
            <a:r>
              <a:rPr lang="en-GB" sz="1100" dirty="0"/>
              <a:t>VALEN begins with apply a unique process* to scope in detail the needs of each family member</a:t>
            </a:r>
          </a:p>
          <a:p>
            <a:pPr marL="6350">
              <a:lnSpc>
                <a:spcPct val="120000"/>
              </a:lnSpc>
            </a:pPr>
            <a:endParaRPr lang="en-GB" sz="1100" dirty="0"/>
          </a:p>
          <a:p>
            <a:pPr marL="6350">
              <a:lnSpc>
                <a:spcPct val="120000"/>
              </a:lnSpc>
            </a:pPr>
            <a:r>
              <a:rPr lang="en-GB" sz="1100" dirty="0"/>
              <a:t>Complex data flows between all stakeholders (family and suppliers) are mapped</a:t>
            </a:r>
          </a:p>
          <a:p>
            <a:pPr marL="6350">
              <a:lnSpc>
                <a:spcPct val="120000"/>
              </a:lnSpc>
            </a:pPr>
            <a:endParaRPr lang="en-GB" sz="1100" dirty="0"/>
          </a:p>
          <a:p>
            <a:pPr marL="6350">
              <a:lnSpc>
                <a:spcPct val="120000"/>
              </a:lnSpc>
            </a:pPr>
            <a:r>
              <a:rPr lang="en-GB" sz="1100" dirty="0"/>
              <a:t>Communication ‘fault lines’ are identified</a:t>
            </a:r>
          </a:p>
          <a:p>
            <a:pPr marL="6350">
              <a:lnSpc>
                <a:spcPct val="120000"/>
              </a:lnSpc>
            </a:pPr>
            <a:endParaRPr lang="en-GB" sz="1100" dirty="0"/>
          </a:p>
          <a:p>
            <a:pPr marL="6350">
              <a:lnSpc>
                <a:spcPct val="120000"/>
              </a:lnSpc>
            </a:pPr>
            <a:r>
              <a:rPr lang="en-GB" sz="1100" dirty="0"/>
              <a:t>Control systems and interventions are modelled and implemented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B594C-98EB-474C-8115-52FBBEFDDEAA}"/>
              </a:ext>
            </a:extLst>
          </p:cNvPr>
          <p:cNvSpPr/>
          <p:nvPr/>
        </p:nvSpPr>
        <p:spPr>
          <a:xfrm>
            <a:off x="4276100" y="202377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Analyze &amp; Decide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FFADB-89A3-CF4A-A8FC-EE4F446D1CA0}"/>
              </a:ext>
            </a:extLst>
          </p:cNvPr>
          <p:cNvSpPr/>
          <p:nvPr/>
        </p:nvSpPr>
        <p:spPr>
          <a:xfrm>
            <a:off x="7139409" y="199708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Engage &amp; Present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57C6C-E28A-C84F-B85E-9087E501D031}"/>
              </a:ext>
            </a:extLst>
          </p:cNvPr>
          <p:cNvSpPr/>
          <p:nvPr/>
        </p:nvSpPr>
        <p:spPr>
          <a:xfrm>
            <a:off x="2073174" y="7080610"/>
            <a:ext cx="7971380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lnSpc>
                <a:spcPts val="1100"/>
              </a:lnSpc>
            </a:pPr>
            <a:r>
              <a:rPr lang="en-GB" sz="1000" dirty="0"/>
              <a:t>* Valen has developed a linguistically advanced needs-based communication &amp; control vocabulary to create a family “</a:t>
            </a:r>
            <a:r>
              <a:rPr lang="en-GB" sz="1000" dirty="0" err="1"/>
              <a:t>Needsphere</a:t>
            </a:r>
            <a:r>
              <a:rPr lang="en-GB" sz="1000" dirty="0"/>
              <a:t>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9288B-485B-384A-89C2-B297C46D99F1}"/>
              </a:ext>
            </a:extLst>
          </p:cNvPr>
          <p:cNvSpPr/>
          <p:nvPr/>
        </p:nvSpPr>
        <p:spPr>
          <a:xfrm>
            <a:off x="4378071" y="2413476"/>
            <a:ext cx="1908175" cy="150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lnSpc>
                <a:spcPct val="120000"/>
              </a:lnSpc>
            </a:pPr>
            <a:r>
              <a:rPr lang="en-GB" sz="1100" dirty="0"/>
              <a:t>All about how Valen integrates the data</a:t>
            </a:r>
          </a:p>
          <a:p>
            <a:pPr marL="6350">
              <a:lnSpc>
                <a:spcPct val="120000"/>
              </a:lnSpc>
            </a:pPr>
            <a:r>
              <a:rPr lang="en-GB" sz="1100" dirty="0"/>
              <a:t>analysis the data against set criteria,   etc</a:t>
            </a:r>
          </a:p>
          <a:p>
            <a:pPr marL="6350">
              <a:lnSpc>
                <a:spcPct val="120000"/>
              </a:lnSpc>
            </a:pPr>
            <a:endParaRPr lang="en-GB" sz="1100" dirty="0"/>
          </a:p>
          <a:p>
            <a:pPr marL="6350">
              <a:lnSpc>
                <a:spcPct val="120000"/>
              </a:lnSpc>
            </a:pPr>
            <a:r>
              <a:rPr lang="en-GB" sz="1100" dirty="0"/>
              <a:t>How Valen presents decisions to be made and options, etc…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C23DA-C86F-2541-973D-BBC2BFC49506}"/>
              </a:ext>
            </a:extLst>
          </p:cNvPr>
          <p:cNvSpPr/>
          <p:nvPr/>
        </p:nvSpPr>
        <p:spPr>
          <a:xfrm>
            <a:off x="7184736" y="2524351"/>
            <a:ext cx="1908175" cy="68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lnSpc>
                <a:spcPct val="120000"/>
              </a:lnSpc>
            </a:pPr>
            <a:r>
              <a:rPr lang="en-GB" sz="1100" dirty="0"/>
              <a:t>All about how Valen presents the data, improving decision making, etc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1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4DE4BEE9-F8DD-DB84-8D13-72816E22E322}"/>
              </a:ext>
            </a:extLst>
          </p:cNvPr>
          <p:cNvSpPr/>
          <p:nvPr/>
        </p:nvSpPr>
        <p:spPr>
          <a:xfrm>
            <a:off x="3359150" y="2238394"/>
            <a:ext cx="4191000" cy="3429000"/>
          </a:xfrm>
          <a:prstGeom prst="cloud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Box361">
            <a:extLst>
              <a:ext uri="{FF2B5EF4-FFF2-40B4-BE49-F238E27FC236}">
                <a16:creationId xmlns:a16="http://schemas.microsoft.com/office/drawing/2014/main" id="{022E1DB0-E0A5-0B4B-A85E-4B43E669E598}"/>
              </a:ext>
            </a:extLst>
          </p:cNvPr>
          <p:cNvSpPr txBox="1"/>
          <p:nvPr/>
        </p:nvSpPr>
        <p:spPr>
          <a:xfrm>
            <a:off x="8777111" y="2330570"/>
            <a:ext cx="1143000" cy="2328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>
              <a:lnSpc>
                <a:spcPts val="1465"/>
              </a:lnSpc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lang="en-US" altLang="zh-CN" dirty="0"/>
              <a:t>Family Offices</a:t>
            </a:r>
          </a:p>
        </p:txBody>
      </p:sp>
      <p:sp>
        <p:nvSpPr>
          <p:cNvPr id="15" name="Text Box361">
            <a:extLst>
              <a:ext uri="{FF2B5EF4-FFF2-40B4-BE49-F238E27FC236}">
                <a16:creationId xmlns:a16="http://schemas.microsoft.com/office/drawing/2014/main" id="{96BE0AB3-D34B-6D44-87C9-F21F7295D76E}"/>
              </a:ext>
            </a:extLst>
          </p:cNvPr>
          <p:cNvSpPr txBox="1"/>
          <p:nvPr/>
        </p:nvSpPr>
        <p:spPr>
          <a:xfrm>
            <a:off x="4364507" y="2151309"/>
            <a:ext cx="1304509" cy="2612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 rtl="0">
              <a:lnSpc>
                <a:spcPts val="1465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endParaRPr lang="en-US" altLang="zh-CN" sz="2000" b="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793750"/>
            <a:ext cx="9965997" cy="553998"/>
          </a:xfrm>
        </p:spPr>
        <p:txBody>
          <a:bodyPr/>
          <a:lstStyle/>
          <a:p>
            <a:r>
              <a:rPr lang="en-GB" dirty="0"/>
              <a:t>VALEN’s community platform enables Family Offices to seamlessly deliver a customised service to their multi-generational families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091105-0230-A87A-19C4-ECE9789044FC}"/>
              </a:ext>
            </a:extLst>
          </p:cNvPr>
          <p:cNvGrpSpPr/>
          <p:nvPr/>
        </p:nvGrpSpPr>
        <p:grpSpPr>
          <a:xfrm>
            <a:off x="4398643" y="2948364"/>
            <a:ext cx="2188214" cy="1979103"/>
            <a:chOff x="1338723" y="761999"/>
            <a:chExt cx="3139593" cy="28395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FF2D4F-9527-E7D8-8C53-CBF63968A207}"/>
                </a:ext>
              </a:extLst>
            </p:cNvPr>
            <p:cNvGrpSpPr/>
            <p:nvPr/>
          </p:nvGrpSpPr>
          <p:grpSpPr>
            <a:xfrm>
              <a:off x="1338723" y="761999"/>
              <a:ext cx="3139593" cy="2839566"/>
              <a:chOff x="1338723" y="761999"/>
              <a:chExt cx="3139593" cy="2839566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C21309E-6688-F671-76F6-65BC008FDC29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4D0196F-6690-4CA8-D693-5F58E8C6A112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9A0DC17-86D8-C10A-390F-D7D48829D9F9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AAADD39-7B47-3B4E-C1D9-0429E03213D4}"/>
                  </a:ext>
                </a:extLst>
              </p:cNvPr>
              <p:cNvGrpSpPr/>
              <p:nvPr/>
            </p:nvGrpSpPr>
            <p:grpSpPr>
              <a:xfrm>
                <a:off x="1338723" y="2225536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654CE03-D8EE-1D7C-6FDA-FFA60EE5EE38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64E923A-5160-5F33-DF03-DD18E44A67C9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3D715027-617E-182E-FF1D-38BACC099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446" t="8467" r="10619" b="14365"/>
            <a:stretch/>
          </p:blipFill>
          <p:spPr>
            <a:xfrm>
              <a:off x="3125891" y="2330741"/>
              <a:ext cx="1169153" cy="106184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C72C370-2A70-59D9-3EB1-7B94F9CE6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737" t="16612" r="17151" b="11397"/>
            <a:stretch/>
          </p:blipFill>
          <p:spPr>
            <a:xfrm>
              <a:off x="1555406" y="954712"/>
              <a:ext cx="1066800" cy="990601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81968F0-7D54-3B79-4061-8508CBFA25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700" t="14005" r="11733" b="14005"/>
            <a:stretch/>
          </p:blipFill>
          <p:spPr>
            <a:xfrm>
              <a:off x="3161421" y="954712"/>
              <a:ext cx="1133623" cy="990601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6132148-4A7F-D157-AAEE-7933383AC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0482" t="9933" r="13326" b="7002"/>
            <a:stretch/>
          </p:blipFill>
          <p:spPr>
            <a:xfrm>
              <a:off x="1479205" y="2342050"/>
              <a:ext cx="1143001" cy="1143000"/>
            </a:xfrm>
            <a:prstGeom prst="rect">
              <a:avLst/>
            </a:prstGeom>
          </p:spPr>
        </p:pic>
      </p:grpSp>
      <p:sp>
        <p:nvSpPr>
          <p:cNvPr id="43" name="Text Box361">
            <a:extLst>
              <a:ext uri="{FF2B5EF4-FFF2-40B4-BE49-F238E27FC236}">
                <a16:creationId xmlns:a16="http://schemas.microsoft.com/office/drawing/2014/main" id="{F9F218FF-6F08-D305-D094-DE26E2B9A09C}"/>
              </a:ext>
            </a:extLst>
          </p:cNvPr>
          <p:cNvSpPr txBox="1"/>
          <p:nvPr/>
        </p:nvSpPr>
        <p:spPr>
          <a:xfrm>
            <a:off x="692150" y="2350711"/>
            <a:ext cx="1981200" cy="2328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>
              <a:lnSpc>
                <a:spcPts val="1465"/>
              </a:lnSpc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lang="en-US" altLang="zh-CN" dirty="0"/>
              <a:t>Multi-Generational Family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577073-C565-2FF2-480D-107A64A4F5D1}"/>
              </a:ext>
            </a:extLst>
          </p:cNvPr>
          <p:cNvCxnSpPr/>
          <p:nvPr/>
        </p:nvCxnSpPr>
        <p:spPr>
          <a:xfrm>
            <a:off x="7550150" y="3810000"/>
            <a:ext cx="9412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865823-4304-E4A6-174F-4A4BE2050DB9}"/>
              </a:ext>
            </a:extLst>
          </p:cNvPr>
          <p:cNvCxnSpPr/>
          <p:nvPr/>
        </p:nvCxnSpPr>
        <p:spPr>
          <a:xfrm>
            <a:off x="2417939" y="3907420"/>
            <a:ext cx="9412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ank, building, cash, center, dollar, finance, business icon - Download on  Iconfinder">
            <a:extLst>
              <a:ext uri="{FF2B5EF4-FFF2-40B4-BE49-F238E27FC236}">
                <a16:creationId xmlns:a16="http://schemas.microsoft.com/office/drawing/2014/main" id="{7EA5EEA5-A689-1251-66B0-E9B7517E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61" y="2871363"/>
            <a:ext cx="1521363" cy="15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B57B57B-90EE-C3CE-D125-2E7CB27386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50" y="3082680"/>
            <a:ext cx="1981200" cy="1851991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CB8AA7D-915D-BA7C-9CDC-ACD11E9CC5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4504" y="6277657"/>
            <a:ext cx="1927022" cy="88744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7FD220A-D8C1-57C5-BAF2-2BD1B6858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4504" y="6277657"/>
            <a:ext cx="1901667" cy="88744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0EAB81F-FD1D-66A1-5898-DFBABFDA7B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79149" y="6283996"/>
            <a:ext cx="2155222" cy="87476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DC8D6B9-290D-F6DF-57BD-753EA9A1D7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07350" y="6277657"/>
            <a:ext cx="2155222" cy="8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4160108" y="5198076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3632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ath209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pic>
        <p:nvPicPr>
          <p:cNvPr id="215" name="Image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5" y="4003569"/>
            <a:ext cx="1644512" cy="227772"/>
          </a:xfrm>
          <a:prstGeom prst="rect">
            <a:avLst/>
          </a:prstGeom>
          <a:noFill/>
        </p:spPr>
      </p:pic>
      <p:pic>
        <p:nvPicPr>
          <p:cNvPr id="216" name="Image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91" y="3970715"/>
            <a:ext cx="1711475" cy="227772"/>
          </a:xfrm>
          <a:prstGeom prst="rect">
            <a:avLst/>
          </a:prstGeom>
          <a:noFill/>
        </p:spPr>
      </p:pic>
      <p:sp>
        <p:nvSpPr>
          <p:cNvPr id="218" name="Text Box218"/>
          <p:cNvSpPr txBox="1"/>
          <p:nvPr/>
        </p:nvSpPr>
        <p:spPr>
          <a:xfrm>
            <a:off x="1742745" y="4469852"/>
            <a:ext cx="3409194" cy="4052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The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virtual FO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organisational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platform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- for families, their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members,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ea typeface="Helvetica"/>
                <a:cs typeface="Helvetica"/>
              </a:rPr>
              <a:t>and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their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FOs</a:t>
            </a:r>
            <a:endParaRPr lang="en-US" altLang="zh-CN" sz="1000" dirty="0">
              <a:ea typeface="Helvetica"/>
              <a:cs typeface="Helvetica"/>
            </a:endParaRPr>
          </a:p>
        </p:txBody>
      </p:sp>
      <p:sp>
        <p:nvSpPr>
          <p:cNvPr id="220" name="Text Box220"/>
          <p:cNvSpPr txBox="1"/>
          <p:nvPr/>
        </p:nvSpPr>
        <p:spPr>
          <a:xfrm>
            <a:off x="6090091" y="6003495"/>
            <a:ext cx="3855416" cy="4031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spc="3" dirty="0">
                <a:solidFill>
                  <a:srgbClr val="000000"/>
                </a:solidFill>
                <a:ea typeface="Helvetica"/>
                <a:cs typeface="Helvetica"/>
              </a:rPr>
              <a:t>An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exclusive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3" dirty="0">
                <a:solidFill>
                  <a:srgbClr val="000000"/>
                </a:solidFill>
                <a:ea typeface="Helvetica"/>
                <a:cs typeface="Helvetica"/>
              </a:rPr>
              <a:t>Swiss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professional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ea typeface="Helvetica"/>
                <a:cs typeface="Helvetica"/>
              </a:rPr>
              <a:t>members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association</a:t>
            </a:r>
            <a:r>
              <a:rPr lang="en-US" altLang="zh-CN" sz="10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for </a:t>
            </a:r>
            <a:r>
              <a:rPr lang="en-US" altLang="zh-CN" sz="1000" spc="-1" dirty="0">
                <a:solidFill>
                  <a:srgbClr val="FF0000"/>
                </a:solidFill>
                <a:ea typeface="Helvetica"/>
                <a:cs typeface="Helvetica"/>
              </a:rPr>
              <a:t>Needscoped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Growth,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Succession, Protection,</a:t>
            </a:r>
            <a:r>
              <a:rPr lang="en-US" altLang="zh-CN" sz="1000" spc="35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Lifestyle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Partners</a:t>
            </a:r>
            <a:endParaRPr lang="en-US" altLang="zh-CN" sz="1000" dirty="0">
              <a:ea typeface="Helvetica"/>
              <a:cs typeface="Helvetica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6090091" y="5124994"/>
            <a:ext cx="3260643" cy="7140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61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Subscriptions – by FOs; </a:t>
            </a:r>
            <a:r>
              <a:rPr lang="en-US" altLang="zh-CN" sz="1000" spc="-2" dirty="0">
                <a:solidFill>
                  <a:srgbClr val="000000"/>
                </a:solidFill>
                <a:ea typeface="Helvetica"/>
                <a:cs typeface="Helvetica"/>
              </a:rPr>
              <a:t>MFOs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and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VFP</a:t>
            </a:r>
            <a:r>
              <a:rPr lang="en-US" altLang="zh-CN" sz="1000" spc="-8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ea typeface="Helvetica"/>
                <a:cs typeface="Helvetica"/>
              </a:rPr>
              <a:t>Association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members:</a:t>
            </a:r>
          </a:p>
          <a:p>
            <a:pPr>
              <a:lnSpc>
                <a:spcPts val="1261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Platform licenses </a:t>
            </a:r>
          </a:p>
          <a:p>
            <a:pPr>
              <a:lnSpc>
                <a:spcPts val="1261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Annual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support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services</a:t>
            </a:r>
          </a:p>
          <a:p>
            <a:pPr>
              <a:lnSpc>
                <a:spcPts val="1261"/>
              </a:lnSpc>
            </a:pP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Membership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subscription</a:t>
            </a:r>
            <a:endParaRPr lang="en-US" altLang="zh-CN" sz="1000" dirty="0">
              <a:ea typeface="Helvetica"/>
              <a:cs typeface="Helvetica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6090091" y="4404144"/>
            <a:ext cx="3165629" cy="39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88"/>
              </a:lnSpc>
            </a:pP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Franchising</a:t>
            </a:r>
            <a:r>
              <a:rPr lang="en-US" altLang="zh-CN" sz="1000" spc="-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– of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entire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ea typeface="Helvetica"/>
                <a:cs typeface="Helvetica"/>
              </a:rPr>
              <a:t>PROGRAM</a:t>
            </a:r>
            <a:r>
              <a:rPr lang="en-US" altLang="zh-CN" sz="1000" spc="-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`package`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to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Partners seeking</a:t>
            </a:r>
            <a:r>
              <a:rPr lang="en-US" altLang="zh-CN" sz="100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to </a:t>
            </a:r>
            <a:r>
              <a:rPr lang="en-US" altLang="zh-CN" sz="1000" spc="-2" dirty="0">
                <a:solidFill>
                  <a:srgbClr val="000000"/>
                </a:solidFill>
                <a:ea typeface="Helvetica"/>
                <a:cs typeface="Helvetica"/>
              </a:rPr>
              <a:t>add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a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virtual</a:t>
            </a:r>
            <a:r>
              <a:rPr lang="en-US" altLang="zh-CN" sz="1000" spc="44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FO service to</a:t>
            </a:r>
            <a:r>
              <a:rPr lang="en-US" altLang="zh-CN" sz="1000" spc="-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their </a:t>
            </a:r>
            <a:r>
              <a:rPr lang="en-US" altLang="zh-CN" sz="1000" spc="-2" dirty="0">
                <a:solidFill>
                  <a:srgbClr val="000000"/>
                </a:solidFill>
                <a:ea typeface="Helvetica"/>
                <a:cs typeface="Helvetica"/>
              </a:rPr>
              <a:t>current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ea typeface="Helvetica"/>
                <a:cs typeface="Helvetica"/>
              </a:rPr>
              <a:t>offering.</a:t>
            </a:r>
            <a:endParaRPr lang="en-US" altLang="zh-CN" sz="1000" dirty="0">
              <a:ea typeface="Helvetica"/>
              <a:cs typeface="Helvetica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1786169" y="7739073"/>
            <a:ext cx="297570" cy="2574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622" b="1" dirty="0">
                <a:solidFill>
                  <a:srgbClr val="000000"/>
                </a:solidFill>
                <a:ea typeface="Helvetica"/>
                <a:cs typeface="Helvetica"/>
              </a:rPr>
              <a:t>….</a:t>
            </a:r>
            <a:endParaRPr lang="en-US" altLang="zh-CN" sz="1622"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F77AE-C86A-DF67-592D-74F8FAE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92" y="791951"/>
            <a:ext cx="7975764" cy="553998"/>
          </a:xfrm>
        </p:spPr>
        <p:txBody>
          <a:bodyPr/>
          <a:lstStyle/>
          <a:p>
            <a:r>
              <a:rPr lang="en-US" altLang="zh-CN" sz="1800" spc="1" dirty="0">
                <a:solidFill>
                  <a:srgbClr val="000000"/>
                </a:solidFill>
                <a:latin typeface="+mn-lt"/>
                <a:ea typeface="Helvetica"/>
                <a:cs typeface="Helvetica"/>
              </a:rPr>
              <a:t>The </a:t>
            </a:r>
            <a:r>
              <a:rPr lang="en-US" altLang="zh-CN" sz="1800" spc="1" dirty="0" err="1">
                <a:solidFill>
                  <a:srgbClr val="000000"/>
                </a:solidFill>
                <a:latin typeface="+mn-lt"/>
                <a:ea typeface="Helvetica"/>
                <a:cs typeface="Helvetica"/>
              </a:rPr>
              <a:t>Valen</a:t>
            </a:r>
            <a:r>
              <a:rPr lang="en-US" altLang="zh-CN" sz="1800" spc="1" dirty="0">
                <a:solidFill>
                  <a:srgbClr val="000000"/>
                </a:solidFill>
                <a:latin typeface="+mn-lt"/>
                <a:ea typeface="Helvetica"/>
                <a:cs typeface="Helvetica"/>
              </a:rPr>
              <a:t> Business model is based on franchising the platform  to FO for deployment into their Family clients</a:t>
            </a:r>
            <a:endParaRPr lang="en-GB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9D89F7-6D42-3102-4D64-437787109034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FCA2D90-10A1-FD23-224F-4C0B82265CA8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Calibri" panose="020F0502020204030204" pitchFamily="34" charset="0"/>
              </a:endParaRPr>
            </a:p>
          </p:txBody>
        </p:sp>
        <p:sp>
          <p:nvSpPr>
            <p:cNvPr id="6" name="Text Box361">
              <a:extLst>
                <a:ext uri="{FF2B5EF4-FFF2-40B4-BE49-F238E27FC236}">
                  <a16:creationId xmlns:a16="http://schemas.microsoft.com/office/drawing/2014/main" id="{45E4F2B1-217E-364A-2A14-930AC3BBA8B7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+mn-lt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7" name="Text Box361">
              <a:extLst>
                <a:ext uri="{FF2B5EF4-FFF2-40B4-BE49-F238E27FC236}">
                  <a16:creationId xmlns:a16="http://schemas.microsoft.com/office/drawing/2014/main" id="{5791CCC6-684C-B08E-8127-8DD9EEFAA7F9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3B79DE-744B-F085-9EB3-C6629D370EFF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7410FA-A865-C5B3-D04B-A39AA4841C90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5007536-A383-E1F2-F6AC-86ED3FE8DD16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3E00001-19EF-A37F-B53F-D372CA975DF6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2115DCF-2B6E-AE6B-DE8F-761E0B8FF81F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DB456F4-31E1-9F76-78D4-1C2FAA905E29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3823F4F-13B3-F39E-F165-45BE7C167115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D55AAB91-E6DA-DE1E-25D6-4D6A0CF90A05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90A43486-BD17-8790-8793-AA8B150197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33CF96B3-163C-46C0-0404-C4827DFD62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9E5C8241-388D-8795-253C-0F80EA861A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30CC20F6-2CBC-43F5-BB6E-8E68422A7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9" name="Text Box361">
              <a:extLst>
                <a:ext uri="{FF2B5EF4-FFF2-40B4-BE49-F238E27FC236}">
                  <a16:creationId xmlns:a16="http://schemas.microsoft.com/office/drawing/2014/main" id="{859C34E3-5EB4-9293-FE2C-68AA90CF3FD6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+mn-lt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C8DA36-551E-245B-92BD-B26D6B2F270C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D822BE-EC04-46BC-E68D-D76DEA2A9BD5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3C6F875A-128F-4958-9BB5-4C916B8A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41C739-5497-4723-FD9A-09431BDA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C586B9E-B7AD-40DA-2093-A6274656570A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42CCAC-6BE2-0B41-19D9-77231022BAAD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D7BB67-17DC-C279-8B8E-2E5D3D6E058C}"/>
              </a:ext>
            </a:extLst>
          </p:cNvPr>
          <p:cNvSpPr txBox="1"/>
          <p:nvPr/>
        </p:nvSpPr>
        <p:spPr>
          <a:xfrm>
            <a:off x="3040527" y="6925965"/>
            <a:ext cx="549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a typeface="Helvetica"/>
                <a:cs typeface="Helvetica"/>
              </a:rPr>
              <a:t>owned</a:t>
            </a:r>
            <a:r>
              <a:rPr lang="en-US" altLang="zh-CN" sz="1800" spc="-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Helvetica"/>
                <a:cs typeface="Helvetica"/>
              </a:rPr>
              <a:t>by “</a:t>
            </a:r>
            <a:r>
              <a:rPr lang="en-US" altLang="zh-CN" sz="1800" spc="-1" dirty="0">
                <a:solidFill>
                  <a:srgbClr val="000000"/>
                </a:solidFill>
                <a:ea typeface="Helvetica"/>
                <a:cs typeface="Helvetica"/>
              </a:rPr>
              <a:t>Partners” …powered</a:t>
            </a:r>
            <a:r>
              <a:rPr lang="en-US" altLang="zh-CN" sz="1800" dirty="0">
                <a:solidFill>
                  <a:srgbClr val="000000"/>
                </a:solidFill>
                <a:ea typeface="Helvetica"/>
                <a:cs typeface="Helvetica"/>
              </a:rPr>
              <a:t> by </a:t>
            </a:r>
            <a:r>
              <a:rPr lang="en-US" altLang="zh-CN" sz="1800" spc="3" dirty="0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th228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4" name="Path234"/>
          <p:cNvSpPr/>
          <p:nvPr/>
        </p:nvSpPr>
        <p:spPr>
          <a:xfrm>
            <a:off x="-69319658" y="-68422054"/>
            <a:ext cx="145351897" cy="147702534"/>
          </a:xfrm>
          <a:custGeom>
            <a:avLst/>
            <a:gdLst/>
            <a:ahLst/>
            <a:cxnLst/>
            <a:rect l="l" t="t" r="r" b="b"/>
            <a:pathLst>
              <a:path w="161315400" h="163924200">
                <a:moveTo>
                  <a:pt x="80657696" y="80645000"/>
                </a:moveTo>
                <a:lnTo>
                  <a:pt x="80657696" y="83279192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5" name="Path235"/>
          <p:cNvSpPr/>
          <p:nvPr/>
        </p:nvSpPr>
        <p:spPr>
          <a:xfrm>
            <a:off x="-68210433" y="-68422054"/>
            <a:ext cx="145351897" cy="147702534"/>
          </a:xfrm>
          <a:custGeom>
            <a:avLst/>
            <a:gdLst/>
            <a:ahLst/>
            <a:cxnLst/>
            <a:rect l="l" t="t" r="r" b="b"/>
            <a:pathLst>
              <a:path w="161315400" h="163924200">
                <a:moveTo>
                  <a:pt x="80657696" y="80645000"/>
                </a:moveTo>
                <a:lnTo>
                  <a:pt x="80657696" y="83279192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6" name="Path236"/>
          <p:cNvSpPr/>
          <p:nvPr/>
        </p:nvSpPr>
        <p:spPr>
          <a:xfrm>
            <a:off x="-67101193" y="-68655345"/>
            <a:ext cx="145351897" cy="147935825"/>
          </a:xfrm>
          <a:custGeom>
            <a:avLst/>
            <a:gdLst/>
            <a:ahLst/>
            <a:cxnLst/>
            <a:rect l="l" t="t" r="r" b="b"/>
            <a:pathLst>
              <a:path w="161315400" h="164183112">
                <a:moveTo>
                  <a:pt x="80657696" y="80645000"/>
                </a:moveTo>
                <a:lnTo>
                  <a:pt x="80657696" y="83538104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7" name="Path237"/>
          <p:cNvSpPr/>
          <p:nvPr/>
        </p:nvSpPr>
        <p:spPr>
          <a:xfrm>
            <a:off x="-65991960" y="-68655345"/>
            <a:ext cx="145351897" cy="147935825"/>
          </a:xfrm>
          <a:custGeom>
            <a:avLst/>
            <a:gdLst/>
            <a:ahLst/>
            <a:cxnLst/>
            <a:rect l="l" t="t" r="r" b="b"/>
            <a:pathLst>
              <a:path w="161315400" h="164183112">
                <a:moveTo>
                  <a:pt x="80657696" y="80645000"/>
                </a:moveTo>
                <a:lnTo>
                  <a:pt x="80657696" y="83538104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8" name="Path238"/>
          <p:cNvSpPr/>
          <p:nvPr/>
        </p:nvSpPr>
        <p:spPr>
          <a:xfrm>
            <a:off x="-64882727" y="-68888635"/>
            <a:ext cx="145351897" cy="148169115"/>
          </a:xfrm>
          <a:custGeom>
            <a:avLst/>
            <a:gdLst/>
            <a:ahLst/>
            <a:cxnLst/>
            <a:rect l="l" t="t" r="r" b="b"/>
            <a:pathLst>
              <a:path w="161315400" h="164442024">
                <a:moveTo>
                  <a:pt x="80657696" y="80645000"/>
                </a:moveTo>
                <a:lnTo>
                  <a:pt x="80657696" y="8379701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39" name="Path239"/>
          <p:cNvSpPr/>
          <p:nvPr/>
        </p:nvSpPr>
        <p:spPr>
          <a:xfrm>
            <a:off x="-71610048" y="-68661068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0" name="Path240"/>
          <p:cNvSpPr/>
          <p:nvPr/>
        </p:nvSpPr>
        <p:spPr>
          <a:xfrm>
            <a:off x="-71610048" y="-68427778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1" name="Path241"/>
          <p:cNvSpPr/>
          <p:nvPr/>
        </p:nvSpPr>
        <p:spPr>
          <a:xfrm>
            <a:off x="-71610048" y="-68194487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2" name="Path242"/>
          <p:cNvSpPr/>
          <p:nvPr/>
        </p:nvSpPr>
        <p:spPr>
          <a:xfrm>
            <a:off x="-71610048" y="-67961190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3" name="Path243"/>
          <p:cNvSpPr/>
          <p:nvPr/>
        </p:nvSpPr>
        <p:spPr>
          <a:xfrm>
            <a:off x="-71610048" y="-67727899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4" name="Path244"/>
          <p:cNvSpPr/>
          <p:nvPr/>
        </p:nvSpPr>
        <p:spPr>
          <a:xfrm>
            <a:off x="-71610048" y="-67494609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5" name="Path245"/>
          <p:cNvSpPr/>
          <p:nvPr/>
        </p:nvSpPr>
        <p:spPr>
          <a:xfrm>
            <a:off x="-71610048" y="-67261318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6" name="Path246"/>
          <p:cNvSpPr/>
          <p:nvPr/>
        </p:nvSpPr>
        <p:spPr>
          <a:xfrm>
            <a:off x="-71538486" y="-71361489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7" name="Path247"/>
          <p:cNvSpPr/>
          <p:nvPr/>
        </p:nvSpPr>
        <p:spPr>
          <a:xfrm>
            <a:off x="-71610048" y="-66794737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8" name="Path248"/>
          <p:cNvSpPr/>
          <p:nvPr/>
        </p:nvSpPr>
        <p:spPr>
          <a:xfrm>
            <a:off x="-71610048" y="-66561447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49" name="Path249"/>
          <p:cNvSpPr/>
          <p:nvPr/>
        </p:nvSpPr>
        <p:spPr>
          <a:xfrm>
            <a:off x="-71610048" y="-66313574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50" name="Path250"/>
          <p:cNvSpPr/>
          <p:nvPr/>
        </p:nvSpPr>
        <p:spPr>
          <a:xfrm>
            <a:off x="-71615765" y="-68888635"/>
            <a:ext cx="145351897" cy="148169115"/>
          </a:xfrm>
          <a:custGeom>
            <a:avLst/>
            <a:gdLst/>
            <a:ahLst/>
            <a:cxnLst/>
            <a:rect l="l" t="t" r="r" b="b"/>
            <a:pathLst>
              <a:path w="161315400" h="164442024">
                <a:moveTo>
                  <a:pt x="80657696" y="80645000"/>
                </a:moveTo>
                <a:lnTo>
                  <a:pt x="80657696" y="8379701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51" name="Path251"/>
          <p:cNvSpPr/>
          <p:nvPr/>
        </p:nvSpPr>
        <p:spPr>
          <a:xfrm>
            <a:off x="-63773495" y="-68888635"/>
            <a:ext cx="145351897" cy="148169115"/>
          </a:xfrm>
          <a:custGeom>
            <a:avLst/>
            <a:gdLst/>
            <a:ahLst/>
            <a:cxnLst/>
            <a:rect l="l" t="t" r="r" b="b"/>
            <a:pathLst>
              <a:path w="161315400" h="164442024">
                <a:moveTo>
                  <a:pt x="80657696" y="80645000"/>
                </a:moveTo>
                <a:lnTo>
                  <a:pt x="80657696" y="8379701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52" name="Path252"/>
          <p:cNvSpPr/>
          <p:nvPr/>
        </p:nvSpPr>
        <p:spPr>
          <a:xfrm>
            <a:off x="-71610048" y="-68894352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53" name="Path253"/>
          <p:cNvSpPr/>
          <p:nvPr/>
        </p:nvSpPr>
        <p:spPr>
          <a:xfrm>
            <a:off x="-71610048" y="-66065701"/>
            <a:ext cx="153182727" cy="145351897"/>
          </a:xfrm>
          <a:custGeom>
            <a:avLst/>
            <a:gdLst/>
            <a:ahLst/>
            <a:cxnLst/>
            <a:rect l="l" t="t" r="r" b="b"/>
            <a:pathLst>
              <a:path w="170006264" h="161315400">
                <a:moveTo>
                  <a:pt x="80645000" y="80657696"/>
                </a:moveTo>
                <a:lnTo>
                  <a:pt x="89361264" y="80657696"/>
                </a:lnTo>
              </a:path>
            </a:pathLst>
          </a:custGeom>
          <a:solidFill>
            <a:srgbClr val="E9EBF5">
              <a:alpha val="0"/>
            </a:srgbClr>
          </a:solidFill>
          <a:ln w="12700" cap="sq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54" name="Text Box254"/>
          <p:cNvSpPr txBox="1"/>
          <p:nvPr/>
        </p:nvSpPr>
        <p:spPr>
          <a:xfrm>
            <a:off x="1759683" y="2159291"/>
            <a:ext cx="6733041" cy="1901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81"/>
              </a:lnSpc>
              <a:spcBef>
                <a:spcPts val="786"/>
              </a:spcBef>
            </a:pPr>
            <a:r>
              <a:rPr lang="en-US" altLang="zh-CN" sz="1081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PROGRAM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-</a:t>
            </a:r>
            <a:r>
              <a:rPr lang="en-US" altLang="zh-CN" sz="1081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FORECAST</a:t>
            </a:r>
            <a:r>
              <a:rPr lang="en-US" altLang="zh-CN" sz="1081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BUSINESS</a:t>
            </a:r>
            <a:r>
              <a:rPr lang="en-US" altLang="zh-CN" sz="1081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NET</a:t>
            </a:r>
            <a:r>
              <a:rPr lang="en-US" altLang="zh-CN" sz="1081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PROFIT</a:t>
            </a:r>
            <a:r>
              <a:rPr lang="en-US" altLang="zh-CN" sz="1081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THE</a:t>
            </a:r>
            <a:r>
              <a:rPr lang="en-US" altLang="zh-CN" sz="1081" b="1" spc="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PERIOD:</a:t>
            </a:r>
            <a:endParaRPr lang="en-US" altLang="zh-CN" sz="108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55" name="Text Box255"/>
          <p:cNvSpPr txBox="1"/>
          <p:nvPr/>
        </p:nvSpPr>
        <p:spPr>
          <a:xfrm>
            <a:off x="1759683" y="2407164"/>
            <a:ext cx="4514576" cy="1901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8619">
              <a:lnSpc>
                <a:spcPts val="1081"/>
              </a:lnSpc>
              <a:spcBef>
                <a:spcPts val="787"/>
              </a:spcBef>
            </a:pP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1 </a:t>
            </a:r>
            <a:r>
              <a:rPr lang="en-US" altLang="zh-CN" sz="1081" b="1" spc="-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JANUARY</a:t>
            </a:r>
            <a:r>
              <a:rPr lang="en-US" altLang="zh-CN" sz="1081" b="1" spc="-1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-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2022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1081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31 DECEMBER </a:t>
            </a:r>
            <a:r>
              <a:rPr lang="en-US" altLang="zh-CN" sz="1081" b="1" spc="-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2026</a:t>
            </a:r>
            <a:endParaRPr lang="en-US" altLang="zh-CN" sz="108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F6C56-2BEE-E504-E1B8-B880ADBA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793750"/>
            <a:ext cx="3185795" cy="276999"/>
          </a:xfrm>
        </p:spPr>
        <p:txBody>
          <a:bodyPr/>
          <a:lstStyle/>
          <a:p>
            <a:r>
              <a:rPr lang="en-US" altLang="zh-CN" sz="1800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Revenue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Forecasts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142222-92F1-6C24-4BEC-7F4E9F4C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20849"/>
              </p:ext>
            </p:extLst>
          </p:nvPr>
        </p:nvGraphicFramePr>
        <p:xfrm>
          <a:off x="1759683" y="2925724"/>
          <a:ext cx="7323666" cy="197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11">
                  <a:extLst>
                    <a:ext uri="{9D8B030D-6E8A-4147-A177-3AD203B41FA5}">
                      <a16:colId xmlns:a16="http://schemas.microsoft.com/office/drawing/2014/main" val="401713450"/>
                    </a:ext>
                  </a:extLst>
                </a:gridCol>
                <a:gridCol w="1220611">
                  <a:extLst>
                    <a:ext uri="{9D8B030D-6E8A-4147-A177-3AD203B41FA5}">
                      <a16:colId xmlns:a16="http://schemas.microsoft.com/office/drawing/2014/main" val="2770151173"/>
                    </a:ext>
                  </a:extLst>
                </a:gridCol>
                <a:gridCol w="1220611">
                  <a:extLst>
                    <a:ext uri="{9D8B030D-6E8A-4147-A177-3AD203B41FA5}">
                      <a16:colId xmlns:a16="http://schemas.microsoft.com/office/drawing/2014/main" val="3611345824"/>
                    </a:ext>
                  </a:extLst>
                </a:gridCol>
                <a:gridCol w="1220611">
                  <a:extLst>
                    <a:ext uri="{9D8B030D-6E8A-4147-A177-3AD203B41FA5}">
                      <a16:colId xmlns:a16="http://schemas.microsoft.com/office/drawing/2014/main" val="2018895110"/>
                    </a:ext>
                  </a:extLst>
                </a:gridCol>
                <a:gridCol w="1220611">
                  <a:extLst>
                    <a:ext uri="{9D8B030D-6E8A-4147-A177-3AD203B41FA5}">
                      <a16:colId xmlns:a16="http://schemas.microsoft.com/office/drawing/2014/main" val="1019647337"/>
                    </a:ext>
                  </a:extLst>
                </a:gridCol>
                <a:gridCol w="1220611">
                  <a:extLst>
                    <a:ext uri="{9D8B030D-6E8A-4147-A177-3AD203B41FA5}">
                      <a16:colId xmlns:a16="http://schemas.microsoft.com/office/drawing/2014/main" val="213255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2022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2023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2024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2025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2026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spc="1" dirty="0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Income </a:t>
                      </a:r>
                      <a:r>
                        <a:rPr lang="en-US" altLang="zh-CN" sz="1050" b="1" spc="5" dirty="0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 </a:t>
                      </a:r>
                      <a:r>
                        <a:rPr lang="en-US" altLang="zh-CN" sz="1050" b="1" spc="4" dirty="0" err="1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b/f</a:t>
                      </a:r>
                      <a:endParaRPr lang="en-US" altLang="zh-CN" sz="1050" dirty="0">
                        <a:latin typeface="+mn-lt"/>
                        <a:ea typeface="Helvetica"/>
                        <a:cs typeface="Helvetica"/>
                      </a:endParaRPr>
                    </a:p>
                    <a:p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310,500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1,096,200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3,286,400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4,861,600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8,456,986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2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spc="2" dirty="0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Expenditure</a:t>
                      </a:r>
                      <a:endParaRPr lang="en-US" altLang="zh-CN" sz="1050" dirty="0">
                        <a:latin typeface="+mn-lt"/>
                        <a:ea typeface="Helvetica"/>
                        <a:cs typeface="Helvetica"/>
                      </a:endParaRPr>
                    </a:p>
                    <a:p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(197,200)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(479,450)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(1,287,900)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(1,735,300)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(2,854,500)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1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spc="2" dirty="0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Profit</a:t>
                      </a:r>
                      <a:endParaRPr lang="en-US" altLang="zh-CN" sz="1050" dirty="0">
                        <a:latin typeface="+mn-lt"/>
                        <a:ea typeface="Helvetica"/>
                        <a:cs typeface="Helvetica"/>
                      </a:endParaRPr>
                    </a:p>
                    <a:p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113,300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616,750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1,998,500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3,126,300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1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5,602,486</a:t>
                      </a:r>
                      <a:endParaRPr lang="en-GB" altLang="zh-CN" sz="1050" spc="-1" dirty="0">
                        <a:solidFill>
                          <a:srgbClr val="000000"/>
                        </a:solidFill>
                        <a:latin typeface="+mn-lt"/>
                        <a:ea typeface="Helvetica"/>
                        <a:cs typeface="Helvetica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1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b="1" spc="1" dirty="0">
                          <a:solidFill>
                            <a:srgbClr val="000000"/>
                          </a:solidFill>
                          <a:latin typeface="+mn-lt"/>
                          <a:ea typeface="Helvetica"/>
                          <a:cs typeface="Helvetica"/>
                        </a:rPr>
                        <a:t>Margin</a:t>
                      </a:r>
                      <a:endParaRPr lang="en-GB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36%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56%</a:t>
                      </a:r>
                      <a:endParaRPr lang="en-US" altLang="zh-CN" sz="10510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61%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64%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pc="-2" dirty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66%</a:t>
                      </a:r>
                      <a:endParaRPr lang="en-US" altLang="zh-CN" sz="1050" dirty="0">
                        <a:latin typeface="Helvetica"/>
                        <a:ea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09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th159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167" name="Text Box167"/>
          <p:cNvSpPr txBox="1"/>
          <p:nvPr/>
        </p:nvSpPr>
        <p:spPr>
          <a:xfrm>
            <a:off x="1491831" y="1714559"/>
            <a:ext cx="3971460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Financing</a:t>
            </a:r>
            <a:r>
              <a:rPr lang="en-US" altLang="zh-CN" sz="1200" b="1" dirty="0">
                <a:solidFill>
                  <a:srgbClr val="000000"/>
                </a:solidFill>
                <a:ea typeface="Helvetica"/>
                <a:cs typeface="Helvetica"/>
              </a:rPr>
              <a:t> - </a:t>
            </a: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sources/offering</a:t>
            </a:r>
            <a:r>
              <a:rPr lang="en-US" altLang="zh-CN" sz="1200" b="1" dirty="0">
                <a:solidFill>
                  <a:srgbClr val="000000"/>
                </a:solidFill>
                <a:ea typeface="Helvetica"/>
                <a:cs typeface="Helvetica"/>
              </a:rPr>
              <a:t> &amp; </a:t>
            </a: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valuation</a:t>
            </a:r>
            <a:endParaRPr lang="en-US" altLang="zh-CN" sz="1200" dirty="0">
              <a:ea typeface="Helvetica"/>
              <a:cs typeface="Helvetica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1514248" y="2527621"/>
            <a:ext cx="2235475" cy="1183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1</a:t>
            </a:r>
            <a:r>
              <a:rPr lang="en-US" altLang="zh-CN" sz="1100" baseline="30000" dirty="0">
                <a:solidFill>
                  <a:srgbClr val="000000"/>
                </a:solidFill>
                <a:ea typeface="Helvetica"/>
                <a:cs typeface="Helvetica"/>
              </a:rPr>
              <a:t>st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 R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ound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</a:p>
          <a:p>
            <a:pPr>
              <a:lnSpc>
                <a:spcPts val="1838"/>
              </a:lnSpc>
            </a:pPr>
            <a:endParaRPr lang="en-US" altLang="zh-CN" sz="1100" dirty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lnSpc>
                <a:spcPts val="1838"/>
              </a:lnSpc>
            </a:pPr>
            <a:r>
              <a:rPr lang="en-US" altLang="zh-CN" sz="1100" spc="3" dirty="0">
                <a:solidFill>
                  <a:srgbClr val="000000"/>
                </a:solidFill>
                <a:ea typeface="Helvetica"/>
                <a:cs typeface="Helvetica"/>
              </a:rPr>
              <a:t>6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mths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development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launch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</a:p>
          <a:p>
            <a:pPr>
              <a:lnSpc>
                <a:spcPts val="1838"/>
              </a:lnSpc>
            </a:pP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CHF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500K</a:t>
            </a:r>
          </a:p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angel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investors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and/or </a:t>
            </a:r>
            <a:r>
              <a:rPr lang="en-US" altLang="zh-CN" sz="1100" spc="3" dirty="0">
                <a:solidFill>
                  <a:srgbClr val="000000"/>
                </a:solidFill>
                <a:ea typeface="Helvetica"/>
                <a:cs typeface="Helvetica"/>
              </a:rPr>
              <a:t>VCs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169" name="Text Box169"/>
          <p:cNvSpPr txBox="1"/>
          <p:nvPr/>
        </p:nvSpPr>
        <p:spPr>
          <a:xfrm>
            <a:off x="4485675" y="2527621"/>
            <a:ext cx="1477004" cy="11798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2</a:t>
            </a:r>
            <a:r>
              <a:rPr lang="en-US" altLang="zh-CN" sz="1100" baseline="30000" dirty="0">
                <a:solidFill>
                  <a:srgbClr val="000000"/>
                </a:solidFill>
              </a:rPr>
              <a:t>nd</a:t>
            </a:r>
            <a:r>
              <a:rPr lang="en-US" altLang="zh-CN" sz="1100" dirty="0">
                <a:solidFill>
                  <a:srgbClr val="000000"/>
                </a:solidFill>
              </a:rPr>
              <a:t>  Round </a:t>
            </a:r>
          </a:p>
          <a:p>
            <a:pPr>
              <a:lnSpc>
                <a:spcPts val="1838"/>
              </a:lnSpc>
            </a:pPr>
            <a:endParaRPr lang="en-US" altLang="zh-CN" sz="1100" dirty="0">
              <a:solidFill>
                <a:srgbClr val="000000"/>
              </a:solidFill>
            </a:endParaRPr>
          </a:p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at year 2</a:t>
            </a:r>
          </a:p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CHF 500K from </a:t>
            </a:r>
          </a:p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same investors or VCs </a:t>
            </a:r>
          </a:p>
        </p:txBody>
      </p:sp>
      <p:sp>
        <p:nvSpPr>
          <p:cNvPr id="173" name="Text Box173"/>
          <p:cNvSpPr txBox="1"/>
          <p:nvPr/>
        </p:nvSpPr>
        <p:spPr>
          <a:xfrm>
            <a:off x="4460974" y="3995471"/>
            <a:ext cx="1448414" cy="4424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050" spc="2" dirty="0">
                <a:solidFill>
                  <a:srgbClr val="000000"/>
                </a:solidFill>
                <a:ea typeface="Helvetica"/>
                <a:cs typeface="Helvetica"/>
              </a:rPr>
              <a:t>Valuation</a:t>
            </a:r>
            <a:r>
              <a:rPr lang="en-US" altLang="zh-CN" sz="1050" spc="-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50" spc="1" dirty="0">
                <a:solidFill>
                  <a:srgbClr val="000000"/>
                </a:solidFill>
                <a:ea typeface="Helvetica"/>
                <a:cs typeface="Helvetica"/>
              </a:rPr>
              <a:t>based</a:t>
            </a:r>
            <a:r>
              <a:rPr lang="en-US" altLang="zh-CN" sz="1050" dirty="0">
                <a:solidFill>
                  <a:srgbClr val="000000"/>
                </a:solidFill>
                <a:ea typeface="Helvetica"/>
                <a:cs typeface="Helvetica"/>
              </a:rPr>
              <a:t> on </a:t>
            </a:r>
            <a:r>
              <a:rPr lang="en-US" altLang="zh-CN" sz="1050" spc="3" dirty="0">
                <a:solidFill>
                  <a:srgbClr val="000000"/>
                </a:solidFill>
                <a:ea typeface="Helvetica"/>
                <a:cs typeface="Helvetica"/>
              </a:rPr>
              <a:t>3rd</a:t>
            </a:r>
            <a:r>
              <a:rPr lang="en-US" altLang="zh-CN" sz="1050" dirty="0">
                <a:solidFill>
                  <a:srgbClr val="000000"/>
                </a:solidFill>
                <a:ea typeface="Helvetica"/>
                <a:cs typeface="Helvetica"/>
              </a:rPr>
              <a:t> yr </a:t>
            </a:r>
            <a:r>
              <a:rPr lang="en-US" altLang="zh-CN" sz="1050" spc="2" dirty="0">
                <a:solidFill>
                  <a:srgbClr val="000000"/>
                </a:solidFill>
                <a:ea typeface="Helvetica"/>
                <a:cs typeface="Helvetica"/>
              </a:rPr>
              <a:t>projected</a:t>
            </a:r>
            <a:r>
              <a:rPr lang="en-US" altLang="zh-CN" sz="1050" dirty="0">
                <a:solidFill>
                  <a:srgbClr val="000000"/>
                </a:solidFill>
                <a:ea typeface="Helvetica"/>
                <a:cs typeface="Helvetica"/>
              </a:rPr>
              <a:t> net </a:t>
            </a:r>
            <a:r>
              <a:rPr lang="en-US" altLang="zh-CN" sz="1050" spc="1" dirty="0">
                <a:solidFill>
                  <a:srgbClr val="000000"/>
                </a:solidFill>
                <a:ea typeface="Helvetica"/>
                <a:cs typeface="Helvetica"/>
              </a:rPr>
              <a:t>earnings</a:t>
            </a:r>
            <a:endParaRPr lang="en-US" altLang="zh-CN" sz="1050" dirty="0">
              <a:ea typeface="Helvetica"/>
              <a:cs typeface="Helvetica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1491831" y="5461089"/>
            <a:ext cx="3485686" cy="24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Start-Up</a:t>
            </a:r>
            <a:r>
              <a:rPr lang="en-US" altLang="zh-CN" sz="1200" b="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ea typeface="Helvetica"/>
                <a:cs typeface="Helvetica"/>
              </a:rPr>
              <a:t>Costs </a:t>
            </a:r>
            <a:r>
              <a:rPr lang="en-US" altLang="zh-CN" sz="800" spc="2" dirty="0">
                <a:solidFill>
                  <a:srgbClr val="000000"/>
                </a:solidFill>
                <a:ea typeface="Helvetica"/>
                <a:cs typeface="Helvetica"/>
              </a:rPr>
              <a:t>(Full</a:t>
            </a:r>
            <a:r>
              <a:rPr lang="en-US" altLang="zh-CN" sz="8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800" spc="1" dirty="0">
                <a:solidFill>
                  <a:srgbClr val="000000"/>
                </a:solidFill>
                <a:ea typeface="Helvetica"/>
                <a:cs typeface="Helvetica"/>
              </a:rPr>
              <a:t>Budgeting</a:t>
            </a:r>
            <a:r>
              <a:rPr lang="en-US" altLang="zh-CN" sz="8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800" spc="2" dirty="0">
                <a:solidFill>
                  <a:srgbClr val="000000"/>
                </a:solidFill>
                <a:ea typeface="Helvetica"/>
                <a:cs typeface="Helvetica"/>
              </a:rPr>
              <a:t>forecasts</a:t>
            </a:r>
            <a:r>
              <a:rPr lang="en-US" altLang="zh-CN" sz="800" dirty="0">
                <a:solidFill>
                  <a:srgbClr val="000000"/>
                </a:solidFill>
                <a:ea typeface="Helvetica"/>
                <a:cs typeface="Helvetica"/>
              </a:rPr>
              <a:t> for 5 </a:t>
            </a:r>
            <a:r>
              <a:rPr lang="en-US" altLang="zh-CN" sz="800" spc="4" dirty="0" err="1">
                <a:solidFill>
                  <a:srgbClr val="000000"/>
                </a:solidFill>
                <a:ea typeface="Helvetica"/>
                <a:cs typeface="Helvetica"/>
              </a:rPr>
              <a:t>yrs</a:t>
            </a:r>
            <a:r>
              <a:rPr lang="en-US" altLang="zh-CN" sz="800" dirty="0">
                <a:solidFill>
                  <a:srgbClr val="000000"/>
                </a:solidFill>
                <a:ea typeface="Helvetica"/>
                <a:cs typeface="Helvetica"/>
              </a:rPr>
              <a:t> on </a:t>
            </a:r>
            <a:r>
              <a:rPr lang="en-US" altLang="zh-CN" sz="800" spc="1" dirty="0">
                <a:solidFill>
                  <a:srgbClr val="000000"/>
                </a:solidFill>
                <a:ea typeface="Helvetica"/>
                <a:cs typeface="Helvetica"/>
              </a:rPr>
              <a:t>request)</a:t>
            </a:r>
            <a:endParaRPr lang="en-US" altLang="zh-CN" sz="800" dirty="0">
              <a:ea typeface="Helvetica"/>
              <a:cs typeface="Helvetica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1491831" y="5850225"/>
            <a:ext cx="1522045" cy="2406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22"/>
              </a:lnSpc>
            </a:pPr>
            <a:r>
              <a:rPr lang="en-US" altLang="zh-CN" sz="1200" spc="2" dirty="0">
                <a:solidFill>
                  <a:srgbClr val="000000"/>
                </a:solidFill>
                <a:ea typeface="Helvetica"/>
                <a:cs typeface="Helvetica"/>
              </a:rPr>
              <a:t>CHF</a:t>
            </a:r>
            <a:r>
              <a:rPr lang="en-US" altLang="zh-CN" sz="1200" dirty="0">
                <a:solidFill>
                  <a:srgbClr val="000000"/>
                </a:solidFill>
                <a:ea typeface="Helvetica"/>
                <a:cs typeface="Helvetica"/>
              </a:rPr>
              <a:t> 250 </a:t>
            </a:r>
            <a:r>
              <a:rPr lang="en-US" altLang="zh-CN" sz="1200" spc="5" dirty="0">
                <a:solidFill>
                  <a:srgbClr val="000000"/>
                </a:solidFill>
                <a:ea typeface="Helvetica"/>
                <a:cs typeface="Helvetica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ea typeface="Helvetica"/>
                <a:cs typeface="Helvetica"/>
              </a:rPr>
              <a:t> 500K</a:t>
            </a:r>
            <a:endParaRPr lang="en-US" altLang="zh-CN" sz="1200" dirty="0"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07DE0-45AF-0093-5BAE-78087177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806819"/>
            <a:ext cx="3185795" cy="276999"/>
          </a:xfrm>
        </p:spPr>
        <p:txBody>
          <a:bodyPr/>
          <a:lstStyle/>
          <a:p>
            <a:r>
              <a:rPr lang="en-GB" dirty="0"/>
              <a:t>Funding Requirements</a:t>
            </a:r>
          </a:p>
        </p:txBody>
      </p:sp>
      <p:sp>
        <p:nvSpPr>
          <p:cNvPr id="4" name="Text Box169">
            <a:extLst>
              <a:ext uri="{FF2B5EF4-FFF2-40B4-BE49-F238E27FC236}">
                <a16:creationId xmlns:a16="http://schemas.microsoft.com/office/drawing/2014/main" id="{A317A3EB-78AA-16DF-D97B-5E76AF0E6DA5}"/>
              </a:ext>
            </a:extLst>
          </p:cNvPr>
          <p:cNvSpPr txBox="1"/>
          <p:nvPr/>
        </p:nvSpPr>
        <p:spPr>
          <a:xfrm>
            <a:off x="7235776" y="2522538"/>
            <a:ext cx="1716343" cy="11798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3</a:t>
            </a:r>
            <a:r>
              <a:rPr lang="en-US" altLang="zh-CN" sz="1100" baseline="30000" dirty="0">
                <a:solidFill>
                  <a:srgbClr val="000000"/>
                </a:solidFill>
              </a:rPr>
              <a:t>rd</a:t>
            </a:r>
            <a:r>
              <a:rPr lang="en-US" altLang="zh-CN" sz="1100" dirty="0">
                <a:solidFill>
                  <a:srgbClr val="000000"/>
                </a:solidFill>
              </a:rPr>
              <a:t>  round </a:t>
            </a:r>
          </a:p>
          <a:p>
            <a:pPr>
              <a:lnSpc>
                <a:spcPts val="1838"/>
              </a:lnSpc>
            </a:pPr>
            <a:endParaRPr lang="en-US" altLang="zh-CN" sz="1100" dirty="0">
              <a:solidFill>
                <a:srgbClr val="000000"/>
              </a:solidFill>
            </a:endParaRPr>
          </a:p>
          <a:p>
            <a:pPr>
              <a:lnSpc>
                <a:spcPts val="1838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at year 4</a:t>
            </a:r>
          </a:p>
          <a:p>
            <a:pPr>
              <a:lnSpc>
                <a:spcPts val="1806"/>
              </a:lnSpc>
            </a:pP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Offering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–</a:t>
            </a:r>
            <a:r>
              <a:rPr lang="en-US" altLang="zh-CN" sz="1100" spc="44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CLN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or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equity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up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front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altLang="zh-CN" sz="1100" spc="2" dirty="0" err="1">
                <a:solidFill>
                  <a:srgbClr val="000000"/>
                </a:solidFill>
                <a:ea typeface="Helvetica"/>
                <a:cs typeface="Helvetica"/>
              </a:rPr>
              <a:t>prefs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of </a:t>
            </a:r>
            <a:r>
              <a:rPr lang="en-US" altLang="zh-CN" sz="1100" spc="3" dirty="0">
                <a:solidFill>
                  <a:srgbClr val="000000"/>
                </a:solidFill>
                <a:ea typeface="Helvetica"/>
                <a:cs typeface="Helvetica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to 17%</a:t>
            </a:r>
            <a:endParaRPr lang="en-US" altLang="zh-CN" sz="1100" dirty="0">
              <a:ea typeface="Helvetica"/>
              <a:cs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D232-66DF-E064-E404-CEF591CFC338}"/>
              </a:ext>
            </a:extLst>
          </p:cNvPr>
          <p:cNvCxnSpPr/>
          <p:nvPr/>
        </p:nvCxnSpPr>
        <p:spPr>
          <a:xfrm>
            <a:off x="1514248" y="2830664"/>
            <a:ext cx="223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823FB7-087C-7B33-F62E-997EC836FC56}"/>
              </a:ext>
            </a:extLst>
          </p:cNvPr>
          <p:cNvCxnSpPr/>
          <p:nvPr/>
        </p:nvCxnSpPr>
        <p:spPr>
          <a:xfrm>
            <a:off x="4375012" y="2830664"/>
            <a:ext cx="223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C507F-D380-FE7A-7E36-ED5F80F3A2D9}"/>
              </a:ext>
            </a:extLst>
          </p:cNvPr>
          <p:cNvCxnSpPr/>
          <p:nvPr/>
        </p:nvCxnSpPr>
        <p:spPr>
          <a:xfrm>
            <a:off x="7235776" y="2830664"/>
            <a:ext cx="223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4160108" y="5198076"/>
            <a:ext cx="2669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Team, Partners</a:t>
            </a:r>
          </a:p>
        </p:txBody>
      </p:sp>
    </p:spTree>
    <p:extLst>
      <p:ext uri="{BB962C8B-B14F-4D97-AF65-F5344CB8AC3E}">
        <p14:creationId xmlns:p14="http://schemas.microsoft.com/office/powerpoint/2010/main" val="255601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ath286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sp>
        <p:nvSpPr>
          <p:cNvPr id="292" name="Text Box292"/>
          <p:cNvSpPr txBox="1"/>
          <p:nvPr/>
        </p:nvSpPr>
        <p:spPr>
          <a:xfrm>
            <a:off x="7013677" y="2174786"/>
            <a:ext cx="971805" cy="933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b="1" dirty="0" err="1">
                <a:solidFill>
                  <a:srgbClr val="000000"/>
                </a:solidFill>
              </a:rPr>
              <a:t>Duy</a:t>
            </a:r>
            <a:r>
              <a:rPr lang="en-US" altLang="zh-CN" sz="1100" b="1" dirty="0">
                <a:solidFill>
                  <a:srgbClr val="000000"/>
                </a:solidFill>
              </a:rPr>
              <a:t> Nam Vu</a:t>
            </a:r>
          </a:p>
          <a:p>
            <a:pPr>
              <a:lnSpc>
                <a:spcPts val="1081"/>
              </a:lnSpc>
              <a:spcAft>
                <a:spcPts val="600"/>
              </a:spcAft>
            </a:pPr>
            <a:br>
              <a:rPr lang="en-US" altLang="zh-CN" sz="1100" b="1" dirty="0">
                <a:solidFill>
                  <a:srgbClr val="000000"/>
                </a:solidFill>
              </a:rPr>
            </a:br>
            <a:r>
              <a:rPr lang="en-US" altLang="zh-CN" sz="1100" b="1" dirty="0">
                <a:solidFill>
                  <a:srgbClr val="000000"/>
                </a:solidFill>
              </a:rPr>
              <a:t>Graphic designer</a:t>
            </a:r>
          </a:p>
          <a:p>
            <a:pPr>
              <a:lnSpc>
                <a:spcPts val="1081"/>
              </a:lnSpc>
              <a:spcAft>
                <a:spcPts val="600"/>
              </a:spcAft>
            </a:pPr>
            <a:r>
              <a:rPr lang="en-US" altLang="zh-CN" sz="1100" b="1" dirty="0">
                <a:solidFill>
                  <a:srgbClr val="000000"/>
                </a:solidFill>
              </a:rPr>
              <a:t>Vietnam</a:t>
            </a:r>
          </a:p>
        </p:txBody>
      </p:sp>
      <p:sp>
        <p:nvSpPr>
          <p:cNvPr id="296" name="Text Box296"/>
          <p:cNvSpPr txBox="1"/>
          <p:nvPr/>
        </p:nvSpPr>
        <p:spPr>
          <a:xfrm>
            <a:off x="6802560" y="4577898"/>
            <a:ext cx="1394038" cy="16576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938">
              <a:lnSpc>
                <a:spcPct val="120000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</a:rPr>
              <a:t>Graphic designer since 2011, graduate of Vietnam University of Industrial Fine Art. Working in both agency and client’s side, “Visual branding at it finest is always my motivation”.</a:t>
            </a:r>
          </a:p>
        </p:txBody>
      </p:sp>
      <p:sp>
        <p:nvSpPr>
          <p:cNvPr id="306" name="Text Box306"/>
          <p:cNvSpPr txBox="1"/>
          <p:nvPr/>
        </p:nvSpPr>
        <p:spPr>
          <a:xfrm>
            <a:off x="4922144" y="2173882"/>
            <a:ext cx="1277526" cy="7899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b="1" dirty="0">
                <a:solidFill>
                  <a:srgbClr val="000000"/>
                </a:solidFill>
              </a:rPr>
              <a:t>Ang Chen, </a:t>
            </a:r>
            <a:br>
              <a:rPr lang="en-US" altLang="zh-CN" sz="1100" b="1" dirty="0">
                <a:solidFill>
                  <a:srgbClr val="000000"/>
                </a:solidFill>
              </a:rPr>
            </a:br>
            <a:r>
              <a:rPr lang="en-US" altLang="zh-CN" sz="1100" b="1" dirty="0">
                <a:solidFill>
                  <a:srgbClr val="000000"/>
                </a:solidFill>
              </a:rPr>
              <a:t>PhD</a:t>
            </a:r>
          </a:p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</a:rPr>
              <a:t>Systems developer, Switzerland</a:t>
            </a:r>
          </a:p>
        </p:txBody>
      </p:sp>
      <p:sp>
        <p:nvSpPr>
          <p:cNvPr id="310" name="Text Box310"/>
          <p:cNvSpPr txBox="1"/>
          <p:nvPr/>
        </p:nvSpPr>
        <p:spPr>
          <a:xfrm>
            <a:off x="4774567" y="4575317"/>
            <a:ext cx="1572680" cy="16576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938">
              <a:lnSpc>
                <a:spcPct val="120000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</a:rPr>
              <a:t>Computer scientist and software developer engaged to head up the development of the digital platform. Responsible on an ongoing managerial basis as technical director and head of digital services</a:t>
            </a:r>
          </a:p>
        </p:txBody>
      </p:sp>
      <p:sp>
        <p:nvSpPr>
          <p:cNvPr id="318" name="Text Box318"/>
          <p:cNvSpPr txBox="1"/>
          <p:nvPr/>
        </p:nvSpPr>
        <p:spPr>
          <a:xfrm>
            <a:off x="2796746" y="2160097"/>
            <a:ext cx="1322316" cy="7405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b="1" dirty="0">
                <a:solidFill>
                  <a:srgbClr val="000000"/>
                </a:solidFill>
                <a:ea typeface="Helvetica"/>
                <a:cs typeface="Helvetica"/>
              </a:rPr>
              <a:t>Andrew Osborne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, </a:t>
            </a:r>
            <a:b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</a:b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MSc</a:t>
            </a:r>
          </a:p>
          <a:p>
            <a:pPr>
              <a:lnSpc>
                <a:spcPts val="1081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Sales &amp; Marketing,</a:t>
            </a:r>
            <a:b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</a:b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France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323" name="Text Box323"/>
          <p:cNvSpPr txBox="1"/>
          <p:nvPr/>
        </p:nvSpPr>
        <p:spPr>
          <a:xfrm>
            <a:off x="2672613" y="4521884"/>
            <a:ext cx="1570583" cy="16576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938">
              <a:lnSpc>
                <a:spcPct val="120000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XX</a:t>
            </a:r>
            <a:r>
              <a:rPr lang="en-US" altLang="zh-CN" sz="1100" dirty="0">
                <a:solidFill>
                  <a:srgbClr val="000000"/>
                </a:solidFill>
              </a:rPr>
              <a:t> years experience in business development, sales and marketing, a seasoned professional in the technology and digital solutions field, adept at building value propositions and opportunity pipelines </a:t>
            </a:r>
          </a:p>
        </p:txBody>
      </p:sp>
      <p:sp>
        <p:nvSpPr>
          <p:cNvPr id="332" name="Text Box332"/>
          <p:cNvSpPr txBox="1"/>
          <p:nvPr/>
        </p:nvSpPr>
        <p:spPr>
          <a:xfrm>
            <a:off x="8499256" y="2180889"/>
            <a:ext cx="1475215" cy="7899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b="1" dirty="0">
                <a:solidFill>
                  <a:srgbClr val="000000"/>
                </a:solidFill>
              </a:rPr>
              <a:t>Carlos de Pommes, </a:t>
            </a:r>
            <a:br>
              <a:rPr lang="en-US" altLang="zh-CN" sz="1100" b="1" dirty="0">
                <a:solidFill>
                  <a:srgbClr val="000000"/>
                </a:solidFill>
              </a:rPr>
            </a:br>
            <a:r>
              <a:rPr lang="en-US" altLang="zh-CN" sz="1100" b="1" dirty="0">
                <a:solidFill>
                  <a:srgbClr val="000000"/>
                </a:solidFill>
              </a:rPr>
              <a:t>MSC MBA</a:t>
            </a:r>
          </a:p>
          <a:p>
            <a:pPr>
              <a:lnSpc>
                <a:spcPts val="1261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</a:rPr>
              <a:t>Non-exec business,</a:t>
            </a:r>
            <a:br>
              <a:rPr lang="en-US" altLang="zh-CN" sz="1100" dirty="0">
                <a:solidFill>
                  <a:srgbClr val="000000"/>
                </a:solidFill>
              </a:rPr>
            </a:br>
            <a:r>
              <a:rPr lang="en-US" altLang="zh-CN" sz="1100" dirty="0">
                <a:solidFill>
                  <a:srgbClr val="000000"/>
                </a:solidFill>
              </a:rPr>
              <a:t>United Kingdom</a:t>
            </a:r>
          </a:p>
        </p:txBody>
      </p:sp>
      <p:sp>
        <p:nvSpPr>
          <p:cNvPr id="336" name="Text Box336"/>
          <p:cNvSpPr txBox="1"/>
          <p:nvPr/>
        </p:nvSpPr>
        <p:spPr>
          <a:xfrm>
            <a:off x="8628049" y="4621333"/>
            <a:ext cx="1875624" cy="14545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938">
              <a:lnSpc>
                <a:spcPct val="120000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</a:rPr>
              <a:t>35 + years experience - serial entrepreneur and management consultant with McKinsey &amp; Co. Founded numerous companies including Remediiate, an industrial carbon reduction enterprise involving algae</a:t>
            </a:r>
          </a:p>
        </p:txBody>
      </p:sp>
      <p:sp>
        <p:nvSpPr>
          <p:cNvPr id="345" name="Text Box345"/>
          <p:cNvSpPr txBox="1"/>
          <p:nvPr/>
        </p:nvSpPr>
        <p:spPr>
          <a:xfrm>
            <a:off x="808686" y="2135790"/>
            <a:ext cx="1520474" cy="8002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100" b="1" spc="3" dirty="0">
                <a:solidFill>
                  <a:srgbClr val="000000"/>
                </a:solidFill>
                <a:ea typeface="Helvetica"/>
                <a:cs typeface="Helvetica"/>
              </a:rPr>
              <a:t>John</a:t>
            </a:r>
            <a:r>
              <a:rPr lang="en-US" altLang="zh-CN" sz="1100" b="1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b="1" spc="2" dirty="0">
                <a:solidFill>
                  <a:srgbClr val="000000"/>
                </a:solidFill>
                <a:ea typeface="Helvetica"/>
                <a:cs typeface="Helvetica"/>
              </a:rPr>
              <a:t>Sinclair,</a:t>
            </a:r>
            <a:br>
              <a:rPr lang="en-US" altLang="zh-CN" sz="1100" b="1" spc="2" dirty="0">
                <a:solidFill>
                  <a:srgbClr val="000000"/>
                </a:solidFill>
                <a:ea typeface="Helvetica"/>
                <a:cs typeface="Helvetica"/>
              </a:rPr>
            </a:b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LLB,</a:t>
            </a:r>
            <a:r>
              <a:rPr lang="en-US" altLang="zh-CN" sz="1100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 err="1">
                <a:solidFill>
                  <a:srgbClr val="000000"/>
                </a:solidFill>
                <a:ea typeface="Helvetica"/>
                <a:cs typeface="Helvetica"/>
              </a:rPr>
              <a:t>FCILeX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ea typeface="Helvetica"/>
                <a:cs typeface="Helvetica"/>
              </a:rPr>
              <a:t>TEP </a:t>
            </a:r>
          </a:p>
          <a:p>
            <a:pPr>
              <a:spcAft>
                <a:spcPts val="600"/>
              </a:spcAft>
            </a:pP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CEO</a:t>
            </a:r>
            <a:r>
              <a:rPr lang="en-US" altLang="zh-CN" sz="1100" spc="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and</a:t>
            </a:r>
            <a:r>
              <a:rPr lang="en-US" altLang="zh-CN" sz="1100" spc="12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Legal</a:t>
            </a:r>
            <a:r>
              <a:rPr lang="en-US" altLang="zh-CN" sz="1100" spc="14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Counsel Switzerland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349" name="Text Box349"/>
          <p:cNvSpPr txBox="1"/>
          <p:nvPr/>
        </p:nvSpPr>
        <p:spPr>
          <a:xfrm>
            <a:off x="767617" y="4511040"/>
            <a:ext cx="1602613" cy="14545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938">
              <a:lnSpc>
                <a:spcPct val="120000"/>
              </a:lnSpc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30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years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experience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as a </a:t>
            </a:r>
            <a:r>
              <a:rPr lang="en-US" altLang="zh-CN" sz="1100" spc="-3" dirty="0">
                <a:solidFill>
                  <a:srgbClr val="000000"/>
                </a:solidFill>
                <a:ea typeface="Helvetica"/>
                <a:cs typeface="Helvetica"/>
              </a:rPr>
              <a:t>legal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practitioner</a:t>
            </a:r>
            <a:r>
              <a:rPr lang="en-US" altLang="zh-CN" sz="1100" spc="1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in the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management,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structuring, </a:t>
            </a:r>
            <a:r>
              <a:rPr lang="en-US" altLang="zh-CN" sz="1100" spc="-2" dirty="0">
                <a:solidFill>
                  <a:srgbClr val="000000"/>
                </a:solidFill>
                <a:ea typeface="Helvetica"/>
                <a:cs typeface="Helvetica"/>
              </a:rPr>
              <a:t>advising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of</a:t>
            </a:r>
            <a:r>
              <a:rPr lang="en-US" altLang="zh-CN" sz="1100" spc="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H/UHNW</a:t>
            </a:r>
            <a:r>
              <a:rPr lang="en-US" altLang="zh-CN" sz="1100" spc="1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ea typeface="Helvetica"/>
                <a:cs typeface="Helvetica"/>
              </a:rPr>
              <a:t>global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families,</a:t>
            </a:r>
            <a:r>
              <a:rPr lang="en-US" altLang="zh-CN" sz="1100" spc="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ea typeface="Helvetica"/>
                <a:cs typeface="Helvetica"/>
              </a:rPr>
              <a:t>shareholder,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creator of</a:t>
            </a:r>
            <a:r>
              <a:rPr lang="en-US" altLang="zh-CN" sz="1100" spc="1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the VALEN</a:t>
            </a:r>
            <a:r>
              <a:rPr lang="en-US" altLang="zh-CN" sz="1100" spc="29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ea typeface="Helvetica"/>
                <a:cs typeface="Helvetica"/>
              </a:rPr>
              <a:t>concept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A7284-B7BF-D486-AA88-1BDE3127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805927"/>
            <a:ext cx="3185795" cy="276999"/>
          </a:xfrm>
        </p:spPr>
        <p:txBody>
          <a:bodyPr/>
          <a:lstStyle/>
          <a:p>
            <a:r>
              <a:rPr lang="en-US" altLang="zh-CN" dirty="0"/>
              <a:t>TEAM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A9D4294-286E-A437-EC61-1CE11C57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6" y="3121124"/>
            <a:ext cx="1040115" cy="10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0615860-FE62-9170-7AB4-43536FD9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22" y="3142615"/>
            <a:ext cx="1040115" cy="10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1D0DC3-EEF9-83A9-76AC-C51CF3EC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50" y="3142615"/>
            <a:ext cx="1040115" cy="10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7C4289-82A5-24A8-8D42-23D06F53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7" y="3121124"/>
            <a:ext cx="1040115" cy="10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C55B02C-739F-6793-90DA-8D7E8EB9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49" y="3121124"/>
            <a:ext cx="1040115" cy="10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th191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pic>
        <p:nvPicPr>
          <p:cNvPr id="196" name="Image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124" y="714427"/>
            <a:ext cx="851376" cy="920036"/>
          </a:xfrm>
          <a:prstGeom prst="rect">
            <a:avLst/>
          </a:prstGeom>
          <a:noFill/>
        </p:spPr>
      </p:pic>
      <p:sp>
        <p:nvSpPr>
          <p:cNvPr id="198" name="Text Box198"/>
          <p:cNvSpPr txBox="1"/>
          <p:nvPr/>
        </p:nvSpPr>
        <p:spPr>
          <a:xfrm>
            <a:off x="1634064" y="1546443"/>
            <a:ext cx="7382715" cy="6798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For</a:t>
            </a:r>
            <a:r>
              <a:rPr lang="en-US" altLang="zh-CN" sz="1442" spc="1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-2" dirty="0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 business:</a:t>
            </a:r>
            <a:r>
              <a:rPr lang="en-US" altLang="zh-CN" sz="1442" spc="2" dirty="0">
                <a:solidFill>
                  <a:srgbClr val="000000"/>
                </a:solidFill>
                <a:ea typeface="Helvetica"/>
                <a:cs typeface="Helvetica"/>
              </a:rPr>
              <a:t> The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2" dirty="0">
                <a:solidFill>
                  <a:srgbClr val="000000"/>
                </a:solidFill>
                <a:ea typeface="Helvetica"/>
                <a:cs typeface="Helvetica"/>
              </a:rPr>
              <a:t>strategic</a:t>
            </a:r>
            <a:r>
              <a:rPr lang="en-US" altLang="zh-CN" sz="1442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business</a:t>
            </a:r>
            <a:r>
              <a:rPr lang="en-US" altLang="zh-CN" sz="1442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need </a:t>
            </a:r>
            <a:r>
              <a:rPr lang="en-US" altLang="zh-CN" sz="1442" spc="4" dirty="0">
                <a:solidFill>
                  <a:srgbClr val="000000"/>
                </a:solidFill>
                <a:ea typeface="Helvetica"/>
                <a:cs typeface="Helvetica"/>
              </a:rPr>
              <a:t>for</a:t>
            </a:r>
            <a:r>
              <a:rPr lang="en-US" altLang="zh-CN" sz="1442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“</a:t>
            </a:r>
            <a:r>
              <a:rPr lang="en-US" altLang="zh-CN" sz="1442" dirty="0" err="1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 For</a:t>
            </a:r>
            <a:r>
              <a:rPr lang="en-US" altLang="zh-CN" sz="1442" spc="14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2" dirty="0">
                <a:solidFill>
                  <a:srgbClr val="000000"/>
                </a:solidFill>
                <a:ea typeface="Helvetica"/>
                <a:cs typeface="Helvetica"/>
              </a:rPr>
              <a:t>Partners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”</a:t>
            </a:r>
            <a:r>
              <a:rPr lang="en-US" altLang="zh-CN" sz="1442" spc="1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2" dirty="0">
                <a:solidFill>
                  <a:srgbClr val="000000"/>
                </a:solidFill>
                <a:ea typeface="Helvetica"/>
                <a:cs typeface="Helvetica"/>
              </a:rPr>
              <a:t>creates</a:t>
            </a:r>
            <a:r>
              <a:rPr lang="en-US" altLang="zh-CN" sz="1442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a</a:t>
            </a:r>
            <a:r>
              <a:rPr lang="en-US" altLang="zh-CN" sz="1442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-1" dirty="0">
                <a:solidFill>
                  <a:srgbClr val="000000"/>
                </a:solidFill>
                <a:ea typeface="Helvetica"/>
                <a:cs typeface="Helvetica"/>
              </a:rPr>
              <a:t>unique</a:t>
            </a:r>
            <a:r>
              <a:rPr lang="en-US" altLang="zh-CN" sz="1442" spc="39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1" dirty="0">
                <a:solidFill>
                  <a:srgbClr val="000000"/>
                </a:solidFill>
                <a:ea typeface="Helvetica"/>
                <a:cs typeface="Helvetica"/>
              </a:rPr>
              <a:t>opportunity</a:t>
            </a:r>
            <a:r>
              <a:rPr lang="en-US" altLang="zh-CN" sz="1442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3" dirty="0">
                <a:solidFill>
                  <a:srgbClr val="000000"/>
                </a:solidFill>
                <a:ea typeface="Helvetica"/>
                <a:cs typeface="Helvetica"/>
              </a:rPr>
              <a:t>for</a:t>
            </a:r>
            <a:r>
              <a:rPr lang="en-US" altLang="zh-CN" sz="1442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an</a:t>
            </a:r>
            <a:r>
              <a:rPr lang="en-US" altLang="zh-CN" sz="1442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3" dirty="0">
                <a:solidFill>
                  <a:srgbClr val="000000"/>
                </a:solidFill>
                <a:ea typeface="Helvetica"/>
                <a:cs typeface="Helvetica"/>
              </a:rPr>
              <a:t>array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 of</a:t>
            </a:r>
            <a:r>
              <a:rPr lang="en-US" altLang="zh-CN" sz="1442" spc="14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1" dirty="0">
                <a:solidFill>
                  <a:srgbClr val="000000"/>
                </a:solidFill>
                <a:ea typeface="Helvetica"/>
                <a:cs typeface="Helvetica"/>
              </a:rPr>
              <a:t>partnering</a:t>
            </a:r>
            <a:r>
              <a:rPr lang="en-US" altLang="zh-CN" sz="1442" spc="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options</a:t>
            </a:r>
            <a:r>
              <a:rPr lang="en-US" altLang="zh-CN" sz="1442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3" dirty="0">
                <a:solidFill>
                  <a:srgbClr val="000000"/>
                </a:solidFill>
                <a:ea typeface="Helvetica"/>
                <a:cs typeface="Helvetica"/>
              </a:rPr>
              <a:t>for</a:t>
            </a:r>
            <a:r>
              <a:rPr lang="en-US" altLang="zh-CN" sz="1442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3" dirty="0">
                <a:solidFill>
                  <a:srgbClr val="000000"/>
                </a:solidFill>
                <a:ea typeface="Helvetica"/>
                <a:cs typeface="Helvetica"/>
              </a:rPr>
              <a:t>the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 exploitation</a:t>
            </a:r>
            <a:r>
              <a:rPr lang="en-US" altLang="zh-CN" sz="1442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dirty="0">
                <a:solidFill>
                  <a:srgbClr val="000000"/>
                </a:solidFill>
                <a:ea typeface="Helvetica"/>
                <a:cs typeface="Helvetica"/>
              </a:rPr>
              <a:t>of</a:t>
            </a:r>
            <a:r>
              <a:rPr lang="en-US" altLang="zh-CN" sz="1442" spc="1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3" dirty="0">
                <a:solidFill>
                  <a:srgbClr val="000000"/>
                </a:solidFill>
                <a:ea typeface="Helvetica"/>
                <a:cs typeface="Helvetica"/>
              </a:rPr>
              <a:t>the</a:t>
            </a:r>
            <a:r>
              <a:rPr lang="en-US" altLang="zh-CN" sz="1442" spc="32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442" spc="-2" dirty="0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endParaRPr lang="en-US" altLang="zh-CN" sz="1442" dirty="0">
              <a:ea typeface="Helvetica"/>
              <a:cs typeface="Helvetica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729539" y="3451490"/>
            <a:ext cx="2045466" cy="2318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2"/>
              </a:lnSpc>
            </a:pPr>
            <a:r>
              <a:rPr lang="en-US" altLang="zh-CN" sz="1200" b="1" spc="2" dirty="0">
                <a:solidFill>
                  <a:srgbClr val="000000"/>
                </a:solidFill>
                <a:ea typeface="Helvetica"/>
                <a:cs typeface="Helvetica"/>
              </a:rPr>
              <a:t>Program:</a:t>
            </a:r>
            <a:endParaRPr lang="en-US" altLang="zh-CN" sz="1200" b="1" dirty="0">
              <a:ea typeface="Helvetica"/>
              <a:cs typeface="Helvetica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684275" y="3886488"/>
            <a:ext cx="2893649" cy="10579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Acting</a:t>
            </a:r>
            <a:r>
              <a:rPr lang="en-US" altLang="zh-CN" sz="1100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as</a:t>
            </a:r>
            <a:r>
              <a:rPr lang="en-US" altLang="zh-CN" sz="1100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licensing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agent for </a:t>
            </a:r>
            <a:r>
              <a:rPr lang="en-US" altLang="zh-CN" sz="1100" spc="1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endParaRPr lang="en-US" altLang="zh-CN" sz="1100" spc="11" dirty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lnSpc>
                <a:spcPts val="1575"/>
              </a:lnSpc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as</a:t>
            </a:r>
            <a:r>
              <a:rPr lang="en-US" altLang="zh-CN" sz="1100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exclusive </a:t>
            </a:r>
            <a:r>
              <a:rPr lang="en-US" altLang="zh-CN" sz="1100" spc="-1" dirty="0">
                <a:solidFill>
                  <a:srgbClr val="000000"/>
                </a:solidFill>
                <a:ea typeface="Helvetica"/>
                <a:cs typeface="Helvetica"/>
              </a:rPr>
              <a:t>VALEN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Program</a:t>
            </a:r>
            <a:r>
              <a:rPr lang="en-US" altLang="zh-CN" sz="1100" spc="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“</a:t>
            </a:r>
            <a:r>
              <a:rPr lang="en-US" altLang="zh-CN" sz="1100" dirty="0" err="1">
                <a:solidFill>
                  <a:srgbClr val="000000"/>
                </a:solidFill>
                <a:ea typeface="Helvetica"/>
                <a:cs typeface="Helvetica"/>
              </a:rPr>
              <a:t>Needscoped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”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service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provider</a:t>
            </a:r>
          </a:p>
          <a:p>
            <a:pPr>
              <a:lnSpc>
                <a:spcPts val="1575"/>
              </a:lnSpc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For</a:t>
            </a:r>
            <a:r>
              <a:rPr lang="en-US" altLang="zh-CN" sz="1100" spc="1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Partners,</a:t>
            </a:r>
            <a:r>
              <a:rPr lang="en-US" altLang="zh-CN" sz="1100" spc="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providing a</a:t>
            </a:r>
            <a:r>
              <a:rPr lang="en-US" altLang="zh-CN" sz="1100" spc="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value-added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enhancement</a:t>
            </a:r>
            <a:r>
              <a:rPr lang="en-US" altLang="zh-CN" sz="1100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of</a:t>
            </a:r>
            <a:r>
              <a:rPr lang="en-US" altLang="zh-CN" sz="1100" spc="1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their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current</a:t>
            </a:r>
            <a:r>
              <a:rPr lang="en-US" altLang="zh-CN" sz="1100" spc="9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offering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5492750" y="3412474"/>
            <a:ext cx="1744534" cy="2318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2"/>
              </a:lnSpc>
            </a:pPr>
            <a:r>
              <a:rPr lang="en-US" altLang="zh-CN" sz="1200" b="1" dirty="0">
                <a:solidFill>
                  <a:srgbClr val="000000"/>
                </a:solidFill>
                <a:ea typeface="Helvetica"/>
                <a:cs typeface="Helvetica"/>
              </a:rPr>
              <a:t>S</a:t>
            </a:r>
            <a:r>
              <a:rPr lang="en-US" altLang="zh-CN" sz="1200" b="1" spc="1" dirty="0">
                <a:solidFill>
                  <a:srgbClr val="000000"/>
                </a:solidFill>
                <a:ea typeface="Helvetica"/>
                <a:cs typeface="Helvetica"/>
              </a:rPr>
              <a:t>upport</a:t>
            </a:r>
            <a:r>
              <a:rPr lang="en-US" altLang="zh-CN" sz="1200" b="1" spc="1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ea typeface="Helvetica"/>
                <a:cs typeface="Helvetica"/>
              </a:rPr>
              <a:t>services:</a:t>
            </a:r>
            <a:endParaRPr lang="en-US" altLang="zh-CN" sz="1200" b="1" dirty="0">
              <a:ea typeface="Helvetica"/>
              <a:cs typeface="Helvetica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5454120" y="3983222"/>
            <a:ext cx="4728561" cy="9874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1442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Business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operational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support</a:t>
            </a:r>
            <a:r>
              <a:rPr lang="en-US" altLang="zh-CN" sz="1100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–</a:t>
            </a:r>
            <a:r>
              <a:rPr lang="en-US" altLang="zh-CN" sz="1100" spc="-7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AccTrust</a:t>
            </a:r>
            <a:r>
              <a:rPr lang="en-US" altLang="zh-CN" sz="1100" spc="1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and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Dryden</a:t>
            </a:r>
            <a:r>
              <a:rPr lang="en-US" altLang="zh-CN" sz="1100" spc="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CH</a:t>
            </a:r>
          </a:p>
          <a:p>
            <a:pPr marL="285750" indent="-285750">
              <a:lnSpc>
                <a:spcPts val="1442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Marketing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–</a:t>
            </a:r>
            <a:r>
              <a:rPr lang="en-US" altLang="zh-CN" sz="1100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Make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Fresh</a:t>
            </a:r>
            <a:r>
              <a:rPr lang="en-US" altLang="zh-CN" sz="1100" spc="-22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Tracks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(France)</a:t>
            </a:r>
          </a:p>
          <a:p>
            <a:pPr marL="285750" indent="-285750">
              <a:lnSpc>
                <a:spcPts val="1442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Server</a:t>
            </a:r>
            <a:r>
              <a:rPr lang="en-US" altLang="zh-CN" sz="1100" spc="1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hosting</a:t>
            </a:r>
            <a:r>
              <a:rPr lang="en-US" altLang="zh-CN" sz="1100" spc="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and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security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-</a:t>
            </a:r>
            <a:r>
              <a:rPr lang="en-US" altLang="zh-CN" sz="1100" spc="12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a typeface="Helvetica"/>
                <a:cs typeface="Helvetica"/>
              </a:rPr>
              <a:t>SafeHost</a:t>
            </a:r>
            <a:r>
              <a:rPr lang="en-US" altLang="zh-CN" sz="1100" spc="1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CH</a:t>
            </a:r>
          </a:p>
          <a:p>
            <a:pPr marL="285750" indent="-285750">
              <a:lnSpc>
                <a:spcPts val="1442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Software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development</a:t>
            </a:r>
            <a:r>
              <a:rPr lang="en-US" altLang="zh-CN" sz="1100" spc="1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and </a:t>
            </a:r>
            <a:r>
              <a:rPr lang="en-US" altLang="zh-CN" sz="1100" spc="2" dirty="0">
                <a:solidFill>
                  <a:srgbClr val="000000"/>
                </a:solidFill>
                <a:ea typeface="Helvetica"/>
                <a:cs typeface="Helvetica"/>
              </a:rPr>
              <a:t>Creative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 – </a:t>
            </a:r>
            <a:r>
              <a:rPr lang="en-US" altLang="zh-CN" sz="1100" spc="2" dirty="0" err="1">
                <a:solidFill>
                  <a:srgbClr val="000000"/>
                </a:solidFill>
                <a:ea typeface="Helvetica"/>
                <a:cs typeface="Helvetica"/>
              </a:rPr>
              <a:t>Innodiff</a:t>
            </a:r>
            <a:r>
              <a:rPr lang="en-US" altLang="zh-CN" sz="1100" spc="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ea typeface="Helvetica"/>
                <a:cs typeface="Helvetica"/>
              </a:rPr>
              <a:t>CH &amp; </a:t>
            </a:r>
            <a:r>
              <a:rPr lang="en-US" altLang="zh-CN" sz="1100" dirty="0" err="1">
                <a:solidFill>
                  <a:srgbClr val="000000"/>
                </a:solidFill>
                <a:ea typeface="Helvetica"/>
                <a:cs typeface="Helvetica"/>
              </a:rPr>
              <a:t>Behance</a:t>
            </a:r>
            <a:r>
              <a:rPr lang="en-US" altLang="zh-CN" sz="1100" spc="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ea typeface="Helvetica"/>
                <a:cs typeface="Helvetica"/>
              </a:rPr>
              <a:t>(Vietnam)</a:t>
            </a:r>
            <a:endParaRPr lang="en-US" altLang="zh-CN" sz="1100" dirty="0"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0B7D1-B5BB-D3C1-7416-30D51B18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47" y="802031"/>
            <a:ext cx="3185795" cy="276999"/>
          </a:xfrm>
        </p:spPr>
        <p:txBody>
          <a:bodyPr/>
          <a:lstStyle/>
          <a:p>
            <a:r>
              <a:rPr lang="en-US" altLang="zh-CN" sz="18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Partners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3555809" y="5135846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Benefits Summary</a:t>
            </a:r>
          </a:p>
        </p:txBody>
      </p:sp>
    </p:spTree>
    <p:extLst>
      <p:ext uri="{BB962C8B-B14F-4D97-AF65-F5344CB8AC3E}">
        <p14:creationId xmlns:p14="http://schemas.microsoft.com/office/powerpoint/2010/main" val="16185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th32"/>
          <p:cNvSpPr/>
          <p:nvPr/>
        </p:nvSpPr>
        <p:spPr>
          <a:xfrm>
            <a:off x="0" y="872728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 sz="1622"/>
          </a:p>
        </p:txBody>
      </p:sp>
      <p:grpSp>
        <p:nvGrpSpPr>
          <p:cNvPr id="37" name="Group37"/>
          <p:cNvGrpSpPr/>
          <p:nvPr/>
        </p:nvGrpSpPr>
        <p:grpSpPr>
          <a:xfrm>
            <a:off x="1373284" y="2180645"/>
            <a:ext cx="7890335" cy="826659"/>
            <a:chOff x="853440" y="2542032"/>
            <a:chExt cx="8756904" cy="917448"/>
          </a:xfrm>
        </p:grpSpPr>
        <p:pic>
          <p:nvPicPr>
            <p:cNvPr id="38" name="Image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440" y="2542032"/>
              <a:ext cx="917448" cy="917448"/>
            </a:xfrm>
            <a:prstGeom prst="rect">
              <a:avLst/>
            </a:prstGeom>
            <a:noFill/>
          </p:spPr>
        </p:pic>
        <p:pic>
          <p:nvPicPr>
            <p:cNvPr id="39" name="Image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2542032"/>
              <a:ext cx="917448" cy="917448"/>
            </a:xfrm>
            <a:prstGeom prst="rect">
              <a:avLst/>
            </a:prstGeom>
            <a:noFill/>
          </p:spPr>
        </p:pic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7504" y="2542032"/>
              <a:ext cx="917448" cy="917448"/>
            </a:xfrm>
            <a:prstGeom prst="rect">
              <a:avLst/>
            </a:prstGeom>
            <a:noFill/>
          </p:spPr>
        </p:pic>
        <p:pic>
          <p:nvPicPr>
            <p:cNvPr id="41" name="Image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2898" y="2542032"/>
              <a:ext cx="917446" cy="917448"/>
            </a:xfrm>
            <a:prstGeom prst="rect">
              <a:avLst/>
            </a:prstGeom>
            <a:noFill/>
          </p:spPr>
        </p:pic>
      </p:grpSp>
      <p:sp>
        <p:nvSpPr>
          <p:cNvPr id="43" name="Text Box43"/>
          <p:cNvSpPr txBox="1"/>
          <p:nvPr/>
        </p:nvSpPr>
        <p:spPr>
          <a:xfrm>
            <a:off x="1103590" y="3171286"/>
            <a:ext cx="1467850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CHANGING</a:t>
            </a:r>
            <a:r>
              <a:rPr lang="en-US" altLang="zh-CN" sz="991" b="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991" b="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VISION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1137233" y="3478880"/>
            <a:ext cx="1401690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r>
              <a:rPr lang="en-US" altLang="zh-CN" sz="991" spc="-1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applies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unique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982750" y="3627184"/>
            <a:ext cx="1710601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0847" indent="-130847">
              <a:lnSpc>
                <a:spcPts val="1079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“Needscoping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”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process</a:t>
            </a:r>
            <a:r>
              <a:rPr lang="en-US" altLang="zh-CN" sz="991" spc="26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increasingly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complex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</a:t>
            </a:r>
            <a:endParaRPr lang="en-US" altLang="zh-CN" sz="99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961293" y="3926539"/>
            <a:ext cx="1753525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94402">
              <a:lnSpc>
                <a:spcPts val="1079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disparate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user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(Family)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supplier</a:t>
            </a:r>
            <a:r>
              <a:rPr lang="en-US" altLang="zh-CN" sz="991" spc="-1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(Services)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data flow to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1216591" y="4234133"/>
            <a:ext cx="1242873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overcome control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961979" y="4382437"/>
            <a:ext cx="1752845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52360">
              <a:lnSpc>
                <a:spcPts val="1079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communication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fault</a:t>
            </a:r>
            <a:r>
              <a:rPr lang="en-US" altLang="zh-CN" sz="991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lines</a:t>
            </a:r>
            <a:r>
              <a:rPr lang="en-US" altLang="zh-CN" sz="991" spc="27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extant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current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</a:t>
            </a:r>
            <a:r>
              <a:rPr lang="en-US" altLang="zh-CN" sz="991" spc="-1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modelling.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203031" y="4830096"/>
            <a:ext cx="1270633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Applying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linguistically-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1166527" y="4989386"/>
            <a:ext cx="1343039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advanced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needs-based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021370" y="5137690"/>
            <a:ext cx="1633465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10823">
              <a:lnSpc>
                <a:spcPts val="1079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communication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&amp; control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vocabulary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create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family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1166528" y="5437045"/>
            <a:ext cx="1343007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“Needsphere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”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elevating</a:t>
            </a:r>
            <a:endParaRPr lang="en-US" altLang="zh-CN" sz="991" dirty="0">
              <a:latin typeface="Helvetica"/>
              <a:ea typeface="Helvetica"/>
              <a:cs typeface="Helvetica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1068574" y="5585349"/>
            <a:ext cx="1539750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families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above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white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noise,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3084543" y="3171286"/>
            <a:ext cx="2147843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EXPLOITING</a:t>
            </a:r>
            <a:r>
              <a:rPr lang="en-US" altLang="zh-CN" sz="991" b="1" spc="-1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99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OPPORTUNITIES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3234049" y="3478880"/>
            <a:ext cx="1849883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Embracing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paradigm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shift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from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3354202" y="3627184"/>
            <a:ext cx="1608491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traditional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organizational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3148225" y="3775488"/>
            <a:ext cx="2021023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methodology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r>
              <a:rPr lang="en-US" altLang="zh-CN" sz="991" spc="-1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completes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3062400" y="3926539"/>
            <a:ext cx="2192641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66606">
              <a:lnSpc>
                <a:spcPts val="1079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digital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circle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for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families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and their</a:t>
            </a:r>
            <a:r>
              <a:rPr lang="en-US" altLang="zh-CN" sz="991" spc="27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ecosystems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supply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of</a:t>
            </a:r>
            <a:r>
              <a:rPr lang="en-US" altLang="zh-CN" sz="991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bespoke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3173228" y="4234133"/>
            <a:ext cx="1970938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AI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user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experience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drawing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on rich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3304825" y="4382437"/>
            <a:ext cx="1708336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profile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data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within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analytically-</a:t>
            </a:r>
            <a:endParaRPr lang="en-US" altLang="zh-CN" sz="9912">
              <a:latin typeface="Helvetica"/>
              <a:ea typeface="Helvetica"/>
              <a:cs typeface="Helvetica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3370623" y="4530741"/>
            <a:ext cx="1576897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embedded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-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IT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infrastructure.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5644774" y="3171286"/>
            <a:ext cx="1544332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EMPOWERING</a:t>
            </a:r>
            <a:r>
              <a:rPr lang="en-US" altLang="zh-CN" sz="991" b="1" spc="-1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FAMILIES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5747763" y="3478880"/>
            <a:ext cx="1339470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first</a:t>
            </a:r>
            <a:r>
              <a:rPr lang="en-US" altLang="zh-CN" sz="991" spc="-1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truly virtual </a:t>
            </a:r>
            <a:r>
              <a:rPr lang="en-US" altLang="zh-CN" sz="99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</a:t>
            </a:r>
            <a:endParaRPr lang="en-US" altLang="zh-CN" sz="99133">
              <a:latin typeface="Helvetica"/>
              <a:ea typeface="Helvetica"/>
              <a:cs typeface="Helvetica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5601176" y="3627184"/>
            <a:ext cx="1632697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62935">
              <a:lnSpc>
                <a:spcPts val="1079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platform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cutting across the entire spectrum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of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family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life,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5724190" y="3926539"/>
            <a:ext cx="1385944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r>
              <a:rPr lang="en-US" altLang="zh-CN" sz="991" spc="-1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encourages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and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5571138" y="4074843"/>
            <a:ext cx="1692022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empowers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family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participation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6012388" y="4234133"/>
            <a:ext cx="810402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nurturing.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5634761" y="4530741"/>
            <a:ext cx="1564704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Through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being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closer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5588302" y="4681792"/>
            <a:ext cx="1657696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decision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making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process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5533203" y="4830096"/>
            <a:ext cx="1767812" cy="610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25870">
              <a:lnSpc>
                <a:spcPts val="1145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using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common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 human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language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-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understand data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real time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enables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informed and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knowledgeable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decisions</a:t>
            </a:r>
            <a:r>
              <a:rPr lang="en-US" altLang="zh-CN" sz="991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be</a:t>
            </a:r>
            <a:endParaRPr lang="en-US" altLang="zh-CN" sz="1622">
              <a:latin typeface="Helvetica"/>
              <a:ea typeface="Helvetica"/>
              <a:cs typeface="Helvetica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6225518" y="5437045"/>
            <a:ext cx="383886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made.</a:t>
            </a:r>
            <a:endParaRPr lang="en-US" altLang="zh-CN" sz="9914">
              <a:latin typeface="Helvetica"/>
              <a:ea typeface="Helvetica"/>
              <a:cs typeface="Helvetica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7899199" y="3171286"/>
            <a:ext cx="1937865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OFFERING</a:t>
            </a:r>
            <a:r>
              <a:rPr lang="en-US" altLang="zh-CN" sz="991" b="1" spc="-1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BENEFITS</a:t>
            </a:r>
            <a:r>
              <a:rPr lang="en-US" altLang="zh-CN" sz="991" b="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– </a:t>
            </a:r>
            <a:r>
              <a:rPr lang="en-US" altLang="zh-CN" sz="991" b="1" spc="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b="1" spc="-2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ALL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7972837" y="3478880"/>
            <a:ext cx="1790818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Reduces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overhead by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multiples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7928493" y="3627184"/>
            <a:ext cx="1879489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90361" indent="-290361">
              <a:lnSpc>
                <a:spcPts val="1079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through the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digitalization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of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many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traditional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process.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7886325" y="4074842"/>
            <a:ext cx="1963772" cy="4693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07276" indent="-107276">
              <a:lnSpc>
                <a:spcPts val="1138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Represents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altLang="zh-CN" sz="99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appropriate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quantum</a:t>
            </a:r>
            <a:r>
              <a:rPr lang="en-US" altLang="zh-CN" sz="991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leap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organizational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methodology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using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bold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8183106" y="4530741"/>
            <a:ext cx="1370951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innovative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management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8532125" y="4681792"/>
            <a:ext cx="672947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philosophy.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8071534" y="4830096"/>
            <a:ext cx="1593345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suppliers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–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opens</a:t>
            </a:r>
            <a:r>
              <a:rPr lang="en-US" altLang="zh-CN" sz="991" spc="-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up an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7920655" y="4989385"/>
            <a:ext cx="1895235" cy="4693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92972" indent="-92972">
              <a:lnSpc>
                <a:spcPts val="1109"/>
              </a:lnSpc>
            </a:pP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entirely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altLang="zh-CN" sz="99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business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opportunity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offer,</a:t>
            </a:r>
            <a:r>
              <a:rPr lang="en-US" altLang="zh-CN" sz="991" spc="-2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and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act</a:t>
            </a:r>
            <a:r>
              <a:rPr lang="en-US" altLang="zh-CN" sz="991" spc="-1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as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principal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managing</a:t>
            </a:r>
            <a:r>
              <a:rPr lang="en-US" altLang="zh-CN" sz="991" spc="-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digital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VALEN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7890617" y="5437045"/>
            <a:ext cx="1955971" cy="328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5721">
              <a:lnSpc>
                <a:spcPts val="1079"/>
              </a:lnSpc>
            </a:pP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alternative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as</a:t>
            </a:r>
            <a:r>
              <a:rPr lang="en-US" altLang="zh-CN" sz="99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exclusive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service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to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their</a:t>
            </a:r>
            <a:r>
              <a:rPr lang="en-US" altLang="zh-CN" sz="991" spc="-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most</a:t>
            </a:r>
            <a:r>
              <a:rPr lang="en-US" altLang="zh-CN" sz="991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valued</a:t>
            </a: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client</a:t>
            </a:r>
            <a:r>
              <a:rPr lang="en-US" altLang="zh-CN" sz="991" spc="-1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families.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1465481" y="5744639"/>
            <a:ext cx="745891" cy="1774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991"/>
              </a:lnSpc>
            </a:pPr>
            <a:r>
              <a:rPr lang="en-US" altLang="zh-CN" sz="99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“prof-speak”.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A73C-6400-AC3E-ACC8-85392711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25" y="793750"/>
            <a:ext cx="10084145" cy="883975"/>
          </a:xfrm>
        </p:spPr>
        <p:txBody>
          <a:bodyPr/>
          <a:lstStyle/>
          <a:p>
            <a:r>
              <a:rPr lang="en-US" altLang="zh-CN" sz="24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SOLUTION</a:t>
            </a:r>
            <a:r>
              <a:rPr lang="en-US" altLang="zh-CN" sz="24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-</a:t>
            </a:r>
            <a:r>
              <a:rPr lang="en-US" altLang="zh-CN" sz="2400" b="1" spc="-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an</a:t>
            </a:r>
            <a:r>
              <a:rPr lang="en-US" altLang="zh-CN" sz="1800" b="1" spc="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industry-disrupting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`FO-tech`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platform</a:t>
            </a:r>
            <a:r>
              <a:rPr lang="en-US" altLang="zh-CN" sz="1800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altLang="zh-CN" sz="1800" b="1" spc="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managing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the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entire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spectrum</a:t>
            </a:r>
            <a:r>
              <a:rPr lang="en-US" altLang="zh-CN" sz="1800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of</a:t>
            </a:r>
            <a:r>
              <a:rPr lang="en-US" altLang="zh-CN" sz="1800" b="1" spc="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family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need </a:t>
            </a:r>
            <a:r>
              <a:rPr lang="en-US" altLang="zh-CN" sz="1800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(4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Core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Needs </a:t>
            </a:r>
            <a:r>
              <a:rPr lang="en-US" altLang="zh-CN" sz="1800" b="1" spc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Methodology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.. </a:t>
            </a:r>
            <a:r>
              <a:rPr lang="en-US" altLang="zh-CN" sz="1800" b="1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Growth</a:t>
            </a:r>
            <a:r>
              <a:rPr lang="en-US" altLang="zh-CN" sz="1800" b="1" spc="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–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Lifestyle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–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Succession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–</a:t>
            </a:r>
            <a:r>
              <a:rPr lang="en-US" altLang="zh-CN" sz="1800" b="1" spc="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8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Protection)</a:t>
            </a:r>
            <a:br>
              <a:rPr lang="en-US" altLang="zh-CN" sz="1800" dirty="0">
                <a:latin typeface="Helvetica"/>
                <a:ea typeface="Helvetica"/>
                <a:cs typeface="Helvetica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A14FF4-4B8C-4CDA-8F2D-FCADFBEDF505}"/>
              </a:ext>
            </a:extLst>
          </p:cNvPr>
          <p:cNvSpPr txBox="1"/>
          <p:nvPr/>
        </p:nvSpPr>
        <p:spPr>
          <a:xfrm>
            <a:off x="874618" y="1305891"/>
            <a:ext cx="92362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100"/>
              </a:spcBef>
            </a:pPr>
            <a:r>
              <a:rPr lang="en-US" sz="1100" b="1" spc="60" dirty="0">
                <a:solidFill>
                  <a:srgbClr val="231F20"/>
                </a:solidFill>
                <a:latin typeface="Verdana"/>
              </a:rPr>
              <a:t>A new organisational philosophy to serve the entire spectrum of family need</a:t>
            </a:r>
          </a:p>
        </p:txBody>
      </p:sp>
      <p:sp>
        <p:nvSpPr>
          <p:cNvPr id="5" name="object 5"/>
          <p:cNvSpPr/>
          <p:nvPr/>
        </p:nvSpPr>
        <p:spPr>
          <a:xfrm>
            <a:off x="402431" y="1663932"/>
            <a:ext cx="10180638" cy="4239878"/>
          </a:xfrm>
          <a:custGeom>
            <a:avLst/>
            <a:gdLst/>
            <a:ahLst/>
            <a:cxnLst/>
            <a:rect l="l" t="t" r="r" b="b"/>
            <a:pathLst>
              <a:path w="9255125" h="4088129">
                <a:moveTo>
                  <a:pt x="9254693" y="0"/>
                </a:moveTo>
                <a:lnTo>
                  <a:pt x="0" y="0"/>
                </a:lnTo>
                <a:lnTo>
                  <a:pt x="0" y="4087533"/>
                </a:lnTo>
                <a:lnTo>
                  <a:pt x="9254693" y="4087533"/>
                </a:lnTo>
                <a:lnTo>
                  <a:pt x="9254693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966" y="1828800"/>
            <a:ext cx="9761538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Developed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deep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critical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current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Family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Ofﬁce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(“FO”)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environment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reﬂection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30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plus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years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expe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ien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mana</a:t>
            </a:r>
            <a:r>
              <a:rPr sz="1100" spc="30" dirty="0">
                <a:solidFill>
                  <a:srgbClr val="231F20"/>
                </a:solidFill>
                <a:latin typeface="Verdana"/>
                <a:cs typeface="Verdana"/>
              </a:rPr>
              <a:t>gin</a:t>
            </a:r>
            <a:r>
              <a:rPr sz="1100" spc="6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amily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af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ai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endParaRPr sz="1100" dirty="0">
              <a:latin typeface="Verdana"/>
              <a:cs typeface="Verdana"/>
            </a:endParaRPr>
          </a:p>
          <a:p>
            <a:pPr marL="12700" marR="638175" indent="35560">
              <a:lnSpc>
                <a:spcPct val="100000"/>
              </a:lnSpc>
              <a:spcBef>
                <a:spcPts val="1000"/>
              </a:spcBef>
            </a:pP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paradigm-shift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multi-service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organisation,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delivering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effective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communication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control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systems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modern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231F20"/>
                </a:solidFill>
                <a:latin typeface="Verdana"/>
                <a:cs typeface="Verdana"/>
              </a:rPr>
              <a:t>FO </a:t>
            </a:r>
            <a:r>
              <a:rPr sz="11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arrangements</a:t>
            </a:r>
            <a:endParaRPr sz="11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cutting-edge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digital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tools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delivery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innovative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solutions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increasingly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complex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sophisticated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demands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sz="11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21st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century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global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family</a:t>
            </a:r>
            <a:endParaRPr sz="1100" dirty="0">
              <a:latin typeface="Verdana"/>
              <a:cs typeface="Verdana"/>
            </a:endParaRPr>
          </a:p>
          <a:p>
            <a:pPr marL="12700" marR="116839">
              <a:lnSpc>
                <a:spcPct val="100000"/>
              </a:lnSpc>
              <a:spcBef>
                <a:spcPts val="1000"/>
              </a:spcBef>
            </a:pP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Represented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establishment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231F20"/>
                </a:solidFill>
                <a:latin typeface="Verdana"/>
                <a:cs typeface="Verdana"/>
              </a:rPr>
              <a:t>VALEN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FAMILIES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digital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platform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231F20"/>
                </a:solidFill>
                <a:latin typeface="Verdana"/>
                <a:cs typeface="Verdana"/>
              </a:rPr>
              <a:t>VALEN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1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PARTNERS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service</a:t>
            </a:r>
            <a:r>
              <a:rPr sz="11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providers` </a:t>
            </a:r>
            <a:r>
              <a:rPr sz="1100" spc="-3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association</a:t>
            </a:r>
            <a:endParaRPr lang="en-US" sz="1100" spc="-5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12700" marR="116839">
              <a:lnSpc>
                <a:spcPct val="100000"/>
              </a:lnSpc>
              <a:spcBef>
                <a:spcPts val="1000"/>
              </a:spcBef>
            </a:pPr>
            <a:r>
              <a:rPr sz="1100" spc="30" dirty="0">
                <a:solidFill>
                  <a:srgbClr val="231F20"/>
                </a:solidFill>
                <a:latin typeface="Verdana"/>
                <a:cs typeface="Verdana"/>
              </a:rPr>
              <a:t>Placing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families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closer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Verdana"/>
                <a:cs typeface="Verdana"/>
              </a:rPr>
              <a:t>real-time,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richly-informed,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decision-making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use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unique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operational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vocabulary </a:t>
            </a:r>
            <a:r>
              <a:rPr sz="11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amongst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themselves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professional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partners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100" spc="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new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needs-based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philosophy</a:t>
            </a:r>
            <a:r>
              <a:rPr sz="1100" spc="-28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lang="en-US" sz="1100" spc="-280" dirty="0">
                <a:solidFill>
                  <a:srgbClr val="231F20"/>
                </a:solidFill>
                <a:latin typeface="Verdana"/>
                <a:cs typeface="Verdana"/>
              </a:rPr>
              <a:t>   </a:t>
            </a:r>
            <a:r>
              <a:rPr sz="1100" spc="-40" dirty="0">
                <a:solidFill>
                  <a:srgbClr val="231F20"/>
                </a:solidFill>
                <a:latin typeface="Verdana"/>
                <a:cs typeface="Verdana"/>
              </a:rPr>
              <a:t>lifestyle,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growth,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succession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protection</a:t>
            </a:r>
            <a:endParaRPr sz="1100" dirty="0">
              <a:latin typeface="Verdana"/>
              <a:cs typeface="Verdana"/>
            </a:endParaRPr>
          </a:p>
          <a:p>
            <a:pPr marL="12700" marR="255270">
              <a:lnSpc>
                <a:spcPct val="100000"/>
              </a:lnSpc>
              <a:spcBef>
                <a:spcPts val="1000"/>
              </a:spcBef>
            </a:pP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families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Verdana"/>
                <a:cs typeface="Verdana"/>
              </a:rPr>
              <a:t>seeking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new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experience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Verdana"/>
                <a:cs typeface="Verdana"/>
              </a:rPr>
              <a:t>lifestyle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choice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231F20"/>
                </a:solidFill>
                <a:latin typeface="Verdana"/>
                <a:cs typeface="Verdana"/>
              </a:rPr>
              <a:t>management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Verdana"/>
                <a:cs typeface="Verdana"/>
              </a:rPr>
              <a:t>affairs,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which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Verdana"/>
                <a:cs typeface="Verdana"/>
              </a:rPr>
              <a:t>entirely</a:t>
            </a:r>
            <a:r>
              <a:rPr sz="11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231F20"/>
                </a:solidFill>
                <a:latin typeface="Verdana"/>
                <a:cs typeface="Verdana"/>
              </a:rPr>
              <a:t>adaptable</a:t>
            </a:r>
            <a:r>
              <a:rPr sz="11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100" spc="-3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scalable</a:t>
            </a:r>
            <a:r>
              <a:rPr sz="11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1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31F20"/>
                </a:solidFill>
                <a:latin typeface="Verdana"/>
                <a:cs typeface="Verdana"/>
              </a:rPr>
              <a:t>accommodate: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C4781E-866F-40FE-A521-BFB16947D2A1}"/>
              </a:ext>
            </a:extLst>
          </p:cNvPr>
          <p:cNvSpPr txBox="1"/>
          <p:nvPr/>
        </p:nvSpPr>
        <p:spPr>
          <a:xfrm>
            <a:off x="635389" y="4801954"/>
            <a:ext cx="6260808" cy="92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1100" spc="5" dirty="0" err="1">
                <a:solidFill>
                  <a:srgbClr val="231F20"/>
                </a:solidFill>
                <a:latin typeface="Verdana"/>
              </a:rPr>
              <a:t>Cutural</a:t>
            </a:r>
            <a:r>
              <a:rPr lang="en-US" sz="1100" spc="5" dirty="0">
                <a:solidFill>
                  <a:srgbClr val="231F20"/>
                </a:solidFill>
                <a:latin typeface="Verdana"/>
              </a:rPr>
              <a:t> or religious backgrounds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1100" spc="5" dirty="0">
                <a:solidFill>
                  <a:srgbClr val="231F20"/>
                </a:solidFill>
                <a:latin typeface="Verdana"/>
              </a:rPr>
              <a:t>Business families or post-sale scenarios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1100" spc="5" dirty="0">
                <a:solidFill>
                  <a:srgbClr val="231F20"/>
                </a:solidFill>
                <a:latin typeface="Verdana"/>
              </a:rPr>
              <a:t>Physical locations of all family members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1100" spc="5" dirty="0">
                <a:solidFill>
                  <a:srgbClr val="231F20"/>
                </a:solidFill>
                <a:latin typeface="Verdana"/>
              </a:rPr>
              <a:t>Any type of family governance framework</a:t>
            </a:r>
            <a:endParaRPr lang="en-US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72D408E-880D-425C-ACF5-8705BDD2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16" y="6172200"/>
            <a:ext cx="1927022" cy="88744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48434C36-E743-41A2-AB1F-9F2B2C4F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716" y="6172200"/>
            <a:ext cx="1901667" cy="88744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2C2916A3-6E09-4BB0-ADED-9EE77123F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8361" y="6178539"/>
            <a:ext cx="2155222" cy="87476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7838C5A3-468D-4302-89BE-6E5689FF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6562" y="6172200"/>
            <a:ext cx="2155222" cy="88744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943C94-5D4E-452B-ADB2-3A577E446F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9304" y="433183"/>
            <a:ext cx="2806893" cy="7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 animBg="1"/>
      <p:bldP spid="6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276999"/>
          </a:xfrm>
        </p:spPr>
        <p:txBody>
          <a:bodyPr/>
          <a:lstStyle/>
          <a:p>
            <a:r>
              <a:rPr lang="en-GB" dirty="0">
                <a:latin typeface="+mn-lt"/>
              </a:rPr>
              <a:t>VALEN addresses the complex and evolving needs of </a:t>
            </a:r>
            <a:r>
              <a:rPr lang="en-US" dirty="0">
                <a:latin typeface="+mn-lt"/>
              </a:rPr>
              <a:t>multi-generational </a:t>
            </a:r>
            <a:r>
              <a:rPr lang="en-GB" dirty="0">
                <a:latin typeface="+mn-lt"/>
              </a:rPr>
              <a:t>families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F369E-56A3-D5AB-D576-F9FE48639C85}"/>
              </a:ext>
            </a:extLst>
          </p:cNvPr>
          <p:cNvSpPr/>
          <p:nvPr/>
        </p:nvSpPr>
        <p:spPr>
          <a:xfrm>
            <a:off x="1129632" y="4329046"/>
            <a:ext cx="15208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Differing generational 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91EE4-C680-F2CA-F6CE-3046651F3672}"/>
              </a:ext>
            </a:extLst>
          </p:cNvPr>
          <p:cNvSpPr/>
          <p:nvPr/>
        </p:nvSpPr>
        <p:spPr>
          <a:xfrm>
            <a:off x="5771431" y="4332308"/>
            <a:ext cx="15121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Instant information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CE638-A1D1-AE07-2F0A-CC3C1BB2980E}"/>
              </a:ext>
            </a:extLst>
          </p:cNvPr>
          <p:cNvSpPr/>
          <p:nvPr/>
        </p:nvSpPr>
        <p:spPr>
          <a:xfrm>
            <a:off x="913810" y="5826258"/>
            <a:ext cx="19969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New wealth seeking first experiences – old wealth seeking better ones</a:t>
            </a:r>
          </a:p>
        </p:txBody>
      </p:sp>
      <p:pic>
        <p:nvPicPr>
          <p:cNvPr id="3074" name="Picture 2" descr="Tug-of-war Royalty Free SVG, Cliparts, Vectors, And Stock Illustration.  Image 6690426.">
            <a:extLst>
              <a:ext uri="{FF2B5EF4-FFF2-40B4-BE49-F238E27FC236}">
                <a16:creationId xmlns:a16="http://schemas.microsoft.com/office/drawing/2014/main" id="{54EF7892-B561-4047-3D5A-74407CA67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8" b="25000"/>
          <a:stretch/>
        </p:blipFill>
        <p:spPr bwMode="auto">
          <a:xfrm>
            <a:off x="1151857" y="4876800"/>
            <a:ext cx="152086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3643C2-3C22-7063-CCBD-8D2C7B75FAEC}"/>
              </a:ext>
            </a:extLst>
          </p:cNvPr>
          <p:cNvSpPr/>
          <p:nvPr/>
        </p:nvSpPr>
        <p:spPr>
          <a:xfrm>
            <a:off x="3594060" y="4329046"/>
            <a:ext cx="15121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Unmanageable data and control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2706C-D780-E2CA-BFE2-3EC827EC44EA}"/>
              </a:ext>
            </a:extLst>
          </p:cNvPr>
          <p:cNvSpPr/>
          <p:nvPr/>
        </p:nvSpPr>
        <p:spPr>
          <a:xfrm>
            <a:off x="3510041" y="5813780"/>
            <a:ext cx="16779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Inflection point – inability to process families’ rich ecosystem data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E844-38D6-58B7-CE1A-00E4CCCF4F28}"/>
              </a:ext>
            </a:extLst>
          </p:cNvPr>
          <p:cNvSpPr/>
          <p:nvPr/>
        </p:nvSpPr>
        <p:spPr>
          <a:xfrm>
            <a:off x="8083493" y="4329046"/>
            <a:ext cx="16467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Families expecting instant ‘gratification’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43A2E-C819-AE44-D350-AD499FA99272}"/>
              </a:ext>
            </a:extLst>
          </p:cNvPr>
          <p:cNvSpPr/>
          <p:nvPr/>
        </p:nvSpPr>
        <p:spPr>
          <a:xfrm>
            <a:off x="8178397" y="5826258"/>
            <a:ext cx="1456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Any where…</a:t>
            </a:r>
          </a:p>
          <a:p>
            <a:pPr algn="ctr"/>
            <a:r>
              <a:rPr lang="en-US" sz="1100" i="1" dirty="0"/>
              <a:t>Any how……</a:t>
            </a:r>
          </a:p>
          <a:p>
            <a:pPr algn="ctr"/>
            <a:r>
              <a:rPr lang="en-US" sz="1100" i="1" dirty="0"/>
              <a:t>Any one……. </a:t>
            </a:r>
          </a:p>
          <a:p>
            <a:pPr algn="ctr"/>
            <a:r>
              <a:rPr lang="en-US" sz="1100" i="1" dirty="0"/>
              <a:t>Any price…….</a:t>
            </a:r>
            <a:endParaRPr lang="en-US" sz="1100" b="1" i="1" dirty="0"/>
          </a:p>
        </p:txBody>
      </p:sp>
      <p:pic>
        <p:nvPicPr>
          <p:cNvPr id="3076" name="Picture 4" descr="Understanding Data As An Asset | What Kind Of Asset Is Data? - Anmut">
            <a:extLst>
              <a:ext uri="{FF2B5EF4-FFF2-40B4-BE49-F238E27FC236}">
                <a16:creationId xmlns:a16="http://schemas.microsoft.com/office/drawing/2014/main" id="{C4B0E6D0-13C0-7A6B-0828-CF03838C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78" y="4876800"/>
            <a:ext cx="113168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lcome | Instant Access">
            <a:extLst>
              <a:ext uri="{FF2B5EF4-FFF2-40B4-BE49-F238E27FC236}">
                <a16:creationId xmlns:a16="http://schemas.microsoft.com/office/drawing/2014/main" id="{A75168D5-081C-1220-B58F-D8F26A0B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38" y="4876801"/>
            <a:ext cx="1373934" cy="83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E42B19-BC50-A3F8-4D68-84555CE2B097}"/>
              </a:ext>
            </a:extLst>
          </p:cNvPr>
          <p:cNvSpPr/>
          <p:nvPr/>
        </p:nvSpPr>
        <p:spPr>
          <a:xfrm>
            <a:off x="5605656" y="5829520"/>
            <a:ext cx="18436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Increasingly sophisticated families expecting instant access to information</a:t>
            </a:r>
          </a:p>
        </p:txBody>
      </p:sp>
      <p:pic>
        <p:nvPicPr>
          <p:cNvPr id="3080" name="Picture 8" descr="Instant vs Delayed Gratification: Why Is It So Hard To Recover?">
            <a:extLst>
              <a:ext uri="{FF2B5EF4-FFF2-40B4-BE49-F238E27FC236}">
                <a16:creationId xmlns:a16="http://schemas.microsoft.com/office/drawing/2014/main" id="{AA995E57-A947-B018-6AE6-B733468EA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r="13546"/>
          <a:stretch/>
        </p:blipFill>
        <p:spPr bwMode="auto">
          <a:xfrm>
            <a:off x="8323465" y="4876800"/>
            <a:ext cx="1131685" cy="83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777C0-D5AE-6044-FD12-DBE098B94BDF}"/>
              </a:ext>
            </a:extLst>
          </p:cNvPr>
          <p:cNvGrpSpPr/>
          <p:nvPr/>
        </p:nvGrpSpPr>
        <p:grpSpPr>
          <a:xfrm>
            <a:off x="2609850" y="1698715"/>
            <a:ext cx="4490221" cy="1761662"/>
            <a:chOff x="615950" y="1980730"/>
            <a:chExt cx="9396774" cy="3686664"/>
          </a:xfrm>
        </p:grpSpPr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DAFA3D06-C198-7282-D892-B50CA281379E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 Box361">
              <a:extLst>
                <a:ext uri="{FF2B5EF4-FFF2-40B4-BE49-F238E27FC236}">
                  <a16:creationId xmlns:a16="http://schemas.microsoft.com/office/drawing/2014/main" id="{403D930D-1476-34E5-6F30-90A6721EE8CF}"/>
                </a:ext>
              </a:extLst>
            </p:cNvPr>
            <p:cNvSpPr txBox="1"/>
            <p:nvPr/>
          </p:nvSpPr>
          <p:spPr>
            <a:xfrm>
              <a:off x="7919862" y="2330570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21" name="Text Box361">
              <a:extLst>
                <a:ext uri="{FF2B5EF4-FFF2-40B4-BE49-F238E27FC236}">
                  <a16:creationId xmlns:a16="http://schemas.microsoft.com/office/drawing/2014/main" id="{EAD920C9-F97B-AF9B-E5AF-AD980E21E024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90D040-06B5-60A4-CEF0-DC4A7792C45B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9F2EB8D-12CB-2E52-6502-70747E090618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62B7DDD-C262-CD84-7B02-CEA6E2DB33C2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4F8132D-1C1A-8D33-AD51-F4F3E65E5D1A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A07337F-471E-ECDE-2076-1396CB88A427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548E452-8BB1-959F-641A-78930B039370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414C7E6-0ACC-D9CE-BC0A-B318C38BB0CC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333BC6F-32D4-D0E3-2E96-0F20745D41B6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CED2CD68-A632-14F3-57A0-B4BE7CB0C2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F5753A9F-52B6-41F2-7835-BDF94BD369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5743A7D6-7BB1-B9BA-E0D4-7CD2B69F3A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D39C37D3-8635-5811-91B4-5369F6A6E0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23" name="Text Box361">
              <a:extLst>
                <a:ext uri="{FF2B5EF4-FFF2-40B4-BE49-F238E27FC236}">
                  <a16:creationId xmlns:a16="http://schemas.microsoft.com/office/drawing/2014/main" id="{024CFA3B-59B2-63F5-0878-0C1ECB58D94A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52B3C3-8236-5C7E-4E1D-4D870250EC8C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9C7387-4BBE-BECA-A0EE-D627E7126F1A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0EEAA937-10F9-D13C-CDE7-35E228394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B11B0F-091B-3369-9C82-3FDF40F7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D5A3A5A-4CC4-CDBB-1861-C1147F2A1F43}"/>
              </a:ext>
            </a:extLst>
          </p:cNvPr>
          <p:cNvSpPr/>
          <p:nvPr/>
        </p:nvSpPr>
        <p:spPr>
          <a:xfrm>
            <a:off x="3920680" y="1495425"/>
            <a:ext cx="3362900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883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3649046" y="4862513"/>
            <a:ext cx="24738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Contact:</a:t>
            </a:r>
          </a:p>
          <a:p>
            <a:r>
              <a:rPr lang="en-GB" sz="3200" dirty="0"/>
              <a:t> 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+41 79 267 54 95 </a:t>
            </a:r>
          </a:p>
          <a:p>
            <a:pPr>
              <a:spcAft>
                <a:spcPts val="600"/>
              </a:spcAft>
            </a:pPr>
            <a:r>
              <a:rPr lang="en-GB" sz="1600" dirty="0" err="1"/>
              <a:t>john@valenforfamilies.com</a:t>
            </a:r>
            <a:endParaRPr lang="en-GB" sz="16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35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B0626-A1A6-4E8D-A4EA-611BDDD933FC}"/>
              </a:ext>
            </a:extLst>
          </p:cNvPr>
          <p:cNvGrpSpPr/>
          <p:nvPr/>
        </p:nvGrpSpPr>
        <p:grpSpPr>
          <a:xfrm>
            <a:off x="2891653" y="2757616"/>
            <a:ext cx="4500609" cy="1071848"/>
            <a:chOff x="3363890" y="3014449"/>
            <a:chExt cx="4500609" cy="1071848"/>
          </a:xfrm>
          <a:solidFill>
            <a:schemeClr val="tx1"/>
          </a:solidFill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4E5B3F9-B330-474B-8189-8C239FEE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3890" y="3014449"/>
              <a:ext cx="4206716" cy="107184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1E0EC47-7C8B-434B-BDC2-06AC9B7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8570" y="3023284"/>
              <a:ext cx="195929" cy="195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A4F67-008F-DFD7-8551-8872DF670A26}"/>
              </a:ext>
            </a:extLst>
          </p:cNvPr>
          <p:cNvGrpSpPr/>
          <p:nvPr/>
        </p:nvGrpSpPr>
        <p:grpSpPr>
          <a:xfrm>
            <a:off x="2744062" y="3928607"/>
            <a:ext cx="4648200" cy="533400"/>
            <a:chOff x="904504" y="6277657"/>
            <a:chExt cx="9258068" cy="8874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FD23FD10-6924-002C-3977-1DAC6C19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BDF2F3-2DE4-3EC0-194D-EA350D58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27E12CF-D061-C772-268C-751F39C7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8920884-1D9F-8908-64E4-C50ACE55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395371-DFFE-7624-43E4-F2C0B95EE16F}"/>
              </a:ext>
            </a:extLst>
          </p:cNvPr>
          <p:cNvSpPr txBox="1"/>
          <p:nvPr/>
        </p:nvSpPr>
        <p:spPr>
          <a:xfrm>
            <a:off x="4160108" y="5198076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BackUP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038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AA27-F2C7-EBA2-B217-9F5D4BFE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793750"/>
            <a:ext cx="3185795" cy="276999"/>
          </a:xfrm>
        </p:spPr>
        <p:txBody>
          <a:bodyPr/>
          <a:lstStyle/>
          <a:p>
            <a:r>
              <a:rPr lang="en-GB" dirty="0"/>
              <a:t>Word Salad!!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A2DCE53B-5241-29EC-D9F6-BB4D0F9A3EF9}"/>
              </a:ext>
            </a:extLst>
          </p:cNvPr>
          <p:cNvSpPr txBox="1">
            <a:spLocks/>
          </p:cNvSpPr>
          <p:nvPr/>
        </p:nvSpPr>
        <p:spPr>
          <a:xfrm>
            <a:off x="1857412" y="4518199"/>
            <a:ext cx="7391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A digital platform implementing a radica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l FO management approach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8BF88-2259-1203-A820-2BD290ADDEEF}"/>
              </a:ext>
            </a:extLst>
          </p:cNvPr>
          <p:cNvSpPr/>
          <p:nvPr/>
        </p:nvSpPr>
        <p:spPr>
          <a:xfrm>
            <a:off x="1744157" y="3734196"/>
            <a:ext cx="70669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an </a:t>
            </a:r>
            <a:r>
              <a:rPr lang="en-GB" sz="1050" b="1" spc="-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industry-disrupting</a:t>
            </a:r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30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‘FO-tech’</a:t>
            </a:r>
            <a:r>
              <a:rPr lang="en-GB" sz="1050" b="1" spc="1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platform</a:t>
            </a:r>
            <a:r>
              <a:rPr lang="en-GB" sz="1050" b="1" spc="10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for</a:t>
            </a:r>
            <a:r>
              <a:rPr lang="en-GB" sz="1050" b="1" spc="1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managing</a:t>
            </a:r>
            <a:r>
              <a:rPr lang="en-GB" sz="1050" b="1" spc="10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30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the</a:t>
            </a:r>
            <a:r>
              <a:rPr lang="en-GB" sz="1050" b="1" spc="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entire</a:t>
            </a:r>
            <a:r>
              <a:rPr lang="en-GB" sz="1050" b="1" spc="10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3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spectrum</a:t>
            </a:r>
            <a:r>
              <a:rPr lang="en-GB" sz="1050" b="1" spc="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of</a:t>
            </a:r>
            <a:r>
              <a:rPr lang="en-GB" sz="1050" b="1" spc="1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spc="-3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family</a:t>
            </a:r>
            <a:r>
              <a:rPr lang="en-GB" sz="1050" b="1" spc="5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GB" sz="1050" b="1" dirty="0">
                <a:solidFill>
                  <a:srgbClr val="000000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need 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3B2DD-6E7A-D19B-23EF-759D17C8ED25}"/>
              </a:ext>
            </a:extLst>
          </p:cNvPr>
          <p:cNvSpPr/>
          <p:nvPr/>
        </p:nvSpPr>
        <p:spPr>
          <a:xfrm>
            <a:off x="1458929" y="2522538"/>
            <a:ext cx="85597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100" spc="20" dirty="0" err="1">
                <a:solidFill>
                  <a:srgbClr val="231F20"/>
                </a:solidFill>
                <a:latin typeface="Verdana"/>
                <a:cs typeface="Verdana"/>
              </a:rPr>
              <a:t>Valen</a:t>
            </a:r>
            <a:r>
              <a:rPr lang="en-GB" sz="1100" spc="20" dirty="0">
                <a:solidFill>
                  <a:srgbClr val="231F20"/>
                </a:solidFill>
                <a:latin typeface="Verdana"/>
                <a:cs typeface="Verdana"/>
              </a:rPr>
              <a:t> represents a paradigm-shift in how FOs are supported by their service providers</a:t>
            </a:r>
          </a:p>
          <a:p>
            <a:pPr>
              <a:lnSpc>
                <a:spcPct val="120000"/>
              </a:lnSpc>
            </a:pPr>
            <a:r>
              <a:rPr lang="en-GB" sz="1100" spc="20" dirty="0" err="1">
                <a:solidFill>
                  <a:srgbClr val="231F20"/>
                </a:solidFill>
                <a:latin typeface="Verdana"/>
                <a:cs typeface="Verdana"/>
              </a:rPr>
              <a:t>Valen</a:t>
            </a:r>
            <a:r>
              <a:rPr lang="en-GB" sz="1100" spc="20" dirty="0">
                <a:solidFill>
                  <a:srgbClr val="231F20"/>
                </a:solidFill>
                <a:latin typeface="Verdana"/>
                <a:cs typeface="Verdana"/>
              </a:rPr>
              <a:t> delivers effective communication and control systems for increasingly demanding families</a:t>
            </a:r>
          </a:p>
        </p:txBody>
      </p:sp>
      <p:sp>
        <p:nvSpPr>
          <p:cNvPr id="7" name="Text Box184">
            <a:extLst>
              <a:ext uri="{FF2B5EF4-FFF2-40B4-BE49-F238E27FC236}">
                <a16:creationId xmlns:a16="http://schemas.microsoft.com/office/drawing/2014/main" id="{14BC4C32-61B8-7BF1-AD1F-9EA7375E6929}"/>
              </a:ext>
            </a:extLst>
          </p:cNvPr>
          <p:cNvSpPr txBox="1"/>
          <p:nvPr/>
        </p:nvSpPr>
        <p:spPr>
          <a:xfrm>
            <a:off x="2408646" y="2929729"/>
            <a:ext cx="3696783" cy="3589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926"/>
              </a:lnSpc>
            </a:pPr>
            <a:r>
              <a:rPr lang="en-US" altLang="zh-CN" sz="1000" b="1" dirty="0">
                <a:solidFill>
                  <a:srgbClr val="000000"/>
                </a:solidFill>
                <a:ea typeface="Helvetica"/>
                <a:cs typeface="Helvetica"/>
              </a:rPr>
              <a:t>“</a:t>
            </a:r>
            <a:r>
              <a:rPr lang="en-US" altLang="zh-CN" sz="1000" spc="-140" dirty="0">
                <a:solidFill>
                  <a:srgbClr val="000000"/>
                </a:solidFill>
                <a:ea typeface="Helvetica"/>
                <a:cs typeface="Helvetica"/>
              </a:rPr>
              <a:t>A</a:t>
            </a:r>
            <a:r>
              <a:rPr lang="en-US" altLang="zh-CN" sz="1000" spc="-81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50" dirty="0">
                <a:solidFill>
                  <a:srgbClr val="000000"/>
                </a:solidFill>
                <a:ea typeface="Helvetica"/>
                <a:cs typeface="Helvetica"/>
              </a:rPr>
              <a:t>new</a:t>
            </a:r>
            <a:r>
              <a:rPr lang="en-US" altLang="zh-CN" sz="1000" spc="-7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55" dirty="0">
                <a:solidFill>
                  <a:srgbClr val="000000"/>
                </a:solidFill>
                <a:ea typeface="Helvetica"/>
                <a:cs typeface="Helvetica"/>
              </a:rPr>
              <a:t>organisational</a:t>
            </a:r>
            <a:r>
              <a:rPr lang="en-US" altLang="zh-CN" sz="1000" spc="-80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ea typeface="Helvetica"/>
                <a:cs typeface="Helvetica"/>
              </a:rPr>
              <a:t>philosophy</a:t>
            </a:r>
            <a:r>
              <a:rPr lang="en-US" altLang="zh-CN" sz="1000" spc="-83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68" dirty="0">
                <a:solidFill>
                  <a:srgbClr val="000000"/>
                </a:solidFill>
                <a:ea typeface="Helvetica"/>
                <a:cs typeface="Helvetica"/>
              </a:rPr>
              <a:t>serving</a:t>
            </a:r>
            <a:r>
              <a:rPr lang="en-US" altLang="zh-CN" sz="1000" spc="-77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15" dirty="0">
                <a:solidFill>
                  <a:srgbClr val="000000"/>
                </a:solidFill>
                <a:ea typeface="Helvetica"/>
                <a:cs typeface="Helvetica"/>
              </a:rPr>
              <a:t>the</a:t>
            </a:r>
            <a:r>
              <a:rPr lang="en-US" altLang="zh-CN" sz="1000" spc="-7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23" dirty="0">
                <a:solidFill>
                  <a:srgbClr val="000000"/>
                </a:solidFill>
                <a:ea typeface="Helvetica"/>
                <a:cs typeface="Helvetica"/>
              </a:rPr>
              <a:t>entire</a:t>
            </a:r>
            <a:r>
              <a:rPr lang="en-US" altLang="zh-CN" sz="1000" spc="-75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ea typeface="Helvetica"/>
                <a:cs typeface="Helvetica"/>
              </a:rPr>
              <a:t>spectrum</a:t>
            </a:r>
            <a:r>
              <a:rPr lang="en-US" altLang="zh-CN" sz="1000" spc="-78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ea typeface="Helvetica"/>
                <a:cs typeface="Helvetica"/>
              </a:rPr>
              <a:t>of</a:t>
            </a:r>
            <a:r>
              <a:rPr lang="en-US" altLang="zh-CN" sz="1000" spc="-76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35" dirty="0">
                <a:solidFill>
                  <a:srgbClr val="000000"/>
                </a:solidFill>
                <a:ea typeface="Helvetica"/>
                <a:cs typeface="Helvetica"/>
              </a:rPr>
              <a:t>family</a:t>
            </a:r>
            <a:r>
              <a:rPr lang="en-US" altLang="zh-CN" sz="1000" spc="-82" dirty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altLang="zh-CN" sz="1000" spc="-68" dirty="0">
                <a:solidFill>
                  <a:srgbClr val="000000"/>
                </a:solidFill>
                <a:ea typeface="Helvetica"/>
                <a:cs typeface="Helvetica"/>
              </a:rPr>
              <a:t>need</a:t>
            </a:r>
            <a:r>
              <a:rPr lang="en-US" altLang="zh-CN" sz="1000" spc="145" dirty="0">
                <a:solidFill>
                  <a:srgbClr val="000000"/>
                </a:solidFill>
                <a:ea typeface="Helvetica"/>
                <a:cs typeface="Helvetica"/>
              </a:rPr>
              <a:t>”</a:t>
            </a:r>
            <a:endParaRPr lang="en-US" altLang="zh-CN" sz="1000" dirty="0"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1202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706" y="7292382"/>
            <a:ext cx="1453520" cy="811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7769" y="7292382"/>
            <a:ext cx="227236" cy="8115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435871" y="7264679"/>
            <a:ext cx="537210" cy="137160"/>
            <a:chOff x="9435871" y="7264679"/>
            <a:chExt cx="537210" cy="137160"/>
          </a:xfrm>
        </p:grpSpPr>
        <p:sp>
          <p:nvSpPr>
            <p:cNvPr id="12" name="object 12"/>
            <p:cNvSpPr/>
            <p:nvPr/>
          </p:nvSpPr>
          <p:spPr>
            <a:xfrm>
              <a:off x="9769780" y="7297560"/>
              <a:ext cx="65405" cy="69850"/>
            </a:xfrm>
            <a:custGeom>
              <a:avLst/>
              <a:gdLst/>
              <a:ahLst/>
              <a:cxnLst/>
              <a:rect l="l" t="t" r="r" b="b"/>
              <a:pathLst>
                <a:path w="65404" h="69850">
                  <a:moveTo>
                    <a:pt x="64884" y="63868"/>
                  </a:moveTo>
                  <a:lnTo>
                    <a:pt x="0" y="63868"/>
                  </a:lnTo>
                  <a:lnTo>
                    <a:pt x="0" y="69405"/>
                  </a:lnTo>
                  <a:lnTo>
                    <a:pt x="64884" y="69405"/>
                  </a:lnTo>
                  <a:lnTo>
                    <a:pt x="64884" y="63868"/>
                  </a:lnTo>
                  <a:close/>
                </a:path>
                <a:path w="65404" h="69850">
                  <a:moveTo>
                    <a:pt x="64884" y="32854"/>
                  </a:moveTo>
                  <a:lnTo>
                    <a:pt x="0" y="32854"/>
                  </a:lnTo>
                  <a:lnTo>
                    <a:pt x="0" y="38392"/>
                  </a:lnTo>
                  <a:lnTo>
                    <a:pt x="64884" y="38392"/>
                  </a:lnTo>
                  <a:lnTo>
                    <a:pt x="64884" y="32854"/>
                  </a:lnTo>
                  <a:close/>
                </a:path>
                <a:path w="65404" h="69850">
                  <a:moveTo>
                    <a:pt x="64884" y="0"/>
                  </a:moveTo>
                  <a:lnTo>
                    <a:pt x="0" y="0"/>
                  </a:lnTo>
                  <a:lnTo>
                    <a:pt x="0" y="5537"/>
                  </a:lnTo>
                  <a:lnTo>
                    <a:pt x="64884" y="5537"/>
                  </a:lnTo>
                  <a:lnTo>
                    <a:pt x="64884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8775" y="7299400"/>
              <a:ext cx="68491" cy="684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35871" y="7264679"/>
              <a:ext cx="537210" cy="137160"/>
            </a:xfrm>
            <a:custGeom>
              <a:avLst/>
              <a:gdLst/>
              <a:ahLst/>
              <a:cxnLst/>
              <a:rect l="l" t="t" r="r" b="b"/>
              <a:pathLst>
                <a:path w="537209" h="137159">
                  <a:moveTo>
                    <a:pt x="537171" y="5130"/>
                  </a:moveTo>
                  <a:lnTo>
                    <a:pt x="531647" y="5130"/>
                  </a:lnTo>
                  <a:lnTo>
                    <a:pt x="531647" y="131457"/>
                  </a:lnTo>
                  <a:lnTo>
                    <a:pt x="537171" y="131457"/>
                  </a:lnTo>
                  <a:lnTo>
                    <a:pt x="537171" y="5130"/>
                  </a:lnTo>
                  <a:close/>
                </a:path>
                <a:path w="537209" h="137159">
                  <a:moveTo>
                    <a:pt x="53717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32080"/>
                  </a:lnTo>
                  <a:lnTo>
                    <a:pt x="0" y="137160"/>
                  </a:lnTo>
                  <a:lnTo>
                    <a:pt x="537171" y="137160"/>
                  </a:lnTo>
                  <a:lnTo>
                    <a:pt x="537171" y="132080"/>
                  </a:lnTo>
                  <a:lnTo>
                    <a:pt x="5537" y="132080"/>
                  </a:lnTo>
                  <a:lnTo>
                    <a:pt x="5537" y="5080"/>
                  </a:lnTo>
                  <a:lnTo>
                    <a:pt x="537171" y="5080"/>
                  </a:lnTo>
                  <a:lnTo>
                    <a:pt x="537171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0765" y="7299049"/>
              <a:ext cx="69735" cy="681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9120" y="7297535"/>
              <a:ext cx="69748" cy="681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9059" y="7299208"/>
              <a:ext cx="69151" cy="66128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DF0C2874-5C90-44BB-A165-9A0DCD9B8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65" y="4800600"/>
            <a:ext cx="1500166" cy="137602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56C863E-B459-4146-8E9A-C368F3C94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0054" y="4800600"/>
            <a:ext cx="1500166" cy="137602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C14DF38-3550-4D3E-BD57-FB8B6F7188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7143" y="4800600"/>
            <a:ext cx="1500166" cy="137602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4AE48D-9B7E-413D-BDF0-F52F46930D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5876" y="4800600"/>
            <a:ext cx="1500166" cy="13760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9520239-4D71-222B-AC1C-6B2C22D82CD7}"/>
              </a:ext>
            </a:extLst>
          </p:cNvPr>
          <p:cNvGrpSpPr/>
          <p:nvPr/>
        </p:nvGrpSpPr>
        <p:grpSpPr>
          <a:xfrm>
            <a:off x="407848" y="943232"/>
            <a:ext cx="3139593" cy="2839566"/>
            <a:chOff x="1338723" y="761999"/>
            <a:chExt cx="3139593" cy="283956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9DE708-E2EA-7009-30EE-968350D595A0}"/>
                </a:ext>
              </a:extLst>
            </p:cNvPr>
            <p:cNvGrpSpPr/>
            <p:nvPr/>
          </p:nvGrpSpPr>
          <p:grpSpPr>
            <a:xfrm>
              <a:off x="1338723" y="761999"/>
              <a:ext cx="3139593" cy="2839566"/>
              <a:chOff x="1338723" y="761999"/>
              <a:chExt cx="3139593" cy="2839566"/>
            </a:xfrm>
            <a:solidFill>
              <a:schemeClr val="bg1"/>
            </a:solidFill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B29C586-7F00-C3EF-023C-51111D761DCC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810BF74-9C6C-FFF2-8ADD-6B7C0B76C8BA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269D4B0-6169-1EF7-0AAF-98D67224FCC4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F3D316-931B-3B29-AC79-372331B5053C}"/>
                  </a:ext>
                </a:extLst>
              </p:cNvPr>
              <p:cNvGrpSpPr/>
              <p:nvPr/>
            </p:nvGrpSpPr>
            <p:grpSpPr>
              <a:xfrm>
                <a:off x="1338723" y="2225536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91F298B-B3FF-571C-0DF4-F035642CBDD5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A4869A0-BA74-86AE-8ECD-559B771AD9E6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E4687BC-F253-CA90-7D52-DD08FC648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1446" t="8467" r="10619" b="14365"/>
            <a:stretch/>
          </p:blipFill>
          <p:spPr>
            <a:xfrm>
              <a:off x="3125891" y="2330741"/>
              <a:ext cx="1169153" cy="106184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D452A10-C666-3E04-520C-28E4C8CCF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11737" t="16612" r="17151" b="11397"/>
            <a:stretch/>
          </p:blipFill>
          <p:spPr>
            <a:xfrm>
              <a:off x="1555406" y="954712"/>
              <a:ext cx="1066800" cy="990601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1FD8BEC-F7CC-351E-D890-C182835E0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12700" t="14005" r="11733" b="14005"/>
            <a:stretch/>
          </p:blipFill>
          <p:spPr>
            <a:xfrm>
              <a:off x="3161421" y="954712"/>
              <a:ext cx="1133623" cy="990601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DC9BEE2-0A83-10DC-176D-568B4722B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10482" t="9933" r="13326" b="7002"/>
            <a:stretch/>
          </p:blipFill>
          <p:spPr>
            <a:xfrm>
              <a:off x="1479205" y="2342050"/>
              <a:ext cx="1143001" cy="1143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2F8770-2E3B-A784-498D-4D72D8FFC9B8}"/>
              </a:ext>
            </a:extLst>
          </p:cNvPr>
          <p:cNvGrpSpPr/>
          <p:nvPr/>
        </p:nvGrpSpPr>
        <p:grpSpPr>
          <a:xfrm>
            <a:off x="6282933" y="1092191"/>
            <a:ext cx="896413" cy="810750"/>
            <a:chOff x="1338723" y="761999"/>
            <a:chExt cx="3139593" cy="283956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A2A38A-3B32-F925-FC16-D36DF0E67B8D}"/>
                </a:ext>
              </a:extLst>
            </p:cNvPr>
            <p:cNvGrpSpPr/>
            <p:nvPr/>
          </p:nvGrpSpPr>
          <p:grpSpPr>
            <a:xfrm>
              <a:off x="1338723" y="761999"/>
              <a:ext cx="3139593" cy="2839566"/>
              <a:chOff x="1338723" y="761999"/>
              <a:chExt cx="3139593" cy="2839566"/>
            </a:xfrm>
            <a:solidFill>
              <a:schemeClr val="bg1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44ADA6D-CC8A-DB65-7D4B-B9BEA5ECE9AA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A176676-6673-E26F-2276-654A4F7B14A8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799FC78-4214-CD9A-4B91-AD7992AEEA05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3CD32D5-034D-16AD-BDE1-1E6092286BB8}"/>
                  </a:ext>
                </a:extLst>
              </p:cNvPr>
              <p:cNvGrpSpPr/>
              <p:nvPr/>
            </p:nvGrpSpPr>
            <p:grpSpPr>
              <a:xfrm>
                <a:off x="1338723" y="2225536"/>
                <a:ext cx="3139593" cy="1376029"/>
                <a:chOff x="1338723" y="761999"/>
                <a:chExt cx="3139593" cy="1376029"/>
              </a:xfrm>
              <a:grpFill/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478EA8D-83E0-9698-DBD7-6D98CDB8F958}"/>
                    </a:ext>
                  </a:extLst>
                </p:cNvPr>
                <p:cNvSpPr/>
                <p:nvPr/>
              </p:nvSpPr>
              <p:spPr>
                <a:xfrm>
                  <a:off x="1338723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366DC3D-E2AF-89E2-F247-BAB47C983595}"/>
                    </a:ext>
                  </a:extLst>
                </p:cNvPr>
                <p:cNvSpPr/>
                <p:nvPr/>
              </p:nvSpPr>
              <p:spPr>
                <a:xfrm>
                  <a:off x="2978150" y="761999"/>
                  <a:ext cx="1500166" cy="1376029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B4A504AA-840A-A0AD-2992-74E7B3137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1446" t="8467" r="10619" b="14365"/>
            <a:stretch/>
          </p:blipFill>
          <p:spPr>
            <a:xfrm>
              <a:off x="3125891" y="2330741"/>
              <a:ext cx="1169153" cy="1061848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0343A7E-5ECA-D68F-1869-C3832ECE0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11737" t="16612" r="17151" b="11397"/>
            <a:stretch/>
          </p:blipFill>
          <p:spPr>
            <a:xfrm>
              <a:off x="1555406" y="954712"/>
              <a:ext cx="1066800" cy="990601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A42FF40-911A-9F2B-289B-A6D178677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12700" t="14005" r="11733" b="14005"/>
            <a:stretch/>
          </p:blipFill>
          <p:spPr>
            <a:xfrm>
              <a:off x="3161421" y="954712"/>
              <a:ext cx="1133623" cy="990601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B7CE0B2-540C-9212-07E7-9C4E5303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10482" t="9933" r="13326" b="7002"/>
            <a:stretch/>
          </p:blipFill>
          <p:spPr>
            <a:xfrm>
              <a:off x="1479205" y="2342050"/>
              <a:ext cx="1143001" cy="114300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4B990648-1D49-3A63-A478-9042E8EFACF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63825"/>
          <a:stretch/>
        </p:blipFill>
        <p:spPr>
          <a:xfrm>
            <a:off x="5297240" y="1633523"/>
            <a:ext cx="945932" cy="15758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57E65C2-9E55-9B35-353A-BE5A8EF6419F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t="61040"/>
          <a:stretch/>
        </p:blipFill>
        <p:spPr>
          <a:xfrm>
            <a:off x="7259793" y="1633096"/>
            <a:ext cx="869110" cy="15801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3DD6A6D-E7B7-932A-9B31-5F7826EC2788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t="63084"/>
          <a:stretch/>
        </p:blipFill>
        <p:spPr>
          <a:xfrm>
            <a:off x="5275134" y="1217763"/>
            <a:ext cx="945932" cy="14173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671D5C9-629D-6AFB-6813-D5870412D07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t="62065"/>
          <a:stretch/>
        </p:blipFill>
        <p:spPr>
          <a:xfrm>
            <a:off x="7259793" y="1217763"/>
            <a:ext cx="907363" cy="14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Image357"/>
          <p:cNvPicPr>
            <a:picLocks noChangeAspect="1"/>
          </p:cNvPicPr>
          <p:nvPr/>
        </p:nvPicPr>
        <p:blipFill rotWithShape="1">
          <a:blip r:embed="rId2"/>
          <a:srcRect t="25716" r="13144" b="10154"/>
          <a:stretch/>
        </p:blipFill>
        <p:spPr>
          <a:xfrm>
            <a:off x="795131" y="1770017"/>
            <a:ext cx="9541565" cy="3962874"/>
          </a:xfrm>
          <a:prstGeom prst="rect">
            <a:avLst/>
          </a:prstGeom>
          <a:noFill/>
        </p:spPr>
      </p:pic>
      <p:sp>
        <p:nvSpPr>
          <p:cNvPr id="358" name="Text Box358"/>
          <p:cNvSpPr txBox="1"/>
          <p:nvPr/>
        </p:nvSpPr>
        <p:spPr>
          <a:xfrm>
            <a:off x="2900827" y="3286016"/>
            <a:ext cx="165355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spc="-4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endParaRPr lang="en-US" altLang="zh-CN" sz="1622">
              <a:latin typeface="Helvetica"/>
              <a:ea typeface="Helvetica"/>
              <a:cs typeface="Helvetica"/>
            </a:endParaRPr>
          </a:p>
        </p:txBody>
      </p:sp>
      <p:sp>
        <p:nvSpPr>
          <p:cNvPr id="359" name="Text Box359"/>
          <p:cNvSpPr txBox="1"/>
          <p:nvPr/>
        </p:nvSpPr>
        <p:spPr>
          <a:xfrm>
            <a:off x="2896492" y="3044335"/>
            <a:ext cx="417746" cy="5556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335">
              <a:lnSpc>
                <a:spcPts val="1980"/>
              </a:lnSpc>
            </a:pPr>
            <a:r>
              <a:rPr lang="en-US" altLang="zh-CN" sz="1622" spc="-4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endParaRPr lang="en-US" altLang="zh-CN" sz="1622">
              <a:latin typeface="Helvetica"/>
              <a:ea typeface="Helvetica"/>
              <a:cs typeface="Helvetica"/>
            </a:endParaRPr>
          </a:p>
          <a:p>
            <a:pPr>
              <a:lnSpc>
                <a:spcPts val="677"/>
              </a:lnSpc>
            </a:pPr>
            <a:r>
              <a:rPr lang="en-US" altLang="zh-CN" sz="1081" spc="-57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Family</a:t>
            </a:r>
            <a:endParaRPr lang="en-US" altLang="zh-CN" sz="1081">
              <a:latin typeface="Helvetica"/>
              <a:ea typeface="Helvetica"/>
              <a:cs typeface="Helvetica"/>
            </a:endParaRPr>
          </a:p>
          <a:p>
            <a:pPr marL="56527">
              <a:lnSpc>
                <a:spcPts val="1254"/>
              </a:lnSpc>
            </a:pPr>
            <a:r>
              <a:rPr lang="en-US" altLang="zh-CN" sz="1081" spc="-6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360" name="Text Box360"/>
          <p:cNvSpPr txBox="1"/>
          <p:nvPr/>
        </p:nvSpPr>
        <p:spPr>
          <a:xfrm>
            <a:off x="1229825" y="1770017"/>
            <a:ext cx="2003699" cy="2959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sz="1622" b="1" spc="-20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PRODUCT</a:t>
            </a:r>
            <a:r>
              <a:rPr lang="en-US" altLang="zh-CN" sz="1622" b="1" spc="-81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622" b="1" spc="-16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OVERVIEW</a:t>
            </a:r>
            <a:r>
              <a:rPr lang="en-US" altLang="zh-CN" sz="1622" b="1" spc="-6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622" b="1" spc="-9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–</a:t>
            </a:r>
            <a:endParaRPr lang="en-US" altLang="zh-CN" sz="1622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61" name="Text Box361"/>
          <p:cNvSpPr txBox="1"/>
          <p:nvPr/>
        </p:nvSpPr>
        <p:spPr>
          <a:xfrm>
            <a:off x="1721426" y="2181423"/>
            <a:ext cx="1142244" cy="209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81" spc="-7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Rich</a:t>
            </a:r>
            <a:r>
              <a:rPr lang="en-US" altLang="zh-CN" sz="1081" spc="-5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Dispersed</a:t>
            </a:r>
            <a:r>
              <a:rPr lang="en-US" altLang="zh-CN" sz="1081" spc="-53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081" spc="-5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1081">
              <a:latin typeface="Helvetica"/>
              <a:ea typeface="Helvetica"/>
              <a:cs typeface="Helvetica"/>
            </a:endParaRPr>
          </a:p>
        </p:txBody>
      </p:sp>
      <p:sp>
        <p:nvSpPr>
          <p:cNvPr id="362" name="Text Box362"/>
          <p:cNvSpPr txBox="1"/>
          <p:nvPr/>
        </p:nvSpPr>
        <p:spPr>
          <a:xfrm>
            <a:off x="1300996" y="2783064"/>
            <a:ext cx="564160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82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Services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3" name="Text Box363"/>
          <p:cNvSpPr txBox="1"/>
          <p:nvPr/>
        </p:nvSpPr>
        <p:spPr>
          <a:xfrm>
            <a:off x="1414799" y="3024744"/>
            <a:ext cx="336508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7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4" name="Text Box364"/>
          <p:cNvSpPr txBox="1"/>
          <p:nvPr/>
        </p:nvSpPr>
        <p:spPr>
          <a:xfrm>
            <a:off x="1663622" y="4244135"/>
            <a:ext cx="454628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6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Family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5" name="Text Box365"/>
          <p:cNvSpPr txBox="1"/>
          <p:nvPr/>
        </p:nvSpPr>
        <p:spPr>
          <a:xfrm>
            <a:off x="1722554" y="4485815"/>
            <a:ext cx="336508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7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6" name="Text Box366"/>
          <p:cNvSpPr txBox="1"/>
          <p:nvPr/>
        </p:nvSpPr>
        <p:spPr>
          <a:xfrm>
            <a:off x="2669278" y="4169982"/>
            <a:ext cx="517973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66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Experts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7" name="Text Box367"/>
          <p:cNvSpPr txBox="1"/>
          <p:nvPr/>
        </p:nvSpPr>
        <p:spPr>
          <a:xfrm>
            <a:off x="2759966" y="4411664"/>
            <a:ext cx="336508" cy="2385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261" spc="-70" dirty="0"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1261">
              <a:latin typeface="Helvetica"/>
              <a:ea typeface="Helvetica"/>
              <a:cs typeface="Helvetica"/>
            </a:endParaRPr>
          </a:p>
        </p:txBody>
      </p:sp>
      <p:sp>
        <p:nvSpPr>
          <p:cNvPr id="368" name="Text Box368"/>
          <p:cNvSpPr txBox="1"/>
          <p:nvPr/>
        </p:nvSpPr>
        <p:spPr>
          <a:xfrm>
            <a:off x="4730328" y="5139179"/>
            <a:ext cx="1869779" cy="196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210"/>
              </a:lnSpc>
            </a:pPr>
            <a:r>
              <a:rPr lang="en-US" altLang="zh-CN" sz="991" spc="-4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Assessment-Allocation-</a:t>
            </a:r>
            <a:r>
              <a:rPr lang="en-US" altLang="zh-CN" sz="991" spc="-5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91" spc="-4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Aggregation</a:t>
            </a:r>
            <a:endParaRPr lang="en-US" altLang="zh-CN" sz="991">
              <a:latin typeface="Helvetica"/>
              <a:ea typeface="Helvetica"/>
              <a:cs typeface="Helvetica"/>
            </a:endParaRPr>
          </a:p>
        </p:txBody>
      </p:sp>
      <p:sp>
        <p:nvSpPr>
          <p:cNvPr id="369" name="Text Box369"/>
          <p:cNvSpPr txBox="1"/>
          <p:nvPr/>
        </p:nvSpPr>
        <p:spPr>
          <a:xfrm>
            <a:off x="7281794" y="5295630"/>
            <a:ext cx="1113541" cy="1838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1" spc="-1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Interface-ready/family-</a:t>
            </a:r>
            <a:endParaRPr lang="en-US" altLang="zh-CN" sz="901">
              <a:latin typeface="Helvetica"/>
              <a:ea typeface="Helvetica"/>
              <a:cs typeface="Helvetica"/>
            </a:endParaRPr>
          </a:p>
        </p:txBody>
      </p:sp>
      <p:sp>
        <p:nvSpPr>
          <p:cNvPr id="370" name="Text Box370"/>
          <p:cNvSpPr txBox="1"/>
          <p:nvPr/>
        </p:nvSpPr>
        <p:spPr>
          <a:xfrm>
            <a:off x="7281794" y="5432949"/>
            <a:ext cx="622683" cy="1838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1" spc="-3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specific</a:t>
            </a:r>
            <a:r>
              <a:rPr lang="en-US" altLang="zh-CN" sz="901" spc="-4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901" spc="-46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Data</a:t>
            </a:r>
            <a:endParaRPr lang="en-US" altLang="zh-CN" sz="901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276999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VALEN addresses the challenges faced by Family Offices in supporting their clients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08FFD50-6A0D-A8E1-038F-D16A6559B61D}"/>
              </a:ext>
            </a:extLst>
          </p:cNvPr>
          <p:cNvSpPr/>
          <p:nvPr/>
        </p:nvSpPr>
        <p:spPr>
          <a:xfrm>
            <a:off x="669804" y="4325433"/>
            <a:ext cx="22820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An antiquated mind set of current generation of FO service providers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269CE-B8EF-60CD-6FD3-54E4D88D732A}"/>
              </a:ext>
            </a:extLst>
          </p:cNvPr>
          <p:cNvSpPr/>
          <p:nvPr/>
        </p:nvSpPr>
        <p:spPr>
          <a:xfrm>
            <a:off x="3440258" y="4349875"/>
            <a:ext cx="16365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 lack of skills &amp; access to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50EBD-4E88-B199-0F93-F3B79A4BD10E}"/>
              </a:ext>
            </a:extLst>
          </p:cNvPr>
          <p:cNvSpPr/>
          <p:nvPr/>
        </p:nvSpPr>
        <p:spPr>
          <a:xfrm>
            <a:off x="6088143" y="4308298"/>
            <a:ext cx="16365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 lack of digital operational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EC81C-1E65-4E8D-582B-3154BD79FA25}"/>
              </a:ext>
            </a:extLst>
          </p:cNvPr>
          <p:cNvSpPr/>
          <p:nvPr/>
        </p:nvSpPr>
        <p:spPr>
          <a:xfrm>
            <a:off x="8963025" y="4325433"/>
            <a:ext cx="1501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 increasing cost of supporting 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C734EF-1E11-316E-1D30-ECB75104179E}"/>
              </a:ext>
            </a:extLst>
          </p:cNvPr>
          <p:cNvSpPr/>
          <p:nvPr/>
        </p:nvSpPr>
        <p:spPr>
          <a:xfrm>
            <a:off x="880114" y="5844389"/>
            <a:ext cx="1729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Quantum leap required in organisational philosophy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72C67-F211-B842-E58E-A514054A3D22}"/>
              </a:ext>
            </a:extLst>
          </p:cNvPr>
          <p:cNvSpPr/>
          <p:nvPr/>
        </p:nvSpPr>
        <p:spPr>
          <a:xfrm>
            <a:off x="3414947" y="5844389"/>
            <a:ext cx="21628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Significant void in availability of `top-end` umbrella solutions to `capture and manage` data 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7CCF3-DF8F-F7F2-FAD9-E79EAEC92408}"/>
              </a:ext>
            </a:extLst>
          </p:cNvPr>
          <p:cNvSpPr/>
          <p:nvPr/>
        </p:nvSpPr>
        <p:spPr>
          <a:xfrm>
            <a:off x="6030992" y="5852455"/>
            <a:ext cx="19700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FO industry behind the digital curve. Moving from ‘Excel’ to “virtual’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978C4B-A4BF-B0EF-B0F4-0786B1E2024F}"/>
              </a:ext>
            </a:extLst>
          </p:cNvPr>
          <p:cNvSpPr/>
          <p:nvPr/>
        </p:nvSpPr>
        <p:spPr>
          <a:xfrm>
            <a:off x="8648701" y="5834864"/>
            <a:ext cx="18154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Growing market – struggling suppliers. Restrained by cost</a:t>
            </a:r>
          </a:p>
        </p:txBody>
      </p:sp>
      <p:sp>
        <p:nvSpPr>
          <p:cNvPr id="22" name="Double Brace 21">
            <a:extLst>
              <a:ext uri="{FF2B5EF4-FFF2-40B4-BE49-F238E27FC236}">
                <a16:creationId xmlns:a16="http://schemas.microsoft.com/office/drawing/2014/main" id="{014091C3-7FAE-FD85-4505-BA17B70D68F5}"/>
              </a:ext>
            </a:extLst>
          </p:cNvPr>
          <p:cNvSpPr/>
          <p:nvPr/>
        </p:nvSpPr>
        <p:spPr>
          <a:xfrm>
            <a:off x="923925" y="4981575"/>
            <a:ext cx="1685925" cy="5715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1D7FED8D-5676-FEE6-001E-26E5760BA5C2}"/>
              </a:ext>
            </a:extLst>
          </p:cNvPr>
          <p:cNvSpPr/>
          <p:nvPr/>
        </p:nvSpPr>
        <p:spPr>
          <a:xfrm>
            <a:off x="3543539" y="4981575"/>
            <a:ext cx="1685925" cy="5715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uble Brace 23">
            <a:extLst>
              <a:ext uri="{FF2B5EF4-FFF2-40B4-BE49-F238E27FC236}">
                <a16:creationId xmlns:a16="http://schemas.microsoft.com/office/drawing/2014/main" id="{CEE84B7F-5039-B4F6-4C61-2F14C5CD7836}"/>
              </a:ext>
            </a:extLst>
          </p:cNvPr>
          <p:cNvSpPr/>
          <p:nvPr/>
        </p:nvSpPr>
        <p:spPr>
          <a:xfrm>
            <a:off x="6163153" y="4981575"/>
            <a:ext cx="1685925" cy="5715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uble Brace 24">
            <a:extLst>
              <a:ext uri="{FF2B5EF4-FFF2-40B4-BE49-F238E27FC236}">
                <a16:creationId xmlns:a16="http://schemas.microsoft.com/office/drawing/2014/main" id="{11EE3226-4E56-7CBD-4EAB-468C9A9E3599}"/>
              </a:ext>
            </a:extLst>
          </p:cNvPr>
          <p:cNvSpPr/>
          <p:nvPr/>
        </p:nvSpPr>
        <p:spPr>
          <a:xfrm>
            <a:off x="8782767" y="4981575"/>
            <a:ext cx="1685925" cy="5715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3362900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830997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VALEN … is </a:t>
            </a:r>
            <a:r>
              <a:rPr lang="en-GB" sz="1800" spc="5" dirty="0">
                <a:solidFill>
                  <a:srgbClr val="231F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digital platform that delivers a needs-based organisational and reporting  (Lifestyle, Growth, </a:t>
            </a:r>
            <a:r>
              <a:rPr lang="en-GB" spc="5" dirty="0">
                <a:solidFill>
                  <a:srgbClr val="231F20"/>
                </a:solidFill>
              </a:rPr>
              <a:t>S</a:t>
            </a:r>
            <a:r>
              <a:rPr lang="en-GB" sz="1800" spc="5" dirty="0">
                <a:solidFill>
                  <a:srgbClr val="231F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uccession and Protection) service from a wide range of providers (via the Family Office) in an integrated and seamless manner</a:t>
            </a:r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08FFD50-6A0D-A8E1-038F-D16A6559B61D}"/>
              </a:ext>
            </a:extLst>
          </p:cNvPr>
          <p:cNvSpPr/>
          <p:nvPr/>
        </p:nvSpPr>
        <p:spPr>
          <a:xfrm>
            <a:off x="669804" y="4325433"/>
            <a:ext cx="228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Assess, Integrate, Aggregate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269CE-B8EF-60CD-6FD3-54E4D88D732A}"/>
              </a:ext>
            </a:extLst>
          </p:cNvPr>
          <p:cNvSpPr/>
          <p:nvPr/>
        </p:nvSpPr>
        <p:spPr>
          <a:xfrm>
            <a:off x="3440258" y="4349875"/>
            <a:ext cx="2022773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43"/>
              </a:lnSpc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Analyze,  Decide, Allocate – “Needscoping”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50EBD-4E88-B199-0F93-F3B79A4BD10E}"/>
              </a:ext>
            </a:extLst>
          </p:cNvPr>
          <p:cNvSpPr/>
          <p:nvPr/>
        </p:nvSpPr>
        <p:spPr>
          <a:xfrm>
            <a:off x="6088142" y="4308298"/>
            <a:ext cx="1844895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43"/>
              </a:lnSpc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Structure, Present, Support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EC81C-1E65-4E8D-582B-3154BD79FA25}"/>
              </a:ext>
            </a:extLst>
          </p:cNvPr>
          <p:cNvSpPr/>
          <p:nvPr/>
        </p:nvSpPr>
        <p:spPr>
          <a:xfrm>
            <a:off x="8963025" y="4325433"/>
            <a:ext cx="16859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Feedback, Learn, Revise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C734EF-1E11-316E-1D30-ECB75104179E}"/>
              </a:ext>
            </a:extLst>
          </p:cNvPr>
          <p:cNvSpPr/>
          <p:nvPr/>
        </p:nvSpPr>
        <p:spPr>
          <a:xfrm>
            <a:off x="880114" y="5844389"/>
            <a:ext cx="17297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Valen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 accesses the wide range of data from all associated stakeholders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72C67-F211-B842-E58E-A514054A3D22}"/>
              </a:ext>
            </a:extLst>
          </p:cNvPr>
          <p:cNvSpPr/>
          <p:nvPr/>
        </p:nvSpPr>
        <p:spPr>
          <a:xfrm>
            <a:off x="3414947" y="5844389"/>
            <a:ext cx="2162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Proprietary algorithms based on the “needscoping” philosophy determine the  type of service to deliver, when, where, who, how.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7CCF3-DF8F-F7F2-FAD9-E79EAEC92408}"/>
              </a:ext>
            </a:extLst>
          </p:cNvPr>
          <p:cNvSpPr/>
          <p:nvPr/>
        </p:nvSpPr>
        <p:spPr>
          <a:xfrm>
            <a:off x="6030992" y="5852455"/>
            <a:ext cx="1970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Unique ‘operational vocabulary’ places families closer to real-time, richly-informed, decision-making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978C4B-A4BF-B0EF-B0F4-0786B1E2024F}"/>
              </a:ext>
            </a:extLst>
          </p:cNvPr>
          <p:cNvSpPr/>
          <p:nvPr/>
        </p:nvSpPr>
        <p:spPr>
          <a:xfrm>
            <a:off x="8841769" y="5834864"/>
            <a:ext cx="18154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Feedback loops ensures service is constantly improved over time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E2C41-5B54-2AA3-AF23-261A971462EA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97EAD35-6282-0FC8-1275-CA3E38299274}"/>
              </a:ext>
            </a:extLst>
          </p:cNvPr>
          <p:cNvSpPr txBox="1"/>
          <p:nvPr/>
        </p:nvSpPr>
        <p:spPr>
          <a:xfrm>
            <a:off x="1363393" y="6603249"/>
            <a:ext cx="80772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GB" sz="1100" spc="5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GB" sz="1100" spc="5" dirty="0">
              <a:solidFill>
                <a:srgbClr val="231F20"/>
              </a:solidFill>
              <a:latin typeface="Verdana"/>
              <a:cs typeface="Verdana"/>
            </a:endParaRPr>
          </a:p>
        </p:txBody>
      </p:sp>
      <p:pic>
        <p:nvPicPr>
          <p:cNvPr id="7170" name="Picture 2" descr="3 Ways to do Reliability Allocation #3 - Accendo Reliability">
            <a:extLst>
              <a:ext uri="{FF2B5EF4-FFF2-40B4-BE49-F238E27FC236}">
                <a16:creationId xmlns:a16="http://schemas.microsoft.com/office/drawing/2014/main" id="{6E49B2B3-8064-9F18-7D39-9413CF2F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25" y="4703080"/>
            <a:ext cx="1659184" cy="112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ow to help with personal statements">
            <a:extLst>
              <a:ext uri="{FF2B5EF4-FFF2-40B4-BE49-F238E27FC236}">
                <a16:creationId xmlns:a16="http://schemas.microsoft.com/office/drawing/2014/main" id="{490835B8-F997-D556-D6D6-47C3977A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14" y="4677263"/>
            <a:ext cx="1500457" cy="10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ssessment and Reporting | Ark Greenwich Free School">
            <a:extLst>
              <a:ext uri="{FF2B5EF4-FFF2-40B4-BE49-F238E27FC236}">
                <a16:creationId xmlns:a16="http://schemas.microsoft.com/office/drawing/2014/main" id="{B9603A18-D2E4-282A-1B21-38D4E4A5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70" y="4737857"/>
            <a:ext cx="1398516" cy="9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hat is Data Aggregation? | PagerDuty">
            <a:extLst>
              <a:ext uri="{FF2B5EF4-FFF2-40B4-BE49-F238E27FC236}">
                <a16:creationId xmlns:a16="http://schemas.microsoft.com/office/drawing/2014/main" id="{2B9CE248-7742-5BF9-CE2E-FCBB5D446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 r="39066"/>
          <a:stretch/>
        </p:blipFill>
        <p:spPr bwMode="auto">
          <a:xfrm>
            <a:off x="712321" y="4691400"/>
            <a:ext cx="1867166" cy="10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0CDC4A-1E53-7427-4AB3-E9898B06122C}"/>
              </a:ext>
            </a:extLst>
          </p:cNvPr>
          <p:cNvGrpSpPr/>
          <p:nvPr/>
        </p:nvGrpSpPr>
        <p:grpSpPr>
          <a:xfrm>
            <a:off x="1979994" y="6781077"/>
            <a:ext cx="6454614" cy="512460"/>
            <a:chOff x="904504" y="6277657"/>
            <a:chExt cx="9258068" cy="88744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4303B4-717A-8125-1F96-8AC4597A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4504" y="6277657"/>
              <a:ext cx="1927022" cy="88744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6D7A81E-9DD8-6B68-AD4C-488DC172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04504" y="6277657"/>
              <a:ext cx="1901667" cy="88744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9E2462A-4D47-1088-5C7F-9F584FEE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79149" y="6283996"/>
              <a:ext cx="2155222" cy="87476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5B2F87D-5851-DEB9-6426-8BF2BD41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7350" y="6277657"/>
              <a:ext cx="2155222" cy="887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5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DB7-DD69-8373-705D-58F1A5A3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897446"/>
            <a:ext cx="3185795" cy="553998"/>
          </a:xfrm>
        </p:spPr>
        <p:txBody>
          <a:bodyPr/>
          <a:lstStyle/>
          <a:p>
            <a:r>
              <a:rPr lang="en-US" dirty="0"/>
              <a:t>A Needs-Based organizational 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760A-29CE-FBE9-50B3-F1A703029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6B51A3-984B-84BC-F17E-A0CC756A4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48" y="3611113"/>
            <a:ext cx="1927022" cy="8874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3A89FF-F1FB-7705-7AE7-0D678733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3444" y="3611113"/>
            <a:ext cx="1901667" cy="88744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528C8D-9AF6-D223-2D31-751C58F89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9410" y="3623791"/>
            <a:ext cx="2155222" cy="8747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FE95FBD-39C3-73AF-733E-C0E2CD79E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8931" y="3611112"/>
            <a:ext cx="2155222" cy="8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276999"/>
          </a:xfrm>
        </p:spPr>
        <p:txBody>
          <a:bodyPr/>
          <a:lstStyle/>
          <a:p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E2C41-5B54-2AA3-AF23-261A971462EA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4303B4-717A-8125-1F96-8AC4597A2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1129" y="807431"/>
            <a:ext cx="1343497" cy="5124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A945AE-D3B5-ECEA-B95F-FB9D0B0FEE33}"/>
              </a:ext>
            </a:extLst>
          </p:cNvPr>
          <p:cNvSpPr txBox="1"/>
          <p:nvPr/>
        </p:nvSpPr>
        <p:spPr>
          <a:xfrm>
            <a:off x="517757" y="4191721"/>
            <a:ext cx="3899642" cy="1862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Administration facilities for all family governance activities 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cs typeface="Helvetica" panose="020B0604020202020204" pitchFamily="34" charset="0"/>
              </a:rPr>
              <a:t>Health awareness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Maintenance of leisure activities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Family or individual social event planning 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Concierge, secretarial and domestic management services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Management of travel and security arrangements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Reporting and administration support arrangements 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Daily payment facilities</a:t>
            </a:r>
            <a:endParaRPr lang="en-GB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8917B-0845-ECF9-87DB-E21497B99B2B}"/>
              </a:ext>
            </a:extLst>
          </p:cNvPr>
          <p:cNvSpPr txBox="1"/>
          <p:nvPr/>
        </p:nvSpPr>
        <p:spPr>
          <a:xfrm>
            <a:off x="538611" y="3916690"/>
            <a:ext cx="96853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Family Needs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C2412A-DF16-452C-77F5-BDFBBCB288F6}"/>
              </a:ext>
            </a:extLst>
          </p:cNvPr>
          <p:cNvSpPr txBox="1"/>
          <p:nvPr/>
        </p:nvSpPr>
        <p:spPr>
          <a:xfrm>
            <a:off x="6475437" y="3940980"/>
            <a:ext cx="228138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Products /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82ECC-2457-D86B-A8C5-70B65B7CADAF}"/>
              </a:ext>
            </a:extLst>
          </p:cNvPr>
          <p:cNvSpPr txBox="1"/>
          <p:nvPr/>
        </p:nvSpPr>
        <p:spPr>
          <a:xfrm>
            <a:off x="6475437" y="4178300"/>
            <a:ext cx="348718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Concierge, domestic &amp; security services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Personal admin services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Investment adviser (Income)</a:t>
            </a: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Banking services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Yacht, plane, transport management</a:t>
            </a: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Vacation/Travel management experts</a:t>
            </a: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Wellbeing services/Health Screening Experts</a:t>
            </a:r>
          </a:p>
          <a:p>
            <a:pPr defTabSz="824123">
              <a:spcAft>
                <a:spcPts val="600"/>
              </a:spcAft>
              <a:defRPr/>
            </a:pPr>
            <a:r>
              <a:rPr lang="en-GB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6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6D7A81E-9DD8-6B68-AD4C-488DC172C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871" y="689700"/>
            <a:ext cx="1325819" cy="51246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32" y="1704919"/>
            <a:ext cx="9965997" cy="276999"/>
          </a:xfrm>
        </p:spPr>
        <p:txBody>
          <a:bodyPr/>
          <a:lstStyle/>
          <a:p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E2C41-5B54-2AA3-AF23-261A971462EA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945AE-D3B5-ECEA-B95F-FB9D0B0FEE33}"/>
              </a:ext>
            </a:extLst>
          </p:cNvPr>
          <p:cNvSpPr txBox="1"/>
          <p:nvPr/>
        </p:nvSpPr>
        <p:spPr>
          <a:xfrm>
            <a:off x="517757" y="4191721"/>
            <a:ext cx="3899642" cy="2037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Strategies, management and growth of family asset base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Planning for growth in physical numbers 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governance &amp; engagement strategies &amp; customs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Growth of family collective social capital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Growth of the family `story`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Integration &amp; formalisation of family mores, traditions and culture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Personal member growth – social understanding and interaction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Spiritual and emotional growth and wellbeing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82ECC-2457-D86B-A8C5-70B65B7CADAF}"/>
              </a:ext>
            </a:extLst>
          </p:cNvPr>
          <p:cNvSpPr txBox="1"/>
          <p:nvPr/>
        </p:nvSpPr>
        <p:spPr>
          <a:xfrm>
            <a:off x="6475437" y="4178300"/>
            <a:ext cx="3971452" cy="2020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GB" dirty="0"/>
              <a:t>Philanthropy service providers and experts</a:t>
            </a:r>
          </a:p>
          <a:p>
            <a:pPr>
              <a:spcAft>
                <a:spcPts val="600"/>
              </a:spcAft>
            </a:pPr>
            <a:r>
              <a:rPr lang="en-GB" dirty="0"/>
              <a:t>Investment management consulting, execution and custody  (capital assets)</a:t>
            </a:r>
          </a:p>
          <a:p>
            <a:pPr>
              <a:spcAft>
                <a:spcPts val="600"/>
              </a:spcAft>
            </a:pPr>
            <a:r>
              <a:rPr lang="en-GB" dirty="0"/>
              <a:t>Schools, universities, training institutions</a:t>
            </a:r>
          </a:p>
          <a:p>
            <a:pPr>
              <a:spcAft>
                <a:spcPts val="600"/>
              </a:spcAft>
            </a:pPr>
            <a:r>
              <a:rPr lang="en-GB" dirty="0"/>
              <a:t>Family governance specialists (`Dynastic Strategists`)</a:t>
            </a:r>
          </a:p>
          <a:p>
            <a:pPr>
              <a:spcAft>
                <a:spcPts val="600"/>
              </a:spcAft>
            </a:pPr>
            <a:r>
              <a:rPr lang="en-GB" dirty="0"/>
              <a:t>Fiscal planning and mitigations experts (lawyers, accountants, tax)</a:t>
            </a:r>
          </a:p>
          <a:p>
            <a:pPr>
              <a:spcAft>
                <a:spcPts val="600"/>
              </a:spcAft>
            </a:pPr>
            <a:r>
              <a:rPr lang="en-GB" dirty="0"/>
              <a:t>Trustee/mentor involvement with beneficiaries/family members</a:t>
            </a:r>
          </a:p>
          <a:p>
            <a:pPr>
              <a:spcAft>
                <a:spcPts val="600"/>
              </a:spcAft>
            </a:pPr>
            <a:r>
              <a:rPr lang="en-GB" dirty="0"/>
              <a:t>Counselling and life coaching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7DFA6-1882-A475-5480-BCBD3E760429}"/>
              </a:ext>
            </a:extLst>
          </p:cNvPr>
          <p:cNvSpPr txBox="1"/>
          <p:nvPr/>
        </p:nvSpPr>
        <p:spPr>
          <a:xfrm>
            <a:off x="538611" y="3916690"/>
            <a:ext cx="255296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Growth perspectives for families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9A41A-B8F2-161A-702C-6678BBE054C5}"/>
              </a:ext>
            </a:extLst>
          </p:cNvPr>
          <p:cNvSpPr txBox="1"/>
          <p:nvPr/>
        </p:nvSpPr>
        <p:spPr>
          <a:xfrm>
            <a:off x="6475437" y="3940980"/>
            <a:ext cx="228138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Growth Partners</a:t>
            </a:r>
          </a:p>
        </p:txBody>
      </p:sp>
    </p:spTree>
    <p:extLst>
      <p:ext uri="{BB962C8B-B14F-4D97-AF65-F5344CB8AC3E}">
        <p14:creationId xmlns:p14="http://schemas.microsoft.com/office/powerpoint/2010/main" val="270746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19E2462A-4D47-1088-5C7F-9F584FEEA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500" y="831860"/>
            <a:ext cx="1502595" cy="50513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576819-5942-6E8A-41D7-E0BC67B3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807431"/>
            <a:ext cx="9965997" cy="276999"/>
          </a:xfrm>
        </p:spPr>
        <p:txBody>
          <a:bodyPr/>
          <a:lstStyle/>
          <a:p>
            <a:endParaRPr lang="en-GB" spc="5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1DB9A5-D0F6-9CAB-F4FB-C9AA4313EC53}"/>
              </a:ext>
            </a:extLst>
          </p:cNvPr>
          <p:cNvGrpSpPr/>
          <p:nvPr/>
        </p:nvGrpSpPr>
        <p:grpSpPr>
          <a:xfrm>
            <a:off x="2609850" y="1698715"/>
            <a:ext cx="4647470" cy="1761662"/>
            <a:chOff x="615950" y="1980730"/>
            <a:chExt cx="9725852" cy="368666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4DE4BEE9-F8DD-DB84-8D13-72816E22E322}"/>
                </a:ext>
              </a:extLst>
            </p:cNvPr>
            <p:cNvSpPr/>
            <p:nvPr/>
          </p:nvSpPr>
          <p:spPr>
            <a:xfrm>
              <a:off x="3359150" y="2238394"/>
              <a:ext cx="4191000" cy="3429000"/>
            </a:xfrm>
            <a:prstGeom prst="cloud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 Box361">
              <a:extLst>
                <a:ext uri="{FF2B5EF4-FFF2-40B4-BE49-F238E27FC236}">
                  <a16:creationId xmlns:a16="http://schemas.microsoft.com/office/drawing/2014/main" id="{022E1DB0-E0A5-0B4B-A85E-4B43E669E598}"/>
                </a:ext>
              </a:extLst>
            </p:cNvPr>
            <p:cNvSpPr txBox="1"/>
            <p:nvPr/>
          </p:nvSpPr>
          <p:spPr>
            <a:xfrm>
              <a:off x="8556195" y="2329182"/>
              <a:ext cx="1785607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Family Offices</a:t>
              </a:r>
            </a:p>
          </p:txBody>
        </p:sp>
        <p:sp>
          <p:nvSpPr>
            <p:cNvPr id="15" name="Text Box361">
              <a:extLst>
                <a:ext uri="{FF2B5EF4-FFF2-40B4-BE49-F238E27FC236}">
                  <a16:creationId xmlns:a16="http://schemas.microsoft.com/office/drawing/2014/main" id="{96BE0AB3-D34B-6D44-87C9-F21F7295D76E}"/>
                </a:ext>
              </a:extLst>
            </p:cNvPr>
            <p:cNvSpPr txBox="1"/>
            <p:nvPr/>
          </p:nvSpPr>
          <p:spPr>
            <a:xfrm>
              <a:off x="4753006" y="1980730"/>
              <a:ext cx="1304509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ctr" rtl="0">
                <a:lnSpc>
                  <a:spcPts val="1465"/>
                </a:lnSpc>
              </a:pPr>
              <a:r>
                <a:rPr lang="en-US" altLang="zh-CN" sz="800" dirty="0">
                  <a:solidFill>
                    <a:srgbClr val="00000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</a:rPr>
                <a:t>VALEN</a:t>
              </a:r>
              <a:endParaRPr lang="en-US" altLang="zh-CN" sz="8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91105-0230-A87A-19C4-ECE9789044FC}"/>
                </a:ext>
              </a:extLst>
            </p:cNvPr>
            <p:cNvGrpSpPr/>
            <p:nvPr/>
          </p:nvGrpSpPr>
          <p:grpSpPr>
            <a:xfrm>
              <a:off x="4398643" y="2948364"/>
              <a:ext cx="2188214" cy="1979103"/>
              <a:chOff x="1338723" y="761999"/>
              <a:chExt cx="3139593" cy="28395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0FF2D4F-9527-E7D8-8C53-CBF63968A207}"/>
                  </a:ext>
                </a:extLst>
              </p:cNvPr>
              <p:cNvGrpSpPr/>
              <p:nvPr/>
            </p:nvGrpSpPr>
            <p:grpSpPr>
              <a:xfrm>
                <a:off x="1338723" y="761999"/>
                <a:ext cx="3139593" cy="2839566"/>
                <a:chOff x="1338723" y="761999"/>
                <a:chExt cx="3139593" cy="2839566"/>
              </a:xfrm>
              <a:solidFill>
                <a:schemeClr val="bg1"/>
              </a:solidFill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C21309E-6688-F671-76F6-65BC008FDC29}"/>
                    </a:ext>
                  </a:extLst>
                </p:cNvPr>
                <p:cNvGrpSpPr/>
                <p:nvPr/>
              </p:nvGrpSpPr>
              <p:grpSpPr>
                <a:xfrm>
                  <a:off x="1338723" y="761999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4D0196F-6690-4CA8-D693-5F58E8C6A112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9A0DC17-86D8-C10A-390F-D7D48829D9F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AAADD39-7B47-3B4E-C1D9-0429E03213D4}"/>
                    </a:ext>
                  </a:extLst>
                </p:cNvPr>
                <p:cNvGrpSpPr/>
                <p:nvPr/>
              </p:nvGrpSpPr>
              <p:grpSpPr>
                <a:xfrm>
                  <a:off x="1338723" y="2225536"/>
                  <a:ext cx="3139593" cy="1376029"/>
                  <a:chOff x="1338723" y="761999"/>
                  <a:chExt cx="3139593" cy="1376029"/>
                </a:xfrm>
                <a:grpFill/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654CE03-D8EE-1D7C-6FDA-FFA60EE5EE38}"/>
                      </a:ext>
                    </a:extLst>
                  </p:cNvPr>
                  <p:cNvSpPr/>
                  <p:nvPr/>
                </p:nvSpPr>
                <p:spPr>
                  <a:xfrm>
                    <a:off x="1338723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64E923A-5160-5F33-DF03-DD18E44A67C9}"/>
                      </a:ext>
                    </a:extLst>
                  </p:cNvPr>
                  <p:cNvSpPr/>
                  <p:nvPr/>
                </p:nvSpPr>
                <p:spPr>
                  <a:xfrm>
                    <a:off x="2978150" y="761999"/>
                    <a:ext cx="1500166" cy="1376029"/>
                  </a:xfrm>
                  <a:prstGeom prst="rect">
                    <a:avLst/>
                  </a:prstGeom>
                  <a:grpFill/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D715027-617E-182E-FF1D-38BACC099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1446" t="8467" r="10619" b="14365"/>
              <a:stretch/>
            </p:blipFill>
            <p:spPr>
              <a:xfrm>
                <a:off x="3125891" y="2330741"/>
                <a:ext cx="1169153" cy="1061848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0C72C370-2A70-59D9-3EB1-7B94F9CE6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1737" t="16612" r="17151" b="11397"/>
              <a:stretch/>
            </p:blipFill>
            <p:spPr>
              <a:xfrm>
                <a:off x="1555406" y="954712"/>
                <a:ext cx="1066800" cy="990601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D81968F0-7D54-3B79-4061-8508CBFA2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12700" t="14005" r="11733" b="14005"/>
              <a:stretch/>
            </p:blipFill>
            <p:spPr>
              <a:xfrm>
                <a:off x="3161421" y="954712"/>
                <a:ext cx="1133623" cy="990601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E6132148-4A7F-D157-AAEE-7933383A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0482" t="9933" r="13326" b="7002"/>
              <a:stretch/>
            </p:blipFill>
            <p:spPr>
              <a:xfrm>
                <a:off x="1479205" y="2342050"/>
                <a:ext cx="1143001" cy="1143000"/>
              </a:xfrm>
              <a:prstGeom prst="rect">
                <a:avLst/>
              </a:prstGeom>
            </p:spPr>
          </p:pic>
        </p:grpSp>
        <p:sp>
          <p:nvSpPr>
            <p:cNvPr id="43" name="Text Box361">
              <a:extLst>
                <a:ext uri="{FF2B5EF4-FFF2-40B4-BE49-F238E27FC236}">
                  <a16:creationId xmlns:a16="http://schemas.microsoft.com/office/drawing/2014/main" id="{F9F218FF-6F08-D305-D094-DE26E2B9A09C}"/>
                </a:ext>
              </a:extLst>
            </p:cNvPr>
            <p:cNvSpPr txBox="1"/>
            <p:nvPr/>
          </p:nvSpPr>
          <p:spPr>
            <a:xfrm>
              <a:off x="692150" y="2350710"/>
              <a:ext cx="2846212" cy="45784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>
              <a:defPPr>
                <a:defRPr lang="en-US"/>
              </a:defPPr>
              <a:lvl1pPr>
                <a:lnSpc>
                  <a:spcPts val="1465"/>
                </a:lnSpc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</a:defRPr>
              </a:lvl1pPr>
            </a:lstStyle>
            <a:p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Multi-Generational Family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577073-C565-2FF2-480D-107A64A4F5D1}"/>
                </a:ext>
              </a:extLst>
            </p:cNvPr>
            <p:cNvCxnSpPr/>
            <p:nvPr/>
          </p:nvCxnSpPr>
          <p:spPr>
            <a:xfrm>
              <a:off x="7550150" y="381000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865823-4304-E4A6-174F-4A4BE2050DB9}"/>
                </a:ext>
              </a:extLst>
            </p:cNvPr>
            <p:cNvCxnSpPr/>
            <p:nvPr/>
          </p:nvCxnSpPr>
          <p:spPr>
            <a:xfrm>
              <a:off x="2417939" y="3907420"/>
              <a:ext cx="9412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ank, building, cash, center, dollar, finance, business icon - Download on  Iconfinder">
              <a:extLst>
                <a:ext uri="{FF2B5EF4-FFF2-40B4-BE49-F238E27FC236}">
                  <a16:creationId xmlns:a16="http://schemas.microsoft.com/office/drawing/2014/main" id="{7EA5EEA5-A689-1251-66B0-E9B7517E0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361" y="2871363"/>
              <a:ext cx="1521363" cy="152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B57B57B-90EE-C3CE-D125-2E7CB273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5950" y="3082680"/>
              <a:ext cx="1981200" cy="185199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AA28B-C269-C728-043B-4120B2DEB791}"/>
              </a:ext>
            </a:extLst>
          </p:cNvPr>
          <p:cNvSpPr/>
          <p:nvPr/>
        </p:nvSpPr>
        <p:spPr>
          <a:xfrm>
            <a:off x="2579487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E2C41-5B54-2AA3-AF23-261A971462EA}"/>
              </a:ext>
            </a:extLst>
          </p:cNvPr>
          <p:cNvSpPr/>
          <p:nvPr/>
        </p:nvSpPr>
        <p:spPr>
          <a:xfrm>
            <a:off x="6090091" y="1517158"/>
            <a:ext cx="1269027" cy="2247900"/>
          </a:xfrm>
          <a:prstGeom prst="rect">
            <a:avLst/>
          </a:prstGeom>
          <a:solidFill>
            <a:schemeClr val="bg1">
              <a:lumMod val="85000"/>
              <a:alpha val="709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945AE-D3B5-ECEA-B95F-FB9D0B0FEE33}"/>
              </a:ext>
            </a:extLst>
          </p:cNvPr>
          <p:cNvSpPr txBox="1"/>
          <p:nvPr/>
        </p:nvSpPr>
        <p:spPr>
          <a:xfrm>
            <a:off x="517757" y="4232911"/>
            <a:ext cx="3395216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Strategies to manage succession of family capital including passive assets and businesses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Programs to prepare family members for succession into their chosen official roles within the family ecosystem 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Formalisation of arrangements to ensure succession of family tradition and reputation</a:t>
            </a:r>
            <a:r>
              <a:rPr lang="en-GB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GB" sz="1000" dirty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82ECC-2457-D86B-A8C5-70B65B7CADAF}"/>
              </a:ext>
            </a:extLst>
          </p:cNvPr>
          <p:cNvSpPr txBox="1"/>
          <p:nvPr/>
        </p:nvSpPr>
        <p:spPr>
          <a:xfrm>
            <a:off x="6475437" y="4178300"/>
            <a:ext cx="3971452" cy="2323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Trust companies – to establish and manage succession vehicles including trusts and foundations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Estates lawyer - for planning strategies for the succession of estates held around the world and suitable family centric solutions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/>
                <a:ea typeface="Times New Roman" panose="02020603050405020304" pitchFamily="18" charset="0"/>
                <a:cs typeface="Helvetica"/>
              </a:rPr>
              <a:t>Family lawyers/governance experts – to undertake family governance and business roles including decision-making training </a:t>
            </a:r>
            <a:endParaRPr lang="en-GB" sz="1000" dirty="0">
              <a:solidFill>
                <a:schemeClr val="tx1"/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Trusteeships and family mentor offices – selected experts to undertake these crucial roles for families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Corporate lawyers/accountants – to manage succession of family business assets, across family members and/or into sale phase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Investment adviser – in the capacity of mentors for suitable family members who undertake official roles in this area</a:t>
            </a:r>
            <a:endParaRPr lang="en-GB" sz="11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7DFA6-1882-A475-5480-BCBD3E760429}"/>
              </a:ext>
            </a:extLst>
          </p:cNvPr>
          <p:cNvSpPr txBox="1"/>
          <p:nvPr/>
        </p:nvSpPr>
        <p:spPr>
          <a:xfrm>
            <a:off x="538611" y="3916690"/>
            <a:ext cx="255296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Succession perspectives for families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9A41A-B8F2-161A-702C-6678BBE054C5}"/>
              </a:ext>
            </a:extLst>
          </p:cNvPr>
          <p:cNvSpPr txBox="1"/>
          <p:nvPr/>
        </p:nvSpPr>
        <p:spPr>
          <a:xfrm>
            <a:off x="6475437" y="3940980"/>
            <a:ext cx="228138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Succession</a:t>
            </a:r>
            <a:r>
              <a:rPr lang="en-GB" dirty="0"/>
              <a:t> Partners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673E-52EF-A597-93D3-EDC874FAFEB9}"/>
              </a:ext>
            </a:extLst>
          </p:cNvPr>
          <p:cNvSpPr/>
          <p:nvPr/>
        </p:nvSpPr>
        <p:spPr>
          <a:xfrm>
            <a:off x="3195992" y="5834063"/>
            <a:ext cx="3961580" cy="3738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416" tIns="41208" rIns="82416" bIns="41208" rtlCol="0" anchor="t"/>
          <a:lstStyle/>
          <a:p>
            <a:pPr>
              <a:lnSpc>
                <a:spcPct val="115000"/>
              </a:lnSpc>
              <a:spcAft>
                <a:spcPts val="721"/>
              </a:spcAft>
            </a:pPr>
            <a:endParaRPr lang="en-GB" sz="1262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2533</Words>
  <Application>Microsoft Office PowerPoint</Application>
  <PresentationFormat>Custom</PresentationFormat>
  <Paragraphs>391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Helvetica</vt:lpstr>
      <vt:lpstr>Verdana</vt:lpstr>
      <vt:lpstr>Wingdings</vt:lpstr>
      <vt:lpstr>Office Theme</vt:lpstr>
      <vt:lpstr>PowerPoint Presentation</vt:lpstr>
      <vt:lpstr>VALEN’s community platform enables Family Offices to seamlessly deliver a customised service to their multi-generational families</vt:lpstr>
      <vt:lpstr>VALEN addresses the complex and evolving needs of multi-generational families</vt:lpstr>
      <vt:lpstr>VALEN addresses the challenges faced by Family Offices in supporting their clients</vt:lpstr>
      <vt:lpstr>VALEN … is a digital platform that delivers a needs-based organisational and reporting  (Lifestyle, Growth, Succession and Protection) service from a wide range of providers (via the Family Office) in an integrated and seamless manner</vt:lpstr>
      <vt:lpstr>A Needs-Based organizational philosophy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Valen is built on the latest web enabled platform</vt:lpstr>
      <vt:lpstr>VALEN provides a unique user experience, which is individually tailored to the family based on their individual circumstances - known as the “Needsphere’</vt:lpstr>
      <vt:lpstr>PowerPoint Presentation</vt:lpstr>
      <vt:lpstr>Deployment into target markets………</vt:lpstr>
      <vt:lpstr>PowerPoint Presentation</vt:lpstr>
      <vt:lpstr>Valen is approaching a relatively unsophisticated environment, where previous attempts to provide a unifying platform has not succeeded</vt:lpstr>
      <vt:lpstr>Sales lead generation</vt:lpstr>
      <vt:lpstr>Valen  – our approach once engaged with the Family</vt:lpstr>
      <vt:lpstr>PowerPoint Presentation</vt:lpstr>
      <vt:lpstr>The Valen Business model is based on franchising the platform  to FO for deployment into their Family clients</vt:lpstr>
      <vt:lpstr>Revenue Forecasts</vt:lpstr>
      <vt:lpstr>Funding Requirements</vt:lpstr>
      <vt:lpstr>PowerPoint Presentation</vt:lpstr>
      <vt:lpstr>TEAM</vt:lpstr>
      <vt:lpstr>Partners</vt:lpstr>
      <vt:lpstr>PowerPoint Presentation</vt:lpstr>
      <vt:lpstr>SOLUTION - an industry-disrupting `FO-tech` platform for managing the entire spectrum of family need (4 Core Needs Methodology .. Growth – Lifestyle – Succession – Protection) </vt:lpstr>
      <vt:lpstr>PowerPoint Presentation</vt:lpstr>
      <vt:lpstr>PowerPoint Presentation</vt:lpstr>
      <vt:lpstr>PowerPoint Presentation</vt:lpstr>
      <vt:lpstr>Word Salad!!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PROGRAM-Flyer-Resize-nobleed</dc:title>
  <cp:lastModifiedBy>John Sinclair</cp:lastModifiedBy>
  <cp:revision>65</cp:revision>
  <dcterms:created xsi:type="dcterms:W3CDTF">2021-10-12T06:59:55Z</dcterms:created>
  <dcterms:modified xsi:type="dcterms:W3CDTF">2023-01-10T15:26:58Z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2021-10-12T00:00:00Z</vt:filetime>
  </property>
  <property fmtid="{D5CDD505-2E9C-101B-9397-08002B2CF9AE}" pid="3" name="Creator">
    <vt:lpwstr>Adobe Illustrator 24.1 (Windows)</vt:lpwstr>
  </property>
  <property fmtid="{D5CDD505-2E9C-101B-9397-08002B2CF9AE}" pid="4" name="LastSaved">
    <vt:filetime>2021-10-12T00:00:00Z</vt:filetime>
  </property>
</Properties>
</file>