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FC069-269B-4588-A4BC-93551D308A07}" v="920" dt="2024-08-25T10:52:02.974"/>
    <p1510:client id="{1237C9D3-A296-40A2-AEEF-0A8388E26552}" v="1" dt="2024-08-23T11:48:56.629"/>
    <p1510:client id="{8ECD6F98-1421-4F2B-9C1A-8D071BC4F58A}" v="139" dt="2024-08-24T01:10:36.0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89992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844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00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136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59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66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41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58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970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0792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95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2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445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925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013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72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32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09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8/26/2024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094453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838200" y="2133600"/>
            <a:ext cx="10896600" cy="3046988"/>
          </a:xfrm>
          <a:prstGeom prst="rect">
            <a:avLst/>
          </a:prstGeom>
          <a:noFill/>
        </p:spPr>
        <p:txBody>
          <a:bodyPr wrap="square" lIns="91440" tIns="45720" rIns="91440" bIns="45720" rtlCol="0" anchor="t">
            <a:spAutoFit/>
          </a:bodyPr>
          <a:lstStyle/>
          <a:p>
            <a:r>
              <a:rPr lang="en-US" sz="2400" b="1" dirty="0">
                <a:solidFill>
                  <a:schemeClr val="bg1"/>
                </a:solidFill>
                <a:latin typeface="roboto"/>
                <a:ea typeface="roboto"/>
                <a:cs typeface="roboto"/>
              </a:rPr>
              <a:t>STUDENT </a:t>
            </a:r>
            <a:r>
              <a:rPr lang="en-US" sz="2400" b="1">
                <a:solidFill>
                  <a:schemeClr val="bg1"/>
                </a:solidFill>
                <a:latin typeface="roboto"/>
                <a:ea typeface="roboto"/>
                <a:cs typeface="roboto"/>
              </a:rPr>
              <a:t>NAME </a:t>
            </a:r>
            <a:r>
              <a:rPr lang="en-US" sz="2400" b="1" smtClean="0">
                <a:solidFill>
                  <a:schemeClr val="bg1"/>
                </a:solidFill>
                <a:latin typeface="roboto"/>
                <a:ea typeface="roboto"/>
                <a:cs typeface="roboto"/>
              </a:rPr>
              <a:t> </a:t>
            </a:r>
            <a:r>
              <a:rPr lang="en-US" sz="2400" b="1" smtClean="0">
                <a:solidFill>
                  <a:schemeClr val="bg1"/>
                </a:solidFill>
                <a:latin typeface="roboto"/>
                <a:ea typeface="roboto"/>
                <a:cs typeface="roboto"/>
              </a:rPr>
              <a:t>          </a:t>
            </a:r>
            <a:r>
              <a:rPr lang="en-US" sz="2400" smtClean="0">
                <a:solidFill>
                  <a:schemeClr val="bg1"/>
                </a:solidFill>
                <a:latin typeface="roboto"/>
                <a:ea typeface="roboto"/>
                <a:cs typeface="roboto"/>
              </a:rPr>
              <a:t>: VALLIMEERAA </a:t>
            </a:r>
            <a:r>
              <a:rPr lang="en-US" sz="2400" dirty="0" smtClean="0">
                <a:solidFill>
                  <a:schemeClr val="bg1"/>
                </a:solidFill>
                <a:latin typeface="roboto"/>
                <a:ea typeface="roboto"/>
                <a:cs typeface="roboto"/>
              </a:rPr>
              <a:t>N</a:t>
            </a:r>
          </a:p>
          <a:p>
            <a:endParaRPr lang="en-US" sz="2400" dirty="0">
              <a:solidFill>
                <a:schemeClr val="bg1"/>
              </a:solidFill>
              <a:latin typeface="roboto"/>
              <a:ea typeface="roboto"/>
              <a:cs typeface="roboto"/>
            </a:endParaRPr>
          </a:p>
          <a:p>
            <a:r>
              <a:rPr lang="en-US" sz="2400" b="1" dirty="0" smtClean="0">
                <a:solidFill>
                  <a:schemeClr val="bg1"/>
                </a:solidFill>
                <a:latin typeface="roboto"/>
                <a:ea typeface="roboto"/>
                <a:cs typeface="roboto"/>
              </a:rPr>
              <a:t>NAAN MUDHALVAN ID  </a:t>
            </a:r>
            <a:r>
              <a:rPr lang="en-US" sz="2400" dirty="0" smtClean="0">
                <a:solidFill>
                  <a:schemeClr val="bg1"/>
                </a:solidFill>
                <a:latin typeface="roboto"/>
                <a:ea typeface="roboto"/>
                <a:cs typeface="roboto"/>
              </a:rPr>
              <a:t>: </a:t>
            </a:r>
            <a:r>
              <a:rPr lang="en-US" sz="2400" dirty="0" smtClean="0">
                <a:solidFill>
                  <a:schemeClr val="bg1"/>
                </a:solidFill>
                <a:latin typeface="roboto"/>
                <a:ea typeface="roboto"/>
                <a:cs typeface="roboto"/>
              </a:rPr>
              <a:t>9C1912430887671AAD246BD1ECA08DAD</a:t>
            </a:r>
            <a:endParaRPr lang="en-US" sz="2400" dirty="0" smtClean="0">
              <a:solidFill>
                <a:schemeClr val="bg1"/>
              </a:solidFill>
              <a:latin typeface="roboto"/>
              <a:ea typeface="roboto"/>
              <a:cs typeface="roboto"/>
            </a:endParaRPr>
          </a:p>
          <a:p>
            <a:endParaRPr lang="en-US" sz="2400" dirty="0">
              <a:solidFill>
                <a:schemeClr val="bg1"/>
              </a:solidFill>
              <a:latin typeface="roboto"/>
              <a:ea typeface="+mn-lt"/>
              <a:cs typeface="+mn-lt"/>
            </a:endParaRPr>
          </a:p>
          <a:p>
            <a:r>
              <a:rPr lang="en-US" sz="2400" b="1" dirty="0">
                <a:solidFill>
                  <a:schemeClr val="bg1"/>
                </a:solidFill>
                <a:latin typeface="roboto"/>
                <a:ea typeface="roboto"/>
                <a:cs typeface="roboto"/>
              </a:rPr>
              <a:t>DEPARTMENT</a:t>
            </a:r>
            <a:r>
              <a:rPr lang="en-US" sz="2400" dirty="0">
                <a:solidFill>
                  <a:schemeClr val="bg1"/>
                </a:solidFill>
                <a:latin typeface="roboto"/>
                <a:ea typeface="roboto"/>
                <a:cs typeface="roboto"/>
              </a:rPr>
              <a:t>      </a:t>
            </a:r>
            <a:r>
              <a:rPr lang="en-US" sz="2400" dirty="0" smtClean="0">
                <a:solidFill>
                  <a:schemeClr val="bg1"/>
                </a:solidFill>
                <a:latin typeface="roboto"/>
                <a:ea typeface="roboto"/>
                <a:cs typeface="roboto"/>
              </a:rPr>
              <a:t>          : </a:t>
            </a:r>
            <a:r>
              <a:rPr lang="en-US" sz="2400" dirty="0">
                <a:solidFill>
                  <a:schemeClr val="bg1"/>
                </a:solidFill>
                <a:latin typeface="roboto"/>
                <a:ea typeface="roboto"/>
                <a:cs typeface="roboto"/>
              </a:rPr>
              <a:t>B.COM [GENERAL</a:t>
            </a:r>
            <a:r>
              <a:rPr lang="en-US" sz="2400" dirty="0" smtClean="0">
                <a:solidFill>
                  <a:schemeClr val="bg1"/>
                </a:solidFill>
                <a:latin typeface="roboto"/>
                <a:ea typeface="roboto"/>
                <a:cs typeface="roboto"/>
              </a:rPr>
              <a:t>]</a:t>
            </a: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COLLEGE</a:t>
            </a:r>
            <a:r>
              <a:rPr lang="en-US" sz="2400" dirty="0">
                <a:solidFill>
                  <a:schemeClr val="bg1"/>
                </a:solidFill>
                <a:latin typeface="roboto"/>
                <a:ea typeface="roboto"/>
                <a:cs typeface="roboto"/>
              </a:rPr>
              <a:t>             </a:t>
            </a:r>
            <a:r>
              <a:rPr lang="en-US" sz="2400" dirty="0" smtClean="0">
                <a:solidFill>
                  <a:schemeClr val="bg1"/>
                </a:solidFill>
                <a:latin typeface="roboto"/>
                <a:ea typeface="roboto"/>
                <a:cs typeface="roboto"/>
              </a:rPr>
              <a:t>          : </a:t>
            </a:r>
            <a:r>
              <a:rPr lang="en-US" sz="2400" dirty="0">
                <a:solidFill>
                  <a:schemeClr val="bg1"/>
                </a:solidFill>
                <a:latin typeface="roboto"/>
                <a:ea typeface="roboto"/>
                <a:cs typeface="roboto"/>
              </a:rPr>
              <a:t>MEENAKSHI COLLEGE FOR WOMEN</a:t>
            </a:r>
          </a:p>
          <a:p>
            <a:r>
              <a:rPr lang="en-US" sz="2400" dirty="0">
                <a:solidFill>
                  <a:schemeClr val="bg1"/>
                </a:solidFill>
                <a:latin typeface="roboto"/>
                <a:ea typeface="roboto"/>
                <a:cs typeface="roboto"/>
              </a:rPr>
              <a:t>           </a:t>
            </a:r>
            <a:r>
              <a:rPr lang="en-US" sz="2400" dirty="0" smtClean="0">
                <a:solidFill>
                  <a:schemeClr val="bg1"/>
                </a:solidFill>
                <a:latin typeface="roboto"/>
                <a:ea typeface="roboto"/>
                <a:cs typeface="roboto"/>
              </a:rPr>
              <a:t>`</a:t>
            </a:r>
            <a:endParaRPr lang="en-IN" sz="2400" dirty="0">
              <a:solidFill>
                <a:schemeClr val="bg1"/>
              </a:solidFill>
              <a:latin typeface="roboto"/>
              <a:ea typeface="roboto"/>
              <a:cs typeface="roboto"/>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739775" y="484692"/>
            <a:ext cx="3303904" cy="505908"/>
          </a:xfrm>
          <a:prstGeom prst="rect">
            <a:avLst/>
          </a:prstGeom>
        </p:spPr>
        <p:txBody>
          <a:bodyPr vert="horz" wrap="square" lIns="0" tIns="13335" rIns="0" bIns="0" rtlCol="0">
            <a:spAutoFit/>
          </a:bodyPr>
          <a:lstStyle/>
          <a:p>
            <a:pPr marL="12700">
              <a:lnSpc>
                <a:spcPct val="100000"/>
              </a:lnSpc>
              <a:spcBef>
                <a:spcPts val="105"/>
              </a:spcBef>
            </a:pPr>
            <a:r>
              <a:rPr lang="en-US" sz="3200" b="1" spc="15" dirty="0" smtClean="0">
                <a:solidFill>
                  <a:schemeClr val="bg1"/>
                </a:solidFill>
                <a:latin typeface="Trebuchet MS"/>
                <a:cs typeface="Trebuchet MS"/>
              </a:rPr>
              <a:t>Modelling</a:t>
            </a:r>
            <a:endParaRPr sz="3200" dirty="0">
              <a:solidFill>
                <a:schemeClr val="bg1"/>
              </a:solidFill>
              <a:latin typeface="Trebuchet MS"/>
              <a:cs typeface="Trebuchet MS"/>
            </a:endParaRPr>
          </a:p>
        </p:txBody>
      </p:sp>
      <p:sp>
        <p:nvSpPr>
          <p:cNvPr id="3" name="TextBox 2">
            <a:extLst>
              <a:ext uri="{FF2B5EF4-FFF2-40B4-BE49-F238E27FC236}">
                <a16:creationId xmlns="" xmlns:a16="http://schemas.microsoft.com/office/drawing/2014/main" id="{17D0BDAF-5DF6-3FD0-E188-2116BD599222}"/>
              </a:ext>
            </a:extLst>
          </p:cNvPr>
          <p:cNvSpPr txBox="1"/>
          <p:nvPr/>
        </p:nvSpPr>
        <p:spPr>
          <a:xfrm>
            <a:off x="739775" y="1398837"/>
            <a:ext cx="8993724" cy="4401205"/>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dirty="0">
              <a:solidFill>
                <a:schemeClr val="bg1"/>
              </a:solidFill>
              <a:latin typeface="Calibri" panose="020F0502020204030204" pitchFamily="34" charset="0"/>
              <a:cs typeface="Calibri" panose="020F0502020204030204" pitchFamily="34" charset="0"/>
            </a:endParaRP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10</a:t>
            </a:r>
            <a:endParaRPr spc="1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smtClean="0">
                <a:solidFill>
                  <a:schemeClr val="bg1"/>
                </a:solidFill>
                <a:latin typeface="Trebuchet MS" panose="020B0603020202020204" pitchFamily="34" charset="0"/>
              </a:rPr>
              <a:t>Results</a:t>
            </a:r>
            <a:endParaRPr sz="3200" b="1" dirty="0">
              <a:solidFill>
                <a:schemeClr val="bg1"/>
              </a:solidFill>
              <a:latin typeface="Trebuchet MS" panose="020B0603020202020204" pitchFamily="34" charset="0"/>
            </a:endParaRPr>
          </a:p>
        </p:txBody>
      </p:sp>
      <p:pic>
        <p:nvPicPr>
          <p:cNvPr id="2" name="Picture 1" descr="A graph on a sheet of paper">
            <a:extLst>
              <a:ext uri="{FF2B5EF4-FFF2-40B4-BE49-F238E27FC236}">
                <a16:creationId xmlns="" xmlns:a16="http://schemas.microsoft.com/office/drawing/2014/main" id="{B81B01F7-10FF-DA7D-50F6-7ED6E1E19685}"/>
              </a:ext>
            </a:extLst>
          </p:cNvPr>
          <p:cNvPicPr>
            <a:picLocks noChangeAspect="1"/>
          </p:cNvPicPr>
          <p:nvPr/>
        </p:nvPicPr>
        <p:blipFill>
          <a:blip r:embed="rId4"/>
          <a:stretch>
            <a:fillRect/>
          </a:stretch>
        </p:blipFill>
        <p:spPr>
          <a:xfrm>
            <a:off x="91440" y="1148150"/>
            <a:ext cx="9733280" cy="5181461"/>
          </a:xfrm>
          <a:prstGeom prst="rect">
            <a:avLst/>
          </a:prstGeom>
          <a:effectLst>
            <a:innerShdw blurRad="63500" dist="50800" dir="13500000">
              <a:prstClr val="black">
                <a:alpha val="50000"/>
              </a:prstClr>
            </a:innerShdw>
          </a:effectLst>
        </p:spPr>
      </p:pic>
      <p:sp>
        <p:nvSpPr>
          <p:cNvPr id="8"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11</a:t>
            </a:r>
            <a:endParaRPr spc="1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sz="3200" b="1" dirty="0">
                <a:solidFill>
                  <a:schemeClr val="bg1"/>
                </a:solidFill>
                <a:latin typeface="Trebuchet MS" panose="020B0603020202020204" pitchFamily="34" charset="0"/>
                <a:cs typeface="Times New Roman" panose="02020603050405020304" pitchFamily="18" charset="0"/>
              </a:rPr>
              <a:t>Conclusion</a:t>
            </a:r>
            <a:endParaRPr lang="en-IN" sz="3200" b="1" dirty="0">
              <a:solidFill>
                <a:schemeClr val="bg1"/>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2334F703-2B9A-29D3-9B15-D3B5AEE14D19}"/>
              </a:ext>
            </a:extLst>
          </p:cNvPr>
          <p:cNvSpPr txBox="1"/>
          <p:nvPr/>
        </p:nvSpPr>
        <p:spPr>
          <a:xfrm>
            <a:off x="762000" y="1371601"/>
            <a:ext cx="10210800" cy="526297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800" dirty="0">
              <a:solidFill>
                <a:schemeClr val="bg1"/>
              </a:solidFill>
              <a:latin typeface="Calibri" panose="020F0502020204030204" pitchFamily="34" charset="0"/>
              <a:cs typeface="Calibri" panose="020F0502020204030204" pitchFamily="34" charset="0"/>
            </a:endParaRPr>
          </a:p>
        </p:txBody>
      </p:sp>
      <p:sp>
        <p:nvSpPr>
          <p:cNvPr id="5"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12</a:t>
            </a:r>
            <a:endParaRPr spc="10" dirty="0"/>
          </a:p>
        </p:txBody>
      </p:sp>
    </p:spTree>
    <p:extLst>
      <p:ext uri="{BB962C8B-B14F-4D97-AF65-F5344CB8AC3E}">
        <p14:creationId xmlns:p14="http://schemas.microsoft.com/office/powerpoint/2010/main" val="29864422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685800" y="3195935"/>
            <a:ext cx="11049000" cy="584775"/>
          </a:xfrm>
          <a:prstGeom prst="rect">
            <a:avLst/>
          </a:prstGeom>
          <a:noFill/>
        </p:spPr>
        <p:txBody>
          <a:bodyPr wrap="square" lIns="91440" tIns="45720" rIns="91440" bIns="45720" rtlCol="0" anchor="t">
            <a:spAutoFit/>
          </a:bodyPr>
          <a:lstStyle/>
          <a:p>
            <a:r>
              <a:rPr lang="en-US" sz="3200" dirty="0">
                <a:solidFill>
                  <a:schemeClr val="bg1"/>
                </a:solidFill>
                <a:latin typeface="Calibri" panose="020F0502020204030204" pitchFamily="34" charset="0"/>
                <a:ea typeface="roboto"/>
                <a:cs typeface="Calibri" panose="020F0502020204030204" pitchFamily="34" charset="0"/>
              </a:rPr>
              <a:t>Employee Analysis Based on Department and Gender using </a:t>
            </a:r>
            <a:r>
              <a:rPr lang="en-US" sz="3200" dirty="0" smtClean="0">
                <a:solidFill>
                  <a:schemeClr val="bg1"/>
                </a:solidFill>
                <a:latin typeface="Calibri" panose="020F0502020204030204" pitchFamily="34" charset="0"/>
                <a:ea typeface="roboto"/>
                <a:cs typeface="Calibri" panose="020F0502020204030204" pitchFamily="34" charset="0"/>
              </a:rPr>
              <a:t>Excel</a:t>
            </a:r>
            <a:endParaRPr lang="en-IN" sz="3200" dirty="0">
              <a:solidFill>
                <a:schemeClr val="bg1"/>
              </a:solidFill>
              <a:latin typeface="Calibri" panose="020F0502020204030204" pitchFamily="34" charset="0"/>
              <a:ea typeface="roboto"/>
              <a:cs typeface="Calibri" panose="020F0502020204030204" pitchFamily="34" charset="0"/>
            </a:endParaRPr>
          </a:p>
        </p:txBody>
      </p:sp>
      <p:sp>
        <p:nvSpPr>
          <p:cNvPr id="4" name="TextBox 3">
            <a:extLst>
              <a:ext uri="{FF2B5EF4-FFF2-40B4-BE49-F238E27FC236}">
                <a16:creationId xmlns="" xmlns:a16="http://schemas.microsoft.com/office/drawing/2014/main" id="{D55ADE35-C35B-07C1-F5AA-C33B3DDB802E}"/>
              </a:ext>
            </a:extLst>
          </p:cNvPr>
          <p:cNvSpPr txBox="1"/>
          <p:nvPr/>
        </p:nvSpPr>
        <p:spPr>
          <a:xfrm>
            <a:off x="685800" y="1752600"/>
            <a:ext cx="9982200" cy="584775"/>
          </a:xfrm>
          <a:prstGeom prst="rect">
            <a:avLst/>
          </a:prstGeom>
          <a:noFill/>
        </p:spPr>
        <p:txBody>
          <a:bodyPr wrap="square" lIns="91440" tIns="45720" rIns="91440" bIns="45720" rtlCol="0" anchor="t">
            <a:spAutoFit/>
          </a:bodyPr>
          <a:lstStyle/>
          <a:p>
            <a:r>
              <a:rPr lang="en-US" sz="3200" b="1" dirty="0" smtClean="0">
                <a:solidFill>
                  <a:schemeClr val="bg1"/>
                </a:solidFill>
                <a:latin typeface="Trebuchet MS" panose="020B0603020202020204" pitchFamily="34" charset="0"/>
                <a:ea typeface="roboto"/>
                <a:cs typeface="roboto"/>
              </a:rPr>
              <a:t>Project Title</a:t>
            </a:r>
            <a:endParaRPr lang="en-IN" sz="3200" b="1" dirty="0">
              <a:solidFill>
                <a:schemeClr val="bg1"/>
              </a:solidFill>
              <a:latin typeface="Trebuchet MS" panose="020B0603020202020204" pitchFamily="34" charset="0"/>
              <a:ea typeface="roboto"/>
              <a:cs typeface="roboto"/>
            </a:endParaRPr>
          </a:p>
        </p:txBody>
      </p:sp>
    </p:spTree>
    <p:extLst>
      <p:ext uri="{BB962C8B-B14F-4D97-AF65-F5344CB8AC3E}">
        <p14:creationId xmlns:p14="http://schemas.microsoft.com/office/powerpoint/2010/main" val="40536918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609600" y="2362200"/>
            <a:ext cx="9982200" cy="3539430"/>
          </a:xfrm>
          <a:prstGeom prst="rect">
            <a:avLst/>
          </a:prstGeom>
          <a:noFill/>
        </p:spPr>
        <p:txBody>
          <a:bodyPr wrap="square" lIns="91440" tIns="45720" rIns="91440" bIns="45720" rtlCol="0" anchor="t">
            <a:spAutoFit/>
          </a:bodyPr>
          <a:lstStyle/>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Problem Statement</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Project Overview</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End Users</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Our Solution and Proposition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Dataset Description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Modelling Approach</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Results and Discussion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 xmlns:a16="http://schemas.microsoft.com/office/drawing/2014/main" id="{D55ADE35-C35B-07C1-F5AA-C33B3DDB802E}"/>
              </a:ext>
            </a:extLst>
          </p:cNvPr>
          <p:cNvSpPr txBox="1"/>
          <p:nvPr/>
        </p:nvSpPr>
        <p:spPr>
          <a:xfrm>
            <a:off x="685800" y="939225"/>
            <a:ext cx="9982200" cy="584775"/>
          </a:xfrm>
          <a:prstGeom prst="rect">
            <a:avLst/>
          </a:prstGeom>
          <a:noFill/>
        </p:spPr>
        <p:txBody>
          <a:bodyPr wrap="square" lIns="91440" tIns="45720" rIns="91440" bIns="45720" rtlCol="0" anchor="t">
            <a:spAutoFit/>
          </a:bodyPr>
          <a:lstStyle/>
          <a:p>
            <a:r>
              <a:rPr lang="en-US" sz="3200" b="1" dirty="0" smtClean="0">
                <a:solidFill>
                  <a:schemeClr val="bg1"/>
                </a:solidFill>
                <a:latin typeface="Trebuchet MS" panose="020B0603020202020204" pitchFamily="34" charset="0"/>
                <a:ea typeface="roboto"/>
                <a:cs typeface="roboto"/>
              </a:rPr>
              <a:t>INDEX</a:t>
            </a:r>
          </a:p>
        </p:txBody>
      </p:sp>
    </p:spTree>
    <p:extLst>
      <p:ext uri="{BB962C8B-B14F-4D97-AF65-F5344CB8AC3E}">
        <p14:creationId xmlns:p14="http://schemas.microsoft.com/office/powerpoint/2010/main" val="14895276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b="1" spc="-20" dirty="0" smtClean="0">
                <a:solidFill>
                  <a:schemeClr val="bg1"/>
                </a:solidFill>
                <a:latin typeface="Trebuchet MS" panose="020B0603020202020204" pitchFamily="34" charset="0"/>
              </a:rPr>
              <a:t>Problem Statement</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 xmlns:a16="http://schemas.microsoft.com/office/drawing/2014/main" id="{1C24EE7A-6CEC-8F00-37F0-DBA808967DCE}"/>
              </a:ext>
            </a:extLst>
          </p:cNvPr>
          <p:cNvSpPr txBox="1"/>
          <p:nvPr/>
        </p:nvSpPr>
        <p:spPr>
          <a:xfrm>
            <a:off x="762000" y="2019300"/>
            <a:ext cx="7077075" cy="3108543"/>
          </a:xfrm>
          <a:prstGeom prst="rect">
            <a:avLst/>
          </a:prstGeom>
          <a:noFill/>
        </p:spPr>
        <p:txBody>
          <a:bodyPr wrap="square" lIns="91440" tIns="45720" rIns="91440" bIns="45720" rtlCol="0" anchor="t">
            <a:spAutoFit/>
          </a:bodyPr>
          <a:lstStyle/>
          <a:p>
            <a:r>
              <a:rPr lang="en-US" sz="2800" dirty="0">
                <a:solidFill>
                  <a:schemeClr val="bg1"/>
                </a:solidFill>
                <a:latin typeface="Calibri" panose="020F0502020204030204" pitchFamily="34" charset="0"/>
                <a:ea typeface="Calibri"/>
                <a:cs typeface="Calibri" panose="020F0502020204030204" pitchFamily="34" charset="0"/>
              </a:rPr>
              <a:t>To analyze the employees across different departments based on gender and areas of improvement in organizational practices. This analysis aims to support the </a:t>
            </a:r>
            <a:r>
              <a:rPr lang="en-US" sz="2800" dirty="0" smtClean="0">
                <a:solidFill>
                  <a:schemeClr val="bg1"/>
                </a:solidFill>
                <a:latin typeface="Calibri" panose="020F0502020204030204" pitchFamily="34" charset="0"/>
                <a:ea typeface="Calibri"/>
                <a:cs typeface="Calibri" panose="020F0502020204030204" pitchFamily="34" charset="0"/>
              </a:rPr>
              <a:t>organization's </a:t>
            </a:r>
            <a:r>
              <a:rPr lang="en-US" sz="2800" dirty="0">
                <a:solidFill>
                  <a:schemeClr val="bg1"/>
                </a:solidFill>
                <a:latin typeface="Calibri" panose="020F0502020204030204" pitchFamily="34" charset="0"/>
                <a:ea typeface="Calibri"/>
                <a:cs typeface="Calibri" panose="020F0502020204030204" pitchFamily="34" charset="0"/>
              </a:rPr>
              <a:t>goals of enhancing employee performance while fostering an inclusive and equitable workplace.</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b="1" spc="5" dirty="0" smtClean="0">
                <a:solidFill>
                  <a:schemeClr val="bg1"/>
                </a:solidFill>
                <a:latin typeface="Trebuchet MS" panose="020B0603020202020204" pitchFamily="34" charset="0"/>
              </a:rPr>
              <a:t>Project Overview</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 xmlns:a16="http://schemas.microsoft.com/office/drawing/2014/main" id="{C455B44A-6427-A2C7-940B-1483038913D9}"/>
              </a:ext>
            </a:extLst>
          </p:cNvPr>
          <p:cNvSpPr txBox="1"/>
          <p:nvPr/>
        </p:nvSpPr>
        <p:spPr>
          <a:xfrm>
            <a:off x="739775" y="2019300"/>
            <a:ext cx="7261225"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This project involves analyzing an employee dataset using Excel to create visual representations of key </a:t>
            </a:r>
            <a:r>
              <a:rPr lang="en-US" sz="2800" dirty="0" smtClean="0">
                <a:solidFill>
                  <a:schemeClr val="bg1"/>
                </a:solidFill>
                <a:latin typeface="Calibri" panose="020F0502020204030204" pitchFamily="34" charset="0"/>
                <a:cs typeface="Calibri" panose="020F0502020204030204" pitchFamily="34" charset="0"/>
              </a:rPr>
              <a:t>workforce </a:t>
            </a:r>
            <a:r>
              <a:rPr lang="en-US" sz="2800" dirty="0">
                <a:solidFill>
                  <a:schemeClr val="bg1"/>
                </a:solidFill>
                <a:latin typeface="Calibri" panose="020F0502020204030204" pitchFamily="34" charset="0"/>
                <a:cs typeface="Calibri" panose="020F0502020204030204" pitchFamily="34" charset="0"/>
              </a:rPr>
              <a:t>metrics. The focus is on diversity, employment types (permanent  vs. temporary), location  and employee termination trends. The goal is to provide clear and actionable insights that can help the HR department and management in decision-making processes.</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b="1" spc="25" dirty="0" smtClean="0">
                <a:solidFill>
                  <a:schemeClr val="bg1"/>
                </a:solidFill>
                <a:latin typeface="Trebuchet MS" panose="020B0603020202020204" pitchFamily="34" charset="0"/>
              </a:rPr>
              <a:t>Who are the End Users ?</a:t>
            </a:r>
            <a:endParaRPr sz="3200" b="1" dirty="0">
              <a:solidFill>
                <a:schemeClr val="bg1"/>
              </a:solidFill>
              <a:latin typeface="Trebuchet MS" panose="020B0603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D48305A3-B07D-0834-D1D2-E36CB81B8195}"/>
              </a:ext>
            </a:extLst>
          </p:cNvPr>
          <p:cNvSpPr txBox="1"/>
          <p:nvPr/>
        </p:nvSpPr>
        <p:spPr>
          <a:xfrm>
            <a:off x="699452" y="2133600"/>
            <a:ext cx="8980940"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The primary end users of this project </a:t>
            </a:r>
            <a:r>
              <a:rPr lang="en-US" sz="2800" dirty="0" smtClean="0">
                <a:solidFill>
                  <a:schemeClr val="bg1"/>
                </a:solidFill>
                <a:latin typeface="Calibri" panose="020F0502020204030204" pitchFamily="34" charset="0"/>
                <a:cs typeface="Calibri" panose="020F0502020204030204" pitchFamily="34" charset="0"/>
              </a:rPr>
              <a:t>are :</a:t>
            </a:r>
          </a:p>
          <a:p>
            <a:endParaRPr lang="en-IN" sz="2800" dirty="0">
              <a:solidFill>
                <a:schemeClr val="bg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HR professionals </a:t>
            </a:r>
            <a:endParaRPr lang="en-IN"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Management teams </a:t>
            </a:r>
            <a:endParaRPr lang="en-US"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Employees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Supervisors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Analysts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Creditors</a:t>
            </a:r>
          </a:p>
          <a:p>
            <a:endParaRPr lang="en-US" sz="2800" dirty="0">
              <a:solidFill>
                <a:schemeClr val="bg1"/>
              </a:solidFill>
              <a:latin typeface="Calibri" panose="020F0502020204030204" pitchFamily="34" charset="0"/>
              <a:ea typeface="Calibri"/>
              <a:cs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b="1" spc="10" dirty="0" smtClean="0">
                <a:solidFill>
                  <a:schemeClr val="bg1"/>
                </a:solidFill>
                <a:latin typeface="Trebuchet MS" panose="020B0603020202020204" pitchFamily="34" charset="0"/>
              </a:rPr>
              <a:t>Our Solution and its Value Proposition</a:t>
            </a:r>
            <a:endParaRPr sz="3200" b="1" dirty="0">
              <a:solidFill>
                <a:schemeClr val="bg1"/>
              </a:solidFill>
              <a:latin typeface="Trebuchet MS" panose="020B0603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FD597543-346A-DEEF-9CF7-CC75FA4C6932}"/>
              </a:ext>
            </a:extLst>
          </p:cNvPr>
          <p:cNvSpPr txBox="1"/>
          <p:nvPr/>
        </p:nvSpPr>
        <p:spPr>
          <a:xfrm>
            <a:off x="558165" y="1950040"/>
            <a:ext cx="9576435" cy="3539430"/>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sz="3200" b="1" dirty="0">
                <a:solidFill>
                  <a:schemeClr val="bg1"/>
                </a:solidFill>
                <a:latin typeface="Trebuchet MS" panose="020B0603020202020204" pitchFamily="34" charset="0"/>
              </a:rPr>
              <a:t>Dataset Description</a:t>
            </a:r>
          </a:p>
        </p:txBody>
      </p:sp>
      <p:sp>
        <p:nvSpPr>
          <p:cNvPr id="4" name="TextBox 3">
            <a:extLst>
              <a:ext uri="{FF2B5EF4-FFF2-40B4-BE49-F238E27FC236}">
                <a16:creationId xmlns="" xmlns:a16="http://schemas.microsoft.com/office/drawing/2014/main" id="{22E8CC0B-4B28-6874-20B6-13CD380982FF}"/>
              </a:ext>
            </a:extLst>
          </p:cNvPr>
          <p:cNvSpPr txBox="1"/>
          <p:nvPr/>
        </p:nvSpPr>
        <p:spPr>
          <a:xfrm>
            <a:off x="646112" y="2133600"/>
            <a:ext cx="8878888" cy="224676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dirty="0">
              <a:solidFill>
                <a:schemeClr val="bg1"/>
              </a:solidFill>
              <a:latin typeface="Calibri" panose="020F0502020204030204" pitchFamily="34" charset="0"/>
              <a:cs typeface="Calibri" panose="020F0502020204030204" pitchFamily="34" charset="0"/>
            </a:endParaRPr>
          </a:p>
        </p:txBody>
      </p:sp>
      <p:sp>
        <p:nvSpPr>
          <p:cNvPr id="6"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8</a:t>
            </a:r>
            <a:endParaRPr spc="10" dirty="0"/>
          </a:p>
        </p:txBody>
      </p:sp>
    </p:spTree>
    <p:extLst>
      <p:ext uri="{BB962C8B-B14F-4D97-AF65-F5344CB8AC3E}">
        <p14:creationId xmlns:p14="http://schemas.microsoft.com/office/powerpoint/2010/main" val="27206606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lang="en-US" sz="3200" b="1" spc="15" dirty="0" smtClean="0">
                <a:solidFill>
                  <a:schemeClr val="bg1"/>
                </a:solidFill>
                <a:latin typeface="Trebuchet MS" panose="020B0603020202020204" pitchFamily="34" charset="0"/>
              </a:rPr>
              <a:t>The “WOW” in our solution</a:t>
            </a:r>
            <a:endParaRPr sz="3200" b="1" dirty="0">
              <a:solidFill>
                <a:schemeClr val="bg1"/>
              </a:solidFill>
              <a:latin typeface="Trebuchet MS" panose="020B0603020202020204" pitchFamily="34" charset="0"/>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CE2AC7BE-D908-9C87-9B14-F7D60740EC65}"/>
              </a:ext>
            </a:extLst>
          </p:cNvPr>
          <p:cNvSpPr txBox="1"/>
          <p:nvPr/>
        </p:nvSpPr>
        <p:spPr>
          <a:xfrm>
            <a:off x="739774" y="1828800"/>
            <a:ext cx="9242425" cy="3108543"/>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smtClean="0"/>
              <a:t>9</a:t>
            </a:r>
            <a:endParaRPr spc="1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262</TotalTime>
  <Words>578</Words>
  <Application>Microsoft Office PowerPoint</Application>
  <PresentationFormat>Widescreen</PresentationFormat>
  <Paragraphs>58</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roboto</vt:lpstr>
      <vt:lpstr>Times New Roman</vt:lpstr>
      <vt:lpstr>Trebuchet MS</vt:lpstr>
      <vt:lpstr>Wingdings</vt:lpstr>
      <vt:lpstr>Wingdings 3</vt:lpstr>
      <vt:lpstr>Ion</vt:lpstr>
      <vt:lpstr>PowerPoint Presentation</vt:lpstr>
      <vt:lpstr>PowerPoint Presentation</vt:lpstr>
      <vt:lpstr>PowerPoint Presentation</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Valli Meera</dc:creator>
  <cp:lastModifiedBy>ADMIN</cp:lastModifiedBy>
  <cp:revision>153</cp:revision>
  <dcterms:created xsi:type="dcterms:W3CDTF">2024-03-29T15:07:22Z</dcterms:created>
  <dcterms:modified xsi:type="dcterms:W3CDTF">2024-08-26T14:15:53Z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