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1" r:id="rId6"/>
    <p:sldId id="263" r:id="rId7"/>
    <p:sldId id="264" r:id="rId8"/>
    <p:sldId id="265" r:id="rId9"/>
    <p:sldId id="273" r:id="rId10"/>
    <p:sldId id="274" r:id="rId11"/>
    <p:sldId id="276" r:id="rId12"/>
    <p:sldId id="275"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05128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12962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856453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637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094180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917244-3926-4FFE-A0DE-2C3D0200044E}"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3580616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917244-3926-4FFE-A0DE-2C3D0200044E}"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189433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990918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36562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577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17244-3926-4FFE-A0DE-2C3D0200044E}"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79508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53278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17244-3926-4FFE-A0DE-2C3D0200044E}" type="datetimeFigureOut">
              <a:rPr lang="en-IN" smtClean="0"/>
              <a:t>24-12-2022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78968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17244-3926-4FFE-A0DE-2C3D0200044E}"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361076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917244-3926-4FFE-A0DE-2C3D0200044E}" type="datetimeFigureOut">
              <a:rPr lang="en-IN" smtClean="0"/>
              <a:t>24-12-2022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73816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158975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17244-3926-4FFE-A0DE-2C3D0200044E}"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A2A77C-F03D-4595-A4ED-3C8FF6C442E7}" type="slidenum">
              <a:rPr lang="en-IN" smtClean="0"/>
              <a:t>‹#›</a:t>
            </a:fld>
            <a:endParaRPr lang="en-IN"/>
          </a:p>
        </p:txBody>
      </p:sp>
    </p:spTree>
    <p:extLst>
      <p:ext uri="{BB962C8B-B14F-4D97-AF65-F5344CB8AC3E}">
        <p14:creationId xmlns:p14="http://schemas.microsoft.com/office/powerpoint/2010/main" val="255120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3917244-3926-4FFE-A0DE-2C3D0200044E}" type="datetimeFigureOut">
              <a:rPr lang="en-IN" smtClean="0"/>
              <a:t>24-12-2022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1A2A77C-F03D-4595-A4ED-3C8FF6C442E7}" type="slidenum">
              <a:rPr lang="en-IN" smtClean="0"/>
              <a:t>‹#›</a:t>
            </a:fld>
            <a:endParaRPr lang="en-IN"/>
          </a:p>
        </p:txBody>
      </p:sp>
    </p:spTree>
    <p:extLst>
      <p:ext uri="{BB962C8B-B14F-4D97-AF65-F5344CB8AC3E}">
        <p14:creationId xmlns:p14="http://schemas.microsoft.com/office/powerpoint/2010/main" val="265495823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E15B9E-A388-D668-5BEA-0E60EF0E134F}"/>
              </a:ext>
            </a:extLst>
          </p:cNvPr>
          <p:cNvSpPr>
            <a:spLocks noGrp="1"/>
          </p:cNvSpPr>
          <p:nvPr>
            <p:ph type="title"/>
          </p:nvPr>
        </p:nvSpPr>
        <p:spPr>
          <a:xfrm>
            <a:off x="913774" y="1045985"/>
            <a:ext cx="10364451" cy="2606697"/>
          </a:xfrm>
        </p:spPr>
        <p:txBody>
          <a:bodyPr>
            <a:normAutofit/>
          </a:bodyPr>
          <a:lstStyle/>
          <a:p>
            <a:r>
              <a:rPr lang="en-US" sz="3000" i="1" dirty="0">
                <a:solidFill>
                  <a:srgbClr val="FF0000"/>
                </a:solidFill>
                <a:latin typeface="Times New Roman" panose="02020603050405020304" pitchFamily="18" charset="0"/>
                <a:cs typeface="Times New Roman" panose="02020603050405020304" pitchFamily="18" charset="0"/>
              </a:rPr>
              <a:t>A</a:t>
            </a:r>
            <a:br>
              <a:rPr lang="en-US" sz="3000" i="1" dirty="0">
                <a:solidFill>
                  <a:srgbClr val="FF0000"/>
                </a:solidFill>
                <a:latin typeface="Times New Roman" panose="02020603050405020304" pitchFamily="18" charset="0"/>
                <a:cs typeface="Times New Roman" panose="02020603050405020304" pitchFamily="18" charset="0"/>
              </a:rPr>
            </a:br>
            <a:r>
              <a:rPr lang="en-US" sz="3000" i="1" dirty="0">
                <a:solidFill>
                  <a:srgbClr val="FF0000"/>
                </a:solidFill>
                <a:latin typeface="Times New Roman" panose="02020603050405020304" pitchFamily="18" charset="0"/>
                <a:cs typeface="Times New Roman" panose="02020603050405020304" pitchFamily="18" charset="0"/>
              </a:rPr>
              <a:t>mini project</a:t>
            </a:r>
            <a:br>
              <a:rPr lang="en-US" sz="3000" i="1" dirty="0">
                <a:solidFill>
                  <a:srgbClr val="FF0000"/>
                </a:solidFill>
                <a:latin typeface="Times New Roman" panose="02020603050405020304" pitchFamily="18" charset="0"/>
                <a:cs typeface="Times New Roman" panose="02020603050405020304" pitchFamily="18" charset="0"/>
              </a:rPr>
            </a:br>
            <a:r>
              <a:rPr lang="en-US" sz="3000" i="1" dirty="0">
                <a:solidFill>
                  <a:srgbClr val="FF0000"/>
                </a:solidFill>
                <a:latin typeface="Times New Roman" panose="02020603050405020304" pitchFamily="18" charset="0"/>
                <a:cs typeface="Times New Roman" panose="02020603050405020304" pitchFamily="18" charset="0"/>
              </a:rPr>
              <a:t>on</a:t>
            </a:r>
            <a:br>
              <a:rPr lang="en-US" sz="3000" i="1" dirty="0">
                <a:solidFill>
                  <a:srgbClr val="FF0000"/>
                </a:solidFill>
                <a:latin typeface="Times New Roman" panose="02020603050405020304" pitchFamily="18" charset="0"/>
                <a:cs typeface="Times New Roman" panose="02020603050405020304" pitchFamily="18" charset="0"/>
              </a:rPr>
            </a:br>
            <a:r>
              <a:rPr lang="en-US" sz="3000" i="1" dirty="0">
                <a:solidFill>
                  <a:srgbClr val="FF0000"/>
                </a:solidFill>
                <a:latin typeface="Times New Roman" panose="02020603050405020304" pitchFamily="18" charset="0"/>
                <a:cs typeface="Times New Roman" panose="02020603050405020304" pitchFamily="18" charset="0"/>
              </a:rPr>
              <a:t>Furniture sales prediction</a:t>
            </a:r>
            <a:endParaRPr lang="en-IN" sz="3000" i="1"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9C3C61EE-01B0-2798-8FEB-F4A6FF1022FD}"/>
              </a:ext>
            </a:extLst>
          </p:cNvPr>
          <p:cNvSpPr>
            <a:spLocks noGrp="1"/>
          </p:cNvSpPr>
          <p:nvPr>
            <p:ph sz="quarter" idx="13"/>
          </p:nvPr>
        </p:nvSpPr>
        <p:spPr>
          <a:xfrm>
            <a:off x="1179872" y="3795252"/>
            <a:ext cx="9517626" cy="2016763"/>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presented by:-</a:t>
            </a:r>
          </a:p>
          <a:p>
            <a:pPr marL="0" indent="0" algn="ctr">
              <a:buNone/>
            </a:pPr>
            <a:r>
              <a:rPr lang="en-US" dirty="0" err="1">
                <a:solidFill>
                  <a:schemeClr val="accent5"/>
                </a:solidFill>
                <a:latin typeface="Times New Roman" panose="02020603050405020304" pitchFamily="18" charset="0"/>
                <a:cs typeface="Times New Roman" panose="02020603050405020304" pitchFamily="18" charset="0"/>
              </a:rPr>
              <a:t>Narmula</a:t>
            </a:r>
            <a:r>
              <a:rPr lang="en-US" dirty="0">
                <a:solidFill>
                  <a:schemeClr val="accent5"/>
                </a:solidFill>
                <a:latin typeface="Times New Roman" panose="02020603050405020304" pitchFamily="18" charset="0"/>
                <a:cs typeface="Times New Roman" panose="02020603050405020304" pitchFamily="18" charset="0"/>
              </a:rPr>
              <a:t> </a:t>
            </a:r>
            <a:r>
              <a:rPr lang="en-US" dirty="0" err="1">
                <a:solidFill>
                  <a:schemeClr val="accent5"/>
                </a:solidFill>
                <a:latin typeface="Times New Roman" panose="02020603050405020304" pitchFamily="18" charset="0"/>
                <a:cs typeface="Times New Roman" panose="02020603050405020304" pitchFamily="18" charset="0"/>
              </a:rPr>
              <a:t>vamshikrishna</a:t>
            </a:r>
            <a:r>
              <a:rPr lang="en-IN" dirty="0">
                <a:solidFill>
                  <a:schemeClr val="accent5"/>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150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2483-0D18-DFAF-FDCE-56103747340C}"/>
              </a:ext>
            </a:extLst>
          </p:cNvPr>
          <p:cNvSpPr txBox="1">
            <a:spLocks/>
          </p:cNvSpPr>
          <p:nvPr/>
        </p:nvSpPr>
        <p:spPr>
          <a:xfrm>
            <a:off x="4876487" y="185899"/>
            <a:ext cx="2664855" cy="571185"/>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2600" dirty="0">
                <a:solidFill>
                  <a:srgbClr val="FF0000"/>
                </a:solidFill>
                <a:latin typeface="Times New Roman" panose="02020603050405020304" pitchFamily="18" charset="0"/>
                <a:cs typeface="Times New Roman" panose="02020603050405020304" pitchFamily="18" charset="0"/>
              </a:rPr>
              <a:t>multivariate</a:t>
            </a:r>
          </a:p>
        </p:txBody>
      </p:sp>
      <p:sp>
        <p:nvSpPr>
          <p:cNvPr id="3" name="Content Placeholder 2">
            <a:extLst>
              <a:ext uri="{FF2B5EF4-FFF2-40B4-BE49-F238E27FC236}">
                <a16:creationId xmlns:a16="http://schemas.microsoft.com/office/drawing/2014/main" id="{F2176716-4253-1E18-AB29-9D10EFC42F18}"/>
              </a:ext>
            </a:extLst>
          </p:cNvPr>
          <p:cNvSpPr txBox="1">
            <a:spLocks/>
          </p:cNvSpPr>
          <p:nvPr/>
        </p:nvSpPr>
        <p:spPr>
          <a:xfrm>
            <a:off x="1071716" y="865240"/>
            <a:ext cx="4906296" cy="2352828"/>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sz="3100" cap="none" dirty="0">
                <a:solidFill>
                  <a:srgbClr val="FF0000"/>
                </a:solidFill>
                <a:latin typeface="Times New Roman" panose="02020603050405020304" pitchFamily="18" charset="0"/>
                <a:cs typeface="Times New Roman" panose="02020603050405020304" pitchFamily="18" charset="0"/>
              </a:rPr>
              <a:t>Interpretation:- </a:t>
            </a:r>
            <a:endParaRPr lang="en-US" sz="2600" cap="none" dirty="0">
              <a:latin typeface="Times New Roman" panose="02020603050405020304" pitchFamily="18" charset="0"/>
              <a:cs typeface="Times New Roman" panose="02020603050405020304" pitchFamily="18" charset="0"/>
            </a:endParaRPr>
          </a:p>
          <a:p>
            <a:r>
              <a:rPr lang="en-US" sz="2600" cap="none" dirty="0">
                <a:latin typeface="Times New Roman" panose="02020603050405020304" pitchFamily="18" charset="0"/>
                <a:cs typeface="Times New Roman" panose="02020603050405020304" pitchFamily="18" charset="0"/>
              </a:rPr>
              <a:t>For 'Home Office Segment' the Sales and profits are highest in the 'West Region' and least in 'Central region'.</a:t>
            </a:r>
          </a:p>
          <a:p>
            <a:r>
              <a:rPr lang="en-US" sz="2600" cap="none" dirty="0">
                <a:latin typeface="Times New Roman" panose="02020603050405020304" pitchFamily="18" charset="0"/>
                <a:cs typeface="Times New Roman" panose="02020603050405020304" pitchFamily="18" charset="0"/>
              </a:rPr>
              <a:t>For 'Corporate Segment' the Sales are highest in 'West region' and least in 'South region' and profits are highest in 'Central region' and least in 'East region'.</a:t>
            </a:r>
          </a:p>
          <a:p>
            <a:r>
              <a:rPr lang="en-US" sz="2600" cap="none" dirty="0">
                <a:latin typeface="Times New Roman" panose="02020603050405020304" pitchFamily="18" charset="0"/>
                <a:cs typeface="Times New Roman" panose="02020603050405020304" pitchFamily="18" charset="0"/>
              </a:rPr>
              <a:t>For 'Consumer Segment' the Sales are highest in 'south region' and least in 'West region' and profits are highest in 'South region' and least in 'Central region'.</a:t>
            </a:r>
          </a:p>
        </p:txBody>
      </p:sp>
      <p:sp>
        <p:nvSpPr>
          <p:cNvPr id="4" name="TextBox 3">
            <a:extLst>
              <a:ext uri="{FF2B5EF4-FFF2-40B4-BE49-F238E27FC236}">
                <a16:creationId xmlns:a16="http://schemas.microsoft.com/office/drawing/2014/main" id="{473E2F8A-61E7-21C9-16E7-33945886470F}"/>
              </a:ext>
            </a:extLst>
          </p:cNvPr>
          <p:cNvSpPr txBox="1"/>
          <p:nvPr/>
        </p:nvSpPr>
        <p:spPr>
          <a:xfrm>
            <a:off x="7049726" y="3639934"/>
            <a:ext cx="4375358" cy="846386"/>
          </a:xfrm>
          <a:prstGeom prst="rect">
            <a:avLst/>
          </a:prstGeom>
          <a:noFill/>
        </p:spPr>
        <p:txBody>
          <a:bodyPr wrap="square">
            <a:spAutoFit/>
          </a:bodyPr>
          <a:lstStyle/>
          <a:p>
            <a:pPr marL="0" indent="0">
              <a:buNone/>
            </a:pPr>
            <a:r>
              <a:rPr lang="en-US" sz="1700" cap="none" dirty="0">
                <a:solidFill>
                  <a:srgbClr val="FF0000"/>
                </a:solidFill>
                <a:latin typeface="Times New Roman" panose="02020603050405020304" pitchFamily="18" charset="0"/>
                <a:cs typeface="Times New Roman" panose="02020603050405020304" pitchFamily="18" charset="0"/>
              </a:rPr>
              <a:t>Interpretation:-</a:t>
            </a:r>
            <a:endParaRPr lang="en-US" sz="17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cap="none" dirty="0">
                <a:latin typeface="Times New Roman" panose="02020603050405020304" pitchFamily="18" charset="0"/>
                <a:cs typeface="Times New Roman" panose="02020603050405020304" pitchFamily="18" charset="0"/>
              </a:rPr>
              <a:t>There are losses for the products if the discount is more than 0.2 in all the regions.</a:t>
            </a:r>
          </a:p>
        </p:txBody>
      </p:sp>
      <p:pic>
        <p:nvPicPr>
          <p:cNvPr id="5122" name="Picture 2">
            <a:extLst>
              <a:ext uri="{FF2B5EF4-FFF2-40B4-BE49-F238E27FC236}">
                <a16:creationId xmlns:a16="http://schemas.microsoft.com/office/drawing/2014/main" id="{EC9EA9F8-264E-D077-1228-F761223A1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63983"/>
            <a:ext cx="5830529" cy="20540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7F25824-5E8F-2484-DC46-16184BE08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7" y="3218067"/>
            <a:ext cx="6872748" cy="359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90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091BE-95C7-5930-DC96-5A43F84C9663}"/>
              </a:ext>
            </a:extLst>
          </p:cNvPr>
          <p:cNvSpPr txBox="1"/>
          <p:nvPr/>
        </p:nvSpPr>
        <p:spPr>
          <a:xfrm>
            <a:off x="1199535" y="1443250"/>
            <a:ext cx="10038736" cy="3693319"/>
          </a:xfrm>
          <a:prstGeom prst="rect">
            <a:avLst/>
          </a:prstGeom>
          <a:noFill/>
        </p:spPr>
        <p:txBody>
          <a:bodyPr wrap="square">
            <a:spAutoFit/>
          </a:bodyPr>
          <a:lstStyle/>
          <a:p>
            <a:pPr marL="285750" indent="-285750">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Set the index as the ‘Order Date’ .</a:t>
            </a:r>
          </a:p>
          <a:p>
            <a:pPr marL="285750" indent="-285750">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Resampled the data to a weekly data by using the mean.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Plotted the seasonality components like Trend, Seasonality and Residual.</a:t>
            </a:r>
          </a:p>
          <a:p>
            <a:pPr marL="285750" indent="-285750">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After t</a:t>
            </a:r>
            <a:r>
              <a:rPr lang="en-US" dirty="0">
                <a:latin typeface="Times New Roman" panose="02020603050405020304" pitchFamily="18" charset="0"/>
                <a:cs typeface="Times New Roman" panose="02020603050405020304" pitchFamily="18" charset="0"/>
              </a:rPr>
              <a:t>hat done the  three different types of smoothening and evaluated the three smoothening models out of which simple exponential smoothening gives the least RMSE value.</a:t>
            </a:r>
          </a:p>
          <a:p>
            <a:pPr marL="285750" indent="-285750">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Checked </a:t>
            </a:r>
            <a:r>
              <a:rPr lang="en-US" dirty="0">
                <a:latin typeface="Times New Roman" panose="02020603050405020304" pitchFamily="18" charset="0"/>
                <a:cs typeface="Times New Roman" panose="02020603050405020304" pitchFamily="18" charset="0"/>
              </a:rPr>
              <a:t>for the stationarity of the data and found the data is Stationary which allows me to proceed to build the model</a:t>
            </a:r>
            <a:endParaRPr lang="en-US"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cap="none" dirty="0">
                <a:latin typeface="Times New Roman" panose="02020603050405020304" pitchFamily="18" charset="0"/>
                <a:cs typeface="Times New Roman" panose="02020603050405020304" pitchFamily="18" charset="0"/>
              </a:rPr>
              <a:t>The Hold-out method is used to split the data into the train data and test data with train size as 70%.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Firstly I found the p and q values by plotting the Autocorrelation and partial-autocorrelation plots.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getting the p and q values I used the ARIMA model to predict the best p and q values by seeing the error for  which gives me the least RMSE value.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 have used auto-</a:t>
            </a:r>
            <a:r>
              <a:rPr lang="en-IN" dirty="0" err="1">
                <a:latin typeface="Times New Roman" panose="02020603050405020304" pitchFamily="18" charset="0"/>
                <a:cs typeface="Times New Roman" panose="02020603050405020304" pitchFamily="18" charset="0"/>
              </a:rPr>
              <a:t>arima</a:t>
            </a:r>
            <a:r>
              <a:rPr lang="en-IN" dirty="0">
                <a:latin typeface="Times New Roman" panose="02020603050405020304" pitchFamily="18" charset="0"/>
                <a:cs typeface="Times New Roman" panose="02020603050405020304" pitchFamily="18" charset="0"/>
              </a:rPr>
              <a:t> function to find the best p and q values.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 of which I have considered the p and q values which I got through the least RMSE value. </a:t>
            </a:r>
          </a:p>
        </p:txBody>
      </p:sp>
      <p:sp>
        <p:nvSpPr>
          <p:cNvPr id="5" name="TextBox 4">
            <a:extLst>
              <a:ext uri="{FF2B5EF4-FFF2-40B4-BE49-F238E27FC236}">
                <a16:creationId xmlns:a16="http://schemas.microsoft.com/office/drawing/2014/main" id="{BD1A697C-96B1-AB7D-77EC-55FB8228925E}"/>
              </a:ext>
            </a:extLst>
          </p:cNvPr>
          <p:cNvSpPr txBox="1"/>
          <p:nvPr/>
        </p:nvSpPr>
        <p:spPr>
          <a:xfrm>
            <a:off x="1651820" y="867385"/>
            <a:ext cx="6096000" cy="492443"/>
          </a:xfrm>
          <a:prstGeom prst="rect">
            <a:avLst/>
          </a:prstGeom>
          <a:noFill/>
        </p:spPr>
        <p:txBody>
          <a:bodyPr wrap="square">
            <a:spAutoFit/>
          </a:bodyPr>
          <a:lstStyle/>
          <a:p>
            <a:r>
              <a:rPr lang="en-IN" sz="2600" dirty="0">
                <a:solidFill>
                  <a:srgbClr val="FF0000"/>
                </a:solidFill>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328678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7A4E65-6458-327F-E1A8-6B1872864656}"/>
              </a:ext>
            </a:extLst>
          </p:cNvPr>
          <p:cNvSpPr txBox="1"/>
          <p:nvPr/>
        </p:nvSpPr>
        <p:spPr>
          <a:xfrm>
            <a:off x="1337189" y="929448"/>
            <a:ext cx="10146888" cy="1508105"/>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Used more than one algorithm:-</a:t>
            </a:r>
          </a:p>
          <a:p>
            <a:pPr marL="914400" lvl="1"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Yes, In this project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used more than one algorithm. </a:t>
            </a:r>
          </a:p>
          <a:p>
            <a:pPr marL="1371600" lvl="2" indent="-457200">
              <a:buFont typeface="+mj-lt"/>
              <a:buAutoNum type="romanUcPeriod"/>
            </a:pPr>
            <a:r>
              <a:rPr lang="en-IN" dirty="0">
                <a:latin typeface="Times New Roman" panose="02020603050405020304" pitchFamily="18" charset="0"/>
                <a:cs typeface="Times New Roman" panose="02020603050405020304" pitchFamily="18" charset="0"/>
              </a:rPr>
              <a:t>ARMA model</a:t>
            </a:r>
          </a:p>
          <a:p>
            <a:pPr marL="1371600" lvl="2" indent="-457200">
              <a:buFont typeface="+mj-lt"/>
              <a:buAutoNum type="romanUcPeriod"/>
            </a:pPr>
            <a:r>
              <a:rPr lang="en-IN" dirty="0">
                <a:latin typeface="Times New Roman" panose="02020603050405020304" pitchFamily="18" charset="0"/>
                <a:cs typeface="Times New Roman" panose="02020603050405020304" pitchFamily="18" charset="0"/>
              </a:rPr>
              <a:t>SARIMA model</a:t>
            </a:r>
          </a:p>
          <a:p>
            <a:pPr marL="1371600" lvl="2" indent="-457200">
              <a:buFont typeface="+mj-lt"/>
              <a:buAutoNum type="romanUcPeriod"/>
            </a:pPr>
            <a:r>
              <a:rPr lang="en-IN" dirty="0">
                <a:latin typeface="Times New Roman" panose="02020603050405020304" pitchFamily="18" charset="0"/>
                <a:cs typeface="Times New Roman" panose="02020603050405020304" pitchFamily="18" charset="0"/>
              </a:rPr>
              <a:t>SARIMAX model</a:t>
            </a:r>
          </a:p>
        </p:txBody>
      </p:sp>
      <p:sp>
        <p:nvSpPr>
          <p:cNvPr id="5" name="TextBox 4">
            <a:extLst>
              <a:ext uri="{FF2B5EF4-FFF2-40B4-BE49-F238E27FC236}">
                <a16:creationId xmlns:a16="http://schemas.microsoft.com/office/drawing/2014/main" id="{16BD6864-5126-C1B6-1D26-16F3F92D1A7E}"/>
              </a:ext>
            </a:extLst>
          </p:cNvPr>
          <p:cNvSpPr txBox="1"/>
          <p:nvPr/>
        </p:nvSpPr>
        <p:spPr>
          <a:xfrm>
            <a:off x="4149213" y="297116"/>
            <a:ext cx="3559277" cy="492443"/>
          </a:xfrm>
          <a:prstGeom prst="rect">
            <a:avLst/>
          </a:prstGeom>
          <a:noFill/>
        </p:spPr>
        <p:txBody>
          <a:bodyPr wrap="square">
            <a:spAutoFit/>
          </a:bodyPr>
          <a:lstStyle/>
          <a:p>
            <a:r>
              <a:rPr lang="en-IN" sz="2600" dirty="0">
                <a:solidFill>
                  <a:srgbClr val="FF0000"/>
                </a:solidFill>
                <a:latin typeface="Times New Roman" panose="02020603050405020304" pitchFamily="18" charset="0"/>
                <a:cs typeface="Times New Roman" panose="02020603050405020304" pitchFamily="18" charset="0"/>
              </a:rPr>
              <a:t>Selecting the best model</a:t>
            </a:r>
          </a:p>
        </p:txBody>
      </p:sp>
      <p:sp>
        <p:nvSpPr>
          <p:cNvPr id="7" name="TextBox 6">
            <a:extLst>
              <a:ext uri="{FF2B5EF4-FFF2-40B4-BE49-F238E27FC236}">
                <a16:creationId xmlns:a16="http://schemas.microsoft.com/office/drawing/2014/main" id="{993CC495-F9D7-95C1-E10A-75EDBF637046}"/>
              </a:ext>
            </a:extLst>
          </p:cNvPr>
          <p:cNvSpPr txBox="1"/>
          <p:nvPr/>
        </p:nvSpPr>
        <p:spPr>
          <a:xfrm>
            <a:off x="1165123" y="2437553"/>
            <a:ext cx="9861753" cy="3539430"/>
          </a:xfrm>
          <a:prstGeom prst="rect">
            <a:avLst/>
          </a:prstGeom>
          <a:noFill/>
        </p:spPr>
        <p:txBody>
          <a:bodyPr wrap="square">
            <a:spAutoFit/>
          </a:bodyPr>
          <a:lstStyle/>
          <a:p>
            <a:r>
              <a:rPr lang="en-IN" sz="2600" dirty="0">
                <a:solidFill>
                  <a:srgbClr val="FF0000"/>
                </a:solidFill>
                <a:latin typeface="Times New Roman" panose="02020603050405020304" pitchFamily="18" charset="0"/>
                <a:cs typeface="Times New Roman" panose="02020603050405020304" pitchFamily="18" charset="0"/>
              </a:rPr>
              <a:t>Model Building:-</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 have build the model for the above three algorithms by the train data and predicted the sales using the test data.</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 have found the summary and predicted the sales using the test data.</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Through summary I found the AIC and BIC values.</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that plotted a graph for the actual test data of sales and the predicted sales.</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plotting I have forecasted the sales for the next 1 year using the test-data for ARMA and SARIMA models and plotted the graph with the actual sales and forecasted sales for next 1year.</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forecasting I have done the evaluations for all the three algorithms from which I have found the MSE and RMSE values.</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error MSE,RMSE,AIC and BIC values of SARIMAX model is less compare to other models and the predicted test sales are nearer to the actual test data sales.</a:t>
            </a:r>
          </a:p>
        </p:txBody>
      </p:sp>
    </p:spTree>
    <p:extLst>
      <p:ext uri="{BB962C8B-B14F-4D97-AF65-F5344CB8AC3E}">
        <p14:creationId xmlns:p14="http://schemas.microsoft.com/office/powerpoint/2010/main" val="197935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A46F6-3F65-A880-F3FE-D52113421BAF}"/>
              </a:ext>
            </a:extLst>
          </p:cNvPr>
          <p:cNvSpPr>
            <a:spLocks noGrp="1"/>
          </p:cNvSpPr>
          <p:nvPr>
            <p:ph sz="quarter" idx="13"/>
          </p:nvPr>
        </p:nvSpPr>
        <p:spPr>
          <a:xfrm>
            <a:off x="913775" y="1066802"/>
            <a:ext cx="5506690" cy="2266333"/>
          </a:xfrm>
        </p:spPr>
        <p:txBody>
          <a:bodyPr>
            <a:normAutofit/>
          </a:bodyPr>
          <a:lstStyle/>
          <a:p>
            <a:pPr marL="0" indent="0">
              <a:buNone/>
            </a:pPr>
            <a:endParaRPr lang="en-IN" sz="18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a:p>
            <a:pPr marL="857250" lvl="1" indent="-400050">
              <a:buFont typeface="+mj-lt"/>
              <a:buAutoNum type="romanUcPeriod"/>
            </a:pPr>
            <a:endParaRPr lang="en-IN" sz="14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3F31034-ECBE-D989-8A28-C4CDAF1E7DA9}"/>
              </a:ext>
            </a:extLst>
          </p:cNvPr>
          <p:cNvSpPr txBox="1"/>
          <p:nvPr/>
        </p:nvSpPr>
        <p:spPr>
          <a:xfrm>
            <a:off x="255638" y="3333135"/>
            <a:ext cx="6921909" cy="1384995"/>
          </a:xfrm>
          <a:prstGeom prst="rect">
            <a:avLst/>
          </a:prstGeom>
          <a:noFill/>
        </p:spPr>
        <p:txBody>
          <a:bodyPr wrap="square">
            <a:spAutoFit/>
          </a:bodyPr>
          <a:lstStyle/>
          <a:p>
            <a:r>
              <a:rPr lang="en-IN" sz="2000" dirty="0">
                <a:solidFill>
                  <a:srgbClr val="FF0000"/>
                </a:solidFill>
                <a:latin typeface="Times New Roman" panose="02020603050405020304" pitchFamily="18" charset="0"/>
                <a:cs typeface="Times New Roman" panose="02020603050405020304" pitchFamily="18" charset="0"/>
              </a:rPr>
              <a:t>Interpretation:-</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Using all the three algorithms I have predicted the sales using the test data out of which the SARIMAX model gives the best sales nearly same as actual sales.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ARMA  model gives the constant Sales through prediction using the test data.</a:t>
            </a:r>
          </a:p>
        </p:txBody>
      </p:sp>
      <p:sp>
        <p:nvSpPr>
          <p:cNvPr id="11" name="TextBox 10">
            <a:extLst>
              <a:ext uri="{FF2B5EF4-FFF2-40B4-BE49-F238E27FC236}">
                <a16:creationId xmlns:a16="http://schemas.microsoft.com/office/drawing/2014/main" id="{9CACA631-237A-AD62-96E7-EA5974D41438}"/>
              </a:ext>
            </a:extLst>
          </p:cNvPr>
          <p:cNvSpPr txBox="1"/>
          <p:nvPr/>
        </p:nvSpPr>
        <p:spPr>
          <a:xfrm>
            <a:off x="255639" y="4852479"/>
            <a:ext cx="6725264" cy="1723549"/>
          </a:xfrm>
          <a:prstGeom prst="rect">
            <a:avLst/>
          </a:prstGeom>
          <a:noFill/>
        </p:spPr>
        <p:txBody>
          <a:bodyPr wrap="square">
            <a:spAutoFit/>
          </a:bodyPr>
          <a:lstStyle/>
          <a:p>
            <a:r>
              <a:rPr lang="en-IN" sz="2600" dirty="0">
                <a:solidFill>
                  <a:srgbClr val="FF0000"/>
                </a:solidFill>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can say the best model as SARIMAX by seeing the table.</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From the graph we can observe that the blue colour trend shows the original sales test data.</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orange colour trend line is the predicted sales of the test data using </a:t>
            </a:r>
            <a:r>
              <a:rPr lang="en-IN" sz="1600">
                <a:latin typeface="Times New Roman" panose="02020603050405020304" pitchFamily="18" charset="0"/>
                <a:cs typeface="Times New Roman" panose="02020603050405020304" pitchFamily="18" charset="0"/>
              </a:rPr>
              <a:t>the SARIMAX </a:t>
            </a:r>
            <a:r>
              <a:rPr lang="en-IN" sz="1600" dirty="0">
                <a:latin typeface="Times New Roman" panose="02020603050405020304" pitchFamily="18" charset="0"/>
                <a:cs typeface="Times New Roman" panose="02020603050405020304" pitchFamily="18" charset="0"/>
              </a:rPr>
              <a:t>algorithm. </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6CA3820-3566-CE7C-43B8-79966CE40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6" y="501945"/>
            <a:ext cx="9871587" cy="28311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055E86A-2AD5-85D7-4EC8-5AD19FA25AC7}"/>
              </a:ext>
            </a:extLst>
          </p:cNvPr>
          <p:cNvPicPr>
            <a:picLocks noChangeAspect="1"/>
          </p:cNvPicPr>
          <p:nvPr/>
        </p:nvPicPr>
        <p:blipFill>
          <a:blip r:embed="rId3"/>
          <a:stretch>
            <a:fillRect/>
          </a:stretch>
        </p:blipFill>
        <p:spPr>
          <a:xfrm>
            <a:off x="7440941" y="3648535"/>
            <a:ext cx="3590851" cy="2447465"/>
          </a:xfrm>
          <a:prstGeom prst="rect">
            <a:avLst/>
          </a:prstGeom>
        </p:spPr>
      </p:pic>
    </p:spTree>
    <p:extLst>
      <p:ext uri="{BB962C8B-B14F-4D97-AF65-F5344CB8AC3E}">
        <p14:creationId xmlns:p14="http://schemas.microsoft.com/office/powerpoint/2010/main" val="374104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8071-6CF6-09BE-1B80-8C7AA745B4EB}"/>
              </a:ext>
            </a:extLst>
          </p:cNvPr>
          <p:cNvSpPr>
            <a:spLocks noGrp="1"/>
          </p:cNvSpPr>
          <p:nvPr>
            <p:ph type="title"/>
          </p:nvPr>
        </p:nvSpPr>
        <p:spPr>
          <a:xfrm>
            <a:off x="913774" y="2309665"/>
            <a:ext cx="10364451" cy="1596177"/>
          </a:xfrm>
        </p:spPr>
        <p:txBody>
          <a:bodyPr>
            <a:normAutofit/>
          </a:bodyPr>
          <a:lstStyle/>
          <a:p>
            <a:r>
              <a:rPr lang="en-IN" sz="4000" i="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4472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B220-246E-4518-A66D-414A4C584DCE}"/>
              </a:ext>
            </a:extLst>
          </p:cNvPr>
          <p:cNvSpPr>
            <a:spLocks noGrp="1"/>
          </p:cNvSpPr>
          <p:nvPr>
            <p:ph type="title"/>
          </p:nvPr>
        </p:nvSpPr>
        <p:spPr>
          <a:xfrm>
            <a:off x="914087" y="1081548"/>
            <a:ext cx="3166612" cy="973394"/>
          </a:xfrm>
        </p:spPr>
        <p:txBody>
          <a:bodyPr>
            <a:normAutofit/>
          </a:bodyPr>
          <a:lstStyle/>
          <a:p>
            <a:pPr algn="l"/>
            <a:r>
              <a:rPr lang="en-US" sz="2600" dirty="0">
                <a:solidFill>
                  <a:srgbClr val="FF0000"/>
                </a:solidFill>
                <a:latin typeface="Times New Roman" panose="02020603050405020304" pitchFamily="18" charset="0"/>
                <a:cs typeface="Times New Roman" panose="02020603050405020304" pitchFamily="18" charset="0"/>
              </a:rPr>
              <a:t>Business goal:-</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682325-AED9-5005-9C2A-F703723E87C0}"/>
              </a:ext>
            </a:extLst>
          </p:cNvPr>
          <p:cNvSpPr>
            <a:spLocks noGrp="1"/>
          </p:cNvSpPr>
          <p:nvPr>
            <p:ph sz="quarter" idx="13"/>
          </p:nvPr>
        </p:nvSpPr>
        <p:spPr>
          <a:xfrm>
            <a:off x="914087" y="2288459"/>
            <a:ext cx="9124648" cy="2126225"/>
          </a:xfrm>
        </p:spPr>
        <p:txBody>
          <a:bodyPr>
            <a:noAutofit/>
          </a:bodyPr>
          <a:lstStyle/>
          <a:p>
            <a:pPr algn="just"/>
            <a:r>
              <a:rPr lang="en-US" sz="1600" cap="none" dirty="0">
                <a:latin typeface="Times New Roman" panose="02020603050405020304" pitchFamily="18" charset="0"/>
                <a:cs typeface="Times New Roman" panose="02020603050405020304" pitchFamily="18" charset="0"/>
              </a:rPr>
              <a:t>To predict Sales of the furniture over the given period of time and forecast the sales for the next required period.</a:t>
            </a:r>
          </a:p>
          <a:p>
            <a:pPr algn="just"/>
            <a:r>
              <a:rPr lang="en-US" sz="1600" cap="none" dirty="0">
                <a:latin typeface="Times New Roman" panose="02020603050405020304" pitchFamily="18" charset="0"/>
                <a:cs typeface="Times New Roman" panose="02020603050405020304" pitchFamily="18" charset="0"/>
              </a:rPr>
              <a:t>By analyzing the past data of furniture sales we can say what are the factors effecting their sales and the profits for the sales  and whether to offer any discount or not.</a:t>
            </a:r>
          </a:p>
          <a:p>
            <a:pPr algn="just"/>
            <a:r>
              <a:rPr lang="en-US" sz="1600" cap="none" dirty="0">
                <a:latin typeface="Times New Roman" panose="02020603050405020304" pitchFamily="18" charset="0"/>
                <a:cs typeface="Times New Roman" panose="02020603050405020304" pitchFamily="18" charset="0"/>
              </a:rPr>
              <a:t>By analyzing we can help the business to meet the needs of the business to be in the profit side.</a:t>
            </a:r>
          </a:p>
          <a:p>
            <a:pPr algn="just"/>
            <a:endParaRPr lang="en-US" sz="1600" cap="none" dirty="0">
              <a:latin typeface="Times New Roman" panose="02020603050405020304" pitchFamily="18" charset="0"/>
              <a:cs typeface="Times New Roman" panose="02020603050405020304" pitchFamily="18" charset="0"/>
            </a:endParaRPr>
          </a:p>
          <a:p>
            <a:pPr marL="0" indent="0" algn="just">
              <a:buNone/>
            </a:pPr>
            <a:endParaRPr lang="en-US"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76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3629A-5228-E189-5EBA-6BA2D4662A1E}"/>
              </a:ext>
            </a:extLst>
          </p:cNvPr>
          <p:cNvSpPr>
            <a:spLocks noGrp="1"/>
          </p:cNvSpPr>
          <p:nvPr>
            <p:ph type="title"/>
          </p:nvPr>
        </p:nvSpPr>
        <p:spPr>
          <a:xfrm>
            <a:off x="913794" y="879987"/>
            <a:ext cx="5934969" cy="830825"/>
          </a:xfrm>
        </p:spPr>
        <p:txBody>
          <a:bodyPr>
            <a:normAutofit/>
          </a:bodyPr>
          <a:lstStyle/>
          <a:p>
            <a:r>
              <a:rPr lang="en-US" sz="2600" dirty="0">
                <a:solidFill>
                  <a:srgbClr val="FF0000"/>
                </a:solidFill>
                <a:latin typeface="Times New Roman" panose="02020603050405020304" pitchFamily="18" charset="0"/>
                <a:cs typeface="Times New Roman" panose="02020603050405020304" pitchFamily="18" charset="0"/>
              </a:rPr>
              <a:t>Data source and datatypes</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BDBB5758-9951-2E65-A0B3-4B2DAA595407}"/>
              </a:ext>
            </a:extLst>
          </p:cNvPr>
          <p:cNvSpPr>
            <a:spLocks noGrp="1"/>
          </p:cNvSpPr>
          <p:nvPr>
            <p:ph type="body" sz="half" idx="2"/>
          </p:nvPr>
        </p:nvSpPr>
        <p:spPr>
          <a:xfrm>
            <a:off x="913794" y="1907458"/>
            <a:ext cx="5457509" cy="3883741"/>
          </a:xfrm>
        </p:spPr>
        <p:txBody>
          <a:bodyPr>
            <a:normAutofit fontScale="92500" lnSpcReduction="10000"/>
          </a:bodyPr>
          <a:lstStyle/>
          <a:p>
            <a:pPr marL="285750" indent="-285750" algn="just">
              <a:buFont typeface="Arial" panose="020B0604020202020204" pitchFamily="34" charset="0"/>
              <a:buChar char="•"/>
            </a:pPr>
            <a:r>
              <a:rPr lang="en-IN" cap="none" dirty="0">
                <a:latin typeface="Times New Roman" panose="02020603050405020304" pitchFamily="18" charset="0"/>
                <a:cs typeface="Times New Roman" panose="02020603050405020304" pitchFamily="18" charset="0"/>
              </a:rPr>
              <a:t>The structure of the given dataset :</a:t>
            </a:r>
          </a:p>
          <a:p>
            <a:pPr marL="800100" lvl="1"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Rows = 9994</a:t>
            </a:r>
          </a:p>
          <a:p>
            <a:pPr marL="800100" lvl="1"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Columns = 21 (Ship Mode) feature is not mentioned.</a:t>
            </a:r>
          </a:p>
          <a:p>
            <a:pPr marL="342900" indent="-342900" algn="just">
              <a:buFont typeface="Arial" panose="020B0604020202020204" pitchFamily="34" charset="0"/>
              <a:buChar char="•"/>
            </a:pPr>
            <a:r>
              <a:rPr lang="en-IN" sz="1800" cap="none" dirty="0">
                <a:latin typeface="Times New Roman" panose="02020603050405020304" pitchFamily="18" charset="0"/>
                <a:cs typeface="Times New Roman" panose="02020603050405020304" pitchFamily="18" charset="0"/>
              </a:rPr>
              <a:t>Consider the furniture category to predict the sales of the furniture and copy in another dataset.</a:t>
            </a:r>
          </a:p>
          <a:p>
            <a:pPr marL="1257300" lvl="2"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Rows = 2121</a:t>
            </a:r>
          </a:p>
          <a:p>
            <a:pPr marL="1257300" lvl="2"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Columns = 21</a:t>
            </a:r>
            <a:endParaRPr lang="en-IN" sz="1400" cap="none"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cap="none" dirty="0">
                <a:latin typeface="Times New Roman" panose="02020603050405020304" pitchFamily="18" charset="0"/>
                <a:cs typeface="Times New Roman" panose="02020603050405020304" pitchFamily="18" charset="0"/>
              </a:rPr>
              <a:t>The datatypes of the 21 features are shown in the picture which has</a:t>
            </a:r>
          </a:p>
          <a:p>
            <a:pPr marL="800100" lvl="1"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6 – Numeric columns</a:t>
            </a:r>
          </a:p>
          <a:p>
            <a:pPr marL="800100" lvl="1"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13 –  Non_Numeric Columns</a:t>
            </a:r>
          </a:p>
          <a:p>
            <a:pPr marL="800100" lvl="1" indent="-342900" algn="just">
              <a:buFont typeface="+mj-lt"/>
              <a:buAutoNum type="arabicPeriod"/>
            </a:pPr>
            <a:r>
              <a:rPr lang="en-IN" sz="1600" cap="none" dirty="0">
                <a:latin typeface="Times New Roman" panose="02020603050405020304" pitchFamily="18" charset="0"/>
                <a:cs typeface="Times New Roman" panose="02020603050405020304" pitchFamily="18" charset="0"/>
              </a:rPr>
              <a:t>2 –  Datetime columns</a:t>
            </a:r>
          </a:p>
        </p:txBody>
      </p:sp>
      <p:pic>
        <p:nvPicPr>
          <p:cNvPr id="3" name="Picture 2">
            <a:extLst>
              <a:ext uri="{FF2B5EF4-FFF2-40B4-BE49-F238E27FC236}">
                <a16:creationId xmlns:a16="http://schemas.microsoft.com/office/drawing/2014/main" id="{8144F1D6-AEE5-0227-1AEF-4DE1C03D0FE4}"/>
              </a:ext>
            </a:extLst>
          </p:cNvPr>
          <p:cNvPicPr>
            <a:picLocks noChangeAspect="1"/>
          </p:cNvPicPr>
          <p:nvPr/>
        </p:nvPicPr>
        <p:blipFill>
          <a:blip r:embed="rId2"/>
          <a:stretch>
            <a:fillRect/>
          </a:stretch>
        </p:blipFill>
        <p:spPr>
          <a:xfrm>
            <a:off x="7669161" y="1151701"/>
            <a:ext cx="2409509" cy="4080387"/>
          </a:xfrm>
          <a:prstGeom prst="rect">
            <a:avLst/>
          </a:prstGeom>
        </p:spPr>
      </p:pic>
      <p:pic>
        <p:nvPicPr>
          <p:cNvPr id="5" name="Picture 4">
            <a:extLst>
              <a:ext uri="{FF2B5EF4-FFF2-40B4-BE49-F238E27FC236}">
                <a16:creationId xmlns:a16="http://schemas.microsoft.com/office/drawing/2014/main" id="{8DE3B4B8-A173-158C-E6B0-1699206340D4}"/>
              </a:ext>
            </a:extLst>
          </p:cNvPr>
          <p:cNvPicPr>
            <a:picLocks noChangeAspect="1"/>
          </p:cNvPicPr>
          <p:nvPr/>
        </p:nvPicPr>
        <p:blipFill>
          <a:blip r:embed="rId3"/>
          <a:stretch>
            <a:fillRect/>
          </a:stretch>
        </p:blipFill>
        <p:spPr>
          <a:xfrm>
            <a:off x="7434399" y="1151701"/>
            <a:ext cx="4088857" cy="1630828"/>
          </a:xfrm>
          <a:prstGeom prst="rect">
            <a:avLst/>
          </a:prstGeom>
        </p:spPr>
      </p:pic>
      <p:pic>
        <p:nvPicPr>
          <p:cNvPr id="8" name="Picture 7">
            <a:extLst>
              <a:ext uri="{FF2B5EF4-FFF2-40B4-BE49-F238E27FC236}">
                <a16:creationId xmlns:a16="http://schemas.microsoft.com/office/drawing/2014/main" id="{876DBBDD-57E8-2512-8659-A5F22E8C7DA9}"/>
              </a:ext>
            </a:extLst>
          </p:cNvPr>
          <p:cNvPicPr>
            <a:picLocks noChangeAspect="1"/>
          </p:cNvPicPr>
          <p:nvPr/>
        </p:nvPicPr>
        <p:blipFill>
          <a:blip r:embed="rId4"/>
          <a:stretch>
            <a:fillRect/>
          </a:stretch>
        </p:blipFill>
        <p:spPr>
          <a:xfrm>
            <a:off x="7434398" y="2739609"/>
            <a:ext cx="4088858" cy="1630828"/>
          </a:xfrm>
          <a:prstGeom prst="rect">
            <a:avLst/>
          </a:prstGeom>
        </p:spPr>
      </p:pic>
      <p:pic>
        <p:nvPicPr>
          <p:cNvPr id="10" name="Picture 9">
            <a:extLst>
              <a:ext uri="{FF2B5EF4-FFF2-40B4-BE49-F238E27FC236}">
                <a16:creationId xmlns:a16="http://schemas.microsoft.com/office/drawing/2014/main" id="{EB63F3AF-9F7F-0D1B-CC35-851ABA6F6782}"/>
              </a:ext>
            </a:extLst>
          </p:cNvPr>
          <p:cNvPicPr>
            <a:picLocks noChangeAspect="1"/>
          </p:cNvPicPr>
          <p:nvPr/>
        </p:nvPicPr>
        <p:blipFill>
          <a:blip r:embed="rId5"/>
          <a:stretch>
            <a:fillRect/>
          </a:stretch>
        </p:blipFill>
        <p:spPr>
          <a:xfrm>
            <a:off x="7434396" y="4370437"/>
            <a:ext cx="4088859" cy="1335862"/>
          </a:xfrm>
          <a:prstGeom prst="rect">
            <a:avLst/>
          </a:prstGeom>
        </p:spPr>
      </p:pic>
    </p:spTree>
    <p:extLst>
      <p:ext uri="{BB962C8B-B14F-4D97-AF65-F5344CB8AC3E}">
        <p14:creationId xmlns:p14="http://schemas.microsoft.com/office/powerpoint/2010/main" val="296736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E6D051-3420-2109-C3EB-F10ED6700A6B}"/>
              </a:ext>
            </a:extLst>
          </p:cNvPr>
          <p:cNvSpPr>
            <a:spLocks noGrp="1"/>
          </p:cNvSpPr>
          <p:nvPr>
            <p:ph type="title"/>
          </p:nvPr>
        </p:nvSpPr>
        <p:spPr>
          <a:xfrm>
            <a:off x="913149" y="703006"/>
            <a:ext cx="10364451" cy="619432"/>
          </a:xfrm>
        </p:spPr>
        <p:txBody>
          <a:bodyPr>
            <a:normAutofit/>
          </a:bodyPr>
          <a:lstStyle/>
          <a:p>
            <a:pPr algn="l"/>
            <a:r>
              <a:rPr lang="en-US" sz="2000" dirty="0">
                <a:solidFill>
                  <a:srgbClr val="FF0000"/>
                </a:solidFill>
                <a:latin typeface="Times New Roman" panose="02020603050405020304" pitchFamily="18" charset="0"/>
                <a:cs typeface="Times New Roman" panose="02020603050405020304" pitchFamily="18" charset="0"/>
              </a:rPr>
              <a:t>Imputation of missing values: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1D14C31-5971-5F6A-A20E-4A367DA861BC}"/>
              </a:ext>
            </a:extLst>
          </p:cNvPr>
          <p:cNvSpPr>
            <a:spLocks noGrp="1"/>
          </p:cNvSpPr>
          <p:nvPr>
            <p:ph sz="quarter" idx="13"/>
          </p:nvPr>
        </p:nvSpPr>
        <p:spPr>
          <a:xfrm>
            <a:off x="913774" y="1322438"/>
            <a:ext cx="5496858" cy="3747899"/>
          </a:xfrm>
        </p:spPr>
        <p:txBody>
          <a:bodyPr>
            <a:normAutofit/>
          </a:bodyPr>
          <a:lstStyle/>
          <a:p>
            <a:pPr marL="342900" indent="-342900">
              <a:buFont typeface="+mj-lt"/>
              <a:buAutoNum type="arabicPeriod"/>
            </a:pPr>
            <a:r>
              <a:rPr lang="en-US" sz="1600" cap="none" dirty="0">
                <a:latin typeface="Times New Roman" panose="02020603050405020304" pitchFamily="18" charset="0"/>
                <a:cs typeface="Times New Roman" panose="02020603050405020304" pitchFamily="18" charset="0"/>
              </a:rPr>
              <a:t>Check for the Null values in the given dataset.</a:t>
            </a:r>
          </a:p>
          <a:p>
            <a:pPr lvl="1"/>
            <a:r>
              <a:rPr lang="en-US" sz="1600" cap="none" dirty="0">
                <a:latin typeface="Times New Roman" panose="02020603050405020304" pitchFamily="18" charset="0"/>
                <a:cs typeface="Times New Roman" panose="02020603050405020304" pitchFamily="18" charset="0"/>
              </a:rPr>
              <a:t>There are no null values in the given dataset.</a:t>
            </a:r>
          </a:p>
          <a:p>
            <a:pPr lvl="1"/>
            <a:endParaRPr lang="en-US" sz="1600" cap="none"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cap="none" dirty="0">
                <a:latin typeface="Times New Roman" panose="02020603050405020304" pitchFamily="18" charset="0"/>
                <a:cs typeface="Times New Roman" panose="02020603050405020304" pitchFamily="18" charset="0"/>
              </a:rPr>
              <a:t>Check for Special characters in the given dataset.</a:t>
            </a:r>
          </a:p>
          <a:p>
            <a:pPr lvl="1"/>
            <a:r>
              <a:rPr lang="en-US" sz="1600" cap="none" dirty="0">
                <a:latin typeface="Times New Roman" panose="02020603050405020304" pitchFamily="18" charset="0"/>
                <a:cs typeface="Times New Roman" panose="02020603050405020304" pitchFamily="18" charset="0"/>
              </a:rPr>
              <a:t>There are no special characters in  the given dataset.</a:t>
            </a:r>
          </a:p>
          <a:p>
            <a:pPr lvl="1"/>
            <a:endParaRPr lang="en-US" sz="1600" cap="none"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cap="none" dirty="0">
                <a:latin typeface="Times New Roman" panose="02020603050405020304" pitchFamily="18" charset="0"/>
                <a:cs typeface="Times New Roman" panose="02020603050405020304" pitchFamily="18" charset="0"/>
              </a:rPr>
              <a:t>Outlier Treatment for the given dataset.</a:t>
            </a:r>
          </a:p>
          <a:p>
            <a:pPr lvl="1"/>
            <a:r>
              <a:rPr lang="en-US" sz="1500" cap="none" dirty="0">
                <a:latin typeface="Times New Roman" panose="02020603050405020304" pitchFamily="18" charset="0"/>
                <a:cs typeface="Times New Roman" panose="02020603050405020304" pitchFamily="18" charset="0"/>
              </a:rPr>
              <a:t>There were outliers in the Sales feature so as we are predicting the sales only we have to ignore the outliers. </a:t>
            </a:r>
          </a:p>
          <a:p>
            <a:pPr marL="457200" lvl="1" indent="0">
              <a:buNone/>
            </a:pPr>
            <a:r>
              <a:rPr lang="en-US" sz="1500" cap="none" dirty="0">
                <a:latin typeface="Times New Roman" panose="02020603050405020304" pitchFamily="18" charset="0"/>
                <a:cs typeface="Times New Roman" panose="02020603050405020304" pitchFamily="18" charset="0"/>
              </a:rPr>
              <a:t>     I used boxplot to check for outliers.</a:t>
            </a:r>
          </a:p>
          <a:p>
            <a:pPr marL="457200" lvl="1" indent="0">
              <a:buNone/>
            </a:pPr>
            <a:endParaRPr lang="en-IN" sz="1600" cap="none" dirty="0">
              <a:latin typeface="Times New Roman" panose="02020603050405020304" pitchFamily="18" charset="0"/>
              <a:cs typeface="Times New Roman" panose="02020603050405020304" pitchFamily="18" charset="0"/>
            </a:endParaRPr>
          </a:p>
          <a:p>
            <a:endParaRPr lang="en-IN" sz="1800" cap="none" dirty="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IN" sz="1600" cap="none"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9108CB1-3E35-05CC-72C0-61963312F744}"/>
              </a:ext>
            </a:extLst>
          </p:cNvPr>
          <p:cNvPicPr>
            <a:picLocks noChangeAspect="1"/>
          </p:cNvPicPr>
          <p:nvPr/>
        </p:nvPicPr>
        <p:blipFill>
          <a:blip r:embed="rId2"/>
          <a:stretch>
            <a:fillRect/>
          </a:stretch>
        </p:blipFill>
        <p:spPr>
          <a:xfrm>
            <a:off x="7798473" y="1214283"/>
            <a:ext cx="3174327" cy="3856054"/>
          </a:xfrm>
          <a:prstGeom prst="rect">
            <a:avLst/>
          </a:prstGeom>
        </p:spPr>
      </p:pic>
    </p:spTree>
    <p:extLst>
      <p:ext uri="{BB962C8B-B14F-4D97-AF65-F5344CB8AC3E}">
        <p14:creationId xmlns:p14="http://schemas.microsoft.com/office/powerpoint/2010/main" val="95941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764-031F-AA9A-A9A6-9776AF935554}"/>
              </a:ext>
            </a:extLst>
          </p:cNvPr>
          <p:cNvSpPr>
            <a:spLocks noGrp="1"/>
          </p:cNvSpPr>
          <p:nvPr>
            <p:ph type="title"/>
          </p:nvPr>
        </p:nvSpPr>
        <p:spPr>
          <a:xfrm>
            <a:off x="913774" y="775833"/>
            <a:ext cx="10364451" cy="669509"/>
          </a:xfrm>
        </p:spPr>
        <p:txBody>
          <a:bodyPr>
            <a:normAutofit/>
          </a:bodyPr>
          <a:lstStyle/>
          <a:p>
            <a:pPr algn="l"/>
            <a:r>
              <a:rPr lang="en-US" sz="2600" dirty="0">
                <a:solidFill>
                  <a:srgbClr val="FF0000"/>
                </a:solidFill>
                <a:latin typeface="Times New Roman" panose="02020603050405020304" pitchFamily="18" charset="0"/>
                <a:cs typeface="Times New Roman" panose="02020603050405020304" pitchFamily="18" charset="0"/>
              </a:rPr>
              <a:t>Eda process:-</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883901-F6E5-46A4-4A6F-A657F926E36E}"/>
              </a:ext>
            </a:extLst>
          </p:cNvPr>
          <p:cNvSpPr>
            <a:spLocks noGrp="1"/>
          </p:cNvSpPr>
          <p:nvPr>
            <p:ph sz="quarter" idx="13"/>
          </p:nvPr>
        </p:nvSpPr>
        <p:spPr>
          <a:xfrm>
            <a:off x="913774" y="1445342"/>
            <a:ext cx="9236598" cy="3290205"/>
          </a:xfrm>
        </p:spPr>
        <p:txBody>
          <a:bodyPr>
            <a:normAutofit fontScale="85000" lnSpcReduction="20000"/>
          </a:bodyPr>
          <a:lstStyle/>
          <a:p>
            <a:r>
              <a:rPr lang="en-US" sz="2600" cap="none" dirty="0">
                <a:latin typeface="Times New Roman" panose="02020603050405020304" pitchFamily="18" charset="0"/>
                <a:cs typeface="Times New Roman" panose="02020603050405020304" pitchFamily="18" charset="0"/>
              </a:rPr>
              <a:t>Loading the data and reading the data.</a:t>
            </a:r>
          </a:p>
          <a:p>
            <a:r>
              <a:rPr lang="en-US" sz="2600" cap="none" dirty="0">
                <a:latin typeface="Times New Roman" panose="02020603050405020304" pitchFamily="18" charset="0"/>
                <a:cs typeface="Times New Roman" panose="02020603050405020304" pitchFamily="18" charset="0"/>
              </a:rPr>
              <a:t>Check for the  structure.</a:t>
            </a:r>
          </a:p>
          <a:p>
            <a:r>
              <a:rPr lang="en-US" sz="2600" cap="none" dirty="0">
                <a:latin typeface="Times New Roman" panose="02020603050405020304" pitchFamily="18" charset="0"/>
                <a:cs typeface="Times New Roman" panose="02020603050405020304" pitchFamily="18" charset="0"/>
              </a:rPr>
              <a:t>Check for the datatypes</a:t>
            </a:r>
          </a:p>
          <a:p>
            <a:r>
              <a:rPr lang="en-US" sz="2600" cap="none" dirty="0">
                <a:latin typeface="Times New Roman" panose="02020603050405020304" pitchFamily="18" charset="0"/>
                <a:cs typeface="Times New Roman" panose="02020603050405020304" pitchFamily="18" charset="0"/>
              </a:rPr>
              <a:t>Check for null values.</a:t>
            </a:r>
          </a:p>
          <a:p>
            <a:pPr lvl="1"/>
            <a:r>
              <a:rPr lang="en-US" sz="2600" cap="none" dirty="0">
                <a:latin typeface="Times New Roman" panose="02020603050405020304" pitchFamily="18" charset="0"/>
                <a:cs typeface="Times New Roman" panose="02020603050405020304" pitchFamily="18" charset="0"/>
              </a:rPr>
              <a:t>No null values in the given dataset.</a:t>
            </a:r>
          </a:p>
          <a:p>
            <a:r>
              <a:rPr lang="en-US" sz="2600" cap="none" dirty="0">
                <a:latin typeface="Times New Roman" panose="02020603050405020304" pitchFamily="18" charset="0"/>
                <a:cs typeface="Times New Roman" panose="02020603050405020304" pitchFamily="18" charset="0"/>
              </a:rPr>
              <a:t>Data Visualization.</a:t>
            </a:r>
          </a:p>
          <a:p>
            <a:r>
              <a:rPr lang="en-US" sz="2400" cap="none" dirty="0">
                <a:latin typeface="Times New Roman" panose="02020603050405020304" pitchFamily="18" charset="0"/>
                <a:cs typeface="Times New Roman" panose="02020603050405020304" pitchFamily="18" charset="0"/>
              </a:rPr>
              <a:t>Checked for any special characters present in the data found no special characters.</a:t>
            </a:r>
          </a:p>
          <a:p>
            <a:endParaRPr lang="en-US" sz="26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39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2594-6694-F036-E9EF-2C8001355F1C}"/>
              </a:ext>
            </a:extLst>
          </p:cNvPr>
          <p:cNvSpPr>
            <a:spLocks noGrp="1"/>
          </p:cNvSpPr>
          <p:nvPr>
            <p:ph type="title"/>
          </p:nvPr>
        </p:nvSpPr>
        <p:spPr>
          <a:xfrm>
            <a:off x="3864077" y="77744"/>
            <a:ext cx="3716593" cy="561354"/>
          </a:xfrm>
        </p:spPr>
        <p:txBody>
          <a:bodyPr>
            <a:noAutofit/>
          </a:bodyPr>
          <a:lstStyle/>
          <a:p>
            <a:pPr algn="l"/>
            <a:r>
              <a:rPr lang="en-US" sz="3000" dirty="0">
                <a:solidFill>
                  <a:srgbClr val="FF0000"/>
                </a:solidFill>
                <a:latin typeface="Times New Roman" panose="02020603050405020304" pitchFamily="18" charset="0"/>
                <a:cs typeface="Times New Roman" panose="02020603050405020304" pitchFamily="18" charset="0"/>
              </a:rPr>
              <a:t>Visualizations:-</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A0CE496-A667-A57C-0072-BD349B2B79DF}"/>
              </a:ext>
            </a:extLst>
          </p:cNvPr>
          <p:cNvSpPr>
            <a:spLocks noGrp="1"/>
          </p:cNvSpPr>
          <p:nvPr>
            <p:ph sz="quarter" idx="13"/>
          </p:nvPr>
        </p:nvSpPr>
        <p:spPr>
          <a:xfrm>
            <a:off x="953729" y="964209"/>
            <a:ext cx="4788310" cy="4227223"/>
          </a:xfrm>
        </p:spPr>
        <p:txBody>
          <a:bodyPr>
            <a:normAutofit/>
          </a:bodyPr>
          <a:lstStyle/>
          <a:p>
            <a:pPr marL="0" indent="0">
              <a:buNone/>
            </a:pPr>
            <a:r>
              <a:rPr lang="en-US" sz="1800" cap="none" dirty="0">
                <a:solidFill>
                  <a:srgbClr val="FF0000"/>
                </a:solidFill>
                <a:latin typeface="Times New Roman" panose="02020603050405020304" pitchFamily="18" charset="0"/>
                <a:cs typeface="Times New Roman" panose="02020603050405020304" pitchFamily="18" charset="0"/>
              </a:rPr>
              <a:t>Interpretation:-</a:t>
            </a:r>
            <a:endParaRPr lang="en-US" sz="1800" cap="none" dirty="0">
              <a:latin typeface="Times New Roman" panose="02020603050405020304" pitchFamily="18" charset="0"/>
              <a:cs typeface="Times New Roman" panose="02020603050405020304" pitchFamily="18" charset="0"/>
            </a:endParaRPr>
          </a:p>
          <a:p>
            <a:pPr marL="0" indent="0">
              <a:buNone/>
            </a:pPr>
            <a:r>
              <a:rPr lang="en-US" sz="1600" cap="none" dirty="0">
                <a:latin typeface="Times New Roman" panose="02020603050405020304" pitchFamily="18" charset="0"/>
                <a:cs typeface="Times New Roman" panose="02020603050405020304" pitchFamily="18" charset="0"/>
              </a:rPr>
              <a:t>For the Sales of Furniture</a:t>
            </a:r>
          </a:p>
          <a:p>
            <a:pPr lvl="1"/>
            <a:r>
              <a:rPr lang="en-US" sz="1600" cap="none" dirty="0">
                <a:latin typeface="Times New Roman" panose="02020603050405020304" pitchFamily="18" charset="0"/>
                <a:cs typeface="Times New Roman" panose="02020603050405020304" pitchFamily="18" charset="0"/>
              </a:rPr>
              <a:t>The mostly used Ship mode is 'Standard Class' followed by 'Second class'.</a:t>
            </a:r>
          </a:p>
          <a:p>
            <a:pPr lvl="1"/>
            <a:r>
              <a:rPr lang="en-US" sz="1600" cap="none" dirty="0">
                <a:latin typeface="Times New Roman" panose="02020603050405020304" pitchFamily="18" charset="0"/>
                <a:cs typeface="Times New Roman" panose="02020603050405020304" pitchFamily="18" charset="0"/>
              </a:rPr>
              <a:t>The highest segment the sales of furniture belongs to 'Consumer Segment'.</a:t>
            </a:r>
          </a:p>
          <a:p>
            <a:pPr lvl="1"/>
            <a:r>
              <a:rPr lang="en-US" sz="1600" cap="none" dirty="0">
                <a:latin typeface="Times New Roman" panose="02020603050405020304" pitchFamily="18" charset="0"/>
                <a:cs typeface="Times New Roman" panose="02020603050405020304" pitchFamily="18" charset="0"/>
              </a:rPr>
              <a:t>The most products of furniture are sold in the 'West region'.</a:t>
            </a:r>
          </a:p>
          <a:p>
            <a:pPr lvl="1"/>
            <a:r>
              <a:rPr lang="en-US" sz="1600" cap="none" dirty="0">
                <a:latin typeface="Times New Roman" panose="02020603050405020304" pitchFamily="18" charset="0"/>
                <a:cs typeface="Times New Roman" panose="02020603050405020304" pitchFamily="18" charset="0"/>
              </a:rPr>
              <a:t>The subcategory 'Furnishings' are mostly sold followed by 'Chairs'.</a:t>
            </a:r>
            <a:r>
              <a:rPr lang="en-IN" sz="1600" cap="none" dirty="0">
                <a:latin typeface="Times New Roman" panose="02020603050405020304" pitchFamily="18" charset="0"/>
                <a:cs typeface="Times New Roman" panose="02020603050405020304" pitchFamily="18" charset="0"/>
              </a:rPr>
              <a:t> </a:t>
            </a:r>
          </a:p>
          <a:p>
            <a:endParaRPr lang="en-IN" sz="1600" cap="none" dirty="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3FCA5D-26A8-25BC-721F-7198FBE3A281}"/>
              </a:ext>
            </a:extLst>
          </p:cNvPr>
          <p:cNvSpPr txBox="1"/>
          <p:nvPr/>
        </p:nvSpPr>
        <p:spPr>
          <a:xfrm>
            <a:off x="4443558" y="488224"/>
            <a:ext cx="2212882" cy="492443"/>
          </a:xfrm>
          <a:prstGeom prst="rect">
            <a:avLst/>
          </a:prstGeom>
          <a:noFill/>
        </p:spPr>
        <p:txBody>
          <a:bodyPr wrap="square">
            <a:spAutoFit/>
          </a:bodyPr>
          <a:lstStyle/>
          <a:p>
            <a:r>
              <a:rPr lang="en-IN" sz="2600" dirty="0">
                <a:solidFill>
                  <a:srgbClr val="FF0000"/>
                </a:solidFill>
                <a:latin typeface="Times New Roman" panose="02020603050405020304" pitchFamily="18" charset="0"/>
                <a:cs typeface="Times New Roman" panose="02020603050405020304" pitchFamily="18" charset="0"/>
              </a:rPr>
              <a:t>UNIVARIATE</a:t>
            </a:r>
            <a:endParaRPr lang="en-IN" sz="2600" dirty="0"/>
          </a:p>
        </p:txBody>
      </p:sp>
      <p:pic>
        <p:nvPicPr>
          <p:cNvPr id="3" name="Picture 2">
            <a:extLst>
              <a:ext uri="{FF2B5EF4-FFF2-40B4-BE49-F238E27FC236}">
                <a16:creationId xmlns:a16="http://schemas.microsoft.com/office/drawing/2014/main" id="{C0B0C52E-5843-553D-240C-71253E85A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39" y="1180618"/>
            <a:ext cx="5910424" cy="458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42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59061-3A2C-1B1B-B7D6-C2BCE1F245DB}"/>
              </a:ext>
            </a:extLst>
          </p:cNvPr>
          <p:cNvSpPr>
            <a:spLocks noGrp="1"/>
          </p:cNvSpPr>
          <p:nvPr>
            <p:ph sz="quarter" idx="13"/>
          </p:nvPr>
        </p:nvSpPr>
        <p:spPr>
          <a:xfrm>
            <a:off x="849711" y="1101212"/>
            <a:ext cx="4764508" cy="4906298"/>
          </a:xfrm>
        </p:spPr>
        <p:txBody>
          <a:bodyPr>
            <a:normAutofit fontScale="85000" lnSpcReduction="20000"/>
          </a:bodyPr>
          <a:lstStyle/>
          <a:p>
            <a:pPr marL="0" indent="0">
              <a:buNone/>
            </a:pPr>
            <a:r>
              <a:rPr lang="en-US" sz="2400" cap="none" dirty="0">
                <a:solidFill>
                  <a:srgbClr val="FF0000"/>
                </a:solidFill>
                <a:latin typeface="Times New Roman" panose="02020603050405020304" pitchFamily="18" charset="0"/>
                <a:cs typeface="Times New Roman" panose="02020603050405020304" pitchFamily="18" charset="0"/>
              </a:rPr>
              <a:t>Interpretation:-</a:t>
            </a:r>
          </a:p>
          <a:p>
            <a:r>
              <a:rPr lang="en-US" sz="2100" cap="none" dirty="0">
                <a:latin typeface="Times New Roman" panose="02020603050405020304" pitchFamily="18" charset="0"/>
                <a:cs typeface="Times New Roman" panose="02020603050405020304" pitchFamily="18" charset="0"/>
              </a:rPr>
              <a:t>The Sales are not distributed normally from the box plot we can see their are more outliers.</a:t>
            </a:r>
          </a:p>
          <a:p>
            <a:r>
              <a:rPr lang="en-US" sz="2100" cap="none" dirty="0">
                <a:latin typeface="Times New Roman" panose="02020603050405020304" pitchFamily="18" charset="0"/>
                <a:cs typeface="Times New Roman" panose="02020603050405020304" pitchFamily="18" charset="0"/>
              </a:rPr>
              <a:t>The mean is greater than median data is right skewed and the data is mostly towards the left.</a:t>
            </a:r>
          </a:p>
          <a:p>
            <a:r>
              <a:rPr lang="en-US" sz="2100" cap="none" dirty="0">
                <a:latin typeface="Times New Roman" panose="02020603050405020304" pitchFamily="18" charset="0"/>
                <a:cs typeface="Times New Roman" panose="02020603050405020304" pitchFamily="18" charset="0"/>
              </a:rPr>
              <a:t>Outliers are found in the given feature of Sales but ignore them.</a:t>
            </a:r>
          </a:p>
          <a:p>
            <a:r>
              <a:rPr lang="en-US" sz="2100" cap="none" dirty="0">
                <a:latin typeface="Times New Roman" panose="02020603050405020304" pitchFamily="18" charset="0"/>
                <a:cs typeface="Times New Roman" panose="02020603050405020304" pitchFamily="18" charset="0"/>
              </a:rPr>
              <a:t>The profits are not distributed normally from the box plot we can see their are more outliers.</a:t>
            </a:r>
          </a:p>
          <a:p>
            <a:r>
              <a:rPr lang="en-US" sz="2100" cap="none" dirty="0">
                <a:latin typeface="Times New Roman" panose="02020603050405020304" pitchFamily="18" charset="0"/>
                <a:cs typeface="Times New Roman" panose="02020603050405020304" pitchFamily="18" charset="0"/>
              </a:rPr>
              <a:t>The mean is less than median data is left skewed and the data is mostly towards the right.</a:t>
            </a:r>
          </a:p>
          <a:p>
            <a:r>
              <a:rPr lang="en-US" sz="2100" cap="none" dirty="0">
                <a:latin typeface="Times New Roman" panose="02020603050405020304" pitchFamily="18" charset="0"/>
                <a:cs typeface="Times New Roman" panose="02020603050405020304" pitchFamily="18" charset="0"/>
              </a:rPr>
              <a:t>Outliers are found in the given feature of profit but ignore them.</a:t>
            </a:r>
          </a:p>
          <a:p>
            <a:endParaRPr lang="en-US" sz="2100" cap="none" dirty="0">
              <a:latin typeface="Times New Roman" panose="02020603050405020304" pitchFamily="18" charset="0"/>
              <a:cs typeface="Times New Roman" panose="02020603050405020304" pitchFamily="18" charset="0"/>
            </a:endParaRPr>
          </a:p>
          <a:p>
            <a:endParaRPr lang="en-US" sz="2100" cap="none"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6080E0-7C54-15E5-F851-D01F5466516F}"/>
              </a:ext>
            </a:extLst>
          </p:cNvPr>
          <p:cNvSpPr txBox="1"/>
          <p:nvPr/>
        </p:nvSpPr>
        <p:spPr>
          <a:xfrm>
            <a:off x="4812889" y="235975"/>
            <a:ext cx="2246671" cy="492443"/>
          </a:xfrm>
          <a:prstGeom prst="rect">
            <a:avLst/>
          </a:prstGeom>
          <a:noFill/>
        </p:spPr>
        <p:txBody>
          <a:bodyPr wrap="square">
            <a:spAutoFit/>
          </a:bodyPr>
          <a:lstStyle/>
          <a:p>
            <a:r>
              <a:rPr lang="en-IN" sz="2600" dirty="0">
                <a:solidFill>
                  <a:srgbClr val="FF0000"/>
                </a:solidFill>
                <a:latin typeface="Times New Roman" panose="02020603050405020304" pitchFamily="18" charset="0"/>
                <a:cs typeface="Times New Roman" panose="02020603050405020304" pitchFamily="18" charset="0"/>
              </a:rPr>
              <a:t>UNIVARIATE</a:t>
            </a:r>
            <a:endParaRPr lang="en-IN" sz="2600" dirty="0"/>
          </a:p>
        </p:txBody>
      </p:sp>
      <p:pic>
        <p:nvPicPr>
          <p:cNvPr id="2" name="Picture 2">
            <a:extLst>
              <a:ext uri="{FF2B5EF4-FFF2-40B4-BE49-F238E27FC236}">
                <a16:creationId xmlns:a16="http://schemas.microsoft.com/office/drawing/2014/main" id="{D8C6889A-D841-E46F-3C3B-606A238FF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510" y="1101212"/>
            <a:ext cx="5334779" cy="22319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400F567E-7839-5707-B578-685DE1738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10" y="3429000"/>
            <a:ext cx="5334779" cy="257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5018-F429-6FC5-AEB0-13256BD231E3}"/>
              </a:ext>
            </a:extLst>
          </p:cNvPr>
          <p:cNvSpPr>
            <a:spLocks noGrp="1"/>
          </p:cNvSpPr>
          <p:nvPr>
            <p:ph type="title"/>
          </p:nvPr>
        </p:nvSpPr>
        <p:spPr>
          <a:xfrm>
            <a:off x="4876487" y="185899"/>
            <a:ext cx="2664855" cy="571185"/>
          </a:xfrm>
        </p:spPr>
        <p:txBody>
          <a:bodyPr>
            <a:normAutofit/>
          </a:bodyPr>
          <a:lstStyle/>
          <a:p>
            <a:r>
              <a:rPr lang="en-IN" sz="2600" dirty="0">
                <a:solidFill>
                  <a:srgbClr val="FF0000"/>
                </a:solidFill>
                <a:latin typeface="Times New Roman" panose="02020603050405020304" pitchFamily="18" charset="0"/>
                <a:cs typeface="Times New Roman" panose="02020603050405020304" pitchFamily="18" charset="0"/>
              </a:rPr>
              <a:t>bivariate</a:t>
            </a:r>
          </a:p>
        </p:txBody>
      </p:sp>
      <p:sp>
        <p:nvSpPr>
          <p:cNvPr id="3" name="Content Placeholder 2">
            <a:extLst>
              <a:ext uri="{FF2B5EF4-FFF2-40B4-BE49-F238E27FC236}">
                <a16:creationId xmlns:a16="http://schemas.microsoft.com/office/drawing/2014/main" id="{98AAA30D-5484-B321-F101-CDD1F4F0E2DA}"/>
              </a:ext>
            </a:extLst>
          </p:cNvPr>
          <p:cNvSpPr>
            <a:spLocks noGrp="1"/>
          </p:cNvSpPr>
          <p:nvPr>
            <p:ph sz="quarter" idx="13"/>
          </p:nvPr>
        </p:nvSpPr>
        <p:spPr>
          <a:xfrm>
            <a:off x="1071716" y="865239"/>
            <a:ext cx="4906296" cy="2753033"/>
          </a:xfrm>
        </p:spPr>
        <p:txBody>
          <a:bodyPr>
            <a:normAutofit fontScale="55000" lnSpcReduction="20000"/>
          </a:bodyPr>
          <a:lstStyle/>
          <a:p>
            <a:pPr marL="0" indent="0">
              <a:buNone/>
            </a:pPr>
            <a:r>
              <a:rPr lang="en-US" sz="3100" cap="none" dirty="0">
                <a:solidFill>
                  <a:srgbClr val="FF0000"/>
                </a:solidFill>
                <a:latin typeface="Times New Roman" panose="02020603050405020304" pitchFamily="18" charset="0"/>
                <a:cs typeface="Times New Roman" panose="02020603050405020304" pitchFamily="18" charset="0"/>
              </a:rPr>
              <a:t>Interpretation:- With Sub-category</a:t>
            </a:r>
            <a:endParaRPr lang="en-US" sz="3100" cap="none" dirty="0">
              <a:latin typeface="Times New Roman" panose="02020603050405020304" pitchFamily="18" charset="0"/>
              <a:cs typeface="Times New Roman" panose="02020603050405020304" pitchFamily="18" charset="0"/>
            </a:endParaRPr>
          </a:p>
          <a:p>
            <a:r>
              <a:rPr lang="en-US" sz="2600" cap="none" dirty="0">
                <a:latin typeface="Times New Roman" panose="02020603050405020304" pitchFamily="18" charset="0"/>
                <a:cs typeface="Times New Roman" panose="02020603050405020304" pitchFamily="18" charset="0"/>
              </a:rPr>
              <a:t>The Sales of 'Tables' are highest compared to others but these products are not profitable they are in losses.</a:t>
            </a:r>
          </a:p>
          <a:p>
            <a:r>
              <a:rPr lang="en-US" sz="2600" cap="none" dirty="0">
                <a:latin typeface="Times New Roman" panose="02020603050405020304" pitchFamily="18" charset="0"/>
                <a:cs typeface="Times New Roman" panose="02020603050405020304" pitchFamily="18" charset="0"/>
              </a:rPr>
              <a:t>The Sales of 'Chairs' are second highest and the 'profits' are highest compared to other sub category products.</a:t>
            </a:r>
          </a:p>
          <a:p>
            <a:r>
              <a:rPr lang="en-US" sz="2600" cap="none" dirty="0">
                <a:latin typeface="Times New Roman" panose="02020603050405020304" pitchFamily="18" charset="0"/>
                <a:cs typeface="Times New Roman" panose="02020603050405020304" pitchFamily="18" charset="0"/>
              </a:rPr>
              <a:t>The Sales of 'Bookcases' are third highest but not profitable they are in losses.</a:t>
            </a:r>
          </a:p>
          <a:p>
            <a:r>
              <a:rPr lang="en-US" sz="2600" cap="none" dirty="0">
                <a:latin typeface="Times New Roman" panose="02020603050405020304" pitchFamily="18" charset="0"/>
                <a:cs typeface="Times New Roman" panose="02020603050405020304" pitchFamily="18" charset="0"/>
              </a:rPr>
              <a:t>The Sales of 'furnishings' are least but these sub category products are profitable.</a:t>
            </a:r>
          </a:p>
        </p:txBody>
      </p:sp>
      <p:pic>
        <p:nvPicPr>
          <p:cNvPr id="4" name="Picture 2">
            <a:extLst>
              <a:ext uri="{FF2B5EF4-FFF2-40B4-BE49-F238E27FC236}">
                <a16:creationId xmlns:a16="http://schemas.microsoft.com/office/drawing/2014/main" id="{C21F05D5-D8DE-3928-64C7-3ACC96A45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89268"/>
            <a:ext cx="5871088" cy="2150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A87624-A8D6-9EA3-6FA8-0B7438C61A8C}"/>
              </a:ext>
            </a:extLst>
          </p:cNvPr>
          <p:cNvSpPr txBox="1"/>
          <p:nvPr/>
        </p:nvSpPr>
        <p:spPr>
          <a:xfrm>
            <a:off x="1071717" y="3869276"/>
            <a:ext cx="5142274" cy="2108269"/>
          </a:xfrm>
          <a:prstGeom prst="rect">
            <a:avLst/>
          </a:prstGeom>
          <a:noFill/>
        </p:spPr>
        <p:txBody>
          <a:bodyPr wrap="square">
            <a:spAutoFit/>
          </a:bodyPr>
          <a:lstStyle/>
          <a:p>
            <a:pPr marL="0" indent="0">
              <a:buNone/>
            </a:pPr>
            <a:r>
              <a:rPr lang="en-US" sz="1700" cap="none" dirty="0">
                <a:solidFill>
                  <a:srgbClr val="FF0000"/>
                </a:solidFill>
                <a:latin typeface="Times New Roman" panose="02020603050405020304" pitchFamily="18" charset="0"/>
                <a:cs typeface="Times New Roman" panose="02020603050405020304" pitchFamily="18" charset="0"/>
              </a:rPr>
              <a:t>Interpretation:- With Ship Mode</a:t>
            </a:r>
            <a:endParaRPr lang="en-US" sz="17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The Sales and the profits of the  'Second </a:t>
            </a:r>
            <a:r>
              <a:rPr lang="en-US" sz="1400" cap="none" dirty="0" err="1">
                <a:latin typeface="Times New Roman" panose="02020603050405020304" pitchFamily="18" charset="0"/>
                <a:cs typeface="Times New Roman" panose="02020603050405020304" pitchFamily="18" charset="0"/>
              </a:rPr>
              <a:t>Class'</a:t>
            </a:r>
            <a:r>
              <a:rPr lang="en-US" sz="1400" cap="none" dirty="0">
                <a:latin typeface="Times New Roman" panose="02020603050405020304" pitchFamily="18" charset="0"/>
                <a:cs typeface="Times New Roman" panose="02020603050405020304" pitchFamily="18" charset="0"/>
              </a:rPr>
              <a:t> ship mode are highest compared to other ship modes.</a:t>
            </a:r>
          </a:p>
          <a:p>
            <a:pPr marL="285750" indent="-285750">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The Sales 'Standard </a:t>
            </a:r>
            <a:r>
              <a:rPr lang="en-US" sz="1400" cap="none" dirty="0" err="1">
                <a:latin typeface="Times New Roman" panose="02020603050405020304" pitchFamily="18" charset="0"/>
                <a:cs typeface="Times New Roman" panose="02020603050405020304" pitchFamily="18" charset="0"/>
              </a:rPr>
              <a:t>Class'</a:t>
            </a:r>
            <a:r>
              <a:rPr lang="en-US" sz="1400" cap="none" dirty="0">
                <a:latin typeface="Times New Roman" panose="02020603050405020304" pitchFamily="18" charset="0"/>
                <a:cs typeface="Times New Roman" panose="02020603050405020304" pitchFamily="18" charset="0"/>
              </a:rPr>
              <a:t> are second highest and the 'profits' are more compared to 'Same day' ship mode.</a:t>
            </a:r>
          </a:p>
          <a:p>
            <a:pPr marL="285750" indent="-285750">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The Sales of 'First </a:t>
            </a:r>
            <a:r>
              <a:rPr lang="en-US" sz="1400" cap="none" dirty="0" err="1">
                <a:latin typeface="Times New Roman" panose="02020603050405020304" pitchFamily="18" charset="0"/>
                <a:cs typeface="Times New Roman" panose="02020603050405020304" pitchFamily="18" charset="0"/>
              </a:rPr>
              <a:t>Class'</a:t>
            </a:r>
            <a:r>
              <a:rPr lang="en-US" sz="1400" cap="none" dirty="0">
                <a:latin typeface="Times New Roman" panose="02020603050405020304" pitchFamily="18" charset="0"/>
                <a:cs typeface="Times New Roman" panose="02020603050405020304" pitchFamily="18" charset="0"/>
              </a:rPr>
              <a:t> are third highest but the profits are more than 'Standard </a:t>
            </a:r>
            <a:r>
              <a:rPr lang="en-US" sz="1400" cap="none" dirty="0" err="1">
                <a:latin typeface="Times New Roman" panose="02020603050405020304" pitchFamily="18" charset="0"/>
                <a:cs typeface="Times New Roman" panose="02020603050405020304" pitchFamily="18" charset="0"/>
              </a:rPr>
              <a:t>class'</a:t>
            </a:r>
            <a:r>
              <a:rPr lang="en-US" sz="1400" cap="none" dirty="0">
                <a:latin typeface="Times New Roman" panose="02020603050405020304" pitchFamily="18" charset="0"/>
                <a:cs typeface="Times New Roman" panose="02020603050405020304" pitchFamily="18" charset="0"/>
              </a:rPr>
              <a:t> and less than 'Second Class'.</a:t>
            </a:r>
          </a:p>
          <a:p>
            <a:pPr marL="285750" indent="-285750">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The Sales and profits of 'Same Day' ship mode are least</a:t>
            </a:r>
            <a:r>
              <a:rPr lang="en-US" sz="1600" cap="none"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400" cap="none"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FF4D8121-7CB8-D064-91F6-6DE161CA9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990" y="3618272"/>
            <a:ext cx="5720834" cy="201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32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6004-3141-1DBE-2EF4-A6DF8EA9AA47}"/>
              </a:ext>
            </a:extLst>
          </p:cNvPr>
          <p:cNvSpPr txBox="1">
            <a:spLocks/>
          </p:cNvSpPr>
          <p:nvPr/>
        </p:nvSpPr>
        <p:spPr>
          <a:xfrm>
            <a:off x="4876487" y="185899"/>
            <a:ext cx="2664855" cy="571185"/>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2600">
                <a:solidFill>
                  <a:srgbClr val="FF0000"/>
                </a:solidFill>
                <a:latin typeface="Times New Roman" panose="02020603050405020304" pitchFamily="18" charset="0"/>
                <a:cs typeface="Times New Roman" panose="02020603050405020304" pitchFamily="18" charset="0"/>
              </a:rPr>
              <a:t>bivariate</a:t>
            </a:r>
            <a:endParaRPr lang="en-IN" sz="2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88B177-3C61-7F1C-B77E-85BBF544C3BE}"/>
              </a:ext>
            </a:extLst>
          </p:cNvPr>
          <p:cNvSpPr txBox="1">
            <a:spLocks/>
          </p:cNvSpPr>
          <p:nvPr/>
        </p:nvSpPr>
        <p:spPr>
          <a:xfrm>
            <a:off x="1071716" y="865239"/>
            <a:ext cx="4906296" cy="2654709"/>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sz="3100" cap="none" dirty="0">
                <a:solidFill>
                  <a:srgbClr val="FF0000"/>
                </a:solidFill>
                <a:latin typeface="Times New Roman" panose="02020603050405020304" pitchFamily="18" charset="0"/>
                <a:cs typeface="Times New Roman" panose="02020603050405020304" pitchFamily="18" charset="0"/>
              </a:rPr>
              <a:t>Interpretation:- With Region</a:t>
            </a:r>
            <a:endParaRPr lang="en-US" sz="2600" cap="none" dirty="0">
              <a:latin typeface="Times New Roman" panose="02020603050405020304" pitchFamily="18" charset="0"/>
              <a:cs typeface="Times New Roman" panose="02020603050405020304" pitchFamily="18" charset="0"/>
            </a:endParaRPr>
          </a:p>
          <a:p>
            <a:r>
              <a:rPr lang="en-US" sz="2600" cap="none" dirty="0">
                <a:latin typeface="Times New Roman" panose="02020603050405020304" pitchFamily="18" charset="0"/>
                <a:cs typeface="Times New Roman" panose="02020603050405020304" pitchFamily="18" charset="0"/>
              </a:rPr>
              <a:t>The Sales are Highest in the 'West Region' but the profits are less compared to 'South region'.</a:t>
            </a:r>
          </a:p>
          <a:p>
            <a:r>
              <a:rPr lang="en-US" sz="2600" cap="none" dirty="0">
                <a:latin typeface="Times New Roman" panose="02020603050405020304" pitchFamily="18" charset="0"/>
                <a:cs typeface="Times New Roman" panose="02020603050405020304" pitchFamily="18" charset="0"/>
              </a:rPr>
              <a:t>The Sales in 'South Region' are second highest and the 'profits' are highest compared to other regions.</a:t>
            </a:r>
          </a:p>
          <a:p>
            <a:r>
              <a:rPr lang="en-US" sz="2600" cap="none" dirty="0">
                <a:latin typeface="Times New Roman" panose="02020603050405020304" pitchFamily="18" charset="0"/>
                <a:cs typeface="Times New Roman" panose="02020603050405020304" pitchFamily="18" charset="0"/>
              </a:rPr>
              <a:t>The Sales in 'East Region' are third highest but profits are less than South and West regions.</a:t>
            </a:r>
          </a:p>
          <a:p>
            <a:r>
              <a:rPr lang="en-US" sz="2600" cap="none" dirty="0">
                <a:latin typeface="Times New Roman" panose="02020603050405020304" pitchFamily="18" charset="0"/>
                <a:cs typeface="Times New Roman" panose="02020603050405020304" pitchFamily="18" charset="0"/>
              </a:rPr>
              <a:t> The Sales in 'Central Region' are least and in these region products are not profitable. </a:t>
            </a:r>
          </a:p>
        </p:txBody>
      </p:sp>
      <p:sp>
        <p:nvSpPr>
          <p:cNvPr id="5" name="TextBox 4">
            <a:extLst>
              <a:ext uri="{FF2B5EF4-FFF2-40B4-BE49-F238E27FC236}">
                <a16:creationId xmlns:a16="http://schemas.microsoft.com/office/drawing/2014/main" id="{C3A9ABAF-3015-4E77-01B1-A0860B7FF5A1}"/>
              </a:ext>
            </a:extLst>
          </p:cNvPr>
          <p:cNvSpPr txBox="1"/>
          <p:nvPr/>
        </p:nvSpPr>
        <p:spPr>
          <a:xfrm>
            <a:off x="1071717" y="3869276"/>
            <a:ext cx="5142274" cy="1862048"/>
          </a:xfrm>
          <a:prstGeom prst="rect">
            <a:avLst/>
          </a:prstGeom>
          <a:noFill/>
        </p:spPr>
        <p:txBody>
          <a:bodyPr wrap="square">
            <a:spAutoFit/>
          </a:bodyPr>
          <a:lstStyle/>
          <a:p>
            <a:pPr marL="0" indent="0">
              <a:buNone/>
            </a:pPr>
            <a:r>
              <a:rPr lang="en-US" sz="1700" cap="none" dirty="0">
                <a:solidFill>
                  <a:srgbClr val="FF0000"/>
                </a:solidFill>
                <a:latin typeface="Times New Roman" panose="02020603050405020304" pitchFamily="18" charset="0"/>
                <a:cs typeface="Times New Roman" panose="02020603050405020304" pitchFamily="18" charset="0"/>
              </a:rPr>
              <a:t>Interpretation:- With Ship Mode</a:t>
            </a:r>
            <a:endParaRPr lang="en-US" sz="17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The Sales and profits are highest in 'Corporate Segment' compared to other segments.</a:t>
            </a:r>
          </a:p>
          <a:p>
            <a:pPr marL="285750" indent="-285750">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 In 'Consumer Segment' the Sales are second highest but the profits are least compared to other segments.</a:t>
            </a:r>
          </a:p>
          <a:p>
            <a:pPr marL="285750" indent="-285750">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The Sales are least in 'Home Office' but the profits are more compared to 'Consumer Segment' and less compared to 'Corporate segment'.</a:t>
            </a:r>
          </a:p>
        </p:txBody>
      </p:sp>
      <p:pic>
        <p:nvPicPr>
          <p:cNvPr id="4098" name="Picture 2">
            <a:extLst>
              <a:ext uri="{FF2B5EF4-FFF2-40B4-BE49-F238E27FC236}">
                <a16:creationId xmlns:a16="http://schemas.microsoft.com/office/drawing/2014/main" id="{7DCE3C1C-23CD-11AD-D8F9-90D835E9D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514" y="1081548"/>
            <a:ext cx="537778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7A50E3E-582E-7C32-6976-CA37122C6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989" y="3639933"/>
            <a:ext cx="5549309"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82240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1666</TotalTime>
  <Words>1356</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Tw Cen MT</vt:lpstr>
      <vt:lpstr>Droplet</vt:lpstr>
      <vt:lpstr>A mini project on Furniture sales prediction</vt:lpstr>
      <vt:lpstr>Business goal:-</vt:lpstr>
      <vt:lpstr>Data source and datatypes</vt:lpstr>
      <vt:lpstr>Imputation of missing values:</vt:lpstr>
      <vt:lpstr>Eda process:-</vt:lpstr>
      <vt:lpstr>Visualizations:-</vt:lpstr>
      <vt:lpstr>PowerPoint Presentation</vt:lpstr>
      <vt:lpstr>bivariate</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mini project on PREDICTION OF STORE SALES</dc:title>
  <dc:creator>vamshikrishna narmula</dc:creator>
  <cp:lastModifiedBy>Akanksha chikkudu</cp:lastModifiedBy>
  <cp:revision>80</cp:revision>
  <dcterms:created xsi:type="dcterms:W3CDTF">2022-11-03T08:47:28Z</dcterms:created>
  <dcterms:modified xsi:type="dcterms:W3CDTF">2022-12-24T15:46:12Z</dcterms:modified>
</cp:coreProperties>
</file>