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72" r:id="rId4"/>
    <p:sldId id="258" r:id="rId5"/>
    <p:sldId id="259" r:id="rId6"/>
    <p:sldId id="262" r:id="rId7"/>
    <p:sldId id="263" r:id="rId8"/>
    <p:sldId id="264" r:id="rId9"/>
    <p:sldId id="273" r:id="rId10"/>
    <p:sldId id="265" r:id="rId11"/>
    <p:sldId id="266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8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2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5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37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80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1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33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18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62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8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8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8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76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6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7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0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917244-3926-4FFE-A0DE-2C3D0200044E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A2A77C-F03D-4595-A4ED-3C8FF6C4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5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E15B9E-A388-D668-5BEA-0E60EF0E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45985"/>
            <a:ext cx="10364451" cy="2606697"/>
          </a:xfrm>
        </p:spPr>
        <p:txBody>
          <a:bodyPr>
            <a:normAutofit/>
          </a:bodyPr>
          <a:lstStyle/>
          <a:p>
            <a: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  <a:b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grades classification</a:t>
            </a:r>
            <a:endParaRPr lang="en-IN" sz="3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3C61EE-01B0-2798-8FEB-F4A6FF1022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872" y="3795252"/>
            <a:ext cx="9517626" cy="2016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presented by:-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Narmula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vamshikrishna</a:t>
            </a:r>
            <a:r>
              <a:rPr lang="en-I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9150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5018-F429-6FC5-AEB0-13256BD2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487" y="185899"/>
            <a:ext cx="2664855" cy="571185"/>
          </a:xfrm>
        </p:spPr>
        <p:txBody>
          <a:bodyPr>
            <a:normAutofit/>
          </a:bodyPr>
          <a:lstStyle/>
          <a:p>
            <a:r>
              <a:rPr lang="en-I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A30D-5484-B321-F101-CDD1F4F0E2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5514" y="4689987"/>
            <a:ext cx="10452318" cy="14109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Interpretation:-</a:t>
            </a: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total rooms in a house increases the expected price will also increase with respect to each category.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there are second least houses with Grade-A the Expected price are more compared to other grades.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Grade-D houses are more in number but the ‘Expected price’ is less compared to other Grades.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645C09-80AF-5193-B30A-56FAD7BA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93" y="757084"/>
            <a:ext cx="9787859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2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835D-CD7D-D2DE-E8B7-3F8EF8C8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290" y="387460"/>
            <a:ext cx="3038793" cy="679341"/>
          </a:xfrm>
        </p:spPr>
        <p:txBody>
          <a:bodyPr>
            <a:normAutofit/>
          </a:bodyPr>
          <a:lstStyle/>
          <a:p>
            <a:pPr algn="l"/>
            <a:r>
              <a:rPr lang="en-I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46F6-3F65-A880-F3FE-D52113421B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66802"/>
            <a:ext cx="9183955" cy="4960372"/>
          </a:xfrm>
        </p:spPr>
        <p:txBody>
          <a:bodyPr>
            <a:normAutofit fontScale="92500" lnSpcReduction="20000"/>
          </a:bodyPr>
          <a:lstStyle/>
          <a:p>
            <a:r>
              <a:rPr lang="en-I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model building I have used 5 algorithms</a:t>
            </a:r>
          </a:p>
          <a:p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problem statement is ‘Classification’ problem I have used these 5 classification models.</a:t>
            </a:r>
          </a:p>
          <a:p>
            <a:r>
              <a:rPr lang="en-I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these algorithms to check which model gives the best metrics performance for the given dataset.</a:t>
            </a:r>
          </a:p>
          <a:p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>
              <a:buFont typeface="+mj-lt"/>
              <a:buAutoNum type="romanUcPeriod"/>
            </a:pPr>
            <a:endParaRPr lang="en-IN" sz="1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9CACC7-45B4-8B47-9BEE-B5CCA89F68AC}"/>
              </a:ext>
            </a:extLst>
          </p:cNvPr>
          <p:cNvSpPr/>
          <p:nvPr/>
        </p:nvSpPr>
        <p:spPr>
          <a:xfrm>
            <a:off x="5908873" y="1904685"/>
            <a:ext cx="3618585" cy="641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KNEIGHBORS CLASSIFIER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F1F45-45BF-1649-F756-CDD88FD795F9}"/>
              </a:ext>
            </a:extLst>
          </p:cNvPr>
          <p:cNvSpPr/>
          <p:nvPr/>
        </p:nvSpPr>
        <p:spPr>
          <a:xfrm>
            <a:off x="1213970" y="1904684"/>
            <a:ext cx="3711991" cy="641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GAUSSIANNB CLASSIFIER</a:t>
            </a:r>
            <a:endParaRPr lang="en-IN" sz="1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69977-5739-883C-38BB-EAE00A1E366E}"/>
              </a:ext>
            </a:extLst>
          </p:cNvPr>
          <p:cNvSpPr/>
          <p:nvPr/>
        </p:nvSpPr>
        <p:spPr>
          <a:xfrm>
            <a:off x="1213969" y="2787289"/>
            <a:ext cx="3711992" cy="641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DECISIONTREE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  <a:endParaRPr lang="en-IN" sz="1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5B9B0-427E-BB4D-8445-316BF79DC2EA}"/>
              </a:ext>
            </a:extLst>
          </p:cNvPr>
          <p:cNvSpPr/>
          <p:nvPr/>
        </p:nvSpPr>
        <p:spPr>
          <a:xfrm>
            <a:off x="5908872" y="2806954"/>
            <a:ext cx="3618586" cy="641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RANDOMFOREST CLASSIFIER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77B33-31B9-2AA8-C273-FEEB43B71BF0}"/>
              </a:ext>
            </a:extLst>
          </p:cNvPr>
          <p:cNvSpPr/>
          <p:nvPr/>
        </p:nvSpPr>
        <p:spPr>
          <a:xfrm>
            <a:off x="3888344" y="3946026"/>
            <a:ext cx="3618585" cy="641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XGB CLASSIFIER</a:t>
            </a:r>
            <a:endParaRPr lang="en-IN" sz="1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04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089E-8657-19BD-78BC-60F75AE7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330" y="279305"/>
            <a:ext cx="2380031" cy="787496"/>
          </a:xfrm>
        </p:spPr>
        <p:txBody>
          <a:bodyPr>
            <a:normAutofit fontScale="90000"/>
          </a:bodyPr>
          <a:lstStyle/>
          <a:p>
            <a:pPr algn="l"/>
            <a:r>
              <a:rPr lang="en-I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540A-1531-B35A-95A1-8774C1395F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1259" y="892276"/>
            <a:ext cx="7158509" cy="5107313"/>
          </a:xfrm>
        </p:spPr>
        <p:txBody>
          <a:bodyPr>
            <a:normAutofit fontScale="25000" lnSpcReduction="20000"/>
          </a:bodyPr>
          <a:lstStyle/>
          <a:p>
            <a:r>
              <a:rPr lang="en-IN" sz="5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table we can see the metric performance of all the evaluated models.</a:t>
            </a:r>
          </a:p>
          <a:p>
            <a:r>
              <a:rPr lang="en-US" sz="5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checking the performance of all the algorithms using cross validation technique it is found that the </a:t>
            </a:r>
          </a:p>
          <a:p>
            <a:pPr lvl="1"/>
            <a:r>
              <a:rPr lang="en-US" sz="5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  <a:r>
              <a:rPr lang="en-US" sz="5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algorithm model gives the best ‘Weighted F1_score’.</a:t>
            </a:r>
          </a:p>
          <a:p>
            <a:pPr lvl="1"/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Weighted F1_score of the  model is 89%.</a:t>
            </a:r>
          </a:p>
          <a:p>
            <a:pPr lvl="1"/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performance of the Model is ‘Better'.</a:t>
            </a:r>
            <a:endParaRPr lang="en-IN" sz="5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5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evaluation of metrics by the XGB model using cross validation technique </a:t>
            </a:r>
            <a:r>
              <a:rPr lang="en-IN" sz="5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5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further split the data using the holdout method to build the model and carryout the performance of train data and test data and make predictions.</a:t>
            </a:r>
          </a:p>
          <a:p>
            <a:r>
              <a:rPr lang="en-IN" sz="5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split the data by using train test split taking the test size = 30% and random state = 42.</a:t>
            </a:r>
          </a:p>
          <a:p>
            <a:r>
              <a:rPr lang="en-IN" sz="5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fit the train data to the model.</a:t>
            </a:r>
          </a:p>
          <a:p>
            <a:r>
              <a:rPr lang="en-IN" sz="5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checked the Accuracy score for train data and test data.</a:t>
            </a:r>
          </a:p>
          <a:p>
            <a:pPr lvl="1"/>
            <a:r>
              <a:rPr lang="en-US" sz="5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Accuracy_score of the train data is 94.19%.</a:t>
            </a:r>
          </a:p>
          <a:p>
            <a:pPr lvl="1"/>
            <a:r>
              <a:rPr lang="en-US" sz="5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Accuracy_score of the test data is 90.56%.</a:t>
            </a:r>
          </a:p>
          <a:p>
            <a:pPr lvl="1"/>
            <a:r>
              <a:rPr lang="en-US" sz="5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both the train and test data the performance is nearly same and the model performance we can say is 'good'.</a:t>
            </a:r>
            <a:endParaRPr lang="en-IN" sz="5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5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predicted the ‘Grades’ using the </a:t>
            </a:r>
            <a:r>
              <a:rPr lang="en-IN" sz="5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5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plotted the graph for actual and predicted Grades.</a:t>
            </a:r>
          </a:p>
          <a:p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3A3C09-FAE0-3DD1-4F8C-0E958288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202" y="1198249"/>
            <a:ext cx="3254849" cy="38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1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72E8-7BB6-D65F-AF05-D7BB6A4771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78167" y="757084"/>
            <a:ext cx="4984801" cy="23105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values and predicted values difference is very less.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Grade-E houses are less overlapped as we can see from the plot.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Grade-E houses are very less in number so difficult to Predict the grade-E houses.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F0FC37-3244-0354-8E80-99CF7876F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70" y="631876"/>
            <a:ext cx="4542349" cy="261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2A841-ABBA-2B50-4610-BB3B957E4C00}"/>
              </a:ext>
            </a:extLst>
          </p:cNvPr>
          <p:cNvSpPr txBox="1"/>
          <p:nvPr/>
        </p:nvSpPr>
        <p:spPr>
          <a:xfrm>
            <a:off x="5476567" y="3429000"/>
            <a:ext cx="58305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confusion matrix we can see that</a:t>
            </a:r>
            <a:endParaRPr lang="en-US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houses are predicted as 'A' Grade are only 107.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houses are predicted as 'B' Grade are only 136.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houses are predicted as 'C' Grade are only 181.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houses are predicted as 'D' Grade are only 382.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houses with grade 'E' are predicted very less in number that is 9.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5B582D-22F6-5F2D-8052-3876E33F9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5400675" cy="309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06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32EE07-B209-6635-E4D6-917BFA7F341B}"/>
              </a:ext>
            </a:extLst>
          </p:cNvPr>
          <p:cNvSpPr txBox="1"/>
          <p:nvPr/>
        </p:nvSpPr>
        <p:spPr>
          <a:xfrm>
            <a:off x="1347020" y="773809"/>
            <a:ext cx="874087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CONCLUSION:-</a:t>
            </a:r>
          </a:p>
          <a:p>
            <a:pPr marL="0" indent="0" algn="just">
              <a:buNone/>
            </a:pPr>
            <a:endParaRPr lang="en-US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number of houses with Grade D and less with Grade 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Grade D houses there are more houses without roof compared to houses with roof.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expected prices for the houses with roof and without roof doesn’t have much difference.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houses in all Grades as the number of total rooms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Twashrooms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the expected price also increases and the Expected price for the Grade A houses with total rooms 9 is more.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Lawn(Area) is available more for the houses with Grade C followed by houses with Grade 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houses with more Total rooms and Total washrooms with affordable price go with the Grade D and Grade C houses.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people with less income  and small family go with the Grade E houses.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people with less income and big Family go with the Grade D and Grade C houses.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people with high income and require more luxury go for the houses with Grade 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people with high income and doesn’t require any luxury houses go for Grade D and Grade C houses.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5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8071-6CF6-09BE-1B80-8C7AA745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09665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472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B220-246E-4518-A66D-414A4C58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87" y="1081548"/>
            <a:ext cx="3166612" cy="973394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goal:-</a:t>
            </a:r>
            <a:endParaRPr lang="en-I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2325-AED9-5005-9C2A-F703723E87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288459"/>
            <a:ext cx="10363826" cy="2281082"/>
          </a:xfrm>
        </p:spPr>
        <p:txBody>
          <a:bodyPr>
            <a:noAutofit/>
          </a:bodyPr>
          <a:lstStyle/>
          <a:p>
            <a:pPr algn="just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different Grades of the house using the past data.</a:t>
            </a:r>
          </a:p>
          <a:p>
            <a:pPr algn="just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Grades for the houses are given based on different features.</a:t>
            </a:r>
          </a:p>
          <a:p>
            <a:pPr algn="just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the past data we have to build the model to predict the Grades of the house using different features given in the dataset.</a:t>
            </a:r>
          </a:p>
          <a:p>
            <a:pPr algn="just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we can help the customers choose the required based on their requirement.</a:t>
            </a:r>
          </a:p>
          <a:p>
            <a:pPr marL="0" indent="0" algn="just">
              <a:buNone/>
            </a:pP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6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052E-9DA1-A0EA-4CCE-9CB3BD9FDCBE}"/>
              </a:ext>
            </a:extLst>
          </p:cNvPr>
          <p:cNvSpPr txBox="1">
            <a:spLocks/>
          </p:cNvSpPr>
          <p:nvPr/>
        </p:nvSpPr>
        <p:spPr>
          <a:xfrm>
            <a:off x="913774" y="775833"/>
            <a:ext cx="10364451" cy="66950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process:-</a:t>
            </a:r>
            <a:endParaRPr lang="en-I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D630-6C22-CA1A-0B44-A0452AD90461}"/>
              </a:ext>
            </a:extLst>
          </p:cNvPr>
          <p:cNvSpPr txBox="1">
            <a:spLocks/>
          </p:cNvSpPr>
          <p:nvPr/>
        </p:nvSpPr>
        <p:spPr>
          <a:xfrm>
            <a:off x="914400" y="1529832"/>
            <a:ext cx="10363826" cy="43105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 and reading the data.</a:t>
            </a:r>
          </a:p>
          <a:p>
            <a:r>
              <a:rPr lang="en-US" sz="1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Check for the  structure.</a:t>
            </a:r>
          </a:p>
          <a:p>
            <a:r>
              <a:rPr lang="en-US" sz="1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Check for the datatypes</a:t>
            </a:r>
          </a:p>
          <a:p>
            <a:r>
              <a:rPr lang="en-US" sz="1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Check for information </a:t>
            </a:r>
          </a:p>
          <a:p>
            <a:r>
              <a:rPr lang="en-US" sz="1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Check for summary</a:t>
            </a:r>
          </a:p>
          <a:p>
            <a:r>
              <a:rPr lang="en-US" sz="1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Check for null values.</a:t>
            </a:r>
          </a:p>
          <a:p>
            <a:pPr lvl="1"/>
            <a:r>
              <a:rPr lang="en-US" sz="1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No null values in the given dataset.</a:t>
            </a:r>
          </a:p>
          <a:p>
            <a:r>
              <a:rPr lang="en-US" sz="1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any special characters present in the data found no special characters.</a:t>
            </a:r>
          </a:p>
          <a:p>
            <a:r>
              <a:rPr lang="en-US" sz="1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Visualization.</a:t>
            </a:r>
          </a:p>
          <a:p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7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3629A-5228-E189-5EBA-6BA2D466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879987"/>
            <a:ext cx="5934969" cy="830825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 and datatypes</a:t>
            </a:r>
            <a:endParaRPr lang="en-I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BB5758-9951-2E65-A0B3-4B2DAA595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907458"/>
            <a:ext cx="6381741" cy="3883741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given dataset 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= 3000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= 13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Feature ‘Id’ was dropped and analysed further.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datatypes of the 13 features are shown in the picture which has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– Numeric columns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 Non_Numeric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F3A72-AF68-D9E2-A485-87DF87DF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1" y="897194"/>
            <a:ext cx="4365523" cy="2701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CCED9D-6DAE-424B-8BFF-E8A19045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2" y="3519949"/>
            <a:ext cx="4365522" cy="19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6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E6D051-3420-2109-C3EB-F10ED670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703006"/>
            <a:ext cx="10364451" cy="61943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: Imputation of missing values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14C31-5971-5F6A-A20E-4A367DA861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22438"/>
            <a:ext cx="5496858" cy="48325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the Null values in the given dataset.</a:t>
            </a:r>
          </a:p>
          <a:p>
            <a:pPr lvl="1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null values in the given dataset.</a:t>
            </a:r>
          </a:p>
          <a:p>
            <a:pPr lvl="1"/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Special characters in the given dataset.</a:t>
            </a:r>
          </a:p>
          <a:p>
            <a:pPr lvl="1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special characters in  the given dataset.</a:t>
            </a:r>
          </a:p>
          <a:p>
            <a:pPr lvl="1"/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 for the given dataset.</a:t>
            </a:r>
          </a:p>
          <a:p>
            <a:pPr lvl="1"/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no outliers found in the given dataset as </a:t>
            </a:r>
          </a:p>
          <a:p>
            <a:pPr marL="457200" lvl="1" indent="0">
              <a:buNone/>
            </a:pPr>
            <a:r>
              <a:rPr lang="en-US" sz="1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 used boxplot to check for outliers.</a:t>
            </a:r>
          </a:p>
          <a:p>
            <a:pPr marL="457200" lvl="1" indent="0">
              <a:buNone/>
            </a:pPr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33BF4-8167-5268-91FD-77E2FF22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74" y="1322438"/>
            <a:ext cx="4319078" cy="35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ED0A-33F4-7E8F-A70C-4E3EC516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24232"/>
            <a:ext cx="10364451" cy="66859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Techniques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2871-D659-807B-DBA5-5EECC19C78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92826"/>
            <a:ext cx="10363826" cy="4198373"/>
          </a:xfrm>
        </p:spPr>
        <p:txBody>
          <a:bodyPr>
            <a:normAutofit/>
          </a:bodyPr>
          <a:lstStyle/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non-numeric columns to categorical columns.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labelencoder converting the categorical columns to numerical columns.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standardization scaling the data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correlation of scaled features with for the dependent feature.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based on the correlation with the dependent feature above 10% and features that are highly intercorrelated are not considered.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feature selection specified the data into independent ‘X1’ and dependent ‘y1’.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cross validation technique and ‘STRATIFIEDKFOLD’ split technique the data is further splitted in the process of model building and evaluation.</a:t>
            </a:r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1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2594-6694-F036-E9EF-2C800135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080" y="77744"/>
            <a:ext cx="2419360" cy="56135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Visualizations:-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0CE496-A667-A57C-0072-BD349B2B79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0776" y="1066802"/>
            <a:ext cx="4631933" cy="22663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Interpretation:-</a:t>
            </a: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Houses with Roof that is 51.43% and without Roof that is 48.57%.</a:t>
            </a:r>
          </a:p>
          <a:p>
            <a:r>
              <a:rPr lang="en-IN" sz="1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number of Houses with ‘Grade-D’ as 42.33% and least is ‘Grade-E’ as 2.53%.</a:t>
            </a:r>
          </a:p>
          <a:p>
            <a:r>
              <a:rPr lang="en-IN" sz="1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number of houses with Totalrooms of  ‘6’ followed by Totalrooms of ‘9’.</a:t>
            </a:r>
          </a:p>
          <a:p>
            <a:pPr marL="0" indent="0">
              <a:buNone/>
            </a:pPr>
            <a:r>
              <a:rPr lang="en-IN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46120-B074-FA4E-A08E-2BF81B92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709" y="1131593"/>
            <a:ext cx="6283440" cy="29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627507A-B65B-70BC-62C3-C48A80D28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0" y="3677265"/>
            <a:ext cx="6662748" cy="31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FCA5D-26A8-25BC-721F-7198FBE3A281}"/>
              </a:ext>
            </a:extLst>
          </p:cNvPr>
          <p:cNvSpPr txBox="1"/>
          <p:nvPr/>
        </p:nvSpPr>
        <p:spPr>
          <a:xfrm>
            <a:off x="4443558" y="488224"/>
            <a:ext cx="185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42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9061-3A2C-1B1B-B7D6-C2BCE1F245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123" y="4630994"/>
            <a:ext cx="10658793" cy="19517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Interpretation:-</a:t>
            </a:r>
          </a:p>
          <a:p>
            <a:pPr algn="just"/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number of houses with Grade-D in which Houses without roof are more compared to houses with roof.</a:t>
            </a:r>
          </a:p>
          <a:p>
            <a:pPr algn="just"/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houses with Grades like C,B and A have more houses with roof compared to houses without roof and  least houses in Grade E.</a:t>
            </a:r>
          </a:p>
          <a:p>
            <a:pPr algn="just"/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Expected prices for the houses with Grade-A are more although the houses with Grade-A are second least.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8253A29-C22B-C5F2-2550-612DB83C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084" y="516194"/>
            <a:ext cx="9286413" cy="195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3E56636-FED4-DAE9-74D7-96A8ADA3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084" y="2467898"/>
            <a:ext cx="9286413" cy="23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080E0-7C54-15E5-F851-D01F5466516F}"/>
              </a:ext>
            </a:extLst>
          </p:cNvPr>
          <p:cNvSpPr txBox="1"/>
          <p:nvPr/>
        </p:nvSpPr>
        <p:spPr>
          <a:xfrm>
            <a:off x="5191433" y="90638"/>
            <a:ext cx="1602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613481-5784-6135-3ADB-266AF8012BA9}"/>
              </a:ext>
            </a:extLst>
          </p:cNvPr>
          <p:cNvSpPr txBox="1">
            <a:spLocks/>
          </p:cNvSpPr>
          <p:nvPr/>
        </p:nvSpPr>
        <p:spPr>
          <a:xfrm>
            <a:off x="122123" y="4630994"/>
            <a:ext cx="10658793" cy="19517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Interpretation:-</a:t>
            </a:r>
          </a:p>
          <a:p>
            <a:pPr algn="just"/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Lawn(Area) for the houses with Grade C is more followed by Grade A houses and least for Grade D houses.</a:t>
            </a:r>
          </a:p>
          <a:p>
            <a:pPr algn="just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not much difference in the expected prices for the houses with roof and without roof.</a:t>
            </a:r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218B3-6B06-EAA5-9A5F-BA7FDF3DCDCB}"/>
              </a:ext>
            </a:extLst>
          </p:cNvPr>
          <p:cNvSpPr txBox="1"/>
          <p:nvPr/>
        </p:nvSpPr>
        <p:spPr>
          <a:xfrm>
            <a:off x="5191433" y="90638"/>
            <a:ext cx="1602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B60955-58D2-0E8D-C73D-0A0075305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0" y="622352"/>
            <a:ext cx="10161485" cy="195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42A64F-26D4-2788-7359-71ACFA587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0" y="2664542"/>
            <a:ext cx="10161485" cy="20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4451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1350</TotalTime>
  <Words>1222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Droplet</vt:lpstr>
      <vt:lpstr>A mini project on House grades classification</vt:lpstr>
      <vt:lpstr>Business goal:-</vt:lpstr>
      <vt:lpstr>PowerPoint Presentation</vt:lpstr>
      <vt:lpstr>Data source and datatypes</vt:lpstr>
      <vt:lpstr>Data preprocessing : Imputation of missing values</vt:lpstr>
      <vt:lpstr>Feature engineering Techniques</vt:lpstr>
      <vt:lpstr>Visualizations:-</vt:lpstr>
      <vt:lpstr>PowerPoint Presentation</vt:lpstr>
      <vt:lpstr>PowerPoint Presentation</vt:lpstr>
      <vt:lpstr>multivariate</vt:lpstr>
      <vt:lpstr>Model building</vt:lpstr>
      <vt:lpstr>Final Model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mini project on PREDICTION OF STORE SALES</dc:title>
  <dc:creator>vamshikrishna narmula</dc:creator>
  <cp:lastModifiedBy>Akanksha chikkudu</cp:lastModifiedBy>
  <cp:revision>52</cp:revision>
  <dcterms:created xsi:type="dcterms:W3CDTF">2022-11-03T08:47:28Z</dcterms:created>
  <dcterms:modified xsi:type="dcterms:W3CDTF">2022-12-24T15:24:35Z</dcterms:modified>
</cp:coreProperties>
</file>