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72" r:id="rId12"/>
    <p:sldId id="271" r:id="rId13"/>
    <p:sldId id="273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7244-3926-4FFE-A0DE-2C3D0200044E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28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7244-3926-4FFE-A0DE-2C3D0200044E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62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7244-3926-4FFE-A0DE-2C3D0200044E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453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7244-3926-4FFE-A0DE-2C3D0200044E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6374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7244-3926-4FFE-A0DE-2C3D0200044E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180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7244-3926-4FFE-A0DE-2C3D0200044E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616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7244-3926-4FFE-A0DE-2C3D0200044E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433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7244-3926-4FFE-A0DE-2C3D0200044E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918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7244-3926-4FFE-A0DE-2C3D0200044E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62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7244-3926-4FFE-A0DE-2C3D0200044E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7244-3926-4FFE-A0DE-2C3D0200044E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08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7244-3926-4FFE-A0DE-2C3D0200044E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78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7244-3926-4FFE-A0DE-2C3D0200044E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68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7244-3926-4FFE-A0DE-2C3D0200044E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76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7244-3926-4FFE-A0DE-2C3D0200044E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16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7244-3926-4FFE-A0DE-2C3D0200044E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75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7244-3926-4FFE-A0DE-2C3D0200044E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20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3917244-3926-4FFE-A0DE-2C3D0200044E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95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CE15B9E-A388-D668-5BEA-0E60EF0E1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045985"/>
            <a:ext cx="10364451" cy="2606697"/>
          </a:xfrm>
        </p:spPr>
        <p:txBody>
          <a:bodyPr>
            <a:normAutofit/>
          </a:bodyPr>
          <a:lstStyle/>
          <a:p>
            <a:r>
              <a:rPr lang="en-US" sz="3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br>
              <a:rPr lang="en-US" sz="3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</a:t>
            </a:r>
            <a:br>
              <a:rPr lang="en-US" sz="3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br>
              <a:rPr lang="en-US" sz="3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 customers segmentation</a:t>
            </a:r>
            <a:endParaRPr lang="en-IN" sz="3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3C61EE-01B0-2798-8FEB-F4A6FF1022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79872" y="3795252"/>
            <a:ext cx="9517626" cy="2016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presented by:-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Narmula vamshikrishna</a:t>
            </a:r>
          </a:p>
          <a:p>
            <a:pPr marL="0" indent="0" algn="ctr">
              <a:buNone/>
            </a:pPr>
            <a:r>
              <a:rPr lang="en-IN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191500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F835D-CD7D-D2DE-E8B7-3F8EF8C8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6290" y="387460"/>
            <a:ext cx="3038793" cy="679341"/>
          </a:xfrm>
        </p:spPr>
        <p:txBody>
          <a:bodyPr>
            <a:normAutofit/>
          </a:bodyPr>
          <a:lstStyle/>
          <a:p>
            <a:pPr algn="l"/>
            <a:r>
              <a:rPr lang="en-I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A46F6-3F65-A880-F3FE-D52113421B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066802"/>
            <a:ext cx="8672678" cy="3908321"/>
          </a:xfrm>
        </p:spPr>
        <p:txBody>
          <a:bodyPr>
            <a:normAutofit/>
          </a:bodyPr>
          <a:lstStyle/>
          <a:p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different customer segmentation 3 algorithms are used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KMeans Clustering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Agglomerative Clustering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DBSCAN clustering</a:t>
            </a:r>
          </a:p>
          <a:p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problem statement is ‘Customer Segmentation’  which is an unsupervised data I have used these 3 clustering models.</a:t>
            </a:r>
          </a:p>
          <a:p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these clustering techniques to check which model gives the better formation of Customer segmentation clusters.</a:t>
            </a:r>
          </a:p>
          <a:p>
            <a:pPr marL="0" indent="0">
              <a:buNone/>
            </a:pPr>
            <a:endParaRPr lang="en-IN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00050">
              <a:buFont typeface="+mj-lt"/>
              <a:buAutoNum type="romanUcPeriod"/>
            </a:pPr>
            <a:endParaRPr lang="en-IN" sz="1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049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E5876-7D88-F03B-CC52-33473B032C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833284"/>
            <a:ext cx="5948829" cy="519143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Kmeans:-</a:t>
            </a:r>
            <a:endParaRPr lang="en-IN" dirty="0">
              <a:solidFill>
                <a:srgbClr val="FF0000"/>
              </a:solidFill>
            </a:endParaRPr>
          </a:p>
          <a:p>
            <a:pPr lvl="1"/>
            <a:r>
              <a:rPr lang="en-IN" sz="1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KMeans cluster to find the optimal k I used the Elbow curve and silhouette score and got the optimum k value as 5.</a:t>
            </a:r>
          </a:p>
          <a:p>
            <a:pPr lvl="1"/>
            <a:r>
              <a:rPr lang="en-US" sz="1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formation of clusters is proper but some of the datapoints of one cluster are close to another cluster.</a:t>
            </a:r>
          </a:p>
          <a:p>
            <a:pPr lvl="1"/>
            <a:r>
              <a:rPr lang="en-US" sz="1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cannot find outliers using KMeans.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DBSCAN:-</a:t>
            </a:r>
          </a:p>
          <a:p>
            <a:pPr lvl="1"/>
            <a:r>
              <a:rPr lang="en-US" sz="1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DBSCAN using the hyperparameters Epsilon with minimum samples found the clusters and the outliers.</a:t>
            </a:r>
          </a:p>
          <a:p>
            <a:pPr lvl="1"/>
            <a:r>
              <a:rPr lang="en-US" sz="1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formation of clusters are not proper and cluster points are nearer to another cluster.</a:t>
            </a:r>
          </a:p>
          <a:p>
            <a:pPr lvl="1"/>
            <a:r>
              <a:rPr lang="en-US" sz="1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outliers can be detected which are in red dots in these DBSCAN clustering.</a:t>
            </a:r>
            <a:endParaRPr lang="en-IN" sz="17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46452C-B9C2-9D67-B9EF-56678990F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171" y="973394"/>
            <a:ext cx="4651887" cy="267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A81582C-75CE-1ABF-22A7-DB4B1595F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171" y="3539613"/>
            <a:ext cx="4720713" cy="256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76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44777-0C87-F5D5-7B00-84946A6A52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1727" y="3519951"/>
            <a:ext cx="8111770" cy="2664540"/>
          </a:xfrm>
        </p:spPr>
        <p:txBody>
          <a:bodyPr>
            <a:normAutofit/>
          </a:bodyPr>
          <a:lstStyle/>
          <a:p>
            <a:pPr marL="457200" indent="-457200">
              <a:buAutoNum type="arabicPlain" startAt="3"/>
            </a:pPr>
            <a:r>
              <a:rPr lang="en-US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AGGLOMERATIVE:-</a:t>
            </a:r>
          </a:p>
          <a:p>
            <a:pPr lvl="1"/>
            <a:r>
              <a:rPr lang="en-US" sz="1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Agglomerative clustering using the dendrogram with distance as ‘Euclidean’ and linkage as ‘Word’ with the threshold line found the number of clusters(n).</a:t>
            </a:r>
            <a:endParaRPr lang="en-IN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formation of clusters is proper but some of the datapoints of one cluster are close to another cluster.</a:t>
            </a:r>
          </a:p>
          <a:p>
            <a:pPr lvl="1"/>
            <a:r>
              <a:rPr lang="en-US" sz="1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cannot find outliers using Agglomerative clustering.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ED4B75B-AFB1-E9BE-7A32-1FAE12FDE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378" y="526025"/>
            <a:ext cx="8190427" cy="290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611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4569AD-E28E-1208-9C84-FDD59FC3AE3D}"/>
              </a:ext>
            </a:extLst>
          </p:cNvPr>
          <p:cNvSpPr txBox="1"/>
          <p:nvPr/>
        </p:nvSpPr>
        <p:spPr>
          <a:xfrm>
            <a:off x="1150373" y="751600"/>
            <a:ext cx="5781369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6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Conclusion:-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KMeans clustering algorithm is the best clustering algorithm for our dataset to segment customers into different groups.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found the customers are divided into 5 segments by the KMeans cluster.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== 0 : name = 'High Income and High Spending Scores Customers. Can be Target for Sales!’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== 1 : name = 'Low Income but High Spending Scores Customers!'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== 2 : name = 'High Income but Less Spending Scores Customers!'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== 3 : name = 'Average Income and Average Spending Scores Customers!'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== 4 : name = 'Low Income and Low Spending Scores Customers!'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F65F590-1E8D-4005-A03D-1D2BCD6E3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171" y="973394"/>
            <a:ext cx="4651887" cy="412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411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8071-6CF6-09BE-1B80-8C7AA745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309665"/>
            <a:ext cx="10364451" cy="1596177"/>
          </a:xfrm>
        </p:spPr>
        <p:txBody>
          <a:bodyPr>
            <a:normAutofit/>
          </a:bodyPr>
          <a:lstStyle/>
          <a:p>
            <a:r>
              <a:rPr lang="en-IN" sz="4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472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B220-246E-4518-A66D-414A4C584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87" y="1081548"/>
            <a:ext cx="3166612" cy="973394"/>
          </a:xfrm>
        </p:spPr>
        <p:txBody>
          <a:bodyPr>
            <a:normAutofit/>
          </a:bodyPr>
          <a:lstStyle/>
          <a:p>
            <a:pPr algn="l"/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goal:-</a:t>
            </a:r>
            <a:endParaRPr lang="en-IN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82325-AED9-5005-9C2A-F703723E87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2288459"/>
            <a:ext cx="9124648" cy="2794818"/>
          </a:xfrm>
        </p:spPr>
        <p:txBody>
          <a:bodyPr>
            <a:noAutofit/>
          </a:bodyPr>
          <a:lstStyle/>
          <a:p>
            <a:pPr algn="just"/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the different types of the customers who visits the mall for different purposes using the past data.</a:t>
            </a:r>
          </a:p>
          <a:p>
            <a:pPr algn="just"/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Segmentation of the Customers are given based on different features and select the customers whether eligible for any discounts or not.</a:t>
            </a:r>
          </a:p>
          <a:p>
            <a:pPr algn="just"/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the past data we have to predict the customer belongs to which segment.</a:t>
            </a:r>
          </a:p>
          <a:p>
            <a:pPr algn="just"/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we can help the malls to meet the needs of the customer belonging to different segments and it increases the business of the malls.</a:t>
            </a:r>
          </a:p>
          <a:p>
            <a:pPr algn="just"/>
            <a:endParaRPr lang="en-US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760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3629A-5228-E189-5EBA-6BA2D466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879987"/>
            <a:ext cx="5934969" cy="830825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 and datatypes</a:t>
            </a:r>
            <a:endParaRPr lang="en-IN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BB5758-9951-2E65-A0B3-4B2DAA595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4" y="1907458"/>
            <a:ext cx="5627683" cy="3224981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 of the given dataset 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IN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 = 200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IN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= 4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I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Feature ‘Customer ID’ was dropped and analysed further.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datatypes of the 4 features are shown in the picture which has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IN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– Numeric columns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IN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–  Non_Numeric Columns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AF740-70EF-6D04-A5B3-C7290DACD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987" y="2222091"/>
            <a:ext cx="2495768" cy="29103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A55591-FBDF-4530-5102-67F172650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074" y="1295399"/>
            <a:ext cx="4525655" cy="383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64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E6D051-3420-2109-C3EB-F10ED6700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703006"/>
            <a:ext cx="10364451" cy="61943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: Imputation of missing values</a:t>
            </a: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D14C31-5971-5F6A-A20E-4A367DA861B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22438"/>
            <a:ext cx="5496858" cy="483255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the Null values in the given dataset.</a:t>
            </a:r>
          </a:p>
          <a:p>
            <a:pPr lvl="1"/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no null values in the given dataset.</a:t>
            </a:r>
          </a:p>
          <a:p>
            <a:pPr lvl="1"/>
            <a:endParaRPr lang="en-US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Special characters in the given dataset.</a:t>
            </a:r>
          </a:p>
          <a:p>
            <a:pPr lvl="1"/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no special characters in  the given dataset.</a:t>
            </a:r>
          </a:p>
          <a:p>
            <a:pPr lvl="1"/>
            <a:endParaRPr lang="en-US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Treatment for the given dataset.</a:t>
            </a:r>
          </a:p>
          <a:p>
            <a:pPr lvl="1"/>
            <a:r>
              <a:rPr lang="en-US" sz="1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were mostly no outliers found in the given dataset except only 1 outlier in ‘Annual Income (k$)’ feature. </a:t>
            </a:r>
          </a:p>
          <a:p>
            <a:pPr marL="457200" lvl="1" indent="0">
              <a:buNone/>
            </a:pPr>
            <a:r>
              <a:rPr lang="en-US" sz="1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 used boxplot to check for outliers.</a:t>
            </a:r>
          </a:p>
          <a:p>
            <a:pPr marL="457200" lvl="1" indent="0">
              <a:buNone/>
            </a:pPr>
            <a:endParaRPr lang="en-IN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IN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C703E6-B33D-FA43-5CDA-F0CD566E7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460" y="1406060"/>
            <a:ext cx="3283734" cy="334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1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9E764-031F-AA9A-A9A6-9776AF935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775833"/>
            <a:ext cx="10364451" cy="669509"/>
          </a:xfrm>
        </p:spPr>
        <p:txBody>
          <a:bodyPr>
            <a:normAutofit/>
          </a:bodyPr>
          <a:lstStyle/>
          <a:p>
            <a:pPr algn="l"/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 process:-</a:t>
            </a:r>
            <a:endParaRPr lang="en-IN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83901-F6E5-46A4-4A6F-A657F926E3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1529832"/>
            <a:ext cx="10363826" cy="4310529"/>
          </a:xfrm>
        </p:spPr>
        <p:txBody>
          <a:bodyPr>
            <a:normAutofit/>
          </a:bodyPr>
          <a:lstStyle/>
          <a:p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the data and reading the data.</a:t>
            </a:r>
          </a:p>
          <a:p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the  structure.</a:t>
            </a:r>
          </a:p>
          <a:p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the datatypes</a:t>
            </a:r>
          </a:p>
          <a:p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information </a:t>
            </a:r>
          </a:p>
          <a:p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summary</a:t>
            </a:r>
          </a:p>
          <a:p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null values.</a:t>
            </a:r>
          </a:p>
          <a:p>
            <a:pPr lvl="1"/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null values in the given dataset.</a:t>
            </a:r>
          </a:p>
          <a:p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for any special characters present in the data found no special characters.</a:t>
            </a:r>
          </a:p>
          <a:p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Visualization.</a:t>
            </a:r>
          </a:p>
          <a:p>
            <a:endParaRPr lang="en-IN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396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6ED0A-33F4-7E8F-A70C-4E3EC5168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924232"/>
            <a:ext cx="10364451" cy="668594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Techniques</a:t>
            </a: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42871-D659-807B-DBA5-5EECC19C78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92826"/>
            <a:ext cx="7669788" cy="4444180"/>
          </a:xfrm>
        </p:spPr>
        <p:txBody>
          <a:bodyPr>
            <a:normAutofit/>
          </a:bodyPr>
          <a:lstStyle/>
          <a:p>
            <a:pPr algn="just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the non-numeric column to categorical column.</a:t>
            </a:r>
          </a:p>
          <a:p>
            <a:pPr algn="just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labelencoder converting the categorical column to numerical column.</a:t>
            </a:r>
          </a:p>
          <a:p>
            <a:pPr algn="just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standardization scaling the data.</a:t>
            </a:r>
          </a:p>
          <a:p>
            <a:pPr algn="just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correlation of scaled features.</a:t>
            </a:r>
          </a:p>
          <a:p>
            <a:pPr algn="just"/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split the data into train and test samples.</a:t>
            </a:r>
          </a:p>
          <a:p>
            <a:pPr algn="just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2 features are used to check for the formation of clusters.</a:t>
            </a:r>
          </a:p>
          <a:p>
            <a:pPr algn="just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features Annual Income(K$) and Spending Score(1-100) are used to find the type of customer whether eligible for any discounts or not.</a:t>
            </a:r>
          </a:p>
          <a:p>
            <a:pPr algn="just"/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013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C2594-6694-F036-E9EF-2C8001355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7080" y="77744"/>
            <a:ext cx="2419360" cy="561354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Visualizations:-</a:t>
            </a: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0CE496-A667-A57C-0072-BD349B2B79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5371" y="964209"/>
            <a:ext cx="6303418" cy="25972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Interpretation:-</a:t>
            </a:r>
            <a:endParaRPr lang="en-US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more 'Female' customers that is 56.0% compared to 'Male' customers that is 44.0% in the given data.</a:t>
            </a:r>
          </a:p>
          <a:p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 is greater than Median so, the distribution is skewed to the right.</a:t>
            </a:r>
          </a:p>
          <a:p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outliers found in the given feature.</a:t>
            </a:r>
          </a:p>
          <a:p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customers with Age group between 30-40 are more in numbers followed by age group between 20-30.</a:t>
            </a:r>
            <a:endParaRPr lang="en-IN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3FCA5D-26A8-25BC-721F-7198FBE3A281}"/>
              </a:ext>
            </a:extLst>
          </p:cNvPr>
          <p:cNvSpPr txBox="1"/>
          <p:nvPr/>
        </p:nvSpPr>
        <p:spPr>
          <a:xfrm>
            <a:off x="4443558" y="488224"/>
            <a:ext cx="185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UNIVARIATE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B22869-2246-7F8E-8294-9EAEFF487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220" y="1060383"/>
            <a:ext cx="3451123" cy="270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571DF87-BB9F-DA16-0E7F-65B47B78D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0" y="3764253"/>
            <a:ext cx="8134350" cy="309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426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59061-3A2C-1B1B-B7D6-C2BCE1F245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9711" y="1101212"/>
            <a:ext cx="4764508" cy="490629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Interpretation:-</a:t>
            </a:r>
          </a:p>
          <a:p>
            <a:r>
              <a:rPr lang="en-US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Annual Income (k$) Mean is less than Median so, the distribution is skewed to the Left .</a:t>
            </a:r>
          </a:p>
          <a:p>
            <a:r>
              <a:rPr lang="en-US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1 outlier found in the given feature.</a:t>
            </a:r>
          </a:p>
          <a:p>
            <a:r>
              <a:rPr lang="en-US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customers with Annual Income (k$) between 60-80 are more in numbers followed by age group between 40-60.</a:t>
            </a:r>
          </a:p>
          <a:p>
            <a:r>
              <a:rPr lang="en-US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looks Normally distributed.</a:t>
            </a:r>
          </a:p>
          <a:p>
            <a:r>
              <a:rPr lang="en-US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Spending Score (1-100) Mean is Greater than Median so, the distribution is skewed to the right.</a:t>
            </a:r>
          </a:p>
          <a:p>
            <a:r>
              <a:rPr lang="en-US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outliers found in the given feature.</a:t>
            </a:r>
          </a:p>
          <a:p>
            <a:r>
              <a:rPr lang="en-US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customers with Spending Score (1-100) between 40-50 are more in numbers followed by age group between 50-60.</a:t>
            </a:r>
          </a:p>
          <a:p>
            <a:r>
              <a:rPr lang="en-US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 is not distributed Normally.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6080E0-7C54-15E5-F851-D01F5466516F}"/>
              </a:ext>
            </a:extLst>
          </p:cNvPr>
          <p:cNvSpPr txBox="1"/>
          <p:nvPr/>
        </p:nvSpPr>
        <p:spPr>
          <a:xfrm>
            <a:off x="4788311" y="0"/>
            <a:ext cx="1602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UNIVARIATE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5F323F-D964-C45A-7937-334EFF62D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039" y="607839"/>
            <a:ext cx="5196192" cy="210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562F89C-B3BD-4C48-3DAB-61457EA40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040" y="3067665"/>
            <a:ext cx="5196192" cy="250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5018-F429-6FC5-AEB0-13256BD2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487" y="185899"/>
            <a:ext cx="2664855" cy="571185"/>
          </a:xfrm>
        </p:spPr>
        <p:txBody>
          <a:bodyPr>
            <a:normAutofit/>
          </a:bodyPr>
          <a:lstStyle/>
          <a:p>
            <a:r>
              <a:rPr lang="en-I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bivariate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AA30D-5484-B321-F101-CDD1F4F0E2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1716" y="1020123"/>
            <a:ext cx="4906296" cy="46727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Interpretation:-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Gender of 'Male' customers the average 'Age’ that is 39.80 more than Female customers average age that is 38.09.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Male customers the Average Annual Income (K$) that is 62.22 is more than the female customers Annual Income (k$) that is 59.25.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Female customers the average Spending score that is 51.52 is more than the Male customers average spending score that is 48.51.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6FDBACC-D2E3-CEEE-A0F9-E0B439DE8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57084"/>
            <a:ext cx="5125167" cy="522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32173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1081</TotalTime>
  <Words>994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Times New Roman</vt:lpstr>
      <vt:lpstr>Tw Cen MT</vt:lpstr>
      <vt:lpstr>Droplet</vt:lpstr>
      <vt:lpstr>A mini project on mall customers segmentation</vt:lpstr>
      <vt:lpstr>Business goal:-</vt:lpstr>
      <vt:lpstr>Data source and datatypes</vt:lpstr>
      <vt:lpstr>Data preprocessing : Imputation of missing values</vt:lpstr>
      <vt:lpstr>Eda process:-</vt:lpstr>
      <vt:lpstr>Feature engineering Techniques</vt:lpstr>
      <vt:lpstr>Visualizations:-</vt:lpstr>
      <vt:lpstr>PowerPoint Presentation</vt:lpstr>
      <vt:lpstr>bivariate</vt:lpstr>
      <vt:lpstr>Model building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mini project on PREDICTION OF STORE SALES</dc:title>
  <dc:creator>vamshikrishna narmula</dc:creator>
  <cp:lastModifiedBy>Akanksha chikkudu</cp:lastModifiedBy>
  <cp:revision>57</cp:revision>
  <dcterms:created xsi:type="dcterms:W3CDTF">2022-11-03T08:47:28Z</dcterms:created>
  <dcterms:modified xsi:type="dcterms:W3CDTF">2022-12-24T15:40:40Z</dcterms:modified>
</cp:coreProperties>
</file>