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58" r:id="rId4"/>
    <p:sldId id="259" r:id="rId5"/>
    <p:sldId id="260" r:id="rId6"/>
    <p:sldId id="261" r:id="rId7"/>
    <p:sldId id="262" r:id="rId8"/>
    <p:sldId id="263" r:id="rId9"/>
    <p:sldId id="264" r:id="rId10"/>
    <p:sldId id="265" r:id="rId11"/>
    <p:sldId id="273" r:id="rId12"/>
    <p:sldId id="272" r:id="rId13"/>
    <p:sldId id="275" r:id="rId14"/>
    <p:sldId id="266" r:id="rId15"/>
    <p:sldId id="274" r:id="rId16"/>
    <p:sldId id="268" r:id="rId17"/>
    <p:sldId id="269" r:id="rId18"/>
    <p:sldId id="271"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98" d="100"/>
          <a:sy n="98" d="100"/>
        </p:scale>
        <p:origin x="10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917244-3926-4FFE-A0DE-2C3D0200044E}"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A2A77C-F03D-4595-A4ED-3C8FF6C442E7}" type="slidenum">
              <a:rPr lang="en-IN" smtClean="0"/>
              <a:t>‹#›</a:t>
            </a:fld>
            <a:endParaRPr lang="en-IN"/>
          </a:p>
        </p:txBody>
      </p:sp>
    </p:spTree>
    <p:extLst>
      <p:ext uri="{BB962C8B-B14F-4D97-AF65-F5344CB8AC3E}">
        <p14:creationId xmlns:p14="http://schemas.microsoft.com/office/powerpoint/2010/main" val="2051289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917244-3926-4FFE-A0DE-2C3D0200044E}" type="datetimeFigureOut">
              <a:rPr lang="en-IN" smtClean="0"/>
              <a:t>24-12-2022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A2A77C-F03D-4595-A4ED-3C8FF6C442E7}" type="slidenum">
              <a:rPr lang="en-IN" smtClean="0"/>
              <a:t>‹#›</a:t>
            </a:fld>
            <a:endParaRPr lang="en-IN"/>
          </a:p>
        </p:txBody>
      </p:sp>
    </p:spTree>
    <p:extLst>
      <p:ext uri="{BB962C8B-B14F-4D97-AF65-F5344CB8AC3E}">
        <p14:creationId xmlns:p14="http://schemas.microsoft.com/office/powerpoint/2010/main" val="1129621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917244-3926-4FFE-A0DE-2C3D0200044E}" type="datetimeFigureOut">
              <a:rPr lang="en-IN" smtClean="0"/>
              <a:t>24-12-2022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A2A77C-F03D-4595-A4ED-3C8FF6C442E7}" type="slidenum">
              <a:rPr lang="en-IN" smtClean="0"/>
              <a:t>‹#›</a:t>
            </a:fld>
            <a:endParaRPr lang="en-IN"/>
          </a:p>
        </p:txBody>
      </p:sp>
    </p:spTree>
    <p:extLst>
      <p:ext uri="{BB962C8B-B14F-4D97-AF65-F5344CB8AC3E}">
        <p14:creationId xmlns:p14="http://schemas.microsoft.com/office/powerpoint/2010/main" val="8564533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917244-3926-4FFE-A0DE-2C3D0200044E}" type="datetimeFigureOut">
              <a:rPr lang="en-IN" smtClean="0"/>
              <a:t>24-12-2022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A2A77C-F03D-4595-A4ED-3C8FF6C442E7}"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6374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917244-3926-4FFE-A0DE-2C3D0200044E}" type="datetimeFigureOut">
              <a:rPr lang="en-IN" smtClean="0"/>
              <a:t>24-12-2022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A2A77C-F03D-4595-A4ED-3C8FF6C442E7}" type="slidenum">
              <a:rPr lang="en-IN" smtClean="0"/>
              <a:t>‹#›</a:t>
            </a:fld>
            <a:endParaRPr lang="en-IN"/>
          </a:p>
        </p:txBody>
      </p:sp>
    </p:spTree>
    <p:extLst>
      <p:ext uri="{BB962C8B-B14F-4D97-AF65-F5344CB8AC3E}">
        <p14:creationId xmlns:p14="http://schemas.microsoft.com/office/powerpoint/2010/main" val="1094180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917244-3926-4FFE-A0DE-2C3D0200044E}" type="datetimeFigureOut">
              <a:rPr lang="en-IN" smtClean="0"/>
              <a:t>24-12-2022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A2A77C-F03D-4595-A4ED-3C8FF6C442E7}" type="slidenum">
              <a:rPr lang="en-IN" smtClean="0"/>
              <a:t>‹#›</a:t>
            </a:fld>
            <a:endParaRPr lang="en-IN"/>
          </a:p>
        </p:txBody>
      </p:sp>
    </p:spTree>
    <p:extLst>
      <p:ext uri="{BB962C8B-B14F-4D97-AF65-F5344CB8AC3E}">
        <p14:creationId xmlns:p14="http://schemas.microsoft.com/office/powerpoint/2010/main" val="3580616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917244-3926-4FFE-A0DE-2C3D0200044E}" type="datetimeFigureOut">
              <a:rPr lang="en-IN" smtClean="0"/>
              <a:t>24-12-2022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A2A77C-F03D-4595-A4ED-3C8FF6C442E7}" type="slidenum">
              <a:rPr lang="en-IN" smtClean="0"/>
              <a:t>‹#›</a:t>
            </a:fld>
            <a:endParaRPr lang="en-IN"/>
          </a:p>
        </p:txBody>
      </p:sp>
    </p:spTree>
    <p:extLst>
      <p:ext uri="{BB962C8B-B14F-4D97-AF65-F5344CB8AC3E}">
        <p14:creationId xmlns:p14="http://schemas.microsoft.com/office/powerpoint/2010/main" val="1189433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917244-3926-4FFE-A0DE-2C3D0200044E}"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A2A77C-F03D-4595-A4ED-3C8FF6C442E7}" type="slidenum">
              <a:rPr lang="en-IN" smtClean="0"/>
              <a:t>‹#›</a:t>
            </a:fld>
            <a:endParaRPr lang="en-IN"/>
          </a:p>
        </p:txBody>
      </p:sp>
    </p:spTree>
    <p:extLst>
      <p:ext uri="{BB962C8B-B14F-4D97-AF65-F5344CB8AC3E}">
        <p14:creationId xmlns:p14="http://schemas.microsoft.com/office/powerpoint/2010/main" val="29909185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917244-3926-4FFE-A0DE-2C3D0200044E}"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A2A77C-F03D-4595-A4ED-3C8FF6C442E7}" type="slidenum">
              <a:rPr lang="en-IN" smtClean="0"/>
              <a:t>‹#›</a:t>
            </a:fld>
            <a:endParaRPr lang="en-IN"/>
          </a:p>
        </p:txBody>
      </p:sp>
    </p:spTree>
    <p:extLst>
      <p:ext uri="{BB962C8B-B14F-4D97-AF65-F5344CB8AC3E}">
        <p14:creationId xmlns:p14="http://schemas.microsoft.com/office/powerpoint/2010/main" val="2365628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917244-3926-4FFE-A0DE-2C3D0200044E}"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A2A77C-F03D-4595-A4ED-3C8FF6C442E7}" type="slidenum">
              <a:rPr lang="en-IN" smtClean="0"/>
              <a:t>‹#›</a:t>
            </a:fld>
            <a:endParaRPr lang="en-IN"/>
          </a:p>
        </p:txBody>
      </p:sp>
    </p:spTree>
    <p:extLst>
      <p:ext uri="{BB962C8B-B14F-4D97-AF65-F5344CB8AC3E}">
        <p14:creationId xmlns:p14="http://schemas.microsoft.com/office/powerpoint/2010/main" val="25778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17244-3926-4FFE-A0DE-2C3D0200044E}"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A2A77C-F03D-4595-A4ED-3C8FF6C442E7}" type="slidenum">
              <a:rPr lang="en-IN" smtClean="0"/>
              <a:t>‹#›</a:t>
            </a:fld>
            <a:endParaRPr lang="en-IN"/>
          </a:p>
        </p:txBody>
      </p:sp>
    </p:spTree>
    <p:extLst>
      <p:ext uri="{BB962C8B-B14F-4D97-AF65-F5344CB8AC3E}">
        <p14:creationId xmlns:p14="http://schemas.microsoft.com/office/powerpoint/2010/main" val="1795081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917244-3926-4FFE-A0DE-2C3D0200044E}" type="datetimeFigureOut">
              <a:rPr lang="en-IN" smtClean="0"/>
              <a:t>24-12-2022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A2A77C-F03D-4595-A4ED-3C8FF6C442E7}" type="slidenum">
              <a:rPr lang="en-IN" smtClean="0"/>
              <a:t>‹#›</a:t>
            </a:fld>
            <a:endParaRPr lang="en-IN"/>
          </a:p>
        </p:txBody>
      </p:sp>
    </p:spTree>
    <p:extLst>
      <p:ext uri="{BB962C8B-B14F-4D97-AF65-F5344CB8AC3E}">
        <p14:creationId xmlns:p14="http://schemas.microsoft.com/office/powerpoint/2010/main" val="2532785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917244-3926-4FFE-A0DE-2C3D0200044E}" type="datetimeFigureOut">
              <a:rPr lang="en-IN" smtClean="0"/>
              <a:t>24-12-2022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A2A77C-F03D-4595-A4ED-3C8FF6C442E7}" type="slidenum">
              <a:rPr lang="en-IN" smtClean="0"/>
              <a:t>‹#›</a:t>
            </a:fld>
            <a:endParaRPr lang="en-IN"/>
          </a:p>
        </p:txBody>
      </p:sp>
    </p:spTree>
    <p:extLst>
      <p:ext uri="{BB962C8B-B14F-4D97-AF65-F5344CB8AC3E}">
        <p14:creationId xmlns:p14="http://schemas.microsoft.com/office/powerpoint/2010/main" val="2789682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917244-3926-4FFE-A0DE-2C3D0200044E}" type="datetimeFigureOut">
              <a:rPr lang="en-IN" smtClean="0"/>
              <a:t>24-12-2022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A2A77C-F03D-4595-A4ED-3C8FF6C442E7}" type="slidenum">
              <a:rPr lang="en-IN" smtClean="0"/>
              <a:t>‹#›</a:t>
            </a:fld>
            <a:endParaRPr lang="en-IN"/>
          </a:p>
        </p:txBody>
      </p:sp>
    </p:spTree>
    <p:extLst>
      <p:ext uri="{BB962C8B-B14F-4D97-AF65-F5344CB8AC3E}">
        <p14:creationId xmlns:p14="http://schemas.microsoft.com/office/powerpoint/2010/main" val="3610769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3917244-3926-4FFE-A0DE-2C3D0200044E}" type="datetimeFigureOut">
              <a:rPr lang="en-IN" smtClean="0"/>
              <a:t>24-12-2022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A2A77C-F03D-4595-A4ED-3C8FF6C442E7}" type="slidenum">
              <a:rPr lang="en-IN" smtClean="0"/>
              <a:t>‹#›</a:t>
            </a:fld>
            <a:endParaRPr lang="en-IN"/>
          </a:p>
        </p:txBody>
      </p:sp>
    </p:spTree>
    <p:extLst>
      <p:ext uri="{BB962C8B-B14F-4D97-AF65-F5344CB8AC3E}">
        <p14:creationId xmlns:p14="http://schemas.microsoft.com/office/powerpoint/2010/main" val="1738168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917244-3926-4FFE-A0DE-2C3D0200044E}" type="datetimeFigureOut">
              <a:rPr lang="en-IN" smtClean="0"/>
              <a:t>24-12-2022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A2A77C-F03D-4595-A4ED-3C8FF6C442E7}" type="slidenum">
              <a:rPr lang="en-IN" smtClean="0"/>
              <a:t>‹#›</a:t>
            </a:fld>
            <a:endParaRPr lang="en-IN"/>
          </a:p>
        </p:txBody>
      </p:sp>
    </p:spTree>
    <p:extLst>
      <p:ext uri="{BB962C8B-B14F-4D97-AF65-F5344CB8AC3E}">
        <p14:creationId xmlns:p14="http://schemas.microsoft.com/office/powerpoint/2010/main" val="1589752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917244-3926-4FFE-A0DE-2C3D0200044E}" type="datetimeFigureOut">
              <a:rPr lang="en-IN" smtClean="0"/>
              <a:t>24-12-2022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A2A77C-F03D-4595-A4ED-3C8FF6C442E7}" type="slidenum">
              <a:rPr lang="en-IN" smtClean="0"/>
              <a:t>‹#›</a:t>
            </a:fld>
            <a:endParaRPr lang="en-IN"/>
          </a:p>
        </p:txBody>
      </p:sp>
    </p:spTree>
    <p:extLst>
      <p:ext uri="{BB962C8B-B14F-4D97-AF65-F5344CB8AC3E}">
        <p14:creationId xmlns:p14="http://schemas.microsoft.com/office/powerpoint/2010/main" val="2551202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3917244-3926-4FFE-A0DE-2C3D0200044E}" type="datetimeFigureOut">
              <a:rPr lang="en-IN" smtClean="0"/>
              <a:t>24-12-2022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1A2A77C-F03D-4595-A4ED-3C8FF6C442E7}" type="slidenum">
              <a:rPr lang="en-IN" smtClean="0"/>
              <a:t>‹#›</a:t>
            </a:fld>
            <a:endParaRPr lang="en-IN"/>
          </a:p>
        </p:txBody>
      </p:sp>
    </p:spTree>
    <p:extLst>
      <p:ext uri="{BB962C8B-B14F-4D97-AF65-F5344CB8AC3E}">
        <p14:creationId xmlns:p14="http://schemas.microsoft.com/office/powerpoint/2010/main" val="2654958239"/>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E15B9E-A388-D668-5BEA-0E60EF0E134F}"/>
              </a:ext>
            </a:extLst>
          </p:cNvPr>
          <p:cNvSpPr>
            <a:spLocks noGrp="1"/>
          </p:cNvSpPr>
          <p:nvPr>
            <p:ph type="title"/>
          </p:nvPr>
        </p:nvSpPr>
        <p:spPr>
          <a:xfrm>
            <a:off x="913774" y="1045985"/>
            <a:ext cx="10364451" cy="2606697"/>
          </a:xfrm>
        </p:spPr>
        <p:txBody>
          <a:bodyPr>
            <a:normAutofit/>
          </a:bodyPr>
          <a:lstStyle/>
          <a:p>
            <a:r>
              <a:rPr lang="en-US" sz="3000" i="1" dirty="0">
                <a:solidFill>
                  <a:srgbClr val="FF0000"/>
                </a:solidFill>
                <a:latin typeface="Times New Roman" panose="02020603050405020304" pitchFamily="18" charset="0"/>
                <a:cs typeface="Times New Roman" panose="02020603050405020304" pitchFamily="18" charset="0"/>
              </a:rPr>
              <a:t>A</a:t>
            </a:r>
            <a:br>
              <a:rPr lang="en-US" sz="3000" i="1" dirty="0">
                <a:solidFill>
                  <a:srgbClr val="FF0000"/>
                </a:solidFill>
                <a:latin typeface="Times New Roman" panose="02020603050405020304" pitchFamily="18" charset="0"/>
                <a:cs typeface="Times New Roman" panose="02020603050405020304" pitchFamily="18" charset="0"/>
              </a:rPr>
            </a:br>
            <a:r>
              <a:rPr lang="en-US" sz="3000" i="1" dirty="0">
                <a:solidFill>
                  <a:srgbClr val="FF0000"/>
                </a:solidFill>
                <a:latin typeface="Times New Roman" panose="02020603050405020304" pitchFamily="18" charset="0"/>
                <a:cs typeface="Times New Roman" panose="02020603050405020304" pitchFamily="18" charset="0"/>
              </a:rPr>
              <a:t>mini project</a:t>
            </a:r>
            <a:br>
              <a:rPr lang="en-US" sz="3000" i="1" dirty="0">
                <a:solidFill>
                  <a:srgbClr val="FF0000"/>
                </a:solidFill>
                <a:latin typeface="Times New Roman" panose="02020603050405020304" pitchFamily="18" charset="0"/>
                <a:cs typeface="Times New Roman" panose="02020603050405020304" pitchFamily="18" charset="0"/>
              </a:rPr>
            </a:br>
            <a:r>
              <a:rPr lang="en-US" sz="3000" i="1" dirty="0">
                <a:solidFill>
                  <a:srgbClr val="FF0000"/>
                </a:solidFill>
                <a:latin typeface="Times New Roman" panose="02020603050405020304" pitchFamily="18" charset="0"/>
                <a:cs typeface="Times New Roman" panose="02020603050405020304" pitchFamily="18" charset="0"/>
              </a:rPr>
              <a:t>on</a:t>
            </a:r>
            <a:br>
              <a:rPr lang="en-US" sz="3000" i="1" dirty="0">
                <a:solidFill>
                  <a:srgbClr val="FF0000"/>
                </a:solidFill>
                <a:latin typeface="Times New Roman" panose="02020603050405020304" pitchFamily="18" charset="0"/>
                <a:cs typeface="Times New Roman" panose="02020603050405020304" pitchFamily="18" charset="0"/>
              </a:rPr>
            </a:br>
            <a:r>
              <a:rPr lang="en-US" sz="3000" i="1" dirty="0">
                <a:solidFill>
                  <a:srgbClr val="FF0000"/>
                </a:solidFill>
                <a:latin typeface="Times New Roman" panose="02020603050405020304" pitchFamily="18" charset="0"/>
                <a:cs typeface="Times New Roman" panose="02020603050405020304" pitchFamily="18" charset="0"/>
              </a:rPr>
              <a:t>PREDICTION OF STORE SALES</a:t>
            </a:r>
            <a:endParaRPr lang="en-IN" sz="3000" i="1" dirty="0">
              <a:solidFill>
                <a:srgbClr val="FF0000"/>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9C3C61EE-01B0-2798-8FEB-F4A6FF1022FD}"/>
              </a:ext>
            </a:extLst>
          </p:cNvPr>
          <p:cNvSpPr>
            <a:spLocks noGrp="1"/>
          </p:cNvSpPr>
          <p:nvPr>
            <p:ph sz="quarter" idx="13"/>
          </p:nvPr>
        </p:nvSpPr>
        <p:spPr>
          <a:xfrm>
            <a:off x="1179872" y="3795252"/>
            <a:ext cx="9517626" cy="2016763"/>
          </a:xfrm>
        </p:spPr>
        <p:txBody>
          <a:bodyPr>
            <a:normAutofit/>
          </a:bodyPr>
          <a:lstStyle/>
          <a:p>
            <a:pPr marL="0" indent="0" algn="ctr">
              <a:buNone/>
            </a:pPr>
            <a:r>
              <a:rPr lang="en-US" dirty="0">
                <a:latin typeface="Times New Roman" panose="02020603050405020304" pitchFamily="18" charset="0"/>
                <a:cs typeface="Times New Roman" panose="02020603050405020304" pitchFamily="18" charset="0"/>
              </a:rPr>
              <a:t>                                                                                                                                                      presented by:-</a:t>
            </a:r>
          </a:p>
          <a:p>
            <a:pPr marL="0" indent="0" algn="ctr">
              <a:buNone/>
            </a:pPr>
            <a:r>
              <a:rPr lang="en-US" dirty="0" err="1">
                <a:solidFill>
                  <a:schemeClr val="accent5"/>
                </a:solidFill>
                <a:latin typeface="Times New Roman" panose="02020603050405020304" pitchFamily="18" charset="0"/>
                <a:cs typeface="Times New Roman" panose="02020603050405020304" pitchFamily="18" charset="0"/>
              </a:rPr>
              <a:t>Narmula</a:t>
            </a:r>
            <a:r>
              <a:rPr lang="en-US" dirty="0">
                <a:solidFill>
                  <a:schemeClr val="accent5"/>
                </a:solidFill>
                <a:latin typeface="Times New Roman" panose="02020603050405020304" pitchFamily="18" charset="0"/>
                <a:cs typeface="Times New Roman" panose="02020603050405020304" pitchFamily="18" charset="0"/>
              </a:rPr>
              <a:t> </a:t>
            </a:r>
            <a:r>
              <a:rPr lang="en-US" dirty="0" err="1">
                <a:solidFill>
                  <a:schemeClr val="accent5"/>
                </a:solidFill>
                <a:latin typeface="Times New Roman" panose="02020603050405020304" pitchFamily="18" charset="0"/>
                <a:cs typeface="Times New Roman" panose="02020603050405020304" pitchFamily="18" charset="0"/>
              </a:rPr>
              <a:t>vamshikrishna</a:t>
            </a:r>
            <a:r>
              <a:rPr lang="en-IN" dirty="0">
                <a:solidFill>
                  <a:schemeClr val="accent5"/>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91500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05018-F429-6FC5-AEB0-13256BD231E3}"/>
              </a:ext>
            </a:extLst>
          </p:cNvPr>
          <p:cNvSpPr>
            <a:spLocks noGrp="1"/>
          </p:cNvSpPr>
          <p:nvPr>
            <p:ph type="title"/>
          </p:nvPr>
        </p:nvSpPr>
        <p:spPr>
          <a:xfrm>
            <a:off x="4876487" y="185899"/>
            <a:ext cx="2439025" cy="571185"/>
          </a:xfrm>
        </p:spPr>
        <p:txBody>
          <a:bodyPr>
            <a:normAutofit/>
          </a:bodyPr>
          <a:lstStyle/>
          <a:p>
            <a:r>
              <a:rPr lang="en-IN" sz="2600" dirty="0">
                <a:solidFill>
                  <a:srgbClr val="FF0000"/>
                </a:solidFill>
                <a:latin typeface="Times New Roman" panose="02020603050405020304" pitchFamily="18" charset="0"/>
                <a:cs typeface="Times New Roman" panose="02020603050405020304" pitchFamily="18" charset="0"/>
              </a:rPr>
              <a:t>Bivariate:-</a:t>
            </a:r>
          </a:p>
        </p:txBody>
      </p:sp>
      <p:sp>
        <p:nvSpPr>
          <p:cNvPr id="3" name="Content Placeholder 2">
            <a:extLst>
              <a:ext uri="{FF2B5EF4-FFF2-40B4-BE49-F238E27FC236}">
                <a16:creationId xmlns:a16="http://schemas.microsoft.com/office/drawing/2014/main" id="{98AAA30D-5484-B321-F101-CDD1F4F0E2DA}"/>
              </a:ext>
            </a:extLst>
          </p:cNvPr>
          <p:cNvSpPr>
            <a:spLocks noGrp="1"/>
          </p:cNvSpPr>
          <p:nvPr>
            <p:ph sz="quarter" idx="13"/>
          </p:nvPr>
        </p:nvSpPr>
        <p:spPr>
          <a:xfrm>
            <a:off x="1005480" y="3564195"/>
            <a:ext cx="9387217" cy="1410928"/>
          </a:xfrm>
        </p:spPr>
        <p:txBody>
          <a:bodyPr>
            <a:normAutofit/>
          </a:bodyPr>
          <a:lstStyle/>
          <a:p>
            <a:r>
              <a:rPr lang="en-US" sz="1600" cap="none" dirty="0">
                <a:latin typeface="Times New Roman" panose="02020603050405020304" pitchFamily="18" charset="0"/>
                <a:cs typeface="Times New Roman" panose="02020603050405020304" pitchFamily="18" charset="0"/>
              </a:rPr>
              <a:t> The Outlet sales are mostly for the Outlets of medium size followed by outlets with high size and lastly small size outlets.</a:t>
            </a:r>
          </a:p>
          <a:p>
            <a:r>
              <a:rPr lang="en-US" sz="1600" cap="none" dirty="0">
                <a:latin typeface="Times New Roman" panose="02020603050405020304" pitchFamily="18" charset="0"/>
                <a:cs typeface="Times New Roman" panose="02020603050405020304" pitchFamily="18" charset="0"/>
              </a:rPr>
              <a:t>The items with 'Regular fat’ content have more sales than the items with 'Low fat' content.</a:t>
            </a:r>
            <a:endParaRPr lang="en-IN" sz="1600" cap="none"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4497BAC5-59E9-3D57-7E2E-6E8A39D6D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480" y="983682"/>
            <a:ext cx="4699817" cy="23101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9458C94-5BAA-FD16-CD23-652D41B03F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987211"/>
            <a:ext cx="4699817" cy="2144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321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65AF6-B282-31EE-DE54-F44247BADAC3}"/>
              </a:ext>
            </a:extLst>
          </p:cNvPr>
          <p:cNvSpPr txBox="1">
            <a:spLocks/>
          </p:cNvSpPr>
          <p:nvPr/>
        </p:nvSpPr>
        <p:spPr>
          <a:xfrm>
            <a:off x="4876487" y="185899"/>
            <a:ext cx="2439025" cy="571185"/>
          </a:xfrm>
          <a:prstGeom prst="rect">
            <a:avLst/>
          </a:prstGeom>
        </p:spPr>
        <p:txBody>
          <a:bodyP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IN" sz="2600" dirty="0">
                <a:solidFill>
                  <a:srgbClr val="FF0000"/>
                </a:solidFill>
                <a:latin typeface="Times New Roman" panose="02020603050405020304" pitchFamily="18" charset="0"/>
                <a:cs typeface="Times New Roman" panose="02020603050405020304" pitchFamily="18" charset="0"/>
              </a:rPr>
              <a:t>Bivariate</a:t>
            </a:r>
          </a:p>
        </p:txBody>
      </p:sp>
      <p:sp>
        <p:nvSpPr>
          <p:cNvPr id="3" name="Content Placeholder 2">
            <a:extLst>
              <a:ext uri="{FF2B5EF4-FFF2-40B4-BE49-F238E27FC236}">
                <a16:creationId xmlns:a16="http://schemas.microsoft.com/office/drawing/2014/main" id="{BD04C6B3-5E66-7F87-7CB2-AAEE53BD0DBE}"/>
              </a:ext>
            </a:extLst>
          </p:cNvPr>
          <p:cNvSpPr txBox="1">
            <a:spLocks/>
          </p:cNvSpPr>
          <p:nvPr/>
        </p:nvSpPr>
        <p:spPr>
          <a:xfrm>
            <a:off x="1011688" y="4298087"/>
            <a:ext cx="9387217" cy="1207978"/>
          </a:xfrm>
          <a:prstGeom prst="rect">
            <a:avLst/>
          </a:prstGeom>
        </p:spPr>
        <p:txBody>
          <a:bodyPr>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1600" cap="none" dirty="0">
                <a:latin typeface="Times New Roman" panose="02020603050405020304" pitchFamily="18" charset="0"/>
                <a:cs typeface="Times New Roman" panose="02020603050405020304" pitchFamily="18" charset="0"/>
              </a:rPr>
              <a:t> The Outlet sales are more for the Outlet types of Supermarket Type-3 and least in the Grocery store.</a:t>
            </a:r>
          </a:p>
          <a:p>
            <a:r>
              <a:rPr lang="en-US" sz="1600" cap="none" dirty="0">
                <a:latin typeface="Times New Roman" panose="02020603050405020304" pitchFamily="18" charset="0"/>
                <a:cs typeface="Times New Roman" panose="02020603050405020304" pitchFamily="18" charset="0"/>
              </a:rPr>
              <a:t>The Outlet sales are more for outlets in  Tier-3 Location and least in Tier-1 Locations.</a:t>
            </a:r>
            <a:endParaRPr lang="en-IN" sz="1600" cap="none"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EA9D6CC4-021E-3346-81CE-1FE0381007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480" y="779131"/>
            <a:ext cx="4982365" cy="282930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0C4E636-C8DD-6235-8760-043660E0F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8422" y="757084"/>
            <a:ext cx="4982365" cy="2829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000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6304E7-AEF5-C4DE-3CE5-21BC0FEC032E}"/>
              </a:ext>
            </a:extLst>
          </p:cNvPr>
          <p:cNvSpPr txBox="1"/>
          <p:nvPr/>
        </p:nvSpPr>
        <p:spPr>
          <a:xfrm>
            <a:off x="5152103" y="179128"/>
            <a:ext cx="1887793" cy="369332"/>
          </a:xfrm>
          <a:prstGeom prst="rect">
            <a:avLst/>
          </a:prstGeom>
          <a:noFill/>
        </p:spPr>
        <p:txBody>
          <a:bodyPr wrap="square">
            <a:spAutoFit/>
          </a:bodyPr>
          <a:lstStyle/>
          <a:p>
            <a:r>
              <a:rPr lang="en-US" dirty="0">
                <a:solidFill>
                  <a:srgbClr val="FF0000"/>
                </a:solidFill>
                <a:latin typeface="Times New Roman" panose="02020603050405020304" pitchFamily="18" charset="0"/>
                <a:cs typeface="Times New Roman" panose="02020603050405020304" pitchFamily="18" charset="0"/>
              </a:rPr>
              <a:t>M</a:t>
            </a:r>
            <a:r>
              <a:rPr lang="en-IN" dirty="0">
                <a:solidFill>
                  <a:srgbClr val="FF0000"/>
                </a:solidFill>
                <a:latin typeface="Times New Roman" panose="02020603050405020304" pitchFamily="18" charset="0"/>
                <a:cs typeface="Times New Roman" panose="02020603050405020304" pitchFamily="18" charset="0"/>
              </a:rPr>
              <a:t>ULTIVARIATE</a:t>
            </a:r>
            <a:endParaRPr lang="en-IN" dirty="0"/>
          </a:p>
        </p:txBody>
      </p:sp>
      <p:sp>
        <p:nvSpPr>
          <p:cNvPr id="5" name="TextBox 4">
            <a:extLst>
              <a:ext uri="{FF2B5EF4-FFF2-40B4-BE49-F238E27FC236}">
                <a16:creationId xmlns:a16="http://schemas.microsoft.com/office/drawing/2014/main" id="{7AA0E7C1-81D9-D12C-648E-0AD9E5D6301C}"/>
              </a:ext>
            </a:extLst>
          </p:cNvPr>
          <p:cNvSpPr txBox="1"/>
          <p:nvPr/>
        </p:nvSpPr>
        <p:spPr>
          <a:xfrm>
            <a:off x="1327354" y="4822669"/>
            <a:ext cx="9134168" cy="646331"/>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the 'Medium Outlet_Size' with items with 'regular Fat Content' have the 90% of Outlet_Sales below the range 4671.56</a:t>
            </a:r>
            <a:endParaRPr lang="en-IN" dirty="0">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46ED7F05-9ECB-EA79-D767-3EF56C795D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658" y="548460"/>
            <a:ext cx="10107561" cy="397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1391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AB56D5-AF91-47CD-7A9D-73C577603BB5}"/>
              </a:ext>
            </a:extLst>
          </p:cNvPr>
          <p:cNvSpPr txBox="1"/>
          <p:nvPr/>
        </p:nvSpPr>
        <p:spPr>
          <a:xfrm>
            <a:off x="5152103" y="179128"/>
            <a:ext cx="1887793" cy="369332"/>
          </a:xfrm>
          <a:prstGeom prst="rect">
            <a:avLst/>
          </a:prstGeom>
          <a:noFill/>
        </p:spPr>
        <p:txBody>
          <a:bodyPr wrap="square">
            <a:spAutoFit/>
          </a:bodyPr>
          <a:lstStyle/>
          <a:p>
            <a:r>
              <a:rPr lang="en-US" dirty="0">
                <a:solidFill>
                  <a:srgbClr val="FF0000"/>
                </a:solidFill>
                <a:latin typeface="Times New Roman" panose="02020603050405020304" pitchFamily="18" charset="0"/>
                <a:cs typeface="Times New Roman" panose="02020603050405020304" pitchFamily="18" charset="0"/>
              </a:rPr>
              <a:t>M</a:t>
            </a:r>
            <a:r>
              <a:rPr lang="en-IN" dirty="0">
                <a:solidFill>
                  <a:srgbClr val="FF0000"/>
                </a:solidFill>
                <a:latin typeface="Times New Roman" panose="02020603050405020304" pitchFamily="18" charset="0"/>
                <a:cs typeface="Times New Roman" panose="02020603050405020304" pitchFamily="18" charset="0"/>
              </a:rPr>
              <a:t>ULTIVARIATE</a:t>
            </a:r>
            <a:endParaRPr lang="en-IN" dirty="0"/>
          </a:p>
        </p:txBody>
      </p:sp>
      <p:sp>
        <p:nvSpPr>
          <p:cNvPr id="3" name="TextBox 2">
            <a:extLst>
              <a:ext uri="{FF2B5EF4-FFF2-40B4-BE49-F238E27FC236}">
                <a16:creationId xmlns:a16="http://schemas.microsoft.com/office/drawing/2014/main" id="{914157C2-3D3E-BAF2-E966-45DC2E46ACE8}"/>
              </a:ext>
            </a:extLst>
          </p:cNvPr>
          <p:cNvSpPr txBox="1"/>
          <p:nvPr/>
        </p:nvSpPr>
        <p:spPr>
          <a:xfrm>
            <a:off x="1327354" y="4822669"/>
            <a:ext cx="9134168" cy="646331"/>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the 'Medium Outlet_Size' and items with 'regular Fat Content' the outlet sales are more in for the Items 'Seafood’, 'Fruits and vegetables’, 'Meat' and 'Dairy'.</a:t>
            </a:r>
            <a:endParaRPr lang="en-IN"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3C229FDE-0A3E-9D48-EAC8-C5765F79AB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554" y="875071"/>
            <a:ext cx="9871587" cy="3775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424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F835D-CD7D-D2DE-E8B7-3F8EF8C8BB61}"/>
              </a:ext>
            </a:extLst>
          </p:cNvPr>
          <p:cNvSpPr>
            <a:spLocks noGrp="1"/>
          </p:cNvSpPr>
          <p:nvPr>
            <p:ph type="title"/>
          </p:nvPr>
        </p:nvSpPr>
        <p:spPr>
          <a:xfrm>
            <a:off x="4576290" y="387460"/>
            <a:ext cx="3038793" cy="679341"/>
          </a:xfrm>
        </p:spPr>
        <p:txBody>
          <a:bodyPr>
            <a:normAutofit/>
          </a:bodyPr>
          <a:lstStyle/>
          <a:p>
            <a:pPr algn="l"/>
            <a:r>
              <a:rPr lang="en-IN" sz="2600" dirty="0">
                <a:solidFill>
                  <a:srgbClr val="FF0000"/>
                </a:solidFill>
                <a:latin typeface="Times New Roman" panose="02020603050405020304" pitchFamily="18" charset="0"/>
                <a:cs typeface="Times New Roman" panose="02020603050405020304" pitchFamily="18" charset="0"/>
              </a:rPr>
              <a:t>Model building</a:t>
            </a:r>
          </a:p>
        </p:txBody>
      </p:sp>
      <p:sp>
        <p:nvSpPr>
          <p:cNvPr id="3" name="Content Placeholder 2">
            <a:extLst>
              <a:ext uri="{FF2B5EF4-FFF2-40B4-BE49-F238E27FC236}">
                <a16:creationId xmlns:a16="http://schemas.microsoft.com/office/drawing/2014/main" id="{80BA46F6-3F65-A880-F3FE-D52113421BAF}"/>
              </a:ext>
            </a:extLst>
          </p:cNvPr>
          <p:cNvSpPr>
            <a:spLocks noGrp="1"/>
          </p:cNvSpPr>
          <p:nvPr>
            <p:ph sz="quarter" idx="13"/>
          </p:nvPr>
        </p:nvSpPr>
        <p:spPr>
          <a:xfrm>
            <a:off x="913774" y="1066802"/>
            <a:ext cx="10363826" cy="4289477"/>
          </a:xfrm>
        </p:spPr>
        <p:txBody>
          <a:bodyPr>
            <a:normAutofit/>
          </a:bodyPr>
          <a:lstStyle/>
          <a:p>
            <a:r>
              <a:rPr lang="en-IN" sz="1600" cap="none" dirty="0">
                <a:latin typeface="Times New Roman" panose="02020603050405020304" pitchFamily="18" charset="0"/>
                <a:cs typeface="Times New Roman" panose="02020603050405020304" pitchFamily="18" charset="0"/>
              </a:rPr>
              <a:t>For model building I have used 5 algorithms</a:t>
            </a:r>
          </a:p>
          <a:p>
            <a:pPr marL="0" indent="0">
              <a:buNone/>
            </a:pPr>
            <a:endParaRPr lang="en-IN" sz="1600" cap="none" dirty="0">
              <a:latin typeface="Times New Roman" panose="02020603050405020304" pitchFamily="18" charset="0"/>
              <a:cs typeface="Times New Roman" panose="02020603050405020304" pitchFamily="18" charset="0"/>
            </a:endParaRPr>
          </a:p>
          <a:p>
            <a:pPr marL="857250" lvl="1" indent="-400050">
              <a:buFont typeface="+mj-lt"/>
              <a:buAutoNum type="romanUcPeriod"/>
            </a:pPr>
            <a:endParaRPr lang="en-IN" sz="1400" cap="none" dirty="0">
              <a:latin typeface="Times New Roman" panose="02020603050405020304" pitchFamily="18" charset="0"/>
              <a:cs typeface="Times New Roman" panose="02020603050405020304" pitchFamily="18" charset="0"/>
            </a:endParaRPr>
          </a:p>
          <a:p>
            <a:pPr marL="857250" lvl="1" indent="-400050">
              <a:buFont typeface="+mj-lt"/>
              <a:buAutoNum type="romanUcPeriod"/>
            </a:pPr>
            <a:endParaRPr lang="en-IN" sz="1400" cap="none" dirty="0">
              <a:latin typeface="Times New Roman" panose="02020603050405020304" pitchFamily="18" charset="0"/>
              <a:cs typeface="Times New Roman" panose="02020603050405020304" pitchFamily="18" charset="0"/>
            </a:endParaRPr>
          </a:p>
          <a:p>
            <a:pPr marL="857250" lvl="1" indent="-400050">
              <a:buFont typeface="+mj-lt"/>
              <a:buAutoNum type="romanUcPeriod"/>
            </a:pPr>
            <a:endParaRPr lang="en-IN" sz="1400" cap="none" dirty="0">
              <a:latin typeface="Times New Roman" panose="02020603050405020304" pitchFamily="18" charset="0"/>
              <a:cs typeface="Times New Roman" panose="02020603050405020304" pitchFamily="18" charset="0"/>
            </a:endParaRPr>
          </a:p>
          <a:p>
            <a:pPr marL="0" indent="0">
              <a:buNone/>
            </a:pPr>
            <a:endParaRPr lang="en-IN" sz="1400" cap="none"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IN" sz="1400" dirty="0"/>
          </a:p>
          <a:p>
            <a:pPr marL="457200" lvl="1" indent="0">
              <a:buNone/>
            </a:pPr>
            <a:endParaRPr lang="en-IN" sz="1400" cap="none" dirty="0">
              <a:latin typeface="Times New Roman" panose="02020603050405020304" pitchFamily="18" charset="0"/>
              <a:cs typeface="Times New Roman" panose="02020603050405020304" pitchFamily="18" charset="0"/>
            </a:endParaRPr>
          </a:p>
          <a:p>
            <a:r>
              <a:rPr lang="en-IN" sz="1600" cap="none" dirty="0">
                <a:latin typeface="Times New Roman" panose="02020603050405020304" pitchFamily="18" charset="0"/>
                <a:cs typeface="Times New Roman" panose="02020603050405020304" pitchFamily="18" charset="0"/>
              </a:rPr>
              <a:t>As the problem statement is regression problem I have used these 4 regressor models.</a:t>
            </a:r>
          </a:p>
          <a:p>
            <a:r>
              <a:rPr lang="en-IN" sz="1600" cap="none" dirty="0">
                <a:latin typeface="Times New Roman" panose="02020603050405020304" pitchFamily="18" charset="0"/>
                <a:cs typeface="Times New Roman" panose="02020603050405020304" pitchFamily="18" charset="0"/>
              </a:rPr>
              <a:t>I have used these algorithms to check which model gives the best metrics performance for the given dataset.</a:t>
            </a:r>
          </a:p>
          <a:p>
            <a:endParaRPr lang="en-IN" sz="1600" cap="none" dirty="0">
              <a:latin typeface="Times New Roman" panose="02020603050405020304" pitchFamily="18" charset="0"/>
              <a:cs typeface="Times New Roman" panose="02020603050405020304" pitchFamily="18" charset="0"/>
            </a:endParaRPr>
          </a:p>
          <a:p>
            <a:pPr marL="857250" lvl="1" indent="-400050">
              <a:buFont typeface="+mj-lt"/>
              <a:buAutoNum type="romanUcPeriod"/>
            </a:pPr>
            <a:endParaRPr lang="en-IN" sz="1400" cap="none" dirty="0">
              <a:latin typeface="Times New Roman" panose="02020603050405020304" pitchFamily="18" charset="0"/>
              <a:cs typeface="Times New Roman" panose="02020603050405020304" pitchFamily="18" charset="0"/>
            </a:endParaRPr>
          </a:p>
          <a:p>
            <a:endParaRPr lang="en-IN" sz="1600" cap="none"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4D45BF40-28DC-EDEB-DCA1-B3751BBE2C51}"/>
              </a:ext>
            </a:extLst>
          </p:cNvPr>
          <p:cNvSpPr/>
          <p:nvPr/>
        </p:nvSpPr>
        <p:spPr>
          <a:xfrm>
            <a:off x="5908873" y="1904685"/>
            <a:ext cx="3539613" cy="641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cap="none" dirty="0">
                <a:solidFill>
                  <a:schemeClr val="tx1"/>
                </a:solidFill>
                <a:latin typeface="Times New Roman" panose="02020603050405020304" pitchFamily="18" charset="0"/>
                <a:cs typeface="Times New Roman" panose="02020603050405020304" pitchFamily="18" charset="0"/>
              </a:rPr>
              <a:t>2. </a:t>
            </a:r>
            <a:r>
              <a:rPr lang="en-IN" dirty="0">
                <a:solidFill>
                  <a:schemeClr val="tx1"/>
                </a:solidFill>
                <a:latin typeface="Times New Roman" panose="02020603050405020304" pitchFamily="18" charset="0"/>
                <a:cs typeface="Times New Roman" panose="02020603050405020304" pitchFamily="18" charset="0"/>
              </a:rPr>
              <a:t>LINEAR REGRESSION</a:t>
            </a:r>
            <a:endParaRPr lang="en-IN" sz="1800" cap="none" dirty="0">
              <a:solidFill>
                <a:schemeClr val="tx1"/>
              </a:solidFill>
              <a:latin typeface="Times New Roman" panose="02020603050405020304" pitchFamily="18" charset="0"/>
              <a:cs typeface="Times New Roman" panose="02020603050405020304" pitchFamily="18" charset="0"/>
            </a:endParaRPr>
          </a:p>
          <a:p>
            <a:pPr algn="ctr"/>
            <a:endParaRPr lang="en-IN" dirty="0"/>
          </a:p>
        </p:txBody>
      </p:sp>
      <p:sp>
        <p:nvSpPr>
          <p:cNvPr id="8" name="Rectangle 7">
            <a:extLst>
              <a:ext uri="{FF2B5EF4-FFF2-40B4-BE49-F238E27FC236}">
                <a16:creationId xmlns:a16="http://schemas.microsoft.com/office/drawing/2014/main" id="{49E21683-C6DA-4425-EF13-1D5A7D7C6685}"/>
              </a:ext>
            </a:extLst>
          </p:cNvPr>
          <p:cNvSpPr/>
          <p:nvPr/>
        </p:nvSpPr>
        <p:spPr>
          <a:xfrm>
            <a:off x="1213970" y="1904684"/>
            <a:ext cx="3711991" cy="641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Times New Roman" panose="02020603050405020304" pitchFamily="18" charset="0"/>
                <a:cs typeface="Times New Roman" panose="02020603050405020304" pitchFamily="18" charset="0"/>
              </a:rPr>
              <a:t>1</a:t>
            </a:r>
            <a:r>
              <a:rPr lang="en-IN" sz="1800" cap="none" dirty="0">
                <a:solidFill>
                  <a:schemeClr val="tx1"/>
                </a:solidFill>
                <a:latin typeface="Times New Roman" panose="02020603050405020304" pitchFamily="18" charset="0"/>
                <a:cs typeface="Times New Roman" panose="02020603050405020304" pitchFamily="18" charset="0"/>
              </a:rPr>
              <a:t>. RANDOMFOREST REGRESSOR</a:t>
            </a:r>
          </a:p>
          <a:p>
            <a:pPr algn="ctr"/>
            <a:endParaRPr lang="en-IN" dirty="0"/>
          </a:p>
        </p:txBody>
      </p:sp>
      <p:sp>
        <p:nvSpPr>
          <p:cNvPr id="9" name="Rectangle 8">
            <a:extLst>
              <a:ext uri="{FF2B5EF4-FFF2-40B4-BE49-F238E27FC236}">
                <a16:creationId xmlns:a16="http://schemas.microsoft.com/office/drawing/2014/main" id="{F40DF026-CBB5-1F6C-E492-20473167D55B}"/>
              </a:ext>
            </a:extLst>
          </p:cNvPr>
          <p:cNvSpPr/>
          <p:nvPr/>
        </p:nvSpPr>
        <p:spPr>
          <a:xfrm>
            <a:off x="1213969" y="2787289"/>
            <a:ext cx="3711992" cy="641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Times New Roman" panose="02020603050405020304" pitchFamily="18" charset="0"/>
                <a:cs typeface="Times New Roman" panose="02020603050405020304" pitchFamily="18" charset="0"/>
              </a:rPr>
              <a:t>3</a:t>
            </a:r>
            <a:r>
              <a:rPr lang="en-IN" sz="1800" cap="none" dirty="0">
                <a:solidFill>
                  <a:schemeClr val="tx1"/>
                </a:solidFill>
                <a:latin typeface="Times New Roman" panose="02020603050405020304" pitchFamily="18" charset="0"/>
                <a:cs typeface="Times New Roman" panose="02020603050405020304" pitchFamily="18" charset="0"/>
              </a:rPr>
              <a:t>. DECISIONTREE REGRESSOR</a:t>
            </a:r>
          </a:p>
          <a:p>
            <a:pPr algn="ctr"/>
            <a:endParaRPr lang="en-IN" dirty="0"/>
          </a:p>
        </p:txBody>
      </p:sp>
      <p:sp>
        <p:nvSpPr>
          <p:cNvPr id="10" name="Rectangle 9">
            <a:extLst>
              <a:ext uri="{FF2B5EF4-FFF2-40B4-BE49-F238E27FC236}">
                <a16:creationId xmlns:a16="http://schemas.microsoft.com/office/drawing/2014/main" id="{19F9456D-6BAC-1AB5-AEE7-F6864735BEBA}"/>
              </a:ext>
            </a:extLst>
          </p:cNvPr>
          <p:cNvSpPr/>
          <p:nvPr/>
        </p:nvSpPr>
        <p:spPr>
          <a:xfrm>
            <a:off x="5908872" y="2806954"/>
            <a:ext cx="3539613" cy="641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Times New Roman" panose="02020603050405020304" pitchFamily="18" charset="0"/>
                <a:cs typeface="Times New Roman" panose="02020603050405020304" pitchFamily="18" charset="0"/>
              </a:rPr>
              <a:t>4</a:t>
            </a:r>
            <a:r>
              <a:rPr lang="en-IN" sz="1800" cap="none" dirty="0">
                <a:solidFill>
                  <a:schemeClr val="tx1"/>
                </a:solidFill>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XGB</a:t>
            </a:r>
            <a:r>
              <a:rPr lang="en-IN" sz="1800" cap="none" dirty="0">
                <a:solidFill>
                  <a:schemeClr val="tx1"/>
                </a:solidFill>
                <a:latin typeface="Times New Roman" panose="02020603050405020304" pitchFamily="18" charset="0"/>
                <a:cs typeface="Times New Roman" panose="02020603050405020304" pitchFamily="18" charset="0"/>
              </a:rPr>
              <a:t> REGRESSOR</a:t>
            </a:r>
          </a:p>
          <a:p>
            <a:pPr algn="ctr"/>
            <a:endParaRPr lang="en-IN" dirty="0"/>
          </a:p>
        </p:txBody>
      </p:sp>
    </p:spTree>
    <p:extLst>
      <p:ext uri="{BB962C8B-B14F-4D97-AF65-F5344CB8AC3E}">
        <p14:creationId xmlns:p14="http://schemas.microsoft.com/office/powerpoint/2010/main" val="3741049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D45730-555D-28AB-2854-D9F3F7E9E00A}"/>
              </a:ext>
            </a:extLst>
          </p:cNvPr>
          <p:cNvSpPr txBox="1"/>
          <p:nvPr/>
        </p:nvSpPr>
        <p:spPr>
          <a:xfrm>
            <a:off x="1553496" y="4317660"/>
            <a:ext cx="863272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The XGB Regressor performance is better compared to other algorithm models</a:t>
            </a:r>
            <a:r>
              <a:rPr lang="en-IN" dirty="0"/>
              <a:t>.</a:t>
            </a:r>
          </a:p>
        </p:txBody>
      </p:sp>
      <p:sp>
        <p:nvSpPr>
          <p:cNvPr id="7" name="TextBox 6">
            <a:extLst>
              <a:ext uri="{FF2B5EF4-FFF2-40B4-BE49-F238E27FC236}">
                <a16:creationId xmlns:a16="http://schemas.microsoft.com/office/drawing/2014/main" id="{90AE3136-B6B5-5F32-78B3-CEDC3406733B}"/>
              </a:ext>
            </a:extLst>
          </p:cNvPr>
          <p:cNvSpPr txBox="1"/>
          <p:nvPr/>
        </p:nvSpPr>
        <p:spPr>
          <a:xfrm>
            <a:off x="1553496" y="983624"/>
            <a:ext cx="7737986"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performance check for all the 4 algorithms  </a:t>
            </a:r>
            <a:endParaRPr lang="en-IN" b="1" dirty="0"/>
          </a:p>
        </p:txBody>
      </p:sp>
      <p:pic>
        <p:nvPicPr>
          <p:cNvPr id="9" name="Picture 8">
            <a:extLst>
              <a:ext uri="{FF2B5EF4-FFF2-40B4-BE49-F238E27FC236}">
                <a16:creationId xmlns:a16="http://schemas.microsoft.com/office/drawing/2014/main" id="{5C0A1B3D-7486-9712-8EF7-A26377AF1C7F}"/>
              </a:ext>
            </a:extLst>
          </p:cNvPr>
          <p:cNvPicPr>
            <a:picLocks noChangeAspect="1"/>
          </p:cNvPicPr>
          <p:nvPr/>
        </p:nvPicPr>
        <p:blipFill>
          <a:blip r:embed="rId2"/>
          <a:stretch>
            <a:fillRect/>
          </a:stretch>
        </p:blipFill>
        <p:spPr>
          <a:xfrm>
            <a:off x="1682542" y="1677952"/>
            <a:ext cx="7431961" cy="2205789"/>
          </a:xfrm>
          <a:prstGeom prst="rect">
            <a:avLst/>
          </a:prstGeom>
        </p:spPr>
      </p:pic>
    </p:spTree>
    <p:extLst>
      <p:ext uri="{BB962C8B-B14F-4D97-AF65-F5344CB8AC3E}">
        <p14:creationId xmlns:p14="http://schemas.microsoft.com/office/powerpoint/2010/main" val="3552788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3089E-8657-19BD-78BC-60F75AE794D4}"/>
              </a:ext>
            </a:extLst>
          </p:cNvPr>
          <p:cNvSpPr>
            <a:spLocks noGrp="1"/>
          </p:cNvSpPr>
          <p:nvPr>
            <p:ph type="title"/>
          </p:nvPr>
        </p:nvSpPr>
        <p:spPr>
          <a:xfrm>
            <a:off x="4984330" y="279305"/>
            <a:ext cx="2380031" cy="787496"/>
          </a:xfrm>
        </p:spPr>
        <p:txBody>
          <a:bodyPr>
            <a:normAutofit fontScale="90000"/>
          </a:bodyPr>
          <a:lstStyle/>
          <a:p>
            <a:pPr algn="l"/>
            <a:r>
              <a:rPr lang="en-IN" sz="2600" dirty="0">
                <a:solidFill>
                  <a:srgbClr val="FF0000"/>
                </a:solidFill>
                <a:latin typeface="Times New Roman" panose="02020603050405020304" pitchFamily="18" charset="0"/>
                <a:cs typeface="Times New Roman" panose="02020603050405020304" pitchFamily="18" charset="0"/>
              </a:rPr>
              <a:t>Final Model</a:t>
            </a:r>
          </a:p>
        </p:txBody>
      </p:sp>
      <p:sp>
        <p:nvSpPr>
          <p:cNvPr id="3" name="Content Placeholder 2">
            <a:extLst>
              <a:ext uri="{FF2B5EF4-FFF2-40B4-BE49-F238E27FC236}">
                <a16:creationId xmlns:a16="http://schemas.microsoft.com/office/drawing/2014/main" id="{56FF540A-1531-B35A-95A1-8774C1395FE8}"/>
              </a:ext>
            </a:extLst>
          </p:cNvPr>
          <p:cNvSpPr>
            <a:spLocks noGrp="1"/>
          </p:cNvSpPr>
          <p:nvPr>
            <p:ph sz="quarter" idx="13"/>
          </p:nvPr>
        </p:nvSpPr>
        <p:spPr>
          <a:xfrm>
            <a:off x="913774" y="983226"/>
            <a:ext cx="10363826" cy="5122605"/>
          </a:xfrm>
        </p:spPr>
        <p:txBody>
          <a:bodyPr>
            <a:normAutofit fontScale="25000" lnSpcReduction="20000"/>
          </a:bodyPr>
          <a:lstStyle/>
          <a:p>
            <a:r>
              <a:rPr lang="en-IN" sz="5600" cap="none" dirty="0">
                <a:latin typeface="Times New Roman" panose="02020603050405020304" pitchFamily="18" charset="0"/>
                <a:cs typeface="Times New Roman" panose="02020603050405020304" pitchFamily="18" charset="0"/>
              </a:rPr>
              <a:t>From the Metrics performance I have considered the final model as XGB Regressor.</a:t>
            </a:r>
          </a:p>
          <a:p>
            <a:pPr lvl="1"/>
            <a:r>
              <a:rPr lang="en-IN" sz="5600" cap="none" dirty="0">
                <a:latin typeface="Times New Roman" panose="02020603050405020304" pitchFamily="18" charset="0"/>
                <a:cs typeface="Times New Roman" panose="02020603050405020304" pitchFamily="18" charset="0"/>
              </a:rPr>
              <a:t>R_sq = 71.1%</a:t>
            </a:r>
          </a:p>
          <a:p>
            <a:pPr lvl="1"/>
            <a:r>
              <a:rPr lang="en-IN" sz="5600" cap="none" dirty="0">
                <a:latin typeface="Times New Roman" panose="02020603050405020304" pitchFamily="18" charset="0"/>
                <a:cs typeface="Times New Roman" panose="02020603050405020304" pitchFamily="18" charset="0"/>
              </a:rPr>
              <a:t>RMSE = 0.530</a:t>
            </a:r>
          </a:p>
          <a:p>
            <a:r>
              <a:rPr lang="en-US" sz="5600" cap="none" dirty="0">
                <a:latin typeface="Times New Roman" panose="02020603050405020304" pitchFamily="18" charset="0"/>
                <a:cs typeface="Times New Roman" panose="02020603050405020304" pitchFamily="18" charset="0"/>
              </a:rPr>
              <a:t>After checking the performance of all the algorithms using cross validation technique it is found that the </a:t>
            </a:r>
          </a:p>
          <a:p>
            <a:pPr lvl="1"/>
            <a:r>
              <a:rPr lang="en-US" sz="5400" cap="none" dirty="0">
                <a:latin typeface="Times New Roman" panose="02020603050405020304" pitchFamily="18" charset="0"/>
                <a:cs typeface="Times New Roman" panose="02020603050405020304" pitchFamily="18" charset="0"/>
              </a:rPr>
              <a:t>‘XGB Regression' algorithm model gives the best Performance.</a:t>
            </a:r>
          </a:p>
          <a:p>
            <a:pPr lvl="1"/>
            <a:r>
              <a:rPr lang="en-US" sz="5400" cap="none" dirty="0">
                <a:latin typeface="Times New Roman" panose="02020603050405020304" pitchFamily="18" charset="0"/>
                <a:cs typeface="Times New Roman" panose="02020603050405020304" pitchFamily="18" charset="0"/>
              </a:rPr>
              <a:t>The coefficient of determination(r-square) of XGB Regression model is 71.1%.</a:t>
            </a:r>
          </a:p>
          <a:p>
            <a:pPr lvl="1"/>
            <a:r>
              <a:rPr lang="en-US" sz="5400" cap="none" dirty="0">
                <a:latin typeface="Times New Roman" panose="02020603050405020304" pitchFamily="18" charset="0"/>
                <a:cs typeface="Times New Roman" panose="02020603050405020304" pitchFamily="18" charset="0"/>
              </a:rPr>
              <a:t> The performance of the Model is 'Good'.</a:t>
            </a:r>
            <a:endParaRPr lang="en-IN" sz="5400" cap="none" dirty="0">
              <a:latin typeface="Times New Roman" panose="02020603050405020304" pitchFamily="18" charset="0"/>
              <a:cs typeface="Times New Roman" panose="02020603050405020304" pitchFamily="18" charset="0"/>
            </a:endParaRPr>
          </a:p>
          <a:p>
            <a:r>
              <a:rPr lang="en-IN" sz="5600" cap="none" dirty="0">
                <a:latin typeface="Times New Roman" panose="02020603050405020304" pitchFamily="18" charset="0"/>
                <a:cs typeface="Times New Roman" panose="02020603050405020304" pitchFamily="18" charset="0"/>
              </a:rPr>
              <a:t>After the evaluation of metrics by the XGB regressor model using cross validation technique </a:t>
            </a:r>
            <a:r>
              <a:rPr lang="en-IN" sz="5600" cap="none" dirty="0" err="1">
                <a:latin typeface="Times New Roman" panose="02020603050405020304" pitchFamily="18" charset="0"/>
                <a:cs typeface="Times New Roman" panose="02020603050405020304" pitchFamily="18" charset="0"/>
              </a:rPr>
              <a:t>i</a:t>
            </a:r>
            <a:r>
              <a:rPr lang="en-IN" sz="5600" cap="none" dirty="0">
                <a:latin typeface="Times New Roman" panose="02020603050405020304" pitchFamily="18" charset="0"/>
                <a:cs typeface="Times New Roman" panose="02020603050405020304" pitchFamily="18" charset="0"/>
              </a:rPr>
              <a:t> further split the data using the holdout method to carryout the performance on train data and test data and make predictions.</a:t>
            </a:r>
          </a:p>
          <a:p>
            <a:r>
              <a:rPr lang="en-IN" sz="5600" cap="none" dirty="0">
                <a:latin typeface="Times New Roman" panose="02020603050405020304" pitchFamily="18" charset="0"/>
                <a:cs typeface="Times New Roman" panose="02020603050405020304" pitchFamily="18" charset="0"/>
              </a:rPr>
              <a:t>I have split the data by using train test split taking the test size = 30% and random state = 42.</a:t>
            </a:r>
          </a:p>
          <a:p>
            <a:r>
              <a:rPr lang="en-IN" sz="5600" cap="none" dirty="0">
                <a:latin typeface="Times New Roman" panose="02020603050405020304" pitchFamily="18" charset="0"/>
                <a:cs typeface="Times New Roman" panose="02020603050405020304" pitchFamily="18" charset="0"/>
              </a:rPr>
              <a:t>I have fit the train data to the model.</a:t>
            </a:r>
          </a:p>
          <a:p>
            <a:r>
              <a:rPr lang="en-IN" sz="5600" cap="none" dirty="0">
                <a:latin typeface="Times New Roman" panose="02020603050405020304" pitchFamily="18" charset="0"/>
                <a:cs typeface="Times New Roman" panose="02020603050405020304" pitchFamily="18" charset="0"/>
              </a:rPr>
              <a:t>I have checked the score for train data and test data.</a:t>
            </a:r>
          </a:p>
          <a:p>
            <a:pPr lvl="1"/>
            <a:r>
              <a:rPr lang="en-US" sz="5600" cap="none" dirty="0">
                <a:latin typeface="Times New Roman" panose="02020603050405020304" pitchFamily="18" charset="0"/>
                <a:cs typeface="Times New Roman" panose="02020603050405020304" pitchFamily="18" charset="0"/>
              </a:rPr>
              <a:t>    The performance of the train data is 68.1%.</a:t>
            </a:r>
          </a:p>
          <a:p>
            <a:pPr lvl="1"/>
            <a:r>
              <a:rPr lang="en-US" sz="5600" cap="none" dirty="0">
                <a:latin typeface="Times New Roman" panose="02020603050405020304" pitchFamily="18" charset="0"/>
                <a:cs typeface="Times New Roman" panose="02020603050405020304" pitchFamily="18" charset="0"/>
              </a:rPr>
              <a:t>     The Performance of the test data is 66.8%.</a:t>
            </a:r>
          </a:p>
          <a:p>
            <a:pPr lvl="1"/>
            <a:r>
              <a:rPr lang="en-US" sz="5600" cap="none" dirty="0">
                <a:latin typeface="Times New Roman" panose="02020603050405020304" pitchFamily="18" charset="0"/>
                <a:cs typeface="Times New Roman" panose="02020603050405020304" pitchFamily="18" charset="0"/>
              </a:rPr>
              <a:t>     For both the train and test data the performance is nearly same and the model performance we can say is 'good'.</a:t>
            </a:r>
            <a:endParaRPr lang="en-IN" sz="5600" cap="none" dirty="0">
              <a:latin typeface="Times New Roman" panose="02020603050405020304" pitchFamily="18" charset="0"/>
              <a:cs typeface="Times New Roman" panose="02020603050405020304" pitchFamily="18" charset="0"/>
            </a:endParaRPr>
          </a:p>
          <a:p>
            <a:r>
              <a:rPr lang="en-IN" sz="5600" cap="none" dirty="0">
                <a:latin typeface="Times New Roman" panose="02020603050405020304" pitchFamily="18" charset="0"/>
                <a:cs typeface="Times New Roman" panose="02020603050405020304" pitchFamily="18" charset="0"/>
              </a:rPr>
              <a:t>I have predicted the </a:t>
            </a:r>
            <a:r>
              <a:rPr lang="en-IN" sz="5600" cap="none" dirty="0" err="1">
                <a:latin typeface="Times New Roman" panose="02020603050405020304" pitchFamily="18" charset="0"/>
                <a:cs typeface="Times New Roman" panose="02020603050405020304" pitchFamily="18" charset="0"/>
              </a:rPr>
              <a:t>Outlet_sales</a:t>
            </a:r>
            <a:r>
              <a:rPr lang="en-IN" sz="5600" cap="none" dirty="0">
                <a:latin typeface="Times New Roman" panose="02020603050405020304" pitchFamily="18" charset="0"/>
                <a:cs typeface="Times New Roman" panose="02020603050405020304" pitchFamily="18" charset="0"/>
              </a:rPr>
              <a:t> using the X_test and plotted the graph for actual and predicted values.</a:t>
            </a:r>
          </a:p>
          <a:p>
            <a:endParaRPr lang="en-IN" sz="16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8614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6572E8-7BB6-D65F-AF05-D7BB6A477147}"/>
              </a:ext>
            </a:extLst>
          </p:cNvPr>
          <p:cNvSpPr>
            <a:spLocks noGrp="1"/>
          </p:cNvSpPr>
          <p:nvPr>
            <p:ph sz="quarter" idx="13"/>
          </p:nvPr>
        </p:nvSpPr>
        <p:spPr>
          <a:xfrm>
            <a:off x="6882580" y="825911"/>
            <a:ext cx="3687098" cy="816077"/>
          </a:xfrm>
        </p:spPr>
        <p:txBody>
          <a:bodyPr>
            <a:normAutofit/>
          </a:bodyPr>
          <a:lstStyle/>
          <a:p>
            <a:r>
              <a:rPr lang="en-US" sz="1600" cap="none" dirty="0">
                <a:latin typeface="Times New Roman" panose="02020603050405020304" pitchFamily="18" charset="0"/>
                <a:cs typeface="Times New Roman" panose="02020603050405020304" pitchFamily="18" charset="0"/>
              </a:rPr>
              <a:t>The actual values and predicted values difference is very less.</a:t>
            </a:r>
            <a:endParaRPr lang="en-IN" sz="1600" cap="none" dirty="0">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0DCF82B1-5512-1186-DBBB-29766FAEC4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833" y="550914"/>
            <a:ext cx="4670167" cy="271339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263B5783-8C42-CD49-51A6-4208DFE5B4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5833" y="3264310"/>
            <a:ext cx="4670167" cy="3200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A54DD67-2303-E3CB-620E-3A417F8E2035}"/>
              </a:ext>
            </a:extLst>
          </p:cNvPr>
          <p:cNvSpPr txBox="1"/>
          <p:nvPr/>
        </p:nvSpPr>
        <p:spPr>
          <a:xfrm>
            <a:off x="6882580" y="3429000"/>
            <a:ext cx="3883587" cy="1477328"/>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From this plot we can say that the actual test data points and predicted test data points are nearer to the best fit line except some points which are considered as outliers.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7069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174F36-3248-E6E5-A839-F20109BA0564}"/>
              </a:ext>
            </a:extLst>
          </p:cNvPr>
          <p:cNvSpPr>
            <a:spLocks noGrp="1"/>
          </p:cNvSpPr>
          <p:nvPr>
            <p:ph sz="quarter" idx="13"/>
          </p:nvPr>
        </p:nvSpPr>
        <p:spPr>
          <a:xfrm>
            <a:off x="913774" y="865240"/>
            <a:ext cx="10363826" cy="4925960"/>
          </a:xfrm>
        </p:spPr>
        <p:txBody>
          <a:bodyPr>
            <a:normAutofit/>
          </a:bodyPr>
          <a:lstStyle/>
          <a:p>
            <a:pPr marL="0" indent="0">
              <a:buNone/>
            </a:pPr>
            <a:r>
              <a:rPr lang="en-US" sz="2200" dirty="0">
                <a:solidFill>
                  <a:srgbClr val="FF0000"/>
                </a:solidFill>
                <a:latin typeface="Times New Roman" panose="02020603050405020304" pitchFamily="18" charset="0"/>
                <a:cs typeface="Times New Roman" panose="02020603050405020304" pitchFamily="18" charset="0"/>
              </a:rPr>
              <a:t>Business Conclusion:-</a:t>
            </a:r>
          </a:p>
          <a:p>
            <a:r>
              <a:rPr lang="en-US" sz="1600" cap="none" dirty="0">
                <a:latin typeface="Times New Roman" panose="02020603050405020304" pitchFamily="18" charset="0"/>
                <a:cs typeface="Times New Roman" panose="02020603050405020304" pitchFamily="18" charset="0"/>
              </a:rPr>
              <a:t>The Outlets mostly contains the ‘Low fat content’ items but the sales are more for ‘Regular Items’ so concentrate mostly to improve the regular items.</a:t>
            </a:r>
          </a:p>
          <a:p>
            <a:r>
              <a:rPr lang="en-US" sz="1600" cap="none" dirty="0">
                <a:latin typeface="Times New Roman" panose="02020603050405020304" pitchFamily="18" charset="0"/>
                <a:cs typeface="Times New Roman" panose="02020603050405020304" pitchFamily="18" charset="0"/>
              </a:rPr>
              <a:t>The most of the outlets are with ‘small size’  but the sales are more in the ‘Medium size’ outlets, so concentrate mostly to increase the medium size outlets.</a:t>
            </a:r>
          </a:p>
          <a:p>
            <a:r>
              <a:rPr lang="en-US" sz="1600" cap="none" dirty="0">
                <a:latin typeface="Times New Roman" panose="02020603050405020304" pitchFamily="18" charset="0"/>
                <a:cs typeface="Times New Roman" panose="02020603050405020304" pitchFamily="18" charset="0"/>
              </a:rPr>
              <a:t>The most of the outlets with outlet type of ‘Supermarket type1’ are more but the sales are more in the ‘Supermarket type-3’, so concentrate to increase the supermarket type-3 outlets.</a:t>
            </a:r>
          </a:p>
          <a:p>
            <a:r>
              <a:rPr lang="en-US" sz="1600" cap="none" dirty="0">
                <a:latin typeface="Times New Roman" panose="02020603050405020304" pitchFamily="18" charset="0"/>
                <a:cs typeface="Times New Roman" panose="02020603050405020304" pitchFamily="18" charset="0"/>
              </a:rPr>
              <a:t>The outlets are more in the ‘Tier-3’ location and the sales are also more in ‘Tier-3’ location type outlets so concentrate to increase the outlets in tier-3 location.</a:t>
            </a:r>
          </a:p>
          <a:p>
            <a:r>
              <a:rPr lang="en-US" sz="1600" cap="none" dirty="0">
                <a:latin typeface="Times New Roman" panose="02020603050405020304" pitchFamily="18" charset="0"/>
                <a:cs typeface="Times New Roman" panose="02020603050405020304" pitchFamily="18" charset="0"/>
              </a:rPr>
              <a:t>For the 'Medium </a:t>
            </a:r>
            <a:r>
              <a:rPr lang="en-US" sz="1600" cap="none" dirty="0" err="1">
                <a:latin typeface="Times New Roman" panose="02020603050405020304" pitchFamily="18" charset="0"/>
                <a:cs typeface="Times New Roman" panose="02020603050405020304" pitchFamily="18" charset="0"/>
              </a:rPr>
              <a:t>Outlet_Size</a:t>
            </a:r>
            <a:r>
              <a:rPr lang="en-US" sz="1600" cap="none" dirty="0">
                <a:latin typeface="Times New Roman" panose="02020603050405020304" pitchFamily="18" charset="0"/>
                <a:cs typeface="Times New Roman" panose="02020603050405020304" pitchFamily="18" charset="0"/>
              </a:rPr>
              <a:t>' with items with 'regular Fat Content' have the 90% of </a:t>
            </a:r>
            <a:r>
              <a:rPr lang="en-US" sz="1600" cap="none" dirty="0" err="1">
                <a:latin typeface="Times New Roman" panose="02020603050405020304" pitchFamily="18" charset="0"/>
                <a:cs typeface="Times New Roman" panose="02020603050405020304" pitchFamily="18" charset="0"/>
              </a:rPr>
              <a:t>Outlet_Sales</a:t>
            </a:r>
            <a:r>
              <a:rPr lang="en-US" sz="1600" cap="none" dirty="0">
                <a:latin typeface="Times New Roman" panose="02020603050405020304" pitchFamily="18" charset="0"/>
                <a:cs typeface="Times New Roman" panose="02020603050405020304" pitchFamily="18" charset="0"/>
              </a:rPr>
              <a:t> below  the range 4671.56.</a:t>
            </a:r>
          </a:p>
          <a:p>
            <a:r>
              <a:rPr lang="en-US" sz="1600" cap="none" dirty="0">
                <a:latin typeface="Times New Roman" panose="02020603050405020304" pitchFamily="18" charset="0"/>
                <a:cs typeface="Times New Roman" panose="02020603050405020304" pitchFamily="18" charset="0"/>
              </a:rPr>
              <a:t>For the 'medium </a:t>
            </a:r>
            <a:r>
              <a:rPr lang="en-US" sz="1600" cap="none" dirty="0" err="1">
                <a:latin typeface="Times New Roman" panose="02020603050405020304" pitchFamily="18" charset="0"/>
                <a:cs typeface="Times New Roman" panose="02020603050405020304" pitchFamily="18" charset="0"/>
              </a:rPr>
              <a:t>Outlet_size</a:t>
            </a:r>
            <a:r>
              <a:rPr lang="en-US" sz="1600" cap="none" dirty="0">
                <a:latin typeface="Times New Roman" panose="02020603050405020304" pitchFamily="18" charset="0"/>
                <a:cs typeface="Times New Roman" panose="02020603050405020304" pitchFamily="18" charset="0"/>
              </a:rPr>
              <a:t>' and items with 'regular fat content' the outlet sales are more in for the items 'seafood’, 'fruits and vegetables’, 'meat' and 'dairy'.</a:t>
            </a:r>
          </a:p>
          <a:p>
            <a:pPr marL="0" indent="0">
              <a:buNone/>
            </a:pPr>
            <a:endParaRPr lang="en-IN" sz="2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2987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E8071-6CF6-09BE-1B80-8C7AA745B4EB}"/>
              </a:ext>
            </a:extLst>
          </p:cNvPr>
          <p:cNvSpPr>
            <a:spLocks noGrp="1"/>
          </p:cNvSpPr>
          <p:nvPr>
            <p:ph type="title"/>
          </p:nvPr>
        </p:nvSpPr>
        <p:spPr>
          <a:xfrm>
            <a:off x="913774" y="2309665"/>
            <a:ext cx="10364451" cy="1596177"/>
          </a:xfrm>
        </p:spPr>
        <p:txBody>
          <a:bodyPr>
            <a:normAutofit/>
          </a:bodyPr>
          <a:lstStyle/>
          <a:p>
            <a:r>
              <a:rPr lang="en-IN" sz="4000" i="1" dirty="0">
                <a:solidFill>
                  <a:srgbClr val="FF000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44720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EB220-246E-4518-A66D-414A4C584DCE}"/>
              </a:ext>
            </a:extLst>
          </p:cNvPr>
          <p:cNvSpPr>
            <a:spLocks noGrp="1"/>
          </p:cNvSpPr>
          <p:nvPr>
            <p:ph type="title"/>
          </p:nvPr>
        </p:nvSpPr>
        <p:spPr>
          <a:xfrm>
            <a:off x="914087" y="1081548"/>
            <a:ext cx="3166612" cy="973394"/>
          </a:xfrm>
        </p:spPr>
        <p:txBody>
          <a:bodyPr>
            <a:normAutofit/>
          </a:bodyPr>
          <a:lstStyle/>
          <a:p>
            <a:pPr algn="l"/>
            <a:r>
              <a:rPr lang="en-US" sz="2600" dirty="0">
                <a:solidFill>
                  <a:srgbClr val="FF0000"/>
                </a:solidFill>
                <a:latin typeface="Times New Roman" panose="02020603050405020304" pitchFamily="18" charset="0"/>
                <a:cs typeface="Times New Roman" panose="02020603050405020304" pitchFamily="18" charset="0"/>
              </a:rPr>
              <a:t>Business goal:-</a:t>
            </a:r>
            <a:endParaRPr lang="en-IN" sz="2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682325-AED9-5005-9C2A-F703723E87C0}"/>
              </a:ext>
            </a:extLst>
          </p:cNvPr>
          <p:cNvSpPr>
            <a:spLocks noGrp="1"/>
          </p:cNvSpPr>
          <p:nvPr>
            <p:ph sz="quarter" idx="13"/>
          </p:nvPr>
        </p:nvSpPr>
        <p:spPr>
          <a:xfrm>
            <a:off x="914087" y="2288459"/>
            <a:ext cx="10363826" cy="2281082"/>
          </a:xfrm>
        </p:spPr>
        <p:txBody>
          <a:bodyPr>
            <a:noAutofit/>
          </a:bodyPr>
          <a:lstStyle/>
          <a:p>
            <a:pPr algn="just"/>
            <a:r>
              <a:rPr lang="en-US" sz="1600" cap="none" dirty="0">
                <a:latin typeface="Times New Roman" panose="02020603050405020304" pitchFamily="18" charset="0"/>
                <a:cs typeface="Times New Roman" panose="02020603050405020304" pitchFamily="18" charset="0"/>
              </a:rPr>
              <a:t>To predict the Sales of the products of different stores using the past data.</a:t>
            </a:r>
          </a:p>
          <a:p>
            <a:pPr algn="just"/>
            <a:r>
              <a:rPr lang="en-US" sz="1600" cap="none" dirty="0">
                <a:latin typeface="Times New Roman" panose="02020603050405020304" pitchFamily="18" charset="0"/>
                <a:cs typeface="Times New Roman" panose="02020603050405020304" pitchFamily="18" charset="0"/>
              </a:rPr>
              <a:t>By analyzing the past data we have to build the model to predict the Sales of different products across different stores across different city/country.</a:t>
            </a:r>
          </a:p>
          <a:p>
            <a:pPr algn="just"/>
            <a:r>
              <a:rPr lang="en-US" sz="1600" cap="none" dirty="0">
                <a:latin typeface="Times New Roman" panose="02020603050405020304" pitchFamily="18" charset="0"/>
                <a:cs typeface="Times New Roman" panose="02020603050405020304" pitchFamily="18" charset="0"/>
              </a:rPr>
              <a:t>By analyzing if the Sales made are more, the revenue will be more.</a:t>
            </a:r>
          </a:p>
          <a:p>
            <a:pPr algn="just"/>
            <a:r>
              <a:rPr lang="en-US" sz="1600" cap="none" dirty="0">
                <a:latin typeface="Times New Roman" panose="02020603050405020304" pitchFamily="18" charset="0"/>
                <a:cs typeface="Times New Roman" panose="02020603050405020304" pitchFamily="18" charset="0"/>
              </a:rPr>
              <a:t>This will also lead to the increase in opening of more store branches across City or Country.</a:t>
            </a:r>
          </a:p>
        </p:txBody>
      </p:sp>
    </p:spTree>
    <p:extLst>
      <p:ext uri="{BB962C8B-B14F-4D97-AF65-F5344CB8AC3E}">
        <p14:creationId xmlns:p14="http://schemas.microsoft.com/office/powerpoint/2010/main" val="2183760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53629A-5228-E189-5EBA-6BA2D4662A1E}"/>
              </a:ext>
            </a:extLst>
          </p:cNvPr>
          <p:cNvSpPr>
            <a:spLocks noGrp="1"/>
          </p:cNvSpPr>
          <p:nvPr>
            <p:ph type="title"/>
          </p:nvPr>
        </p:nvSpPr>
        <p:spPr>
          <a:xfrm>
            <a:off x="766310" y="467032"/>
            <a:ext cx="5934969" cy="830825"/>
          </a:xfrm>
        </p:spPr>
        <p:txBody>
          <a:bodyPr>
            <a:normAutofit/>
          </a:bodyPr>
          <a:lstStyle/>
          <a:p>
            <a:r>
              <a:rPr lang="en-US" sz="2600" dirty="0">
                <a:solidFill>
                  <a:srgbClr val="FF0000"/>
                </a:solidFill>
                <a:latin typeface="Times New Roman" panose="02020603050405020304" pitchFamily="18" charset="0"/>
                <a:cs typeface="Times New Roman" panose="02020603050405020304" pitchFamily="18" charset="0"/>
              </a:rPr>
              <a:t>Data source and datatypes</a:t>
            </a:r>
            <a:endParaRPr lang="en-IN" sz="2600" dirty="0">
              <a:solidFill>
                <a:srgbClr val="FF0000"/>
              </a:solidFill>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BDBB5758-9951-2E65-A0B3-4B2DAA595407}"/>
              </a:ext>
            </a:extLst>
          </p:cNvPr>
          <p:cNvSpPr>
            <a:spLocks noGrp="1"/>
          </p:cNvSpPr>
          <p:nvPr>
            <p:ph type="body" sz="half" idx="2"/>
          </p:nvPr>
        </p:nvSpPr>
        <p:spPr>
          <a:xfrm>
            <a:off x="913794" y="1907459"/>
            <a:ext cx="5787485" cy="2733368"/>
          </a:xfrm>
        </p:spPr>
        <p:txBody>
          <a:bodyPr>
            <a:normAutofit/>
          </a:bodyPr>
          <a:lstStyle/>
          <a:p>
            <a:pPr marL="285750" indent="-285750" algn="just">
              <a:buFont typeface="Arial" panose="020B0604020202020204" pitchFamily="34" charset="0"/>
              <a:buChar char="•"/>
            </a:pPr>
            <a:r>
              <a:rPr lang="en-IN" cap="none" dirty="0">
                <a:latin typeface="Times New Roman" panose="02020603050405020304" pitchFamily="18" charset="0"/>
                <a:cs typeface="Times New Roman" panose="02020603050405020304" pitchFamily="18" charset="0"/>
              </a:rPr>
              <a:t>The structure of the given dataset :</a:t>
            </a:r>
          </a:p>
          <a:p>
            <a:pPr marL="800100" lvl="1" indent="-342900" algn="just">
              <a:buFont typeface="+mj-lt"/>
              <a:buAutoNum type="arabicPeriod"/>
            </a:pPr>
            <a:r>
              <a:rPr lang="en-IN" sz="1600" cap="none" dirty="0">
                <a:latin typeface="Times New Roman" panose="02020603050405020304" pitchFamily="18" charset="0"/>
                <a:cs typeface="Times New Roman" panose="02020603050405020304" pitchFamily="18" charset="0"/>
              </a:rPr>
              <a:t>Rows = 14204</a:t>
            </a:r>
          </a:p>
          <a:p>
            <a:pPr marL="800100" lvl="1" indent="-342900" algn="just">
              <a:buFont typeface="+mj-lt"/>
              <a:buAutoNum type="arabicPeriod"/>
            </a:pPr>
            <a:r>
              <a:rPr lang="en-IN" sz="1600" cap="none" dirty="0">
                <a:latin typeface="Times New Roman" panose="02020603050405020304" pitchFamily="18" charset="0"/>
                <a:cs typeface="Times New Roman" panose="02020603050405020304" pitchFamily="18" charset="0"/>
              </a:rPr>
              <a:t>Columns = 12</a:t>
            </a:r>
          </a:p>
          <a:p>
            <a:pPr marL="285750" indent="-285750" algn="just">
              <a:buFont typeface="Arial" panose="020B0604020202020204" pitchFamily="34" charset="0"/>
              <a:buChar char="•"/>
            </a:pPr>
            <a:r>
              <a:rPr lang="en-IN" cap="none" dirty="0">
                <a:latin typeface="Times New Roman" panose="02020603050405020304" pitchFamily="18" charset="0"/>
                <a:cs typeface="Times New Roman" panose="02020603050405020304" pitchFamily="18" charset="0"/>
              </a:rPr>
              <a:t>The datatypes of the 12 features are shown in the picture which has</a:t>
            </a:r>
          </a:p>
          <a:p>
            <a:pPr marL="800100" lvl="1" indent="-342900" algn="just">
              <a:buFont typeface="+mj-lt"/>
              <a:buAutoNum type="arabicPeriod"/>
            </a:pPr>
            <a:r>
              <a:rPr lang="en-IN" sz="1600" cap="none" dirty="0">
                <a:latin typeface="Times New Roman" panose="02020603050405020304" pitchFamily="18" charset="0"/>
                <a:cs typeface="Times New Roman" panose="02020603050405020304" pitchFamily="18" charset="0"/>
              </a:rPr>
              <a:t>5 – Numeric columns</a:t>
            </a:r>
          </a:p>
          <a:p>
            <a:pPr marL="800100" lvl="1" indent="-342900" algn="just">
              <a:buFont typeface="+mj-lt"/>
              <a:buAutoNum type="arabicPeriod"/>
            </a:pPr>
            <a:r>
              <a:rPr lang="en-IN" sz="1600" cap="none" dirty="0">
                <a:latin typeface="Times New Roman" panose="02020603050405020304" pitchFamily="18" charset="0"/>
                <a:cs typeface="Times New Roman" panose="02020603050405020304" pitchFamily="18" charset="0"/>
              </a:rPr>
              <a:t>7 –  Non_Numeric Columns</a:t>
            </a:r>
          </a:p>
        </p:txBody>
      </p:sp>
      <p:pic>
        <p:nvPicPr>
          <p:cNvPr id="12" name="Picture 11">
            <a:extLst>
              <a:ext uri="{FF2B5EF4-FFF2-40B4-BE49-F238E27FC236}">
                <a16:creationId xmlns:a16="http://schemas.microsoft.com/office/drawing/2014/main" id="{C561E936-F01B-1436-04B4-FCD63A34ED6B}"/>
              </a:ext>
            </a:extLst>
          </p:cNvPr>
          <p:cNvPicPr>
            <a:picLocks noChangeAspect="1"/>
          </p:cNvPicPr>
          <p:nvPr/>
        </p:nvPicPr>
        <p:blipFill>
          <a:blip r:embed="rId2"/>
          <a:stretch>
            <a:fillRect/>
          </a:stretch>
        </p:blipFill>
        <p:spPr>
          <a:xfrm>
            <a:off x="6865317" y="1089599"/>
            <a:ext cx="5189031" cy="2733368"/>
          </a:xfrm>
          <a:prstGeom prst="rect">
            <a:avLst/>
          </a:prstGeom>
        </p:spPr>
      </p:pic>
      <p:pic>
        <p:nvPicPr>
          <p:cNvPr id="14" name="Picture 13">
            <a:extLst>
              <a:ext uri="{FF2B5EF4-FFF2-40B4-BE49-F238E27FC236}">
                <a16:creationId xmlns:a16="http://schemas.microsoft.com/office/drawing/2014/main" id="{B8A24F47-4C72-4989-BAA2-1EB9AE82A2FD}"/>
              </a:ext>
            </a:extLst>
          </p:cNvPr>
          <p:cNvPicPr>
            <a:picLocks noChangeAspect="1"/>
          </p:cNvPicPr>
          <p:nvPr/>
        </p:nvPicPr>
        <p:blipFill>
          <a:blip r:embed="rId3"/>
          <a:stretch>
            <a:fillRect/>
          </a:stretch>
        </p:blipFill>
        <p:spPr>
          <a:xfrm>
            <a:off x="6865317" y="3832753"/>
            <a:ext cx="5189031" cy="1935648"/>
          </a:xfrm>
          <a:prstGeom prst="rect">
            <a:avLst/>
          </a:prstGeom>
        </p:spPr>
      </p:pic>
    </p:spTree>
    <p:extLst>
      <p:ext uri="{BB962C8B-B14F-4D97-AF65-F5344CB8AC3E}">
        <p14:creationId xmlns:p14="http://schemas.microsoft.com/office/powerpoint/2010/main" val="2967364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E6D051-3420-2109-C3EB-F10ED6700A6B}"/>
              </a:ext>
            </a:extLst>
          </p:cNvPr>
          <p:cNvSpPr>
            <a:spLocks noGrp="1"/>
          </p:cNvSpPr>
          <p:nvPr>
            <p:ph type="title"/>
          </p:nvPr>
        </p:nvSpPr>
        <p:spPr>
          <a:xfrm>
            <a:off x="913149" y="703006"/>
            <a:ext cx="10364451" cy="619432"/>
          </a:xfrm>
        </p:spPr>
        <p:txBody>
          <a:bodyPr>
            <a:normAutofit/>
          </a:bodyPr>
          <a:lstStyle/>
          <a:p>
            <a:pPr algn="l"/>
            <a:r>
              <a:rPr lang="en-US" sz="2000" dirty="0">
                <a:solidFill>
                  <a:srgbClr val="FF0000"/>
                </a:solidFill>
                <a:latin typeface="Times New Roman" panose="02020603050405020304" pitchFamily="18" charset="0"/>
                <a:cs typeface="Times New Roman" panose="02020603050405020304" pitchFamily="18" charset="0"/>
              </a:rPr>
              <a:t>Data preprocessing : Imputation of missing values</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A1D14C31-5971-5F6A-A20E-4A367DA861BC}"/>
              </a:ext>
            </a:extLst>
          </p:cNvPr>
          <p:cNvSpPr>
            <a:spLocks noGrp="1"/>
          </p:cNvSpPr>
          <p:nvPr>
            <p:ph sz="quarter" idx="13"/>
          </p:nvPr>
        </p:nvSpPr>
        <p:spPr>
          <a:xfrm>
            <a:off x="913774" y="1322438"/>
            <a:ext cx="10363826" cy="4832556"/>
          </a:xfrm>
        </p:spPr>
        <p:txBody>
          <a:bodyPr>
            <a:normAutofit/>
          </a:bodyPr>
          <a:lstStyle/>
          <a:p>
            <a:r>
              <a:rPr lang="en-US" sz="1600" cap="none" dirty="0">
                <a:latin typeface="Times New Roman" panose="02020603050405020304" pitchFamily="18" charset="0"/>
                <a:cs typeface="Times New Roman" panose="02020603050405020304" pitchFamily="18" charset="0"/>
              </a:rPr>
              <a:t>Check for the Null values in the given dataset.</a:t>
            </a:r>
          </a:p>
          <a:p>
            <a:pPr marL="800100" lvl="1" indent="-342900">
              <a:buFont typeface="+mj-lt"/>
              <a:buAutoNum type="arabicPeriod"/>
            </a:pPr>
            <a:r>
              <a:rPr lang="en-US" sz="1600" cap="none" dirty="0">
                <a:latin typeface="Times New Roman" panose="02020603050405020304" pitchFamily="18" charset="0"/>
                <a:cs typeface="Times New Roman" panose="02020603050405020304" pitchFamily="18" charset="0"/>
              </a:rPr>
              <a:t>There were 40% of null values in a feature in the given dataset.</a:t>
            </a:r>
          </a:p>
          <a:p>
            <a:r>
              <a:rPr lang="en-US" sz="1600" cap="none" dirty="0">
                <a:latin typeface="Times New Roman" panose="02020603050405020304" pitchFamily="18" charset="0"/>
                <a:cs typeface="Times New Roman" panose="02020603050405020304" pitchFamily="18" charset="0"/>
              </a:rPr>
              <a:t>To impute these null values I used the </a:t>
            </a:r>
            <a:r>
              <a:rPr lang="en-US" sz="1600" cap="none" dirty="0">
                <a:highlight>
                  <a:srgbClr val="FFFF00"/>
                </a:highlight>
                <a:latin typeface="Times New Roman" panose="02020603050405020304" pitchFamily="18" charset="0"/>
                <a:cs typeface="Times New Roman" panose="02020603050405020304" pitchFamily="18" charset="0"/>
              </a:rPr>
              <a:t>‘LinearRegression’</a:t>
            </a:r>
            <a:r>
              <a:rPr lang="en-US" sz="1600" cap="none" dirty="0">
                <a:latin typeface="Times New Roman" panose="02020603050405020304" pitchFamily="18" charset="0"/>
                <a:cs typeface="Times New Roman" panose="02020603050405020304" pitchFamily="18" charset="0"/>
              </a:rPr>
              <a:t> algorithm model to predict the null values and imputed the predicted values in the place of null values.</a:t>
            </a:r>
          </a:p>
          <a:p>
            <a:r>
              <a:rPr lang="en-US" sz="1600" cap="none" dirty="0">
                <a:latin typeface="Times New Roman" panose="02020603050405020304" pitchFamily="18" charset="0"/>
                <a:cs typeface="Times New Roman" panose="02020603050405020304" pitchFamily="18" charset="0"/>
              </a:rPr>
              <a:t>Firstly, I broke the data into two datasets</a:t>
            </a:r>
          </a:p>
          <a:p>
            <a:pPr marL="800100" lvl="1" indent="-342900">
              <a:buFont typeface="+mj-lt"/>
              <a:buAutoNum type="arabicPeriod"/>
            </a:pPr>
            <a:r>
              <a:rPr lang="en-US" sz="1600" cap="none" dirty="0">
                <a:latin typeface="Times New Roman" panose="02020603050405020304" pitchFamily="18" charset="0"/>
                <a:cs typeface="Times New Roman" panose="02020603050405020304" pitchFamily="18" charset="0"/>
              </a:rPr>
              <a:t>Dataset with no null values </a:t>
            </a:r>
          </a:p>
          <a:p>
            <a:pPr marL="800100" lvl="1" indent="-342900">
              <a:buFont typeface="+mj-lt"/>
              <a:buAutoNum type="arabicPeriod"/>
            </a:pPr>
            <a:r>
              <a:rPr lang="en-US" sz="1600" cap="none" dirty="0">
                <a:latin typeface="Times New Roman" panose="02020603050405020304" pitchFamily="18" charset="0"/>
                <a:cs typeface="Times New Roman" panose="02020603050405020304" pitchFamily="18" charset="0"/>
              </a:rPr>
              <a:t>Dataset with a feature full of null values.</a:t>
            </a:r>
          </a:p>
          <a:p>
            <a:r>
              <a:rPr lang="en-IN" sz="1600" cap="none" dirty="0">
                <a:latin typeface="Times New Roman" panose="02020603050405020304" pitchFamily="18" charset="0"/>
                <a:cs typeface="Times New Roman" panose="02020603050405020304" pitchFamily="18" charset="0"/>
              </a:rPr>
              <a:t>I have done all the data pre-processing steps like </a:t>
            </a:r>
          </a:p>
          <a:p>
            <a:pPr marL="800100" lvl="1" indent="-342900">
              <a:buFont typeface="+mj-lt"/>
              <a:buAutoNum type="arabicPeriod"/>
            </a:pPr>
            <a:r>
              <a:rPr lang="en-IN" sz="1600" cap="none" dirty="0">
                <a:latin typeface="Times New Roman" panose="02020603050405020304" pitchFamily="18" charset="0"/>
                <a:cs typeface="Times New Roman" panose="02020603050405020304" pitchFamily="18" charset="0"/>
              </a:rPr>
              <a:t>Converting non-numeric columns to category columns for the 2 datasets</a:t>
            </a:r>
          </a:p>
          <a:p>
            <a:pPr marL="800100" lvl="1" indent="-342900">
              <a:buFont typeface="+mj-lt"/>
              <a:buAutoNum type="arabicPeriod"/>
            </a:pPr>
            <a:r>
              <a:rPr lang="en-IN" sz="1600" cap="none" dirty="0">
                <a:latin typeface="Times New Roman" panose="02020603050405020304" pitchFamily="18" charset="0"/>
                <a:cs typeface="Times New Roman" panose="02020603050405020304" pitchFamily="18" charset="0"/>
              </a:rPr>
              <a:t>Converting the category columns to numeric using the label encoder technique for the 2 datasets.</a:t>
            </a:r>
          </a:p>
          <a:p>
            <a:pPr marL="800100" lvl="1" indent="-342900">
              <a:buFont typeface="+mj-lt"/>
              <a:buAutoNum type="arabicPeriod"/>
            </a:pPr>
            <a:r>
              <a:rPr lang="en-IN" sz="1600" cap="none" dirty="0">
                <a:latin typeface="Times New Roman" panose="02020603050405020304" pitchFamily="18" charset="0"/>
                <a:cs typeface="Times New Roman" panose="02020603050405020304" pitchFamily="18" charset="0"/>
              </a:rPr>
              <a:t>Scaling the 2 datasets by using standardisation technique by dropping the features to be predicted.</a:t>
            </a:r>
          </a:p>
          <a:p>
            <a:pPr marL="800100" lvl="1" indent="-342900">
              <a:buFont typeface="+mj-lt"/>
              <a:buAutoNum type="arabicPeriod"/>
            </a:pPr>
            <a:r>
              <a:rPr lang="en-IN" sz="1600" cap="none" dirty="0">
                <a:latin typeface="Times New Roman" panose="02020603050405020304" pitchFamily="18" charset="0"/>
                <a:cs typeface="Times New Roman" panose="02020603050405020304" pitchFamily="18" charset="0"/>
              </a:rPr>
              <a:t>After scaling the data concated the dropped features to the respective scaled datasets.</a:t>
            </a:r>
          </a:p>
          <a:p>
            <a:pPr marL="800100" lvl="1" indent="-342900">
              <a:buFont typeface="+mj-lt"/>
              <a:buAutoNum type="arabicPeriod"/>
            </a:pPr>
            <a:endParaRPr lang="en-IN" sz="1600" cap="none" dirty="0">
              <a:latin typeface="Times New Roman" panose="02020603050405020304" pitchFamily="18" charset="0"/>
              <a:cs typeface="Times New Roman" panose="02020603050405020304" pitchFamily="18" charset="0"/>
            </a:endParaRPr>
          </a:p>
          <a:p>
            <a:endParaRPr lang="en-IN" sz="1800" cap="none" dirty="0">
              <a:latin typeface="Times New Roman" panose="02020603050405020304" pitchFamily="18" charset="0"/>
              <a:cs typeface="Times New Roman" panose="02020603050405020304" pitchFamily="18" charset="0"/>
            </a:endParaRPr>
          </a:p>
          <a:p>
            <a:pPr marL="800100" lvl="1" indent="-342900">
              <a:buFont typeface="+mj-lt"/>
              <a:buAutoNum type="arabicPeriod"/>
            </a:pPr>
            <a:endParaRPr lang="en-IN" sz="16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9418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0A831-F193-9BEF-95DA-061574252067}"/>
              </a:ext>
            </a:extLst>
          </p:cNvPr>
          <p:cNvSpPr>
            <a:spLocks noGrp="1"/>
          </p:cNvSpPr>
          <p:nvPr>
            <p:ph type="title"/>
          </p:nvPr>
        </p:nvSpPr>
        <p:spPr>
          <a:xfrm>
            <a:off x="913775" y="618518"/>
            <a:ext cx="10364451" cy="551522"/>
          </a:xfrm>
        </p:spPr>
        <p:txBody>
          <a:bodyPr>
            <a:normAutofit/>
          </a:bodyPr>
          <a:lstStyle/>
          <a:p>
            <a:pPr algn="l"/>
            <a:r>
              <a:rPr lang="en-US" sz="2000" dirty="0">
                <a:latin typeface="Times New Roman" panose="02020603050405020304" pitchFamily="18" charset="0"/>
                <a:cs typeface="Times New Roman" panose="02020603050405020304" pitchFamily="18" charset="0"/>
              </a:rPr>
              <a:t>Continue....................</a:t>
            </a: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A557ED-FC9C-D79B-9685-29B3214B56C6}"/>
              </a:ext>
            </a:extLst>
          </p:cNvPr>
          <p:cNvSpPr>
            <a:spLocks noGrp="1"/>
          </p:cNvSpPr>
          <p:nvPr>
            <p:ph sz="quarter" idx="13"/>
          </p:nvPr>
        </p:nvSpPr>
        <p:spPr>
          <a:xfrm>
            <a:off x="913774" y="1170040"/>
            <a:ext cx="10363826" cy="4621159"/>
          </a:xfrm>
        </p:spPr>
        <p:txBody>
          <a:bodyPr>
            <a:normAutofit/>
          </a:bodyPr>
          <a:lstStyle/>
          <a:p>
            <a:r>
              <a:rPr lang="en-US" sz="1600" cap="none" dirty="0">
                <a:latin typeface="Times New Roman" panose="02020603050405020304" pitchFamily="18" charset="0"/>
                <a:cs typeface="Times New Roman" panose="02020603050405020304" pitchFamily="18" charset="0"/>
              </a:rPr>
              <a:t>After concating with the respective datasets I have used the hold out method (train-test-split) to split the dataset without the null values into train data and test data.</a:t>
            </a:r>
          </a:p>
          <a:p>
            <a:pPr marL="800100" lvl="1" indent="-342900">
              <a:buFont typeface="+mj-lt"/>
              <a:buAutoNum type="arabicPeriod"/>
            </a:pPr>
            <a:r>
              <a:rPr lang="en-US" sz="1600" cap="none" dirty="0">
                <a:latin typeface="Times New Roman" panose="02020603050405020304" pitchFamily="18" charset="0"/>
                <a:cs typeface="Times New Roman" panose="02020603050405020304" pitchFamily="18" charset="0"/>
              </a:rPr>
              <a:t>Splitted the dataset with test_size = 30% and random_state=42.</a:t>
            </a:r>
          </a:p>
          <a:p>
            <a:pPr marL="800100" lvl="1" indent="-342900">
              <a:buFont typeface="+mj-lt"/>
              <a:buAutoNum type="arabicPeriod"/>
            </a:pPr>
            <a:r>
              <a:rPr lang="en-US" sz="1600" cap="none" dirty="0">
                <a:latin typeface="Times New Roman" panose="02020603050405020304" pitchFamily="18" charset="0"/>
                <a:cs typeface="Times New Roman" panose="02020603050405020304" pitchFamily="18" charset="0"/>
              </a:rPr>
              <a:t>Splitted the dataset into X_train, Y_train, X_test, Y_test.</a:t>
            </a:r>
          </a:p>
          <a:p>
            <a:r>
              <a:rPr lang="en-US" sz="1600" cap="none" dirty="0">
                <a:latin typeface="Times New Roman" panose="02020603050405020304" pitchFamily="18" charset="0"/>
                <a:cs typeface="Times New Roman" panose="02020603050405020304" pitchFamily="18" charset="0"/>
              </a:rPr>
              <a:t>Model building using the LinearRegression algorithm.</a:t>
            </a:r>
          </a:p>
          <a:p>
            <a:r>
              <a:rPr lang="en-US" sz="1600" cap="none" dirty="0">
                <a:latin typeface="Times New Roman" panose="02020603050405020304" pitchFamily="18" charset="0"/>
                <a:cs typeface="Times New Roman" panose="02020603050405020304" pitchFamily="18" charset="0"/>
              </a:rPr>
              <a:t>Fitted the train data's to the model and checked for the performance of the train and test data.</a:t>
            </a:r>
          </a:p>
          <a:p>
            <a:r>
              <a:rPr lang="en-US" sz="1600" cap="none" dirty="0">
                <a:latin typeface="Times New Roman" panose="02020603050405020304" pitchFamily="18" charset="0"/>
                <a:cs typeface="Times New Roman" panose="02020603050405020304" pitchFamily="18" charset="0"/>
              </a:rPr>
              <a:t>After fitting the data to the model predicted the null values by passing the scaled dataset with null values.</a:t>
            </a:r>
          </a:p>
          <a:p>
            <a:r>
              <a:rPr lang="en-US" sz="1600" cap="none" dirty="0">
                <a:latin typeface="Times New Roman" panose="02020603050405020304" pitchFamily="18" charset="0"/>
                <a:cs typeface="Times New Roman" panose="02020603050405020304" pitchFamily="18" charset="0"/>
              </a:rPr>
              <a:t>After predicting the Sales null values assigned the predicted null values to the null values feature in the dataset.</a:t>
            </a:r>
          </a:p>
          <a:p>
            <a:r>
              <a:rPr lang="en-US" sz="1600" cap="none" dirty="0">
                <a:latin typeface="Times New Roman" panose="02020603050405020304" pitchFamily="18" charset="0"/>
                <a:cs typeface="Times New Roman" panose="02020603050405020304" pitchFamily="18" charset="0"/>
              </a:rPr>
              <a:t>After assigning the predicted values concated the two datasets to make it into a single original dataset.</a:t>
            </a:r>
          </a:p>
          <a:p>
            <a:pPr marL="0" indent="0">
              <a:buNone/>
            </a:pPr>
            <a:endParaRPr lang="en-IN" sz="16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0429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9E764-031F-AA9A-A9A6-9776AF935554}"/>
              </a:ext>
            </a:extLst>
          </p:cNvPr>
          <p:cNvSpPr>
            <a:spLocks noGrp="1"/>
          </p:cNvSpPr>
          <p:nvPr>
            <p:ph type="title"/>
          </p:nvPr>
        </p:nvSpPr>
        <p:spPr>
          <a:xfrm>
            <a:off x="913774" y="775833"/>
            <a:ext cx="10364451" cy="669509"/>
          </a:xfrm>
        </p:spPr>
        <p:txBody>
          <a:bodyPr>
            <a:normAutofit/>
          </a:bodyPr>
          <a:lstStyle/>
          <a:p>
            <a:pPr algn="l"/>
            <a:r>
              <a:rPr lang="en-US" sz="2600" dirty="0">
                <a:solidFill>
                  <a:srgbClr val="FF0000"/>
                </a:solidFill>
                <a:latin typeface="Times New Roman" panose="02020603050405020304" pitchFamily="18" charset="0"/>
                <a:cs typeface="Times New Roman" panose="02020603050405020304" pitchFamily="18" charset="0"/>
              </a:rPr>
              <a:t>Eda process:-</a:t>
            </a:r>
            <a:endParaRPr lang="en-IN" sz="2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883901-F6E5-46A4-4A6F-A657F926E36E}"/>
              </a:ext>
            </a:extLst>
          </p:cNvPr>
          <p:cNvSpPr>
            <a:spLocks noGrp="1"/>
          </p:cNvSpPr>
          <p:nvPr>
            <p:ph sz="quarter" idx="13"/>
          </p:nvPr>
        </p:nvSpPr>
        <p:spPr>
          <a:xfrm>
            <a:off x="914400" y="1529832"/>
            <a:ext cx="10363826" cy="4310529"/>
          </a:xfrm>
        </p:spPr>
        <p:txBody>
          <a:bodyPr>
            <a:normAutofit/>
          </a:bodyPr>
          <a:lstStyle/>
          <a:p>
            <a:r>
              <a:rPr lang="en-US" sz="1600" cap="none" dirty="0">
                <a:latin typeface="Times New Roman" panose="02020603050405020304" pitchFamily="18" charset="0"/>
                <a:cs typeface="Times New Roman" panose="02020603050405020304" pitchFamily="18" charset="0"/>
              </a:rPr>
              <a:t>Loading the data and reading the data.</a:t>
            </a:r>
          </a:p>
          <a:p>
            <a:r>
              <a:rPr lang="en-US" sz="1600" cap="none" dirty="0">
                <a:latin typeface="Times New Roman" panose="02020603050405020304" pitchFamily="18" charset="0"/>
                <a:cs typeface="Times New Roman" panose="02020603050405020304" pitchFamily="18" charset="0"/>
              </a:rPr>
              <a:t>Check for the  structure.</a:t>
            </a:r>
          </a:p>
          <a:p>
            <a:r>
              <a:rPr lang="en-US" sz="1600" cap="none" dirty="0">
                <a:latin typeface="Times New Roman" panose="02020603050405020304" pitchFamily="18" charset="0"/>
                <a:cs typeface="Times New Roman" panose="02020603050405020304" pitchFamily="18" charset="0"/>
              </a:rPr>
              <a:t>Check for the datatypes</a:t>
            </a:r>
          </a:p>
          <a:p>
            <a:r>
              <a:rPr lang="en-US" sz="1600" cap="none" dirty="0">
                <a:latin typeface="Times New Roman" panose="02020603050405020304" pitchFamily="18" charset="0"/>
                <a:cs typeface="Times New Roman" panose="02020603050405020304" pitchFamily="18" charset="0"/>
              </a:rPr>
              <a:t>Check for information </a:t>
            </a:r>
          </a:p>
          <a:p>
            <a:r>
              <a:rPr lang="en-US" sz="1600" cap="none" dirty="0">
                <a:latin typeface="Times New Roman" panose="02020603050405020304" pitchFamily="18" charset="0"/>
                <a:cs typeface="Times New Roman" panose="02020603050405020304" pitchFamily="18" charset="0"/>
              </a:rPr>
              <a:t>Check for summary</a:t>
            </a:r>
          </a:p>
          <a:p>
            <a:r>
              <a:rPr lang="en-US" sz="1600" cap="none" dirty="0">
                <a:latin typeface="Times New Roman" panose="02020603050405020304" pitchFamily="18" charset="0"/>
                <a:cs typeface="Times New Roman" panose="02020603050405020304" pitchFamily="18" charset="0"/>
              </a:rPr>
              <a:t>Check for null values.</a:t>
            </a:r>
          </a:p>
          <a:p>
            <a:pPr lvl="1"/>
            <a:r>
              <a:rPr lang="en-US" sz="1600" cap="none" dirty="0">
                <a:latin typeface="Times New Roman" panose="02020603050405020304" pitchFamily="18" charset="0"/>
                <a:cs typeface="Times New Roman" panose="02020603050405020304" pitchFamily="18" charset="0"/>
              </a:rPr>
              <a:t>Imputed the null values by building the LinearRegression model and  predicted the null values.</a:t>
            </a:r>
          </a:p>
          <a:p>
            <a:r>
              <a:rPr lang="en-US" sz="1600" cap="none" dirty="0">
                <a:latin typeface="Times New Roman" panose="02020603050405020304" pitchFamily="18" charset="0"/>
                <a:cs typeface="Times New Roman" panose="02020603050405020304" pitchFamily="18" charset="0"/>
              </a:rPr>
              <a:t>Checked for any special characters present in the data found no special characters.</a:t>
            </a:r>
          </a:p>
          <a:p>
            <a:r>
              <a:rPr lang="en-US" sz="1600" cap="none" dirty="0">
                <a:latin typeface="Times New Roman" panose="02020603050405020304" pitchFamily="18" charset="0"/>
                <a:cs typeface="Times New Roman" panose="02020603050405020304" pitchFamily="18" charset="0"/>
              </a:rPr>
              <a:t>Data Visualization.</a:t>
            </a:r>
          </a:p>
          <a:p>
            <a:endParaRPr lang="en-IN" sz="16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1396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6ED0A-33F4-7E8F-A70C-4E3EC51685A9}"/>
              </a:ext>
            </a:extLst>
          </p:cNvPr>
          <p:cNvSpPr>
            <a:spLocks noGrp="1"/>
          </p:cNvSpPr>
          <p:nvPr>
            <p:ph type="title"/>
          </p:nvPr>
        </p:nvSpPr>
        <p:spPr>
          <a:xfrm>
            <a:off x="913775" y="924232"/>
            <a:ext cx="10364451" cy="668594"/>
          </a:xfrm>
        </p:spPr>
        <p:txBody>
          <a:bodyPr>
            <a:normAutofit/>
          </a:bodyPr>
          <a:lstStyle/>
          <a:p>
            <a:pPr algn="l"/>
            <a:r>
              <a:rPr lang="en-US" sz="2000" dirty="0">
                <a:solidFill>
                  <a:srgbClr val="FF0000"/>
                </a:solidFill>
                <a:latin typeface="Times New Roman" panose="02020603050405020304" pitchFamily="18" charset="0"/>
                <a:cs typeface="Times New Roman" panose="02020603050405020304" pitchFamily="18" charset="0"/>
              </a:rPr>
              <a:t>Feature engineering Techniques</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C42871-D659-807B-DBA5-5EECC19C7870}"/>
              </a:ext>
            </a:extLst>
          </p:cNvPr>
          <p:cNvSpPr>
            <a:spLocks noGrp="1"/>
          </p:cNvSpPr>
          <p:nvPr>
            <p:ph sz="quarter" idx="13"/>
          </p:nvPr>
        </p:nvSpPr>
        <p:spPr>
          <a:xfrm>
            <a:off x="913774" y="1592826"/>
            <a:ext cx="10363826" cy="4198373"/>
          </a:xfrm>
        </p:spPr>
        <p:txBody>
          <a:bodyPr>
            <a:normAutofit/>
          </a:bodyPr>
          <a:lstStyle/>
          <a:p>
            <a:r>
              <a:rPr lang="en-US" sz="1600" cap="none" dirty="0">
                <a:latin typeface="Times New Roman" panose="02020603050405020304" pitchFamily="18" charset="0"/>
                <a:cs typeface="Times New Roman" panose="02020603050405020304" pitchFamily="18" charset="0"/>
              </a:rPr>
              <a:t>Handling the Missing values.</a:t>
            </a:r>
          </a:p>
          <a:p>
            <a:r>
              <a:rPr lang="en-US" sz="1600" cap="none" dirty="0">
                <a:latin typeface="Times New Roman" panose="02020603050405020304" pitchFamily="18" charset="0"/>
                <a:cs typeface="Times New Roman" panose="02020603050405020304" pitchFamily="18" charset="0"/>
              </a:rPr>
              <a:t>Converting the non-numeric columns to categorical columns.</a:t>
            </a:r>
          </a:p>
          <a:p>
            <a:r>
              <a:rPr lang="en-US" sz="1600" cap="none" dirty="0">
                <a:latin typeface="Times New Roman" panose="02020603050405020304" pitchFamily="18" charset="0"/>
                <a:cs typeface="Times New Roman" panose="02020603050405020304" pitchFamily="18" charset="0"/>
              </a:rPr>
              <a:t>Using labelencoder converting the categorical columns to numerical columns.</a:t>
            </a:r>
          </a:p>
          <a:p>
            <a:r>
              <a:rPr lang="en-US" sz="1600" cap="none" dirty="0">
                <a:latin typeface="Times New Roman" panose="02020603050405020304" pitchFamily="18" charset="0"/>
                <a:cs typeface="Times New Roman" panose="02020603050405020304" pitchFamily="18" charset="0"/>
              </a:rPr>
              <a:t>Using standardization scaling the data</a:t>
            </a:r>
          </a:p>
          <a:p>
            <a:r>
              <a:rPr lang="en-US" sz="1600" cap="none" dirty="0">
                <a:latin typeface="Times New Roman" panose="02020603050405020304" pitchFamily="18" charset="0"/>
                <a:cs typeface="Times New Roman" panose="02020603050405020304" pitchFamily="18" charset="0"/>
              </a:rPr>
              <a:t>Finding the correlation of scaled features with for the dependent feature.</a:t>
            </a:r>
          </a:p>
          <a:p>
            <a:r>
              <a:rPr lang="en-US" sz="1600" cap="none" dirty="0">
                <a:latin typeface="Times New Roman" panose="02020603050405020304" pitchFamily="18" charset="0"/>
                <a:cs typeface="Times New Roman" panose="02020603050405020304" pitchFamily="18" charset="0"/>
              </a:rPr>
              <a:t>Feature selection based on the correlation with the dependent feature above 5%.</a:t>
            </a:r>
          </a:p>
          <a:p>
            <a:r>
              <a:rPr lang="en-US" sz="1600" cap="none" dirty="0">
                <a:latin typeface="Times New Roman" panose="02020603050405020304" pitchFamily="18" charset="0"/>
                <a:cs typeface="Times New Roman" panose="02020603050405020304" pitchFamily="18" charset="0"/>
              </a:rPr>
              <a:t>After feature selection specified the data into independent ‘X’ and dependent ‘y’.</a:t>
            </a:r>
          </a:p>
          <a:p>
            <a:r>
              <a:rPr lang="en-US" sz="1600" cap="none" dirty="0">
                <a:latin typeface="Times New Roman" panose="02020603050405020304" pitchFamily="18" charset="0"/>
                <a:cs typeface="Times New Roman" panose="02020603050405020304" pitchFamily="18" charset="0"/>
              </a:rPr>
              <a:t>Using the cross validation technique and KFOLD split technique the data is further splitted in the process of model building and evaluation.</a:t>
            </a:r>
            <a:endParaRPr lang="en-IN" sz="16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8013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C2594-6694-F036-E9EF-2C8001355F1C}"/>
              </a:ext>
            </a:extLst>
          </p:cNvPr>
          <p:cNvSpPr>
            <a:spLocks noGrp="1"/>
          </p:cNvSpPr>
          <p:nvPr>
            <p:ph type="title"/>
          </p:nvPr>
        </p:nvSpPr>
        <p:spPr>
          <a:xfrm>
            <a:off x="4492718" y="249808"/>
            <a:ext cx="2419360" cy="816993"/>
          </a:xfrm>
        </p:spPr>
        <p:txBody>
          <a:bodyPr>
            <a:normAutofit/>
          </a:bodyPr>
          <a:lstStyle/>
          <a:p>
            <a:pPr algn="l"/>
            <a:r>
              <a:rPr lang="en-US" sz="2000" dirty="0">
                <a:solidFill>
                  <a:srgbClr val="FF0000"/>
                </a:solidFill>
                <a:latin typeface="Times New Roman" panose="02020603050405020304" pitchFamily="18" charset="0"/>
                <a:cs typeface="Times New Roman" panose="02020603050405020304" pitchFamily="18" charset="0"/>
              </a:rPr>
              <a:t>Visualizations:-</a:t>
            </a:r>
            <a:endParaRPr lang="en-IN" sz="2000" dirty="0">
              <a:solidFill>
                <a:srgbClr val="FF0000"/>
              </a:solidFill>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F62E09BE-D049-7985-0BE2-63CB61812E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774" y="904568"/>
            <a:ext cx="9970536" cy="466049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CA0CE496-A667-A57C-0072-BD349B2B79DF}"/>
              </a:ext>
            </a:extLst>
          </p:cNvPr>
          <p:cNvSpPr>
            <a:spLocks noGrp="1"/>
          </p:cNvSpPr>
          <p:nvPr>
            <p:ph sz="quarter" idx="13"/>
          </p:nvPr>
        </p:nvSpPr>
        <p:spPr>
          <a:xfrm>
            <a:off x="3931964" y="1219199"/>
            <a:ext cx="3157094" cy="3991897"/>
          </a:xfrm>
        </p:spPr>
        <p:txBody>
          <a:bodyPr>
            <a:normAutofit/>
          </a:bodyPr>
          <a:lstStyle/>
          <a:p>
            <a:r>
              <a:rPr lang="en-IN" sz="1600" cap="none" dirty="0">
                <a:latin typeface="Times New Roman" panose="02020603050405020304" pitchFamily="18" charset="0"/>
                <a:cs typeface="Times New Roman" panose="02020603050405020304" pitchFamily="18" charset="0"/>
              </a:rPr>
              <a:t>There are more items with ‘Low fat content’ with 64.66%.</a:t>
            </a:r>
          </a:p>
          <a:p>
            <a:r>
              <a:rPr lang="en-IN" sz="1600" cap="none" dirty="0">
                <a:latin typeface="Times New Roman" panose="02020603050405020304" pitchFamily="18" charset="0"/>
                <a:cs typeface="Times New Roman" panose="02020603050405020304" pitchFamily="18" charset="0"/>
              </a:rPr>
              <a:t>There are more number of outlets with ‘Small size’ as 49.78%.</a:t>
            </a:r>
          </a:p>
          <a:p>
            <a:r>
              <a:rPr lang="en-IN" sz="1600" cap="none" dirty="0">
                <a:latin typeface="Times New Roman" panose="02020603050405020304" pitchFamily="18" charset="0"/>
                <a:cs typeface="Times New Roman" panose="02020603050405020304" pitchFamily="18" charset="0"/>
              </a:rPr>
              <a:t>There are more number of outlets with ‘Supermarket Type1’ with 65.43%.</a:t>
            </a:r>
          </a:p>
          <a:p>
            <a:r>
              <a:rPr lang="en-IN" sz="1600" cap="none" dirty="0">
                <a:latin typeface="Times New Roman" panose="02020603050405020304" pitchFamily="18" charset="0"/>
                <a:cs typeface="Times New Roman" panose="02020603050405020304" pitchFamily="18" charset="0"/>
              </a:rPr>
              <a:t>The outlets are more in the location type of ‘Tier-3’ as 39.31%. </a:t>
            </a:r>
          </a:p>
          <a:p>
            <a:endParaRPr lang="en-IN" sz="1600" cap="none" dirty="0">
              <a:latin typeface="Times New Roman" panose="02020603050405020304" pitchFamily="18" charset="0"/>
              <a:cs typeface="Times New Roman" panose="02020603050405020304" pitchFamily="18" charset="0"/>
            </a:endParaRPr>
          </a:p>
          <a:p>
            <a:endParaRPr lang="en-IN" sz="16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0426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B59061-3A2C-1B1B-B7D6-C2BCE1F245DB}"/>
              </a:ext>
            </a:extLst>
          </p:cNvPr>
          <p:cNvSpPr>
            <a:spLocks noGrp="1"/>
          </p:cNvSpPr>
          <p:nvPr>
            <p:ph sz="quarter" idx="13"/>
          </p:nvPr>
        </p:nvSpPr>
        <p:spPr>
          <a:xfrm>
            <a:off x="913774" y="1229031"/>
            <a:ext cx="4562794" cy="4611329"/>
          </a:xfrm>
        </p:spPr>
        <p:txBody>
          <a:bodyPr>
            <a:normAutofit/>
          </a:bodyPr>
          <a:lstStyle/>
          <a:p>
            <a:pPr marL="0" indent="0">
              <a:buNone/>
            </a:pPr>
            <a:r>
              <a:rPr lang="en-US" sz="1800" cap="none" dirty="0">
                <a:solidFill>
                  <a:srgbClr val="FF0000"/>
                </a:solidFill>
                <a:latin typeface="Times New Roman" panose="02020603050405020304" pitchFamily="18" charset="0"/>
                <a:cs typeface="Times New Roman" panose="02020603050405020304" pitchFamily="18" charset="0"/>
              </a:rPr>
              <a:t>UNIVARIATE:-</a:t>
            </a:r>
          </a:p>
          <a:p>
            <a:pPr algn="just"/>
            <a:r>
              <a:rPr lang="en-US" sz="1800" cap="none" dirty="0">
                <a:latin typeface="Times New Roman" panose="02020603050405020304" pitchFamily="18" charset="0"/>
                <a:cs typeface="Times New Roman" panose="02020603050405020304" pitchFamily="18" charset="0"/>
              </a:rPr>
              <a:t>The outlets established are more in the year 1985 and least in the year 1998.</a:t>
            </a:r>
          </a:p>
          <a:p>
            <a:pPr algn="just"/>
            <a:r>
              <a:rPr lang="en-US" sz="1800" cap="none" dirty="0">
                <a:latin typeface="Times New Roman" panose="02020603050405020304" pitchFamily="18" charset="0"/>
                <a:cs typeface="Times New Roman" panose="02020603050405020304" pitchFamily="18" charset="0"/>
              </a:rPr>
              <a:t>Other than 1985 and 1998 the outlets established for each year varies between 1-5 outlets.</a:t>
            </a:r>
          </a:p>
          <a:p>
            <a:pPr algn="just"/>
            <a:r>
              <a:rPr lang="en-US" sz="1800" cap="none" dirty="0">
                <a:latin typeface="Times New Roman" panose="02020603050405020304" pitchFamily="18" charset="0"/>
                <a:cs typeface="Times New Roman" panose="02020603050405020304" pitchFamily="18" charset="0"/>
              </a:rPr>
              <a:t>90% of the item_outlet_sales lies before 4156.196 and remaining 10% of the sales lies after 4156.196.</a:t>
            </a:r>
          </a:p>
          <a:p>
            <a:pPr algn="just"/>
            <a:r>
              <a:rPr lang="en-US" sz="1800" cap="none" dirty="0">
                <a:latin typeface="Times New Roman" panose="02020603050405020304" pitchFamily="18" charset="0"/>
                <a:cs typeface="Times New Roman" panose="02020603050405020304" pitchFamily="18" charset="0"/>
              </a:rPr>
              <a:t>The count of the item outlet sales are more in between the range of 0 – 2000.</a:t>
            </a:r>
          </a:p>
          <a:p>
            <a:pPr marL="0" indent="0" algn="just">
              <a:buNone/>
            </a:pPr>
            <a:endParaRPr lang="en-IN" sz="160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C40F8A0A-DD9C-2055-68E7-3C7983C4D6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9411" y="658762"/>
            <a:ext cx="5628815" cy="247235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B2DDA32-944A-71E9-5904-773A017762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9411" y="3303639"/>
            <a:ext cx="5628815" cy="2690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976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1251</TotalTime>
  <Words>1420</Words>
  <Application>Microsoft Office PowerPoint</Application>
  <PresentationFormat>Widescreen</PresentationFormat>
  <Paragraphs>120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Times New Roman</vt:lpstr>
      <vt:lpstr>Tw Cen MT</vt:lpstr>
      <vt:lpstr>Droplet</vt:lpstr>
      <vt:lpstr>A mini project on PREDICTION OF STORE SALES</vt:lpstr>
      <vt:lpstr>Business goal:-</vt:lpstr>
      <vt:lpstr>Data source and datatypes</vt:lpstr>
      <vt:lpstr>Data preprocessing : Imputation of missing values</vt:lpstr>
      <vt:lpstr>Continue....................</vt:lpstr>
      <vt:lpstr>Eda process:-</vt:lpstr>
      <vt:lpstr>Feature engineering Techniques</vt:lpstr>
      <vt:lpstr>Visualizations:-</vt:lpstr>
      <vt:lpstr>PowerPoint Presentation</vt:lpstr>
      <vt:lpstr>Bivariate:-</vt:lpstr>
      <vt:lpstr>PowerPoint Presentation</vt:lpstr>
      <vt:lpstr>PowerPoint Presentation</vt:lpstr>
      <vt:lpstr>PowerPoint Presentation</vt:lpstr>
      <vt:lpstr>Model building</vt:lpstr>
      <vt:lpstr>PowerPoint Presentation</vt:lpstr>
      <vt:lpstr>Final Model</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mini project on PREDICTION OF STORE SALES</dc:title>
  <dc:creator>vamshikrishna narmula</dc:creator>
  <cp:lastModifiedBy>Akanksha chikkudu</cp:lastModifiedBy>
  <cp:revision>41</cp:revision>
  <dcterms:created xsi:type="dcterms:W3CDTF">2022-11-03T08:47:28Z</dcterms:created>
  <dcterms:modified xsi:type="dcterms:W3CDTF">2022-12-24T14:33:59Z</dcterms:modified>
</cp:coreProperties>
</file>