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78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78" r:id="rId6"/>
    <p:sldId id="279" r:id="rId7"/>
    <p:sldId id="262" r:id="rId8"/>
    <p:sldId id="280" r:id="rId9"/>
    <p:sldId id="281" r:id="rId10"/>
    <p:sldId id="282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89E9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9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3C77-8439-61AB-7AD6-80C2B326E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8C78-D593-C6A8-596E-2B6F22FA6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bad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D1811-46FC-8D54-FCA8-C66F5320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44FC-DAD0-4FA9-4DCC-313BD132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67913-33C5-C475-1D92-417E90E7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36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5539-0BF0-C468-43F8-EE8F6B1D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6AB91-2149-5001-BCFF-7D937DBE0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badi" panose="020F0502020204030204" pitchFamily="34" charset="0"/>
              </a:defRPr>
            </a:lvl1pPr>
            <a:lvl2pPr>
              <a:defRPr>
                <a:latin typeface="Abadi" panose="020F0502020204030204" pitchFamily="34" charset="0"/>
              </a:defRPr>
            </a:lvl2pPr>
            <a:lvl3pPr>
              <a:defRPr>
                <a:latin typeface="Abadi" panose="020F0502020204030204" pitchFamily="34" charset="0"/>
              </a:defRPr>
            </a:lvl3pPr>
            <a:lvl4pPr>
              <a:defRPr>
                <a:latin typeface="Abadi" panose="020F0502020204030204" pitchFamily="34" charset="0"/>
              </a:defRPr>
            </a:lvl4pPr>
            <a:lvl5pPr>
              <a:defRPr>
                <a:latin typeface="Abad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AC2BA-CE17-FBE2-A374-B6F0E71A0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11D1-5FE3-CA43-6DD4-B58524C0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797AD-0AA9-C2E8-3700-3D49D7DF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89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7E28B-8DCA-8ADB-9F3E-2528C6024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5540F-A730-A3EF-3937-8EAB85E34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badi" panose="020F0502020204030204" pitchFamily="34" charset="0"/>
              </a:defRPr>
            </a:lvl1pPr>
            <a:lvl2pPr>
              <a:defRPr>
                <a:latin typeface="Abadi" panose="020F0502020204030204" pitchFamily="34" charset="0"/>
              </a:defRPr>
            </a:lvl2pPr>
            <a:lvl3pPr>
              <a:defRPr>
                <a:latin typeface="Abadi" panose="020F0502020204030204" pitchFamily="34" charset="0"/>
              </a:defRPr>
            </a:lvl3pPr>
            <a:lvl4pPr>
              <a:defRPr>
                <a:latin typeface="Abadi" panose="020F0502020204030204" pitchFamily="34" charset="0"/>
              </a:defRPr>
            </a:lvl4pPr>
            <a:lvl5pPr>
              <a:defRPr>
                <a:latin typeface="Abad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9AAED-863A-9AB9-7A78-4EEDBD21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25C19-956F-7154-C077-EE6DDB1F7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46E3A-A631-BE66-8FF4-362A970B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0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687E-E813-5774-632E-684706A9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CC6A-1C84-19FA-66E0-ECF4F337B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  <a:lvl2pPr>
              <a:defRPr>
                <a:latin typeface="Abadi" panose="020F0502020204030204" pitchFamily="34" charset="0"/>
              </a:defRPr>
            </a:lvl2pPr>
            <a:lvl3pPr>
              <a:defRPr>
                <a:latin typeface="Abadi" panose="020F0502020204030204" pitchFamily="34" charset="0"/>
              </a:defRPr>
            </a:lvl3pPr>
            <a:lvl4pPr>
              <a:defRPr>
                <a:latin typeface="Abadi" panose="020F0502020204030204" pitchFamily="34" charset="0"/>
              </a:defRPr>
            </a:lvl4pPr>
            <a:lvl5pPr>
              <a:defRPr>
                <a:latin typeface="Abad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64591-4CD9-18D0-6A9E-C6D4F6BB3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8C943-E928-56AB-76B0-C2884B6B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B7BDB-6F93-F1B0-80A3-910132E3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20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E603-CF2A-A0BB-CCD7-7FDFA850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D454F-694B-F52C-76F2-ABAE7B8C9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bad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1EDD1-CD25-6562-2B35-30DBECB6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B7391-2743-8BAA-519F-533FEC0D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738CA-1D69-5638-75F6-FF0942C9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019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62C3-0FB6-2F22-FD3C-164DF565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53539-FAC2-719A-72DA-60B9CE9D8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badi" panose="020F0502020204030204" pitchFamily="34" charset="0"/>
              </a:defRPr>
            </a:lvl1pPr>
            <a:lvl2pPr>
              <a:defRPr>
                <a:latin typeface="Abadi" panose="020F0502020204030204" pitchFamily="34" charset="0"/>
              </a:defRPr>
            </a:lvl2pPr>
            <a:lvl3pPr>
              <a:defRPr>
                <a:latin typeface="Abadi" panose="020F0502020204030204" pitchFamily="34" charset="0"/>
              </a:defRPr>
            </a:lvl3pPr>
            <a:lvl4pPr>
              <a:defRPr>
                <a:latin typeface="Abadi" panose="020F0502020204030204" pitchFamily="34" charset="0"/>
              </a:defRPr>
            </a:lvl4pPr>
            <a:lvl5pPr>
              <a:defRPr>
                <a:latin typeface="Abad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B6851-9C8F-797E-5D3E-95288065C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badi" panose="020F0502020204030204" pitchFamily="34" charset="0"/>
              </a:defRPr>
            </a:lvl1pPr>
            <a:lvl2pPr>
              <a:defRPr>
                <a:latin typeface="Abadi" panose="020F0502020204030204" pitchFamily="34" charset="0"/>
              </a:defRPr>
            </a:lvl2pPr>
            <a:lvl3pPr>
              <a:defRPr>
                <a:latin typeface="Abadi" panose="020F0502020204030204" pitchFamily="34" charset="0"/>
              </a:defRPr>
            </a:lvl3pPr>
            <a:lvl4pPr>
              <a:defRPr>
                <a:latin typeface="Abadi" panose="020F0502020204030204" pitchFamily="34" charset="0"/>
              </a:defRPr>
            </a:lvl4pPr>
            <a:lvl5pPr>
              <a:defRPr>
                <a:latin typeface="Abad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88F99-BE47-5E70-12AA-B0A9A6BF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CD071-F53E-4531-240A-C32ED207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5442-CEAA-32E5-A792-17CD8317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45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D64E-A299-AEBE-B375-CAA54517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0C764-F874-F4C1-C558-0C1275D27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bad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22271-7FD9-5B16-2D48-B3DB07DEA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badi" panose="020F0502020204030204" pitchFamily="34" charset="0"/>
              </a:defRPr>
            </a:lvl1pPr>
            <a:lvl2pPr>
              <a:defRPr>
                <a:latin typeface="Abadi" panose="020F0502020204030204" pitchFamily="34" charset="0"/>
              </a:defRPr>
            </a:lvl2pPr>
            <a:lvl3pPr>
              <a:defRPr>
                <a:latin typeface="Abadi" panose="020F0502020204030204" pitchFamily="34" charset="0"/>
              </a:defRPr>
            </a:lvl3pPr>
            <a:lvl4pPr>
              <a:defRPr>
                <a:latin typeface="Abadi" panose="020F0502020204030204" pitchFamily="34" charset="0"/>
              </a:defRPr>
            </a:lvl4pPr>
            <a:lvl5pPr>
              <a:defRPr>
                <a:latin typeface="Abad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98552-358F-BDF1-F210-EAEF6ACEF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bad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997B8-3409-46D2-ABA6-8AECD8A9A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badi" panose="020F0502020204030204" pitchFamily="34" charset="0"/>
              </a:defRPr>
            </a:lvl1pPr>
            <a:lvl2pPr>
              <a:defRPr>
                <a:latin typeface="Abadi" panose="020F0502020204030204" pitchFamily="34" charset="0"/>
              </a:defRPr>
            </a:lvl2pPr>
            <a:lvl3pPr>
              <a:defRPr>
                <a:latin typeface="Abadi" panose="020F0502020204030204" pitchFamily="34" charset="0"/>
              </a:defRPr>
            </a:lvl3pPr>
            <a:lvl4pPr>
              <a:defRPr>
                <a:latin typeface="Abadi" panose="020F0502020204030204" pitchFamily="34" charset="0"/>
              </a:defRPr>
            </a:lvl4pPr>
            <a:lvl5pPr>
              <a:defRPr>
                <a:latin typeface="Abad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000EC-E21F-AC9B-43B9-EB8AD467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DC42B-884C-7EF9-C3AF-8E0ACA5C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1B473-F1F9-0A72-4319-26F6BAB7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94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F078-3ABE-EB06-FE83-E707B5ED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EFA5C-2C53-B61E-AE16-47F2A446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70C08-A128-D760-36F4-BA8D4121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4FEA8-36EF-6B3F-26E6-B5C97F56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79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A45C6-9BC0-5942-D817-D1D3258D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6B5EA-68C8-886A-5357-13A5E6FF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9FCF3-7637-6EB4-AAEF-0FB0811E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19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A116-2B44-8521-96A7-C8DF5C60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B01C-73FB-9F78-14F5-D91E999A8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badi" panose="020F0502020204030204" pitchFamily="34" charset="0"/>
              </a:defRPr>
            </a:lvl1pPr>
            <a:lvl2pPr>
              <a:defRPr sz="2800">
                <a:latin typeface="Abadi" panose="020F0502020204030204" pitchFamily="34" charset="0"/>
              </a:defRPr>
            </a:lvl2pPr>
            <a:lvl3pPr>
              <a:defRPr sz="2400">
                <a:latin typeface="Abadi" panose="020F0502020204030204" pitchFamily="34" charset="0"/>
              </a:defRPr>
            </a:lvl3pPr>
            <a:lvl4pPr>
              <a:defRPr sz="2000">
                <a:latin typeface="Abadi" panose="020F0502020204030204" pitchFamily="34" charset="0"/>
              </a:defRPr>
            </a:lvl4pPr>
            <a:lvl5pPr>
              <a:defRPr sz="2000">
                <a:latin typeface="Abad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8244E-E62B-D760-6EAB-980221BF7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bad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DC7F0-4AB9-4209-46AA-5D78CD19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C79DB-A739-DC4A-2572-F7B8310C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08674-FA4E-3C41-7982-430C033B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83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B0374-6160-FA82-AE4D-B84FCDAD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23279-B514-2335-D93D-97750D6DC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bad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98E12-2B36-5F38-3DA7-944443E21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bad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89B88-81F7-DF89-FFF3-2A91EBD2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27B5-37D5-C22F-B832-F5DE98C49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BE010-25A5-C8A5-9433-CC6E7722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" panose="020F0502020204030204" pitchFamily="34" charset="0"/>
              </a:defRPr>
            </a:lvl1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2661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20139-2B3D-9F44-7CC9-217343E71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8165C-30F8-B986-0611-E5C4FBB35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CC3B0-5C8F-C5FD-92DF-86FCAF149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badi" panose="020F05020202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763B9-89A7-7FF0-0EB9-A6C58E8744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badi" panose="020F0502020204030204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4EC95-F5ED-1850-EEB2-647D2601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badi" panose="020F0502020204030204" pitchFamily="34" charset="0"/>
              </a:defRPr>
            </a:lvl1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2927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mp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tmp"/><Relationship Id="rId5" Type="http://schemas.openxmlformats.org/officeDocument/2006/relationships/image" Target="../media/image8.tmp"/><Relationship Id="rId4" Type="http://schemas.openxmlformats.org/officeDocument/2006/relationships/image" Target="../media/image7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tmp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7" Type="http://schemas.openxmlformats.org/officeDocument/2006/relationships/image" Target="../media/image18.tmp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tmp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tmp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C060DB-8FE5-DF4B-B72F-C8B87412A943}"/>
              </a:ext>
            </a:extLst>
          </p:cNvPr>
          <p:cNvSpPr/>
          <p:nvPr/>
        </p:nvSpPr>
        <p:spPr>
          <a:xfrm>
            <a:off x="2066695" y="2244956"/>
            <a:ext cx="5729063" cy="120032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/>
                <a:solidFill>
                  <a:srgbClr val="FF0000"/>
                </a:solidFill>
                <a:latin typeface="Abadi" panose="020F0502020204030204" pitchFamily="34" charset="0"/>
              </a:rPr>
              <a:t>WORLDWIDE   </a:t>
            </a:r>
          </a:p>
          <a:p>
            <a:pPr algn="ctr"/>
            <a:r>
              <a:rPr lang="en-US" sz="3600" b="1" dirty="0">
                <a:ln/>
                <a:solidFill>
                  <a:srgbClr val="FF0000"/>
                </a:solidFill>
                <a:latin typeface="Abadi" panose="020F0502020204030204" pitchFamily="34" charset="0"/>
              </a:rPr>
              <a:t>ENERGY CONSUMPTION</a:t>
            </a:r>
            <a:endParaRPr lang="en-US" sz="3600" b="1" cap="none" spc="0" dirty="0">
              <a:ln/>
              <a:solidFill>
                <a:srgbClr val="FF0000"/>
              </a:solidFill>
              <a:effectLst/>
              <a:latin typeface="Abad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D57DB1-0CD2-4F06-CF26-59B1F190FDC2}"/>
              </a:ext>
            </a:extLst>
          </p:cNvPr>
          <p:cNvSpPr txBox="1"/>
          <p:nvPr/>
        </p:nvSpPr>
        <p:spPr>
          <a:xfrm>
            <a:off x="3154947" y="4177997"/>
            <a:ext cx="33745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sz="2400" b="1" dirty="0">
                <a:solidFill>
                  <a:srgbClr val="0070C0"/>
                </a:solidFill>
                <a:latin typeface="Abadi" panose="020F0502020204030204" pitchFamily="34" charset="0"/>
              </a:rPr>
              <a:t>            </a:t>
            </a:r>
            <a:r>
              <a:rPr lang="en-JM" sz="2400" b="1" u="sng" dirty="0">
                <a:solidFill>
                  <a:srgbClr val="0070C0"/>
                </a:solidFill>
                <a:latin typeface="Abadi" panose="020F0502020204030204" pitchFamily="34" charset="0"/>
              </a:rPr>
              <a:t>Presented by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JM" sz="2400" b="1" dirty="0">
                <a:solidFill>
                  <a:srgbClr val="002060"/>
                </a:solidFill>
                <a:latin typeface="Abadi" panose="020F0502020204030204" pitchFamily="34" charset="0"/>
              </a:rPr>
              <a:t>M.VAMSHI KRISHNA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JM" sz="2400" b="1" dirty="0">
                <a:solidFill>
                  <a:srgbClr val="002060"/>
                </a:solidFill>
                <a:latin typeface="Abadi" panose="020F0502020204030204" pitchFamily="34" charset="0"/>
              </a:rPr>
              <a:t>P. SAI TEJA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JM" sz="2400" b="1" dirty="0">
                <a:solidFill>
                  <a:srgbClr val="002060"/>
                </a:solidFill>
                <a:latin typeface="Abadi" panose="020F0502020204030204" pitchFamily="34" charset="0"/>
              </a:rPr>
              <a:t>YG. RUTHVIK</a:t>
            </a:r>
            <a:endParaRPr lang="en-ID" sz="2400" b="1" dirty="0">
              <a:solidFill>
                <a:srgbClr val="002060"/>
              </a:solidFill>
              <a:latin typeface="Abadi" panose="020F0502020204030204" pitchFamily="34" charset="0"/>
            </a:endParaRPr>
          </a:p>
        </p:txBody>
      </p:sp>
      <p:pic>
        <p:nvPicPr>
          <p:cNvPr id="7" name="Picture 6" descr="A child's drawing of a planet earth">
            <a:extLst>
              <a:ext uri="{FF2B5EF4-FFF2-40B4-BE49-F238E27FC236}">
                <a16:creationId xmlns:a16="http://schemas.microsoft.com/office/drawing/2014/main" id="{A8DD8454-A8BB-F7EC-C9A0-01099B27AF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0" name="Picture 2" descr="Innomatics Online Learning – Apps on Google Play">
            <a:extLst>
              <a:ext uri="{FF2B5EF4-FFF2-40B4-BE49-F238E27FC236}">
                <a16:creationId xmlns:a16="http://schemas.microsoft.com/office/drawing/2014/main" id="{76D82A04-1813-EA23-69B0-686D28A3A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068" y="5478051"/>
            <a:ext cx="2583932" cy="137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FBAD84-3415-73F7-BA3F-2B594ABD3EEF}"/>
              </a:ext>
            </a:extLst>
          </p:cNvPr>
          <p:cNvSpPr txBox="1"/>
          <p:nvPr/>
        </p:nvSpPr>
        <p:spPr>
          <a:xfrm>
            <a:off x="2567118" y="777379"/>
            <a:ext cx="236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M" sz="3200" b="1" dirty="0">
                <a:solidFill>
                  <a:schemeClr val="accent5"/>
                </a:solidFill>
              </a:rPr>
              <a:t>SQL Project</a:t>
            </a:r>
            <a:endParaRPr lang="en-ID" sz="3200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nds holding a globe with solar panels and wind turbines&#10;&#10;AI-generated content may be incorrect.">
            <a:extLst>
              <a:ext uri="{FF2B5EF4-FFF2-40B4-BE49-F238E27FC236}">
                <a16:creationId xmlns:a16="http://schemas.microsoft.com/office/drawing/2014/main" id="{9B96F29B-2553-E431-550F-815D1CF81F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1EF6D0-5694-E084-5611-02676E338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054" y="5199285"/>
            <a:ext cx="3702571" cy="11127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D22576-FD3E-B31C-AF80-0F6005ACD502}"/>
              </a:ext>
            </a:extLst>
          </p:cNvPr>
          <p:cNvSpPr txBox="1"/>
          <p:nvPr/>
        </p:nvSpPr>
        <p:spPr>
          <a:xfrm>
            <a:off x="474562" y="231494"/>
            <a:ext cx="9306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badi" panose="020F0502020204030204" pitchFamily="34" charset="0"/>
              </a:rPr>
              <a:t> 4.which energy types contribute most to emission across all  countries?</a:t>
            </a:r>
            <a:endParaRPr lang="en-ID" sz="2400" b="1" dirty="0">
              <a:solidFill>
                <a:srgbClr val="0070C0"/>
              </a:solidFill>
              <a:latin typeface="Abadi" panose="020F0502020204030204" pitchFamily="34" charset="0"/>
            </a:endParaRPr>
          </a:p>
        </p:txBody>
      </p:sp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CC681A3-BB42-305D-6E03-811BB75ED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43" y="1172871"/>
            <a:ext cx="6986951" cy="21799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5541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ands holding a globe with solar panels and wind turbines&#10;&#10;AI-generated content may be incorrect.">
            <a:extLst>
              <a:ext uri="{FF2B5EF4-FFF2-40B4-BE49-F238E27FC236}">
                <a16:creationId xmlns:a16="http://schemas.microsoft.com/office/drawing/2014/main" id="{30267610-7C4A-CDAA-9D80-2C5B056F08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8C8699-F6A6-3798-DF24-59492FBDA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49" y="4406147"/>
            <a:ext cx="3475532" cy="19402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C9C753-2D30-7E99-1211-0098A0621B31}"/>
              </a:ext>
            </a:extLst>
          </p:cNvPr>
          <p:cNvSpPr txBox="1"/>
          <p:nvPr/>
        </p:nvSpPr>
        <p:spPr>
          <a:xfrm>
            <a:off x="0" y="243069"/>
            <a:ext cx="1113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badi" panose="020F0502020204030204" pitchFamily="34" charset="0"/>
              </a:rPr>
              <a:t> 5.Trend analysis overtime how have global emissions changed over year?</a:t>
            </a:r>
            <a:endParaRPr lang="en-ID" sz="2400" b="1" dirty="0">
              <a:solidFill>
                <a:srgbClr val="0070C0"/>
              </a:solidFill>
              <a:latin typeface="Abadi" panose="020F0502020204030204" pitchFamily="34" charset="0"/>
            </a:endParaRPr>
          </a:p>
        </p:txBody>
      </p:sp>
      <p:pic>
        <p:nvPicPr>
          <p:cNvPr id="3" name="Picture 2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A1C7429F-D140-6E71-F7F1-CA94A52AB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47" y="1079826"/>
            <a:ext cx="6089367" cy="16198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232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hand holding a globe with different objects around it&#10;&#10;AI-generated content may be incorrect.">
            <a:extLst>
              <a:ext uri="{FF2B5EF4-FFF2-40B4-BE49-F238E27FC236}">
                <a16:creationId xmlns:a16="http://schemas.microsoft.com/office/drawing/2014/main" id="{51957B4B-F960-494B-F304-C398D3F24E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160"/>
            <a:ext cx="12191999" cy="6858000"/>
          </a:xfrm>
          <a:prstGeom prst="rect">
            <a:avLst/>
          </a:prstGeom>
        </p:spPr>
      </p:pic>
      <p:pic>
        <p:nvPicPr>
          <p:cNvPr id="10" name="Picture 9" descr="A screenshot of a data&#10;&#10;AI-generated content may be incorrect.">
            <a:extLst>
              <a:ext uri="{FF2B5EF4-FFF2-40B4-BE49-F238E27FC236}">
                <a16:creationId xmlns:a16="http://schemas.microsoft.com/office/drawing/2014/main" id="{BAF39C5D-DDF2-629D-0597-86CBD22A7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621" y="4007654"/>
            <a:ext cx="2903852" cy="26299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9A497E-FAE7-8087-37A4-27AA16ABCDAA}"/>
              </a:ext>
            </a:extLst>
          </p:cNvPr>
          <p:cNvSpPr txBox="1"/>
          <p:nvPr/>
        </p:nvSpPr>
        <p:spPr>
          <a:xfrm>
            <a:off x="397250" y="220443"/>
            <a:ext cx="1072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badi" panose="020F0502020204030204" pitchFamily="34" charset="0"/>
              </a:rPr>
              <a:t>6.what is the trend in GDP for each country over the given years?</a:t>
            </a:r>
            <a:endParaRPr lang="en-ID" sz="2400" b="1" dirty="0">
              <a:solidFill>
                <a:srgbClr val="0070C0"/>
              </a:solidFill>
              <a:latin typeface="Abadi" panose="020F0502020204030204" pitchFamily="34" charset="0"/>
            </a:endParaRPr>
          </a:p>
        </p:txBody>
      </p:sp>
      <p:pic>
        <p:nvPicPr>
          <p:cNvPr id="3" name="Picture 2" descr="A close up of words&#10;&#10;AI-generated content may be incorrect.">
            <a:extLst>
              <a:ext uri="{FF2B5EF4-FFF2-40B4-BE49-F238E27FC236}">
                <a16:creationId xmlns:a16="http://schemas.microsoft.com/office/drawing/2014/main" id="{B6FD4734-9D84-6443-B5DF-18BE1835A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49" y="1102151"/>
            <a:ext cx="4783119" cy="13689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8756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hand holding a globe with different objects around it&#10;&#10;AI-generated content may be incorrect.">
            <a:extLst>
              <a:ext uri="{FF2B5EF4-FFF2-40B4-BE49-F238E27FC236}">
                <a16:creationId xmlns:a16="http://schemas.microsoft.com/office/drawing/2014/main" id="{027960F7-1C45-9504-E464-A7CEAAC208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-2178" y="15240"/>
            <a:ext cx="12192000" cy="6858000"/>
          </a:xfrm>
          <a:prstGeom prst="rect">
            <a:avLst/>
          </a:prstGeom>
        </p:spPr>
      </p:pic>
      <p:pic>
        <p:nvPicPr>
          <p:cNvPr id="10" name="Picture 9" descr="A screenshot of a data table&#10;&#10;AI-generated content may be incorrect.">
            <a:extLst>
              <a:ext uri="{FF2B5EF4-FFF2-40B4-BE49-F238E27FC236}">
                <a16:creationId xmlns:a16="http://schemas.microsoft.com/office/drawing/2014/main" id="{39DCC0EE-5DEF-AAB2-8945-35D5AC211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917" y="3675702"/>
            <a:ext cx="3987109" cy="29615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B2ED8C-47FD-2695-6D11-BA757C817C92}"/>
              </a:ext>
            </a:extLst>
          </p:cNvPr>
          <p:cNvSpPr txBox="1"/>
          <p:nvPr/>
        </p:nvSpPr>
        <p:spPr>
          <a:xfrm>
            <a:off x="475193" y="520861"/>
            <a:ext cx="9826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Abadi" panose="020F0502020204030204" pitchFamily="34" charset="0"/>
              </a:rPr>
              <a:t>7.how has population growth effected total emissions in each country?</a:t>
            </a:r>
            <a:endParaRPr lang="en-ID" sz="2000" b="1" dirty="0">
              <a:solidFill>
                <a:srgbClr val="0070C0"/>
              </a:solidFill>
              <a:latin typeface="Abadi" panose="020F0502020204030204" pitchFamily="34" charset="0"/>
            </a:endParaRPr>
          </a:p>
        </p:txBody>
      </p:sp>
      <p:pic>
        <p:nvPicPr>
          <p:cNvPr id="3" name="Picture 2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EBB0953F-3BB0-C220-9FBA-192FF6BBC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93" y="1322558"/>
            <a:ext cx="7721068" cy="20193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99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hand holding a globe with different objects around it&#10;&#10;AI-generated content may be incorrect.">
            <a:extLst>
              <a:ext uri="{FF2B5EF4-FFF2-40B4-BE49-F238E27FC236}">
                <a16:creationId xmlns:a16="http://schemas.microsoft.com/office/drawing/2014/main" id="{3E99565A-4D37-9D75-C08F-F23A31C861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10886"/>
            <a:ext cx="12192000" cy="6868886"/>
          </a:xfrm>
          <a:prstGeom prst="rect">
            <a:avLst/>
          </a:prstGeom>
        </p:spPr>
      </p:pic>
      <p:pic>
        <p:nvPicPr>
          <p:cNvPr id="10" name="Picture 9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5E6A289A-16E3-D9EB-9621-946CA3E33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132" y="4255488"/>
            <a:ext cx="3288574" cy="24819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560B56-F90C-3CA2-9EBF-DD2E2E2D3995}"/>
              </a:ext>
            </a:extLst>
          </p:cNvPr>
          <p:cNvSpPr txBox="1"/>
          <p:nvPr/>
        </p:nvSpPr>
        <p:spPr>
          <a:xfrm>
            <a:off x="596646" y="428263"/>
            <a:ext cx="1130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badi" panose="020F0502020204030204" pitchFamily="34" charset="0"/>
              </a:rPr>
              <a:t>8.has energy consumption increased or decreased over the years for major economies?</a:t>
            </a:r>
            <a:endParaRPr lang="en-ID" sz="2400" b="1" dirty="0">
              <a:solidFill>
                <a:srgbClr val="0070C0"/>
              </a:solidFill>
              <a:latin typeface="Abadi" panose="020F0502020204030204" pitchFamily="34" charset="0"/>
            </a:endParaRPr>
          </a:p>
        </p:txBody>
      </p:sp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D198469-94CB-FF9B-A920-81D908165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46" y="1027648"/>
            <a:ext cx="6805640" cy="339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2079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lant growing on a globe&#10;&#10;AI-generated content may be incorrect.">
            <a:extLst>
              <a:ext uri="{FF2B5EF4-FFF2-40B4-BE49-F238E27FC236}">
                <a16:creationId xmlns:a16="http://schemas.microsoft.com/office/drawing/2014/main" id="{9E70D1C2-1D0F-4BDA-7029-BDFE3BFE4B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A screenshot of a table&#10;&#10;AI-generated content may be incorrect.">
            <a:extLst>
              <a:ext uri="{FF2B5EF4-FFF2-40B4-BE49-F238E27FC236}">
                <a16:creationId xmlns:a16="http://schemas.microsoft.com/office/drawing/2014/main" id="{56E661D7-BF7A-0344-507A-D56F269A7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170" y="4038514"/>
            <a:ext cx="3990656" cy="28194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8808BD-626F-7C76-2B81-0DC8F8C62A7D}"/>
              </a:ext>
            </a:extLst>
          </p:cNvPr>
          <p:cNvSpPr txBox="1"/>
          <p:nvPr/>
        </p:nvSpPr>
        <p:spPr>
          <a:xfrm>
            <a:off x="266218" y="451413"/>
            <a:ext cx="10336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badi" panose="020F0502020204030204" pitchFamily="34" charset="0"/>
              </a:rPr>
              <a:t>9.what is the average early change in emissions per capita for each country?</a:t>
            </a:r>
            <a:endParaRPr lang="en-ID" sz="2400" b="1" dirty="0">
              <a:solidFill>
                <a:srgbClr val="0070C0"/>
              </a:solidFill>
              <a:latin typeface="Abadi" panose="020F0502020204030204" pitchFamily="34" charset="0"/>
            </a:endParaRPr>
          </a:p>
        </p:txBody>
      </p:sp>
      <p:pic>
        <p:nvPicPr>
          <p:cNvPr id="3" name="Picture 2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AE9B8199-CC48-BAE4-C09F-499CBA97C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68" y="1364490"/>
            <a:ext cx="8968734" cy="17488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5985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lant growing on a globe&#10;&#10;AI-generated content may be incorrect.">
            <a:extLst>
              <a:ext uri="{FF2B5EF4-FFF2-40B4-BE49-F238E27FC236}">
                <a16:creationId xmlns:a16="http://schemas.microsoft.com/office/drawing/2014/main" id="{08A365F3-A056-157C-2386-E3B124E910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A screenshot of a data&#10;&#10;AI-generated content may be incorrect.">
            <a:extLst>
              <a:ext uri="{FF2B5EF4-FFF2-40B4-BE49-F238E27FC236}">
                <a16:creationId xmlns:a16="http://schemas.microsoft.com/office/drawing/2014/main" id="{C0CCF6B1-763E-7C74-D217-5AC1063FC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304" y="3768121"/>
            <a:ext cx="3376523" cy="2968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4E754D-7779-694A-894E-A1F0FC21D01D}"/>
              </a:ext>
            </a:extLst>
          </p:cNvPr>
          <p:cNvSpPr txBox="1"/>
          <p:nvPr/>
        </p:nvSpPr>
        <p:spPr>
          <a:xfrm>
            <a:off x="648042" y="221435"/>
            <a:ext cx="9560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badi" panose="020F0502020204030204" pitchFamily="34" charset="0"/>
              </a:rPr>
              <a:t>10.what is emission- to-GDP ratio for each country by year?</a:t>
            </a:r>
            <a:endParaRPr lang="en-ID" sz="2400" b="1" dirty="0">
              <a:solidFill>
                <a:srgbClr val="0070C0"/>
              </a:solidFill>
              <a:latin typeface="Abadi" panose="020F0502020204030204" pitchFamily="34" charset="0"/>
            </a:endParaRPr>
          </a:p>
        </p:txBody>
      </p:sp>
      <p:pic>
        <p:nvPicPr>
          <p:cNvPr id="3" name="Picture 2" descr="A computer code with text&#10;&#10;AI-generated content may be incorrect.">
            <a:extLst>
              <a:ext uri="{FF2B5EF4-FFF2-40B4-BE49-F238E27FC236}">
                <a16:creationId xmlns:a16="http://schemas.microsoft.com/office/drawing/2014/main" id="{6FE51F80-DAB8-B81E-80FA-0D65EA592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42" y="1080897"/>
            <a:ext cx="7494472" cy="21375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669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lant growing on a globe&#10;&#10;AI-generated content may be incorrect.">
            <a:extLst>
              <a:ext uri="{FF2B5EF4-FFF2-40B4-BE49-F238E27FC236}">
                <a16:creationId xmlns:a16="http://schemas.microsoft.com/office/drawing/2014/main" id="{7A99713B-8543-16E3-9B6E-8B2C5017C0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10886"/>
            <a:ext cx="12192000" cy="6858000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4E65E0-B76F-1771-7040-9BD950D8B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136" y="3389895"/>
            <a:ext cx="4540832" cy="32990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01D9B3-8BBB-D42B-92AF-04D6CDE51EAF}"/>
              </a:ext>
            </a:extLst>
          </p:cNvPr>
          <p:cNvSpPr txBox="1"/>
          <p:nvPr/>
        </p:nvSpPr>
        <p:spPr>
          <a:xfrm>
            <a:off x="104555" y="335666"/>
            <a:ext cx="11180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badi" panose="020F0502020204030204" pitchFamily="34" charset="0"/>
              </a:rPr>
              <a:t> 11.How does energy production per capita vary across countries?</a:t>
            </a:r>
            <a:endParaRPr lang="en-ID" sz="2400" b="1" dirty="0">
              <a:solidFill>
                <a:srgbClr val="0070C0"/>
              </a:solidFill>
              <a:latin typeface="Abadi" panose="020F0502020204030204" pitchFamily="34" charset="0"/>
            </a:endParaRPr>
          </a:p>
        </p:txBody>
      </p:sp>
      <p:pic>
        <p:nvPicPr>
          <p:cNvPr id="3" name="Picture 2" descr="A computer screen shot of a website&#10;&#10;AI-generated content may be incorrect.">
            <a:extLst>
              <a:ext uri="{FF2B5EF4-FFF2-40B4-BE49-F238E27FC236}">
                <a16:creationId xmlns:a16="http://schemas.microsoft.com/office/drawing/2014/main" id="{286BE851-1D12-B0BE-FF65-223A99E25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21" y="1132996"/>
            <a:ext cx="8570022" cy="1900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9994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lant growing on a globe&#10;&#10;AI-generated content may be incorrect.">
            <a:extLst>
              <a:ext uri="{FF2B5EF4-FFF2-40B4-BE49-F238E27FC236}">
                <a16:creationId xmlns:a16="http://schemas.microsoft.com/office/drawing/2014/main" id="{38E19FC5-F8D1-9745-3FDE-E8727AD2B5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4DC715D-16DF-B93D-2D7F-CE9144226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722" y="3468885"/>
            <a:ext cx="4952181" cy="31645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99BEA7-9B96-B302-4A48-F021672220D6}"/>
              </a:ext>
            </a:extLst>
          </p:cNvPr>
          <p:cNvSpPr txBox="1"/>
          <p:nvPr/>
        </p:nvSpPr>
        <p:spPr>
          <a:xfrm>
            <a:off x="571018" y="475091"/>
            <a:ext cx="11227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badi" panose="020F0502020204030204" pitchFamily="34" charset="0"/>
              </a:rPr>
              <a:t>12.Which countries have the highest energy consumption relative to GDP?</a:t>
            </a:r>
            <a:endParaRPr lang="en-ID" sz="2400" b="1" dirty="0">
              <a:solidFill>
                <a:srgbClr val="0070C0"/>
              </a:solidFill>
              <a:latin typeface="Abadi" panose="020F0502020204030204" pitchFamily="34" charset="0"/>
            </a:endParaRPr>
          </a:p>
        </p:txBody>
      </p:sp>
      <p:pic>
        <p:nvPicPr>
          <p:cNvPr id="3" name="Picture 2" descr="A computer code with text&#10;&#10;AI-generated content may be incorrect.">
            <a:extLst>
              <a:ext uri="{FF2B5EF4-FFF2-40B4-BE49-F238E27FC236}">
                <a16:creationId xmlns:a16="http://schemas.microsoft.com/office/drawing/2014/main" id="{F061A253-A895-4EE0-97BC-B014F309B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18" y="1411846"/>
            <a:ext cx="9811927" cy="18324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28458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ands holding a globe with solar panels and wind turbines&#10;&#10;AI-generated content may be incorrect.">
            <a:extLst>
              <a:ext uri="{FF2B5EF4-FFF2-40B4-BE49-F238E27FC236}">
                <a16:creationId xmlns:a16="http://schemas.microsoft.com/office/drawing/2014/main" id="{37C6FF43-4109-BB72-164B-AE515042A6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0" name="Picture 9" descr="A screenshot of a data&#10;&#10;AI-generated content may be incorrect.">
            <a:extLst>
              <a:ext uri="{FF2B5EF4-FFF2-40B4-BE49-F238E27FC236}">
                <a16:creationId xmlns:a16="http://schemas.microsoft.com/office/drawing/2014/main" id="{9D9006E7-6B60-8D72-0A02-A5B9D73C0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543" y="3897086"/>
            <a:ext cx="4290678" cy="28445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5A4711-A393-ECAB-F5BD-77104B43AFA8}"/>
              </a:ext>
            </a:extLst>
          </p:cNvPr>
          <p:cNvSpPr txBox="1"/>
          <p:nvPr/>
        </p:nvSpPr>
        <p:spPr>
          <a:xfrm>
            <a:off x="340351" y="223952"/>
            <a:ext cx="998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Abadi" panose="020F0502020204030204" pitchFamily="34" charset="0"/>
              </a:rPr>
              <a:t>13.What are the top 10 countries by </a:t>
            </a:r>
            <a:r>
              <a:rPr lang="en-US" sz="2400" b="1" dirty="0">
                <a:solidFill>
                  <a:srgbClr val="0070C0"/>
                </a:solidFill>
                <a:latin typeface="Abadi" panose="020F0502020204030204" pitchFamily="34" charset="0"/>
              </a:rPr>
              <a:t>population</a:t>
            </a:r>
            <a:r>
              <a:rPr lang="en-US" sz="2000" b="1" dirty="0">
                <a:solidFill>
                  <a:srgbClr val="0070C0"/>
                </a:solidFill>
                <a:latin typeface="Abadi" panose="020F0502020204030204" pitchFamily="34" charset="0"/>
              </a:rPr>
              <a:t> and how do their emissions compare?</a:t>
            </a:r>
            <a:endParaRPr lang="en-ID" sz="2000" b="1" dirty="0">
              <a:solidFill>
                <a:srgbClr val="0070C0"/>
              </a:solidFill>
              <a:latin typeface="Abadi" panose="020F0502020204030204" pitchFamily="34" charset="0"/>
            </a:endParaRPr>
          </a:p>
        </p:txBody>
      </p:sp>
      <p:pic>
        <p:nvPicPr>
          <p:cNvPr id="3" name="Picture 2" descr="A computer code with text&#10;&#10;AI-generated content may be incorrect.">
            <a:extLst>
              <a:ext uri="{FF2B5EF4-FFF2-40B4-BE49-F238E27FC236}">
                <a16:creationId xmlns:a16="http://schemas.microsoft.com/office/drawing/2014/main" id="{CA614EB0-02AE-CD13-560E-41AB49DD0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51" y="909569"/>
            <a:ext cx="8136926" cy="21275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410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7F27-A5E4-3FB2-8EAA-BAA4DDBC4972}"/>
              </a:ext>
            </a:extLst>
          </p:cNvPr>
          <p:cNvSpPr txBox="1"/>
          <p:nvPr/>
        </p:nvSpPr>
        <p:spPr>
          <a:xfrm>
            <a:off x="909164" y="410764"/>
            <a:ext cx="978584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chemeClr val="accent4">
                    <a:lumMod val="50000"/>
                  </a:schemeClr>
                </a:solidFill>
                <a:latin typeface="Abadi" panose="020F0502020204030204" pitchFamily="34" charset="0"/>
              </a:rPr>
              <a:t>                     Introduction</a:t>
            </a:r>
          </a:p>
          <a:p>
            <a:endParaRPr lang="en-ID" sz="2400" b="1" dirty="0">
              <a:solidFill>
                <a:schemeClr val="accent4">
                  <a:lumMod val="50000"/>
                </a:schemeClr>
              </a:solidFill>
              <a:latin typeface="Abadi" panose="020F0502020204030204" pitchFamily="34" charset="0"/>
            </a:endParaRPr>
          </a:p>
          <a:p>
            <a:r>
              <a:rPr lang="en-ID" sz="2400" b="1" dirty="0">
                <a:solidFill>
                  <a:schemeClr val="accent4">
                    <a:lumMod val="50000"/>
                  </a:schemeClr>
                </a:solidFill>
                <a:latin typeface="Abadi" panose="020F0502020204030204" pitchFamily="34" charset="0"/>
              </a:rPr>
              <a:t>    In this project, we used Structured Query Language (SQL)</a:t>
            </a:r>
          </a:p>
          <a:p>
            <a:r>
              <a:rPr lang="en-ID" sz="2400" b="1" dirty="0">
                <a:solidFill>
                  <a:schemeClr val="accent4">
                    <a:lumMod val="50000"/>
                  </a:schemeClr>
                </a:solidFill>
                <a:latin typeface="Abadi" panose="020F0502020204030204" pitchFamily="34" charset="0"/>
              </a:rPr>
              <a:t>to analyse a comprehensive dataset containing information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>
                <a:solidFill>
                  <a:schemeClr val="accent4">
                    <a:lumMod val="50000"/>
                  </a:schemeClr>
                </a:solidFill>
                <a:latin typeface="Abadi" panose="020F0502020204030204" pitchFamily="34" charset="0"/>
              </a:rPr>
              <a:t>               Energy production and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>
                <a:solidFill>
                  <a:schemeClr val="accent4">
                    <a:lumMod val="50000"/>
                  </a:schemeClr>
                </a:solidFill>
                <a:latin typeface="Abadi" panose="020F0502020204030204" pitchFamily="34" charset="0"/>
              </a:rPr>
              <a:t>                   Gross Domestic Product (GDP)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>
                <a:solidFill>
                  <a:schemeClr val="accent4">
                    <a:lumMod val="50000"/>
                  </a:schemeClr>
                </a:solidFill>
                <a:latin typeface="Abadi" panose="020F0502020204030204" pitchFamily="34" charset="0"/>
              </a:rPr>
              <a:t>               Carbon emissions, Population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400" dirty="0">
              <a:solidFill>
                <a:schemeClr val="accent4">
                  <a:lumMod val="50000"/>
                </a:schemeClr>
              </a:solidFill>
              <a:latin typeface="Abadi" panose="020F0502020204030204" pitchFamily="34" charset="0"/>
            </a:endParaRPr>
          </a:p>
          <a:p>
            <a:r>
              <a:rPr lang="en-ID" sz="2400" b="1" dirty="0">
                <a:solidFill>
                  <a:schemeClr val="accent4">
                    <a:lumMod val="50000"/>
                  </a:schemeClr>
                </a:solidFill>
                <a:latin typeface="Abadi" panose="020F0502020204030204" pitchFamily="34" charset="0"/>
              </a:rPr>
              <a:t>               By writing and executing SQL queries</a:t>
            </a:r>
          </a:p>
          <a:p>
            <a:r>
              <a:rPr lang="en-ID" sz="2400" b="1" dirty="0">
                <a:solidFill>
                  <a:schemeClr val="accent4">
                    <a:lumMod val="50000"/>
                  </a:schemeClr>
                </a:solidFill>
                <a:latin typeface="Abadi" panose="020F0502020204030204" pitchFamily="34" charset="0"/>
              </a:rPr>
              <a:t>           we extracted meaningful insights related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>
                <a:solidFill>
                  <a:schemeClr val="accent4">
                    <a:lumMod val="50000"/>
                  </a:schemeClr>
                </a:solidFill>
                <a:latin typeface="Abadi" panose="020F0502020204030204" pitchFamily="34" charset="0"/>
              </a:rPr>
              <a:t>                   Country-wise energy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>
                <a:solidFill>
                  <a:schemeClr val="accent4">
                    <a:lumMod val="50000"/>
                  </a:schemeClr>
                </a:solidFill>
                <a:latin typeface="Abadi" panose="020F0502020204030204" pitchFamily="34" charset="0"/>
              </a:rPr>
              <a:t>                   Emission patterns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400" dirty="0">
                <a:solidFill>
                  <a:schemeClr val="accent4">
                    <a:lumMod val="50000"/>
                  </a:schemeClr>
                </a:solidFill>
                <a:latin typeface="Abadi" panose="020F0502020204030204" pitchFamily="34" charset="0"/>
              </a:rPr>
              <a:t>  Economic and environmental performance comparisons     </a:t>
            </a:r>
          </a:p>
        </p:txBody>
      </p:sp>
      <p:pic>
        <p:nvPicPr>
          <p:cNvPr id="4" name="Picture 3" descr="A white board with blue and green paint&#10;&#10;AI-generated content may be incorrect.">
            <a:extLst>
              <a:ext uri="{FF2B5EF4-FFF2-40B4-BE49-F238E27FC236}">
                <a16:creationId xmlns:a16="http://schemas.microsoft.com/office/drawing/2014/main" id="{64F49DE9-3DF3-F6E5-2690-EDBD4B59612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nds holding a globe with solar panels and wind turbines&#10;&#10;AI-generated content may be incorrect.">
            <a:extLst>
              <a:ext uri="{FF2B5EF4-FFF2-40B4-BE49-F238E27FC236}">
                <a16:creationId xmlns:a16="http://schemas.microsoft.com/office/drawing/2014/main" id="{3FBBC6B9-C666-3C41-C162-C63D694F59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-10886"/>
            <a:ext cx="12192000" cy="6857999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EC99C1-850F-8E0B-4C8C-48DF2F41C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095" y="3582552"/>
            <a:ext cx="2655097" cy="32754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DEBD75-733C-1C28-9FC4-DEDE766E43BE}"/>
              </a:ext>
            </a:extLst>
          </p:cNvPr>
          <p:cNvSpPr txBox="1"/>
          <p:nvPr/>
        </p:nvSpPr>
        <p:spPr>
          <a:xfrm>
            <a:off x="237808" y="393539"/>
            <a:ext cx="11047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badi" panose="020F0502020204030204" pitchFamily="34" charset="0"/>
              </a:rPr>
              <a:t> 14.What is the global share (%) of emissions by country?</a:t>
            </a:r>
            <a:endParaRPr lang="en-ID" sz="2400" b="1" dirty="0">
              <a:solidFill>
                <a:srgbClr val="0070C0"/>
              </a:solidFill>
              <a:latin typeface="Abadi" panose="020F0502020204030204" pitchFamily="34" charset="0"/>
            </a:endParaRPr>
          </a:p>
        </p:txBody>
      </p:sp>
      <p:pic>
        <p:nvPicPr>
          <p:cNvPr id="3" name="Picture 2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1BDF4097-1425-948E-D2CF-FC9161427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72" y="1153885"/>
            <a:ext cx="11664824" cy="18396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9923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ADC4A62-06B1-35F8-21C8-10FD6675A0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6670"/>
            <a:ext cx="12192000" cy="6804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9E69F8-0883-A92D-D709-CC130067361E}"/>
              </a:ext>
            </a:extLst>
          </p:cNvPr>
          <p:cNvSpPr txBox="1"/>
          <p:nvPr/>
        </p:nvSpPr>
        <p:spPr>
          <a:xfrm>
            <a:off x="1002311" y="1359199"/>
            <a:ext cx="965328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badi" panose="020F0502020204030204" pitchFamily="34" charset="0"/>
              </a:rPr>
              <a:t>                                  </a:t>
            </a:r>
            <a:r>
              <a:rPr lang="en-US" sz="2000" b="1" dirty="0">
                <a:solidFill>
                  <a:srgbClr val="0070C0"/>
                </a:solidFill>
                <a:latin typeface="Abadi" panose="020F0502020204030204" pitchFamily="34" charset="0"/>
              </a:rPr>
              <a:t>Conclusion</a:t>
            </a:r>
          </a:p>
          <a:p>
            <a:endParaRPr lang="en-US" sz="2000" b="1" dirty="0">
              <a:latin typeface="Abadi" panose="020F0502020204030204" pitchFamily="34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Abadi" panose="020F0502020204030204" pitchFamily="34" charset="0"/>
              </a:rPr>
              <a:t>Through this project, we successfully used SQL to explore large datasets and uncover valuable insights about global energy production, GDP, emissions, and population trends.</a:t>
            </a:r>
          </a:p>
          <a:p>
            <a:endParaRPr lang="en-US" sz="2000" dirty="0">
              <a:solidFill>
                <a:srgbClr val="0070C0"/>
              </a:solidFill>
              <a:latin typeface="Abad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badi" panose="020F0502020204030204" pitchFamily="34" charset="0"/>
              </a:rPr>
              <a:t>We identified countries with high energy use and emissions, and those making sustainable progress.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badi" panose="020F0502020204030204" pitchFamily="34" charset="0"/>
              </a:rPr>
              <a:t>The analysis showed clear links between economic growth and energy demand, as well as the environmental trade-offs.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badi" panose="020F0502020204030204" pitchFamily="34" charset="0"/>
              </a:rPr>
              <a:t>Some nations demonstrated strong energy efficiency, producing higher GDP with lower emissions.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badi" panose="020F0502020204030204" pitchFamily="34" charset="0"/>
              </a:rPr>
              <a:t>This project highlights the importance of data-driven decision-making in balancing economic development and environmental responsibility for a more sustainable future.</a:t>
            </a:r>
            <a:endParaRPr lang="en-ID" sz="2000" dirty="0">
              <a:solidFill>
                <a:srgbClr val="0070C0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403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hild's drawing of a planet earth">
            <a:extLst>
              <a:ext uri="{FF2B5EF4-FFF2-40B4-BE49-F238E27FC236}">
                <a16:creationId xmlns:a16="http://schemas.microsoft.com/office/drawing/2014/main" id="{1D9FA978-CD64-4453-2682-91F3122FAA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F6719D-C2F4-178D-38AB-7DD54A6ECD51}"/>
              </a:ext>
            </a:extLst>
          </p:cNvPr>
          <p:cNvSpPr txBox="1"/>
          <p:nvPr/>
        </p:nvSpPr>
        <p:spPr>
          <a:xfrm>
            <a:off x="1752600" y="2828835"/>
            <a:ext cx="4659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sz="7200" b="1" dirty="0">
                <a:solidFill>
                  <a:schemeClr val="accent4"/>
                </a:solidFill>
              </a:rPr>
              <a:t>Thank you</a:t>
            </a:r>
            <a:endParaRPr lang="en-ID" sz="7200" b="1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Innomatics Online Learning – Apps on Google Play">
            <a:extLst>
              <a:ext uri="{FF2B5EF4-FFF2-40B4-BE49-F238E27FC236}">
                <a16:creationId xmlns:a16="http://schemas.microsoft.com/office/drawing/2014/main" id="{E191E0C1-1B70-AFD6-6F02-89CE18311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486" y="5573486"/>
            <a:ext cx="1284514" cy="128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11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1;p4"/>
          <p:cNvSpPr txBox="1">
            <a:spLocks noGrp="1"/>
          </p:cNvSpPr>
          <p:nvPr>
            <p:ph type="title"/>
          </p:nvPr>
        </p:nvSpPr>
        <p:spPr>
          <a:xfrm>
            <a:off x="569005" y="87086"/>
            <a:ext cx="8858024" cy="156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br>
              <a:rPr lang="en-US" sz="4900" b="1" dirty="0">
                <a:solidFill>
                  <a:srgbClr val="0070C0"/>
                </a:solidFill>
              </a:rPr>
            </a:br>
            <a:r>
              <a:rPr lang="en-US" sz="4900" b="1" dirty="0">
                <a:solidFill>
                  <a:srgbClr val="0070C0"/>
                </a:solidFill>
              </a:rPr>
              <a:t>             Objective</a:t>
            </a:r>
            <a:br>
              <a:rPr lang="en-US" sz="4900" b="1" dirty="0">
                <a:solidFill>
                  <a:srgbClr val="0070C0"/>
                </a:solidFill>
              </a:rPr>
            </a:br>
            <a:br>
              <a:rPr lang="en-US" sz="4900" b="1" dirty="0">
                <a:solidFill>
                  <a:srgbClr val="0070C0"/>
                </a:solidFill>
              </a:rPr>
            </a:br>
            <a:br>
              <a:rPr lang="en-US" b="1" dirty="0">
                <a:solidFill>
                  <a:srgbClr val="0070C0"/>
                </a:solidFill>
              </a:rPr>
            </a:br>
            <a:endParaRPr lang="en-ID" sz="2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B7F49-6251-ACAC-6893-2C0A0168CEF7}"/>
              </a:ext>
            </a:extLst>
          </p:cNvPr>
          <p:cNvSpPr txBox="1"/>
          <p:nvPr/>
        </p:nvSpPr>
        <p:spPr>
          <a:xfrm>
            <a:off x="104172" y="957943"/>
            <a:ext cx="8549972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2"/>
              </a:solidFill>
              <a:latin typeface="Abad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2"/>
              </a:solidFill>
              <a:latin typeface="Abad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Abadi" panose="020F0502020204030204" pitchFamily="34" charset="0"/>
              </a:rPr>
              <a:t>To maintain data consistency and integrity </a:t>
            </a:r>
          </a:p>
          <a:p>
            <a:r>
              <a:rPr lang="en-US" sz="2800" b="1" dirty="0">
                <a:solidFill>
                  <a:schemeClr val="tx2"/>
                </a:solidFill>
                <a:latin typeface="Abadi" panose="020F0502020204030204" pitchFamily="34" charset="0"/>
              </a:rPr>
              <a:t>    using primary and foreign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2"/>
              </a:solidFill>
              <a:latin typeface="Abad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Abadi" panose="020F0502020204030204" pitchFamily="34" charset="0"/>
              </a:rPr>
              <a:t>To retrieve and manipulate data using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2"/>
              </a:solidFill>
              <a:latin typeface="Abad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Abadi" panose="020F0502020204030204" pitchFamily="34" charset="0"/>
              </a:rPr>
              <a:t>To study the relationship between GDP growth </a:t>
            </a:r>
          </a:p>
          <a:p>
            <a:r>
              <a:rPr lang="en-US" sz="2800" b="1" dirty="0">
                <a:solidFill>
                  <a:schemeClr val="tx2"/>
                </a:solidFill>
                <a:latin typeface="Abadi" panose="020F0502020204030204" pitchFamily="34" charset="0"/>
              </a:rPr>
              <a:t>    and energy/emission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2"/>
              </a:solidFill>
              <a:latin typeface="Abad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  <a:latin typeface="Abadi" panose="020F0502020204030204" pitchFamily="34" charset="0"/>
              </a:rPr>
              <a:t>To use SQL queries to extract, compute, and visualize insights from structured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2"/>
              </a:solidFill>
              <a:latin typeface="Abadi" panose="020F0502020204030204" pitchFamily="34" charset="0"/>
            </a:endParaRPr>
          </a:p>
          <a:p>
            <a:endParaRPr lang="en-US" sz="2800" b="1" dirty="0">
              <a:solidFill>
                <a:schemeClr val="tx2"/>
              </a:solidFill>
              <a:latin typeface="Abadi" panose="020F0502020204030204" pitchFamily="34" charset="0"/>
            </a:endParaRPr>
          </a:p>
          <a:p>
            <a:endParaRPr lang="en-US" sz="2800" b="1" dirty="0">
              <a:solidFill>
                <a:schemeClr val="tx2"/>
              </a:solidFill>
              <a:latin typeface="Abadi" panose="020F0502020204030204" pitchFamily="34" charset="0"/>
            </a:endParaRPr>
          </a:p>
          <a:p>
            <a:endParaRPr lang="en-US" sz="2800" b="1" dirty="0">
              <a:solidFill>
                <a:schemeClr val="tx2"/>
              </a:solidFill>
              <a:latin typeface="Abadi" panose="020F0502020204030204" pitchFamily="34" charset="0"/>
            </a:endParaRPr>
          </a:p>
          <a:p>
            <a:endParaRPr lang="en-US" sz="2800" b="1" dirty="0">
              <a:solidFill>
                <a:schemeClr val="tx2"/>
              </a:solidFill>
              <a:latin typeface="Abadi" panose="020F0502020204030204" pitchFamily="34" charset="0"/>
            </a:endParaRPr>
          </a:p>
          <a:p>
            <a:endParaRPr lang="en-US" sz="2800" b="1" dirty="0">
              <a:solidFill>
                <a:schemeClr val="tx2"/>
              </a:solidFill>
              <a:latin typeface="Abadi" panose="020F0502020204030204" pitchFamily="34" charset="0"/>
            </a:endParaRPr>
          </a:p>
          <a:p>
            <a:endParaRPr lang="en-US" sz="2800" b="1" dirty="0">
              <a:solidFill>
                <a:schemeClr val="tx2"/>
              </a:solidFill>
              <a:latin typeface="Abadi" panose="020F0502020204030204" pitchFamily="34" charset="0"/>
            </a:endParaRPr>
          </a:p>
          <a:p>
            <a:endParaRPr lang="en-US" sz="2800" b="1" dirty="0">
              <a:solidFill>
                <a:schemeClr val="tx2"/>
              </a:solidFill>
              <a:latin typeface="Abadi" panose="020F0502020204030204" pitchFamily="34" charset="0"/>
            </a:endParaRPr>
          </a:p>
          <a:p>
            <a:endParaRPr lang="en-US" sz="2800" b="1" dirty="0">
              <a:solidFill>
                <a:schemeClr val="tx2"/>
              </a:solidFill>
              <a:latin typeface="Abadi" panose="020F0502020204030204" pitchFamily="34" charset="0"/>
            </a:endParaRPr>
          </a:p>
          <a:p>
            <a:endParaRPr lang="en-ID" sz="2800" b="1" dirty="0">
              <a:solidFill>
                <a:schemeClr val="tx2"/>
              </a:solidFill>
              <a:latin typeface="Abadi" panose="020F0502020204030204" pitchFamily="34" charset="0"/>
            </a:endParaRPr>
          </a:p>
        </p:txBody>
      </p:sp>
      <p:pic>
        <p:nvPicPr>
          <p:cNvPr id="10" name="Picture 9" descr="A person holding a light bulb&#10;&#10;AI-generated content may be incorrect.">
            <a:extLst>
              <a:ext uri="{FF2B5EF4-FFF2-40B4-BE49-F238E27FC236}">
                <a16:creationId xmlns:a16="http://schemas.microsoft.com/office/drawing/2014/main" id="{7937B5B8-2D09-93C3-2557-A104824378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0"/>
            <a:ext cx="136697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2AFF02-1A6F-2369-3B44-B52725E512C3}"/>
              </a:ext>
            </a:extLst>
          </p:cNvPr>
          <p:cNvSpPr txBox="1"/>
          <p:nvPr/>
        </p:nvSpPr>
        <p:spPr>
          <a:xfrm>
            <a:off x="3635829" y="272143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sz="3200" b="1" dirty="0">
                <a:solidFill>
                  <a:srgbClr val="0070C0"/>
                </a:solidFill>
                <a:latin typeface="Abadi" panose="020F0502020204030204" pitchFamily="34" charset="0"/>
              </a:rPr>
              <a:t>ER Diagram</a:t>
            </a:r>
            <a:endParaRPr lang="en-ID" sz="3200" b="1" dirty="0">
              <a:solidFill>
                <a:srgbClr val="0070C0"/>
              </a:solidFill>
              <a:latin typeface="Abad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B454FF-47FE-B756-51E5-773F4C02A6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7E18C6D2-34B2-ED8C-61ED-A1CEA4551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2593" y="1319089"/>
            <a:ext cx="7165272" cy="50767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B27D3F-3D96-536C-D65E-1EDE20226E12}"/>
              </a:ext>
            </a:extLst>
          </p:cNvPr>
          <p:cNvSpPr txBox="1"/>
          <p:nvPr/>
        </p:nvSpPr>
        <p:spPr>
          <a:xfrm>
            <a:off x="4930168" y="584775"/>
            <a:ext cx="2331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M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ER Diagram</a:t>
            </a:r>
            <a:endParaRPr lang="en-ID" sz="3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08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A0EC61-5262-9A69-CA2A-89EF0797B25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6670"/>
            <a:ext cx="12192000" cy="6804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7DD194-25CC-FDAF-D479-E943C4840230}"/>
              </a:ext>
            </a:extLst>
          </p:cNvPr>
          <p:cNvSpPr txBox="1"/>
          <p:nvPr/>
        </p:nvSpPr>
        <p:spPr>
          <a:xfrm>
            <a:off x="1023257" y="762000"/>
            <a:ext cx="235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b="1" dirty="0">
                <a:solidFill>
                  <a:srgbClr val="0070C0"/>
                </a:solidFill>
                <a:latin typeface="Abadi" panose="020F0502020204030204" pitchFamily="34" charset="0"/>
              </a:rPr>
              <a:t>1.Country Table</a:t>
            </a:r>
            <a:endParaRPr lang="en-ID" b="1" dirty="0">
              <a:solidFill>
                <a:srgbClr val="0070C0"/>
              </a:solidFill>
              <a:latin typeface="Abad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F8CC62-407F-8424-46D8-7726BC30DB77}"/>
              </a:ext>
            </a:extLst>
          </p:cNvPr>
          <p:cNvSpPr txBox="1"/>
          <p:nvPr/>
        </p:nvSpPr>
        <p:spPr>
          <a:xfrm>
            <a:off x="5434532" y="762000"/>
            <a:ext cx="358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b="1" dirty="0">
                <a:solidFill>
                  <a:srgbClr val="0070C0"/>
                </a:solidFill>
                <a:latin typeface="Abadi" panose="020F0502020204030204" pitchFamily="34" charset="0"/>
              </a:rPr>
              <a:t>2. Emission Table</a:t>
            </a:r>
            <a:endParaRPr lang="en-ID" b="1" dirty="0">
              <a:solidFill>
                <a:srgbClr val="0070C0"/>
              </a:solidFill>
              <a:latin typeface="Abadi" panose="020F0502020204030204" pitchFamily="34" charset="0"/>
            </a:endParaRP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8F0A1B-584B-9F62-EDFB-F2BFE2A6C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815" y="3729199"/>
            <a:ext cx="5793718" cy="20946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67A8FD-0196-8055-ACAD-B3AF76B47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257" y="3014140"/>
            <a:ext cx="2449750" cy="1858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80871694-9BE9-D715-DC19-C585DF5FC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257" y="1272253"/>
            <a:ext cx="3517048" cy="12895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4A58418-99C3-F327-A04B-CC1D6A9AB5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2815" y="1272253"/>
            <a:ext cx="4785328" cy="18565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667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656AD2-8992-F6D9-9FF8-50B0610C1B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 descr="A screenshot of a data&#10;&#10;AI-generated content may be incorrect.">
            <a:extLst>
              <a:ext uri="{FF2B5EF4-FFF2-40B4-BE49-F238E27FC236}">
                <a16:creationId xmlns:a16="http://schemas.microsoft.com/office/drawing/2014/main" id="{55C5590F-078A-5794-2150-280174F5F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46633"/>
            <a:ext cx="2476971" cy="25516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E266EC-B9EC-3F5E-D3BC-04D8301F4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295" y="4168358"/>
            <a:ext cx="3625856" cy="21314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1F5B4D-120C-6A46-B516-E6BC2DE7B66B}"/>
              </a:ext>
            </a:extLst>
          </p:cNvPr>
          <p:cNvSpPr txBox="1"/>
          <p:nvPr/>
        </p:nvSpPr>
        <p:spPr>
          <a:xfrm>
            <a:off x="272224" y="1061967"/>
            <a:ext cx="362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b="1" dirty="0">
                <a:solidFill>
                  <a:srgbClr val="0070C0"/>
                </a:solidFill>
                <a:latin typeface="Abadi" panose="020F0502020204030204" pitchFamily="34" charset="0"/>
              </a:rPr>
              <a:t>  3.PopulationTable</a:t>
            </a:r>
            <a:endParaRPr lang="en-ID" b="1" dirty="0">
              <a:solidFill>
                <a:srgbClr val="0070C0"/>
              </a:solidFill>
              <a:latin typeface="Abad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330092-67AD-7C03-EC2C-585C4A72AF9A}"/>
              </a:ext>
            </a:extLst>
          </p:cNvPr>
          <p:cNvSpPr txBox="1"/>
          <p:nvPr/>
        </p:nvSpPr>
        <p:spPr>
          <a:xfrm>
            <a:off x="458438" y="3429000"/>
            <a:ext cx="3864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b="1" dirty="0">
                <a:solidFill>
                  <a:srgbClr val="0070C0"/>
                </a:solidFill>
                <a:latin typeface="Abadi" panose="020F0502020204030204" pitchFamily="34" charset="0"/>
              </a:rPr>
              <a:t>4. Production Table</a:t>
            </a:r>
            <a:endParaRPr lang="en-ID" b="1" dirty="0">
              <a:solidFill>
                <a:srgbClr val="0070C0"/>
              </a:solidFill>
              <a:latin typeface="Abadi" panose="020F0502020204030204" pitchFamily="34" charset="0"/>
            </a:endParaRPr>
          </a:p>
        </p:txBody>
      </p:sp>
      <p:pic>
        <p:nvPicPr>
          <p:cNvPr id="3" name="Picture 2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EBDE979D-4CBC-1EFC-99F1-72E1439E8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224" y="4168358"/>
            <a:ext cx="5154272" cy="1707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6EB1FCDF-C319-BB82-40D1-0AA7FD09B4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224" y="1455590"/>
            <a:ext cx="5295772" cy="14508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2818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897512C-9587-52B4-A14D-42AFFFE26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0"/>
            <a:ext cx="12192000" cy="6804660"/>
          </a:xfrm>
          <a:prstGeom prst="rect">
            <a:avLst/>
          </a:prstGeom>
        </p:spPr>
      </p:pic>
      <p:pic>
        <p:nvPicPr>
          <p:cNvPr id="17" name="Picture 16" descr="A screenshot of a data">
            <a:extLst>
              <a:ext uri="{FF2B5EF4-FFF2-40B4-BE49-F238E27FC236}">
                <a16:creationId xmlns:a16="http://schemas.microsoft.com/office/drawing/2014/main" id="{A6EF09C9-FEC2-573E-94E8-49D2AAB64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79" y="3527392"/>
            <a:ext cx="2543106" cy="2296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109711-40EC-C475-A0A0-4F2E55F5E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1045" y="3576588"/>
            <a:ext cx="3628913" cy="21985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E271106-1011-7C51-8E0D-E3E7CF853877}"/>
              </a:ext>
            </a:extLst>
          </p:cNvPr>
          <p:cNvSpPr txBox="1"/>
          <p:nvPr/>
        </p:nvSpPr>
        <p:spPr>
          <a:xfrm>
            <a:off x="1542747" y="848970"/>
            <a:ext cx="345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b="1" dirty="0">
                <a:solidFill>
                  <a:srgbClr val="0070C0"/>
                </a:solidFill>
                <a:latin typeface="Abadi" panose="020F0502020204030204" pitchFamily="34" charset="0"/>
              </a:rPr>
              <a:t>        5.Gdp Table</a:t>
            </a:r>
            <a:endParaRPr lang="en-ID" b="1" dirty="0">
              <a:solidFill>
                <a:srgbClr val="0070C0"/>
              </a:solidFill>
              <a:latin typeface="Abad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15ED2D-ABFD-3319-3E72-9AEDE61A8B7E}"/>
              </a:ext>
            </a:extLst>
          </p:cNvPr>
          <p:cNvSpPr txBox="1"/>
          <p:nvPr/>
        </p:nvSpPr>
        <p:spPr>
          <a:xfrm>
            <a:off x="7197450" y="848970"/>
            <a:ext cx="304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M" b="1" dirty="0">
                <a:solidFill>
                  <a:srgbClr val="0070C0"/>
                </a:solidFill>
                <a:latin typeface="Abadi" panose="020F0502020204030204" pitchFamily="34" charset="0"/>
              </a:rPr>
              <a:t>6.Consumption Table</a:t>
            </a:r>
            <a:endParaRPr lang="en-ID" b="1" dirty="0">
              <a:solidFill>
                <a:srgbClr val="0070C0"/>
              </a:solidFill>
              <a:latin typeface="Abadi" panose="020F0502020204030204" pitchFamily="34" charset="0"/>
            </a:endParaRPr>
          </a:p>
        </p:txBody>
      </p:sp>
      <p:pic>
        <p:nvPicPr>
          <p:cNvPr id="3" name="Picture 2" descr="A computer code with text&#10;&#10;AI-generated content may be incorrect.">
            <a:extLst>
              <a:ext uri="{FF2B5EF4-FFF2-40B4-BE49-F238E27FC236}">
                <a16:creationId xmlns:a16="http://schemas.microsoft.com/office/drawing/2014/main" id="{C625FFFB-5486-7468-11E7-C926DD133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48682"/>
            <a:ext cx="4658426" cy="16819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F90DC7-AEA8-A1FB-7852-74189A7678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8379" y="3409948"/>
            <a:ext cx="15241" cy="38103"/>
          </a:xfrm>
          <a:prstGeom prst="rect">
            <a:avLst/>
          </a:prstGeom>
        </p:spPr>
      </p:pic>
      <p:pic>
        <p:nvPicPr>
          <p:cNvPr id="7" name="Picture 6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5E92AD4E-98BC-55F4-2A50-FAF89CDEF7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379" y="1656867"/>
            <a:ext cx="4927647" cy="14643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384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nds holding a globe with solar panels and wind turbines&#10;&#10;AI-generated content may be incorrect.">
            <a:extLst>
              <a:ext uri="{FF2B5EF4-FFF2-40B4-BE49-F238E27FC236}">
                <a16:creationId xmlns:a16="http://schemas.microsoft.com/office/drawing/2014/main" id="{C80B5058-77B6-49ED-0BF6-D21A0B0DE3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314EEF-5B89-DBE9-DBB2-36552B0B4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264" y="3529361"/>
            <a:ext cx="45724" cy="7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DABFB7-16F5-DC11-F024-1B3DAD1E0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0895" y="3428999"/>
            <a:ext cx="2947443" cy="33171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FCA490-B4B2-D18A-44A8-D66779D405EC}"/>
              </a:ext>
            </a:extLst>
          </p:cNvPr>
          <p:cNvSpPr txBox="1"/>
          <p:nvPr/>
        </p:nvSpPr>
        <p:spPr>
          <a:xfrm>
            <a:off x="326571" y="533400"/>
            <a:ext cx="10755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1.what is the total emission per country for the most recent year available?</a:t>
            </a:r>
            <a:endParaRPr lang="en-ID" sz="2400" b="1" dirty="0">
              <a:solidFill>
                <a:schemeClr val="accent4"/>
              </a:solidFill>
            </a:endParaRPr>
          </a:p>
        </p:txBody>
      </p:sp>
      <p:pic>
        <p:nvPicPr>
          <p:cNvPr id="7" name="Picture 6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C7EF4F08-6F06-2074-A264-7AB296B16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82" y="1401077"/>
            <a:ext cx="6611596" cy="17873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480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nds holding a globe with solar panels and wind turbines&#10;&#10;AI-generated content may be incorrect.">
            <a:extLst>
              <a:ext uri="{FF2B5EF4-FFF2-40B4-BE49-F238E27FC236}">
                <a16:creationId xmlns:a16="http://schemas.microsoft.com/office/drawing/2014/main" id="{43EBB9A5-F5DB-ADF1-2270-0B9053ACD3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37327"/>
            <a:ext cx="12192000" cy="6783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B93D61-AE32-FAC3-43D1-6F8A2BB83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47" y="4256271"/>
            <a:ext cx="2770650" cy="13651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69DA0A10-3B8B-C927-C43B-85B7FF8D8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248" y="4150598"/>
            <a:ext cx="5130064" cy="2324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861F61-9B9B-26D4-A992-F01F9BA07B07}"/>
              </a:ext>
            </a:extLst>
          </p:cNvPr>
          <p:cNvSpPr txBox="1"/>
          <p:nvPr/>
        </p:nvSpPr>
        <p:spPr>
          <a:xfrm>
            <a:off x="241943" y="507783"/>
            <a:ext cx="3901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badi" panose="020F0502020204030204" pitchFamily="34" charset="0"/>
              </a:rPr>
              <a:t> 2.what are the top 5 countries by  GDP in the most recent year?</a:t>
            </a:r>
            <a:endParaRPr lang="en-ID" b="1" dirty="0">
              <a:solidFill>
                <a:srgbClr val="0070C0"/>
              </a:solidFill>
              <a:latin typeface="Abad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251A5B-91DF-2A8E-2539-73BC344B0CE8}"/>
              </a:ext>
            </a:extLst>
          </p:cNvPr>
          <p:cNvSpPr txBox="1"/>
          <p:nvPr/>
        </p:nvSpPr>
        <p:spPr>
          <a:xfrm>
            <a:off x="6470248" y="694481"/>
            <a:ext cx="5130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badi" panose="020F0502020204030204" pitchFamily="34" charset="0"/>
              </a:rPr>
              <a:t>3.compare energy production and consumption by country and year</a:t>
            </a:r>
            <a:endParaRPr lang="en-ID" b="1" dirty="0">
              <a:solidFill>
                <a:srgbClr val="0070C0"/>
              </a:solidFill>
              <a:latin typeface="Abadi" panose="020F0502020204030204" pitchFamily="34" charset="0"/>
            </a:endParaRPr>
          </a:p>
        </p:txBody>
      </p:sp>
      <p:pic>
        <p:nvPicPr>
          <p:cNvPr id="10" name="Picture 9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975462CF-D2A6-1555-02C7-24C4EC8E0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335" y="1565319"/>
            <a:ext cx="4014298" cy="14916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DE5EDB9B-0512-4D1F-215B-CAD0CA598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0248" y="1565318"/>
            <a:ext cx="5577330" cy="16350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5143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21578</TotalTime>
  <Words>478</Words>
  <Application>Microsoft Office PowerPoint</Application>
  <PresentationFormat>Widescreen</PresentationFormat>
  <Paragraphs>71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Arial</vt:lpstr>
      <vt:lpstr>Aptos Display</vt:lpstr>
      <vt:lpstr>Abadi</vt:lpstr>
      <vt:lpstr>Wingdings</vt:lpstr>
      <vt:lpstr>Office Theme</vt:lpstr>
      <vt:lpstr>PowerPoint Presentation</vt:lpstr>
      <vt:lpstr>PowerPoint Presentation</vt:lpstr>
      <vt:lpstr>              Objective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vamshi krishna marka</cp:lastModifiedBy>
  <cp:revision>57</cp:revision>
  <dcterms:created xsi:type="dcterms:W3CDTF">2021-02-16T05:19:01Z</dcterms:created>
  <dcterms:modified xsi:type="dcterms:W3CDTF">2025-08-28T12:09:05Z</dcterms:modified>
</cp:coreProperties>
</file>