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Nunito SemiBold"/>
      <p:regular r:id="rId27"/>
      <p:bold r:id="rId28"/>
      <p:italic r:id="rId29"/>
      <p:boldItalic r:id="rId30"/>
    </p:embeddedFont>
    <p:embeddedFont>
      <p:font typeface="Roboto"/>
      <p:regular r:id="rId31"/>
      <p:bold r:id="rId32"/>
      <p:italic r:id="rId33"/>
      <p:boldItalic r:id="rId34"/>
    </p:embeddedFont>
    <p:embeddedFont>
      <p:font typeface="Nunito"/>
      <p:regular r:id="rId35"/>
      <p:bold r:id="rId36"/>
      <p:italic r:id="rId37"/>
      <p:boldItalic r:id="rId38"/>
    </p:embeddedFont>
    <p:embeddedFont>
      <p:font typeface="Montserrat"/>
      <p:regular r:id="rId39"/>
      <p:bold r:id="rId40"/>
      <p:italic r:id="rId41"/>
      <p:boldItalic r:id="rId42"/>
    </p:embeddedFont>
    <p:embeddedFont>
      <p:font typeface="Lato"/>
      <p:regular r:id="rId43"/>
      <p:bold r:id="rId44"/>
      <p:italic r:id="rId45"/>
      <p:boldItalic r:id="rId46"/>
    </p:embeddedFont>
    <p:embeddedFont>
      <p:font typeface="Nunito Medium"/>
      <p:regular r:id="rId47"/>
      <p:bold r:id="rId48"/>
      <p:italic r:id="rId49"/>
      <p:boldItalic r:id="rId50"/>
    </p:embeddedFont>
    <p:embeddedFont>
      <p:font typeface="Nunito ExtraBold"/>
      <p:bold r:id="rId51"/>
      <p:boldItalic r:id="rId52"/>
    </p:embeddedFont>
    <p:embeddedFont>
      <p:font typeface="Nunito Black"/>
      <p:bold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86E623-F7C4-4EA8-9AEE-10CF48D8F568}">
  <a:tblStyle styleId="{B086E623-F7C4-4EA8-9AEE-10CF48D8F56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42" Type="http://schemas.openxmlformats.org/officeDocument/2006/relationships/font" Target="fonts/Montserrat-boldItalic.fntdata"/><Relationship Id="rId41" Type="http://schemas.openxmlformats.org/officeDocument/2006/relationships/font" Target="fonts/Montserrat-italic.fntdata"/><Relationship Id="rId44" Type="http://schemas.openxmlformats.org/officeDocument/2006/relationships/font" Target="fonts/Lato-bold.fntdata"/><Relationship Id="rId43" Type="http://schemas.openxmlformats.org/officeDocument/2006/relationships/font" Target="fonts/Lato-regular.fntdata"/><Relationship Id="rId46" Type="http://schemas.openxmlformats.org/officeDocument/2006/relationships/font" Target="fonts/Lato-boldItalic.fntdata"/><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NunitoMedium-bold.fntdata"/><Relationship Id="rId47" Type="http://schemas.openxmlformats.org/officeDocument/2006/relationships/font" Target="fonts/NunitoMedium-regular.fntdata"/><Relationship Id="rId49" Type="http://schemas.openxmlformats.org/officeDocument/2006/relationships/font" Target="fonts/NunitoMedium-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font" Target="fonts/NunitoSemiBold-boldItalic.fntdata"/><Relationship Id="rId33" Type="http://schemas.openxmlformats.org/officeDocument/2006/relationships/font" Target="fonts/Roboto-italic.fntdata"/><Relationship Id="rId32" Type="http://schemas.openxmlformats.org/officeDocument/2006/relationships/font" Target="fonts/Roboto-bold.fntdata"/><Relationship Id="rId35" Type="http://schemas.openxmlformats.org/officeDocument/2006/relationships/font" Target="fonts/Nunito-regular.fntdata"/><Relationship Id="rId34" Type="http://schemas.openxmlformats.org/officeDocument/2006/relationships/font" Target="fonts/Roboto-boldItalic.fntdata"/><Relationship Id="rId37" Type="http://schemas.openxmlformats.org/officeDocument/2006/relationships/font" Target="fonts/Nunito-italic.fntdata"/><Relationship Id="rId36" Type="http://schemas.openxmlformats.org/officeDocument/2006/relationships/font" Target="fonts/Nunito-bold.fntdata"/><Relationship Id="rId39" Type="http://schemas.openxmlformats.org/officeDocument/2006/relationships/font" Target="fonts/Montserrat-regular.fntdata"/><Relationship Id="rId38" Type="http://schemas.openxmlformats.org/officeDocument/2006/relationships/font" Target="fonts/Nuni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SemiBold-bold.fntdata"/><Relationship Id="rId27" Type="http://schemas.openxmlformats.org/officeDocument/2006/relationships/font" Target="fonts/NunitoSemiBold-regular.fntdata"/><Relationship Id="rId29" Type="http://schemas.openxmlformats.org/officeDocument/2006/relationships/font" Target="fonts/NunitoSemiBold-italic.fntdata"/><Relationship Id="rId51" Type="http://schemas.openxmlformats.org/officeDocument/2006/relationships/font" Target="fonts/NunitoExtraBold-bold.fntdata"/><Relationship Id="rId50" Type="http://schemas.openxmlformats.org/officeDocument/2006/relationships/font" Target="fonts/NunitoMedium-boldItalic.fntdata"/><Relationship Id="rId53" Type="http://schemas.openxmlformats.org/officeDocument/2006/relationships/font" Target="fonts/NunitoBlack-bold.fntdata"/><Relationship Id="rId52" Type="http://schemas.openxmlformats.org/officeDocument/2006/relationships/font" Target="fonts/NunitoExtraBold-boldItalic.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NunitoBlack-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c4e314f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6c4e314f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c4e314f2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c4e314f2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c4e314f2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c4e314f2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c4e314f2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6c4e314f2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c4e314f2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6c4e314f2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c4e314f2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c4e314f2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c4e314f2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c4e314f2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c4e314f2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c4e314f2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c4e314f2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c4e314f2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 name="Shape 9"/>
        <p:cNvGrpSpPr/>
        <p:nvPr/>
      </p:nvGrpSpPr>
      <p:grpSpPr>
        <a:xfrm>
          <a:off x="0" y="0"/>
          <a:ext cx="0" cy="0"/>
          <a:chOff x="0" y="0"/>
          <a:chExt cx="0" cy="0"/>
        </a:xfrm>
      </p:grpSpPr>
      <p:grpSp>
        <p:nvGrpSpPr>
          <p:cNvPr id="10" name="Google Shape;10;p2"/>
          <p:cNvGrpSpPr/>
          <p:nvPr/>
        </p:nvGrpSpPr>
        <p:grpSpPr>
          <a:xfrm>
            <a:off x="4406400" y="0"/>
            <a:ext cx="4737600" cy="5143065"/>
            <a:chOff x="4406400" y="0"/>
            <a:chExt cx="4737600" cy="5143065"/>
          </a:xfrm>
        </p:grpSpPr>
        <p:sp>
          <p:nvSpPr>
            <p:cNvPr id="11" name="Google Shape;11;p2"/>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2"/>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30" name="Google Shape;30;p2"/>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1" name="Google Shape;3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6" name="Shape 116"/>
        <p:cNvGrpSpPr/>
        <p:nvPr/>
      </p:nvGrpSpPr>
      <p:grpSpPr>
        <a:xfrm>
          <a:off x="0" y="0"/>
          <a:ext cx="0" cy="0"/>
          <a:chOff x="0" y="0"/>
          <a:chExt cx="0" cy="0"/>
        </a:xfrm>
      </p:grpSpPr>
      <p:grpSp>
        <p:nvGrpSpPr>
          <p:cNvPr id="117" name="Google Shape;117;p11"/>
          <p:cNvGrpSpPr/>
          <p:nvPr/>
        </p:nvGrpSpPr>
        <p:grpSpPr>
          <a:xfrm>
            <a:off x="0" y="381001"/>
            <a:ext cx="1037850" cy="1016288"/>
            <a:chOff x="0" y="381001"/>
            <a:chExt cx="1037850" cy="1016288"/>
          </a:xfrm>
        </p:grpSpPr>
        <p:sp>
          <p:nvSpPr>
            <p:cNvPr id="118" name="Google Shape;118;p1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 name="Google Shape;120;p11"/>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1" name="Google Shape;121;p11"/>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22" name="Google Shape;122;p11"/>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3" name="Google Shape;12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4" name="Shape 124"/>
        <p:cNvGrpSpPr/>
        <p:nvPr/>
      </p:nvGrpSpPr>
      <p:grpSpPr>
        <a:xfrm>
          <a:off x="0" y="0"/>
          <a:ext cx="0" cy="0"/>
          <a:chOff x="0" y="0"/>
          <a:chExt cx="0" cy="0"/>
        </a:xfrm>
      </p:grpSpPr>
      <p:grpSp>
        <p:nvGrpSpPr>
          <p:cNvPr id="125" name="Google Shape;125;p12"/>
          <p:cNvGrpSpPr/>
          <p:nvPr/>
        </p:nvGrpSpPr>
        <p:grpSpPr>
          <a:xfrm>
            <a:off x="0" y="4128572"/>
            <a:ext cx="698925" cy="684657"/>
            <a:chOff x="0" y="3785672"/>
            <a:chExt cx="698925" cy="684657"/>
          </a:xfrm>
        </p:grpSpPr>
        <p:sp>
          <p:nvSpPr>
            <p:cNvPr id="126" name="Google Shape;126;p12"/>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2"/>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 name="Google Shape;128;p12"/>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grpSp>
        <p:nvGrpSpPr>
          <p:cNvPr id="33" name="Google Shape;33;p3"/>
          <p:cNvGrpSpPr/>
          <p:nvPr/>
        </p:nvGrpSpPr>
        <p:grpSpPr>
          <a:xfrm>
            <a:off x="0" y="381001"/>
            <a:ext cx="1037850" cy="1016288"/>
            <a:chOff x="0" y="381001"/>
            <a:chExt cx="1037850" cy="1016288"/>
          </a:xfrm>
        </p:grpSpPr>
        <p:sp>
          <p:nvSpPr>
            <p:cNvPr id="34" name="Google Shape;34;p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1" name="Shape 41"/>
        <p:cNvGrpSpPr/>
        <p:nvPr/>
      </p:nvGrpSpPr>
      <p:grpSpPr>
        <a:xfrm>
          <a:off x="0" y="0"/>
          <a:ext cx="0" cy="0"/>
          <a:chOff x="0" y="0"/>
          <a:chExt cx="0" cy="0"/>
        </a:xfrm>
      </p:grpSpPr>
      <p:sp>
        <p:nvSpPr>
          <p:cNvPr id="42" name="Google Shape;42;p5"/>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 name="Google Shape;43;p5"/>
          <p:cNvGrpSpPr/>
          <p:nvPr/>
        </p:nvGrpSpPr>
        <p:grpSpPr>
          <a:xfrm>
            <a:off x="0" y="490"/>
            <a:ext cx="5153705" cy="5134399"/>
            <a:chOff x="0" y="75"/>
            <a:chExt cx="5153705" cy="5152950"/>
          </a:xfrm>
        </p:grpSpPr>
        <p:sp>
          <p:nvSpPr>
            <p:cNvPr id="44" name="Google Shape;44;p5"/>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p5"/>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49" name="Google Shape;49;p5"/>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50" name="Google Shape;5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grpSp>
        <p:nvGrpSpPr>
          <p:cNvPr id="52" name="Google Shape;52;p6"/>
          <p:cNvGrpSpPr/>
          <p:nvPr/>
        </p:nvGrpSpPr>
        <p:grpSpPr>
          <a:xfrm>
            <a:off x="4406400" y="0"/>
            <a:ext cx="4737600" cy="5143065"/>
            <a:chOff x="4406400" y="0"/>
            <a:chExt cx="4737600" cy="5143065"/>
          </a:xfrm>
        </p:grpSpPr>
        <p:sp>
          <p:nvSpPr>
            <p:cNvPr id="53" name="Google Shape;53;p6"/>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6"/>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6"/>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6"/>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6"/>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6"/>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6"/>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6"/>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6"/>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6"/>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6"/>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6"/>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6"/>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grpSp>
        <p:nvGrpSpPr>
          <p:cNvPr id="74" name="Google Shape;74;p7"/>
          <p:cNvGrpSpPr/>
          <p:nvPr/>
        </p:nvGrpSpPr>
        <p:grpSpPr>
          <a:xfrm>
            <a:off x="0" y="381001"/>
            <a:ext cx="1037850" cy="1016288"/>
            <a:chOff x="0" y="381001"/>
            <a:chExt cx="1037850" cy="1016288"/>
          </a:xfrm>
        </p:grpSpPr>
        <p:sp>
          <p:nvSpPr>
            <p:cNvPr id="75" name="Google Shape;75;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8" name="Google Shape;78;p7"/>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9" name="Google Shape;79;p7"/>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0" name="Google Shape;8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grpSp>
        <p:nvGrpSpPr>
          <p:cNvPr id="82" name="Google Shape;82;p8"/>
          <p:cNvGrpSpPr/>
          <p:nvPr/>
        </p:nvGrpSpPr>
        <p:grpSpPr>
          <a:xfrm>
            <a:off x="0" y="381001"/>
            <a:ext cx="1037850" cy="1016288"/>
            <a:chOff x="0" y="381001"/>
            <a:chExt cx="1037850" cy="1016288"/>
          </a:xfrm>
        </p:grpSpPr>
        <p:sp>
          <p:nvSpPr>
            <p:cNvPr id="83" name="Google Shape;83;p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 name="Google Shape;85;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6" name="Google Shape;8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7" name="Shape 87"/>
        <p:cNvGrpSpPr/>
        <p:nvPr/>
      </p:nvGrpSpPr>
      <p:grpSpPr>
        <a:xfrm>
          <a:off x="0" y="0"/>
          <a:ext cx="0" cy="0"/>
          <a:chOff x="0" y="0"/>
          <a:chExt cx="0" cy="0"/>
        </a:xfrm>
      </p:grpSpPr>
      <p:grpSp>
        <p:nvGrpSpPr>
          <p:cNvPr id="88" name="Google Shape;88;p9"/>
          <p:cNvGrpSpPr/>
          <p:nvPr/>
        </p:nvGrpSpPr>
        <p:grpSpPr>
          <a:xfrm>
            <a:off x="0" y="381001"/>
            <a:ext cx="1037850" cy="1016288"/>
            <a:chOff x="0" y="381001"/>
            <a:chExt cx="1037850" cy="1016288"/>
          </a:xfrm>
        </p:grpSpPr>
        <p:sp>
          <p:nvSpPr>
            <p:cNvPr id="89" name="Google Shape;89;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9"/>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2" name="Google Shape;92;p9"/>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3" name="Google Shape;9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4" name="Shape 94"/>
        <p:cNvGrpSpPr/>
        <p:nvPr/>
      </p:nvGrpSpPr>
      <p:grpSpPr>
        <a:xfrm>
          <a:off x="0" y="0"/>
          <a:ext cx="0" cy="0"/>
          <a:chOff x="0" y="0"/>
          <a:chExt cx="0" cy="0"/>
        </a:xfrm>
      </p:grpSpPr>
      <p:grpSp>
        <p:nvGrpSpPr>
          <p:cNvPr id="95" name="Google Shape;95;p10"/>
          <p:cNvGrpSpPr/>
          <p:nvPr/>
        </p:nvGrpSpPr>
        <p:grpSpPr>
          <a:xfrm>
            <a:off x="4406400" y="0"/>
            <a:ext cx="4737600" cy="5143500"/>
            <a:chOff x="4406400" y="0"/>
            <a:chExt cx="4737600" cy="5143500"/>
          </a:xfrm>
        </p:grpSpPr>
        <p:sp>
          <p:nvSpPr>
            <p:cNvPr id="96" name="Google Shape;96;p10"/>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0"/>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0"/>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0"/>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0"/>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0"/>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0"/>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0"/>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0"/>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0"/>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0"/>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4" name="Google Shape;114;p10"/>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5" name="Google Shape;11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accent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823850" y="1284675"/>
            <a:ext cx="7236000" cy="1300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8000"/>
              <a:buNone/>
            </a:pPr>
            <a:r>
              <a:rPr lang="en" sz="1800">
                <a:latin typeface="Nunito"/>
                <a:ea typeface="Nunito"/>
                <a:cs typeface="Nunito"/>
                <a:sym typeface="Nunito"/>
              </a:rPr>
              <a:t>ENHANCING URL REPUTATION FOR MALICIOUS DETECTION USING MACHINE LEARNING</a:t>
            </a:r>
            <a:endParaRPr>
              <a:latin typeface="Nunito"/>
              <a:ea typeface="Nunito"/>
              <a:cs typeface="Nunito"/>
              <a:sym typeface="Nunito"/>
            </a:endParaRPr>
          </a:p>
        </p:txBody>
      </p:sp>
      <p:sp>
        <p:nvSpPr>
          <p:cNvPr id="135" name="Google Shape;135;p13"/>
          <p:cNvSpPr txBox="1"/>
          <p:nvPr>
            <p:ph idx="1" type="body"/>
          </p:nvPr>
        </p:nvSpPr>
        <p:spPr>
          <a:xfrm>
            <a:off x="658925" y="2585475"/>
            <a:ext cx="3973500" cy="11112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72222"/>
              <a:buNone/>
            </a:pPr>
            <a:r>
              <a:rPr lang="en" sz="7200">
                <a:solidFill>
                  <a:schemeClr val="lt1"/>
                </a:solidFill>
                <a:latin typeface="Nunito Medium"/>
                <a:ea typeface="Nunito Medium"/>
                <a:cs typeface="Nunito Medium"/>
                <a:sym typeface="Nunito Medium"/>
              </a:rPr>
              <a:t>SUPERVISOR</a:t>
            </a:r>
            <a:r>
              <a:rPr lang="en" sz="7319">
                <a:solidFill>
                  <a:schemeClr val="lt1"/>
                </a:solidFill>
                <a:latin typeface="Nunito Medium"/>
                <a:ea typeface="Nunito Medium"/>
                <a:cs typeface="Nunito Medium"/>
                <a:sym typeface="Nunito Medium"/>
              </a:rPr>
              <a:t>:</a:t>
            </a:r>
            <a:endParaRPr sz="7319">
              <a:solidFill>
                <a:schemeClr val="lt1"/>
              </a:solidFill>
              <a:latin typeface="Nunito Medium"/>
              <a:ea typeface="Nunito Medium"/>
              <a:cs typeface="Nunito Medium"/>
              <a:sym typeface="Nunito Medium"/>
            </a:endParaRPr>
          </a:p>
          <a:p>
            <a:pPr indent="0" lvl="0" marL="0" rtl="0" algn="l">
              <a:lnSpc>
                <a:spcPct val="115000"/>
              </a:lnSpc>
              <a:spcBef>
                <a:spcPts val="1200"/>
              </a:spcBef>
              <a:spcAft>
                <a:spcPts val="0"/>
              </a:spcAft>
              <a:buSzPct val="71038"/>
              <a:buNone/>
            </a:pPr>
            <a:r>
              <a:rPr lang="en" sz="7319">
                <a:latin typeface="Nunito Medium"/>
                <a:ea typeface="Nunito Medium"/>
                <a:cs typeface="Nunito Medium"/>
                <a:sym typeface="Nunito Medium"/>
              </a:rPr>
              <a:t>Mr. V. SABARESAN M.Tech.,(Ph.D.), Assistant Professor,</a:t>
            </a:r>
            <a:endParaRPr sz="7319">
              <a:solidFill>
                <a:schemeClr val="lt1"/>
              </a:solidFill>
              <a:latin typeface="Nunito Medium"/>
              <a:ea typeface="Nunito Medium"/>
              <a:cs typeface="Nunito Medium"/>
              <a:sym typeface="Nunito Medium"/>
            </a:endParaRPr>
          </a:p>
          <a:p>
            <a:pPr indent="0" lvl="0" marL="0" rtl="0" algn="l">
              <a:lnSpc>
                <a:spcPct val="115000"/>
              </a:lnSpc>
              <a:spcBef>
                <a:spcPts val="1200"/>
              </a:spcBef>
              <a:spcAft>
                <a:spcPts val="1200"/>
              </a:spcAft>
              <a:buSzPts val="1300"/>
              <a:buNone/>
            </a:pPr>
            <a:r>
              <a:t/>
            </a:r>
            <a:endParaRPr>
              <a:solidFill>
                <a:schemeClr val="lt1"/>
              </a:solidFill>
            </a:endParaRPr>
          </a:p>
        </p:txBody>
      </p:sp>
      <p:sp>
        <p:nvSpPr>
          <p:cNvPr id="136" name="Google Shape;136;p13"/>
          <p:cNvSpPr txBox="1"/>
          <p:nvPr/>
        </p:nvSpPr>
        <p:spPr>
          <a:xfrm>
            <a:off x="5118150" y="2636025"/>
            <a:ext cx="4425000" cy="117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Nunito Medium"/>
                <a:ea typeface="Nunito Medium"/>
                <a:cs typeface="Nunito Medium"/>
                <a:sym typeface="Nunito Medium"/>
              </a:rPr>
              <a:t>PREPARED BY </a:t>
            </a:r>
            <a:endParaRPr b="0" i="0" sz="1800" u="none" cap="none" strike="noStrike">
              <a:solidFill>
                <a:schemeClr val="lt1"/>
              </a:solidFill>
              <a:latin typeface="Nunito Medium"/>
              <a:ea typeface="Nunito Medium"/>
              <a:cs typeface="Nunito Medium"/>
              <a:sym typeface="Nunito Medium"/>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Nunito Medium"/>
                <a:ea typeface="Nunito Medium"/>
                <a:cs typeface="Nunito Medium"/>
                <a:sym typeface="Nunito Medium"/>
              </a:rPr>
              <a:t>SRINIVASAN V(312420104159)</a:t>
            </a:r>
            <a:endParaRPr b="0" i="0" sz="1800" u="none" cap="none" strike="noStrike">
              <a:solidFill>
                <a:schemeClr val="lt1"/>
              </a:solidFill>
              <a:latin typeface="Nunito Medium"/>
              <a:ea typeface="Nunito Medium"/>
              <a:cs typeface="Nunito Medium"/>
              <a:sym typeface="Nunito Medium"/>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Nunito Medium"/>
                <a:ea typeface="Nunito Medium"/>
                <a:cs typeface="Nunito Medium"/>
                <a:sym typeface="Nunito Medium"/>
              </a:rPr>
              <a:t>VAMSI G D N(312420104177)</a:t>
            </a:r>
            <a:endParaRPr b="0" i="0" sz="1800" u="none" cap="none" strike="noStrike">
              <a:solidFill>
                <a:schemeClr val="lt1"/>
              </a:solidFill>
              <a:latin typeface="Nunito Medium"/>
              <a:ea typeface="Nunito Medium"/>
              <a:cs typeface="Nunito Medium"/>
              <a:sym typeface="Nuni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nvSpPr>
        <p:spPr>
          <a:xfrm>
            <a:off x="230375" y="540600"/>
            <a:ext cx="3729300" cy="74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Nunito ExtraBold"/>
                <a:ea typeface="Nunito ExtraBold"/>
                <a:cs typeface="Nunito ExtraBold"/>
                <a:sym typeface="Nunito ExtraBold"/>
              </a:rPr>
              <a:t>EXISTING SYSTEM </a:t>
            </a:r>
            <a:endParaRPr b="0" i="0" sz="1600" u="none" cap="none" strike="noStrike">
              <a:solidFill>
                <a:schemeClr val="lt1"/>
              </a:solidFill>
              <a:latin typeface="Nunito ExtraBold"/>
              <a:ea typeface="Nunito ExtraBold"/>
              <a:cs typeface="Nunito ExtraBold"/>
              <a:sym typeface="Nunito ExtraBold"/>
            </a:endParaRPr>
          </a:p>
        </p:txBody>
      </p:sp>
      <p:sp>
        <p:nvSpPr>
          <p:cNvPr id="195" name="Google Shape;195;p22"/>
          <p:cNvSpPr txBox="1"/>
          <p:nvPr/>
        </p:nvSpPr>
        <p:spPr>
          <a:xfrm>
            <a:off x="230375" y="1516800"/>
            <a:ext cx="8565000" cy="2718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Nunito"/>
                <a:ea typeface="Nunito"/>
                <a:cs typeface="Nunito"/>
                <a:sym typeface="Nunito"/>
              </a:rPr>
              <a:t> </a:t>
            </a:r>
            <a:r>
              <a:rPr b="0" i="0" lang="en" sz="1400" u="none" cap="none" strike="noStrike">
                <a:solidFill>
                  <a:schemeClr val="lt1"/>
                </a:solidFill>
                <a:latin typeface="Nunito SemiBold"/>
                <a:ea typeface="Nunito SemiBold"/>
                <a:cs typeface="Nunito SemiBold"/>
                <a:sym typeface="Nunito SemiBold"/>
              </a:rPr>
              <a:t>The existing systems for enhancing URL reputation for malicious detection typically rely on a combination of traditional methods and contemporary technologies. Traditional methods involve maintaining databases of known malicious URLs and utilizing signature-based detection techniques. However, these methods often struggle to keep pace with the rapidly evolving landscape of cyber threats, as attackers continually find ways to evade signature-based detection.</a:t>
            </a:r>
            <a:endParaRPr b="0" i="0" sz="1400" u="none" cap="none" strike="noStrike">
              <a:solidFill>
                <a:schemeClr val="lt1"/>
              </a:solidFill>
              <a:latin typeface="Nunito SemiBold"/>
              <a:ea typeface="Nunito SemiBold"/>
              <a:cs typeface="Nunito SemiBold"/>
              <a:sym typeface="Nunito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3"/>
          <p:cNvPicPr preferRelativeResize="0"/>
          <p:nvPr/>
        </p:nvPicPr>
        <p:blipFill>
          <a:blip r:embed="rId3">
            <a:alphaModFix/>
          </a:blip>
          <a:stretch>
            <a:fillRect/>
          </a:stretch>
        </p:blipFill>
        <p:spPr>
          <a:xfrm>
            <a:off x="4838300" y="152400"/>
            <a:ext cx="3730104" cy="4838701"/>
          </a:xfrm>
          <a:prstGeom prst="rect">
            <a:avLst/>
          </a:prstGeom>
          <a:noFill/>
          <a:ln>
            <a:noFill/>
          </a:ln>
        </p:spPr>
      </p:pic>
      <p:sp>
        <p:nvSpPr>
          <p:cNvPr id="201" name="Google Shape;201;p23"/>
          <p:cNvSpPr txBox="1"/>
          <p:nvPr/>
        </p:nvSpPr>
        <p:spPr>
          <a:xfrm>
            <a:off x="980850" y="2016075"/>
            <a:ext cx="2490300" cy="75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Times New Roman"/>
                <a:ea typeface="Times New Roman"/>
                <a:cs typeface="Times New Roman"/>
                <a:sym typeface="Times New Roman"/>
              </a:rPr>
              <a:t>EXISTING SYSTEM ARCHITECTURE</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nvSpPr>
        <p:spPr>
          <a:xfrm>
            <a:off x="230375" y="848525"/>
            <a:ext cx="3729300" cy="74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800" u="none" cap="none" strike="noStrike">
                <a:solidFill>
                  <a:schemeClr val="lt1"/>
                </a:solidFill>
                <a:latin typeface="Times New Roman"/>
                <a:ea typeface="Times New Roman"/>
                <a:cs typeface="Times New Roman"/>
                <a:sym typeface="Times New Roman"/>
              </a:rPr>
              <a:t>ADVANTAGES</a:t>
            </a:r>
            <a:r>
              <a:rPr b="0" i="0" lang="en" sz="1600" u="none" cap="none" strike="noStrike">
                <a:solidFill>
                  <a:schemeClr val="lt1"/>
                </a:solidFill>
                <a:latin typeface="Nunito ExtraBold"/>
                <a:ea typeface="Nunito ExtraBold"/>
                <a:cs typeface="Nunito ExtraBold"/>
                <a:sym typeface="Nunito ExtraBold"/>
              </a:rPr>
              <a:t> </a:t>
            </a:r>
            <a:endParaRPr b="0" i="0" sz="1600" u="none" cap="none" strike="noStrike">
              <a:solidFill>
                <a:schemeClr val="lt1"/>
              </a:solidFill>
              <a:latin typeface="Nunito ExtraBold"/>
              <a:ea typeface="Nunito ExtraBold"/>
              <a:cs typeface="Nunito ExtraBold"/>
              <a:sym typeface="Nunito ExtraBold"/>
            </a:endParaRPr>
          </a:p>
        </p:txBody>
      </p:sp>
      <p:sp>
        <p:nvSpPr>
          <p:cNvPr id="207" name="Google Shape;207;p24"/>
          <p:cNvSpPr txBox="1"/>
          <p:nvPr/>
        </p:nvSpPr>
        <p:spPr>
          <a:xfrm>
            <a:off x="230375" y="1918950"/>
            <a:ext cx="6512100" cy="23151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100000"/>
              </a:lnSpc>
              <a:spcBef>
                <a:spcPts val="0"/>
              </a:spcBef>
              <a:spcAft>
                <a:spcPts val="0"/>
              </a:spcAft>
              <a:buClr>
                <a:schemeClr val="lt1"/>
              </a:buClr>
              <a:buSzPts val="1600"/>
              <a:buFont typeface="Times New Roman"/>
              <a:buChar char="❏"/>
            </a:pPr>
            <a:r>
              <a:rPr lang="en" sz="1600">
                <a:solidFill>
                  <a:schemeClr val="lt1"/>
                </a:solidFill>
                <a:highlight>
                  <a:schemeClr val="accent3"/>
                </a:highlight>
                <a:latin typeface="Times New Roman"/>
                <a:ea typeface="Times New Roman"/>
                <a:cs typeface="Times New Roman"/>
                <a:sym typeface="Times New Roman"/>
              </a:rPr>
              <a:t>Improved Accuracy</a:t>
            </a:r>
            <a:endParaRPr i="0" sz="1600" u="none" cap="none" strike="noStrike">
              <a:solidFill>
                <a:schemeClr val="lt1"/>
              </a:solidFill>
              <a:highlight>
                <a:schemeClr val="accent3"/>
              </a:highlight>
              <a:latin typeface="Times New Roman"/>
              <a:ea typeface="Times New Roman"/>
              <a:cs typeface="Times New Roman"/>
              <a:sym typeface="Times New Roman"/>
            </a:endParaRPr>
          </a:p>
          <a:p>
            <a:pPr indent="-330200" lvl="0" marL="457200" marR="0" rtl="0" algn="just">
              <a:lnSpc>
                <a:spcPct val="100000"/>
              </a:lnSpc>
              <a:spcBef>
                <a:spcPts val="0"/>
              </a:spcBef>
              <a:spcAft>
                <a:spcPts val="0"/>
              </a:spcAft>
              <a:buClr>
                <a:schemeClr val="lt1"/>
              </a:buClr>
              <a:buSzPts val="1600"/>
              <a:buFont typeface="Times New Roman"/>
              <a:buChar char="❏"/>
            </a:pPr>
            <a:r>
              <a:rPr lang="en" sz="1600">
                <a:solidFill>
                  <a:schemeClr val="lt1"/>
                </a:solidFill>
                <a:highlight>
                  <a:schemeClr val="accent3"/>
                </a:highlight>
                <a:latin typeface="Times New Roman"/>
                <a:ea typeface="Times New Roman"/>
                <a:cs typeface="Times New Roman"/>
                <a:sym typeface="Times New Roman"/>
              </a:rPr>
              <a:t>Scalability</a:t>
            </a:r>
            <a:endParaRPr i="0" sz="1600" u="none" cap="none" strike="noStrike">
              <a:solidFill>
                <a:schemeClr val="lt1"/>
              </a:solidFill>
              <a:highlight>
                <a:schemeClr val="accent3"/>
              </a:highlight>
              <a:latin typeface="Times New Roman"/>
              <a:ea typeface="Times New Roman"/>
              <a:cs typeface="Times New Roman"/>
              <a:sym typeface="Times New Roman"/>
            </a:endParaRPr>
          </a:p>
          <a:p>
            <a:pPr indent="-330200" lvl="0" marL="457200" marR="0" rtl="0" algn="just">
              <a:lnSpc>
                <a:spcPct val="100000"/>
              </a:lnSpc>
              <a:spcBef>
                <a:spcPts val="0"/>
              </a:spcBef>
              <a:spcAft>
                <a:spcPts val="0"/>
              </a:spcAft>
              <a:buClr>
                <a:schemeClr val="lt1"/>
              </a:buClr>
              <a:buSzPts val="1600"/>
              <a:buFont typeface="Times New Roman"/>
              <a:buChar char="❏"/>
            </a:pPr>
            <a:r>
              <a:rPr lang="en" sz="1600">
                <a:solidFill>
                  <a:schemeClr val="lt1"/>
                </a:solidFill>
                <a:highlight>
                  <a:schemeClr val="accent3"/>
                </a:highlight>
                <a:latin typeface="Times New Roman"/>
                <a:ea typeface="Times New Roman"/>
                <a:cs typeface="Times New Roman"/>
                <a:sym typeface="Times New Roman"/>
              </a:rPr>
              <a:t>Adaptability</a:t>
            </a:r>
            <a:endParaRPr sz="1600">
              <a:solidFill>
                <a:schemeClr val="lt1"/>
              </a:solidFill>
              <a:highlight>
                <a:schemeClr val="accent3"/>
              </a:highlight>
              <a:latin typeface="Times New Roman"/>
              <a:ea typeface="Times New Roman"/>
              <a:cs typeface="Times New Roman"/>
              <a:sym typeface="Times New Roman"/>
            </a:endParaRPr>
          </a:p>
          <a:p>
            <a:pPr indent="-330200" lvl="0" marL="457200" marR="0" rtl="0" algn="just">
              <a:lnSpc>
                <a:spcPct val="100000"/>
              </a:lnSpc>
              <a:spcBef>
                <a:spcPts val="0"/>
              </a:spcBef>
              <a:spcAft>
                <a:spcPts val="0"/>
              </a:spcAft>
              <a:buClr>
                <a:schemeClr val="lt1"/>
              </a:buClr>
              <a:buSzPts val="1600"/>
              <a:buFont typeface="Times New Roman"/>
              <a:buChar char="❏"/>
            </a:pPr>
            <a:r>
              <a:rPr i="0" lang="en" sz="1600" u="none" cap="none" strike="noStrike">
                <a:solidFill>
                  <a:schemeClr val="lt1"/>
                </a:solidFill>
                <a:highlight>
                  <a:schemeClr val="accent3"/>
                </a:highlight>
                <a:latin typeface="Times New Roman"/>
                <a:ea typeface="Times New Roman"/>
                <a:cs typeface="Times New Roman"/>
                <a:sym typeface="Times New Roman"/>
              </a:rPr>
              <a:t>User-Friendly Interface</a:t>
            </a:r>
            <a:endParaRPr sz="1600">
              <a:solidFill>
                <a:schemeClr val="lt1"/>
              </a:solidFill>
              <a:highlight>
                <a:schemeClr val="accent3"/>
              </a:highlight>
              <a:latin typeface="Times New Roman"/>
              <a:ea typeface="Times New Roman"/>
              <a:cs typeface="Times New Roman"/>
              <a:sym typeface="Times New Roman"/>
            </a:endParaRPr>
          </a:p>
          <a:p>
            <a:pPr indent="-330200" lvl="0" marL="457200" marR="0" rtl="0" algn="just">
              <a:lnSpc>
                <a:spcPct val="100000"/>
              </a:lnSpc>
              <a:spcBef>
                <a:spcPts val="0"/>
              </a:spcBef>
              <a:spcAft>
                <a:spcPts val="0"/>
              </a:spcAft>
              <a:buClr>
                <a:schemeClr val="lt1"/>
              </a:buClr>
              <a:buSzPts val="1600"/>
              <a:buFont typeface="Times New Roman"/>
              <a:buChar char="❏"/>
            </a:pPr>
            <a:r>
              <a:rPr lang="en" sz="1600">
                <a:solidFill>
                  <a:schemeClr val="lt1"/>
                </a:solidFill>
                <a:highlight>
                  <a:schemeClr val="accent3"/>
                </a:highlight>
                <a:latin typeface="Times New Roman"/>
                <a:ea typeface="Times New Roman"/>
                <a:cs typeface="Times New Roman"/>
                <a:sym typeface="Times New Roman"/>
              </a:rPr>
              <a:t>Reduced False Positives</a:t>
            </a:r>
            <a:endParaRPr sz="1600">
              <a:solidFill>
                <a:schemeClr val="lt1"/>
              </a:solidFill>
              <a:highlight>
                <a:schemeClr val="accent3"/>
              </a:highlight>
              <a:latin typeface="Times New Roman"/>
              <a:ea typeface="Times New Roman"/>
              <a:cs typeface="Times New Roman"/>
              <a:sym typeface="Times New Roman"/>
            </a:endParaRPr>
          </a:p>
          <a:p>
            <a:pPr indent="-330200" lvl="0" marL="457200" marR="0" rtl="0" algn="just">
              <a:lnSpc>
                <a:spcPct val="150000"/>
              </a:lnSpc>
              <a:spcBef>
                <a:spcPts val="0"/>
              </a:spcBef>
              <a:spcAft>
                <a:spcPts val="0"/>
              </a:spcAft>
              <a:buClr>
                <a:schemeClr val="lt1"/>
              </a:buClr>
              <a:buSzPts val="1600"/>
              <a:buFont typeface="Times New Roman"/>
              <a:buChar char="❏"/>
            </a:pPr>
            <a:r>
              <a:rPr lang="en" sz="1600">
                <a:solidFill>
                  <a:srgbClr val="ECECEC"/>
                </a:solidFill>
                <a:highlight>
                  <a:schemeClr val="accent3"/>
                </a:highlight>
                <a:latin typeface="Times New Roman"/>
                <a:ea typeface="Times New Roman"/>
                <a:cs typeface="Times New Roman"/>
                <a:sym typeface="Times New Roman"/>
              </a:rPr>
              <a:t>Cost-Efficiency</a:t>
            </a:r>
            <a:endParaRPr sz="2000">
              <a:solidFill>
                <a:schemeClr val="lt1"/>
              </a:solidFill>
              <a:highlight>
                <a:schemeClr val="accent3"/>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nvSpPr>
        <p:spPr>
          <a:xfrm>
            <a:off x="643750" y="384950"/>
            <a:ext cx="2207400" cy="7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MODULES</a:t>
            </a:r>
            <a:endParaRPr sz="1800">
              <a:solidFill>
                <a:schemeClr val="lt1"/>
              </a:solidFill>
              <a:latin typeface="Times New Roman"/>
              <a:ea typeface="Times New Roman"/>
              <a:cs typeface="Times New Roman"/>
              <a:sym typeface="Times New Roman"/>
            </a:endParaRPr>
          </a:p>
        </p:txBody>
      </p:sp>
      <p:sp>
        <p:nvSpPr>
          <p:cNvPr id="213" name="Google Shape;213;p25"/>
          <p:cNvSpPr txBox="1"/>
          <p:nvPr/>
        </p:nvSpPr>
        <p:spPr>
          <a:xfrm>
            <a:off x="589375" y="852550"/>
            <a:ext cx="8362200" cy="409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ECECEC"/>
                </a:solidFill>
                <a:highlight>
                  <a:schemeClr val="accent3"/>
                </a:highlight>
                <a:latin typeface="Times New Roman"/>
                <a:ea typeface="Times New Roman"/>
                <a:cs typeface="Times New Roman"/>
                <a:sym typeface="Times New Roman"/>
              </a:rPr>
              <a:t>Data Collection Module:</a:t>
            </a:r>
            <a:endParaRPr>
              <a:solidFill>
                <a:srgbClr val="ECECEC"/>
              </a:solidFill>
              <a:highlight>
                <a:schemeClr val="accent3"/>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ECECEC"/>
              </a:buClr>
              <a:buSzPts val="1400"/>
              <a:buFont typeface="Times New Roman"/>
              <a:buChar char="●"/>
            </a:pPr>
            <a:r>
              <a:rPr lang="en">
                <a:solidFill>
                  <a:srgbClr val="ECECEC"/>
                </a:solidFill>
                <a:highlight>
                  <a:schemeClr val="accent3"/>
                </a:highlight>
                <a:latin typeface="Times New Roman"/>
                <a:ea typeface="Times New Roman"/>
                <a:cs typeface="Times New Roman"/>
                <a:sym typeface="Times New Roman"/>
              </a:rPr>
              <a:t>Responsible for collecting URL data from various sources such as web traffic logs, threat intelligence feeds, and user submissions.</a:t>
            </a:r>
            <a:endParaRPr>
              <a:solidFill>
                <a:srgbClr val="ECECEC"/>
              </a:solidFill>
              <a:highlight>
                <a:schemeClr val="accent3"/>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ECECEC"/>
              </a:buClr>
              <a:buSzPts val="1400"/>
              <a:buFont typeface="Times New Roman"/>
              <a:buChar char="●"/>
            </a:pPr>
            <a:r>
              <a:rPr lang="en">
                <a:solidFill>
                  <a:srgbClr val="ECECEC"/>
                </a:solidFill>
                <a:highlight>
                  <a:schemeClr val="accent3"/>
                </a:highlight>
                <a:latin typeface="Times New Roman"/>
                <a:ea typeface="Times New Roman"/>
                <a:cs typeface="Times New Roman"/>
                <a:sym typeface="Times New Roman"/>
              </a:rPr>
              <a:t>Includes functionalities for data preprocessing tasks such as data cleaning, deduplication, and normalization.</a:t>
            </a:r>
            <a:endParaRPr>
              <a:solidFill>
                <a:srgbClr val="ECECEC"/>
              </a:solidFill>
              <a:highlight>
                <a:schemeClr val="accent3"/>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rgbClr val="ECECEC"/>
                </a:solidFill>
                <a:highlight>
                  <a:schemeClr val="accent3"/>
                </a:highlight>
                <a:latin typeface="Times New Roman"/>
                <a:ea typeface="Times New Roman"/>
                <a:cs typeface="Times New Roman"/>
                <a:sym typeface="Times New Roman"/>
              </a:rPr>
              <a:t>Feature Extraction Module:</a:t>
            </a:r>
            <a:endParaRPr>
              <a:solidFill>
                <a:srgbClr val="ECECEC"/>
              </a:solidFill>
              <a:highlight>
                <a:schemeClr val="accent3"/>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ECECEC"/>
              </a:buClr>
              <a:buSzPts val="1400"/>
              <a:buFont typeface="Times New Roman"/>
              <a:buChar char="●"/>
            </a:pPr>
            <a:r>
              <a:rPr lang="en">
                <a:solidFill>
                  <a:srgbClr val="ECECEC"/>
                </a:solidFill>
                <a:highlight>
                  <a:schemeClr val="accent3"/>
                </a:highlight>
                <a:latin typeface="Times New Roman"/>
                <a:ea typeface="Times New Roman"/>
                <a:cs typeface="Times New Roman"/>
                <a:sym typeface="Times New Roman"/>
              </a:rPr>
              <a:t>Extracts relevant features from the URLs, including domain information (e.g., age, registrar), URL structure (e.g., length, depth), lexical analysis of the URL path, WHOIS information, and content-based features.</a:t>
            </a:r>
            <a:endParaRPr>
              <a:solidFill>
                <a:srgbClr val="ECECEC"/>
              </a:solidFill>
              <a:highlight>
                <a:schemeClr val="accent3"/>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ECECEC"/>
              </a:buClr>
              <a:buSzPts val="1400"/>
              <a:buFont typeface="Times New Roman"/>
              <a:buChar char="●"/>
            </a:pPr>
            <a:r>
              <a:rPr lang="en">
                <a:solidFill>
                  <a:srgbClr val="ECECEC"/>
                </a:solidFill>
                <a:highlight>
                  <a:schemeClr val="accent3"/>
                </a:highlight>
                <a:latin typeface="Times New Roman"/>
                <a:ea typeface="Times New Roman"/>
                <a:cs typeface="Times New Roman"/>
                <a:sym typeface="Times New Roman"/>
              </a:rPr>
              <a:t>Utilizes techniques like TF-IDF, word embeddings, and domain reputation scores.</a:t>
            </a:r>
            <a:endParaRPr>
              <a:solidFill>
                <a:srgbClr val="ECECEC"/>
              </a:solidFill>
              <a:highlight>
                <a:schemeClr val="accent3"/>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rgbClr val="ECECEC"/>
                </a:solidFill>
                <a:highlight>
                  <a:schemeClr val="accent3"/>
                </a:highlight>
                <a:latin typeface="Times New Roman"/>
                <a:ea typeface="Times New Roman"/>
                <a:cs typeface="Times New Roman"/>
                <a:sym typeface="Times New Roman"/>
              </a:rPr>
              <a:t>Decision Engine Module:</a:t>
            </a:r>
            <a:endParaRPr>
              <a:solidFill>
                <a:srgbClr val="ECECEC"/>
              </a:solidFill>
              <a:highlight>
                <a:schemeClr val="accent3"/>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ECECEC"/>
              </a:buClr>
              <a:buSzPts val="1400"/>
              <a:buFont typeface="Times New Roman"/>
              <a:buChar char="●"/>
            </a:pPr>
            <a:r>
              <a:rPr lang="en">
                <a:solidFill>
                  <a:srgbClr val="ECECEC"/>
                </a:solidFill>
                <a:highlight>
                  <a:schemeClr val="accent3"/>
                </a:highlight>
                <a:latin typeface="Times New Roman"/>
                <a:ea typeface="Times New Roman"/>
                <a:cs typeface="Times New Roman"/>
                <a:sym typeface="Times New Roman"/>
              </a:rPr>
              <a:t>Evaluates the output of the deployed machine learning models and makes decisions regarding the reputation of URLs (e.g., benign, suspicious, malicious).</a:t>
            </a:r>
            <a:endParaRPr>
              <a:solidFill>
                <a:srgbClr val="ECECEC"/>
              </a:solidFill>
              <a:highlight>
                <a:schemeClr val="accent3"/>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ECECEC"/>
              </a:buClr>
              <a:buSzPts val="1400"/>
              <a:buFont typeface="Times New Roman"/>
              <a:buChar char="●"/>
            </a:pPr>
            <a:r>
              <a:rPr lang="en">
                <a:solidFill>
                  <a:srgbClr val="ECECEC"/>
                </a:solidFill>
                <a:highlight>
                  <a:schemeClr val="accent3"/>
                </a:highlight>
                <a:latin typeface="Times New Roman"/>
                <a:ea typeface="Times New Roman"/>
                <a:cs typeface="Times New Roman"/>
                <a:sym typeface="Times New Roman"/>
              </a:rPr>
              <a:t>Incorporates thresholds and rules for decision-making to balance false positives and false negatives.</a:t>
            </a:r>
            <a:endParaRPr>
              <a:solidFill>
                <a:srgbClr val="ECECEC"/>
              </a:solidFill>
              <a:highlight>
                <a:schemeClr val="accent3"/>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rgbClr val="ECECEC"/>
                </a:solidFill>
                <a:highlight>
                  <a:schemeClr val="accent3"/>
                </a:highlight>
                <a:latin typeface="Times New Roman"/>
                <a:ea typeface="Times New Roman"/>
                <a:cs typeface="Times New Roman"/>
                <a:sym typeface="Times New Roman"/>
              </a:rPr>
              <a:t>User Interface Module:</a:t>
            </a:r>
            <a:endParaRPr>
              <a:solidFill>
                <a:srgbClr val="ECECEC"/>
              </a:solidFill>
              <a:highlight>
                <a:schemeClr val="accent3"/>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ECECEC"/>
              </a:buClr>
              <a:buSzPts val="1400"/>
              <a:buFont typeface="Times New Roman"/>
              <a:buChar char="●"/>
            </a:pPr>
            <a:r>
              <a:rPr lang="en">
                <a:solidFill>
                  <a:srgbClr val="ECECEC"/>
                </a:solidFill>
                <a:highlight>
                  <a:schemeClr val="accent3"/>
                </a:highlight>
                <a:latin typeface="Times New Roman"/>
                <a:ea typeface="Times New Roman"/>
                <a:cs typeface="Times New Roman"/>
                <a:sym typeface="Times New Roman"/>
              </a:rPr>
              <a:t>Offers a user-friendly interface for security analysts to interact with the system, view detected threats, and take appropriate actions.</a:t>
            </a:r>
            <a:endParaRPr>
              <a:solidFill>
                <a:srgbClr val="ECECEC"/>
              </a:solidFill>
              <a:highlight>
                <a:schemeClr val="accent3"/>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ECECEC"/>
              </a:buClr>
              <a:buSzPts val="1400"/>
              <a:buFont typeface="Times New Roman"/>
              <a:buChar char="●"/>
            </a:pPr>
            <a:r>
              <a:rPr lang="en">
                <a:solidFill>
                  <a:srgbClr val="ECECEC"/>
                </a:solidFill>
                <a:highlight>
                  <a:schemeClr val="accent3"/>
                </a:highlight>
                <a:latin typeface="Times New Roman"/>
                <a:ea typeface="Times New Roman"/>
                <a:cs typeface="Times New Roman"/>
                <a:sym typeface="Times New Roman"/>
              </a:rPr>
              <a:t>Provides visualization tools for exploring URL reputation data and model insights.</a:t>
            </a:r>
            <a:endParaRPr>
              <a:solidFill>
                <a:srgbClr val="ECECEC"/>
              </a:solidFill>
              <a:highlight>
                <a:schemeClr val="accent3"/>
              </a:highlight>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nvSpPr>
        <p:spPr>
          <a:xfrm>
            <a:off x="350150" y="271850"/>
            <a:ext cx="8601600" cy="895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ECECEC"/>
                </a:solidFill>
                <a:highlight>
                  <a:schemeClr val="accent3"/>
                </a:highlight>
                <a:latin typeface="Times New Roman"/>
                <a:ea typeface="Times New Roman"/>
                <a:cs typeface="Times New Roman"/>
                <a:sym typeface="Times New Roman"/>
              </a:rPr>
              <a:t>Security and Compliance Module:</a:t>
            </a:r>
            <a:endParaRPr>
              <a:solidFill>
                <a:srgbClr val="ECECEC"/>
              </a:solidFill>
              <a:highlight>
                <a:schemeClr val="accent3"/>
              </a:highlight>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ECECEC"/>
              </a:buClr>
              <a:buSzPts val="1400"/>
              <a:buFont typeface="Times New Roman"/>
              <a:buChar char="●"/>
            </a:pPr>
            <a:r>
              <a:rPr lang="en">
                <a:solidFill>
                  <a:srgbClr val="ECECEC"/>
                </a:solidFill>
                <a:highlight>
                  <a:schemeClr val="accent3"/>
                </a:highlight>
                <a:latin typeface="Times New Roman"/>
                <a:ea typeface="Times New Roman"/>
                <a:cs typeface="Times New Roman"/>
                <a:sym typeface="Times New Roman"/>
              </a:rPr>
              <a:t>Implements security measures to protect sensitive data and prevent unauthorized access to the system.</a:t>
            </a:r>
            <a:endParaRPr>
              <a:solidFill>
                <a:srgbClr val="ECECEC"/>
              </a:solidFill>
              <a:highlight>
                <a:schemeClr val="accent3"/>
              </a:highlight>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ECECEC"/>
              </a:buClr>
              <a:buSzPts val="1400"/>
              <a:buFont typeface="Times New Roman"/>
              <a:buChar char="●"/>
            </a:pPr>
            <a:r>
              <a:rPr lang="en">
                <a:solidFill>
                  <a:srgbClr val="ECECEC"/>
                </a:solidFill>
                <a:highlight>
                  <a:schemeClr val="accent3"/>
                </a:highlight>
                <a:latin typeface="Times New Roman"/>
                <a:ea typeface="Times New Roman"/>
                <a:cs typeface="Times New Roman"/>
                <a:sym typeface="Times New Roman"/>
              </a:rPr>
              <a:t>Ensures compliance with relevant regulations and standards such as GDPR, HIPAA, and PCI DSS.</a:t>
            </a:r>
            <a:endParaRPr>
              <a:solidFill>
                <a:srgbClr val="ECECEC"/>
              </a:solidFill>
              <a:highlight>
                <a:schemeClr val="accent3"/>
              </a:highlight>
              <a:latin typeface="Times New Roman"/>
              <a:ea typeface="Times New Roman"/>
              <a:cs typeface="Times New Roman"/>
              <a:sym typeface="Times New Roman"/>
            </a:endParaRPr>
          </a:p>
        </p:txBody>
      </p:sp>
      <p:sp>
        <p:nvSpPr>
          <p:cNvPr id="219" name="Google Shape;219;p26"/>
          <p:cNvSpPr txBox="1"/>
          <p:nvPr/>
        </p:nvSpPr>
        <p:spPr>
          <a:xfrm>
            <a:off x="545900" y="1559375"/>
            <a:ext cx="17181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Times New Roman"/>
                <a:ea typeface="Times New Roman"/>
                <a:cs typeface="Times New Roman"/>
                <a:sym typeface="Times New Roman"/>
              </a:rPr>
              <a:t>ALGORITHM</a:t>
            </a:r>
            <a:endParaRPr sz="1600">
              <a:solidFill>
                <a:schemeClr val="lt1"/>
              </a:solidFill>
              <a:latin typeface="Times New Roman"/>
              <a:ea typeface="Times New Roman"/>
              <a:cs typeface="Times New Roman"/>
              <a:sym typeface="Times New Roman"/>
            </a:endParaRPr>
          </a:p>
        </p:txBody>
      </p:sp>
      <p:sp>
        <p:nvSpPr>
          <p:cNvPr id="220" name="Google Shape;220;p26"/>
          <p:cNvSpPr txBox="1"/>
          <p:nvPr/>
        </p:nvSpPr>
        <p:spPr>
          <a:xfrm>
            <a:off x="600250" y="2124825"/>
            <a:ext cx="7818600" cy="2305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lt1"/>
                </a:solidFill>
                <a:latin typeface="Times New Roman"/>
                <a:ea typeface="Times New Roman"/>
                <a:cs typeface="Times New Roman"/>
                <a:sym typeface="Times New Roman"/>
              </a:rPr>
              <a:t>A decision tree algorithm is a useful tool for categorizing URLs as dangerous or benign based on their attributes, which is useful when improving URL reputation for harmful detection. The decision tree works by dividing the feature space into subsets recursively, each of which is determined by the value of a different feature. The decision tree is built repeatedly during the training phase, choosing the best feature and split point at each node to maximize the separation between classes, which is frequently gauged by metrics like information gain or Gini impurity. The decision tree gains the ability to recognize patterns in new URLs and develop decision rules by being trained on labeled data that contains URLs that have been classified as benign defacement, phishing, or malware.</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nvSpPr>
        <p:spPr>
          <a:xfrm>
            <a:off x="513250" y="330575"/>
            <a:ext cx="20880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Times New Roman"/>
                <a:ea typeface="Times New Roman"/>
                <a:cs typeface="Times New Roman"/>
                <a:sym typeface="Times New Roman"/>
              </a:rPr>
              <a:t>TECHNIQUES</a:t>
            </a:r>
            <a:endParaRPr sz="1600">
              <a:solidFill>
                <a:schemeClr val="lt1"/>
              </a:solidFill>
              <a:latin typeface="Times New Roman"/>
              <a:ea typeface="Times New Roman"/>
              <a:cs typeface="Times New Roman"/>
              <a:sym typeface="Times New Roman"/>
            </a:endParaRPr>
          </a:p>
        </p:txBody>
      </p:sp>
      <p:sp>
        <p:nvSpPr>
          <p:cNvPr id="226" name="Google Shape;226;p27"/>
          <p:cNvSpPr txBox="1"/>
          <p:nvPr/>
        </p:nvSpPr>
        <p:spPr>
          <a:xfrm>
            <a:off x="230525" y="906900"/>
            <a:ext cx="8764500" cy="3762600"/>
          </a:xfrm>
          <a:prstGeom prst="rect">
            <a:avLst/>
          </a:prstGeom>
          <a:noFill/>
          <a:ln>
            <a:noFill/>
          </a:ln>
        </p:spPr>
        <p:txBody>
          <a:bodyPr anchorCtr="0" anchor="t" bIns="91425" lIns="91425" spcFirstLastPara="1" rIns="91425" wrap="square" tIns="91425">
            <a:noAutofit/>
          </a:bodyPr>
          <a:lstStyle/>
          <a:p>
            <a:pPr indent="-228600" lvl="0" marL="457200" rtl="0" algn="just">
              <a:lnSpc>
                <a:spcPct val="115000"/>
              </a:lnSpc>
              <a:spcBef>
                <a:spcPts val="1500"/>
              </a:spcBef>
              <a:spcAft>
                <a:spcPts val="0"/>
              </a:spcAft>
              <a:buClr>
                <a:srgbClr val="ECECEC"/>
              </a:buClr>
              <a:buSzPts val="1400"/>
              <a:buFont typeface="Times New Roman"/>
              <a:buNone/>
            </a:pPr>
            <a:r>
              <a:rPr lang="en">
                <a:solidFill>
                  <a:srgbClr val="ECECEC"/>
                </a:solidFill>
                <a:highlight>
                  <a:schemeClr val="accent3"/>
                </a:highlight>
                <a:latin typeface="Times New Roman"/>
                <a:ea typeface="Times New Roman"/>
                <a:cs typeface="Times New Roman"/>
                <a:sym typeface="Times New Roman"/>
              </a:rPr>
              <a:t>Supervised Learning:</a:t>
            </a:r>
            <a:endParaRPr>
              <a:solidFill>
                <a:srgbClr val="ECECEC"/>
              </a:solidFill>
              <a:highlight>
                <a:schemeClr val="accent3"/>
              </a:highlight>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rgbClr val="ECECEC"/>
              </a:buClr>
              <a:buSzPts val="1400"/>
              <a:buFont typeface="Times New Roman"/>
              <a:buChar char="●"/>
            </a:pPr>
            <a:r>
              <a:rPr lang="en">
                <a:solidFill>
                  <a:srgbClr val="ECECEC"/>
                </a:solidFill>
                <a:highlight>
                  <a:schemeClr val="accent3"/>
                </a:highlight>
                <a:latin typeface="Times New Roman"/>
                <a:ea typeface="Times New Roman"/>
                <a:cs typeface="Times New Roman"/>
                <a:sym typeface="Times New Roman"/>
              </a:rPr>
              <a:t>Utilize supervised learning algorithms such as Random Forest, Gradient Boosting Machines (GBM), Support Vector Machines (SVM), or deep learning models like Convolutional Neural Networks (CNNs) and Recurrent Neural Networks (RNNs).</a:t>
            </a:r>
            <a:endParaRPr>
              <a:solidFill>
                <a:srgbClr val="ECECEC"/>
              </a:solidFill>
              <a:highlight>
                <a:schemeClr val="accent3"/>
              </a:highlight>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rgbClr val="ECECEC"/>
              </a:buClr>
              <a:buSzPts val="1400"/>
              <a:buFont typeface="Times New Roman"/>
              <a:buChar char="●"/>
            </a:pPr>
            <a:r>
              <a:rPr lang="en">
                <a:solidFill>
                  <a:srgbClr val="ECECEC"/>
                </a:solidFill>
                <a:highlight>
                  <a:schemeClr val="accent3"/>
                </a:highlight>
                <a:latin typeface="Times New Roman"/>
                <a:ea typeface="Times New Roman"/>
                <a:cs typeface="Times New Roman"/>
                <a:sym typeface="Times New Roman"/>
              </a:rPr>
              <a:t>Train models using labeled data where URLs are classified as malicious or benign.</a:t>
            </a:r>
            <a:endParaRPr>
              <a:solidFill>
                <a:srgbClr val="ECECEC"/>
              </a:solidFill>
              <a:highlight>
                <a:schemeClr val="accent3"/>
              </a:highlight>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ECECEC"/>
              </a:buClr>
              <a:buSzPts val="1400"/>
              <a:buFont typeface="Times New Roman"/>
              <a:buNone/>
            </a:pPr>
            <a:r>
              <a:rPr lang="en">
                <a:solidFill>
                  <a:srgbClr val="ECECEC"/>
                </a:solidFill>
                <a:highlight>
                  <a:schemeClr val="accent3"/>
                </a:highlight>
                <a:latin typeface="Times New Roman"/>
                <a:ea typeface="Times New Roman"/>
                <a:cs typeface="Times New Roman"/>
                <a:sym typeface="Times New Roman"/>
              </a:rPr>
              <a:t>Feature Engineering:</a:t>
            </a:r>
            <a:endParaRPr>
              <a:solidFill>
                <a:srgbClr val="ECECEC"/>
              </a:solidFill>
              <a:highlight>
                <a:schemeClr val="accent3"/>
              </a:highlight>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rgbClr val="ECECEC"/>
              </a:buClr>
              <a:buSzPts val="1400"/>
              <a:buFont typeface="Times New Roman"/>
              <a:buChar char="●"/>
            </a:pPr>
            <a:r>
              <a:rPr lang="en">
                <a:solidFill>
                  <a:srgbClr val="ECECEC"/>
                </a:solidFill>
                <a:highlight>
                  <a:schemeClr val="accent3"/>
                </a:highlight>
                <a:latin typeface="Times New Roman"/>
                <a:ea typeface="Times New Roman"/>
                <a:cs typeface="Times New Roman"/>
                <a:sym typeface="Times New Roman"/>
              </a:rPr>
              <a:t>Extract relevant features from URLs including domain information (age, registrar), URL structure (length, depth), presence of suspicious characters, lexical analysis of the URL path, WHOIS information, and content-based features.</a:t>
            </a:r>
            <a:endParaRPr>
              <a:solidFill>
                <a:srgbClr val="ECECEC"/>
              </a:solidFill>
              <a:highlight>
                <a:schemeClr val="accent3"/>
              </a:highlight>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rgbClr val="ECECEC"/>
              </a:buClr>
              <a:buSzPts val="1400"/>
              <a:buFont typeface="Times New Roman"/>
              <a:buChar char="●"/>
            </a:pPr>
            <a:r>
              <a:rPr lang="en">
                <a:solidFill>
                  <a:srgbClr val="ECECEC"/>
                </a:solidFill>
                <a:highlight>
                  <a:schemeClr val="accent3"/>
                </a:highlight>
                <a:latin typeface="Times New Roman"/>
                <a:ea typeface="Times New Roman"/>
                <a:cs typeface="Times New Roman"/>
                <a:sym typeface="Times New Roman"/>
              </a:rPr>
              <a:t>Utilize techniques like TF-IDF, word embeddings, and domain reputation scores.</a:t>
            </a:r>
            <a:endParaRPr>
              <a:solidFill>
                <a:srgbClr val="ECECEC"/>
              </a:solidFill>
              <a:highlight>
                <a:schemeClr val="accent3"/>
              </a:highlight>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ECECEC"/>
              </a:buClr>
              <a:buSzPts val="1400"/>
              <a:buFont typeface="Times New Roman"/>
              <a:buNone/>
            </a:pPr>
            <a:r>
              <a:rPr lang="en">
                <a:solidFill>
                  <a:srgbClr val="ECECEC"/>
                </a:solidFill>
                <a:highlight>
                  <a:schemeClr val="accent3"/>
                </a:highlight>
                <a:latin typeface="Times New Roman"/>
                <a:ea typeface="Times New Roman"/>
                <a:cs typeface="Times New Roman"/>
                <a:sym typeface="Times New Roman"/>
              </a:rPr>
              <a:t>Ensemble Methods:</a:t>
            </a:r>
            <a:endParaRPr>
              <a:solidFill>
                <a:srgbClr val="ECECEC"/>
              </a:solidFill>
              <a:highlight>
                <a:schemeClr val="accent3"/>
              </a:highlight>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rgbClr val="ECECEC"/>
              </a:buClr>
              <a:buSzPts val="1400"/>
              <a:buFont typeface="Times New Roman"/>
              <a:buChar char="●"/>
            </a:pPr>
            <a:r>
              <a:rPr lang="en">
                <a:solidFill>
                  <a:srgbClr val="ECECEC"/>
                </a:solidFill>
                <a:highlight>
                  <a:schemeClr val="accent3"/>
                </a:highlight>
                <a:latin typeface="Times New Roman"/>
                <a:ea typeface="Times New Roman"/>
                <a:cs typeface="Times New Roman"/>
                <a:sym typeface="Times New Roman"/>
              </a:rPr>
              <a:t>Combine multiple machine learning models through ensemble methods such as bagging (e.g., Random Forest), boosting (e.g., Gradient Boosting Machines), or stacking to improve detection performance and robustness.</a:t>
            </a:r>
            <a:endParaRPr>
              <a:solidFill>
                <a:srgbClr val="ECECEC"/>
              </a:solidFill>
              <a:highlight>
                <a:schemeClr val="accent3"/>
              </a:highlight>
              <a:latin typeface="Times New Roman"/>
              <a:ea typeface="Times New Roman"/>
              <a:cs typeface="Times New Roman"/>
              <a:sym typeface="Times New Roman"/>
            </a:endParaRPr>
          </a:p>
          <a:p>
            <a:pPr indent="0" lvl="0" marL="0" rtl="0" algn="l">
              <a:spcBef>
                <a:spcPts val="15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nvSpPr>
        <p:spPr>
          <a:xfrm>
            <a:off x="252275" y="0"/>
            <a:ext cx="8699400" cy="5108700"/>
          </a:xfrm>
          <a:prstGeom prst="rect">
            <a:avLst/>
          </a:prstGeom>
          <a:noFill/>
          <a:ln>
            <a:noFill/>
          </a:ln>
        </p:spPr>
        <p:txBody>
          <a:bodyPr anchorCtr="0" anchor="t" bIns="91425" lIns="91425" spcFirstLastPara="1" rIns="91425" wrap="square" tIns="91425">
            <a:spAutoFit/>
          </a:bodyPr>
          <a:lstStyle/>
          <a:p>
            <a:pPr indent="-228600" lvl="0" marL="457200" rtl="0" algn="just">
              <a:lnSpc>
                <a:spcPct val="115000"/>
              </a:lnSpc>
              <a:spcBef>
                <a:spcPts val="1500"/>
              </a:spcBef>
              <a:spcAft>
                <a:spcPts val="0"/>
              </a:spcAft>
              <a:buClr>
                <a:srgbClr val="ECECEC"/>
              </a:buClr>
              <a:buSzPts val="1400"/>
              <a:buFont typeface="Times New Roman"/>
              <a:buNone/>
            </a:pPr>
            <a:r>
              <a:rPr lang="en">
                <a:solidFill>
                  <a:srgbClr val="ECECEC"/>
                </a:solidFill>
                <a:highlight>
                  <a:schemeClr val="accent3"/>
                </a:highlight>
                <a:latin typeface="Times New Roman"/>
                <a:ea typeface="Times New Roman"/>
                <a:cs typeface="Times New Roman"/>
                <a:sym typeface="Times New Roman"/>
              </a:rPr>
              <a:t>Deep Learning:</a:t>
            </a:r>
            <a:endParaRPr>
              <a:solidFill>
                <a:srgbClr val="ECECEC"/>
              </a:solidFill>
              <a:highlight>
                <a:schemeClr val="accent3"/>
              </a:highlight>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rgbClr val="ECECEC"/>
              </a:buClr>
              <a:buSzPts val="1400"/>
              <a:buFont typeface="Times New Roman"/>
              <a:buChar char="●"/>
            </a:pPr>
            <a:r>
              <a:rPr lang="en">
                <a:solidFill>
                  <a:srgbClr val="ECECEC"/>
                </a:solidFill>
                <a:highlight>
                  <a:schemeClr val="accent3"/>
                </a:highlight>
                <a:latin typeface="Times New Roman"/>
                <a:ea typeface="Times New Roman"/>
                <a:cs typeface="Times New Roman"/>
                <a:sym typeface="Times New Roman"/>
              </a:rPr>
              <a:t>Employ deep learning techniques such as deep neural networks (DNNs), CNNs, or RNNs for learning intricate patterns and representations from URL data.</a:t>
            </a:r>
            <a:endParaRPr>
              <a:solidFill>
                <a:srgbClr val="ECECEC"/>
              </a:solidFill>
              <a:highlight>
                <a:schemeClr val="accent3"/>
              </a:highlight>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rgbClr val="ECECEC"/>
              </a:buClr>
              <a:buSzPts val="1400"/>
              <a:buFont typeface="Times New Roman"/>
              <a:buChar char="●"/>
            </a:pPr>
            <a:r>
              <a:rPr lang="en">
                <a:solidFill>
                  <a:srgbClr val="ECECEC"/>
                </a:solidFill>
                <a:highlight>
                  <a:schemeClr val="accent3"/>
                </a:highlight>
                <a:latin typeface="Times New Roman"/>
                <a:ea typeface="Times New Roman"/>
                <a:cs typeface="Times New Roman"/>
                <a:sym typeface="Times New Roman"/>
              </a:rPr>
              <a:t>Utilize pre-trained models or fine-tune them on the specific task of URL reputation detection.</a:t>
            </a:r>
            <a:endParaRPr>
              <a:solidFill>
                <a:srgbClr val="ECECEC"/>
              </a:solidFill>
              <a:highlight>
                <a:schemeClr val="accent3"/>
              </a:highlight>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ECECEC"/>
              </a:buClr>
              <a:buSzPts val="1400"/>
              <a:buFont typeface="Times New Roman"/>
              <a:buNone/>
            </a:pPr>
            <a:r>
              <a:rPr lang="en">
                <a:solidFill>
                  <a:srgbClr val="ECECEC"/>
                </a:solidFill>
                <a:highlight>
                  <a:schemeClr val="accent3"/>
                </a:highlight>
                <a:latin typeface="Times New Roman"/>
                <a:ea typeface="Times New Roman"/>
                <a:cs typeface="Times New Roman"/>
                <a:sym typeface="Times New Roman"/>
              </a:rPr>
              <a:t>Anomaly Detection:</a:t>
            </a:r>
            <a:endParaRPr>
              <a:solidFill>
                <a:srgbClr val="ECECEC"/>
              </a:solidFill>
              <a:highlight>
                <a:schemeClr val="accent3"/>
              </a:highlight>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rgbClr val="ECECEC"/>
              </a:buClr>
              <a:buSzPts val="1400"/>
              <a:buFont typeface="Times New Roman"/>
              <a:buChar char="●"/>
            </a:pPr>
            <a:r>
              <a:rPr lang="en">
                <a:solidFill>
                  <a:srgbClr val="ECECEC"/>
                </a:solidFill>
                <a:highlight>
                  <a:schemeClr val="accent3"/>
                </a:highlight>
                <a:latin typeface="Times New Roman"/>
                <a:ea typeface="Times New Roman"/>
                <a:cs typeface="Times New Roman"/>
                <a:sym typeface="Times New Roman"/>
              </a:rPr>
              <a:t>Apply anomaly detection techniques to identify unusual or rare patterns in URLs that deviate from normal behavior.</a:t>
            </a:r>
            <a:endParaRPr>
              <a:solidFill>
                <a:srgbClr val="ECECEC"/>
              </a:solidFill>
              <a:highlight>
                <a:schemeClr val="accent3"/>
              </a:highlight>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rgbClr val="ECECEC"/>
              </a:buClr>
              <a:buSzPts val="1400"/>
              <a:buFont typeface="Times New Roman"/>
              <a:buChar char="●"/>
            </a:pPr>
            <a:r>
              <a:rPr lang="en">
                <a:solidFill>
                  <a:srgbClr val="ECECEC"/>
                </a:solidFill>
                <a:highlight>
                  <a:schemeClr val="accent3"/>
                </a:highlight>
                <a:latin typeface="Times New Roman"/>
                <a:ea typeface="Times New Roman"/>
                <a:cs typeface="Times New Roman"/>
                <a:sym typeface="Times New Roman"/>
              </a:rPr>
              <a:t>Utilize methods like Isolation Forest, One-Class SVM, or autoencoders for detecting malicious outliers.</a:t>
            </a:r>
            <a:endParaRPr>
              <a:solidFill>
                <a:srgbClr val="ECECEC"/>
              </a:solidFill>
              <a:highlight>
                <a:schemeClr val="accent3"/>
              </a:highlight>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ECECEC"/>
              </a:buClr>
              <a:buSzPts val="1400"/>
              <a:buFont typeface="Times New Roman"/>
              <a:buNone/>
            </a:pPr>
            <a:r>
              <a:rPr lang="en">
                <a:solidFill>
                  <a:srgbClr val="ECECEC"/>
                </a:solidFill>
                <a:highlight>
                  <a:schemeClr val="accent3"/>
                </a:highlight>
                <a:latin typeface="Times New Roman"/>
                <a:ea typeface="Times New Roman"/>
                <a:cs typeface="Times New Roman"/>
                <a:sym typeface="Times New Roman"/>
              </a:rPr>
              <a:t>Feature Selection and Dimensionality Reduction:</a:t>
            </a:r>
            <a:endParaRPr>
              <a:solidFill>
                <a:srgbClr val="ECECEC"/>
              </a:solidFill>
              <a:highlight>
                <a:schemeClr val="accent3"/>
              </a:highlight>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rgbClr val="ECECEC"/>
              </a:buClr>
              <a:buSzPts val="1400"/>
              <a:buFont typeface="Times New Roman"/>
              <a:buChar char="●"/>
            </a:pPr>
            <a:r>
              <a:rPr lang="en">
                <a:solidFill>
                  <a:srgbClr val="ECECEC"/>
                </a:solidFill>
                <a:highlight>
                  <a:schemeClr val="accent3"/>
                </a:highlight>
                <a:latin typeface="Times New Roman"/>
                <a:ea typeface="Times New Roman"/>
                <a:cs typeface="Times New Roman"/>
                <a:sym typeface="Times New Roman"/>
              </a:rPr>
              <a:t>Use techniques such as feature selection (e.g., Recursive Feature Elimination) and dimensionality reduction (e.g., Principal Component Analysis) to identify the most informative features and reduce computational complexity.</a:t>
            </a:r>
            <a:endParaRPr>
              <a:solidFill>
                <a:srgbClr val="ECECEC"/>
              </a:solidFill>
              <a:highlight>
                <a:schemeClr val="accent3"/>
              </a:highlight>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ECECEC"/>
              </a:buClr>
              <a:buSzPts val="1400"/>
              <a:buFont typeface="Times New Roman"/>
              <a:buNone/>
            </a:pPr>
            <a:r>
              <a:rPr lang="en">
                <a:solidFill>
                  <a:srgbClr val="ECECEC"/>
                </a:solidFill>
                <a:highlight>
                  <a:schemeClr val="accent3"/>
                </a:highlight>
                <a:latin typeface="Times New Roman"/>
                <a:ea typeface="Times New Roman"/>
                <a:cs typeface="Times New Roman"/>
                <a:sym typeface="Times New Roman"/>
              </a:rPr>
              <a:t>Adversarial Training:</a:t>
            </a:r>
            <a:endParaRPr>
              <a:solidFill>
                <a:srgbClr val="ECECEC"/>
              </a:solidFill>
              <a:highlight>
                <a:schemeClr val="accent3"/>
              </a:highlight>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rgbClr val="ECECEC"/>
              </a:buClr>
              <a:buSzPts val="1400"/>
              <a:buFont typeface="Times New Roman"/>
              <a:buChar char="●"/>
            </a:pPr>
            <a:r>
              <a:rPr lang="en">
                <a:solidFill>
                  <a:srgbClr val="ECECEC"/>
                </a:solidFill>
                <a:highlight>
                  <a:schemeClr val="accent3"/>
                </a:highlight>
                <a:latin typeface="Times New Roman"/>
                <a:ea typeface="Times New Roman"/>
                <a:cs typeface="Times New Roman"/>
                <a:sym typeface="Times New Roman"/>
              </a:rPr>
              <a:t>Enhance model robustness against adversarial attacks by incorporating adversarial training techniques that expose the model to crafted malicious URLs during training, encouraging it to learn more resilient representations.</a:t>
            </a:r>
            <a:endParaRPr>
              <a:solidFill>
                <a:srgbClr val="ECECEC"/>
              </a:solidFill>
              <a:highlight>
                <a:schemeClr val="accent3"/>
              </a:highlight>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ECECEC"/>
              </a:buClr>
              <a:buSzPts val="1400"/>
              <a:buFont typeface="Times New Roman"/>
              <a:buNone/>
            </a:pPr>
            <a:r>
              <a:rPr lang="en">
                <a:solidFill>
                  <a:srgbClr val="ECECEC"/>
                </a:solidFill>
                <a:highlight>
                  <a:schemeClr val="accent3"/>
                </a:highlight>
                <a:latin typeface="Times New Roman"/>
                <a:ea typeface="Times New Roman"/>
                <a:cs typeface="Times New Roman"/>
                <a:sym typeface="Times New Roman"/>
              </a:rPr>
              <a:t>Explainable AI (XAI):</a:t>
            </a:r>
            <a:endParaRPr>
              <a:solidFill>
                <a:srgbClr val="ECECEC"/>
              </a:solidFill>
              <a:highlight>
                <a:schemeClr val="accent3"/>
              </a:highlight>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rgbClr val="ECECEC"/>
              </a:buClr>
              <a:buSzPts val="1400"/>
              <a:buFont typeface="Times New Roman"/>
              <a:buChar char="●"/>
            </a:pPr>
            <a:r>
              <a:rPr lang="en">
                <a:solidFill>
                  <a:srgbClr val="ECECEC"/>
                </a:solidFill>
                <a:highlight>
                  <a:schemeClr val="accent3"/>
                </a:highlight>
                <a:latin typeface="Times New Roman"/>
                <a:ea typeface="Times New Roman"/>
                <a:cs typeface="Times New Roman"/>
                <a:sym typeface="Times New Roman"/>
              </a:rPr>
              <a:t>Employ techniques for model interpretability and explainability such as feature importance analysis, SHAP (SHapley Additive exPlanations), or LIME (Local Interpretable Model-agnostic Explanations) to provide insights into model decisions and enhance trustworthiness.</a:t>
            </a:r>
            <a:endParaRPr>
              <a:solidFill>
                <a:srgbClr val="ECECEC"/>
              </a:solidFill>
              <a:highlight>
                <a:schemeClr val="accent3"/>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nvSpPr>
        <p:spPr>
          <a:xfrm>
            <a:off x="423450" y="1337550"/>
            <a:ext cx="8297100" cy="169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highlight>
                  <a:schemeClr val="accent3"/>
                </a:highlight>
                <a:latin typeface="Times New Roman"/>
                <a:ea typeface="Times New Roman"/>
                <a:cs typeface="Times New Roman"/>
                <a:sym typeface="Times New Roman"/>
              </a:rPr>
              <a:t>T</a:t>
            </a:r>
            <a:r>
              <a:rPr lang="en">
                <a:solidFill>
                  <a:schemeClr val="lt1"/>
                </a:solidFill>
                <a:highlight>
                  <a:schemeClr val="accent3"/>
                </a:highlight>
                <a:latin typeface="Times New Roman"/>
                <a:ea typeface="Times New Roman"/>
                <a:cs typeface="Times New Roman"/>
                <a:sym typeface="Times New Roman"/>
              </a:rPr>
              <a:t>he pursuit of enhancing URL reputation for malicious detection using machine learning represents a significant advancement in cybersecurity defense mechanisms. Through the integration of machine learning techniques, this approach offers several compelling benefits, including adaptability to dynamic threats, improved accuracy in detection, real-time threat mitigation, and scalability to handle large volumes of data. the utilization of machine learning algorithms enables the development of dynamic models capable of continuously learning from evolving threat landscapes. By leveraging features extracted from URLs and training on diverse datasets, these models can effectively distinguish between benign and malicious URLs, thereby reducing false positives and negatives.</a:t>
            </a:r>
            <a:endParaRPr>
              <a:solidFill>
                <a:schemeClr val="lt1"/>
              </a:solidFill>
              <a:highlight>
                <a:schemeClr val="accent3"/>
              </a:highlight>
              <a:latin typeface="Times New Roman"/>
              <a:ea typeface="Times New Roman"/>
              <a:cs typeface="Times New Roman"/>
              <a:sym typeface="Times New Roman"/>
            </a:endParaRPr>
          </a:p>
        </p:txBody>
      </p:sp>
      <p:sp>
        <p:nvSpPr>
          <p:cNvPr id="237" name="Google Shape;237;p29"/>
          <p:cNvSpPr txBox="1"/>
          <p:nvPr/>
        </p:nvSpPr>
        <p:spPr>
          <a:xfrm>
            <a:off x="491525" y="645925"/>
            <a:ext cx="26424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Times New Roman"/>
                <a:ea typeface="Times New Roman"/>
                <a:cs typeface="Times New Roman"/>
                <a:sym typeface="Times New Roman"/>
              </a:rPr>
              <a:t>CONCLUSION</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nvSpPr>
        <p:spPr>
          <a:xfrm>
            <a:off x="654625" y="189200"/>
            <a:ext cx="2131500" cy="5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FUTURE WORK</a:t>
            </a:r>
            <a:endParaRPr sz="1800">
              <a:solidFill>
                <a:schemeClr val="lt1"/>
              </a:solidFill>
              <a:latin typeface="Times New Roman"/>
              <a:ea typeface="Times New Roman"/>
              <a:cs typeface="Times New Roman"/>
              <a:sym typeface="Times New Roman"/>
            </a:endParaRPr>
          </a:p>
        </p:txBody>
      </p:sp>
      <p:sp>
        <p:nvSpPr>
          <p:cNvPr id="243" name="Google Shape;243;p30"/>
          <p:cNvSpPr txBox="1"/>
          <p:nvPr/>
        </p:nvSpPr>
        <p:spPr>
          <a:xfrm>
            <a:off x="361025" y="722000"/>
            <a:ext cx="8373000" cy="4164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lt1"/>
                </a:solidFill>
                <a:latin typeface="Times New Roman"/>
                <a:ea typeface="Times New Roman"/>
                <a:cs typeface="Times New Roman"/>
                <a:sym typeface="Times New Roman"/>
              </a:rPr>
              <a:t>Looking ahead, The Future enhancements in enhancing URL reputation for malicious detection could involve several avenues of research and development to further improve the system: </a:t>
            </a:r>
            <a:endParaRPr>
              <a:solidFill>
                <a:schemeClr val="lt1"/>
              </a:solidFill>
              <a:latin typeface="Times New Roman"/>
              <a:ea typeface="Times New Roman"/>
              <a:cs typeface="Times New Roman"/>
              <a:sym typeface="Times New Roman"/>
            </a:endParaRPr>
          </a:p>
          <a:p>
            <a:pPr indent="-317500" lvl="0" marL="457200" rtl="0" algn="just">
              <a:spcBef>
                <a:spcPts val="0"/>
              </a:spcBef>
              <a:spcAft>
                <a:spcPts val="0"/>
              </a:spcAft>
              <a:buClr>
                <a:schemeClr val="lt1"/>
              </a:buClr>
              <a:buSzPts val="1400"/>
              <a:buFont typeface="Times New Roman"/>
              <a:buAutoNum type="arabicPeriod"/>
            </a:pPr>
            <a:r>
              <a:rPr lang="en">
                <a:solidFill>
                  <a:schemeClr val="lt1"/>
                </a:solidFill>
                <a:latin typeface="Times New Roman"/>
                <a:ea typeface="Times New Roman"/>
                <a:cs typeface="Times New Roman"/>
                <a:sym typeface="Times New Roman"/>
              </a:rPr>
              <a:t>Ensemble Methods: Exploring the integration of ensemble learning techniques such as Random Forest or Gradient Boosting with decision trees to enhance the robustness and accuracy of URL reputation systems.</a:t>
            </a:r>
            <a:endParaRPr>
              <a:solidFill>
                <a:schemeClr val="lt1"/>
              </a:solidFill>
              <a:latin typeface="Times New Roman"/>
              <a:ea typeface="Times New Roman"/>
              <a:cs typeface="Times New Roman"/>
              <a:sym typeface="Times New Roman"/>
            </a:endParaRPr>
          </a:p>
          <a:p>
            <a:pPr indent="-317500" lvl="0" marL="457200" rtl="0" algn="just">
              <a:spcBef>
                <a:spcPts val="0"/>
              </a:spcBef>
              <a:spcAft>
                <a:spcPts val="0"/>
              </a:spcAft>
              <a:buClr>
                <a:schemeClr val="lt1"/>
              </a:buClr>
              <a:buSzPts val="1400"/>
              <a:buFont typeface="Times New Roman"/>
              <a:buAutoNum type="arabicPeriod"/>
            </a:pPr>
            <a:r>
              <a:rPr lang="en">
                <a:solidFill>
                  <a:schemeClr val="lt1"/>
                </a:solidFill>
                <a:latin typeface="Times New Roman"/>
                <a:ea typeface="Times New Roman"/>
                <a:cs typeface="Times New Roman"/>
                <a:sym typeface="Times New Roman"/>
              </a:rPr>
              <a:t>Feature Engineering: Investigating advanced feature engineering techniques to extract more informative features from URLs, including semantic features, temporal features, or behavioral patterns, to improve the discrimination between malicious and benign URLs. </a:t>
            </a:r>
            <a:endParaRPr>
              <a:solidFill>
                <a:schemeClr val="lt1"/>
              </a:solidFill>
              <a:latin typeface="Times New Roman"/>
              <a:ea typeface="Times New Roman"/>
              <a:cs typeface="Times New Roman"/>
              <a:sym typeface="Times New Roman"/>
            </a:endParaRPr>
          </a:p>
          <a:p>
            <a:pPr indent="-317500" lvl="0" marL="457200" rtl="0" algn="just">
              <a:spcBef>
                <a:spcPts val="0"/>
              </a:spcBef>
              <a:spcAft>
                <a:spcPts val="0"/>
              </a:spcAft>
              <a:buClr>
                <a:schemeClr val="lt1"/>
              </a:buClr>
              <a:buSzPts val="1400"/>
              <a:buFont typeface="Times New Roman"/>
              <a:buAutoNum type="arabicPeriod"/>
            </a:pPr>
            <a:r>
              <a:rPr lang="en">
                <a:solidFill>
                  <a:schemeClr val="lt1"/>
                </a:solidFill>
                <a:latin typeface="Times New Roman"/>
                <a:ea typeface="Times New Roman"/>
                <a:cs typeface="Times New Roman"/>
                <a:sym typeface="Times New Roman"/>
              </a:rPr>
              <a:t>Hybrid Models: Developing hybrid models that combine decision trees with other machine learning algorithms, such as deep learning models or support vector machines, to leverage the strengths of each approach and achieve better performance in malicious URL detection.</a:t>
            </a:r>
            <a:endParaRPr>
              <a:solidFill>
                <a:schemeClr val="lt1"/>
              </a:solidFill>
              <a:latin typeface="Times New Roman"/>
              <a:ea typeface="Times New Roman"/>
              <a:cs typeface="Times New Roman"/>
              <a:sym typeface="Times New Roman"/>
            </a:endParaRPr>
          </a:p>
          <a:p>
            <a:pPr indent="-317500" lvl="0" marL="457200" rtl="0" algn="just">
              <a:spcBef>
                <a:spcPts val="0"/>
              </a:spcBef>
              <a:spcAft>
                <a:spcPts val="0"/>
              </a:spcAft>
              <a:buClr>
                <a:schemeClr val="lt1"/>
              </a:buClr>
              <a:buSzPts val="1400"/>
              <a:buFont typeface="Times New Roman"/>
              <a:buAutoNum type="arabicPeriod"/>
            </a:pPr>
            <a:r>
              <a:rPr lang="en">
                <a:solidFill>
                  <a:schemeClr val="lt1"/>
                </a:solidFill>
                <a:latin typeface="Times New Roman"/>
                <a:ea typeface="Times New Roman"/>
                <a:cs typeface="Times New Roman"/>
                <a:sym typeface="Times New Roman"/>
              </a:rPr>
              <a:t>Privacy Preservation: Developing techniques to preserve user privacy while maintaining the effectiveness of URL reputation systems, addressing concerns related to data privacy and compliance with regulations like GDPR.</a:t>
            </a:r>
            <a:endParaRPr>
              <a:solidFill>
                <a:schemeClr val="lt1"/>
              </a:solidFill>
              <a:latin typeface="Times New Roman"/>
              <a:ea typeface="Times New Roman"/>
              <a:cs typeface="Times New Roman"/>
              <a:sym typeface="Times New Roman"/>
            </a:endParaRPr>
          </a:p>
          <a:p>
            <a:pPr indent="-317500" lvl="0" marL="457200" rtl="0" algn="just">
              <a:spcBef>
                <a:spcPts val="0"/>
              </a:spcBef>
              <a:spcAft>
                <a:spcPts val="0"/>
              </a:spcAft>
              <a:buClr>
                <a:schemeClr val="lt1"/>
              </a:buClr>
              <a:buSzPts val="1400"/>
              <a:buFont typeface="Times New Roman"/>
              <a:buAutoNum type="arabicPeriod"/>
            </a:pPr>
            <a:r>
              <a:rPr lang="en">
                <a:solidFill>
                  <a:schemeClr val="lt1"/>
                </a:solidFill>
                <a:latin typeface="Times New Roman"/>
                <a:ea typeface="Times New Roman"/>
                <a:cs typeface="Times New Roman"/>
                <a:sym typeface="Times New Roman"/>
              </a:rPr>
              <a:t>Explainable AI: Incorporating explainable artificial intelligence (XAI) techniques to provide interpretable explanations for the decisions made by the decision tree model, enhancing trust and transparency in the URL reputation system.</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nvSpPr>
        <p:spPr>
          <a:xfrm>
            <a:off x="643750" y="319700"/>
            <a:ext cx="2055300" cy="4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Times New Roman"/>
                <a:ea typeface="Times New Roman"/>
                <a:cs typeface="Times New Roman"/>
                <a:sym typeface="Times New Roman"/>
              </a:rPr>
              <a:t>REFERENCES</a:t>
            </a:r>
            <a:endParaRPr sz="1800">
              <a:solidFill>
                <a:schemeClr val="lt1"/>
              </a:solidFill>
              <a:latin typeface="Times New Roman"/>
              <a:ea typeface="Times New Roman"/>
              <a:cs typeface="Times New Roman"/>
              <a:sym typeface="Times New Roman"/>
            </a:endParaRPr>
          </a:p>
        </p:txBody>
      </p:sp>
      <p:sp>
        <p:nvSpPr>
          <p:cNvPr id="249" name="Google Shape;249;p31"/>
          <p:cNvSpPr txBox="1"/>
          <p:nvPr/>
        </p:nvSpPr>
        <p:spPr>
          <a:xfrm>
            <a:off x="578500" y="754700"/>
            <a:ext cx="8155800" cy="41844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1200"/>
              </a:spcBef>
              <a:spcAft>
                <a:spcPts val="0"/>
              </a:spcAft>
              <a:buClr>
                <a:schemeClr val="lt1"/>
              </a:buClr>
              <a:buSzPts val="1400"/>
              <a:buFont typeface="Times New Roman"/>
              <a:buChar char="●"/>
            </a:pPr>
            <a:r>
              <a:rPr lang="en">
                <a:solidFill>
                  <a:schemeClr val="lt1"/>
                </a:solidFill>
                <a:highlight>
                  <a:schemeClr val="accent3"/>
                </a:highlight>
                <a:latin typeface="Times New Roman"/>
                <a:ea typeface="Times New Roman"/>
                <a:cs typeface="Times New Roman"/>
                <a:sym typeface="Times New Roman"/>
              </a:rPr>
              <a:t>Farhan Douksieh Abdi and Lian Wenjuan. 2017. Malicious URL Detection using Convolutional Neural Network. Journal International Journal of Computer Science, Engineering and Information Technology (2017).</a:t>
            </a:r>
            <a:endParaRPr>
              <a:solidFill>
                <a:schemeClr val="lt1"/>
              </a:solidFill>
              <a:highlight>
                <a:schemeClr val="accent3"/>
              </a:highlight>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lt1"/>
              </a:buClr>
              <a:buSzPts val="1400"/>
              <a:buFont typeface="Times New Roman"/>
              <a:buChar char="●"/>
            </a:pPr>
            <a:r>
              <a:rPr lang="en">
                <a:solidFill>
                  <a:schemeClr val="lt1"/>
                </a:solidFill>
                <a:highlight>
                  <a:schemeClr val="accent3"/>
                </a:highlight>
                <a:latin typeface="Times New Roman"/>
                <a:ea typeface="Times New Roman"/>
                <a:cs typeface="Times New Roman"/>
                <a:sym typeface="Times New Roman"/>
              </a:rPr>
              <a:t>Saeed Abu-Nimeh, Dario Nappa, Xinlei Wang, and Suku Nair. [n. d.]. A comparison of machine learning techniques for phishing detection. In Proceedings of the anti-phishing working groups 2nd annual eCrime researchers summit.</a:t>
            </a:r>
            <a:endParaRPr>
              <a:solidFill>
                <a:schemeClr val="lt1"/>
              </a:solidFill>
              <a:highlight>
                <a:schemeClr val="accent3"/>
              </a:highlight>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lt1"/>
              </a:buClr>
              <a:buSzPts val="1400"/>
              <a:buFont typeface="Times New Roman"/>
              <a:buChar char="●"/>
            </a:pPr>
            <a:r>
              <a:rPr lang="en">
                <a:solidFill>
                  <a:schemeClr val="lt1"/>
                </a:solidFill>
                <a:highlight>
                  <a:schemeClr val="accent3"/>
                </a:highlight>
                <a:latin typeface="Times New Roman"/>
                <a:ea typeface="Times New Roman"/>
                <a:cs typeface="Times New Roman"/>
                <a:sym typeface="Times New Roman"/>
              </a:rPr>
              <a:t>Betul Altay, Tansel Dokeroglu, and Ahmet Cosar. 2018. Context-sensitive and keyword density-based supervised machine learning techniques for malicious webpage detection. Soft Computing (2018).</a:t>
            </a:r>
            <a:endParaRPr>
              <a:solidFill>
                <a:schemeClr val="lt1"/>
              </a:solidFill>
              <a:highlight>
                <a:schemeClr val="accent3"/>
              </a:highlight>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lt1"/>
              </a:buClr>
              <a:buSzPts val="1400"/>
              <a:buFont typeface="Times New Roman"/>
              <a:buChar char="●"/>
            </a:pPr>
            <a:r>
              <a:rPr lang="en">
                <a:solidFill>
                  <a:schemeClr val="lt1"/>
                </a:solidFill>
                <a:highlight>
                  <a:schemeClr val="accent3"/>
                </a:highlight>
                <a:latin typeface="Times New Roman"/>
                <a:ea typeface="Times New Roman"/>
                <a:cs typeface="Times New Roman"/>
                <a:sym typeface="Times New Roman"/>
              </a:rPr>
              <a:t>Ignacio Arnaldo, Ankit Arun, Sumeeth Kyathanahalli, and Kalyan Veeramachaneni. 2018. Acquire, adapt, and anticipate: continuous learning to block malicious domains. In 2018 IEEE International Conference on Big Data (Big Data). IEEE, 1891–1898.</a:t>
            </a:r>
            <a:endParaRPr>
              <a:solidFill>
                <a:schemeClr val="lt1"/>
              </a:solidFill>
              <a:highlight>
                <a:schemeClr val="accent3"/>
              </a:highlight>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lt1"/>
              </a:buClr>
              <a:buSzPts val="1400"/>
              <a:buFont typeface="Times New Roman"/>
              <a:buChar char="●"/>
            </a:pPr>
            <a:r>
              <a:rPr lang="en">
                <a:solidFill>
                  <a:schemeClr val="lt1"/>
                </a:solidFill>
                <a:highlight>
                  <a:schemeClr val="accent3"/>
                </a:highlight>
                <a:latin typeface="Times New Roman"/>
                <a:ea typeface="Times New Roman"/>
                <a:cs typeface="Times New Roman"/>
                <a:sym typeface="Times New Roman"/>
              </a:rPr>
              <a:t>A Astorino, A Chiarello, M Gaudioso, and A Piccolo. 2016. Malicious URL detection via spherical classification. Neural Computing and Applications (2016).</a:t>
            </a:r>
            <a:endParaRPr>
              <a:solidFill>
                <a:schemeClr val="lt1"/>
              </a:solidFill>
              <a:highlight>
                <a:schemeClr val="accent3"/>
              </a:highlight>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lt1"/>
              </a:buClr>
              <a:buSzPts val="1400"/>
              <a:buFont typeface="Times New Roman"/>
              <a:buChar char="●"/>
            </a:pPr>
            <a:r>
              <a:rPr lang="en">
                <a:solidFill>
                  <a:schemeClr val="lt1"/>
                </a:solidFill>
                <a:highlight>
                  <a:schemeClr val="accent3"/>
                </a:highlight>
                <a:latin typeface="Times New Roman"/>
                <a:ea typeface="Times New Roman"/>
                <a:cs typeface="Times New Roman"/>
                <a:sym typeface="Times New Roman"/>
              </a:rPr>
              <a:t>Sushma Nagesh Bannur, Lawrence K Saul, and Stefan Savage. 2011. Judging a site by its content: learning the textual, structural, and visual features of malicious web pages. In Proceedings of the 4th ACM Workshop on Security and Artificial Intelligence. ACM.</a:t>
            </a:r>
            <a:endParaRPr>
              <a:solidFill>
                <a:schemeClr val="lt1"/>
              </a:solidFill>
              <a:highlight>
                <a:schemeClr val="accent3"/>
              </a:highlight>
              <a:latin typeface="Times New Roman"/>
              <a:ea typeface="Times New Roman"/>
              <a:cs typeface="Times New Roman"/>
              <a:sym typeface="Times New Roman"/>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726450" y="188025"/>
            <a:ext cx="7567800" cy="637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0" lang="en">
                <a:solidFill>
                  <a:schemeClr val="lt1"/>
                </a:solidFill>
                <a:latin typeface="Nunito Black"/>
                <a:ea typeface="Nunito Black"/>
                <a:cs typeface="Nunito Black"/>
                <a:sym typeface="Nunito Black"/>
              </a:rPr>
              <a:t>INTRODUCTION</a:t>
            </a:r>
            <a:endParaRPr b="0">
              <a:solidFill>
                <a:schemeClr val="lt1"/>
              </a:solidFill>
              <a:latin typeface="Nunito Black"/>
              <a:ea typeface="Nunito Black"/>
              <a:cs typeface="Nunito Black"/>
              <a:sym typeface="Nunito Black"/>
            </a:endParaRPr>
          </a:p>
        </p:txBody>
      </p:sp>
      <p:sp>
        <p:nvSpPr>
          <p:cNvPr id="142" name="Google Shape;142;p14"/>
          <p:cNvSpPr txBox="1"/>
          <p:nvPr>
            <p:ph idx="4294967295" type="body"/>
          </p:nvPr>
        </p:nvSpPr>
        <p:spPr>
          <a:xfrm>
            <a:off x="686550" y="677425"/>
            <a:ext cx="7647600" cy="40260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ts val="1300"/>
              <a:buNone/>
            </a:pPr>
            <a:r>
              <a:t/>
            </a:r>
            <a:endParaRPr/>
          </a:p>
          <a:p>
            <a:pPr indent="0" lvl="0" marL="0" rtl="0" algn="l">
              <a:lnSpc>
                <a:spcPct val="175000"/>
              </a:lnSpc>
              <a:spcBef>
                <a:spcPts val="1200"/>
              </a:spcBef>
              <a:spcAft>
                <a:spcPts val="0"/>
              </a:spcAft>
              <a:buSzPct val="92857"/>
              <a:buNone/>
            </a:pPr>
            <a:r>
              <a:rPr lang="en" sz="5600">
                <a:solidFill>
                  <a:schemeClr val="lt1"/>
                </a:solidFill>
                <a:latin typeface="Nunito Medium"/>
                <a:ea typeface="Nunito Medium"/>
                <a:cs typeface="Nunito Medium"/>
                <a:sym typeface="Nunito Medium"/>
              </a:rPr>
              <a:t>In the ever-evolving landscape of cybersecurity, enhancing URL reputation for malicious detection using machine learning (ML) represents a cutting-edge paradigm shift. This approach harnesses the power of ML algorithms to elevate the precision and agility of URL threat detection. By immersing itself in diverse datasets, the system becomes adept at discerning intricate patterns, enabling a more nuanced understanding of both malicious and benign URLs. Through meticulous feature extraction and model creation, the system evolves into a dynamic guardian, capable of making real-time predictions and adapting swiftly to emerging threats. Rigorous testing validates its reliability, ensuring a resilient defense mechanism that minimizes false positives. This innovative methodology not only transforms the efficacy of URL reputation systems but also ushers in a new era of proactive cybersecurity, where intelligent algorithms continuously learn and adapt to stay ahead of evolving cyber risks.</a:t>
            </a:r>
            <a:endParaRPr sz="5600">
              <a:solidFill>
                <a:schemeClr val="lt1"/>
              </a:solidFill>
              <a:latin typeface="Nunito Medium"/>
              <a:ea typeface="Nunito Medium"/>
              <a:cs typeface="Nunito Medium"/>
              <a:sym typeface="Nunito Medium"/>
            </a:endParaRPr>
          </a:p>
          <a:p>
            <a:pPr indent="0" lvl="0" marL="0" rtl="0" algn="l">
              <a:lnSpc>
                <a:spcPct val="115000"/>
              </a:lnSpc>
              <a:spcBef>
                <a:spcPts val="0"/>
              </a:spcBef>
              <a:spcAft>
                <a:spcPts val="1200"/>
              </a:spcAft>
              <a:buSzPts val="1300"/>
              <a:buNone/>
            </a:pPr>
            <a:r>
              <a:t/>
            </a:r>
            <a:endParaRPr>
              <a:solidFill>
                <a:schemeClr val="lt1"/>
              </a:solidFill>
              <a:highlight>
                <a:srgbClr val="134F5C"/>
              </a:highlight>
              <a:latin typeface="Nunito Medium"/>
              <a:ea typeface="Nunito Medium"/>
              <a:cs typeface="Nunito Medium"/>
              <a:sym typeface="Nunito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nvSpPr>
        <p:spPr>
          <a:xfrm>
            <a:off x="1742050" y="1602850"/>
            <a:ext cx="5121900" cy="200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sz="3000">
                <a:solidFill>
                  <a:schemeClr val="lt1"/>
                </a:solidFill>
                <a:latin typeface="Times New Roman"/>
                <a:ea typeface="Times New Roman"/>
                <a:cs typeface="Times New Roman"/>
                <a:sym typeface="Times New Roman"/>
              </a:rPr>
              <a:t>THANK YOU</a:t>
            </a:r>
            <a:endParaRPr sz="30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t/>
            </a:r>
            <a:endParaRPr sz="30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t/>
            </a:r>
            <a:endParaRPr sz="30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t/>
            </a:r>
            <a:endParaRPr sz="30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t/>
            </a:r>
            <a:endParaRPr sz="30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nvSpPr>
        <p:spPr>
          <a:xfrm>
            <a:off x="2275" y="27375"/>
            <a:ext cx="3866100" cy="511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p:txBody>
      </p:sp>
      <p:sp>
        <p:nvSpPr>
          <p:cNvPr id="148" name="Google Shape;148;p15"/>
          <p:cNvSpPr txBox="1"/>
          <p:nvPr/>
        </p:nvSpPr>
        <p:spPr>
          <a:xfrm>
            <a:off x="652350" y="1236275"/>
            <a:ext cx="2794200" cy="196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chemeClr val="lt1"/>
                </a:solidFill>
                <a:latin typeface="Nunito Black"/>
                <a:ea typeface="Nunito Black"/>
                <a:cs typeface="Nunito Black"/>
                <a:sym typeface="Nunito Black"/>
              </a:rPr>
              <a:t>PROBLEM STATEMENT</a:t>
            </a:r>
            <a:endParaRPr b="0" i="0" sz="1900" u="none" cap="none" strike="noStrike">
              <a:solidFill>
                <a:schemeClr val="lt1"/>
              </a:solidFill>
              <a:latin typeface="Nunito Black"/>
              <a:ea typeface="Nunito Black"/>
              <a:cs typeface="Nunito Black"/>
              <a:sym typeface="Nunito Black"/>
            </a:endParaRPr>
          </a:p>
        </p:txBody>
      </p:sp>
      <p:sp>
        <p:nvSpPr>
          <p:cNvPr id="149" name="Google Shape;149;p15"/>
          <p:cNvSpPr txBox="1"/>
          <p:nvPr/>
        </p:nvSpPr>
        <p:spPr>
          <a:xfrm>
            <a:off x="3948300" y="1088000"/>
            <a:ext cx="4527600" cy="3626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0"/>
              </a:spcAft>
              <a:buClr>
                <a:srgbClr val="000000"/>
              </a:buClr>
              <a:buSzPts val="1600"/>
              <a:buFont typeface="Arial"/>
              <a:buNone/>
            </a:pPr>
            <a:r>
              <a:rPr b="0" i="0" lang="en" sz="1600" u="none" cap="none" strike="noStrike">
                <a:solidFill>
                  <a:schemeClr val="lt1"/>
                </a:solidFill>
                <a:latin typeface="Nunito Medium"/>
                <a:ea typeface="Nunito Medium"/>
                <a:cs typeface="Nunito Medium"/>
                <a:sym typeface="Nunito Medium"/>
              </a:rPr>
              <a:t>Develop a enhancing url reputation for malicious detection using machine learning that leverages the power of ML Technology, smart contracts, and advanced credit scoring algorithms to revolutionize the loan management process. The goal is to enhance </a:t>
            </a:r>
            <a:r>
              <a:rPr b="0" i="0" lang="en" sz="1600" u="none" cap="none" strike="noStrike">
                <a:solidFill>
                  <a:srgbClr val="FFFFFF"/>
                </a:solidFill>
                <a:latin typeface="Nunito Medium"/>
                <a:ea typeface="Nunito Medium"/>
                <a:cs typeface="Nunito Medium"/>
                <a:sym typeface="Nunito Medium"/>
              </a:rPr>
              <a:t>Precision, Adaptability, Minimization, Proactivity, Trustworthy</a:t>
            </a:r>
            <a:r>
              <a:rPr b="0" i="0" lang="en" sz="1600" u="none" cap="none" strike="noStrike">
                <a:solidFill>
                  <a:srgbClr val="FFFFFF"/>
                </a:solidFill>
                <a:highlight>
                  <a:srgbClr val="134F5C"/>
                </a:highlight>
                <a:latin typeface="Nunito Medium"/>
                <a:ea typeface="Nunito Medium"/>
                <a:cs typeface="Nunito Medium"/>
                <a:sym typeface="Nunito Medium"/>
              </a:rPr>
              <a:t> </a:t>
            </a:r>
            <a:r>
              <a:rPr b="0" i="0" lang="en" sz="1600" u="none" cap="none" strike="noStrike">
                <a:solidFill>
                  <a:schemeClr val="lt1"/>
                </a:solidFill>
                <a:latin typeface="Nunito Medium"/>
                <a:ea typeface="Nunito Medium"/>
                <a:cs typeface="Nunito Medium"/>
                <a:sym typeface="Nunito Medium"/>
              </a:rPr>
              <a:t> decisions.</a:t>
            </a:r>
            <a:endParaRPr b="0" i="0" sz="1600" u="none" cap="none" strike="noStrike">
              <a:solidFill>
                <a:schemeClr val="lt1"/>
              </a:solidFill>
              <a:latin typeface="Nunito Medium"/>
              <a:ea typeface="Nunito Medium"/>
              <a:cs typeface="Nunito Medium"/>
              <a:sym typeface="Nunito Medium"/>
            </a:endParaRPr>
          </a:p>
          <a:p>
            <a:pPr indent="0" lvl="0" marL="0" marR="0" rtl="0" algn="l">
              <a:lnSpc>
                <a:spcPct val="100000"/>
              </a:lnSpc>
              <a:spcBef>
                <a:spcPts val="160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nvSpPr>
        <p:spPr>
          <a:xfrm>
            <a:off x="2275" y="27375"/>
            <a:ext cx="3866100" cy="511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p:txBody>
      </p:sp>
      <p:sp>
        <p:nvSpPr>
          <p:cNvPr id="155" name="Google Shape;155;p16"/>
          <p:cNvSpPr txBox="1"/>
          <p:nvPr/>
        </p:nvSpPr>
        <p:spPr>
          <a:xfrm>
            <a:off x="4176375" y="547575"/>
            <a:ext cx="4276800" cy="4596000"/>
          </a:xfrm>
          <a:prstGeom prst="rect">
            <a:avLst/>
          </a:prstGeom>
          <a:noFill/>
          <a:ln>
            <a:noFill/>
          </a:ln>
        </p:spPr>
        <p:txBody>
          <a:bodyPr anchorCtr="0" anchor="t" bIns="91425" lIns="91425" spcFirstLastPara="1" rIns="91425" wrap="square" tIns="91425">
            <a:noAutofit/>
          </a:bodyPr>
          <a:lstStyle/>
          <a:p>
            <a:pPr indent="0" lvl="0" marL="0" marR="0" rtl="0" algn="just">
              <a:lnSpc>
                <a:spcPct val="175000"/>
              </a:lnSpc>
              <a:spcBef>
                <a:spcPts val="0"/>
              </a:spcBef>
              <a:spcAft>
                <a:spcPts val="0"/>
              </a:spcAft>
              <a:buClr>
                <a:srgbClr val="000000"/>
              </a:buClr>
              <a:buSzPts val="1400"/>
              <a:buFont typeface="Arial"/>
              <a:buNone/>
            </a:pPr>
            <a:r>
              <a:rPr b="0" i="0" lang="en" sz="1400" u="none" cap="none" strike="noStrike">
                <a:solidFill>
                  <a:srgbClr val="FFFFFF"/>
                </a:solidFill>
                <a:latin typeface="Nunito SemiBold"/>
                <a:ea typeface="Nunito SemiBold"/>
                <a:cs typeface="Nunito SemiBold"/>
                <a:sym typeface="Nunito SemiBold"/>
              </a:rPr>
              <a:t>The primary objective of this project is to bolster cybersecurity by improving the detection of malicious URLs.</a:t>
            </a:r>
            <a:r>
              <a:rPr b="0" i="0" lang="en" sz="1500" u="none" cap="none" strike="noStrike">
                <a:solidFill>
                  <a:schemeClr val="lt1"/>
                </a:solidFill>
                <a:latin typeface="Nunito"/>
                <a:ea typeface="Nunito"/>
                <a:cs typeface="Nunito"/>
                <a:sym typeface="Nunito"/>
              </a:rPr>
              <a:t> </a:t>
            </a:r>
            <a:r>
              <a:rPr b="0" i="0" lang="en" sz="1400" u="none" cap="none" strike="noStrike">
                <a:solidFill>
                  <a:schemeClr val="lt1"/>
                </a:solidFill>
                <a:latin typeface="Nunito SemiBold"/>
                <a:ea typeface="Nunito SemiBold"/>
                <a:cs typeface="Nunito SemiBold"/>
                <a:sym typeface="Nunito SemiBold"/>
              </a:rPr>
              <a:t>the goal is to create a more precise and adaptive system that can identify threats with high accuracy, reduce false positives, and effectively respond to emerging cyber risks.</a:t>
            </a:r>
            <a:r>
              <a:rPr b="0" i="0" lang="en" sz="1400" u="none" cap="none" strike="noStrike">
                <a:solidFill>
                  <a:srgbClr val="FFFFFF"/>
                </a:solidFill>
                <a:latin typeface="Nunito SemiBold"/>
                <a:ea typeface="Nunito SemiBold"/>
                <a:cs typeface="Nunito SemiBold"/>
                <a:sym typeface="Nunito SemiBold"/>
              </a:rPr>
              <a:t> This aims to contribute to the development of innovative solutions in the field, enhancing the overall security posture and trustworthiness of online environments.</a:t>
            </a:r>
            <a:endParaRPr b="0" i="0" sz="1400" u="none" cap="none" strike="noStrike">
              <a:solidFill>
                <a:srgbClr val="FFFFFF"/>
              </a:solidFill>
              <a:latin typeface="Nunito SemiBold"/>
              <a:ea typeface="Nunito SemiBold"/>
              <a:cs typeface="Nunito SemiBold"/>
              <a:sym typeface="Nunito SemiBold"/>
            </a:endParaRPr>
          </a:p>
          <a:p>
            <a:pPr indent="0" lvl="0" marL="0" marR="0" rtl="0" algn="just">
              <a:lnSpc>
                <a:spcPct val="115000"/>
              </a:lnSpc>
              <a:spcBef>
                <a:spcPts val="1600"/>
              </a:spcBef>
              <a:spcAft>
                <a:spcPts val="0"/>
              </a:spcAft>
              <a:buClr>
                <a:srgbClr val="000000"/>
              </a:buClr>
              <a:buSzPts val="1600"/>
              <a:buFont typeface="Arial"/>
              <a:buNone/>
            </a:pPr>
            <a:r>
              <a:t/>
            </a:r>
            <a:endParaRPr b="0" i="0" sz="1600" u="none" cap="none" strike="noStrike">
              <a:solidFill>
                <a:schemeClr val="lt1"/>
              </a:solidFill>
              <a:latin typeface="Nunito Medium"/>
              <a:ea typeface="Nunito Medium"/>
              <a:cs typeface="Nunito Medium"/>
              <a:sym typeface="Nunito Medium"/>
            </a:endParaRPr>
          </a:p>
          <a:p>
            <a:pPr indent="0" lvl="0" marL="0" marR="0" rtl="0" algn="l">
              <a:lnSpc>
                <a:spcPct val="100000"/>
              </a:lnSpc>
              <a:spcBef>
                <a:spcPts val="160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p:txBody>
      </p:sp>
      <p:sp>
        <p:nvSpPr>
          <p:cNvPr id="156" name="Google Shape;156;p16"/>
          <p:cNvSpPr txBox="1"/>
          <p:nvPr/>
        </p:nvSpPr>
        <p:spPr>
          <a:xfrm>
            <a:off x="116325" y="677425"/>
            <a:ext cx="3866100" cy="3934500"/>
          </a:xfrm>
          <a:prstGeom prst="rect">
            <a:avLst/>
          </a:prstGeom>
          <a:noFill/>
          <a:ln>
            <a:noFill/>
          </a:ln>
        </p:spPr>
        <p:txBody>
          <a:bodyPr anchorCtr="0" anchor="t" bIns="91425" lIns="91425" spcFirstLastPara="1" rIns="91425" wrap="square" tIns="91425">
            <a:noAutofit/>
          </a:bodyPr>
          <a:lstStyle/>
          <a:p>
            <a:pPr indent="0" lvl="0" marL="0" marR="0" rtl="0" algn="just">
              <a:lnSpc>
                <a:spcPct val="175000"/>
              </a:lnSpc>
              <a:spcBef>
                <a:spcPts val="0"/>
              </a:spcBef>
              <a:spcAft>
                <a:spcPts val="0"/>
              </a:spcAft>
              <a:buClr>
                <a:srgbClr val="000000"/>
              </a:buClr>
              <a:buSzPts val="1400"/>
              <a:buFont typeface="Arial"/>
              <a:buNone/>
            </a:pPr>
            <a:r>
              <a:rPr b="0" i="0" lang="en" sz="1400" u="none" cap="none" strike="noStrike">
                <a:solidFill>
                  <a:srgbClr val="FFFFFF"/>
                </a:solidFill>
                <a:latin typeface="Nunito SemiBold"/>
                <a:ea typeface="Nunito SemiBold"/>
                <a:cs typeface="Nunito SemiBold"/>
                <a:sym typeface="Nunito SemiBold"/>
              </a:rPr>
              <a:t>The motivation for this project lies in the urgent need to enhance cybersecurity against evolving threats. By leveraging machine learning, we aim to create a more adaptive and precise system for detecting malicious URLs. This project is driven by a commitment to contribute innovative solutions, ensuring a safer online experience and staying ahead of emerging cyber risks.</a:t>
            </a:r>
            <a:endParaRPr b="0" i="0" sz="1400" u="none" cap="none" strike="noStrike">
              <a:solidFill>
                <a:srgbClr val="FFFFFF"/>
              </a:solidFill>
              <a:latin typeface="Nunito SemiBold"/>
              <a:ea typeface="Nunito SemiBold"/>
              <a:cs typeface="Nunito SemiBold"/>
              <a:sym typeface="Nunito SemiBold"/>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SemiBold"/>
              <a:ea typeface="Nunito SemiBold"/>
              <a:cs typeface="Nunito SemiBold"/>
              <a:sym typeface="Nunito SemiBold"/>
            </a:endParaRPr>
          </a:p>
        </p:txBody>
      </p:sp>
      <p:sp>
        <p:nvSpPr>
          <p:cNvPr id="157" name="Google Shape;157;p16"/>
          <p:cNvSpPr txBox="1"/>
          <p:nvPr/>
        </p:nvSpPr>
        <p:spPr>
          <a:xfrm>
            <a:off x="4256250" y="68475"/>
            <a:ext cx="3524100" cy="47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Nunito ExtraBold"/>
                <a:ea typeface="Nunito ExtraBold"/>
                <a:cs typeface="Nunito ExtraBold"/>
                <a:sym typeface="Nunito ExtraBold"/>
              </a:rPr>
              <a:t>OBJECTIVE</a:t>
            </a:r>
            <a:endParaRPr b="0" i="0" sz="1600" u="none" cap="none" strike="noStrike">
              <a:solidFill>
                <a:schemeClr val="lt1"/>
              </a:solidFill>
              <a:latin typeface="Nunito ExtraBold"/>
              <a:ea typeface="Nunito ExtraBold"/>
              <a:cs typeface="Nunito ExtraBold"/>
              <a:sym typeface="Nunito ExtraBold"/>
            </a:endParaRPr>
          </a:p>
        </p:txBody>
      </p:sp>
      <p:sp>
        <p:nvSpPr>
          <p:cNvPr id="158" name="Google Shape;158;p16"/>
          <p:cNvSpPr txBox="1"/>
          <p:nvPr/>
        </p:nvSpPr>
        <p:spPr>
          <a:xfrm>
            <a:off x="184750" y="198325"/>
            <a:ext cx="3136200" cy="47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Nunito ExtraBold"/>
                <a:ea typeface="Nunito ExtraBold"/>
                <a:cs typeface="Nunito ExtraBold"/>
                <a:sym typeface="Nunito ExtraBold"/>
              </a:rPr>
              <a:t>MOTIVATION</a:t>
            </a:r>
            <a:endParaRPr b="0" i="0" sz="1600" u="none" cap="none" strike="noStrike">
              <a:solidFill>
                <a:schemeClr val="lt1"/>
              </a:solidFill>
              <a:latin typeface="Nunito ExtraBold"/>
              <a:ea typeface="Nunito ExtraBold"/>
              <a:cs typeface="Nunito ExtraBold"/>
              <a:sym typeface="Nunito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nvSpPr>
        <p:spPr>
          <a:xfrm>
            <a:off x="230375" y="631825"/>
            <a:ext cx="3729300" cy="74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Nunito ExtraBold"/>
                <a:ea typeface="Nunito ExtraBold"/>
                <a:cs typeface="Nunito ExtraBold"/>
                <a:sym typeface="Nunito ExtraBold"/>
              </a:rPr>
              <a:t>ABSTRACT</a:t>
            </a:r>
            <a:endParaRPr b="0" i="0" sz="1600" u="none" cap="none" strike="noStrike">
              <a:solidFill>
                <a:schemeClr val="lt1"/>
              </a:solidFill>
              <a:latin typeface="Nunito ExtraBold"/>
              <a:ea typeface="Nunito ExtraBold"/>
              <a:cs typeface="Nunito ExtraBold"/>
              <a:sym typeface="Nunito ExtraBold"/>
            </a:endParaRPr>
          </a:p>
        </p:txBody>
      </p:sp>
      <p:sp>
        <p:nvSpPr>
          <p:cNvPr id="164" name="Google Shape;164;p17"/>
          <p:cNvSpPr txBox="1"/>
          <p:nvPr/>
        </p:nvSpPr>
        <p:spPr>
          <a:xfrm>
            <a:off x="230375" y="1475775"/>
            <a:ext cx="8565000" cy="292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Nunito SemiBold"/>
                <a:ea typeface="Nunito SemiBold"/>
                <a:cs typeface="Nunito SemiBold"/>
                <a:sym typeface="Nunito SemiBold"/>
              </a:rPr>
              <a:t>The most shocking events were was the recent discovery of the fraudulent activities and </a:t>
            </a:r>
            <a:r>
              <a:rPr b="0" i="0" lang="en" sz="1400" u="none" cap="none" strike="noStrike">
                <a:solidFill>
                  <a:schemeClr val="lt1"/>
                </a:solidFill>
                <a:latin typeface="Nunito SemiBold"/>
                <a:ea typeface="Nunito SemiBold"/>
                <a:cs typeface="Nunito SemiBold"/>
                <a:sym typeface="Nunito SemiBold"/>
              </a:rPr>
              <a:t>This focuses on enhancing URL reputation for malicious detection through the integration of advanced machine learning techniques. In response to the escalating sophistication of cyber threats, the project aims to develop a robust system capable of accurately identifying and classifying URLs as either malicious or benign. Leveraging comprehensive datasets and employing feature extraction methods, the machine learning model will be trained to discern intricate patterns associated with malicious URLs. The project emphasizes adaptability and precision, seeking to minimize false positives and proactively defend against evolving cyber threats. Through rigorous testing and validation, the anticipated outcome is an innovative solution that significantly strengthens URL reputation systems, contributing to a more secure online environment.</a:t>
            </a:r>
            <a:endParaRPr b="0" i="0" sz="1400" u="none" cap="none" strike="noStrike">
              <a:solidFill>
                <a:schemeClr val="lt1"/>
              </a:solidFill>
              <a:latin typeface="Nunito SemiBold"/>
              <a:ea typeface="Nunito SemiBold"/>
              <a:cs typeface="Nunito SemiBold"/>
              <a:sym typeface="Nunit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nvSpPr>
        <p:spPr>
          <a:xfrm>
            <a:off x="515500" y="392325"/>
            <a:ext cx="6375300" cy="50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Times New Roman"/>
                <a:ea typeface="Times New Roman"/>
                <a:cs typeface="Times New Roman"/>
                <a:sym typeface="Times New Roman"/>
              </a:rPr>
              <a:t>LITERATURE SURVEY</a:t>
            </a:r>
            <a:endParaRPr b="0" i="0" sz="1400" u="none" cap="none" strike="noStrike">
              <a:solidFill>
                <a:schemeClr val="lt1"/>
              </a:solidFill>
              <a:latin typeface="Times New Roman"/>
              <a:ea typeface="Times New Roman"/>
              <a:cs typeface="Times New Roman"/>
              <a:sym typeface="Times New Roman"/>
            </a:endParaRPr>
          </a:p>
        </p:txBody>
      </p:sp>
      <p:graphicFrame>
        <p:nvGraphicFramePr>
          <p:cNvPr id="170" name="Google Shape;170;p18"/>
          <p:cNvGraphicFramePr/>
          <p:nvPr/>
        </p:nvGraphicFramePr>
        <p:xfrm>
          <a:off x="219275" y="959050"/>
          <a:ext cx="3000000" cy="3000000"/>
        </p:xfrm>
        <a:graphic>
          <a:graphicData uri="http://schemas.openxmlformats.org/drawingml/2006/table">
            <a:tbl>
              <a:tblPr>
                <a:noFill/>
                <a:tableStyleId>{B086E623-F7C4-4EA8-9AEE-10CF48D8F568}</a:tableStyleId>
              </a:tblPr>
              <a:tblGrid>
                <a:gridCol w="1098750"/>
                <a:gridCol w="1098750"/>
                <a:gridCol w="1098750"/>
                <a:gridCol w="1098750"/>
                <a:gridCol w="1098750"/>
                <a:gridCol w="1098750"/>
                <a:gridCol w="1098750"/>
                <a:gridCol w="1098750"/>
              </a:tblGrid>
              <a:tr h="381000">
                <a:tc>
                  <a:txBody>
                    <a:bodyPr/>
                    <a:lstStyle/>
                    <a:p>
                      <a:pPr indent="0" lvl="0" marL="0" marR="0" rtl="0" algn="ctr">
                        <a:lnSpc>
                          <a:spcPct val="171429"/>
                        </a:lnSpc>
                        <a:spcBef>
                          <a:spcPts val="0"/>
                        </a:spcBef>
                        <a:spcAft>
                          <a:spcPts val="0"/>
                        </a:spcAft>
                        <a:buClr>
                          <a:srgbClr val="000000"/>
                        </a:buClr>
                        <a:buSzPts val="1000"/>
                        <a:buFont typeface="Arial"/>
                        <a:buNone/>
                      </a:pPr>
                      <a:r>
                        <a:rPr b="1" lang="en" sz="1000" u="none" cap="none" strike="noStrike">
                          <a:solidFill>
                            <a:schemeClr val="lt1"/>
                          </a:solidFill>
                          <a:highlight>
                            <a:schemeClr val="accent3"/>
                          </a:highlight>
                          <a:latin typeface="Roboto"/>
                          <a:ea typeface="Roboto"/>
                          <a:cs typeface="Roboto"/>
                          <a:sym typeface="Roboto"/>
                        </a:rPr>
                        <a:t>S. No</a:t>
                      </a:r>
                      <a:endParaRPr b="1" sz="1000" u="none" cap="none" strike="noStrike">
                        <a:solidFill>
                          <a:schemeClr val="lt1"/>
                        </a:solidFill>
                        <a:highlight>
                          <a:schemeClr val="accent3"/>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lt1"/>
                        </a:solidFill>
                        <a:highlight>
                          <a:schemeClr val="accent3"/>
                        </a:highlight>
                      </a:endParaRPr>
                    </a:p>
                  </a:txBody>
                  <a:tcPr marT="91425" marB="91425" marR="91425" marL="91425"/>
                </a:tc>
                <a:tc>
                  <a:txBody>
                    <a:bodyPr/>
                    <a:lstStyle/>
                    <a:p>
                      <a:pPr indent="0" lvl="0" marL="0" marR="0" rtl="0" algn="ctr">
                        <a:lnSpc>
                          <a:spcPct val="171429"/>
                        </a:lnSpc>
                        <a:spcBef>
                          <a:spcPts val="0"/>
                        </a:spcBef>
                        <a:spcAft>
                          <a:spcPts val="0"/>
                        </a:spcAft>
                        <a:buClr>
                          <a:srgbClr val="000000"/>
                        </a:buClr>
                        <a:buSzPts val="1000"/>
                        <a:buFont typeface="Arial"/>
                        <a:buNone/>
                      </a:pPr>
                      <a:r>
                        <a:rPr b="1" lang="en" sz="1000" u="none" cap="none" strike="noStrike">
                          <a:solidFill>
                            <a:schemeClr val="lt1"/>
                          </a:solidFill>
                          <a:highlight>
                            <a:schemeClr val="accent3"/>
                          </a:highlight>
                          <a:latin typeface="Roboto"/>
                          <a:ea typeface="Roboto"/>
                          <a:cs typeface="Roboto"/>
                          <a:sym typeface="Roboto"/>
                        </a:rPr>
                        <a:t>Year</a:t>
                      </a:r>
                      <a:endParaRPr b="1" sz="1000" u="none" cap="none" strike="noStrike">
                        <a:solidFill>
                          <a:schemeClr val="lt1"/>
                        </a:solidFill>
                        <a:highlight>
                          <a:schemeClr val="accent3"/>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lt1"/>
                        </a:solidFill>
                        <a:highlight>
                          <a:schemeClr val="accent3"/>
                        </a:highlight>
                      </a:endParaRPr>
                    </a:p>
                  </a:txBody>
                  <a:tcPr marT="91425" marB="91425" marR="91425" marL="91425"/>
                </a:tc>
                <a:tc>
                  <a:txBody>
                    <a:bodyPr/>
                    <a:lstStyle/>
                    <a:p>
                      <a:pPr indent="0" lvl="0" marL="0" marR="0" rtl="0" algn="ctr">
                        <a:lnSpc>
                          <a:spcPct val="171429"/>
                        </a:lnSpc>
                        <a:spcBef>
                          <a:spcPts val="0"/>
                        </a:spcBef>
                        <a:spcAft>
                          <a:spcPts val="0"/>
                        </a:spcAft>
                        <a:buClr>
                          <a:srgbClr val="000000"/>
                        </a:buClr>
                        <a:buSzPts val="1000"/>
                        <a:buFont typeface="Arial"/>
                        <a:buNone/>
                      </a:pPr>
                      <a:r>
                        <a:rPr b="1" lang="en" sz="1000" u="none" cap="none" strike="noStrike">
                          <a:solidFill>
                            <a:schemeClr val="lt1"/>
                          </a:solidFill>
                          <a:highlight>
                            <a:schemeClr val="accent3"/>
                          </a:highlight>
                          <a:latin typeface="Roboto"/>
                          <a:ea typeface="Roboto"/>
                          <a:cs typeface="Roboto"/>
                          <a:sym typeface="Roboto"/>
                        </a:rPr>
                        <a:t>Authors</a:t>
                      </a:r>
                      <a:endParaRPr sz="1000" u="none" cap="none" strike="noStrike">
                        <a:solidFill>
                          <a:schemeClr val="lt1"/>
                        </a:solidFill>
                        <a:highlight>
                          <a:schemeClr val="accent3"/>
                        </a:highlight>
                      </a:endParaRPr>
                    </a:p>
                  </a:txBody>
                  <a:tcPr marT="91425" marB="91425" marR="91425" marL="91425"/>
                </a:tc>
                <a:tc>
                  <a:txBody>
                    <a:bodyPr/>
                    <a:lstStyle/>
                    <a:p>
                      <a:pPr indent="0" lvl="0" marL="0" marR="0" rtl="0" algn="ctr">
                        <a:lnSpc>
                          <a:spcPct val="171429"/>
                        </a:lnSpc>
                        <a:spcBef>
                          <a:spcPts val="0"/>
                        </a:spcBef>
                        <a:spcAft>
                          <a:spcPts val="0"/>
                        </a:spcAft>
                        <a:buClr>
                          <a:srgbClr val="000000"/>
                        </a:buClr>
                        <a:buSzPts val="1000"/>
                        <a:buFont typeface="Arial"/>
                        <a:buNone/>
                      </a:pPr>
                      <a:r>
                        <a:rPr b="1" lang="en" sz="1000" u="none" cap="none" strike="noStrike">
                          <a:solidFill>
                            <a:schemeClr val="lt1"/>
                          </a:solidFill>
                          <a:highlight>
                            <a:schemeClr val="accent3"/>
                          </a:highlight>
                          <a:latin typeface="Roboto"/>
                          <a:ea typeface="Roboto"/>
                          <a:cs typeface="Roboto"/>
                          <a:sym typeface="Roboto"/>
                        </a:rPr>
                        <a:t>Journal</a:t>
                      </a:r>
                      <a:endParaRPr b="1" sz="1000" u="none" cap="none" strike="noStrike">
                        <a:solidFill>
                          <a:schemeClr val="lt1"/>
                        </a:solidFill>
                        <a:highlight>
                          <a:schemeClr val="accent3"/>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lt1"/>
                        </a:solidFill>
                        <a:highlight>
                          <a:schemeClr val="accent3"/>
                        </a:highlight>
                      </a:endParaRPr>
                    </a:p>
                  </a:txBody>
                  <a:tcPr marT="91425" marB="91425" marR="91425" marL="91425"/>
                </a:tc>
                <a:tc>
                  <a:txBody>
                    <a:bodyPr/>
                    <a:lstStyle/>
                    <a:p>
                      <a:pPr indent="0" lvl="0" marL="0" marR="0" rtl="0" algn="ctr">
                        <a:lnSpc>
                          <a:spcPct val="171429"/>
                        </a:lnSpc>
                        <a:spcBef>
                          <a:spcPts val="0"/>
                        </a:spcBef>
                        <a:spcAft>
                          <a:spcPts val="0"/>
                        </a:spcAft>
                        <a:buClr>
                          <a:srgbClr val="000000"/>
                        </a:buClr>
                        <a:buSzPts val="1000"/>
                        <a:buFont typeface="Arial"/>
                        <a:buNone/>
                      </a:pPr>
                      <a:r>
                        <a:rPr b="1" lang="en" sz="1000" u="none" cap="none" strike="noStrike">
                          <a:solidFill>
                            <a:schemeClr val="lt1"/>
                          </a:solidFill>
                          <a:highlight>
                            <a:schemeClr val="accent3"/>
                          </a:highlight>
                          <a:latin typeface="Roboto"/>
                          <a:ea typeface="Roboto"/>
                          <a:cs typeface="Roboto"/>
                          <a:sym typeface="Roboto"/>
                        </a:rPr>
                        <a:t>Title</a:t>
                      </a:r>
                      <a:endParaRPr b="1" sz="1000" u="none" cap="none" strike="noStrike">
                        <a:solidFill>
                          <a:schemeClr val="lt1"/>
                        </a:solidFill>
                        <a:highlight>
                          <a:schemeClr val="accent3"/>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lt1"/>
                        </a:solidFill>
                        <a:highlight>
                          <a:schemeClr val="accent3"/>
                        </a:highlight>
                      </a:endParaRPr>
                    </a:p>
                  </a:txBody>
                  <a:tcPr marT="91425" marB="91425" marR="91425" marL="91425"/>
                </a:tc>
                <a:tc>
                  <a:txBody>
                    <a:bodyPr/>
                    <a:lstStyle/>
                    <a:p>
                      <a:pPr indent="0" lvl="0" marL="0" marR="0" rtl="0" algn="ctr">
                        <a:lnSpc>
                          <a:spcPct val="171429"/>
                        </a:lnSpc>
                        <a:spcBef>
                          <a:spcPts val="0"/>
                        </a:spcBef>
                        <a:spcAft>
                          <a:spcPts val="0"/>
                        </a:spcAft>
                        <a:buClr>
                          <a:srgbClr val="000000"/>
                        </a:buClr>
                        <a:buSzPts val="1000"/>
                        <a:buFont typeface="Arial"/>
                        <a:buNone/>
                      </a:pPr>
                      <a:r>
                        <a:rPr b="1" lang="en" sz="1000" u="none" cap="none" strike="noStrike">
                          <a:solidFill>
                            <a:schemeClr val="lt1"/>
                          </a:solidFill>
                          <a:highlight>
                            <a:schemeClr val="accent3"/>
                          </a:highlight>
                          <a:latin typeface="Roboto"/>
                          <a:ea typeface="Roboto"/>
                          <a:cs typeface="Roboto"/>
                          <a:sym typeface="Roboto"/>
                        </a:rPr>
                        <a:t>Description</a:t>
                      </a:r>
                      <a:endParaRPr sz="1000" u="none" cap="none" strike="noStrike">
                        <a:solidFill>
                          <a:schemeClr val="lt1"/>
                        </a:solidFill>
                        <a:highlight>
                          <a:schemeClr val="accent3"/>
                        </a:highlight>
                      </a:endParaRPr>
                    </a:p>
                  </a:txBody>
                  <a:tcPr marT="91425" marB="91425" marR="91425" marL="91425"/>
                </a:tc>
                <a:tc>
                  <a:txBody>
                    <a:bodyPr/>
                    <a:lstStyle/>
                    <a:p>
                      <a:pPr indent="0" lvl="0" marL="0" marR="0" rtl="0" algn="ctr">
                        <a:lnSpc>
                          <a:spcPct val="171429"/>
                        </a:lnSpc>
                        <a:spcBef>
                          <a:spcPts val="0"/>
                        </a:spcBef>
                        <a:spcAft>
                          <a:spcPts val="0"/>
                        </a:spcAft>
                        <a:buClr>
                          <a:srgbClr val="000000"/>
                        </a:buClr>
                        <a:buSzPts val="1000"/>
                        <a:buFont typeface="Arial"/>
                        <a:buNone/>
                      </a:pPr>
                      <a:r>
                        <a:rPr b="1" lang="en" sz="1000" u="none" cap="none" strike="noStrike">
                          <a:solidFill>
                            <a:schemeClr val="lt1"/>
                          </a:solidFill>
                          <a:highlight>
                            <a:schemeClr val="accent3"/>
                          </a:highlight>
                          <a:latin typeface="Roboto"/>
                          <a:ea typeface="Roboto"/>
                          <a:cs typeface="Roboto"/>
                          <a:sym typeface="Roboto"/>
                        </a:rPr>
                        <a:t>Advantage</a:t>
                      </a:r>
                      <a:endParaRPr b="1" sz="1000" u="none" cap="none" strike="noStrike">
                        <a:solidFill>
                          <a:schemeClr val="lt1"/>
                        </a:solidFill>
                        <a:highlight>
                          <a:schemeClr val="accent3"/>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lt1"/>
                        </a:solidFill>
                        <a:highlight>
                          <a:schemeClr val="accent3"/>
                        </a:highlight>
                      </a:endParaRPr>
                    </a:p>
                  </a:txBody>
                  <a:tcPr marT="91425" marB="91425" marR="91425" marL="91425"/>
                </a:tc>
                <a:tc>
                  <a:txBody>
                    <a:bodyPr/>
                    <a:lstStyle/>
                    <a:p>
                      <a:pPr indent="0" lvl="0" marL="0" marR="0" rtl="0" algn="ctr">
                        <a:lnSpc>
                          <a:spcPct val="171429"/>
                        </a:lnSpc>
                        <a:spcBef>
                          <a:spcPts val="0"/>
                        </a:spcBef>
                        <a:spcAft>
                          <a:spcPts val="0"/>
                        </a:spcAft>
                        <a:buClr>
                          <a:srgbClr val="000000"/>
                        </a:buClr>
                        <a:buSzPts val="1000"/>
                        <a:buFont typeface="Arial"/>
                        <a:buNone/>
                      </a:pPr>
                      <a:r>
                        <a:rPr b="1" lang="en" sz="1000" u="none" cap="none" strike="noStrike">
                          <a:solidFill>
                            <a:schemeClr val="lt1"/>
                          </a:solidFill>
                          <a:highlight>
                            <a:schemeClr val="accent3"/>
                          </a:highlight>
                          <a:latin typeface="Roboto"/>
                          <a:ea typeface="Roboto"/>
                          <a:cs typeface="Roboto"/>
                          <a:sym typeface="Roboto"/>
                        </a:rPr>
                        <a:t>Disadvantage/Research Gap Identified</a:t>
                      </a:r>
                      <a:endParaRPr b="1" sz="1000" u="none" cap="none" strike="noStrike">
                        <a:solidFill>
                          <a:schemeClr val="lt1"/>
                        </a:solidFill>
                        <a:highlight>
                          <a:schemeClr val="accent3"/>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lt1"/>
                        </a:solidFill>
                        <a:highlight>
                          <a:schemeClr val="accent3"/>
                        </a:highlight>
                      </a:endParaRPr>
                    </a:p>
                  </a:txBody>
                  <a:tcPr marT="91425" marB="91425" marR="91425" marL="91425"/>
                </a:tc>
              </a:tr>
              <a:tr h="381000">
                <a:tc>
                  <a:txBody>
                    <a:bodyPr/>
                    <a:lstStyle/>
                    <a:p>
                      <a:pPr indent="0" lvl="0" marL="0" marR="0" rtl="0" algn="l">
                        <a:lnSpc>
                          <a:spcPct val="171429"/>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Roboto"/>
                          <a:ea typeface="Roboto"/>
                          <a:cs typeface="Roboto"/>
                          <a:sym typeface="Roboto"/>
                        </a:rPr>
                        <a:t>1</a:t>
                      </a:r>
                      <a:endParaRPr sz="1000" u="none" cap="none" strike="noStrike">
                        <a:solidFill>
                          <a:schemeClr val="lt1"/>
                        </a:solidFill>
                        <a:highlight>
                          <a:schemeClr val="accent3"/>
                        </a:highlight>
                      </a:endParaRPr>
                    </a:p>
                  </a:txBody>
                  <a:tcPr marT="91425" marB="91425" marR="91425" marL="91425"/>
                </a:tc>
                <a:tc>
                  <a:txBody>
                    <a:bodyPr/>
                    <a:lstStyle/>
                    <a:p>
                      <a:pPr indent="0" lvl="0" marL="0" marR="0" rtl="0" algn="l">
                        <a:lnSpc>
                          <a:spcPct val="171429"/>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Roboto"/>
                          <a:ea typeface="Roboto"/>
                          <a:cs typeface="Roboto"/>
                          <a:sym typeface="Roboto"/>
                        </a:rPr>
                        <a:t>2016</a:t>
                      </a:r>
                      <a:endParaRPr sz="1000" u="none" cap="none" strike="noStrike">
                        <a:solidFill>
                          <a:schemeClr val="lt1"/>
                        </a:solidFill>
                        <a:highlight>
                          <a:schemeClr val="accent3"/>
                        </a:highlight>
                      </a:endParaRPr>
                    </a:p>
                  </a:txBody>
                  <a:tcPr marT="91425" marB="91425" marR="91425" marL="91425"/>
                </a:tc>
                <a:tc>
                  <a:txBody>
                    <a:bodyPr/>
                    <a:lstStyle/>
                    <a:p>
                      <a:pPr indent="0" lvl="0" marL="0" marR="0" rtl="0" algn="l">
                        <a:lnSpc>
                          <a:spcPct val="171429"/>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Roboto"/>
                          <a:ea typeface="Roboto"/>
                          <a:cs typeface="Roboto"/>
                          <a:sym typeface="Roboto"/>
                        </a:rPr>
                        <a:t>Abawajy, J., Alazab, M., Hobbs.</a:t>
                      </a:r>
                      <a:endParaRPr sz="1000" u="none" cap="none" strike="noStrike">
                        <a:solidFill>
                          <a:schemeClr val="lt1"/>
                        </a:solidFill>
                        <a:highlight>
                          <a:schemeClr val="accent3"/>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lt1"/>
                        </a:solidFill>
                        <a:highlight>
                          <a:schemeClr val="accent3"/>
                        </a:highlight>
                      </a:endParaRPr>
                    </a:p>
                  </a:txBody>
                  <a:tcPr marT="91425" marB="91425" marR="91425" marL="91425"/>
                </a:tc>
                <a:tc>
                  <a:txBody>
                    <a:bodyPr/>
                    <a:lstStyle/>
                    <a:p>
                      <a:pPr indent="0" lvl="0" marL="0" marR="0" rtl="0" algn="l">
                        <a:lnSpc>
                          <a:spcPct val="171429"/>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Roboto"/>
                          <a:ea typeface="Roboto"/>
                          <a:cs typeface="Roboto"/>
                          <a:sym typeface="Roboto"/>
                        </a:rPr>
                        <a:t>Journal of Network and Computer Applications</a:t>
                      </a:r>
                      <a:endParaRPr sz="1000" u="none" cap="none" strike="noStrike">
                        <a:solidFill>
                          <a:schemeClr val="lt1"/>
                        </a:solidFill>
                        <a:highlight>
                          <a:schemeClr val="accent3"/>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lt1"/>
                        </a:solidFill>
                        <a:highlight>
                          <a:schemeClr val="accent3"/>
                        </a:highlight>
                      </a:endParaRPr>
                    </a:p>
                  </a:txBody>
                  <a:tcPr marT="91425" marB="91425" marR="91425" marL="91425"/>
                </a:tc>
                <a:tc>
                  <a:txBody>
                    <a:bodyPr/>
                    <a:lstStyle/>
                    <a:p>
                      <a:pPr indent="0" lvl="0" marL="0" marR="0" rtl="0" algn="l">
                        <a:lnSpc>
                          <a:spcPct val="171429"/>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Roboto"/>
                          <a:ea typeface="Roboto"/>
                          <a:cs typeface="Roboto"/>
                          <a:sym typeface="Roboto"/>
                        </a:rPr>
                        <a:t>Machine Learning-Based Malicious URL Detection: A Review</a:t>
                      </a:r>
                      <a:endParaRPr sz="1000" u="none" cap="none" strike="noStrike">
                        <a:solidFill>
                          <a:schemeClr val="lt1"/>
                        </a:solidFill>
                        <a:highlight>
                          <a:schemeClr val="accent3"/>
                        </a:highlight>
                      </a:endParaRPr>
                    </a:p>
                  </a:txBody>
                  <a:tcPr marT="91425" marB="91425" marR="91425" marL="91425"/>
                </a:tc>
                <a:tc>
                  <a:txBody>
                    <a:bodyPr/>
                    <a:lstStyle/>
                    <a:p>
                      <a:pPr indent="0" lvl="0" marL="0" marR="0" rtl="0" algn="l">
                        <a:lnSpc>
                          <a:spcPct val="171429"/>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Roboto"/>
                          <a:ea typeface="Roboto"/>
                          <a:cs typeface="Roboto"/>
                          <a:sym typeface="Roboto"/>
                        </a:rPr>
                        <a:t>This paper provides a comprehensive review of machine learning approaches for detecting malicious URLs.</a:t>
                      </a:r>
                      <a:endParaRPr sz="1000" u="none" cap="none" strike="noStrike">
                        <a:solidFill>
                          <a:schemeClr val="lt1"/>
                        </a:solidFill>
                        <a:highlight>
                          <a:schemeClr val="accent3"/>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lt1"/>
                        </a:solidFill>
                        <a:highlight>
                          <a:schemeClr val="accent3"/>
                        </a:highlight>
                      </a:endParaRPr>
                    </a:p>
                  </a:txBody>
                  <a:tcPr marT="91425" marB="91425" marR="91425" marL="91425"/>
                </a:tc>
                <a:tc>
                  <a:txBody>
                    <a:bodyPr/>
                    <a:lstStyle/>
                    <a:p>
                      <a:pPr indent="0" lvl="0" marL="0" marR="0" rtl="0" algn="l">
                        <a:lnSpc>
                          <a:spcPct val="171429"/>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Roboto"/>
                          <a:ea typeface="Roboto"/>
                          <a:cs typeface="Roboto"/>
                          <a:sym typeface="Roboto"/>
                        </a:rPr>
                        <a:t>Offers insights into various ML techniques</a:t>
                      </a:r>
                      <a:endParaRPr sz="1000" u="none" cap="none" strike="noStrike">
                        <a:solidFill>
                          <a:schemeClr val="lt1"/>
                        </a:solidFill>
                        <a:highlight>
                          <a:schemeClr val="accent3"/>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lt1"/>
                        </a:solidFill>
                        <a:highlight>
                          <a:schemeClr val="accent3"/>
                        </a:highlight>
                      </a:endParaRPr>
                    </a:p>
                  </a:txBody>
                  <a:tcPr marT="91425" marB="91425" marR="91425" marL="91425"/>
                </a:tc>
                <a:tc>
                  <a:txBody>
                    <a:bodyPr/>
                    <a:lstStyle/>
                    <a:p>
                      <a:pPr indent="0" lvl="0" marL="0" marR="0" rtl="0" algn="l">
                        <a:lnSpc>
                          <a:spcPct val="171429"/>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Roboto"/>
                          <a:ea typeface="Roboto"/>
                          <a:cs typeface="Roboto"/>
                          <a:sym typeface="Roboto"/>
                        </a:rPr>
                        <a:t>Lack of focus on specific ML algorithms or comparison between them.</a:t>
                      </a:r>
                      <a:endParaRPr sz="1000" u="none" cap="none" strike="noStrike">
                        <a:solidFill>
                          <a:schemeClr val="lt1"/>
                        </a:solidFill>
                        <a:highlight>
                          <a:schemeClr val="accent3"/>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lt1"/>
                        </a:solidFill>
                        <a:highlight>
                          <a:schemeClr val="accent3"/>
                        </a:highlight>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aphicFrame>
        <p:nvGraphicFramePr>
          <p:cNvPr id="175" name="Google Shape;175;p19"/>
          <p:cNvGraphicFramePr/>
          <p:nvPr/>
        </p:nvGraphicFramePr>
        <p:xfrm>
          <a:off x="137150" y="92300"/>
          <a:ext cx="3000000" cy="3000000"/>
        </p:xfrm>
        <a:graphic>
          <a:graphicData uri="http://schemas.openxmlformats.org/drawingml/2006/table">
            <a:tbl>
              <a:tblPr>
                <a:noFill/>
                <a:tableStyleId>{B086E623-F7C4-4EA8-9AEE-10CF48D8F568}</a:tableStyleId>
              </a:tblPr>
              <a:tblGrid>
                <a:gridCol w="1108725"/>
                <a:gridCol w="1108725"/>
                <a:gridCol w="1108725"/>
                <a:gridCol w="1108725"/>
                <a:gridCol w="1108725"/>
                <a:gridCol w="1108725"/>
                <a:gridCol w="1108725"/>
                <a:gridCol w="1108725"/>
              </a:tblGrid>
              <a:tr h="381000">
                <a:tc>
                  <a:txBody>
                    <a:bodyPr/>
                    <a:lstStyle/>
                    <a:p>
                      <a:pPr indent="0" lvl="0" marL="0" marR="0" rtl="0" algn="l">
                        <a:lnSpc>
                          <a:spcPct val="171429"/>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2</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71429"/>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2016</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71429"/>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Reddy, M. P, &amp; Yadav, S.</a:t>
                      </a:r>
                      <a:endParaRPr sz="1000" u="none" cap="none" strike="noStrike">
                        <a:solidFill>
                          <a:schemeClr val="lt1"/>
                        </a:solidFill>
                        <a:highlight>
                          <a:schemeClr val="accent3"/>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71429"/>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Procedia Computer Science</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71429"/>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An Effective Machine Learning Approach for Malicious URL Detection</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71429"/>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Proposes an effective ML approach for detecting malicious URLs, offering practical solutions.</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71429"/>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Demonstrates practical applicability</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71429"/>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Limited discussion on scalability and real-time detection capabilities.</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71429"/>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3</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71429"/>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2017</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71429"/>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Cho, J., &amp; Zhang, Y.</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71429"/>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IEEE International Conference on Big Data</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71429"/>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Deep Learning for Malicious URL Detection Using Word2Vec</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71429"/>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Investigates the application of deep learning and word embeddings for detecting malicious URLs.</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71429"/>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Utilizes advanced deep learning techniques</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71429"/>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Limited comparison with traditional ML methods and their performance.</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r>
            </a:tbl>
          </a:graphicData>
        </a:graphic>
      </p:graphicFrame>
      <p:graphicFrame>
        <p:nvGraphicFramePr>
          <p:cNvPr id="176" name="Google Shape;176;p19"/>
          <p:cNvGraphicFramePr/>
          <p:nvPr/>
        </p:nvGraphicFramePr>
        <p:xfrm>
          <a:off x="137150" y="3636600"/>
          <a:ext cx="3000000" cy="3000000"/>
        </p:xfrm>
        <a:graphic>
          <a:graphicData uri="http://schemas.openxmlformats.org/drawingml/2006/table">
            <a:tbl>
              <a:tblPr>
                <a:noFill/>
                <a:tableStyleId>{B086E623-F7C4-4EA8-9AEE-10CF48D8F568}</a:tableStyleId>
              </a:tblPr>
              <a:tblGrid>
                <a:gridCol w="1108725"/>
                <a:gridCol w="1108725"/>
                <a:gridCol w="1108725"/>
                <a:gridCol w="1108725"/>
                <a:gridCol w="1108725"/>
                <a:gridCol w="1108725"/>
                <a:gridCol w="1108725"/>
                <a:gridCol w="1108725"/>
              </a:tblGrid>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4</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2017</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Karar, H., &amp; Uddin, M.</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2017 IEEE Region 10 Symposium</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A Machine Learning Approach to Detect Malicious URLs</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Proposes a machine learning-based approach specifically tailored for detecting malicious URLs.</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Tailored approach for URL detection</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Lack of exploration of feature selection and extraction techniques.</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graphicFrame>
        <p:nvGraphicFramePr>
          <p:cNvPr id="181" name="Google Shape;181;p20"/>
          <p:cNvGraphicFramePr/>
          <p:nvPr/>
        </p:nvGraphicFramePr>
        <p:xfrm>
          <a:off x="105075" y="131625"/>
          <a:ext cx="3000000" cy="3000000"/>
        </p:xfrm>
        <a:graphic>
          <a:graphicData uri="http://schemas.openxmlformats.org/drawingml/2006/table">
            <a:tbl>
              <a:tblPr>
                <a:noFill/>
                <a:tableStyleId>{B086E623-F7C4-4EA8-9AEE-10CF48D8F568}</a:tableStyleId>
              </a:tblPr>
              <a:tblGrid>
                <a:gridCol w="667725"/>
                <a:gridCol w="798650"/>
                <a:gridCol w="1620225"/>
                <a:gridCol w="1060625"/>
                <a:gridCol w="1215400"/>
                <a:gridCol w="1358275"/>
                <a:gridCol w="1120150"/>
                <a:gridCol w="1120150"/>
              </a:tblGrid>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5</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2018</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Cao, Z., Li, Y., &amp; Wu, L.</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IEEE Transactions on Dependable and Secure Computing</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Adversarial Deep Learning for Robust Detection of Binary Encoded Malicious URLs</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Investigates the use of adversarial deep learning for robust detection of malicious URLs.</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Addresses robustness concerns in detection</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Limited discussion on interpretability and explainability of deep learning models.</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r>
            </a:tbl>
          </a:graphicData>
        </a:graphic>
      </p:graphicFrame>
      <p:graphicFrame>
        <p:nvGraphicFramePr>
          <p:cNvPr id="182" name="Google Shape;182;p20"/>
          <p:cNvGraphicFramePr/>
          <p:nvPr/>
        </p:nvGraphicFramePr>
        <p:xfrm>
          <a:off x="105075" y="1228850"/>
          <a:ext cx="3000000" cy="3000000"/>
        </p:xfrm>
        <a:graphic>
          <a:graphicData uri="http://schemas.openxmlformats.org/drawingml/2006/table">
            <a:tbl>
              <a:tblPr>
                <a:noFill/>
                <a:tableStyleId>{B086E623-F7C4-4EA8-9AEE-10CF48D8F568}</a:tableStyleId>
              </a:tblPr>
              <a:tblGrid>
                <a:gridCol w="667725"/>
                <a:gridCol w="798650"/>
                <a:gridCol w="1620225"/>
                <a:gridCol w="1060625"/>
                <a:gridCol w="1215400"/>
                <a:gridCol w="1358275"/>
                <a:gridCol w="1120150"/>
                <a:gridCol w="1120150"/>
              </a:tblGrid>
              <a:tr h="11936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6</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2018</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Cho, S., &amp; Seo, S.</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International Conference on Big Data and Smart Computing</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Feature Engineering for Malicious URL Detection Using Convolutional Neural Networks</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Explores the effectiveness of feature engineering and CNNs for detecting malicious URLs.</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Emphasizes on feature engineering for improved performance</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Limited exploration of CNN architecture variations and their impact.</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r>
            </a:tbl>
          </a:graphicData>
        </a:graphic>
      </p:graphicFrame>
      <p:graphicFrame>
        <p:nvGraphicFramePr>
          <p:cNvPr id="183" name="Google Shape;183;p20"/>
          <p:cNvGraphicFramePr/>
          <p:nvPr/>
        </p:nvGraphicFramePr>
        <p:xfrm>
          <a:off x="105075" y="2422488"/>
          <a:ext cx="3000000" cy="3000000"/>
        </p:xfrm>
        <a:graphic>
          <a:graphicData uri="http://schemas.openxmlformats.org/drawingml/2006/table">
            <a:tbl>
              <a:tblPr>
                <a:noFill/>
                <a:tableStyleId>{B086E623-F7C4-4EA8-9AEE-10CF48D8F568}</a:tableStyleId>
              </a:tblPr>
              <a:tblGrid>
                <a:gridCol w="667725"/>
                <a:gridCol w="798650"/>
                <a:gridCol w="1620225"/>
                <a:gridCol w="1060625"/>
                <a:gridCol w="1215400"/>
                <a:gridCol w="1358275"/>
                <a:gridCol w="1120150"/>
                <a:gridCol w="1120150"/>
              </a:tblGrid>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7</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2019</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Abawajy, J., Alazab, M., &amp; Hobbs, M.</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IEEE Access</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Malicious URL Detection Using Machine Learning: A Survey</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Provides a comprehensive survey of machine learning techniques for malicious URL detection.</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Offers a comprehensive overview of ML techniques</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Limited discussion on emerging ML trends and future research directions.</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r>
            </a:tbl>
          </a:graphicData>
        </a:graphic>
      </p:graphicFrame>
      <p:graphicFrame>
        <p:nvGraphicFramePr>
          <p:cNvPr id="184" name="Google Shape;184;p20"/>
          <p:cNvGraphicFramePr/>
          <p:nvPr/>
        </p:nvGraphicFramePr>
        <p:xfrm>
          <a:off x="105075" y="3519725"/>
          <a:ext cx="3000000" cy="3000000"/>
        </p:xfrm>
        <a:graphic>
          <a:graphicData uri="http://schemas.openxmlformats.org/drawingml/2006/table">
            <a:tbl>
              <a:tblPr>
                <a:noFill/>
                <a:tableStyleId>{B086E623-F7C4-4EA8-9AEE-10CF48D8F568}</a:tableStyleId>
              </a:tblPr>
              <a:tblGrid>
                <a:gridCol w="667725"/>
                <a:gridCol w="798650"/>
                <a:gridCol w="1620225"/>
                <a:gridCol w="1060625"/>
                <a:gridCol w="1215400"/>
                <a:gridCol w="1358275"/>
                <a:gridCol w="1120150"/>
                <a:gridCol w="1120150"/>
              </a:tblGrid>
              <a:tr h="13758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Roboto"/>
                          <a:ea typeface="Roboto"/>
                          <a:cs typeface="Roboto"/>
                          <a:sym typeface="Roboto"/>
                        </a:rPr>
                        <a:t>8</a:t>
                      </a:r>
                      <a:endParaRPr sz="1000" u="none" cap="none" strike="noStrike">
                        <a:solidFill>
                          <a:schemeClr val="lt1"/>
                        </a:solidFill>
                        <a:highlight>
                          <a:schemeClr val="accent3"/>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Roboto"/>
                          <a:ea typeface="Roboto"/>
                          <a:cs typeface="Roboto"/>
                          <a:sym typeface="Roboto"/>
                        </a:rPr>
                        <a:t>2019</a:t>
                      </a:r>
                      <a:endParaRPr sz="1000" u="none" cap="none" strike="noStrike">
                        <a:solidFill>
                          <a:schemeClr val="lt1"/>
                        </a:solidFill>
                        <a:highlight>
                          <a:schemeClr val="accent3"/>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Roboto"/>
                          <a:ea typeface="Roboto"/>
                          <a:cs typeface="Roboto"/>
                          <a:sym typeface="Roboto"/>
                        </a:rPr>
                        <a:t>Liu, Z. (et al)</a:t>
                      </a:r>
                      <a:endParaRPr sz="1000" u="none" cap="none" strike="noStrike">
                        <a:solidFill>
                          <a:schemeClr val="lt1"/>
                        </a:solidFill>
                        <a:highlight>
                          <a:schemeClr val="accent3"/>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Roboto"/>
                          <a:ea typeface="Roboto"/>
                          <a:cs typeface="Roboto"/>
                          <a:sym typeface="Roboto"/>
                        </a:rPr>
                        <a:t>IEEE Access</a:t>
                      </a:r>
                      <a:endParaRPr sz="1000" u="none" cap="none" strike="noStrike">
                        <a:solidFill>
                          <a:schemeClr val="lt1"/>
                        </a:solidFill>
                        <a:highlight>
                          <a:schemeClr val="accent3"/>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Roboto"/>
                          <a:ea typeface="Roboto"/>
                          <a:cs typeface="Roboto"/>
                          <a:sym typeface="Roboto"/>
                        </a:rPr>
                        <a:t>Malicious URL Detection Using an Improved LightGBM Model</a:t>
                      </a:r>
                      <a:endParaRPr sz="1000" u="none" cap="none" strike="noStrike">
                        <a:solidFill>
                          <a:schemeClr val="lt1"/>
                        </a:solidFill>
                        <a:highlight>
                          <a:schemeClr val="accent3"/>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Roboto"/>
                          <a:ea typeface="Roboto"/>
                          <a:cs typeface="Roboto"/>
                          <a:sym typeface="Roboto"/>
                        </a:rPr>
                        <a:t>Proposes an improved LightGBM model for detecting malicious URLs, showcasing enhanced performance.</a:t>
                      </a:r>
                      <a:endParaRPr sz="1000" u="none" cap="none" strike="noStrike">
                        <a:solidFill>
                          <a:schemeClr val="lt1"/>
                        </a:solidFill>
                        <a:highlight>
                          <a:schemeClr val="accent3"/>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Roboto"/>
                          <a:ea typeface="Roboto"/>
                          <a:cs typeface="Roboto"/>
                          <a:sym typeface="Roboto"/>
                        </a:rPr>
                        <a:t>Demonstrates performance improvements</a:t>
                      </a:r>
                      <a:endParaRPr sz="1000" u="none" cap="none" strike="noStrike">
                        <a:solidFill>
                          <a:schemeClr val="lt1"/>
                        </a:solidFill>
                        <a:highlight>
                          <a:schemeClr val="accent3"/>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Roboto"/>
                          <a:ea typeface="Roboto"/>
                          <a:cs typeface="Roboto"/>
                          <a:sym typeface="Roboto"/>
                        </a:rPr>
                        <a:t>Limited exploration of ensemble learning or comparison with other ensemble methods.</a:t>
                      </a:r>
                      <a:endParaRPr sz="1000" u="none" cap="none" strike="noStrike">
                        <a:solidFill>
                          <a:schemeClr val="lt1"/>
                        </a:solidFill>
                        <a:highlight>
                          <a:schemeClr val="accent3"/>
                        </a:highlight>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aphicFrame>
        <p:nvGraphicFramePr>
          <p:cNvPr id="189" name="Google Shape;189;p21"/>
          <p:cNvGraphicFramePr/>
          <p:nvPr/>
        </p:nvGraphicFramePr>
        <p:xfrm>
          <a:off x="151075" y="214300"/>
          <a:ext cx="3000000" cy="3000000"/>
        </p:xfrm>
        <a:graphic>
          <a:graphicData uri="http://schemas.openxmlformats.org/drawingml/2006/table">
            <a:tbl>
              <a:tblPr>
                <a:noFill/>
                <a:tableStyleId>{B086E623-F7C4-4EA8-9AEE-10CF48D8F568}</a:tableStyleId>
              </a:tblPr>
              <a:tblGrid>
                <a:gridCol w="1105800"/>
                <a:gridCol w="1105800"/>
                <a:gridCol w="1105800"/>
                <a:gridCol w="1105800"/>
                <a:gridCol w="1105800"/>
                <a:gridCol w="1105800"/>
                <a:gridCol w="1105800"/>
                <a:gridCol w="1105800"/>
              </a:tblGrid>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9</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2020</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Chiba, S., &amp; Kasahara, S.</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Proceedings of the 4th International Conference on Information Systems Security and Privacy</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Detecting Malicious URLs using Bidirectional Long Short-Term Memory and Attention Mechanism</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Investigates the use of advanced deep learning techniques for detecting malicious URLs.</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Utilizes advanced deep learning architectures</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Limited discussion on computational complexity and resource requirements.</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10</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2020</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Wang, S., &amp; Wu, Z.</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IEEE Access</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An Ensemble Learning Approach to Malicious URL Detection Based on Random Forest</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Proposes an ensemble learning approach using Random Forest for detecting malicious URLs.</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Offers improved detection through ensemble learning</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lt1"/>
                          </a:solidFill>
                          <a:highlight>
                            <a:schemeClr val="accent3"/>
                          </a:highlight>
                          <a:latin typeface="Times New Roman"/>
                          <a:ea typeface="Times New Roman"/>
                          <a:cs typeface="Times New Roman"/>
                          <a:sym typeface="Times New Roman"/>
                        </a:rPr>
                        <a:t>Limited exploration of other ensemble methods or comparison with them.</a:t>
                      </a:r>
                      <a:endParaRPr sz="1000" u="none" cap="none" strike="noStrike">
                        <a:solidFill>
                          <a:schemeClr val="lt1"/>
                        </a:solidFill>
                        <a:highlight>
                          <a:schemeClr val="accent3"/>
                        </a:highlight>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