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71" r:id="rId9"/>
    <p:sldId id="274" r:id="rId10"/>
    <p:sldId id="273" r:id="rId11"/>
    <p:sldId id="262" r:id="rId12"/>
    <p:sldId id="263" r:id="rId13"/>
    <p:sldId id="264" r:id="rId14"/>
    <p:sldId id="265" r:id="rId15"/>
    <p:sldId id="268" r:id="rId16"/>
    <p:sldId id="269" r:id="rId17"/>
    <p:sldId id="270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16A3-4FF6-F959-C0CD-204D0EA5D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FE476-6462-AB40-5D85-38D2E9BA5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74305-1F38-451E-034B-CAEFC4C2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76D-41DC-4DDB-8BB5-A8C892D6D4D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BBF36-5509-48E6-4241-C2219F05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AF313-4B6D-9A1B-D831-5DF07A02D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3448-121D-42F2-B041-039725F1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5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3149-E053-CED0-84F4-897C7DC4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19A53-0821-279A-4B1B-A671F04EB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8DC24-0301-77C7-9EF2-E1BC7AD1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76D-41DC-4DDB-8BB5-A8C892D6D4D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9BB39-FD83-1ED1-0350-3D0FF9F3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5AF5E-C99A-5875-4FC6-4FF372DB7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3448-121D-42F2-B041-039725F1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EC93B-6A9F-9FD8-F9FC-6DF8F4BB9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7D1B9-10DB-7F62-F0D1-2473F5C04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C1607-F188-289B-E252-D2D33B53D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76D-41DC-4DDB-8BB5-A8C892D6D4D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76708-868B-BB43-EF0E-962B199A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18499-192C-D7D1-30EE-7459A35F6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3448-121D-42F2-B041-039725F1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0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5D58-C78A-988B-C3CA-B1794EF6D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49172-B99A-084A-19D8-ED07CE564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4BF27-36CF-1F2C-BD8E-2307F6F9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76D-41DC-4DDB-8BB5-A8C892D6D4D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28BFD-0B2D-2C61-1751-4FAD97FE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DEA80-08F5-7416-F7B7-73B6AD85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3448-121D-42F2-B041-039725F1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8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B7BC-239B-4087-3365-94A95A39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BF4C1-32E6-D195-8CFB-9D3804B72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B41E6-7476-C824-4F59-9D681C47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76D-41DC-4DDB-8BB5-A8C892D6D4D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4613-F345-CD6A-5CFD-8F84D87E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AAB14-2160-A0C5-FDDD-78FFB7C7C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3448-121D-42F2-B041-039725F1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1D048-AA89-96EA-271E-605A3244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DB01-3138-D613-5616-B05B83B780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95710-6500-83E7-B796-56C2B786B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00B19-4D0D-B1CD-480F-6B228D493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76D-41DC-4DDB-8BB5-A8C892D6D4D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B39FE-69DA-A566-C869-23EC76E1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97D9A-9D09-B0E9-1787-98429C11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3448-121D-42F2-B041-039725F1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7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168E-07FB-0D6D-AC79-077DDBD70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3DA4B-FD6A-D451-FA08-CF04AB5D7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2DC4B-B2A7-DA34-381E-95F12AF6C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CBC93-A572-28C6-6D35-7803BCDEC1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E4FCD-CBF2-2E92-C66C-D5F4EA4BA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EB476-B82D-36A1-A1B3-78C02038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76D-41DC-4DDB-8BB5-A8C892D6D4D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0C3035-DE94-AE7E-9DB4-69AAD666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F3573-4B01-8BD3-151C-19B76625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3448-121D-42F2-B041-039725F1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7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B2FD-BEDA-C26A-50A1-5E742925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F2A97-D962-CCD7-2683-465AD590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76D-41DC-4DDB-8BB5-A8C892D6D4D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C2A82-5BCE-8935-F9F9-49762933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DE3A0-D909-08CB-DA77-1CB172B5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3448-121D-42F2-B041-039725F1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9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ECFCA-F70A-FD18-0D52-65C3D9536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76D-41DC-4DDB-8BB5-A8C892D6D4D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1A0F9-FEA2-8751-A6F1-DF4D8B55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0B04C-0CC5-D1D4-E656-0A4D22E37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3448-121D-42F2-B041-039725F1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5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8A90A-A528-0171-69A9-8F8DF47EA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A89D4-EA8A-DB99-9565-44A863526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8B606-CA13-535A-78BF-293D27667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1FD495-E789-C12F-D362-8D739028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76D-41DC-4DDB-8BB5-A8C892D6D4D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6370D-4E3B-0607-28FE-F1D1D3F9C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A72B5-F2CC-C079-AB4A-6E7F8320B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3448-121D-42F2-B041-039725F1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4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820B-86F7-7C46-379E-B3DCFA2B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E35D0-E448-6A16-D5C7-0E21A4A1A2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EDD1A-CCFD-4617-3D66-9BFA6E73D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A17A0-EFDC-8559-5DF3-630C58C7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A576D-41DC-4DDB-8BB5-A8C892D6D4D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02349-ACCA-EEC8-8251-75B9B33E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72D8C-ED9C-1437-706E-6AABE0F06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3448-121D-42F2-B041-039725F1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18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92F79C-D7D5-3D63-94A7-4CC1E291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AED80-EC3E-2D16-04B2-EBAE8EE03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0B012-1F03-43C0-E3A8-184A9491C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8A576D-41DC-4DDB-8BB5-A8C892D6D4D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1FD10-F7CB-469E-85C8-A36075498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F2215-7925-D103-D7A2-BE9D3179E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7C3448-121D-42F2-B041-039725F1DD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A8786F-230E-2A4F-12CC-1C23967BA8D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06388"/>
            <a:ext cx="10515600" cy="1811337"/>
          </a:xfrm>
          <a:solidFill>
            <a:schemeClr val="bg1"/>
          </a:solidFill>
        </p:spPr>
        <p:txBody>
          <a:bodyPr/>
          <a:lstStyle/>
          <a:p>
            <a:r>
              <a:rPr lang="en-US" b="1" i="1" dirty="0"/>
              <a:t>        </a:t>
            </a:r>
          </a:p>
        </p:txBody>
      </p:sp>
      <p:pic>
        <p:nvPicPr>
          <p:cNvPr id="3" name="Picture 2" descr="A blue and white text on a dark background">
            <a:extLst>
              <a:ext uri="{FF2B5EF4-FFF2-40B4-BE49-F238E27FC236}">
                <a16:creationId xmlns:a16="http://schemas.microsoft.com/office/drawing/2014/main" id="{497F06D4-F0C6-0ECF-396F-33EC9A604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96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18B1-00C2-BC4F-C855-A2D45EFC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02" y="159657"/>
            <a:ext cx="9766526" cy="1248229"/>
          </a:xfrm>
        </p:spPr>
        <p:txBody>
          <a:bodyPr>
            <a:noAutofit/>
          </a:bodyPr>
          <a:lstStyle/>
          <a:p>
            <a:r>
              <a:rPr lang="en-US" sz="3600" b="1" kern="100" dirty="0">
                <a:solidFill>
                  <a:schemeClr val="bg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Gautami" panose="020B0502040204020203" pitchFamily="34" charset="0"/>
              </a:rPr>
              <a:t>Trends Over Time: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Falcon 9 Launch Success Trends</a:t>
            </a:r>
            <a:br>
              <a:rPr lang="en-US" sz="2400" kern="100" dirty="0">
                <a:solidFill>
                  <a:schemeClr val="bg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Gautami" panose="020B0502040204020203" pitchFamily="34" charset="0"/>
              </a:rPr>
            </a:br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" name="Picture Placeholder 7" descr="A graph with blue lines and numbers&#10;&#10;AI-generated content may be incorrect.">
            <a:extLst>
              <a:ext uri="{FF2B5EF4-FFF2-40B4-BE49-F238E27FC236}">
                <a16:creationId xmlns:a16="http://schemas.microsoft.com/office/drawing/2014/main" id="{C85D778D-6997-1061-F1C8-67A86F9FEAD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" b="778"/>
          <a:stretch>
            <a:fillRect/>
          </a:stretch>
        </p:blipFill>
        <p:spPr>
          <a:xfrm>
            <a:off x="538163" y="1292225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D6263-7F09-28E7-8DFA-C3455E5FA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0743" y="1292225"/>
            <a:ext cx="5049383" cy="4873625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2010–2013: No Successful Landings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Success rate remained at 0, reflecting early-stage development and testing.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2014–2016: Steady Improvement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Success rate climbed from ~0.4 to ~0.7, showing growing reliability.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2017–2020: Near-Perfect Performance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Peaked at 1.0 in 2019, with only a slight dip in 2020—indicating operational maturity.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2018 Dip Highlights Challenges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Temporary drop to ~0.7 suggests technical or mission-specific setbacks.</a:t>
            </a:r>
          </a:p>
          <a:p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57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4873-FE64-F447-D96A-BE1154A64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bg1">
                    <a:lumMod val="75000"/>
                  </a:schemeClr>
                </a:solidFill>
              </a:rPr>
              <a:t>Modeling Approach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46BE6B-75DB-191A-CDDE-6CF6255D58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2922" y="2135088"/>
            <a:ext cx="9744507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Algorithms Used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Logistic Regression (baseline)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Decision Tree (non-linear patterns)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Random Forest (ensemble accuracy)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XGBoost (optimized for tabular 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Train-Test Split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6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80/20 for 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2004682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0E3F7F9-6766-4A88-49A8-BFBA23FB3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62" y="-137160"/>
            <a:ext cx="5926772" cy="1341846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>
                    <a:lumMod val="75000"/>
                  </a:schemeClr>
                </a:solidFill>
              </a:rPr>
              <a:t>Model Evaluation</a:t>
            </a:r>
          </a:p>
        </p:txBody>
      </p:sp>
      <p:pic>
        <p:nvPicPr>
          <p:cNvPr id="11" name="Picture Placeholder 10" descr="A diagram of different colored squares&#10;&#10;AI-generated content may be incorrect.">
            <a:extLst>
              <a:ext uri="{FF2B5EF4-FFF2-40B4-BE49-F238E27FC236}">
                <a16:creationId xmlns:a16="http://schemas.microsoft.com/office/drawing/2014/main" id="{F63EBF03-7B18-4C07-625B-C5A8EDDCDB3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9" b="3809"/>
          <a:stretch>
            <a:fillRect/>
          </a:stretch>
        </p:blipFill>
        <p:spPr>
          <a:xfrm>
            <a:off x="0" y="1356163"/>
            <a:ext cx="6535217" cy="4973378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08005DE-F63D-857A-24AF-FC4C58980EB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752273" y="1581921"/>
            <a:ext cx="543972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Over 90%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Confusion Matrix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Precision (Landed): 1.00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Recall (Landed): 0.846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Precision (Did Not Land): 0.714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Recall (Did Not Land): 1.00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Strong performance with minimal false positives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972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EAF8CC42-B8CC-0680-1D85-D1CE1B8CC25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55320" y="1066957"/>
            <a:ext cx="961644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6600" dirty="0">
                <a:solidFill>
                  <a:schemeClr val="bg1">
                    <a:lumMod val="75000"/>
                  </a:schemeClr>
                </a:solidFill>
              </a:rPr>
              <a:t>Results &amp;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6600" dirty="0">
              <a:solidFill>
                <a:schemeClr val="bg1">
                  <a:lumMod val="7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High accuracy in predicting landing success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Reused boosters and advanced landing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techniques are key predictors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Orbit type and launch site significantly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affect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Model supports mission planning and cost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524104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E5FF-5194-FE51-3E1B-392CEEE2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Challenges &amp; Limitations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A4958C-4521-86A9-7921-AB8CEDFCE5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16247"/>
            <a:ext cx="1045991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Class imbalance: </a:t>
            </a: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More successful landings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than</a:t>
            </a:r>
            <a:r>
              <a:rPr lang="en-US" altLang="en-US" sz="40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failures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False negatives: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 few missed predictions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Limited data size: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Only 90 launches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Missing landing pad info in some entries</a:t>
            </a:r>
          </a:p>
        </p:txBody>
      </p:sp>
    </p:spTree>
    <p:extLst>
      <p:ext uri="{BB962C8B-B14F-4D97-AF65-F5344CB8AC3E}">
        <p14:creationId xmlns:p14="http://schemas.microsoft.com/office/powerpoint/2010/main" val="2445751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6EBD-6932-23BC-8712-ED92DBA31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Future Work</a:t>
            </a:r>
            <a:br>
              <a:rPr lang="en-US" b="1" dirty="0">
                <a:solidFill>
                  <a:schemeClr val="bg1">
                    <a:lumMod val="75000"/>
                  </a:schemeClr>
                </a:solidFill>
              </a:rPr>
            </a:b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0439C-ACAF-820F-006A-71E59FEE0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</a:rPr>
              <a:t>Incorporate real-time weather and telemetry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</a:rPr>
              <a:t>Expand dataset with Falcon Heavy and Starship launches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</a:rPr>
              <a:t>Use deep learning for sequential mission modeling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</a:rPr>
              <a:t>Integrate dashboard with SpaceX planning tools</a:t>
            </a:r>
          </a:p>
          <a:p>
            <a:endParaRPr 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559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8F3D1-25A5-FB6C-BD38-028CFD6E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A8358-B359-0DA0-0252-F6910D6A6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Successfully developed a machine learning model to predict Falcon 9 first-stage landing outcomes with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over 90% accuracy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The model leverages mission-critical features such as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payload mass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orbit type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booster version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and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landing strategy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, delivering high precision and recall. 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Identified key mission parameters influencing success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Delivered actionable insights for SpaceX engineers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Demonstrated the power of data science in aerospace operations</a:t>
            </a:r>
          </a:p>
        </p:txBody>
      </p:sp>
    </p:spTree>
    <p:extLst>
      <p:ext uri="{BB962C8B-B14F-4D97-AF65-F5344CB8AC3E}">
        <p14:creationId xmlns:p14="http://schemas.microsoft.com/office/powerpoint/2010/main" val="244041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D973-2B51-968A-E0FA-9AA0452A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Q&amp;A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7F1ED-2064-CDB0-307E-274BF6F7E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87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</a:rPr>
              <a:t>Thank you for your attention! I’d love to hear your thoughts, questions, or suggestions.</a:t>
            </a:r>
          </a:p>
        </p:txBody>
      </p:sp>
    </p:spTree>
    <p:extLst>
      <p:ext uri="{BB962C8B-B14F-4D97-AF65-F5344CB8AC3E}">
        <p14:creationId xmlns:p14="http://schemas.microsoft.com/office/powerpoint/2010/main" val="3945747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122FB-B20D-1D4C-8482-26B00CB1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1619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References &amp; Acknowledgments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49BFF8-64FD-23B9-B93D-FF0890D8AE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9560" y="1204197"/>
            <a:ext cx="1190244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Datasets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SpaceX API, Wikipedia Launch Records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Libraries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scikit-learn, XGBoost, pandas, seaborn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Resources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Chen &amp; Guestrin (2016),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XGBoost: A Scalable Tree Boosting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200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System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Scikit-learn &amp; XGBoost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Special thanks to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IBM Skills Network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and open-source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contributors</a:t>
            </a:r>
          </a:p>
        </p:txBody>
      </p:sp>
    </p:spTree>
    <p:extLst>
      <p:ext uri="{BB962C8B-B14F-4D97-AF65-F5344CB8AC3E}">
        <p14:creationId xmlns:p14="http://schemas.microsoft.com/office/powerpoint/2010/main" val="339361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CB3D-111B-3133-A43C-8C319A6A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361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1B285-312A-70F1-6F43-49FD7EF77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SpaceX has revolutionized space travel by making rocket components—especially the Falcon 9 first stage—reusable, drastically reducing launch costs. However, not every launch results in a successful landing of the first stage, which directly impacts mission economics and operational planning.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chemeClr val="bg1">
                    <a:lumMod val="75000"/>
                  </a:schemeClr>
                </a:solidFill>
              </a:rPr>
              <a:t>This project aims to: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Predict  the success of Falcon 9 first-stage landings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using historical launch data and machine learning techniques.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Identify key factors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(e.g., payload mass, booster version, launch site, orbit type) that influence landing outcomes.</a:t>
            </a:r>
          </a:p>
          <a:p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Support cost optimization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and strategic planning for future launches by improving landing reliability predictions.</a:t>
            </a:r>
            <a:endParaRPr lang="en-US" sz="2400" kern="100" dirty="0">
              <a:solidFill>
                <a:schemeClr val="bg1">
                  <a:lumMod val="7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Gautami" panose="020B0502040204020203" pitchFamily="34" charset="0"/>
            </a:endParaRPr>
          </a:p>
          <a:p>
            <a:endParaRPr lang="en-US" sz="24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cs typeface="Gautami" panose="020B0502040204020203" pitchFamily="34" charset="0"/>
            </a:endParaRPr>
          </a:p>
          <a:p>
            <a:endParaRPr lang="en-US" sz="20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cs typeface="Gautami" panose="020B0502040204020203" pitchFamily="34" charset="0"/>
            </a:endParaRPr>
          </a:p>
          <a:p>
            <a:endParaRPr lang="en-US" sz="1800" kern="100" dirty="0">
              <a:solidFill>
                <a:schemeClr val="bg1">
                  <a:lumMod val="75000"/>
                </a:schemeClr>
              </a:solidFill>
              <a:latin typeface="Aptos" panose="020B0004020202020204" pitchFamily="34" charset="0"/>
              <a:cs typeface="Gautami" panose="020B0502040204020203" pitchFamily="34" charset="0"/>
            </a:endParaRPr>
          </a:p>
          <a:p>
            <a:endParaRPr lang="en-US" sz="2000" kern="100" dirty="0">
              <a:solidFill>
                <a:schemeClr val="bg1">
                  <a:lumMod val="7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Gautami" panose="020B0502040204020203" pitchFamily="34" charset="0"/>
            </a:endParaRP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87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387E-8BB0-7E4D-B160-0A17BCF0F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Project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E29A-40A6-8F07-45AE-1F6AE068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Predict Launch Success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Develop a machine learning model to estimate the probability of successful Falcon 9 first-stage landings using historical launch data.</a:t>
            </a:r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Optimize Launch Costs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Analyze how landing success impacts overall mission cost, leveraging SpaceX’s reusable rocket strategy.</a:t>
            </a:r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Identify Key Factors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Determine which features (e.g., payload mass, launch site, booster version, orbit type) most influence landing outcomes.</a:t>
            </a:r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Enhance Decision-Making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Provide actionable insights for mission planners and stakeholders to improve launch reliability and cost-efficiency.</a:t>
            </a:r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Build Scalable Pipeline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Create a modular, reusable data science workflow—from data collection to model deployment—for future aerospace prediction tasks.</a:t>
            </a:r>
          </a:p>
        </p:txBody>
      </p:sp>
    </p:spTree>
    <p:extLst>
      <p:ext uri="{BB962C8B-B14F-4D97-AF65-F5344CB8AC3E}">
        <p14:creationId xmlns:p14="http://schemas.microsoft.com/office/powerpoint/2010/main" val="2325269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07A83-16BB-AD50-16BF-4FFEA65C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AAFB5-833D-2063-B679-53A3F216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Sources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SpaceX API(api.spacexdata.com/v4/launches/past)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   Wikipedia Falcon 9 launch records (scraped)</a:t>
            </a:r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Size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90 launches × 18 features</a:t>
            </a:r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Features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 Payload mass, orbit type, booster version, launch site, reuse indicators, landing outcome</a:t>
            </a:r>
          </a:p>
          <a:p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Assumptions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Merged data is consistent across sources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    Missing landing pad info does not imply failure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43852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5F7D6-50F8-CC4B-F3A8-F10F4FBF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Data Cleaning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18D1-7B76-3BE4-DD9C-914FC3A9A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Removed null and inconsistent entries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Standardized column names and formats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One-hot encoded categorical variables (e.g., launch site, booster version)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Normalized numerical features (e.g., payload mass)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Merged API and scraped data for enriched feature space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Split into training (80%) and testing (20%) sets</a:t>
            </a:r>
          </a:p>
        </p:txBody>
      </p:sp>
    </p:spTree>
    <p:extLst>
      <p:ext uri="{BB962C8B-B14F-4D97-AF65-F5344CB8AC3E}">
        <p14:creationId xmlns:p14="http://schemas.microsoft.com/office/powerpoint/2010/main" val="2416170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797F-AC92-BA87-33CD-596D4532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02418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Exploratory Data Analysis (EDA)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60788D-A345-CFB0-83DA-8244FA71D9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246698"/>
            <a:ext cx="105156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Success Rate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57 successful vs. 33 failed launches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Payload Mass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Mid-range payloads (3000–7000 kg) had higher success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Orbit Type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VLEO and ISS missions showed highest success rates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Launch Sites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KSC LC 39A had highest post-2017 success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Landing Type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RTLS and ASDS correlated with higher success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Booster Reuse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Block 5 boosters showed strong reliability</a:t>
            </a:r>
          </a:p>
        </p:txBody>
      </p:sp>
    </p:spTree>
    <p:extLst>
      <p:ext uri="{BB962C8B-B14F-4D97-AF65-F5344CB8AC3E}">
        <p14:creationId xmlns:p14="http://schemas.microsoft.com/office/powerpoint/2010/main" val="3920838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E7000-2955-5FB0-9A94-5575259FB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028" y="435429"/>
            <a:ext cx="10755085" cy="435428"/>
          </a:xfrm>
        </p:spPr>
        <p:txBody>
          <a:bodyPr>
            <a:noAutofit/>
          </a:bodyPr>
          <a:lstStyle/>
          <a:p>
            <a:br>
              <a:rPr lang="en-US" sz="18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b="1" i="1" dirty="0">
                <a:solidFill>
                  <a:schemeClr val="bg1">
                    <a:lumMod val="75000"/>
                  </a:schemeClr>
                </a:solidFill>
              </a:rPr>
              <a:t>🔍 Key Insights from Success Rate Analysis</a:t>
            </a:r>
            <a:br>
              <a:rPr lang="en-US" sz="2000" b="1" i="1" dirty="0">
                <a:solidFill>
                  <a:schemeClr val="bg1">
                    <a:lumMod val="75000"/>
                  </a:schemeClr>
                </a:solidFill>
              </a:rPr>
            </a:br>
            <a:endParaRPr lang="en-US" sz="18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" name="Picture Placeholder 8" descr="A graph with blue bars&#10;&#10;AI-generated content may be incorrect.">
            <a:extLst>
              <a:ext uri="{FF2B5EF4-FFF2-40B4-BE49-F238E27FC236}">
                <a16:creationId xmlns:a16="http://schemas.microsoft.com/office/drawing/2014/main" id="{2DEF0204-94AB-3278-05E7-54F3EFD23C4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3" b="6603"/>
          <a:stretch>
            <a:fillRect/>
          </a:stretch>
        </p:blipFill>
        <p:spPr>
          <a:xfrm>
            <a:off x="182789" y="1001485"/>
            <a:ext cx="6172200" cy="564288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029DD-EC21-50E2-FB73-BCDD7C54C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28835" y="1001485"/>
            <a:ext cx="5214822" cy="5231039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>
                <a:solidFill>
                  <a:schemeClr val="bg1">
                    <a:lumMod val="75000"/>
                  </a:schemeClr>
                </a:solidFill>
              </a:rPr>
              <a:t>Strong Overall Performance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• Successes outnumber failures by a 2:1 ratio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• Indicates high reliability in the current process</a:t>
            </a:r>
          </a:p>
          <a:p>
            <a:r>
              <a:rPr lang="en-US" sz="2200" b="1" dirty="0">
                <a:solidFill>
                  <a:schemeClr val="bg1">
                    <a:lumMod val="75000"/>
                  </a:schemeClr>
                </a:solidFill>
              </a:rPr>
              <a:t>Class Imbalance Observed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• Dataset shows 60 successes vs. 30 failures 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• May require balancing for predictive modeling</a:t>
            </a:r>
          </a:p>
          <a:p>
            <a:r>
              <a:rPr lang="en-US" sz="2200" b="1" dirty="0">
                <a:solidFill>
                  <a:schemeClr val="bg1">
                    <a:lumMod val="75000"/>
                  </a:schemeClr>
                </a:solidFill>
              </a:rPr>
              <a:t>Opportunity for Improvement</a:t>
            </a:r>
            <a:r>
              <a:rPr lang="en-US" sz="22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• 30 failures highlight areas for optimization 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• Investigating failure cases can enhance future outcomes</a:t>
            </a:r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54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A0D1-ECE4-8C08-B855-71039242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490" y="187777"/>
            <a:ext cx="11448596" cy="6975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🚀 Orbit Distribution – Key Takeaways</a:t>
            </a:r>
          </a:p>
        </p:txBody>
      </p:sp>
      <p:pic>
        <p:nvPicPr>
          <p:cNvPr id="6" name="Picture Placeholder 5" descr="A graph of a number of bars&#10;&#10;AI-generated content may be incorrect.">
            <a:extLst>
              <a:ext uri="{FF2B5EF4-FFF2-40B4-BE49-F238E27FC236}">
                <a16:creationId xmlns:a16="http://schemas.microsoft.com/office/drawing/2014/main" id="{4A37FD2C-937A-D3DB-93C9-F4C9AA14A2B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" r="1412"/>
          <a:stretch>
            <a:fillRect/>
          </a:stretch>
        </p:blipFill>
        <p:spPr>
          <a:xfrm>
            <a:off x="206148" y="1665515"/>
            <a:ext cx="6470423" cy="5192486"/>
          </a:xfr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6F5408B1-C052-0EFE-D755-AA2DD1D27FD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778171" y="1665515"/>
            <a:ext cx="520768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LEO is Most Used, but Not Most  Successful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While Low Earth Orbit (LEO) has the highest number of launches, success (Class 1) and failure (Class 0) are nearly balanced—indicating inconsistent landing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SSO and VLEO Have Higher Success Rates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These orbits show a clear tilt toward Class 1, suggesting they are more reliable for successful landings.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GTO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Orbit = 95% Failure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All launches to the </a:t>
            </a:r>
            <a:r>
              <a:rPr lang="en-US" altLang="en-US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GTO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orbit fall under Class </a:t>
            </a:r>
            <a:r>
              <a:rPr lang="en-US" altLang="en-US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showing  no successful landings.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Rare Orbits Show Targeted Success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Orbits like ES-L1, S</a:t>
            </a:r>
            <a:r>
              <a:rPr lang="en-US" altLang="en-US" sz="1800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t>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O, GEO and HEO have few launches, but most are successful (Class 1), implying they’re used for specialized, high-success missions.</a:t>
            </a:r>
          </a:p>
        </p:txBody>
      </p:sp>
    </p:spTree>
    <p:extLst>
      <p:ext uri="{BB962C8B-B14F-4D97-AF65-F5344CB8AC3E}">
        <p14:creationId xmlns:p14="http://schemas.microsoft.com/office/powerpoint/2010/main" val="4262361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1BE3-3A2B-1213-5991-70D53D05C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204108"/>
            <a:ext cx="5457371" cy="96882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🔍 Key Insights from Orbit vs Payload Mass vs Success Graph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C96DEEB-1CF1-7F7A-44C7-01E4B1E164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542" y="1251857"/>
            <a:ext cx="6363065" cy="4917621"/>
          </a:xfrm>
        </p:spPr>
      </p:sp>
      <p:sp>
        <p:nvSpPr>
          <p:cNvPr id="20" name="Rectangle 1">
            <a:extLst>
              <a:ext uri="{FF2B5EF4-FFF2-40B4-BE49-F238E27FC236}">
                <a16:creationId xmlns:a16="http://schemas.microsoft.com/office/drawing/2014/main" id="{036F073C-AEDC-0EBB-3B56-3EC90F03830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471815" y="617512"/>
            <a:ext cx="559961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Lower Earth Orbits Are More Reliable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ISS and LEO show high success rates,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suggesting simpler and more predictable launch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Mid-Range Payloads Perform Best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Payloads between 3000–7000 kg have the highest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success concentration across multiple orbits.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Heavy Payloads Risk Failure in GTO/GEO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Missions with payloads &gt;7000 kg in GTO and GEO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show increased failure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SSO and VLEO Are Versatile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These orbits support successful launches across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 wide payload range, indicating robust mission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Orbit-Payload Interaction Is Critical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Success isn’t just about mass or orbit alone—how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they interact matters significantly.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Success Dominates, But Failures Cluster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More successful launches overall, yet failures are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concentrated in specific orbit-payload zones—useful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for risk modeling.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EE001C3-0BFB-37A4-0EB3-E37E08BB5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666" y="1286328"/>
            <a:ext cx="6428273" cy="501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0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1190</Words>
  <Application>Microsoft Office PowerPoint</Application>
  <PresentationFormat>Widescreen</PresentationFormat>
  <Paragraphs>139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        </vt:lpstr>
      <vt:lpstr> Problem Statement</vt:lpstr>
      <vt:lpstr>Project Objectives </vt:lpstr>
      <vt:lpstr>Dataset Overview</vt:lpstr>
      <vt:lpstr>Data Cleaning &amp; Preprocessing</vt:lpstr>
      <vt:lpstr>Exploratory Data Analysis (EDA)</vt:lpstr>
      <vt:lpstr> 🔍 Key Insights from Success Rate Analysis </vt:lpstr>
      <vt:lpstr>🚀 Orbit Distribution – Key Takeaways</vt:lpstr>
      <vt:lpstr>🔍 Key Insights from Orbit vs Payload Mass vs Success Graph</vt:lpstr>
      <vt:lpstr>Trends Over Time: Falcon 9 Launch Success Trends </vt:lpstr>
      <vt:lpstr>Modeling Approach</vt:lpstr>
      <vt:lpstr>Model Evaluation</vt:lpstr>
      <vt:lpstr>PowerPoint Presentation</vt:lpstr>
      <vt:lpstr>Challenges &amp; Limitations</vt:lpstr>
      <vt:lpstr>Future Work </vt:lpstr>
      <vt:lpstr>Conclusion</vt:lpstr>
      <vt:lpstr>Q&amp;A  </vt:lpstr>
      <vt:lpstr>References &amp; 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 vamsi</dc:creator>
  <cp:lastModifiedBy>vamsi vamsi</cp:lastModifiedBy>
  <cp:revision>5</cp:revision>
  <dcterms:created xsi:type="dcterms:W3CDTF">2025-08-23T20:08:57Z</dcterms:created>
  <dcterms:modified xsi:type="dcterms:W3CDTF">2025-08-24T07:11:11Z</dcterms:modified>
</cp:coreProperties>
</file>