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
          </p:nvPr>
        </p:nvSpPr>
        <p:spPr>
          <a:xfrm>
            <a:off x="1270000" y="6362700"/>
            <a:ext cx="10464800" cy="469900"/>
          </a:xfrm>
          <a:prstGeom prst="rect">
            <a:avLst/>
          </a:prstGeom>
        </p:spPr>
        <p:txBody>
          <a:bodyPr anchor="t"/>
          <a:lstStyle>
            <a:lvl1pPr marL="0" indent="0" algn="ctr">
              <a:spcBef>
                <a:spcPts val="0"/>
              </a:spcBef>
              <a:buSzTx/>
              <a:buNone/>
              <a:defRPr sz="2400"/>
            </a:lvl1pPr>
            <a:lvl2pPr marL="740833" indent="-296333" algn="ctr">
              <a:spcBef>
                <a:spcPts val="0"/>
              </a:spcBef>
              <a:defRPr sz="2400"/>
            </a:lvl2pPr>
            <a:lvl3pPr marL="1185333" indent="-296333" algn="ctr">
              <a:spcBef>
                <a:spcPts val="0"/>
              </a:spcBef>
              <a:defRPr sz="2400"/>
            </a:lvl3pPr>
            <a:lvl4pPr marL="1629833" indent="-296333" algn="ctr">
              <a:spcBef>
                <a:spcPts val="0"/>
              </a:spcBef>
              <a:defRPr sz="2400"/>
            </a:lvl4pPr>
            <a:lvl5pPr marL="2074333" indent="-296333" algn="ctr">
              <a:spcBef>
                <a:spcPts val="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body" sz="quarter" idx="13"/>
          </p:nvPr>
        </p:nvSpPr>
        <p:spPr>
          <a:xfrm>
            <a:off x="1270000" y="4267200"/>
            <a:ext cx="10464800" cy="685800"/>
          </a:xfrm>
          <a:prstGeom prst="rect">
            <a:avLst/>
          </a:prstGeom>
        </p:spPr>
        <p:txBody>
          <a:bodyPr/>
          <a:lstStyle/>
          <a:p>
            <a:pPr marL="0" indent="0" algn="ctr">
              <a:spcBef>
                <a:spcPts val="0"/>
              </a:spcBef>
              <a:buSzTx/>
              <a:buNone/>
              <a:defRPr sz="3800"/>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2"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1638300"/>
            <a:ext cx="10464800" cy="6905824"/>
          </a:xfrm>
          <a:prstGeom prst="rect">
            <a:avLst/>
          </a:prstGeom>
        </p:spPr>
        <p:txBody>
          <a:bodyPr anchor="ctr"/>
          <a:lstStyle/>
          <a:p>
            <a:pPr>
              <a:defRPr b="1">
                <a:solidFill>
                  <a:srgbClr val="FF2600"/>
                </a:solidFill>
                <a:latin typeface="Times New Roman"/>
                <a:ea typeface="Times New Roman"/>
                <a:cs typeface="Times New Roman"/>
                <a:sym typeface="Times New Roman"/>
              </a:defRPr>
            </a:pPr>
            <a:r>
              <a:t>SPEECH  RECOGNITION</a:t>
            </a:r>
          </a:p>
          <a:p>
            <a:pPr>
              <a:defRPr b="1" sz="3000">
                <a:solidFill>
                  <a:srgbClr val="FF2600"/>
                </a:solidFill>
                <a:latin typeface="Times New Roman"/>
                <a:ea typeface="Times New Roman"/>
                <a:cs typeface="Times New Roman"/>
                <a:sym typeface="Times New Roman"/>
              </a:defRPr>
            </a:pPr>
          </a:p>
          <a:p>
            <a:pPr>
              <a:defRPr b="1" sz="3000">
                <a:solidFill>
                  <a:srgbClr val="FF2600"/>
                </a:solidFill>
                <a:latin typeface="Times New Roman"/>
                <a:ea typeface="Times New Roman"/>
                <a:cs typeface="Times New Roman"/>
                <a:sym typeface="Times New Roman"/>
              </a:defRPr>
            </a:pPr>
          </a:p>
          <a:p>
            <a:pPr>
              <a:defRPr b="1" sz="3000">
                <a:solidFill>
                  <a:srgbClr val="FF2600"/>
                </a:solidFill>
                <a:latin typeface="Times New Roman"/>
                <a:ea typeface="Times New Roman"/>
                <a:cs typeface="Times New Roman"/>
                <a:sym typeface="Times New Roman"/>
              </a:defRPr>
            </a:pPr>
          </a:p>
          <a:p>
            <a:pPr>
              <a:defRPr b="1" sz="3000">
                <a:solidFill>
                  <a:srgbClr val="FF2600"/>
                </a:solidFill>
                <a:latin typeface="Times New Roman"/>
                <a:ea typeface="Times New Roman"/>
                <a:cs typeface="Times New Roman"/>
                <a:sym typeface="Times New Roman"/>
              </a:defRPr>
            </a:pPr>
          </a:p>
          <a:p>
            <a:pPr>
              <a:defRPr b="1" sz="3000">
                <a:solidFill>
                  <a:srgbClr val="FF2600"/>
                </a:solidFill>
                <a:latin typeface="Times New Roman"/>
                <a:ea typeface="Times New Roman"/>
                <a:cs typeface="Times New Roman"/>
                <a:sym typeface="Times New Roman"/>
              </a:defRPr>
            </a:pPr>
          </a:p>
          <a:p>
            <a:pPr algn="r">
              <a:defRPr b="1" sz="3000">
                <a:solidFill>
                  <a:srgbClr val="FF2600"/>
                </a:solidFill>
                <a:latin typeface="Times New Roman"/>
                <a:ea typeface="Times New Roman"/>
                <a:cs typeface="Times New Roman"/>
                <a:sym typeface="Times New Roman"/>
              </a:defRPr>
            </a:pPr>
            <a:r>
              <a:t>VAMSI YALAVARTHI (2015MCS2358)</a:t>
            </a:r>
          </a:p>
          <a:p>
            <a:pPr algn="r">
              <a:defRPr b="1" sz="3000">
                <a:solidFill>
                  <a:srgbClr val="FF2600"/>
                </a:solidFill>
                <a:latin typeface="Times New Roman"/>
                <a:ea typeface="Times New Roman"/>
                <a:cs typeface="Times New Roman"/>
                <a:sym typeface="Times New Roman"/>
              </a:defRPr>
            </a:pPr>
            <a:r>
              <a:t>ARAVIND BHURIYA (2012CS50280)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952500" y="444499"/>
            <a:ext cx="11099800" cy="1318570"/>
          </a:xfrm>
          <a:prstGeom prst="rect">
            <a:avLst/>
          </a:prstGeom>
        </p:spPr>
        <p:txBody>
          <a:bodyPr/>
          <a:lstStyle>
            <a:lvl1pPr defTabSz="414780">
              <a:defRPr b="1" sz="4200">
                <a:solidFill>
                  <a:srgbClr val="0433FF"/>
                </a:solidFill>
                <a:latin typeface="Times New Roman"/>
                <a:ea typeface="Times New Roman"/>
                <a:cs typeface="Times New Roman"/>
                <a:sym typeface="Times New Roman"/>
              </a:defRPr>
            </a:lvl1pPr>
          </a:lstStyle>
          <a:p>
            <a:pPr/>
            <a:r>
              <a:t>PRODUCTS AVAILABLE COMMERCIALLY</a:t>
            </a:r>
          </a:p>
        </p:txBody>
      </p:sp>
      <p:sp>
        <p:nvSpPr>
          <p:cNvPr id="148" name="Shape 148"/>
          <p:cNvSpPr/>
          <p:nvPr>
            <p:ph type="body" idx="1"/>
          </p:nvPr>
        </p:nvSpPr>
        <p:spPr>
          <a:xfrm>
            <a:off x="952500" y="1931888"/>
            <a:ext cx="11099800" cy="6958112"/>
          </a:xfrm>
          <a:prstGeom prst="rect">
            <a:avLst/>
          </a:prstGeom>
        </p:spPr>
        <p:txBody>
          <a:bodyPr anchor="t"/>
          <a:lstStyle/>
          <a:p>
            <a:pPr marL="0" indent="0" defTabSz="914400">
              <a:spcBef>
                <a:spcPts val="1000"/>
              </a:spcBef>
              <a:buSzTx/>
              <a:buNone/>
              <a:defRPr b="1" sz="2800">
                <a:latin typeface="Times New Roman"/>
                <a:ea typeface="Times New Roman"/>
                <a:cs typeface="Times New Roman"/>
                <a:sym typeface="Times New Roman"/>
              </a:defRPr>
            </a:pPr>
            <a:r>
              <a:t>Alexa - Amazon Echo:-</a:t>
            </a:r>
          </a:p>
          <a:p>
            <a:pPr lvl="1" marL="740832" indent="-296332" defTabSz="914400">
              <a:spcBef>
                <a:spcPts val="500"/>
              </a:spcBef>
              <a:defRPr sz="2400">
                <a:latin typeface="Times New Roman"/>
                <a:ea typeface="Times New Roman"/>
                <a:cs typeface="Times New Roman"/>
                <a:sym typeface="Times New Roman"/>
              </a:defRPr>
            </a:pPr>
            <a:r>
              <a:t>It is capable of voice interaction, music playback, making to-do lists, setting alarms, streaming podcasts, playing audiobooks, and providing weather, traffic and other real time information. </a:t>
            </a:r>
          </a:p>
          <a:p>
            <a:pPr lvl="1" marL="740832" indent="-296332" defTabSz="914400">
              <a:spcBef>
                <a:spcPts val="500"/>
              </a:spcBef>
              <a:defRPr sz="2400">
                <a:latin typeface="Times New Roman"/>
                <a:ea typeface="Times New Roman"/>
                <a:cs typeface="Times New Roman"/>
                <a:sym typeface="Times New Roman"/>
              </a:defRPr>
            </a:pPr>
          </a:p>
          <a:p>
            <a:pPr lvl="1" marL="740832" indent="-296332" defTabSz="914400">
              <a:spcBef>
                <a:spcPts val="500"/>
              </a:spcBef>
              <a:defRPr sz="2400">
                <a:latin typeface="Times New Roman"/>
                <a:ea typeface="Times New Roman"/>
                <a:cs typeface="Times New Roman"/>
                <a:sym typeface="Times New Roman"/>
              </a:defRPr>
            </a:pPr>
            <a:r>
              <a:t>It can also control several smart devices using itself as a home automation hub.</a:t>
            </a:r>
          </a:p>
          <a:p>
            <a:pPr lvl="1" marL="740832" indent="-296332" defTabSz="914400">
              <a:spcBef>
                <a:spcPts val="500"/>
              </a:spcBef>
              <a:defRPr sz="2400">
                <a:latin typeface="Times New Roman"/>
                <a:ea typeface="Times New Roman"/>
                <a:cs typeface="Times New Roman"/>
                <a:sym typeface="Times New Roman"/>
              </a:defRPr>
            </a:pPr>
          </a:p>
          <a:p>
            <a:pPr lvl="1" marL="740832" indent="-296332" defTabSz="914400">
              <a:spcBef>
                <a:spcPts val="500"/>
              </a:spcBef>
              <a:defRPr sz="2400">
                <a:latin typeface="Times New Roman"/>
                <a:ea typeface="Times New Roman"/>
                <a:cs typeface="Times New Roman"/>
                <a:sym typeface="Times New Roman"/>
              </a:defRPr>
            </a:pPr>
            <a:r>
              <a:t>Even when it's alseep, echo is still listening for the trigger phrase that will turn it on and start streaming your voice to the cloud.</a:t>
            </a:r>
          </a:p>
          <a:p>
            <a:pPr lvl="1" marL="740832" indent="-296332" defTabSz="914400">
              <a:spcBef>
                <a:spcPts val="500"/>
              </a:spcBef>
              <a:defRPr sz="2400">
                <a:latin typeface="Times New Roman"/>
                <a:ea typeface="Times New Roman"/>
                <a:cs typeface="Times New Roman"/>
                <a:sym typeface="Times New Roman"/>
              </a:defRPr>
            </a:pPr>
          </a:p>
          <a:p>
            <a:pPr marL="0" indent="0" defTabSz="914400">
              <a:spcBef>
                <a:spcPts val="1000"/>
              </a:spcBef>
              <a:buSzTx/>
              <a:buNone/>
              <a:defRPr b="1" sz="2800">
                <a:latin typeface="Times New Roman"/>
                <a:ea typeface="Times New Roman"/>
                <a:cs typeface="Times New Roman"/>
                <a:sym typeface="Times New Roman"/>
              </a:defRPr>
            </a:pPr>
            <a:r>
              <a:t>Applications:-</a:t>
            </a:r>
          </a:p>
          <a:p>
            <a:pPr lvl="1" marL="740832" indent="-296332" defTabSz="914400">
              <a:spcBef>
                <a:spcPts val="500"/>
              </a:spcBef>
              <a:defRPr sz="2400">
                <a:latin typeface="Times New Roman"/>
                <a:ea typeface="Times New Roman"/>
                <a:cs typeface="Times New Roman"/>
                <a:sym typeface="Times New Roman"/>
              </a:defRPr>
            </a:pPr>
            <a:r>
              <a:t>In a few years, Amazon is planning to fill homes with "smart" clocks, refrigerators, TVs and security systems. </a:t>
            </a:r>
          </a:p>
          <a:p>
            <a:pPr lvl="1" marL="740832" indent="-296332" defTabSz="914400">
              <a:spcBef>
                <a:spcPts val="500"/>
              </a:spcBef>
              <a:defRPr sz="2400">
                <a:latin typeface="Times New Roman"/>
                <a:ea typeface="Times New Roman"/>
                <a:cs typeface="Times New Roman"/>
                <a:sym typeface="Times New Roman"/>
              </a:defRPr>
            </a:pPr>
          </a:p>
          <a:p>
            <a:pPr lvl="1" marL="740832" indent="-296332" defTabSz="914400">
              <a:spcBef>
                <a:spcPts val="500"/>
              </a:spcBef>
              <a:defRPr sz="2400">
                <a:latin typeface="Times New Roman"/>
                <a:ea typeface="Times New Roman"/>
                <a:cs typeface="Times New Roman"/>
                <a:sym typeface="Times New Roman"/>
              </a:defRPr>
            </a:pPr>
            <a:r>
              <a:t>Together, they'll help voice assistants break out of single devices to be available anywhere in houses, cars or workplaces.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xfrm>
            <a:off x="952500" y="444500"/>
            <a:ext cx="11099800" cy="1255763"/>
          </a:xfrm>
          <a:prstGeom prst="rect">
            <a:avLst/>
          </a:prstGeom>
        </p:spPr>
        <p:txBody>
          <a:bodyPr/>
          <a:lstStyle>
            <a:lvl1pPr defTabSz="414780">
              <a:defRPr b="1" sz="4200">
                <a:solidFill>
                  <a:srgbClr val="0433FF"/>
                </a:solidFill>
                <a:latin typeface="Times New Roman"/>
                <a:ea typeface="Times New Roman"/>
                <a:cs typeface="Times New Roman"/>
                <a:sym typeface="Times New Roman"/>
              </a:defRPr>
            </a:lvl1pPr>
          </a:lstStyle>
          <a:p>
            <a:pPr/>
            <a:r>
              <a:t>PRODUCTS AVAILABLE COMMERCIALLY</a:t>
            </a:r>
          </a:p>
        </p:txBody>
      </p:sp>
      <p:sp>
        <p:nvSpPr>
          <p:cNvPr id="151" name="Shape 151"/>
          <p:cNvSpPr/>
          <p:nvPr>
            <p:ph type="body" idx="1"/>
          </p:nvPr>
        </p:nvSpPr>
        <p:spPr>
          <a:xfrm>
            <a:off x="952500" y="2314524"/>
            <a:ext cx="11099800" cy="6575477"/>
          </a:xfrm>
          <a:prstGeom prst="rect">
            <a:avLst/>
          </a:prstGeom>
        </p:spPr>
        <p:txBody>
          <a:bodyPr anchor="t"/>
          <a:lstStyle/>
          <a:p>
            <a:pPr marL="0" indent="0" defTabSz="914400">
              <a:spcBef>
                <a:spcPts val="1000"/>
              </a:spcBef>
              <a:buSzTx/>
              <a:buNone/>
              <a:defRPr b="1" sz="2800">
                <a:latin typeface="Times New Roman"/>
                <a:ea typeface="Times New Roman"/>
                <a:cs typeface="Times New Roman"/>
                <a:sym typeface="Times New Roman"/>
              </a:defRPr>
            </a:pPr>
            <a:r>
              <a:t>Windows Speech Recognition:-</a:t>
            </a:r>
          </a:p>
          <a:p>
            <a:pPr lvl="1" marL="740832" indent="-296332" defTabSz="914400">
              <a:spcBef>
                <a:spcPts val="500"/>
              </a:spcBef>
              <a:defRPr sz="2400">
                <a:latin typeface="Times New Roman"/>
                <a:ea typeface="Times New Roman"/>
                <a:cs typeface="Times New Roman"/>
                <a:sym typeface="Times New Roman"/>
              </a:defRPr>
            </a:pPr>
            <a:r>
              <a:t>It is a speech recognition component developed by Microsoft and introduced in the Windows Vista operating system that enables the use of voice commands to perform operations, such as the dictation of text, within applications and the operating system itself.</a:t>
            </a:r>
          </a:p>
          <a:p>
            <a:pPr marL="0" indent="0" defTabSz="914400">
              <a:spcBef>
                <a:spcPts val="1000"/>
              </a:spcBef>
              <a:buSzTx/>
              <a:buNone/>
              <a:defRPr sz="2800">
                <a:latin typeface="Times New Roman"/>
                <a:ea typeface="Times New Roman"/>
                <a:cs typeface="Times New Roman"/>
                <a:sym typeface="Times New Roman"/>
              </a:defRPr>
            </a:pPr>
          </a:p>
          <a:p>
            <a:pPr marL="0" indent="0" defTabSz="914400">
              <a:spcBef>
                <a:spcPts val="1000"/>
              </a:spcBef>
              <a:buSzTx/>
              <a:buNone/>
              <a:defRPr b="1" sz="2800">
                <a:latin typeface="Times New Roman"/>
                <a:ea typeface="Times New Roman"/>
                <a:cs typeface="Times New Roman"/>
                <a:sym typeface="Times New Roman"/>
              </a:defRPr>
            </a:pPr>
            <a:r>
              <a:t>Applications:-</a:t>
            </a:r>
          </a:p>
          <a:p>
            <a:pPr lvl="1" marL="740832" indent="-296332" defTabSz="914400">
              <a:spcBef>
                <a:spcPts val="500"/>
              </a:spcBef>
              <a:defRPr sz="2400">
                <a:latin typeface="Times New Roman"/>
                <a:ea typeface="Times New Roman"/>
                <a:cs typeface="Times New Roman"/>
                <a:sym typeface="Times New Roman"/>
              </a:defRPr>
            </a:pPr>
            <a:r>
              <a:t>With Windows speech recognition, users can dictate text within documents and e-mail messages, fill out forms, control the operating system user interface, perform keyboard shortcuts, and move the mouse cursor.</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952500" y="444500"/>
            <a:ext cx="11099800" cy="1169642"/>
          </a:xfrm>
          <a:prstGeom prst="rect">
            <a:avLst/>
          </a:prstGeom>
        </p:spPr>
        <p:txBody>
          <a:bodyPr/>
          <a:lstStyle>
            <a:lvl1pPr defTabSz="414780">
              <a:defRPr b="1" sz="4200">
                <a:solidFill>
                  <a:srgbClr val="0433FF"/>
                </a:solidFill>
                <a:latin typeface="Times New Roman"/>
                <a:ea typeface="Times New Roman"/>
                <a:cs typeface="Times New Roman"/>
                <a:sym typeface="Times New Roman"/>
              </a:defRPr>
            </a:lvl1pPr>
          </a:lstStyle>
          <a:p>
            <a:pPr/>
            <a:r>
              <a:t>PRODUCTS AVAILABLE COMMERCIALLY</a:t>
            </a:r>
          </a:p>
        </p:txBody>
      </p:sp>
      <p:sp>
        <p:nvSpPr>
          <p:cNvPr id="154" name="Shape 154"/>
          <p:cNvSpPr/>
          <p:nvPr>
            <p:ph type="body" idx="1"/>
          </p:nvPr>
        </p:nvSpPr>
        <p:spPr>
          <a:xfrm>
            <a:off x="952500" y="1769267"/>
            <a:ext cx="11099800" cy="7120733"/>
          </a:xfrm>
          <a:prstGeom prst="rect">
            <a:avLst/>
          </a:prstGeom>
        </p:spPr>
        <p:txBody>
          <a:bodyPr anchor="t"/>
          <a:lstStyle/>
          <a:p>
            <a:pPr marL="0" indent="0" defTabSz="914400">
              <a:spcBef>
                <a:spcPts val="1000"/>
              </a:spcBef>
              <a:buSzTx/>
              <a:buNone/>
              <a:defRPr b="1" sz="2800">
                <a:latin typeface="Times New Roman"/>
                <a:ea typeface="Times New Roman"/>
                <a:cs typeface="Times New Roman"/>
                <a:sym typeface="Times New Roman"/>
              </a:defRPr>
            </a:pPr>
            <a:r>
              <a:t>TrulyNatural:-</a:t>
            </a:r>
          </a:p>
          <a:p>
            <a:pPr lvl="1" marL="740832" indent="-296332" defTabSz="914400">
              <a:spcBef>
                <a:spcPts val="500"/>
              </a:spcBef>
              <a:defRPr sz="2400">
                <a:latin typeface="Times New Roman"/>
                <a:ea typeface="Times New Roman"/>
                <a:cs typeface="Times New Roman"/>
                <a:sym typeface="Times New Roman"/>
              </a:defRPr>
            </a:pPr>
            <a:r>
              <a:t>TrulyNatural is the first embedded large vocabulary continuous speech recognizer system which can provide the same state-of-the-art performance as cloud based technologies, but on the device. </a:t>
            </a:r>
          </a:p>
          <a:p>
            <a:pPr lvl="1" marL="740832" indent="-296332" defTabSz="914400">
              <a:spcBef>
                <a:spcPts val="500"/>
              </a:spcBef>
              <a:defRPr sz="2400">
                <a:latin typeface="Times New Roman"/>
                <a:ea typeface="Times New Roman"/>
                <a:cs typeface="Times New Roman"/>
                <a:sym typeface="Times New Roman"/>
              </a:defRPr>
            </a:pPr>
            <a:r>
              <a:t>Many applications don’t need, or don’t want to rely on, a cloud based connection to do high performance speech recognition. </a:t>
            </a:r>
          </a:p>
          <a:p>
            <a:pPr lvl="1" marL="740832" indent="-296332" defTabSz="914400">
              <a:spcBef>
                <a:spcPts val="500"/>
              </a:spcBef>
              <a:defRPr sz="2400">
                <a:latin typeface="Times New Roman"/>
                <a:ea typeface="Times New Roman"/>
                <a:cs typeface="Times New Roman"/>
                <a:sym typeface="Times New Roman"/>
              </a:defRPr>
            </a:pPr>
            <a:r>
              <a:t>Connections can frequently fail or cause fatal delays, and recent concerns have been expressed about sending personal data to the clouds where it could be stolen or used for purposes undesirable to the owner. TrulyNatural is the solution for these needs.</a:t>
            </a:r>
          </a:p>
          <a:p>
            <a:pPr lvl="1" marL="740832" indent="-296332" defTabSz="914400">
              <a:spcBef>
                <a:spcPts val="500"/>
              </a:spcBef>
              <a:defRPr sz="2400">
                <a:latin typeface="Times New Roman"/>
                <a:ea typeface="Times New Roman"/>
                <a:cs typeface="Times New Roman"/>
                <a:sym typeface="Times New Roman"/>
              </a:defRPr>
            </a:pPr>
            <a:r>
              <a:t>It uses a neural network with deep learning to achieve this model. These neural networks employ the most recent breakthroughs in speech feature extraction to produce superior accuracy in real world noise. </a:t>
            </a:r>
          </a:p>
          <a:p>
            <a:pPr lvl="1" marL="740832" indent="-296332" defTabSz="914400">
              <a:spcBef>
                <a:spcPts val="500"/>
              </a:spcBef>
              <a:defRPr sz="2400">
                <a:latin typeface="Times New Roman"/>
                <a:ea typeface="Times New Roman"/>
                <a:cs typeface="Times New Roman"/>
                <a:sym typeface="Times New Roman"/>
              </a:defRPr>
            </a:pPr>
            <a:r>
              <a:t>Combining this with a small Finite State Transducer (FST) enables storage and accurate processing of multiple large search domains as required in today’s market. </a:t>
            </a:r>
          </a:p>
          <a:p>
            <a:pPr marL="0" indent="0" defTabSz="914400">
              <a:spcBef>
                <a:spcPts val="1000"/>
              </a:spcBef>
              <a:buSzTx/>
              <a:buNone/>
              <a:defRPr b="1" sz="2800">
                <a:latin typeface="Times New Roman"/>
                <a:ea typeface="Times New Roman"/>
                <a:cs typeface="Times New Roman"/>
                <a:sym typeface="Times New Roman"/>
              </a:defRPr>
            </a:pPr>
            <a:r>
              <a:t>Application:-</a:t>
            </a:r>
          </a:p>
          <a:p>
            <a:pPr lvl="1" marL="740832" indent="-296332" defTabSz="914400">
              <a:spcBef>
                <a:spcPts val="500"/>
              </a:spcBef>
              <a:defRPr sz="2400">
                <a:latin typeface="Times New Roman"/>
                <a:ea typeface="Times New Roman"/>
                <a:cs typeface="Times New Roman"/>
                <a:sym typeface="Times New Roman"/>
              </a:defRPr>
            </a:pPr>
            <a:r>
              <a:t>Currently Voice Dial</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952500" y="444500"/>
            <a:ext cx="11099800" cy="1088331"/>
          </a:xfrm>
          <a:prstGeom prst="rect">
            <a:avLst/>
          </a:prstGeom>
        </p:spPr>
        <p:txBody>
          <a:bodyPr/>
          <a:lstStyle>
            <a:lvl1pPr defTabSz="414780">
              <a:defRPr b="1" sz="4200">
                <a:solidFill>
                  <a:srgbClr val="0433FF"/>
                </a:solidFill>
                <a:latin typeface="Times New Roman"/>
                <a:ea typeface="Times New Roman"/>
                <a:cs typeface="Times New Roman"/>
                <a:sym typeface="Times New Roman"/>
              </a:defRPr>
            </a:lvl1pPr>
          </a:lstStyle>
          <a:p>
            <a:pPr/>
            <a:r>
              <a:t>PRODUCTS AVAILABLE COMMERCIALLY</a:t>
            </a:r>
          </a:p>
        </p:txBody>
      </p:sp>
      <p:sp>
        <p:nvSpPr>
          <p:cNvPr id="157" name="Shape 157"/>
          <p:cNvSpPr/>
          <p:nvPr>
            <p:ph type="body" idx="1"/>
          </p:nvPr>
        </p:nvSpPr>
        <p:spPr>
          <a:xfrm>
            <a:off x="952500" y="1767283"/>
            <a:ext cx="11099800" cy="7122716"/>
          </a:xfrm>
          <a:prstGeom prst="rect">
            <a:avLst/>
          </a:prstGeom>
        </p:spPr>
        <p:txBody>
          <a:bodyPr anchor="t"/>
          <a:lstStyle/>
          <a:p>
            <a:pPr marL="0" indent="0" defTabSz="914400">
              <a:spcBef>
                <a:spcPts val="1000"/>
              </a:spcBef>
              <a:buSzTx/>
              <a:buNone/>
              <a:defRPr b="1" sz="2800">
                <a:latin typeface="Times New Roman"/>
                <a:ea typeface="Times New Roman"/>
                <a:cs typeface="Times New Roman"/>
                <a:sym typeface="Times New Roman"/>
              </a:defRPr>
            </a:pPr>
            <a:r>
              <a:t>SIRI:-</a:t>
            </a:r>
          </a:p>
          <a:p>
            <a:pPr lvl="1" marL="740832" indent="-296332" defTabSz="914400">
              <a:spcBef>
                <a:spcPts val="500"/>
              </a:spcBef>
              <a:defRPr sz="2400">
                <a:latin typeface="Times New Roman"/>
                <a:ea typeface="Times New Roman"/>
                <a:cs typeface="Times New Roman"/>
                <a:sym typeface="Times New Roman"/>
              </a:defRPr>
            </a:pPr>
            <a:r>
              <a:t>Siri is a computer program that works as an intelligent personal assistant and knowledge navigator, part of Apple Inc.'s iOS, watchOS, macOS, and tvOS operating systems.</a:t>
            </a:r>
          </a:p>
          <a:p>
            <a:pPr lvl="1" marL="740832" indent="-296332" defTabSz="914400">
              <a:spcBef>
                <a:spcPts val="500"/>
              </a:spcBef>
              <a:defRPr sz="2400">
                <a:latin typeface="Times New Roman"/>
                <a:ea typeface="Times New Roman"/>
                <a:cs typeface="Times New Roman"/>
                <a:sym typeface="Times New Roman"/>
              </a:defRPr>
            </a:pPr>
            <a:r>
              <a:t>The feature uses a natural language user interface to answer questions, make recommendations, and perform actions by delegating requests to a set of Web services. </a:t>
            </a:r>
          </a:p>
          <a:p>
            <a:pPr lvl="1" marL="740832" indent="-296332" defTabSz="914400">
              <a:spcBef>
                <a:spcPts val="500"/>
              </a:spcBef>
              <a:defRPr sz="2400">
                <a:latin typeface="Times New Roman"/>
                <a:ea typeface="Times New Roman"/>
                <a:cs typeface="Times New Roman"/>
                <a:sym typeface="Times New Roman"/>
              </a:defRPr>
            </a:pPr>
            <a:r>
              <a:t>The software, both in its original version and as an iOS feature, adapts to the user's individual language usage and individual searches (preferences) with continuing use, and returns results that are individualized. </a:t>
            </a:r>
          </a:p>
          <a:p>
            <a:pPr marL="0" indent="0" defTabSz="914400">
              <a:spcBef>
                <a:spcPts val="1000"/>
              </a:spcBef>
              <a:buSzTx/>
              <a:buNone/>
              <a:defRPr b="1" sz="2800">
                <a:latin typeface="Times New Roman"/>
                <a:ea typeface="Times New Roman"/>
                <a:cs typeface="Times New Roman"/>
                <a:sym typeface="Times New Roman"/>
              </a:defRPr>
            </a:pPr>
            <a:r>
              <a:t>Applications:-</a:t>
            </a:r>
          </a:p>
          <a:p>
            <a:pPr lvl="1" marL="740832" indent="-296332" defTabSz="914400">
              <a:spcBef>
                <a:spcPts val="500"/>
              </a:spcBef>
              <a:defRPr sz="2400">
                <a:latin typeface="Times New Roman"/>
                <a:ea typeface="Times New Roman"/>
                <a:cs typeface="Times New Roman"/>
                <a:sym typeface="Times New Roman"/>
              </a:defRPr>
            </a:pPr>
            <a:r>
              <a:t>Set reminders, answers questions with web search, current weather and traffic conditions, sports scores, biographies etc.</a:t>
            </a:r>
          </a:p>
          <a:p>
            <a:pPr lvl="1" marL="740832" indent="-296332" defTabSz="914400">
              <a:spcBef>
                <a:spcPts val="500"/>
              </a:spcBef>
              <a:defRPr sz="2400">
                <a:latin typeface="Times New Roman"/>
                <a:ea typeface="Times New Roman"/>
                <a:cs typeface="Times New Roman"/>
                <a:sym typeface="Times New Roman"/>
              </a:defRPr>
            </a:pPr>
          </a:p>
          <a:p>
            <a:pPr marL="0" indent="0" defTabSz="914400">
              <a:spcBef>
                <a:spcPts val="1000"/>
              </a:spcBef>
              <a:buSzTx/>
              <a:buNone/>
              <a:defRPr b="1" sz="2800">
                <a:solidFill>
                  <a:srgbClr val="0433FF"/>
                </a:solidFill>
                <a:latin typeface="Times New Roman"/>
                <a:ea typeface="Times New Roman"/>
                <a:cs typeface="Times New Roman"/>
                <a:sym typeface="Times New Roman"/>
              </a:defRPr>
            </a:pPr>
            <a:r>
              <a:t>SIMILAR PRODUCTS:-</a:t>
            </a:r>
            <a:r>
              <a:rPr b="0" sz="2400">
                <a:solidFill>
                  <a:srgbClr val="000000"/>
                </a:solidFill>
              </a:rPr>
              <a:t> </a:t>
            </a:r>
            <a:endParaRPr sz="2400"/>
          </a:p>
          <a:p>
            <a:pPr marL="296333" indent="-296333" defTabSz="914400">
              <a:spcBef>
                <a:spcPts val="1000"/>
              </a:spcBef>
              <a:defRPr sz="2400">
                <a:latin typeface="Times New Roman"/>
                <a:ea typeface="Times New Roman"/>
                <a:cs typeface="Times New Roman"/>
                <a:sym typeface="Times New Roman"/>
              </a:defRPr>
            </a:pPr>
            <a:r>
              <a:t>Cortana (In windows)</a:t>
            </a:r>
          </a:p>
          <a:p>
            <a:pPr marL="296333" indent="-296333" defTabSz="914400">
              <a:spcBef>
                <a:spcPts val="1000"/>
              </a:spcBef>
              <a:defRPr sz="2400">
                <a:latin typeface="Times New Roman"/>
                <a:ea typeface="Times New Roman"/>
                <a:cs typeface="Times New Roman"/>
                <a:sym typeface="Times New Roman"/>
              </a:defRPr>
            </a:pPr>
            <a:r>
              <a:t>S-voice (In Samsungs phones)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1270000" y="2705100"/>
            <a:ext cx="10464800" cy="3302000"/>
          </a:xfrm>
          <a:prstGeom prst="rect">
            <a:avLst/>
          </a:prstGeom>
        </p:spPr>
        <p:txBody>
          <a:bodyPr/>
          <a:lstStyle>
            <a:lvl1pPr>
              <a:defRPr b="1">
                <a:solidFill>
                  <a:srgbClr val="FF2600"/>
                </a:solidFill>
                <a:latin typeface="Times New Roman"/>
                <a:ea typeface="Times New Roman"/>
                <a:cs typeface="Times New Roman"/>
                <a:sym typeface="Times New Roman"/>
              </a:defRPr>
            </a:lvl1pPr>
          </a:lstStyle>
          <a:p>
            <a:pPr/>
            <a:r>
              <a:t>THANK  YOU</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952500" y="444500"/>
            <a:ext cx="11099800" cy="1597621"/>
          </a:xfrm>
          <a:prstGeom prst="rect">
            <a:avLst/>
          </a:prstGeom>
        </p:spPr>
        <p:txBody>
          <a:bodyPr/>
          <a:lstStyle>
            <a:lvl1pPr>
              <a:defRPr b="1" sz="6000">
                <a:solidFill>
                  <a:srgbClr val="FF2600"/>
                </a:solidFill>
                <a:latin typeface="Times New Roman"/>
                <a:ea typeface="Times New Roman"/>
                <a:cs typeface="Times New Roman"/>
                <a:sym typeface="Times New Roman"/>
              </a:defRPr>
            </a:lvl1pPr>
          </a:lstStyle>
          <a:p>
            <a:pPr/>
            <a:r>
              <a:t>CONTENTS</a:t>
            </a:r>
          </a:p>
        </p:txBody>
      </p:sp>
      <p:sp>
        <p:nvSpPr>
          <p:cNvPr id="122" name="Shape 122"/>
          <p:cNvSpPr/>
          <p:nvPr>
            <p:ph type="body" idx="1"/>
          </p:nvPr>
        </p:nvSpPr>
        <p:spPr>
          <a:prstGeom prst="rect">
            <a:avLst/>
          </a:prstGeom>
        </p:spPr>
        <p:txBody>
          <a:bodyPr anchor="t"/>
          <a:lstStyle/>
          <a:p>
            <a:pPr>
              <a:defRPr>
                <a:latin typeface="Times New Roman"/>
                <a:ea typeface="Times New Roman"/>
                <a:cs typeface="Times New Roman"/>
                <a:sym typeface="Times New Roman"/>
              </a:defRPr>
            </a:pPr>
            <a:r>
              <a:t>Classes of speech.</a:t>
            </a:r>
          </a:p>
          <a:p>
            <a:pPr>
              <a:defRPr>
                <a:latin typeface="Times New Roman"/>
                <a:ea typeface="Times New Roman"/>
                <a:cs typeface="Times New Roman"/>
                <a:sym typeface="Times New Roman"/>
              </a:defRPr>
            </a:pPr>
            <a:r>
              <a:t>Principle of speech recognition.</a:t>
            </a:r>
          </a:p>
          <a:p>
            <a:pPr>
              <a:defRPr>
                <a:latin typeface="Times New Roman"/>
                <a:ea typeface="Times New Roman"/>
                <a:cs typeface="Times New Roman"/>
                <a:sym typeface="Times New Roman"/>
              </a:defRPr>
            </a:pPr>
            <a:r>
              <a:t>Different approaches to speech recognition.</a:t>
            </a:r>
          </a:p>
          <a:p>
            <a:pPr>
              <a:defRPr>
                <a:latin typeface="Times New Roman"/>
                <a:ea typeface="Times New Roman"/>
                <a:cs typeface="Times New Roman"/>
                <a:sym typeface="Times New Roman"/>
              </a:defRPr>
            </a:pPr>
            <a:r>
              <a:t>Products available commercially.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952500" y="444500"/>
            <a:ext cx="11099800" cy="1122909"/>
          </a:xfrm>
          <a:prstGeom prst="rect">
            <a:avLst/>
          </a:prstGeom>
        </p:spPr>
        <p:txBody>
          <a:bodyPr/>
          <a:lstStyle>
            <a:lvl1pPr>
              <a:defRPr b="1" sz="6000">
                <a:solidFill>
                  <a:srgbClr val="0433FF"/>
                </a:solidFill>
                <a:latin typeface="Times New Roman"/>
                <a:ea typeface="Times New Roman"/>
                <a:cs typeface="Times New Roman"/>
                <a:sym typeface="Times New Roman"/>
              </a:defRPr>
            </a:lvl1pPr>
          </a:lstStyle>
          <a:p>
            <a:pPr/>
            <a:r>
              <a:t>CLASSES OF SPEECH</a:t>
            </a:r>
          </a:p>
        </p:txBody>
      </p:sp>
      <p:sp>
        <p:nvSpPr>
          <p:cNvPr id="125" name="Shape 125"/>
          <p:cNvSpPr/>
          <p:nvPr>
            <p:ph type="body" idx="1"/>
          </p:nvPr>
        </p:nvSpPr>
        <p:spPr>
          <a:xfrm>
            <a:off x="952500" y="1741734"/>
            <a:ext cx="11099800" cy="7148266"/>
          </a:xfrm>
          <a:prstGeom prst="rect">
            <a:avLst/>
          </a:prstGeom>
        </p:spPr>
        <p:txBody>
          <a:bodyPr anchor="t"/>
          <a:lstStyle/>
          <a:p>
            <a:pPr>
              <a:defRPr sz="2800">
                <a:latin typeface="Times New Roman"/>
                <a:ea typeface="Times New Roman"/>
                <a:cs typeface="Times New Roman"/>
                <a:sym typeface="Times New Roman"/>
              </a:defRPr>
            </a:pPr>
            <a:r>
              <a:t>There are four classes:-</a:t>
            </a:r>
          </a:p>
          <a:p>
            <a:pPr lvl="1" marL="1128887" indent="-493888">
              <a:buSzPct val="100000"/>
              <a:buAutoNum type="arabicPeriod" startAt="1"/>
              <a:defRPr b="1" sz="2800">
                <a:latin typeface="Times New Roman"/>
                <a:ea typeface="Times New Roman"/>
                <a:cs typeface="Times New Roman"/>
                <a:sym typeface="Times New Roman"/>
              </a:defRPr>
            </a:pPr>
            <a:r>
              <a:t>Isolated Words:-</a:t>
            </a:r>
            <a:r>
              <a:rPr b="0"/>
              <a:t> </a:t>
            </a:r>
            <a:r>
              <a:rPr b="0" sz="2400"/>
              <a:t>It accepts single word or single utterance at a time. This system has “listen/non-listen” states, where they require the speaker to wait between utterances.</a:t>
            </a:r>
            <a:endParaRPr sz="2400"/>
          </a:p>
          <a:p>
            <a:pPr lvl="1" marL="1128887" indent="-493888">
              <a:buSzPct val="100000"/>
              <a:buAutoNum type="arabicPeriod" startAt="1"/>
              <a:defRPr b="1" sz="2800">
                <a:latin typeface="Times New Roman"/>
                <a:ea typeface="Times New Roman"/>
                <a:cs typeface="Times New Roman"/>
                <a:sym typeface="Times New Roman"/>
              </a:defRPr>
            </a:pPr>
            <a:r>
              <a:t>Connected Words:- </a:t>
            </a:r>
            <a:r>
              <a:rPr b="0" sz="2400"/>
              <a:t>They allow separate utterances to be run together with minimal pause between them.</a:t>
            </a:r>
            <a:endParaRPr sz="2400"/>
          </a:p>
          <a:p>
            <a:pPr lvl="1" marL="1128887" indent="-493888">
              <a:buSzPct val="100000"/>
              <a:buAutoNum type="arabicPeriod" startAt="1"/>
              <a:defRPr b="1" sz="2800">
                <a:latin typeface="Times New Roman"/>
                <a:ea typeface="Times New Roman"/>
                <a:cs typeface="Times New Roman"/>
                <a:sym typeface="Times New Roman"/>
              </a:defRPr>
            </a:pPr>
            <a:r>
              <a:t>Continuous Speech:- </a:t>
            </a:r>
            <a:r>
              <a:rPr b="0" sz="2400"/>
              <a:t>Users speak naturally and recognisers determine the content, but it is difficult to determine the utterance boundaries.</a:t>
            </a:r>
            <a:endParaRPr sz="2400"/>
          </a:p>
          <a:p>
            <a:pPr lvl="1" marL="1128887" indent="-493888">
              <a:buSzPct val="100000"/>
              <a:buAutoNum type="arabicPeriod" startAt="1"/>
              <a:defRPr b="1" sz="2800">
                <a:latin typeface="Times New Roman"/>
                <a:ea typeface="Times New Roman"/>
                <a:cs typeface="Times New Roman"/>
                <a:sym typeface="Times New Roman"/>
              </a:defRPr>
            </a:pPr>
            <a:r>
              <a:t>Spontaneous Speech:- </a:t>
            </a:r>
            <a:r>
              <a:rPr b="0" sz="2400"/>
              <a:t>We should be able to handle a variety of natural speech features such as words being run together.</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1117600" y="660400"/>
            <a:ext cx="11099800" cy="1306712"/>
          </a:xfrm>
          <a:prstGeom prst="rect">
            <a:avLst/>
          </a:prstGeom>
        </p:spPr>
        <p:txBody>
          <a:bodyPr/>
          <a:lstStyle>
            <a:lvl1pPr defTabSz="341873">
              <a:defRPr b="1" sz="4560">
                <a:solidFill>
                  <a:srgbClr val="0433FF"/>
                </a:solidFill>
                <a:latin typeface="Times New Roman"/>
                <a:ea typeface="Times New Roman"/>
                <a:cs typeface="Times New Roman"/>
                <a:sym typeface="Times New Roman"/>
              </a:defRPr>
            </a:lvl1pPr>
          </a:lstStyle>
          <a:p>
            <a:pPr/>
            <a:r>
              <a:t>PRINCIPLE OF SPEECH RECOGNITION</a:t>
            </a:r>
          </a:p>
        </p:txBody>
      </p:sp>
      <p:sp>
        <p:nvSpPr>
          <p:cNvPr id="128" name="Shape 128"/>
          <p:cNvSpPr/>
          <p:nvPr>
            <p:ph type="body" idx="1"/>
          </p:nvPr>
        </p:nvSpPr>
        <p:spPr>
          <a:xfrm>
            <a:off x="952500" y="1830089"/>
            <a:ext cx="11099800" cy="7059911"/>
          </a:xfrm>
          <a:prstGeom prst="rect">
            <a:avLst/>
          </a:prstGeom>
        </p:spPr>
        <p:txBody>
          <a:bodyPr/>
          <a:lstStyle/>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r>
              <a:t>The speech recognition system is essentially a pattern recognition system, including feature extraction and pattern matching.</a:t>
            </a: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r>
              <a:t>It takes an audio stream as input and turns it into a text transcription.</a:t>
            </a: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r>
              <a:t>The speech recognition process can be thought of as having a front end and a back end.</a:t>
            </a: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r>
              <a:t>The </a:t>
            </a:r>
            <a:r>
              <a:rPr b="1"/>
              <a:t>front</a:t>
            </a:r>
            <a:r>
              <a:t> end processes the audio stream, isolating segments of sound that are probably speech and converting them into a series of numeric values that characterize the vocal sounds in the signal.</a:t>
            </a: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p>
          <a:p>
            <a:pPr marL="753532" indent="-296332" algn="just" defTabSz="457200">
              <a:spcBef>
                <a:spcPts val="0"/>
              </a:spcBef>
              <a:defRPr sz="2400">
                <a:uFill>
                  <a:solidFill>
                    <a:srgbClr val="000000"/>
                  </a:solidFill>
                </a:uFill>
                <a:latin typeface="Times New Roman"/>
                <a:ea typeface="Times New Roman"/>
                <a:cs typeface="Times New Roman"/>
                <a:sym typeface="Times New Roman"/>
              </a:defRPr>
            </a:pPr>
            <a:r>
              <a:t>The </a:t>
            </a:r>
            <a:r>
              <a:rPr b="1"/>
              <a:t>back</a:t>
            </a:r>
            <a:r>
              <a:t> end is a specialized search engine that takes the output produced by the front end and searches across three databases.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952500" y="698500"/>
            <a:ext cx="11099800" cy="1165623"/>
          </a:xfrm>
          <a:prstGeom prst="rect">
            <a:avLst/>
          </a:prstGeom>
        </p:spPr>
        <p:txBody>
          <a:bodyPr/>
          <a:lstStyle>
            <a:lvl1pPr defTabSz="341873">
              <a:defRPr b="1" sz="4560">
                <a:solidFill>
                  <a:srgbClr val="0433FF"/>
                </a:solidFill>
                <a:latin typeface="Times New Roman"/>
                <a:ea typeface="Times New Roman"/>
                <a:cs typeface="Times New Roman"/>
                <a:sym typeface="Times New Roman"/>
              </a:defRPr>
            </a:lvl1pPr>
          </a:lstStyle>
          <a:p>
            <a:pPr/>
            <a:r>
              <a:t>PRINCIPLE OF SPEECH RECOGNITION</a:t>
            </a:r>
          </a:p>
        </p:txBody>
      </p:sp>
      <p:sp>
        <p:nvSpPr>
          <p:cNvPr id="131" name="Shape 131"/>
          <p:cNvSpPr/>
          <p:nvPr>
            <p:ph type="body" idx="1"/>
          </p:nvPr>
        </p:nvSpPr>
        <p:spPr>
          <a:prstGeom prst="rect">
            <a:avLst/>
          </a:prstGeom>
        </p:spPr>
        <p:txBody>
          <a:bodyPr anchor="t"/>
          <a:lstStyle>
            <a:lvl1pPr marL="0" indent="0">
              <a:buSzTx/>
              <a:buNone/>
            </a:lvl1pPr>
          </a:lstStyle>
          <a:p>
            <a:pPr/>
            <a:r>
              <a:t> </a:t>
            </a:r>
          </a:p>
        </p:txBody>
      </p:sp>
      <p:pic>
        <p:nvPicPr>
          <p:cNvPr id="132" name="image2.png"/>
          <p:cNvPicPr>
            <a:picLocks noChangeAspect="1"/>
          </p:cNvPicPr>
          <p:nvPr/>
        </p:nvPicPr>
        <p:blipFill>
          <a:blip r:embed="rId2">
            <a:extLst/>
          </a:blip>
          <a:stretch>
            <a:fillRect/>
          </a:stretch>
        </p:blipFill>
        <p:spPr>
          <a:xfrm>
            <a:off x="2259631" y="3241967"/>
            <a:ext cx="8485538" cy="558487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xfrm>
            <a:off x="952500" y="444500"/>
            <a:ext cx="11099800" cy="1349625"/>
          </a:xfrm>
          <a:prstGeom prst="rect">
            <a:avLst/>
          </a:prstGeom>
        </p:spPr>
        <p:txBody>
          <a:bodyPr/>
          <a:lstStyle>
            <a:lvl1pPr defTabSz="420623">
              <a:defRPr b="1" sz="4300">
                <a:solidFill>
                  <a:srgbClr val="0433FF"/>
                </a:solidFill>
                <a:latin typeface="Times New Roman"/>
                <a:ea typeface="Times New Roman"/>
                <a:cs typeface="Times New Roman"/>
                <a:sym typeface="Times New Roman"/>
              </a:defRPr>
            </a:lvl1pPr>
          </a:lstStyle>
          <a:p>
            <a:pPr/>
            <a:r>
              <a:t>DIFFERENT  APPROACHES TO  SPEECH  RECOGNITION</a:t>
            </a:r>
          </a:p>
        </p:txBody>
      </p:sp>
      <p:sp>
        <p:nvSpPr>
          <p:cNvPr id="135" name="Shape 135"/>
          <p:cNvSpPr/>
          <p:nvPr>
            <p:ph type="body" idx="1"/>
          </p:nvPr>
        </p:nvSpPr>
        <p:spPr>
          <a:xfrm>
            <a:off x="952500" y="2452835"/>
            <a:ext cx="11099800" cy="6437165"/>
          </a:xfrm>
          <a:prstGeom prst="rect">
            <a:avLst/>
          </a:prstGeom>
        </p:spPr>
        <p:txBody>
          <a:bodyPr anchor="t"/>
          <a:lstStyle/>
          <a:p>
            <a:pPr marL="0" indent="0" algn="just" defTabSz="457200">
              <a:spcBef>
                <a:spcPts val="0"/>
              </a:spcBef>
              <a:buSzTx/>
              <a:buNone/>
              <a:defRPr b="1" sz="2800">
                <a:uFill>
                  <a:solidFill>
                    <a:srgbClr val="000000"/>
                  </a:solidFill>
                </a:uFill>
                <a:latin typeface="Times New Roman"/>
                <a:ea typeface="Times New Roman"/>
                <a:cs typeface="Times New Roman"/>
                <a:sym typeface="Times New Roman"/>
              </a:defRPr>
            </a:pPr>
            <a:r>
              <a:t>ACOUSTIC PHONETIC APPROACH:-</a:t>
            </a:r>
          </a:p>
          <a:p>
            <a:pPr marL="0" indent="332740" algn="just" defTabSz="457200">
              <a:spcBef>
                <a:spcPts val="0"/>
              </a:spcBef>
              <a:buSzTx/>
              <a:buNone/>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There exist finite, distinctive phonetic units (phonemes) in spoken language.</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These units are broadly characterized by a set of acoustics properties that are manifested in the speech signal over time. </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The first step is the spectral analysis of the speech combined with a feature detection that converts the spectral measurements to a set of features that describe the broad acoustic properties of the different phonetic units. </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The speech signal is segmented into stable acoustic regions, followed by attaching one or more phonetic labels to each segmented region, resulting in a phoneme lattice characterization of the speech.</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xfrm>
            <a:off x="952500" y="444500"/>
            <a:ext cx="11099800" cy="1306316"/>
          </a:xfrm>
          <a:prstGeom prst="rect">
            <a:avLst/>
          </a:prstGeom>
        </p:spPr>
        <p:txBody>
          <a:bodyPr/>
          <a:lstStyle>
            <a:lvl1pPr defTabSz="408940">
              <a:defRPr b="1" sz="4200">
                <a:solidFill>
                  <a:srgbClr val="0433FF"/>
                </a:solidFill>
                <a:latin typeface="Times New Roman"/>
                <a:ea typeface="Times New Roman"/>
                <a:cs typeface="Times New Roman"/>
                <a:sym typeface="Times New Roman"/>
              </a:defRPr>
            </a:lvl1pPr>
          </a:lstStyle>
          <a:p>
            <a:pPr/>
            <a:r>
              <a:t>DIFFERENT  APPROACHES TO  SPEECH  RECOGNITION</a:t>
            </a:r>
          </a:p>
        </p:txBody>
      </p:sp>
      <p:sp>
        <p:nvSpPr>
          <p:cNvPr id="138" name="Shape 138"/>
          <p:cNvSpPr/>
          <p:nvPr>
            <p:ph type="body" idx="1"/>
          </p:nvPr>
        </p:nvSpPr>
        <p:spPr>
          <a:xfrm>
            <a:off x="952500" y="2065435"/>
            <a:ext cx="11099800" cy="6824565"/>
          </a:xfrm>
          <a:prstGeom prst="rect">
            <a:avLst/>
          </a:prstGeom>
        </p:spPr>
        <p:txBody>
          <a:bodyPr anchor="t"/>
          <a:lstStyle/>
          <a:p>
            <a:pPr marL="0" indent="0" algn="just" defTabSz="457200">
              <a:spcBef>
                <a:spcPts val="0"/>
              </a:spcBef>
              <a:buSzTx/>
              <a:buNone/>
              <a:defRPr b="1" sz="2800">
                <a:uFill>
                  <a:solidFill>
                    <a:srgbClr val="000000"/>
                  </a:solidFill>
                </a:uFill>
                <a:latin typeface="Times New Roman"/>
                <a:ea typeface="Times New Roman"/>
                <a:cs typeface="Times New Roman"/>
                <a:sym typeface="Times New Roman"/>
              </a:defRPr>
            </a:pPr>
            <a:r>
              <a:t>PATTERN RECOGNITION APPROACH:-</a:t>
            </a:r>
          </a:p>
          <a:p>
            <a:pPr marL="0" indent="0" algn="just" defTabSz="457200">
              <a:spcBef>
                <a:spcPts val="0"/>
              </a:spcBef>
              <a:buSzTx/>
              <a:buNone/>
              <a:defRPr b="1" sz="2800">
                <a:uFill>
                  <a:solidFill>
                    <a:srgbClr val="000000"/>
                  </a:solidFill>
                </a:uFill>
                <a:latin typeface="Times New Roman"/>
                <a:ea typeface="Times New Roman"/>
                <a:cs typeface="Times New Roman"/>
                <a:sym typeface="Times New Roman"/>
              </a:defRPr>
            </a:pPr>
          </a:p>
          <a:p>
            <a:pPr marL="0" indent="332740" algn="just" defTabSz="457200">
              <a:spcBef>
                <a:spcPts val="0"/>
              </a:spcBef>
              <a:buSzTx/>
              <a:buNone/>
              <a:defRPr sz="2400">
                <a:uFill>
                  <a:solidFill>
                    <a:srgbClr val="000000"/>
                  </a:solidFill>
                </a:uFill>
                <a:latin typeface="Times New Roman"/>
                <a:ea typeface="Times New Roman"/>
                <a:cs typeface="Times New Roman"/>
                <a:sym typeface="Times New Roman"/>
              </a:defRPr>
            </a:pPr>
            <a:r>
              <a:t>A speech pattern representation can be in the form of a speech template or a statistical model (e.g a Hidden Markov Model) and can be applied to a sound (smaller than a word), a word, or a phrase. </a:t>
            </a:r>
            <a:endParaRPr b="1"/>
          </a:p>
          <a:p>
            <a:pPr marL="0" indent="0" algn="just" defTabSz="457200">
              <a:spcBef>
                <a:spcPts val="0"/>
              </a:spcBef>
              <a:buSzTx/>
              <a:buNone/>
              <a:defRPr sz="2400">
                <a:uFill>
                  <a:solidFill>
                    <a:srgbClr val="000000"/>
                  </a:solidFill>
                </a:uFill>
                <a:latin typeface="Times New Roman"/>
                <a:ea typeface="Times New Roman"/>
                <a:cs typeface="Times New Roman"/>
                <a:sym typeface="Times New Roman"/>
              </a:defRPr>
            </a:pPr>
          </a:p>
          <a:p>
            <a:pPr marL="914400" indent="-457200" algn="just" defTabSz="457200">
              <a:spcBef>
                <a:spcPts val="0"/>
              </a:spcBef>
              <a:buSzPct val="100000"/>
              <a:buAutoNum type="romanUcPeriod" startAt="1"/>
              <a:defRPr b="1" sz="2400">
                <a:uFill>
                  <a:solidFill>
                    <a:srgbClr val="000000"/>
                  </a:solidFill>
                </a:uFill>
                <a:latin typeface="Times New Roman"/>
                <a:ea typeface="Times New Roman"/>
                <a:cs typeface="Times New Roman"/>
                <a:sym typeface="Times New Roman"/>
              </a:defRPr>
            </a:pPr>
            <a:r>
              <a:t>Template based approach</a:t>
            </a:r>
          </a:p>
          <a:p>
            <a:pPr marL="1210732" indent="-296332" algn="just" defTabSz="457200">
              <a:spcBef>
                <a:spcPts val="0"/>
              </a:spcBef>
              <a:defRPr sz="2400">
                <a:uFill>
                  <a:solidFill>
                    <a:srgbClr val="000000"/>
                  </a:solidFill>
                </a:uFill>
                <a:latin typeface="Times New Roman"/>
                <a:ea typeface="Times New Roman"/>
                <a:cs typeface="Times New Roman"/>
                <a:sym typeface="Times New Roman"/>
              </a:defRPr>
            </a:pPr>
            <a:r>
              <a:t>A collection of prototypical speech patterns are stored as reference patterns which represents the dictionary of candidate words. </a:t>
            </a:r>
          </a:p>
          <a:p>
            <a:pPr marL="1210732" indent="-296332" algn="just" defTabSz="457200">
              <a:spcBef>
                <a:spcPts val="0"/>
              </a:spcBef>
              <a:defRPr sz="2400">
                <a:uFill>
                  <a:solidFill>
                    <a:srgbClr val="000000"/>
                  </a:solidFill>
                </a:uFill>
                <a:latin typeface="Times New Roman"/>
                <a:ea typeface="Times New Roman"/>
                <a:cs typeface="Times New Roman"/>
                <a:sym typeface="Times New Roman"/>
              </a:defRPr>
            </a:pPr>
            <a:r>
              <a:t>An unknown spoken utterance is matched with each of these reference templates and a category of the best matching pattern is selected.</a:t>
            </a:r>
          </a:p>
          <a:p>
            <a:pPr marL="0" indent="0" algn="just" defTabSz="457200">
              <a:spcBef>
                <a:spcPts val="0"/>
              </a:spcBef>
              <a:buSzTx/>
              <a:buNone/>
              <a:defRPr sz="2400">
                <a:uFill>
                  <a:solidFill>
                    <a:srgbClr val="000000"/>
                  </a:solidFill>
                </a:uFill>
                <a:latin typeface="Times New Roman"/>
                <a:ea typeface="Times New Roman"/>
                <a:cs typeface="Times New Roman"/>
                <a:sym typeface="Times New Roman"/>
              </a:defRPr>
            </a:pPr>
          </a:p>
          <a:p>
            <a:pPr marL="914400" indent="-457200" algn="just" defTabSz="457200">
              <a:spcBef>
                <a:spcPts val="0"/>
              </a:spcBef>
              <a:buSzPct val="100000"/>
              <a:buAutoNum type="romanUcPeriod" startAt="2"/>
              <a:defRPr b="1" sz="2400">
                <a:uFill>
                  <a:solidFill>
                    <a:srgbClr val="000000"/>
                  </a:solidFill>
                </a:uFill>
                <a:latin typeface="Times New Roman"/>
                <a:ea typeface="Times New Roman"/>
                <a:cs typeface="Times New Roman"/>
                <a:sym typeface="Times New Roman"/>
              </a:defRPr>
            </a:pPr>
            <a:r>
              <a:t>Stochastic approach</a:t>
            </a:r>
          </a:p>
          <a:p>
            <a:pPr marL="1210732" indent="-296332" algn="just" defTabSz="457200">
              <a:spcBef>
                <a:spcPts val="0"/>
              </a:spcBef>
              <a:defRPr sz="2400">
                <a:uFill>
                  <a:solidFill>
                    <a:srgbClr val="000000"/>
                  </a:solidFill>
                </a:uFill>
                <a:latin typeface="Times New Roman"/>
                <a:ea typeface="Times New Roman"/>
                <a:cs typeface="Times New Roman"/>
                <a:sym typeface="Times New Roman"/>
              </a:defRPr>
            </a:pPr>
            <a:r>
              <a:t>Stochastic modelling entails the use of probabilistic models to deal with uncertain or incomplete information. </a:t>
            </a:r>
          </a:p>
          <a:p>
            <a:pPr marL="1210732" indent="-296332" algn="just" defTabSz="457200">
              <a:spcBef>
                <a:spcPts val="0"/>
              </a:spcBef>
              <a:defRPr sz="2400">
                <a:uFill>
                  <a:solidFill>
                    <a:srgbClr val="000000"/>
                  </a:solidFill>
                </a:uFill>
                <a:latin typeface="Times New Roman"/>
                <a:ea typeface="Times New Roman"/>
                <a:cs typeface="Times New Roman"/>
                <a:sym typeface="Times New Roman"/>
              </a:defRPr>
            </a:pPr>
            <a:r>
              <a:t>The most popular stochastic approach today is Hidden Markov modelling. </a:t>
            </a:r>
          </a:p>
          <a:p>
            <a:pPr marL="1210732" indent="-296332" algn="just" defTabSz="457200">
              <a:spcBef>
                <a:spcPts val="0"/>
              </a:spcBef>
              <a:defRPr sz="2400">
                <a:uFill>
                  <a:solidFill>
                    <a:srgbClr val="000000"/>
                  </a:solidFill>
                </a:uFill>
                <a:latin typeface="Times New Roman"/>
                <a:ea typeface="Times New Roman"/>
                <a:cs typeface="Times New Roman"/>
                <a:sym typeface="Times New Roman"/>
              </a:defRPr>
            </a:pPr>
            <a:r>
              <a:t>A HMM is characterized by a finite state markov model and a set of output distributions.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xfrm>
            <a:off x="952500" y="444500"/>
            <a:ext cx="11099800" cy="1365350"/>
          </a:xfrm>
          <a:prstGeom prst="rect">
            <a:avLst/>
          </a:prstGeom>
        </p:spPr>
        <p:txBody>
          <a:bodyPr/>
          <a:lstStyle>
            <a:lvl1pPr defTabSz="426466">
              <a:defRPr b="1" sz="4300">
                <a:solidFill>
                  <a:srgbClr val="0433FF"/>
                </a:solidFill>
                <a:latin typeface="Times New Roman"/>
                <a:ea typeface="Times New Roman"/>
                <a:cs typeface="Times New Roman"/>
                <a:sym typeface="Times New Roman"/>
              </a:defRPr>
            </a:lvl1pPr>
          </a:lstStyle>
          <a:p>
            <a:pPr/>
            <a:r>
              <a:t>DIFFERENT  APPROACHES TO  SPEECH  RECOGNITION</a:t>
            </a:r>
          </a:p>
        </p:txBody>
      </p:sp>
      <p:sp>
        <p:nvSpPr>
          <p:cNvPr id="141" name="Shape 141"/>
          <p:cNvSpPr/>
          <p:nvPr>
            <p:ph type="body" idx="1"/>
          </p:nvPr>
        </p:nvSpPr>
        <p:spPr>
          <a:xfrm>
            <a:off x="952500" y="1984672"/>
            <a:ext cx="11099800" cy="6791028"/>
          </a:xfrm>
          <a:prstGeom prst="rect">
            <a:avLst/>
          </a:prstGeom>
        </p:spPr>
        <p:txBody>
          <a:bodyPr anchor="t"/>
          <a:lstStyle/>
          <a:p>
            <a:pPr marL="0" indent="0" algn="just" defTabSz="457200">
              <a:spcBef>
                <a:spcPts val="0"/>
              </a:spcBef>
              <a:buSzTx/>
              <a:buNone/>
              <a:defRPr b="1" sz="2800">
                <a:uFill>
                  <a:solidFill>
                    <a:srgbClr val="000000"/>
                  </a:solidFill>
                </a:uFill>
                <a:latin typeface="Times New Roman"/>
                <a:ea typeface="Times New Roman"/>
                <a:cs typeface="Times New Roman"/>
                <a:sym typeface="Times New Roman"/>
              </a:defRPr>
            </a:pPr>
            <a:r>
              <a:t>DYNAMIC TIME WARPING:-</a:t>
            </a:r>
          </a:p>
          <a:p>
            <a:pPr marL="0" indent="332740" algn="just" defTabSz="457200">
              <a:spcBef>
                <a:spcPts val="0"/>
              </a:spcBef>
              <a:buSzTx/>
              <a:buNone/>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It is an algorithm for measuring similarity between two temporal sequences which may vary in time or speed. </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DTW is a method that calculates an optimal match between two given sequences.</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DTW has been applied to temporal sequences of video, audio, and graphics data, indeed any data which can be turned into a linear sequence can be analyzed with DTW.</a:t>
            </a:r>
            <a:r>
              <a:rPr b="1"/>
              <a:t> </a:t>
            </a:r>
          </a:p>
        </p:txBody>
      </p:sp>
      <p:pic>
        <p:nvPicPr>
          <p:cNvPr id="142" name="Screen Shot 2016-11-29 at 3.54.50 PM.png"/>
          <p:cNvPicPr>
            <a:picLocks noChangeAspect="1"/>
          </p:cNvPicPr>
          <p:nvPr/>
        </p:nvPicPr>
        <p:blipFill>
          <a:blip r:embed="rId2">
            <a:extLst/>
          </a:blip>
          <a:stretch>
            <a:fillRect/>
          </a:stretch>
        </p:blipFill>
        <p:spPr>
          <a:xfrm>
            <a:off x="2967252" y="5538792"/>
            <a:ext cx="7070296" cy="3637405"/>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952500" y="444500"/>
            <a:ext cx="11099800" cy="1367633"/>
          </a:xfrm>
          <a:prstGeom prst="rect">
            <a:avLst/>
          </a:prstGeom>
        </p:spPr>
        <p:txBody>
          <a:bodyPr/>
          <a:lstStyle>
            <a:lvl1pPr defTabSz="426466">
              <a:defRPr b="1" sz="4300">
                <a:solidFill>
                  <a:srgbClr val="0433FF"/>
                </a:solidFill>
                <a:latin typeface="Times New Roman"/>
                <a:ea typeface="Times New Roman"/>
                <a:cs typeface="Times New Roman"/>
                <a:sym typeface="Times New Roman"/>
              </a:defRPr>
            </a:lvl1pPr>
          </a:lstStyle>
          <a:p>
            <a:pPr/>
            <a:r>
              <a:t>DIFFERENT  APPROACHES TO  SPEECH  RECOGNITION</a:t>
            </a:r>
          </a:p>
        </p:txBody>
      </p:sp>
      <p:sp>
        <p:nvSpPr>
          <p:cNvPr id="145" name="Shape 145"/>
          <p:cNvSpPr/>
          <p:nvPr>
            <p:ph type="body" idx="1"/>
          </p:nvPr>
        </p:nvSpPr>
        <p:spPr>
          <a:xfrm>
            <a:off x="952500" y="2827932"/>
            <a:ext cx="11099800" cy="6036668"/>
          </a:xfrm>
          <a:prstGeom prst="rect">
            <a:avLst/>
          </a:prstGeom>
        </p:spPr>
        <p:txBody>
          <a:bodyPr anchor="t"/>
          <a:lstStyle/>
          <a:p>
            <a:pPr marL="0" indent="0" algn="just" defTabSz="457200">
              <a:spcBef>
                <a:spcPts val="0"/>
              </a:spcBef>
              <a:buSzTx/>
              <a:buNone/>
              <a:defRPr b="1" sz="2800">
                <a:uFill>
                  <a:solidFill>
                    <a:srgbClr val="000000"/>
                  </a:solidFill>
                </a:uFill>
                <a:latin typeface="Times New Roman"/>
                <a:ea typeface="Times New Roman"/>
                <a:cs typeface="Times New Roman"/>
                <a:sym typeface="Times New Roman"/>
              </a:defRPr>
            </a:pPr>
            <a:r>
              <a:t>ARTIFICIAL INTELLIGENCE APPROACH:-</a:t>
            </a:r>
          </a:p>
          <a:p>
            <a:pPr marL="0" indent="0" algn="just" defTabSz="457200">
              <a:spcBef>
                <a:spcPts val="0"/>
              </a:spcBef>
              <a:buSzTx/>
              <a:buNone/>
              <a:defRPr b="1" sz="28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Artificial Intelligence approach is a hybrid of the acoustic phonetic approach and pattern recognition approach. </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In its pure form, knowledge engineering design involves the direct and explicit incorporation of expert’s speech knowledge into a recognition system. </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This form of knowledge based system enhancement has contributed considerably to the design of all successful strategies reported. </a:t>
            </a: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p>
          <a:p>
            <a:pPr marL="629072" indent="-296333" algn="just" defTabSz="457200">
              <a:spcBef>
                <a:spcPts val="0"/>
              </a:spcBef>
              <a:defRPr sz="2400">
                <a:uFill>
                  <a:solidFill>
                    <a:srgbClr val="000000"/>
                  </a:solidFill>
                </a:uFill>
                <a:latin typeface="Times New Roman"/>
                <a:ea typeface="Times New Roman"/>
                <a:cs typeface="Times New Roman"/>
                <a:sym typeface="Times New Roman"/>
              </a:defRPr>
            </a:pPr>
            <a:r>
              <a:t>It plays an important role in the selection of a suitable input representation, the definition of units of speech, or the design of the recognition algorithm itself.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