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D8CA"/>
          </a:solidFill>
        </a:fill>
      </a:tcStyle>
    </a:wholeTbl>
    <a:band2H>
      <a:tcTxStyle b="def" i="def"/>
      <a:tcStyle>
        <a:tcBdr/>
        <a:fill>
          <a:solidFill>
            <a:srgbClr val="FAEC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0CD"/>
          </a:solidFill>
        </a:fill>
      </a:tcStyle>
    </a:wholeTbl>
    <a:band2H>
      <a:tcTxStyle b="def" i="def"/>
      <a:tcStyle>
        <a:tcBdr/>
        <a:fill>
          <a:solidFill>
            <a:srgbClr val="EDE9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FD9"/>
          </a:solidFill>
        </a:fill>
      </a:tcStyle>
    </a:wholeTbl>
    <a:band2H>
      <a:tcTxStyle b="def" i="def"/>
      <a:tcStyle>
        <a:tcBdr/>
        <a:fill>
          <a:solidFill>
            <a:srgbClr val="EEF0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" name="Shape 15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" name="Shape 16"/>
          <p:cNvSpPr/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17" name="Shape 17"/>
          <p:cNvSpPr/>
          <p:nvPr>
            <p:ph type="body" sz="quarter" idx="1"/>
          </p:nvPr>
        </p:nvSpPr>
        <p:spPr>
          <a:xfrm>
            <a:off x="1100050" y="4455619"/>
            <a:ext cx="10058401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18" name="Shape 18"/>
          <p:cNvSpPr/>
          <p:nvPr/>
        </p:nvSpPr>
        <p:spPr>
          <a:xfrm>
            <a:off x="1207657" y="4343400"/>
            <a:ext cx="987552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08" name="Shape 108"/>
          <p:cNvSpPr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Shape 117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8" name="Shape 118"/>
          <p:cNvSpPr/>
          <p:nvPr>
            <p:ph type="title"/>
          </p:nvPr>
        </p:nvSpPr>
        <p:spPr>
          <a:xfrm>
            <a:off x="8724900" y="414777"/>
            <a:ext cx="2628900" cy="5757423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xfrm>
            <a:off x="838200" y="414777"/>
            <a:ext cx="7734300" cy="57574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20" name="Shape 1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" name="Shape 36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" name="Shape 37"/>
          <p:cNvSpPr/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1097280" y="4453128"/>
            <a:ext cx="10058401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Edit Master text styles</a:t>
            </a:r>
          </a:p>
        </p:txBody>
      </p:sp>
      <p:sp>
        <p:nvSpPr>
          <p:cNvPr id="39" name="Shape 39"/>
          <p:cNvSpPr/>
          <p:nvPr/>
        </p:nvSpPr>
        <p:spPr>
          <a:xfrm>
            <a:off x="1207657" y="4343400"/>
            <a:ext cx="987552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48" name="Shape 48"/>
          <p:cNvSpPr/>
          <p:nvPr>
            <p:ph type="body" sz="half" idx="1"/>
          </p:nvPr>
        </p:nvSpPr>
        <p:spPr>
          <a:xfrm>
            <a:off x="1097278" y="1845734"/>
            <a:ext cx="4937761" cy="40233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xfrm>
            <a:off x="1097280" y="1846052"/>
            <a:ext cx="4937760" cy="73628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ctr"/>
          <a:lstStyle>
            <a:lvl1pPr marL="0" indent="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lvl1pPr>
          </a:lstStyle>
          <a:p>
            <a:pPr/>
            <a:r>
              <a:t>Edit Master text styles</a:t>
            </a:r>
          </a:p>
        </p:txBody>
      </p:sp>
      <p:sp>
        <p:nvSpPr>
          <p:cNvPr id="58" name="Shape 58"/>
          <p:cNvSpPr/>
          <p:nvPr>
            <p:ph type="body" sz="quarter" idx="13"/>
          </p:nvPr>
        </p:nvSpPr>
        <p:spPr>
          <a:xfrm>
            <a:off x="6217919" y="1846052"/>
            <a:ext cx="4937762" cy="736283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 marL="0" indent="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pP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5" name="Shape 75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15" y="0"/>
            <a:ext cx="4050793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4" name="Shape 84"/>
          <p:cNvSpPr/>
          <p:nvPr/>
        </p:nvSpPr>
        <p:spPr>
          <a:xfrm>
            <a:off x="4040070" y="0"/>
            <a:ext cx="64009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5" name="Shape 85"/>
          <p:cNvSpPr/>
          <p:nvPr>
            <p:ph type="title"/>
          </p:nvPr>
        </p:nvSpPr>
        <p:spPr>
          <a:xfrm>
            <a:off x="457200" y="594359"/>
            <a:ext cx="3200400" cy="228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xfrm>
            <a:off x="4800600" y="731519"/>
            <a:ext cx="6492241" cy="5257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87" name="Shape 87"/>
          <p:cNvSpPr/>
          <p:nvPr>
            <p:ph type="body" sz="quarter" idx="13"/>
          </p:nvPr>
        </p:nvSpPr>
        <p:spPr>
          <a:xfrm>
            <a:off x="457200" y="2926079"/>
            <a:ext cx="3200400" cy="3379125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pPr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3705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6" name="Shape 96"/>
          <p:cNvSpPr/>
          <p:nvPr/>
        </p:nvSpPr>
        <p:spPr>
          <a:xfrm>
            <a:off x="14" y="4915075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7" name="Shape 97"/>
          <p:cNvSpPr/>
          <p:nvPr>
            <p:ph type="title"/>
          </p:nvPr>
        </p:nvSpPr>
        <p:spPr>
          <a:xfrm>
            <a:off x="1097280" y="5074920"/>
            <a:ext cx="10113265" cy="822961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98" name="Shape 98"/>
          <p:cNvSpPr/>
          <p:nvPr>
            <p:ph type="pic" idx="13"/>
          </p:nvPr>
        </p:nvSpPr>
        <p:spPr>
          <a:xfrm>
            <a:off x="14" y="0"/>
            <a:ext cx="12191987" cy="49150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9" name="Shape 99"/>
          <p:cNvSpPr/>
          <p:nvPr>
            <p:ph type="body" sz="quarter" idx="1"/>
          </p:nvPr>
        </p:nvSpPr>
        <p:spPr>
          <a:xfrm>
            <a:off x="1097280" y="5907023"/>
            <a:ext cx="10113265" cy="5943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Edit Master text styles</a:t>
            </a:r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Shape 3"/>
          <p:cNvSpPr/>
          <p:nvPr/>
        </p:nvSpPr>
        <p:spPr>
          <a:xfrm>
            <a:off x="-1" y="6334316"/>
            <a:ext cx="12192003" cy="659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Shape 4"/>
          <p:cNvSpPr/>
          <p:nvPr/>
        </p:nvSpPr>
        <p:spPr>
          <a:xfrm>
            <a:off x="1193532" y="1737845"/>
            <a:ext cx="9966961" cy="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10975141" y="6526777"/>
            <a:ext cx="237342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91439" marR="0" indent="-9143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rebuchet MS"/>
        <a:buChar char=" 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1pPr>
      <a:lvl2pPr marL="404368" marR="0" indent="-2032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rebuchet MS"/>
        <a:buChar char="◦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2pPr>
      <a:lvl3pPr marL="64530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rebuchet MS"/>
        <a:buChar char="◦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3pPr>
      <a:lvl4pPr marL="82818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rebuchet MS"/>
        <a:buChar char="◦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4pPr>
      <a:lvl5pPr marL="101106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rebuchet MS"/>
        <a:buChar char="◦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5pPr>
      <a:lvl6pPr marL="11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rebuchet MS"/>
        <a:buChar char="◦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6pPr>
      <a:lvl7pPr marL="13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rebuchet MS"/>
        <a:buChar char="◦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7pPr>
      <a:lvl8pPr marL="15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rebuchet MS"/>
        <a:buChar char="◦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8pPr>
      <a:lvl9pPr marL="17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rebuchet MS"/>
        <a:buChar char="◦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 algn="ctr">
              <a:defRPr b="1" spc="-100"/>
            </a:lvl1pPr>
          </a:lstStyle>
          <a:p>
            <a:pPr/>
            <a:r>
              <a:t>SIL765: Network &amp; System Security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>
              <a:defRPr sz="4000"/>
            </a:pPr>
            <a:r>
              <a:t>ADVANCED ENCRYPTION STANDARD (AES)</a:t>
            </a:r>
          </a:p>
          <a:p>
            <a:pPr lvl="8" marL="0" indent="1471400" algn="r">
              <a:spcBef>
                <a:spcPts val="400"/>
              </a:spcBef>
              <a:buSzTx/>
              <a:buNone/>
            </a:pPr>
          </a:p>
          <a:p>
            <a:pPr lvl="8" marL="0" indent="1471400" algn="r">
              <a:spcBef>
                <a:spcPts val="400"/>
              </a:spcBef>
              <a:buSzTx/>
              <a:buNone/>
            </a:pPr>
            <a:r>
              <a:t>Sybmitted By:</a:t>
            </a:r>
            <a:endParaRPr sz="1400"/>
          </a:p>
          <a:p>
            <a:pPr algn="r"/>
            <a:r>
              <a:t>Vamsi Yalavarthi(2015MCS2358)</a:t>
            </a:r>
          </a:p>
          <a:p>
            <a:pPr algn="r"/>
            <a:r>
              <a:t>Avantika Chhabra(2015MCS2334)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-1" y="0"/>
            <a:ext cx="12186317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Shape 161"/>
          <p:cNvSpPr/>
          <p:nvPr/>
        </p:nvSpPr>
        <p:spPr>
          <a:xfrm>
            <a:off x="15" y="0"/>
            <a:ext cx="4050793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2" name="Shape 162"/>
          <p:cNvSpPr/>
          <p:nvPr/>
        </p:nvSpPr>
        <p:spPr>
          <a:xfrm>
            <a:off x="4040070" y="0"/>
            <a:ext cx="64009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6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2017" y="1534035"/>
            <a:ext cx="6798083" cy="3789930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/>
          <p:nvPr>
            <p:ph type="title"/>
          </p:nvPr>
        </p:nvSpPr>
        <p:spPr>
          <a:xfrm>
            <a:off x="492369" y="516834"/>
            <a:ext cx="3084846" cy="2103877"/>
          </a:xfrm>
          <a:prstGeom prst="rect">
            <a:avLst/>
          </a:prstGeom>
        </p:spPr>
        <p:txBody>
          <a:bodyPr/>
          <a:lstStyle>
            <a:lvl1pPr>
              <a:defRPr b="1" spc="-100" sz="4000">
                <a:solidFill>
                  <a:srgbClr val="FFFFFF"/>
                </a:solidFill>
              </a:defRPr>
            </a:lvl1pPr>
          </a:lstStyle>
          <a:p>
            <a:pPr/>
            <a:r>
              <a:t>Key Expansion</a:t>
            </a:r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xfrm>
            <a:off x="492370" y="2653800"/>
            <a:ext cx="3084846" cy="3335519"/>
          </a:xfrm>
          <a:prstGeom prst="rect">
            <a:avLst/>
          </a:prstGeom>
        </p:spPr>
        <p:txBody>
          <a:bodyPr/>
          <a:lstStyle/>
          <a:p>
            <a:pPr algn="just">
              <a:buFont typeface="Arial"/>
              <a:buChar char="•"/>
              <a:defRPr sz="1500">
                <a:solidFill>
                  <a:srgbClr val="FFFFFF"/>
                </a:solidFill>
              </a:defRPr>
            </a:pPr>
            <a:r>
              <a:t> </a:t>
            </a:r>
            <a:r>
              <a:rPr sz="2000"/>
              <a:t>The AES key expansion algorithm takes as input a four-word (16-byte) key and produces a linear array of 44 words.</a:t>
            </a:r>
            <a:endParaRPr sz="2000"/>
          </a:p>
          <a:p>
            <a:pPr algn="just"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 This is sufficient to provide a four word round key for the initial AddRoundKey stage and each of the 10 rounds of the cipher.</a:t>
            </a:r>
            <a:r>
              <a:rPr sz="1500"/>
              <a:t>	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 algn="ctr">
              <a:defRPr b="1" spc="-100" sz="4000"/>
            </a:lvl1pPr>
          </a:lstStyle>
          <a:p>
            <a:pPr/>
            <a:r>
              <a:t>Example: A plaintext to cipher text example is shown below:</a:t>
            </a:r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xfrm>
            <a:off x="1097279" y="1846052"/>
            <a:ext cx="4937762" cy="736283"/>
          </a:xfrm>
          <a:prstGeom prst="rect">
            <a:avLst/>
          </a:prstGeom>
        </p:spPr>
        <p:txBody>
          <a:bodyPr/>
          <a:lstStyle/>
          <a:p>
            <a:pPr/>
            <a:r>
              <a:t>Input state matrix</a:t>
            </a:r>
          </a:p>
        </p:txBody>
      </p:sp>
      <p:pic>
        <p:nvPicPr>
          <p:cNvPr id="169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962" y="3552733"/>
            <a:ext cx="4938714" cy="143846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lvl1pPr>
          </a:lstStyle>
          <a:p>
            <a:pPr/>
            <a:r>
              <a:t>Output state matrix</a:t>
            </a:r>
          </a:p>
        </p:txBody>
      </p:sp>
      <p:pic>
        <p:nvPicPr>
          <p:cNvPr id="171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18237" y="3542615"/>
            <a:ext cx="4937126" cy="14586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 algn="ctr">
              <a:defRPr b="1" spc="-100"/>
            </a:lvl1pPr>
          </a:lstStyle>
          <a:p>
            <a:pPr/>
            <a:r>
              <a:t>Verification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  <a:defRPr sz="2600"/>
            </a:pPr>
            <a:r>
              <a:t> The verification as asked in the question has been performed and the results are collected in a file.</a:t>
            </a:r>
          </a:p>
          <a:p>
            <a:pPr>
              <a:buFont typeface="Arial"/>
              <a:buChar char="•"/>
              <a:defRPr sz="2600"/>
            </a:pPr>
            <a:r>
              <a:t> It shows the value of state matrix after each iteration of the algorithm for both the encryption as well as the decryption.</a:t>
            </a:r>
          </a:p>
          <a:p>
            <a:pPr>
              <a:buFont typeface="Arial"/>
              <a:buChar char="•"/>
              <a:defRPr sz="2600"/>
            </a:pPr>
            <a:r>
              <a:t> Results are verified and the corresponding state matrices are same as expected.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4252082" y="2284730"/>
            <a:ext cx="4288072" cy="967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6000"/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pPr/>
            <a:r>
              <a:t>Index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  <a:defRPr sz="2400"/>
            </a:pPr>
            <a:r>
              <a:t>Encryption Algorithm</a:t>
            </a:r>
          </a:p>
          <a:p>
            <a:pPr marL="200526" indent="-200526">
              <a:buClrTx/>
              <a:buFontTx/>
              <a:buChar char="•"/>
              <a:defRPr sz="2400"/>
            </a:pPr>
            <a:r>
              <a:t>Decryption Algorithm</a:t>
            </a:r>
          </a:p>
          <a:p>
            <a:pPr marL="200526" indent="-200526">
              <a:buClrTx/>
              <a:buFontTx/>
              <a:buChar char="•"/>
              <a:defRPr sz="2400"/>
            </a:pPr>
            <a:r>
              <a:t>Stages</a:t>
            </a:r>
          </a:p>
          <a:p>
            <a:pPr marL="200526" indent="-200526">
              <a:buClrTx/>
              <a:buFontTx/>
              <a:buChar char="•"/>
              <a:defRPr sz="2400"/>
            </a:pPr>
            <a:r>
              <a:t>Key Expansion</a:t>
            </a:r>
          </a:p>
          <a:p>
            <a:pPr marL="200526" indent="-200526">
              <a:buClrTx/>
              <a:buFontTx/>
              <a:buChar char="•"/>
              <a:defRPr sz="2400"/>
            </a:pPr>
            <a:r>
              <a:t>Verification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 algn="ctr">
              <a:defRPr b="1" spc="-100"/>
            </a:lvl1pPr>
          </a:lstStyle>
          <a:p>
            <a:pPr/>
            <a:r>
              <a:t>Encryption Algorithm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Encrypt( state, sub-key)</a:t>
            </a:r>
          </a:p>
          <a:p>
            <a:pPr>
              <a:lnSpc>
                <a:spcPct val="81000"/>
              </a:lnSpc>
            </a:pPr>
            <a:r>
              <a:t>1. AddRoundKey(state, expanded key for round).</a:t>
            </a:r>
          </a:p>
          <a:p>
            <a:pPr>
              <a:lnSpc>
                <a:spcPct val="81000"/>
              </a:lnSpc>
            </a:pPr>
            <a:r>
              <a:t>2. For round 1 to n-1:</a:t>
            </a:r>
          </a:p>
          <a:p>
            <a:pPr lvl="1" marL="384047" indent="-182879">
              <a:lnSpc>
                <a:spcPct val="81000"/>
              </a:lnSpc>
              <a:spcBef>
                <a:spcPts val="400"/>
              </a:spcBef>
              <a:defRPr sz="1800"/>
            </a:pPr>
            <a:r>
              <a:t>SubBytes(state)</a:t>
            </a:r>
          </a:p>
          <a:p>
            <a:pPr lvl="1" marL="384047" indent="-182879">
              <a:lnSpc>
                <a:spcPct val="81000"/>
              </a:lnSpc>
              <a:spcBef>
                <a:spcPts val="400"/>
              </a:spcBef>
              <a:defRPr sz="1800"/>
            </a:pPr>
            <a:r>
              <a:t>ShiftRows(state)</a:t>
            </a:r>
          </a:p>
          <a:p>
            <a:pPr lvl="1" marL="384047" indent="-182879">
              <a:lnSpc>
                <a:spcPct val="81000"/>
              </a:lnSpc>
              <a:spcBef>
                <a:spcPts val="400"/>
              </a:spcBef>
              <a:defRPr sz="1800"/>
            </a:pPr>
            <a:r>
              <a:t>MixColumns(state)</a:t>
            </a:r>
          </a:p>
          <a:p>
            <a:pPr lvl="1" marL="384047" indent="-182879">
              <a:lnSpc>
                <a:spcPct val="81000"/>
              </a:lnSpc>
              <a:spcBef>
                <a:spcPts val="400"/>
              </a:spcBef>
              <a:defRPr sz="1800"/>
            </a:pPr>
            <a:r>
              <a:t>AddRoundKey</a:t>
            </a:r>
          </a:p>
          <a:p>
            <a:pPr lvl="1" marL="0" indent="201168">
              <a:lnSpc>
                <a:spcPct val="81000"/>
              </a:lnSpc>
              <a:spcBef>
                <a:spcPts val="400"/>
              </a:spcBef>
              <a:buSzTx/>
              <a:buNone/>
              <a:defRPr sz="1800"/>
            </a:pPr>
          </a:p>
          <a:p>
            <a:pPr lvl="1" marL="0" indent="201168">
              <a:lnSpc>
                <a:spcPct val="81000"/>
              </a:lnSpc>
              <a:spcBef>
                <a:spcPts val="400"/>
              </a:spcBef>
              <a:buSzTx/>
              <a:buNone/>
              <a:defRPr sz="1800"/>
            </a:pPr>
            <a:r>
              <a:t>For last round</a:t>
            </a:r>
          </a:p>
          <a:p>
            <a:pPr lvl="1" marL="0" indent="201168">
              <a:lnSpc>
                <a:spcPct val="81000"/>
              </a:lnSpc>
              <a:spcBef>
                <a:spcPts val="400"/>
              </a:spcBef>
              <a:buSzTx/>
              <a:buNone/>
              <a:defRPr sz="1800"/>
            </a:pPr>
            <a:r>
              <a:t>    SubBytes(state)</a:t>
            </a:r>
          </a:p>
          <a:p>
            <a:pPr lvl="1" marL="0" indent="201168">
              <a:lnSpc>
                <a:spcPct val="81000"/>
              </a:lnSpc>
              <a:spcBef>
                <a:spcPts val="400"/>
              </a:spcBef>
              <a:buSzTx/>
              <a:buNone/>
              <a:defRPr sz="1800"/>
            </a:pPr>
            <a:r>
              <a:t>    ShiftRows(state)</a:t>
            </a:r>
          </a:p>
          <a:p>
            <a:pPr lvl="1" marL="0" indent="201168">
              <a:lnSpc>
                <a:spcPct val="81000"/>
              </a:lnSpc>
              <a:spcBef>
                <a:spcPts val="400"/>
              </a:spcBef>
              <a:buSzTx/>
              <a:buNone/>
              <a:defRPr sz="1800"/>
            </a:pPr>
            <a:r>
              <a:t>    AddRoundKey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 algn="ctr">
              <a:defRPr b="1" spc="-100"/>
            </a:lvl1pPr>
          </a:lstStyle>
          <a:p>
            <a:pPr/>
            <a:r>
              <a:t>Decryption Algorithm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  <a:r>
              <a:t>Decrypt(ciphertext, subkey)</a:t>
            </a:r>
          </a:p>
          <a:p>
            <a:pPr/>
            <a:r>
              <a:t>1. AddRoundKey</a:t>
            </a:r>
          </a:p>
          <a:p>
            <a:pPr/>
            <a:r>
              <a:t>2. For round 1 to n-1:</a:t>
            </a:r>
          </a:p>
          <a:p>
            <a:pPr lvl="1" marL="384047" indent="-182879">
              <a:spcBef>
                <a:spcPts val="400"/>
              </a:spcBef>
              <a:defRPr sz="1800"/>
            </a:pPr>
            <a:r>
              <a:t>InverseShiftRows(state)</a:t>
            </a:r>
          </a:p>
          <a:p>
            <a:pPr lvl="1" marL="384047" indent="-182879">
              <a:spcBef>
                <a:spcPts val="400"/>
              </a:spcBef>
              <a:defRPr sz="1800"/>
            </a:pPr>
            <a:r>
              <a:t>InverseSubBytes(state)</a:t>
            </a:r>
          </a:p>
          <a:p>
            <a:pPr lvl="1" marL="384047" indent="-182879">
              <a:spcBef>
                <a:spcPts val="400"/>
              </a:spcBef>
              <a:defRPr sz="1800"/>
            </a:pPr>
            <a:r>
              <a:t>AddRoundKey</a:t>
            </a:r>
          </a:p>
          <a:p>
            <a:pPr lvl="1" marL="384047" indent="-182879">
              <a:spcBef>
                <a:spcPts val="400"/>
              </a:spcBef>
              <a:defRPr sz="1800"/>
            </a:pPr>
            <a:r>
              <a:t>InverseMixColumns(state)</a:t>
            </a:r>
          </a:p>
          <a:p>
            <a:pPr lvl="1" marL="0" indent="201168">
              <a:spcBef>
                <a:spcPts val="400"/>
              </a:spcBef>
              <a:buSzTx/>
              <a:buNone/>
              <a:defRPr sz="1800"/>
            </a:pPr>
            <a:r>
              <a:t>For last round:</a:t>
            </a:r>
          </a:p>
          <a:p>
            <a:pPr lvl="1" marL="0" indent="201168">
              <a:spcBef>
                <a:spcPts val="400"/>
              </a:spcBef>
              <a:buSzTx/>
              <a:buNone/>
              <a:defRPr sz="1800"/>
            </a:pPr>
            <a:r>
              <a:t>   InverseShiftRows(state)</a:t>
            </a:r>
          </a:p>
          <a:p>
            <a:pPr lvl="1" marL="0" indent="201168">
              <a:spcBef>
                <a:spcPts val="400"/>
              </a:spcBef>
              <a:buSzTx/>
              <a:buNone/>
              <a:defRPr sz="1800"/>
            </a:pPr>
            <a:r>
              <a:t>   InverseSubBytes(state)</a:t>
            </a:r>
          </a:p>
          <a:p>
            <a:pPr lvl="1" marL="0" indent="201168">
              <a:spcBef>
                <a:spcPts val="400"/>
              </a:spcBef>
              <a:buSzTx/>
              <a:buNone/>
              <a:defRPr sz="1800"/>
            </a:pPr>
            <a:r>
              <a:t>   AddRoundKey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pPr/>
            <a:r>
              <a:t>Add Round Key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384047" indent="-182879">
              <a:lnSpc>
                <a:spcPct val="81000"/>
              </a:lnSpc>
              <a:spcBef>
                <a:spcPts val="400"/>
              </a:spcBef>
            </a:pPr>
            <a:r>
              <a:t>The Add Round Key operation is simple XOR of input state with the corresponding 32-bit word of key.</a:t>
            </a:r>
          </a:p>
        </p:txBody>
      </p:sp>
      <p:pic>
        <p:nvPicPr>
          <p:cNvPr id="143" name="Screen Shot 2017-03-31 at 2.07.1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5369" y="2821356"/>
            <a:ext cx="8402243" cy="27703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pPr/>
            <a:r>
              <a:t>Substitute Bytes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384047" indent="-182879">
              <a:lnSpc>
                <a:spcPct val="81000"/>
              </a:lnSpc>
              <a:spcBef>
                <a:spcPts val="400"/>
              </a:spcBef>
            </a:pPr>
            <a:r>
              <a:t>The forward substitute byte transformation, called SubBytes, is a simple table lookup. </a:t>
            </a:r>
          </a:p>
          <a:p>
            <a:pPr lvl="1" marL="384047" indent="-182879">
              <a:lnSpc>
                <a:spcPct val="81000"/>
              </a:lnSpc>
              <a:spcBef>
                <a:spcPts val="400"/>
              </a:spcBef>
            </a:pPr>
          </a:p>
          <a:p>
            <a:pPr lvl="1" marL="384047" indent="-182879">
              <a:lnSpc>
                <a:spcPct val="81000"/>
              </a:lnSpc>
              <a:spcBef>
                <a:spcPts val="400"/>
              </a:spcBef>
            </a:pPr>
            <a:r>
              <a:t>AES defines a 16 * 16 matrix of byte values, called an S-box, that contains a permutation of all possible 256 8-bit values.</a:t>
            </a:r>
            <a:endParaRPr sz="1200"/>
          </a:p>
          <a:p>
            <a:pPr lvl="1" marL="384047" indent="-182879">
              <a:lnSpc>
                <a:spcPct val="81000"/>
              </a:lnSpc>
              <a:spcBef>
                <a:spcPts val="400"/>
              </a:spcBef>
            </a:pPr>
          </a:p>
          <a:p>
            <a:pPr lvl="1" marL="384047" indent="-182879">
              <a:lnSpc>
                <a:spcPct val="81000"/>
              </a:lnSpc>
              <a:spcBef>
                <a:spcPts val="400"/>
              </a:spcBef>
            </a:pPr>
            <a:r>
              <a:t>Each byte of input matrix performs its corresponding lookup in SBox.</a:t>
            </a:r>
          </a:p>
          <a:p>
            <a:pPr lvl="1" marL="384047" indent="-182879">
              <a:lnSpc>
                <a:spcPct val="81000"/>
              </a:lnSpc>
              <a:spcBef>
                <a:spcPts val="400"/>
              </a:spcBef>
            </a:pPr>
          </a:p>
          <a:p>
            <a:pPr lvl="1" marL="384047" indent="-182879">
              <a:lnSpc>
                <a:spcPct val="81000"/>
              </a:lnSpc>
              <a:spcBef>
                <a:spcPts val="400"/>
              </a:spcBef>
            </a:pPr>
            <a:r>
              <a:t>The backward substitute byte transformation is InvSubBytes and lookup is done in InvSBox.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pPr/>
            <a:r>
              <a:t>Substitute Bytes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pic>
        <p:nvPicPr>
          <p:cNvPr id="150" name="Screen Shot 2017-03-31 at 2.02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6740" y="2187451"/>
            <a:ext cx="6181321" cy="37669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pPr/>
            <a:r>
              <a:t>Shift Rows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384047" indent="-182879">
              <a:lnSpc>
                <a:spcPct val="81000"/>
              </a:lnSpc>
              <a:spcBef>
                <a:spcPts val="400"/>
              </a:spcBef>
            </a:pPr>
            <a:r>
              <a:t>The forward shift row transformation, called ShiftRows, is circular left shift of each row by 0, 1, 2, 3 respectively.</a:t>
            </a:r>
          </a:p>
          <a:p>
            <a:pPr lvl="1" marL="384047" indent="-182879">
              <a:lnSpc>
                <a:spcPct val="81000"/>
              </a:lnSpc>
              <a:spcBef>
                <a:spcPts val="400"/>
              </a:spcBef>
            </a:pPr>
            <a:r>
              <a:t>The inverse shift row is InvShiftRows, is circular right shift of the rows.</a:t>
            </a:r>
          </a:p>
          <a:p>
            <a:pPr lvl="1" marL="384047" indent="-182879">
              <a:lnSpc>
                <a:spcPct val="81000"/>
              </a:lnSpc>
              <a:spcBef>
                <a:spcPts val="400"/>
              </a:spcBef>
            </a:pPr>
          </a:p>
          <a:p>
            <a:pPr lvl="1" marL="384047" indent="-182879">
              <a:lnSpc>
                <a:spcPct val="81000"/>
              </a:lnSpc>
              <a:spcBef>
                <a:spcPts val="400"/>
              </a:spcBef>
            </a:pPr>
            <a:r>
              <a:t>Example :</a:t>
            </a:r>
          </a:p>
        </p:txBody>
      </p:sp>
      <p:pic>
        <p:nvPicPr>
          <p:cNvPr id="154" name="Screen Shot 2017-03-31 at 2.11.1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7439" y="3481008"/>
            <a:ext cx="8428581" cy="21371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pPr/>
            <a:r>
              <a:t>Mix Columns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384047" indent="-182879">
              <a:lnSpc>
                <a:spcPct val="81000"/>
              </a:lnSpc>
              <a:spcBef>
                <a:spcPts val="400"/>
              </a:spcBef>
            </a:pPr>
            <a:r>
              <a:t>The </a:t>
            </a:r>
            <a:r>
              <a:rPr b="1"/>
              <a:t>forward mix column transformation</a:t>
            </a:r>
            <a:r>
              <a:t>, called MixColumns, operates on each column individually. </a:t>
            </a:r>
          </a:p>
          <a:p>
            <a:pPr lvl="1" marL="384047" indent="-182879">
              <a:lnSpc>
                <a:spcPct val="81000"/>
              </a:lnSpc>
              <a:spcBef>
                <a:spcPts val="400"/>
              </a:spcBef>
            </a:pPr>
            <a:r>
              <a:t>Each byte of a column is mapped into a new value that is a function of all four bytes in that column. </a:t>
            </a:r>
          </a:p>
          <a:p>
            <a:pPr lvl="1" marL="384047" indent="-182879">
              <a:lnSpc>
                <a:spcPct val="81000"/>
              </a:lnSpc>
              <a:spcBef>
                <a:spcPts val="400"/>
              </a:spcBef>
            </a:pPr>
            <a:r>
              <a:t>The transformation can be defined by the following matrix multiplication on State.</a:t>
            </a:r>
          </a:p>
        </p:txBody>
      </p:sp>
      <p:pic>
        <p:nvPicPr>
          <p:cNvPr id="158" name="Screen Shot 2017-03-31 at 2.13.5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6775" y="3696555"/>
            <a:ext cx="8819410" cy="17433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000FF"/>
      </a:hlink>
      <a:folHlink>
        <a:srgbClr val="FF00FF"/>
      </a:folHlink>
    </a:clrScheme>
    <a:fontScheme name="Retrospec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000FF"/>
      </a:hlink>
      <a:folHlink>
        <a:srgbClr val="FF00FF"/>
      </a:folHlink>
    </a:clrScheme>
    <a:fontScheme name="Retrospec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