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51816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5" name="Shape 15"/>
          <p:cNvSpPr/>
          <p:nvPr>
            <p:ph type="body" sz="quarter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xfrm>
            <a:off x="12154001" y="8763000"/>
            <a:ext cx="342901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body" sz="quarter" idx="13"/>
          </p:nvPr>
        </p:nvSpPr>
        <p:spPr>
          <a:xfrm>
            <a:off x="508000" y="5918200"/>
            <a:ext cx="11988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3000">
                <a:solidFill>
                  <a:srgbClr val="9D9D9D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6" name="Shape 106"/>
          <p:cNvSpPr/>
          <p:nvPr>
            <p:ph type="body" sz="quarter" idx="14"/>
          </p:nvPr>
        </p:nvSpPr>
        <p:spPr>
          <a:xfrm>
            <a:off x="1270000" y="4298950"/>
            <a:ext cx="10464800" cy="6223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pic" idx="13"/>
          </p:nvPr>
        </p:nvSpPr>
        <p:spPr>
          <a:xfrm>
            <a:off x="622300" y="1181100"/>
            <a:ext cx="11760200" cy="5676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pic" sz="half" idx="13"/>
          </p:nvPr>
        </p:nvSpPr>
        <p:spPr>
          <a:xfrm>
            <a:off x="6805519" y="981849"/>
            <a:ext cx="5575301" cy="7531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Shape 42"/>
          <p:cNvSpPr/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body" sz="quarter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508000" y="25781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Shape 53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Shape 63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Shape 64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Shape 75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Shape 76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Shape 77"/>
          <p:cNvSpPr/>
          <p:nvPr>
            <p:ph type="pic" sz="half" idx="13"/>
          </p:nvPr>
        </p:nvSpPr>
        <p:spPr>
          <a:xfrm>
            <a:off x="620619" y="2994799"/>
            <a:ext cx="5524501" cy="552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9" name="Shape 79"/>
          <p:cNvSpPr/>
          <p:nvPr>
            <p:ph type="body" sz="half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pic" sz="quarter" idx="13"/>
          </p:nvPr>
        </p:nvSpPr>
        <p:spPr>
          <a:xfrm>
            <a:off x="6654800" y="977900"/>
            <a:ext cx="5727700" cy="360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pic" sz="quarter" idx="14"/>
          </p:nvPr>
        </p:nvSpPr>
        <p:spPr>
          <a:xfrm>
            <a:off x="6654800" y="5003800"/>
            <a:ext cx="5727700" cy="3644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Shape 97"/>
          <p:cNvSpPr/>
          <p:nvPr>
            <p:ph type="pic" sz="half" idx="15"/>
          </p:nvPr>
        </p:nvSpPr>
        <p:spPr>
          <a:xfrm>
            <a:off x="620619" y="975499"/>
            <a:ext cx="5575301" cy="7670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8382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2573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6764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0955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5146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29337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3528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7719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493130" y="875903"/>
            <a:ext cx="10150699" cy="94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60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KERBEROS VERSION  4</a:t>
            </a:r>
          </a:p>
        </p:txBody>
      </p:sp>
      <p:sp>
        <p:nvSpPr>
          <p:cNvPr id="132" name="Shape 132"/>
          <p:cNvSpPr/>
          <p:nvPr/>
        </p:nvSpPr>
        <p:spPr>
          <a:xfrm>
            <a:off x="2523963" y="2994211"/>
            <a:ext cx="8089033" cy="1682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NETWORK SECURITY (SIL765)</a:t>
            </a:r>
          </a:p>
          <a:p>
            <a:pPr>
              <a:defRPr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ASSIGNMENT - 3</a:t>
            </a:r>
          </a:p>
        </p:txBody>
      </p:sp>
      <p:sp>
        <p:nvSpPr>
          <p:cNvPr id="133" name="Shape 133"/>
          <p:cNvSpPr/>
          <p:nvPr/>
        </p:nvSpPr>
        <p:spPr>
          <a:xfrm>
            <a:off x="6777918" y="5952232"/>
            <a:ext cx="5849070" cy="1494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sz="320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BY</a:t>
            </a:r>
          </a:p>
          <a:p>
            <a:pPr algn="r">
              <a:defRPr sz="320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Avantika Chhabra(2015MCS2334)</a:t>
            </a:r>
          </a:p>
          <a:p>
            <a:pPr algn="r">
              <a:defRPr sz="320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Vamsi Yalavarthi(2015MCS2358)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 sz="60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INDEX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z="24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PROBLEM STATEMENT</a:t>
            </a:r>
          </a:p>
          <a:p>
            <a:pPr>
              <a:buBlip>
                <a:blip r:embed="rId2"/>
              </a:buBlip>
              <a:defRPr sz="24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INTRODUCTION</a:t>
            </a:r>
          </a:p>
          <a:p>
            <a:pPr>
              <a:buBlip>
                <a:blip r:embed="rId2"/>
              </a:buBlip>
              <a:defRPr sz="24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SOFTWARE MODULES</a:t>
            </a:r>
          </a:p>
          <a:p>
            <a:pPr>
              <a:buBlip>
                <a:blip r:embed="rId2"/>
              </a:buBlip>
              <a:defRPr sz="24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AUTHENTICATION SERVER</a:t>
            </a:r>
          </a:p>
          <a:p>
            <a:pPr>
              <a:buBlip>
                <a:blip r:embed="rId2"/>
              </a:buBlip>
              <a:defRPr sz="24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TICKET GRANTING SERVER</a:t>
            </a:r>
          </a:p>
          <a:p>
            <a:pPr>
              <a:buBlip>
                <a:blip r:embed="rId2"/>
              </a:buBlip>
              <a:defRPr sz="24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WEB SERVER</a:t>
            </a:r>
          </a:p>
          <a:p>
            <a:pPr>
              <a:buBlip>
                <a:blip r:embed="rId2"/>
              </a:buBlip>
              <a:defRPr sz="24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PROPERTIES OF SYSTEM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 sz="60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PROBLEM  STATEMENT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1972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This application relates to providing a session and service ticket.</a:t>
            </a:r>
            <a:endParaRPr>
              <a:solidFill>
                <a:srgbClr val="000000"/>
              </a:solidFill>
            </a:endParaRPr>
          </a:p>
          <a:p>
            <a:pPr marL="1972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solidFill>
                <a:srgbClr val="000000"/>
              </a:solidFill>
            </a:endParaRPr>
          </a:p>
          <a:p>
            <a:pPr marL="1972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This includes maintaining of :</a:t>
            </a:r>
            <a:endParaRPr>
              <a:solidFill>
                <a:srgbClr val="000000"/>
              </a:solidFill>
            </a:endParaRPr>
          </a:p>
          <a:p>
            <a:pPr lvl="1" marL="6163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Authentication Server(AS)</a:t>
            </a:r>
            <a:endParaRPr>
              <a:solidFill>
                <a:srgbClr val="000000"/>
              </a:solidFill>
            </a:endParaRPr>
          </a:p>
          <a:p>
            <a:pPr lvl="1" marL="6163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Ticket Granting Server(TGS)</a:t>
            </a:r>
            <a:endParaRPr>
              <a:solidFill>
                <a:srgbClr val="000000"/>
              </a:solidFill>
            </a:endParaRPr>
          </a:p>
          <a:p>
            <a:pPr lvl="1" marL="6163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Web Server(V)</a:t>
            </a:r>
            <a:endParaRPr>
              <a:solidFill>
                <a:srgbClr val="000000"/>
              </a:solidFill>
            </a:endParaRPr>
          </a:p>
          <a:p>
            <a:pPr marL="1972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solidFill>
                <a:srgbClr val="000000"/>
              </a:solidFill>
            </a:endParaRPr>
          </a:p>
          <a:p>
            <a:pPr marL="1972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Client makes use of tickets that are granted on request by AS and TGS to communicate with the server.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 sz="60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1972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Here a client sends his ID to AS and requests for a ticket to TGS.</a:t>
            </a:r>
            <a:endParaRPr>
              <a:solidFill>
                <a:srgbClr val="000000"/>
              </a:solidFill>
            </a:endParaRPr>
          </a:p>
          <a:p>
            <a:pPr marL="1972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solidFill>
                <a:srgbClr val="000000"/>
              </a:solidFill>
            </a:endParaRPr>
          </a:p>
          <a:p>
            <a:pPr marL="1972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Then AS generates a ticket using a key known to both AS and TGS and sends its back to client.</a:t>
            </a:r>
            <a:endParaRPr>
              <a:solidFill>
                <a:srgbClr val="000000"/>
              </a:solidFill>
            </a:endParaRPr>
          </a:p>
          <a:p>
            <a:pPr marL="1972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solidFill>
                <a:srgbClr val="000000"/>
              </a:solidFill>
            </a:endParaRPr>
          </a:p>
          <a:p>
            <a:pPr marL="1972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Client then contacts TGS for a ticket to access Server.</a:t>
            </a:r>
            <a:endParaRPr>
              <a:solidFill>
                <a:srgbClr val="000000"/>
              </a:solidFill>
            </a:endParaRPr>
          </a:p>
          <a:p>
            <a:pPr marL="1972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solidFill>
                <a:srgbClr val="000000"/>
              </a:solidFill>
            </a:endParaRPr>
          </a:p>
          <a:p>
            <a:pPr marL="1972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TGS generates a ticket for each request and then sends to client.</a:t>
            </a:r>
            <a:endParaRPr>
              <a:solidFill>
                <a:srgbClr val="000000"/>
              </a:solidFill>
            </a:endParaRPr>
          </a:p>
          <a:p>
            <a:pPr marL="1972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solidFill>
                <a:srgbClr val="000000"/>
              </a:solidFill>
            </a:endParaRPr>
          </a:p>
          <a:p>
            <a:pPr marL="1972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Client can get service using that ticket form the web server.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 sz="60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software  modules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1972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</a:t>
            </a:r>
            <a:r>
              <a:rPr>
                <a:solidFill>
                  <a:srgbClr val="000000"/>
                </a:solidFill>
              </a:rPr>
              <a:t>ere are 3 main modules in this code :</a:t>
            </a:r>
            <a:endParaRPr>
              <a:solidFill>
                <a:srgbClr val="000000"/>
              </a:solidFill>
            </a:endParaRPr>
          </a:p>
          <a:p>
            <a:pPr lvl="1" marL="6163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Authentication Server (AS)</a:t>
            </a:r>
            <a:endParaRPr>
              <a:solidFill>
                <a:srgbClr val="000000"/>
              </a:solidFill>
            </a:endParaRPr>
          </a:p>
          <a:p>
            <a:pPr lvl="1" marL="6163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Ticket Granting Server (TGS)</a:t>
            </a:r>
            <a:endParaRPr>
              <a:solidFill>
                <a:srgbClr val="000000"/>
              </a:solidFill>
            </a:endParaRPr>
          </a:p>
          <a:p>
            <a:pPr lvl="1" marL="6163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Web Server (V)</a:t>
            </a:r>
          </a:p>
          <a:p>
            <a:pPr marL="1972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972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Authentication Server (AS) is contacted once for every new session until it expires and this ticket can be used to contact any server(s) for service.</a:t>
            </a:r>
          </a:p>
          <a:p>
            <a:pPr marL="1972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972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TGS is contacted for every new service request to the server. It mainly checks if the session is not expired and valid TGS ticket is used.</a:t>
            </a:r>
          </a:p>
          <a:p>
            <a:pPr marL="1972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972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Finally Web server serves the request of the user.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 sz="60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authentication server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</a:lvl1pPr>
          </a:lstStyle>
          <a:p>
            <a:pPr/>
            <a:r>
              <a:t> </a:t>
            </a:r>
          </a:p>
        </p:txBody>
      </p:sp>
      <p:pic>
        <p:nvPicPr>
          <p:cNvPr id="149" name="Screen Shot 2017-04-24 at 9.44.5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8000" y="3606084"/>
            <a:ext cx="11988800" cy="1954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 sz="60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TICKET GRANTING server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</a:lvl1pPr>
          </a:lstStyle>
          <a:p>
            <a:pPr/>
            <a:r>
              <a:t> </a:t>
            </a:r>
          </a:p>
        </p:txBody>
      </p:sp>
      <p:pic>
        <p:nvPicPr>
          <p:cNvPr id="153" name="Screen Shot 2017-04-24 at 9.46.4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3176" y="3091456"/>
            <a:ext cx="12338448" cy="2871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 sz="60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WEB server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</a:lvl1pPr>
          </a:lstStyle>
          <a:p>
            <a:pPr/>
            <a:r>
              <a:t> </a:t>
            </a:r>
          </a:p>
        </p:txBody>
      </p:sp>
      <p:pic>
        <p:nvPicPr>
          <p:cNvPr id="157" name="Screen Shot 2017-04-24 at 10.12.1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2900" y="2916622"/>
            <a:ext cx="12319000" cy="2428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body" idx="14"/>
          </p:nvPr>
        </p:nvSpPr>
        <p:spPr>
          <a:xfrm>
            <a:off x="1270000" y="3616635"/>
            <a:ext cx="10464800" cy="94553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b="1" cap="all" sz="60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THANK  YOU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