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84"/>
  </p:notesMasterIdLst>
  <p:sldIdLst>
    <p:sldId id="256" r:id="rId2"/>
    <p:sldId id="259" r:id="rId3"/>
    <p:sldId id="315" r:id="rId4"/>
    <p:sldId id="369" r:id="rId5"/>
    <p:sldId id="262" r:id="rId6"/>
    <p:sldId id="260" r:id="rId7"/>
    <p:sldId id="263" r:id="rId8"/>
    <p:sldId id="268" r:id="rId9"/>
    <p:sldId id="318" r:id="rId10"/>
    <p:sldId id="265" r:id="rId11"/>
    <p:sldId id="317" r:id="rId12"/>
    <p:sldId id="322" r:id="rId13"/>
    <p:sldId id="324" r:id="rId14"/>
    <p:sldId id="326" r:id="rId15"/>
    <p:sldId id="269" r:id="rId16"/>
    <p:sldId id="329" r:id="rId17"/>
    <p:sldId id="270" r:id="rId18"/>
    <p:sldId id="330" r:id="rId19"/>
    <p:sldId id="271" r:id="rId20"/>
    <p:sldId id="264" r:id="rId21"/>
    <p:sldId id="320" r:id="rId22"/>
    <p:sldId id="266" r:id="rId23"/>
    <p:sldId id="267" r:id="rId24"/>
    <p:sldId id="277" r:id="rId25"/>
    <p:sldId id="332" r:id="rId26"/>
    <p:sldId id="333" r:id="rId27"/>
    <p:sldId id="334" r:id="rId28"/>
    <p:sldId id="335" r:id="rId29"/>
    <p:sldId id="336" r:id="rId30"/>
    <p:sldId id="337" r:id="rId31"/>
    <p:sldId id="278" r:id="rId32"/>
    <p:sldId id="365" r:id="rId33"/>
    <p:sldId id="272" r:id="rId34"/>
    <p:sldId id="366" r:id="rId35"/>
    <p:sldId id="281" r:id="rId36"/>
    <p:sldId id="367" r:id="rId37"/>
    <p:sldId id="282" r:id="rId38"/>
    <p:sldId id="368" r:id="rId39"/>
    <p:sldId id="295" r:id="rId40"/>
    <p:sldId id="296" r:id="rId41"/>
    <p:sldId id="294" r:id="rId42"/>
    <p:sldId id="312" r:id="rId43"/>
    <p:sldId id="313" r:id="rId44"/>
    <p:sldId id="360" r:id="rId45"/>
    <p:sldId id="361" r:id="rId46"/>
    <p:sldId id="362" r:id="rId47"/>
    <p:sldId id="363" r:id="rId48"/>
    <p:sldId id="364" r:id="rId49"/>
    <p:sldId id="338" r:id="rId50"/>
    <p:sldId id="339" r:id="rId51"/>
    <p:sldId id="340" r:id="rId52"/>
    <p:sldId id="341" r:id="rId53"/>
    <p:sldId id="342" r:id="rId54"/>
    <p:sldId id="344" r:id="rId55"/>
    <p:sldId id="345" r:id="rId56"/>
    <p:sldId id="285" r:id="rId57"/>
    <p:sldId id="289" r:id="rId58"/>
    <p:sldId id="290" r:id="rId59"/>
    <p:sldId id="303" r:id="rId60"/>
    <p:sldId id="299" r:id="rId61"/>
    <p:sldId id="304" r:id="rId62"/>
    <p:sldId id="305" r:id="rId63"/>
    <p:sldId id="306" r:id="rId64"/>
    <p:sldId id="308" r:id="rId65"/>
    <p:sldId id="307" r:id="rId66"/>
    <p:sldId id="309" r:id="rId67"/>
    <p:sldId id="310" r:id="rId68"/>
    <p:sldId id="372" r:id="rId69"/>
    <p:sldId id="371" r:id="rId70"/>
    <p:sldId id="373" r:id="rId71"/>
    <p:sldId id="375" r:id="rId72"/>
    <p:sldId id="376" r:id="rId73"/>
    <p:sldId id="378" r:id="rId74"/>
    <p:sldId id="379" r:id="rId75"/>
    <p:sldId id="380" r:id="rId76"/>
    <p:sldId id="381" r:id="rId77"/>
    <p:sldId id="382" r:id="rId78"/>
    <p:sldId id="291" r:id="rId79"/>
    <p:sldId id="297" r:id="rId80"/>
    <p:sldId id="298" r:id="rId81"/>
    <p:sldId id="292" r:id="rId82"/>
    <p:sldId id="359" r:id="rId83"/>
  </p:sldIdLst>
  <p:sldSz cx="16256000" cy="12192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6433" autoAdjust="0"/>
  </p:normalViewPr>
  <p:slideViewPr>
    <p:cSldViewPr snapToGrid="0">
      <p:cViewPr varScale="1">
        <p:scale>
          <a:sx n="66" d="100"/>
          <a:sy n="66" d="100"/>
        </p:scale>
        <p:origin x="118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FED2746-B125-46B9-85CF-7C44CCE5F3F8}" type="datetimeFigureOut">
              <a:rPr lang="en-US" smtClean="0"/>
              <a:t>1/14/2020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DB4E986-CDF8-4243-8B91-1E91C78ECC61}" type="slidenum">
              <a:rPr lang="en-US" smtClean="0"/>
              <a:t>‹#›</a:t>
            </a:fld>
            <a:endParaRPr lang="en-US"/>
          </a:p>
        </p:txBody>
      </p:sp>
    </p:spTree>
    <p:extLst>
      <p:ext uri="{BB962C8B-B14F-4D97-AF65-F5344CB8AC3E}">
        <p14:creationId xmlns:p14="http://schemas.microsoft.com/office/powerpoint/2010/main" val="372833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a:t>
            </a:fld>
            <a:endParaRPr lang="en-US"/>
          </a:p>
        </p:txBody>
      </p:sp>
    </p:spTree>
    <p:extLst>
      <p:ext uri="{BB962C8B-B14F-4D97-AF65-F5344CB8AC3E}">
        <p14:creationId xmlns:p14="http://schemas.microsoft.com/office/powerpoint/2010/main" val="165465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10</a:t>
            </a:fld>
            <a:endParaRPr lang="en-US"/>
          </a:p>
        </p:txBody>
      </p:sp>
    </p:spTree>
    <p:extLst>
      <p:ext uri="{BB962C8B-B14F-4D97-AF65-F5344CB8AC3E}">
        <p14:creationId xmlns:p14="http://schemas.microsoft.com/office/powerpoint/2010/main" val="96693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11</a:t>
            </a:fld>
            <a:endParaRPr lang="en-US"/>
          </a:p>
        </p:txBody>
      </p:sp>
    </p:spTree>
    <p:extLst>
      <p:ext uri="{BB962C8B-B14F-4D97-AF65-F5344CB8AC3E}">
        <p14:creationId xmlns:p14="http://schemas.microsoft.com/office/powerpoint/2010/main" val="348331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B4E986-CDF8-4243-8B91-1E91C78ECC61}" type="slidenum">
              <a:rPr lang="en-US" smtClean="0"/>
              <a:t>15</a:t>
            </a:fld>
            <a:endParaRPr lang="en-US"/>
          </a:p>
        </p:txBody>
      </p:sp>
    </p:spTree>
    <p:extLst>
      <p:ext uri="{BB962C8B-B14F-4D97-AF65-F5344CB8AC3E}">
        <p14:creationId xmlns:p14="http://schemas.microsoft.com/office/powerpoint/2010/main" val="417800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16</a:t>
            </a:fld>
            <a:endParaRPr lang="en-US"/>
          </a:p>
        </p:txBody>
      </p:sp>
    </p:spTree>
    <p:extLst>
      <p:ext uri="{BB962C8B-B14F-4D97-AF65-F5344CB8AC3E}">
        <p14:creationId xmlns:p14="http://schemas.microsoft.com/office/powerpoint/2010/main" val="154738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17</a:t>
            </a:fld>
            <a:endParaRPr lang="en-US"/>
          </a:p>
        </p:txBody>
      </p:sp>
    </p:spTree>
    <p:extLst>
      <p:ext uri="{BB962C8B-B14F-4D97-AF65-F5344CB8AC3E}">
        <p14:creationId xmlns:p14="http://schemas.microsoft.com/office/powerpoint/2010/main" val="44718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18</a:t>
            </a:fld>
            <a:endParaRPr lang="en-US"/>
          </a:p>
        </p:txBody>
      </p:sp>
    </p:spTree>
    <p:extLst>
      <p:ext uri="{BB962C8B-B14F-4D97-AF65-F5344CB8AC3E}">
        <p14:creationId xmlns:p14="http://schemas.microsoft.com/office/powerpoint/2010/main" val="329345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19</a:t>
            </a:fld>
            <a:endParaRPr lang="en-US"/>
          </a:p>
        </p:txBody>
      </p:sp>
    </p:spTree>
    <p:extLst>
      <p:ext uri="{BB962C8B-B14F-4D97-AF65-F5344CB8AC3E}">
        <p14:creationId xmlns:p14="http://schemas.microsoft.com/office/powerpoint/2010/main" val="2939958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20</a:t>
            </a:fld>
            <a:endParaRPr lang="en-US"/>
          </a:p>
        </p:txBody>
      </p:sp>
    </p:spTree>
    <p:extLst>
      <p:ext uri="{BB962C8B-B14F-4D97-AF65-F5344CB8AC3E}">
        <p14:creationId xmlns:p14="http://schemas.microsoft.com/office/powerpoint/2010/main" val="2679891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21</a:t>
            </a:fld>
            <a:endParaRPr lang="en-US"/>
          </a:p>
        </p:txBody>
      </p:sp>
    </p:spTree>
    <p:extLst>
      <p:ext uri="{BB962C8B-B14F-4D97-AF65-F5344CB8AC3E}">
        <p14:creationId xmlns:p14="http://schemas.microsoft.com/office/powerpoint/2010/main" val="188688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22</a:t>
            </a:fld>
            <a:endParaRPr lang="en-US"/>
          </a:p>
        </p:txBody>
      </p:sp>
    </p:spTree>
    <p:extLst>
      <p:ext uri="{BB962C8B-B14F-4D97-AF65-F5344CB8AC3E}">
        <p14:creationId xmlns:p14="http://schemas.microsoft.com/office/powerpoint/2010/main" val="163483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a:t>
            </a:fld>
            <a:endParaRPr lang="en-US"/>
          </a:p>
        </p:txBody>
      </p:sp>
    </p:spTree>
    <p:extLst>
      <p:ext uri="{BB962C8B-B14F-4D97-AF65-F5344CB8AC3E}">
        <p14:creationId xmlns:p14="http://schemas.microsoft.com/office/powerpoint/2010/main" val="1732318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23</a:t>
            </a:fld>
            <a:endParaRPr lang="en-US"/>
          </a:p>
        </p:txBody>
      </p:sp>
    </p:spTree>
    <p:extLst>
      <p:ext uri="{BB962C8B-B14F-4D97-AF65-F5344CB8AC3E}">
        <p14:creationId xmlns:p14="http://schemas.microsoft.com/office/powerpoint/2010/main" val="912438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24</a:t>
            </a:fld>
            <a:endParaRPr lang="en-US"/>
          </a:p>
        </p:txBody>
      </p:sp>
    </p:spTree>
    <p:extLst>
      <p:ext uri="{BB962C8B-B14F-4D97-AF65-F5344CB8AC3E}">
        <p14:creationId xmlns:p14="http://schemas.microsoft.com/office/powerpoint/2010/main" val="3416012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31</a:t>
            </a:fld>
            <a:endParaRPr lang="en-US"/>
          </a:p>
        </p:txBody>
      </p:sp>
    </p:spTree>
    <p:extLst>
      <p:ext uri="{BB962C8B-B14F-4D97-AF65-F5344CB8AC3E}">
        <p14:creationId xmlns:p14="http://schemas.microsoft.com/office/powerpoint/2010/main" val="3541781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32</a:t>
            </a:fld>
            <a:endParaRPr lang="en-US"/>
          </a:p>
        </p:txBody>
      </p:sp>
    </p:spTree>
    <p:extLst>
      <p:ext uri="{BB962C8B-B14F-4D97-AF65-F5344CB8AC3E}">
        <p14:creationId xmlns:p14="http://schemas.microsoft.com/office/powerpoint/2010/main" val="4204344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33</a:t>
            </a:fld>
            <a:endParaRPr lang="en-US"/>
          </a:p>
        </p:txBody>
      </p:sp>
    </p:spTree>
    <p:extLst>
      <p:ext uri="{BB962C8B-B14F-4D97-AF65-F5344CB8AC3E}">
        <p14:creationId xmlns:p14="http://schemas.microsoft.com/office/powerpoint/2010/main" val="183577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34</a:t>
            </a:fld>
            <a:endParaRPr lang="en-US"/>
          </a:p>
        </p:txBody>
      </p:sp>
    </p:spTree>
    <p:extLst>
      <p:ext uri="{BB962C8B-B14F-4D97-AF65-F5344CB8AC3E}">
        <p14:creationId xmlns:p14="http://schemas.microsoft.com/office/powerpoint/2010/main" val="4231842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35</a:t>
            </a:fld>
            <a:endParaRPr lang="en-US"/>
          </a:p>
        </p:txBody>
      </p:sp>
    </p:spTree>
    <p:extLst>
      <p:ext uri="{BB962C8B-B14F-4D97-AF65-F5344CB8AC3E}">
        <p14:creationId xmlns:p14="http://schemas.microsoft.com/office/powerpoint/2010/main" val="4141320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36</a:t>
            </a:fld>
            <a:endParaRPr lang="en-US"/>
          </a:p>
        </p:txBody>
      </p:sp>
    </p:spTree>
    <p:extLst>
      <p:ext uri="{BB962C8B-B14F-4D97-AF65-F5344CB8AC3E}">
        <p14:creationId xmlns:p14="http://schemas.microsoft.com/office/powerpoint/2010/main" val="4247763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37</a:t>
            </a:fld>
            <a:endParaRPr lang="en-US"/>
          </a:p>
        </p:txBody>
      </p:sp>
    </p:spTree>
    <p:extLst>
      <p:ext uri="{BB962C8B-B14F-4D97-AF65-F5344CB8AC3E}">
        <p14:creationId xmlns:p14="http://schemas.microsoft.com/office/powerpoint/2010/main" val="2733407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38</a:t>
            </a:fld>
            <a:endParaRPr lang="en-US"/>
          </a:p>
        </p:txBody>
      </p:sp>
    </p:spTree>
    <p:extLst>
      <p:ext uri="{BB962C8B-B14F-4D97-AF65-F5344CB8AC3E}">
        <p14:creationId xmlns:p14="http://schemas.microsoft.com/office/powerpoint/2010/main" val="173527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a:t>
            </a:fld>
            <a:endParaRPr lang="en-US"/>
          </a:p>
        </p:txBody>
      </p:sp>
    </p:spTree>
    <p:extLst>
      <p:ext uri="{BB962C8B-B14F-4D97-AF65-F5344CB8AC3E}">
        <p14:creationId xmlns:p14="http://schemas.microsoft.com/office/powerpoint/2010/main" val="2697545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39</a:t>
            </a:fld>
            <a:endParaRPr lang="en-US"/>
          </a:p>
        </p:txBody>
      </p:sp>
    </p:spTree>
    <p:extLst>
      <p:ext uri="{BB962C8B-B14F-4D97-AF65-F5344CB8AC3E}">
        <p14:creationId xmlns:p14="http://schemas.microsoft.com/office/powerpoint/2010/main" val="119067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40</a:t>
            </a:fld>
            <a:endParaRPr lang="en-US"/>
          </a:p>
        </p:txBody>
      </p:sp>
    </p:spTree>
    <p:extLst>
      <p:ext uri="{BB962C8B-B14F-4D97-AF65-F5344CB8AC3E}">
        <p14:creationId xmlns:p14="http://schemas.microsoft.com/office/powerpoint/2010/main" val="914507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41</a:t>
            </a:fld>
            <a:endParaRPr lang="en-US"/>
          </a:p>
        </p:txBody>
      </p:sp>
    </p:spTree>
    <p:extLst>
      <p:ext uri="{BB962C8B-B14F-4D97-AF65-F5344CB8AC3E}">
        <p14:creationId xmlns:p14="http://schemas.microsoft.com/office/powerpoint/2010/main" val="178731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42</a:t>
            </a:fld>
            <a:endParaRPr lang="en-US"/>
          </a:p>
        </p:txBody>
      </p:sp>
    </p:spTree>
    <p:extLst>
      <p:ext uri="{BB962C8B-B14F-4D97-AF65-F5344CB8AC3E}">
        <p14:creationId xmlns:p14="http://schemas.microsoft.com/office/powerpoint/2010/main" val="2811466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B4E986-CDF8-4243-8B91-1E91C78ECC61}" type="slidenum">
              <a:rPr lang="en-US" smtClean="0"/>
              <a:t>43</a:t>
            </a:fld>
            <a:endParaRPr lang="en-US"/>
          </a:p>
        </p:txBody>
      </p:sp>
    </p:spTree>
    <p:extLst>
      <p:ext uri="{BB962C8B-B14F-4D97-AF65-F5344CB8AC3E}">
        <p14:creationId xmlns:p14="http://schemas.microsoft.com/office/powerpoint/2010/main" val="2095398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44</a:t>
            </a:fld>
            <a:endParaRPr lang="en-US"/>
          </a:p>
        </p:txBody>
      </p:sp>
    </p:spTree>
    <p:extLst>
      <p:ext uri="{BB962C8B-B14F-4D97-AF65-F5344CB8AC3E}">
        <p14:creationId xmlns:p14="http://schemas.microsoft.com/office/powerpoint/2010/main" val="417374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45</a:t>
            </a:fld>
            <a:endParaRPr lang="en-US"/>
          </a:p>
        </p:txBody>
      </p:sp>
    </p:spTree>
    <p:extLst>
      <p:ext uri="{BB962C8B-B14F-4D97-AF65-F5344CB8AC3E}">
        <p14:creationId xmlns:p14="http://schemas.microsoft.com/office/powerpoint/2010/main" val="1062615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46</a:t>
            </a:fld>
            <a:endParaRPr lang="en-US"/>
          </a:p>
        </p:txBody>
      </p:sp>
    </p:spTree>
    <p:extLst>
      <p:ext uri="{BB962C8B-B14F-4D97-AF65-F5344CB8AC3E}">
        <p14:creationId xmlns:p14="http://schemas.microsoft.com/office/powerpoint/2010/main" val="292154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47</a:t>
            </a:fld>
            <a:endParaRPr lang="en-US"/>
          </a:p>
        </p:txBody>
      </p:sp>
    </p:spTree>
    <p:extLst>
      <p:ext uri="{BB962C8B-B14F-4D97-AF65-F5344CB8AC3E}">
        <p14:creationId xmlns:p14="http://schemas.microsoft.com/office/powerpoint/2010/main" val="3391940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48</a:t>
            </a:fld>
            <a:endParaRPr lang="en-US"/>
          </a:p>
        </p:txBody>
      </p:sp>
    </p:spTree>
    <p:extLst>
      <p:ext uri="{BB962C8B-B14F-4D97-AF65-F5344CB8AC3E}">
        <p14:creationId xmlns:p14="http://schemas.microsoft.com/office/powerpoint/2010/main" val="200550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4</a:t>
            </a:fld>
            <a:endParaRPr lang="en-US"/>
          </a:p>
        </p:txBody>
      </p:sp>
    </p:spTree>
    <p:extLst>
      <p:ext uri="{BB962C8B-B14F-4D97-AF65-F5344CB8AC3E}">
        <p14:creationId xmlns:p14="http://schemas.microsoft.com/office/powerpoint/2010/main" val="2816648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56</a:t>
            </a:fld>
            <a:endParaRPr lang="en-US"/>
          </a:p>
        </p:txBody>
      </p:sp>
    </p:spTree>
    <p:extLst>
      <p:ext uri="{BB962C8B-B14F-4D97-AF65-F5344CB8AC3E}">
        <p14:creationId xmlns:p14="http://schemas.microsoft.com/office/powerpoint/2010/main" val="790993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57</a:t>
            </a:fld>
            <a:endParaRPr lang="en-US"/>
          </a:p>
        </p:txBody>
      </p:sp>
    </p:spTree>
    <p:extLst>
      <p:ext uri="{BB962C8B-B14F-4D97-AF65-F5344CB8AC3E}">
        <p14:creationId xmlns:p14="http://schemas.microsoft.com/office/powerpoint/2010/main" val="3764094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58</a:t>
            </a:fld>
            <a:endParaRPr lang="en-US"/>
          </a:p>
        </p:txBody>
      </p:sp>
    </p:spTree>
    <p:extLst>
      <p:ext uri="{BB962C8B-B14F-4D97-AF65-F5344CB8AC3E}">
        <p14:creationId xmlns:p14="http://schemas.microsoft.com/office/powerpoint/2010/main" val="4071034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59</a:t>
            </a:fld>
            <a:endParaRPr lang="en-US"/>
          </a:p>
        </p:txBody>
      </p:sp>
    </p:spTree>
    <p:extLst>
      <p:ext uri="{BB962C8B-B14F-4D97-AF65-F5344CB8AC3E}">
        <p14:creationId xmlns:p14="http://schemas.microsoft.com/office/powerpoint/2010/main" val="2900546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60</a:t>
            </a:fld>
            <a:endParaRPr lang="en-US"/>
          </a:p>
        </p:txBody>
      </p:sp>
    </p:spTree>
    <p:extLst>
      <p:ext uri="{BB962C8B-B14F-4D97-AF65-F5344CB8AC3E}">
        <p14:creationId xmlns:p14="http://schemas.microsoft.com/office/powerpoint/2010/main" val="585115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61</a:t>
            </a:fld>
            <a:endParaRPr lang="en-US"/>
          </a:p>
        </p:txBody>
      </p:sp>
    </p:spTree>
    <p:extLst>
      <p:ext uri="{BB962C8B-B14F-4D97-AF65-F5344CB8AC3E}">
        <p14:creationId xmlns:p14="http://schemas.microsoft.com/office/powerpoint/2010/main" val="1222582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62</a:t>
            </a:fld>
            <a:endParaRPr lang="en-US"/>
          </a:p>
        </p:txBody>
      </p:sp>
    </p:spTree>
    <p:extLst>
      <p:ext uri="{BB962C8B-B14F-4D97-AF65-F5344CB8AC3E}">
        <p14:creationId xmlns:p14="http://schemas.microsoft.com/office/powerpoint/2010/main" val="2366246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63</a:t>
            </a:fld>
            <a:endParaRPr lang="en-US"/>
          </a:p>
        </p:txBody>
      </p:sp>
    </p:spTree>
    <p:extLst>
      <p:ext uri="{BB962C8B-B14F-4D97-AF65-F5344CB8AC3E}">
        <p14:creationId xmlns:p14="http://schemas.microsoft.com/office/powerpoint/2010/main" val="25887170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64</a:t>
            </a:fld>
            <a:endParaRPr lang="en-US"/>
          </a:p>
        </p:txBody>
      </p:sp>
    </p:spTree>
    <p:extLst>
      <p:ext uri="{BB962C8B-B14F-4D97-AF65-F5344CB8AC3E}">
        <p14:creationId xmlns:p14="http://schemas.microsoft.com/office/powerpoint/2010/main" val="777825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65</a:t>
            </a:fld>
            <a:endParaRPr lang="en-US"/>
          </a:p>
        </p:txBody>
      </p:sp>
    </p:spTree>
    <p:extLst>
      <p:ext uri="{BB962C8B-B14F-4D97-AF65-F5344CB8AC3E}">
        <p14:creationId xmlns:p14="http://schemas.microsoft.com/office/powerpoint/2010/main" val="345620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5</a:t>
            </a:fld>
            <a:endParaRPr lang="en-US"/>
          </a:p>
        </p:txBody>
      </p:sp>
    </p:spTree>
    <p:extLst>
      <p:ext uri="{BB962C8B-B14F-4D97-AF65-F5344CB8AC3E}">
        <p14:creationId xmlns:p14="http://schemas.microsoft.com/office/powerpoint/2010/main" val="33017317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66</a:t>
            </a:fld>
            <a:endParaRPr lang="en-US"/>
          </a:p>
        </p:txBody>
      </p:sp>
    </p:spTree>
    <p:extLst>
      <p:ext uri="{BB962C8B-B14F-4D97-AF65-F5344CB8AC3E}">
        <p14:creationId xmlns:p14="http://schemas.microsoft.com/office/powerpoint/2010/main" val="2385332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67</a:t>
            </a:fld>
            <a:endParaRPr lang="en-US"/>
          </a:p>
        </p:txBody>
      </p:sp>
    </p:spTree>
    <p:extLst>
      <p:ext uri="{BB962C8B-B14F-4D97-AF65-F5344CB8AC3E}">
        <p14:creationId xmlns:p14="http://schemas.microsoft.com/office/powerpoint/2010/main" val="26333106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68</a:t>
            </a:fld>
            <a:endParaRPr lang="en-US"/>
          </a:p>
        </p:txBody>
      </p:sp>
    </p:spTree>
    <p:extLst>
      <p:ext uri="{BB962C8B-B14F-4D97-AF65-F5344CB8AC3E}">
        <p14:creationId xmlns:p14="http://schemas.microsoft.com/office/powerpoint/2010/main" val="2335133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69</a:t>
            </a:fld>
            <a:endParaRPr lang="en-US"/>
          </a:p>
        </p:txBody>
      </p:sp>
    </p:spTree>
    <p:extLst>
      <p:ext uri="{BB962C8B-B14F-4D97-AF65-F5344CB8AC3E}">
        <p14:creationId xmlns:p14="http://schemas.microsoft.com/office/powerpoint/2010/main" val="35630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70</a:t>
            </a:fld>
            <a:endParaRPr lang="en-US"/>
          </a:p>
        </p:txBody>
      </p:sp>
    </p:spTree>
    <p:extLst>
      <p:ext uri="{BB962C8B-B14F-4D97-AF65-F5344CB8AC3E}">
        <p14:creationId xmlns:p14="http://schemas.microsoft.com/office/powerpoint/2010/main" val="217555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71</a:t>
            </a:fld>
            <a:endParaRPr lang="en-US"/>
          </a:p>
        </p:txBody>
      </p:sp>
    </p:spTree>
    <p:extLst>
      <p:ext uri="{BB962C8B-B14F-4D97-AF65-F5344CB8AC3E}">
        <p14:creationId xmlns:p14="http://schemas.microsoft.com/office/powerpoint/2010/main" val="41684794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72</a:t>
            </a:fld>
            <a:endParaRPr lang="en-US"/>
          </a:p>
        </p:txBody>
      </p:sp>
    </p:spTree>
    <p:extLst>
      <p:ext uri="{BB962C8B-B14F-4D97-AF65-F5344CB8AC3E}">
        <p14:creationId xmlns:p14="http://schemas.microsoft.com/office/powerpoint/2010/main" val="14248417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73</a:t>
            </a:fld>
            <a:endParaRPr lang="en-US"/>
          </a:p>
        </p:txBody>
      </p:sp>
    </p:spTree>
    <p:extLst>
      <p:ext uri="{BB962C8B-B14F-4D97-AF65-F5344CB8AC3E}">
        <p14:creationId xmlns:p14="http://schemas.microsoft.com/office/powerpoint/2010/main" val="3764242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74</a:t>
            </a:fld>
            <a:endParaRPr lang="en-US"/>
          </a:p>
        </p:txBody>
      </p:sp>
    </p:spTree>
    <p:extLst>
      <p:ext uri="{BB962C8B-B14F-4D97-AF65-F5344CB8AC3E}">
        <p14:creationId xmlns:p14="http://schemas.microsoft.com/office/powerpoint/2010/main" val="39169337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75</a:t>
            </a:fld>
            <a:endParaRPr lang="en-US"/>
          </a:p>
        </p:txBody>
      </p:sp>
    </p:spTree>
    <p:extLst>
      <p:ext uri="{BB962C8B-B14F-4D97-AF65-F5344CB8AC3E}">
        <p14:creationId xmlns:p14="http://schemas.microsoft.com/office/powerpoint/2010/main" val="225802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6</a:t>
            </a:fld>
            <a:endParaRPr lang="en-US"/>
          </a:p>
        </p:txBody>
      </p:sp>
    </p:spTree>
    <p:extLst>
      <p:ext uri="{BB962C8B-B14F-4D97-AF65-F5344CB8AC3E}">
        <p14:creationId xmlns:p14="http://schemas.microsoft.com/office/powerpoint/2010/main" val="22018862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76</a:t>
            </a:fld>
            <a:endParaRPr lang="en-US"/>
          </a:p>
        </p:txBody>
      </p:sp>
    </p:spTree>
    <p:extLst>
      <p:ext uri="{BB962C8B-B14F-4D97-AF65-F5344CB8AC3E}">
        <p14:creationId xmlns:p14="http://schemas.microsoft.com/office/powerpoint/2010/main" val="37003238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77</a:t>
            </a:fld>
            <a:endParaRPr lang="en-US"/>
          </a:p>
        </p:txBody>
      </p:sp>
    </p:spTree>
    <p:extLst>
      <p:ext uri="{BB962C8B-B14F-4D97-AF65-F5344CB8AC3E}">
        <p14:creationId xmlns:p14="http://schemas.microsoft.com/office/powerpoint/2010/main" val="32095319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78</a:t>
            </a:fld>
            <a:endParaRPr lang="en-US"/>
          </a:p>
        </p:txBody>
      </p:sp>
    </p:spTree>
    <p:extLst>
      <p:ext uri="{BB962C8B-B14F-4D97-AF65-F5344CB8AC3E}">
        <p14:creationId xmlns:p14="http://schemas.microsoft.com/office/powerpoint/2010/main" val="8964588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79</a:t>
            </a:fld>
            <a:endParaRPr lang="en-US"/>
          </a:p>
        </p:txBody>
      </p:sp>
    </p:spTree>
    <p:extLst>
      <p:ext uri="{BB962C8B-B14F-4D97-AF65-F5344CB8AC3E}">
        <p14:creationId xmlns:p14="http://schemas.microsoft.com/office/powerpoint/2010/main" val="2489932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80</a:t>
            </a:fld>
            <a:endParaRPr lang="en-US"/>
          </a:p>
        </p:txBody>
      </p:sp>
    </p:spTree>
    <p:extLst>
      <p:ext uri="{BB962C8B-B14F-4D97-AF65-F5344CB8AC3E}">
        <p14:creationId xmlns:p14="http://schemas.microsoft.com/office/powerpoint/2010/main" val="99012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81</a:t>
            </a:fld>
            <a:endParaRPr lang="en-US"/>
          </a:p>
        </p:txBody>
      </p:sp>
    </p:spTree>
    <p:extLst>
      <p:ext uri="{BB962C8B-B14F-4D97-AF65-F5344CB8AC3E}">
        <p14:creationId xmlns:p14="http://schemas.microsoft.com/office/powerpoint/2010/main" val="31442877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82</a:t>
            </a:fld>
            <a:endParaRPr lang="en-US"/>
          </a:p>
        </p:txBody>
      </p:sp>
    </p:spTree>
    <p:extLst>
      <p:ext uri="{BB962C8B-B14F-4D97-AF65-F5344CB8AC3E}">
        <p14:creationId xmlns:p14="http://schemas.microsoft.com/office/powerpoint/2010/main" val="266976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7</a:t>
            </a:fld>
            <a:endParaRPr lang="en-US"/>
          </a:p>
        </p:txBody>
      </p:sp>
    </p:spTree>
    <p:extLst>
      <p:ext uri="{BB962C8B-B14F-4D97-AF65-F5344CB8AC3E}">
        <p14:creationId xmlns:p14="http://schemas.microsoft.com/office/powerpoint/2010/main" val="130351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8</a:t>
            </a:fld>
            <a:endParaRPr lang="en-US"/>
          </a:p>
        </p:txBody>
      </p:sp>
    </p:spTree>
    <p:extLst>
      <p:ext uri="{BB962C8B-B14F-4D97-AF65-F5344CB8AC3E}">
        <p14:creationId xmlns:p14="http://schemas.microsoft.com/office/powerpoint/2010/main" val="166621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4E986-CDF8-4243-8B91-1E91C78ECC61}" type="slidenum">
              <a:rPr lang="en-US" smtClean="0"/>
              <a:t>9</a:t>
            </a:fld>
            <a:endParaRPr lang="en-US"/>
          </a:p>
        </p:txBody>
      </p:sp>
    </p:spTree>
    <p:extLst>
      <p:ext uri="{BB962C8B-B14F-4D97-AF65-F5344CB8AC3E}">
        <p14:creationId xmlns:p14="http://schemas.microsoft.com/office/powerpoint/2010/main" val="163692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995312"/>
            <a:ext cx="12192000" cy="4244622"/>
          </a:xfrm>
        </p:spPr>
        <p:txBody>
          <a:bodyPr anchor="b"/>
          <a:lstStyle>
            <a:lvl1pPr algn="ctr">
              <a:defRPr sz="8000"/>
            </a:lvl1pPr>
          </a:lstStyle>
          <a:p>
            <a:r>
              <a:rPr lang="en-US" smtClean="0"/>
              <a:t>Click to edit Master title style</a:t>
            </a:r>
            <a:endParaRPr lang="en-US"/>
          </a:p>
        </p:txBody>
      </p:sp>
      <p:sp>
        <p:nvSpPr>
          <p:cNvPr id="3" name="Subtitle 2"/>
          <p:cNvSpPr>
            <a:spLocks noGrp="1"/>
          </p:cNvSpPr>
          <p:nvPr>
            <p:ph type="subTitle" idx="1"/>
          </p:nvPr>
        </p:nvSpPr>
        <p:spPr>
          <a:xfrm>
            <a:off x="2032000" y="6403623"/>
            <a:ext cx="12192000" cy="2943577"/>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CCA7CD-B723-4E7D-9AD2-1F04CB4D55BC}"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297873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CA7CD-B723-4E7D-9AD2-1F04CB4D55BC}"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353158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649111"/>
            <a:ext cx="3505200" cy="103321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17600" y="649111"/>
            <a:ext cx="10312400" cy="103321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CA7CD-B723-4E7D-9AD2-1F04CB4D55BC}"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104415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CA7CD-B723-4E7D-9AD2-1F04CB4D55BC}"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413798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3039535"/>
            <a:ext cx="14020800" cy="5071532"/>
          </a:xfrm>
        </p:spPr>
        <p:txBody>
          <a:bodyPr anchor="b"/>
          <a:lstStyle>
            <a:lvl1pPr>
              <a:defRPr sz="8000"/>
            </a:lvl1pPr>
          </a:lstStyle>
          <a:p>
            <a:r>
              <a:rPr lang="en-US" smtClean="0"/>
              <a:t>Click to edit Master title style</a:t>
            </a:r>
            <a:endParaRPr lang="en-US"/>
          </a:p>
        </p:txBody>
      </p:sp>
      <p:sp>
        <p:nvSpPr>
          <p:cNvPr id="3" name="Text Placeholder 2"/>
          <p:cNvSpPr>
            <a:spLocks noGrp="1"/>
          </p:cNvSpPr>
          <p:nvPr>
            <p:ph type="body" idx="1"/>
          </p:nvPr>
        </p:nvSpPr>
        <p:spPr>
          <a:xfrm>
            <a:off x="1109133" y="8159046"/>
            <a:ext cx="14020800" cy="266699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CA7CD-B723-4E7D-9AD2-1F04CB4D55BC}"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96354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3245556"/>
            <a:ext cx="690880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3245556"/>
            <a:ext cx="690880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CCA7CD-B723-4E7D-9AD2-1F04CB4D55BC}"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297196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649112"/>
            <a:ext cx="14020800" cy="235655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119718" y="2988734"/>
            <a:ext cx="6877049" cy="146473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1119718" y="4453467"/>
            <a:ext cx="6877049"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29600" y="2988734"/>
            <a:ext cx="6910917" cy="146473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8229600" y="4453467"/>
            <a:ext cx="6910917"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CCA7CD-B723-4E7D-9AD2-1F04CB4D55BC}"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160376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CCA7CD-B723-4E7D-9AD2-1F04CB4D55BC}"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39327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CA7CD-B723-4E7D-9AD2-1F04CB4D55BC}"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4309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812800"/>
            <a:ext cx="5242983" cy="2844800"/>
          </a:xfrm>
        </p:spPr>
        <p:txBody>
          <a:bodyPr anchor="b"/>
          <a:lstStyle>
            <a:lvl1pPr>
              <a:defRPr sz="4267"/>
            </a:lvl1pPr>
          </a:lstStyle>
          <a:p>
            <a:r>
              <a:rPr lang="en-US" smtClean="0"/>
              <a:t>Click to edit Master title style</a:t>
            </a:r>
            <a:endParaRPr lang="en-US"/>
          </a:p>
        </p:txBody>
      </p:sp>
      <p:sp>
        <p:nvSpPr>
          <p:cNvPr id="3" name="Content Placeholder 2"/>
          <p:cNvSpPr>
            <a:spLocks noGrp="1"/>
          </p:cNvSpPr>
          <p:nvPr>
            <p:ph idx="1"/>
          </p:nvPr>
        </p:nvSpPr>
        <p:spPr>
          <a:xfrm>
            <a:off x="6910917" y="1755423"/>
            <a:ext cx="8229600" cy="866422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19718" y="3657600"/>
            <a:ext cx="5242983" cy="677615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CA7CD-B723-4E7D-9AD2-1F04CB4D55BC}"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402246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812800"/>
            <a:ext cx="5242983" cy="2844800"/>
          </a:xfrm>
        </p:spPr>
        <p:txBody>
          <a:bodyPr anchor="b"/>
          <a:lstStyle>
            <a:lvl1pPr>
              <a:defRPr sz="4267"/>
            </a:lvl1pPr>
          </a:lstStyle>
          <a:p>
            <a:r>
              <a:rPr lang="en-US" smtClean="0"/>
              <a:t>Click to edit Master title style</a:t>
            </a:r>
            <a:endParaRPr lang="en-US"/>
          </a:p>
        </p:txBody>
      </p:sp>
      <p:sp>
        <p:nvSpPr>
          <p:cNvPr id="3" name="Picture Placeholder 2"/>
          <p:cNvSpPr>
            <a:spLocks noGrp="1"/>
          </p:cNvSpPr>
          <p:nvPr>
            <p:ph type="pic" idx="1"/>
          </p:nvPr>
        </p:nvSpPr>
        <p:spPr>
          <a:xfrm>
            <a:off x="6910917" y="1755423"/>
            <a:ext cx="8229600" cy="8664222"/>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1119718" y="3657600"/>
            <a:ext cx="5242983" cy="677615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CA7CD-B723-4E7D-9AD2-1F04CB4D55BC}"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4AD36-EDD7-4B37-BE39-E2669A8A85AE}" type="slidenum">
              <a:rPr lang="en-US" smtClean="0"/>
              <a:t>‹#›</a:t>
            </a:fld>
            <a:endParaRPr lang="en-US"/>
          </a:p>
        </p:txBody>
      </p:sp>
    </p:spTree>
    <p:extLst>
      <p:ext uri="{BB962C8B-B14F-4D97-AF65-F5344CB8AC3E}">
        <p14:creationId xmlns:p14="http://schemas.microsoft.com/office/powerpoint/2010/main" val="70483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649112"/>
            <a:ext cx="14020800" cy="235655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117600" y="3245556"/>
            <a:ext cx="14020800" cy="7735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17600" y="11300179"/>
            <a:ext cx="3657600" cy="649111"/>
          </a:xfrm>
          <a:prstGeom prst="rect">
            <a:avLst/>
          </a:prstGeom>
        </p:spPr>
        <p:txBody>
          <a:bodyPr vert="horz" lIns="91440" tIns="45720" rIns="91440" bIns="45720" rtlCol="0" anchor="ctr"/>
          <a:lstStyle>
            <a:lvl1pPr algn="l">
              <a:defRPr sz="1600">
                <a:solidFill>
                  <a:schemeClr val="tx1">
                    <a:tint val="75000"/>
                  </a:schemeClr>
                </a:solidFill>
              </a:defRPr>
            </a:lvl1pPr>
          </a:lstStyle>
          <a:p>
            <a:fld id="{0ECCA7CD-B723-4E7D-9AD2-1F04CB4D55BC}" type="datetimeFigureOut">
              <a:rPr lang="en-US" smtClean="0"/>
              <a:t>1/14/2020</a:t>
            </a:fld>
            <a:endParaRPr lang="en-US"/>
          </a:p>
        </p:txBody>
      </p:sp>
      <p:sp>
        <p:nvSpPr>
          <p:cNvPr id="5" name="Footer Placeholder 4"/>
          <p:cNvSpPr>
            <a:spLocks noGrp="1"/>
          </p:cNvSpPr>
          <p:nvPr>
            <p:ph type="ftr" sz="quarter" idx="3"/>
          </p:nvPr>
        </p:nvSpPr>
        <p:spPr>
          <a:xfrm>
            <a:off x="5384800" y="11300179"/>
            <a:ext cx="5486400" cy="64911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11300179"/>
            <a:ext cx="3657600" cy="649111"/>
          </a:xfrm>
          <a:prstGeom prst="rect">
            <a:avLst/>
          </a:prstGeom>
        </p:spPr>
        <p:txBody>
          <a:bodyPr vert="horz" lIns="91440" tIns="45720" rIns="91440" bIns="45720" rtlCol="0" anchor="ctr"/>
          <a:lstStyle>
            <a:lvl1pPr algn="r">
              <a:defRPr sz="1600">
                <a:solidFill>
                  <a:schemeClr val="tx1">
                    <a:tint val="75000"/>
                  </a:schemeClr>
                </a:solidFill>
              </a:defRPr>
            </a:lvl1pPr>
          </a:lstStyle>
          <a:p>
            <a:fld id="{3FB4AD36-EDD7-4B37-BE39-E2669A8A85AE}" type="slidenum">
              <a:rPr lang="en-US" smtClean="0"/>
              <a:t>‹#›</a:t>
            </a:fld>
            <a:endParaRPr lang="en-US"/>
          </a:p>
        </p:txBody>
      </p:sp>
      <p:sp>
        <p:nvSpPr>
          <p:cNvPr id="7" name="Alliance_Labeling"/>
          <p:cNvSpPr txBox="1"/>
          <p:nvPr userDrawn="1"/>
        </p:nvSpPr>
        <p:spPr>
          <a:xfrm>
            <a:off x="12987087" y="11703930"/>
            <a:ext cx="2215907" cy="302380"/>
          </a:xfrm>
          <a:prstGeom prst="rect">
            <a:avLst/>
          </a:prstGeom>
          <a:solidFill>
            <a:srgbClr val="FFFFFF"/>
          </a:solidFill>
          <a:ln w="12700" cmpd="sng">
            <a:solidFill>
              <a:srgbClr val="000000"/>
            </a:solidFill>
          </a:ln>
        </p:spPr>
        <p:txBody>
          <a:bodyPr vert="horz" wrap="none" lIns="96002" tIns="48001" rIns="96002" bIns="48001" rtlCol="0" anchor="ctr">
            <a:spAutoFit/>
          </a:bodyPr>
          <a:lstStyle/>
          <a:p>
            <a:pPr algn="ctr">
              <a:lnSpc>
                <a:spcPct val="100000"/>
              </a:lnSpc>
              <a:spcBef>
                <a:spcPts val="0"/>
              </a:spcBef>
              <a:spcAft>
                <a:spcPts val="0"/>
              </a:spcAft>
            </a:pPr>
            <a:r>
              <a:rPr lang="en-US" sz="1335" b="0" smtClean="0">
                <a:solidFill>
                  <a:srgbClr val="000000"/>
                </a:solidFill>
                <a:latin typeface="Verdana" panose="020B0604030504040204" pitchFamily="34" charset="0"/>
              </a:rPr>
              <a:t>Renault Nissan Internal</a:t>
            </a:r>
            <a:endParaRPr lang="en-US" sz="1335" b="0">
              <a:solidFill>
                <a:srgbClr val="000000"/>
              </a:solidFill>
              <a:latin typeface="Verdana" panose="020B0604030504040204" pitchFamily="34" charset="0"/>
            </a:endParaRPr>
          </a:p>
        </p:txBody>
      </p:sp>
    </p:spTree>
    <p:extLst>
      <p:ext uri="{BB962C8B-B14F-4D97-AF65-F5344CB8AC3E}">
        <p14:creationId xmlns:p14="http://schemas.microsoft.com/office/powerpoint/2010/main" val="391835424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0.png"/></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34515" y="342897"/>
            <a:ext cx="13817600" cy="3771900"/>
          </a:xfrm>
        </p:spPr>
        <p:txBody>
          <a:bodyPr>
            <a:normAutofit fontScale="90000"/>
          </a:bodyPr>
          <a:lstStyle/>
          <a:p>
            <a:r>
              <a:rPr lang="en-US" sz="9600" b="1" dirty="0" err="1" smtClean="0">
                <a:latin typeface="Times New Roman" panose="02020603050405020304" pitchFamily="18" charset="0"/>
                <a:cs typeface="Times New Roman" panose="02020603050405020304" pitchFamily="18" charset="0"/>
              </a:rPr>
              <a:t>Hệ</a:t>
            </a:r>
            <a:r>
              <a:rPr lang="en-US" sz="9600" b="1" dirty="0" smtClean="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Quản</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Trị</a:t>
            </a:r>
            <a:r>
              <a:rPr lang="en-US" sz="9600" b="1" dirty="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Cơ</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Sở</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Dữ</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Liệu</a:t>
            </a:r>
            <a:r>
              <a:rPr lang="en-US" sz="9600" b="1" dirty="0" smtClean="0">
                <a:latin typeface="Times New Roman" panose="02020603050405020304" pitchFamily="18" charset="0"/>
                <a:cs typeface="Times New Roman" panose="02020603050405020304" pitchFamily="18" charset="0"/>
              </a:rPr>
              <a:t/>
            </a:r>
            <a:br>
              <a:rPr lang="en-US" sz="9600"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Data Base Management </a:t>
            </a:r>
            <a:r>
              <a:rPr lang="en-US" dirty="0" smtClean="0">
                <a:latin typeface="Times New Roman" panose="02020603050405020304" pitchFamily="18" charset="0"/>
                <a:cs typeface="Times New Roman" panose="02020603050405020304" pitchFamily="18" charset="0"/>
              </a:rPr>
              <a:t>System</a:t>
            </a:r>
            <a:r>
              <a:rPr lang="en-US" b="1" dirty="0" smtClean="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Microsoft Access </a:t>
            </a:r>
            <a:endParaRPr lang="en-US" sz="96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034515" y="4310742"/>
            <a:ext cx="14608258" cy="6433458"/>
          </a:xfrm>
        </p:spPr>
        <p:txBody>
          <a:bodyPr>
            <a:noAutofit/>
          </a:bodyPr>
          <a:lstStyle/>
          <a:p>
            <a:pPr algn="l"/>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 </a:t>
            </a:r>
            <a:endParaRPr lang="en-US" b="1" dirty="0" smtClean="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CSDL, HQT CSDL .</a:t>
            </a:r>
          </a:p>
          <a:p>
            <a:pPr algn="l"/>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Access : Open, close ,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CSDL</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Microsoft Access</a:t>
            </a:r>
          </a:p>
          <a:p>
            <a:pPr algn="l"/>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Access</a:t>
            </a:r>
          </a:p>
          <a:p>
            <a:pPr algn="l"/>
            <a:r>
              <a:rPr lang="en-US" dirty="0">
                <a:latin typeface="Times New Roman" panose="02020603050405020304" pitchFamily="18" charset="0"/>
                <a:cs typeface="Times New Roman" panose="02020603050405020304" pitchFamily="18" charset="0"/>
              </a:rPr>
              <a:t> </a:t>
            </a:r>
            <a:r>
              <a:rPr lang="fr-FR" i="1" dirty="0" err="1" smtClean="0">
                <a:latin typeface="Times New Roman" panose="02020603050405020304" pitchFamily="18" charset="0"/>
                <a:cs typeface="Times New Roman" panose="02020603050405020304" pitchFamily="18" charset="0"/>
              </a:rPr>
              <a:t>Bảng</a:t>
            </a:r>
            <a:r>
              <a:rPr lang="fr-FR" i="1" dirty="0" smtClean="0">
                <a:latin typeface="Times New Roman" panose="02020603050405020304" pitchFamily="18" charset="0"/>
                <a:cs typeface="Times New Roman" panose="02020603050405020304" pitchFamily="18" charset="0"/>
              </a:rPr>
              <a:t> </a:t>
            </a:r>
            <a:r>
              <a:rPr lang="fr-FR" i="1" dirty="0">
                <a:latin typeface="Times New Roman" panose="02020603050405020304" pitchFamily="18" charset="0"/>
                <a:cs typeface="Times New Roman" panose="02020603050405020304" pitchFamily="18" charset="0"/>
              </a:rPr>
              <a:t>(Tables)</a:t>
            </a:r>
            <a:r>
              <a:rPr lang="en-US" dirty="0" smtClean="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Truy</a:t>
            </a:r>
            <a:r>
              <a:rPr lang="en-US" i="1" dirty="0" smtClean="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vấn</a:t>
            </a:r>
            <a:r>
              <a:rPr lang="en-US" i="1" dirty="0">
                <a:latin typeface="Times New Roman" panose="02020603050405020304" pitchFamily="18" charset="0"/>
                <a:cs typeface="Times New Roman" panose="02020603050405020304" pitchFamily="18" charset="0"/>
              </a:rPr>
              <a:t> (Queries</a:t>
            </a:r>
            <a:r>
              <a:rPr lang="en-US" i="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Access</a:t>
            </a:r>
            <a:endParaRPr lang="en-US" i="1" dirty="0" smtClean="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Biểu</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mẫu</a:t>
            </a:r>
            <a:r>
              <a:rPr lang="en-US" i="1" dirty="0" smtClean="0">
                <a:latin typeface="Times New Roman" panose="02020603050405020304" pitchFamily="18" charset="0"/>
                <a:cs typeface="Times New Roman" panose="02020603050405020304" pitchFamily="18" charset="0"/>
              </a:rPr>
              <a:t> (Form) : </a:t>
            </a:r>
            <a:r>
              <a:rPr lang="en-US" dirty="0" err="1" smtClean="0">
                <a:latin typeface="Times New Roman" panose="02020603050405020304" pitchFamily="18" charset="0"/>
                <a:cs typeface="Times New Roman" panose="02020603050405020304" pitchFamily="18" charset="0"/>
              </a:rPr>
              <a:t>Biểu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Access</a:t>
            </a:r>
            <a:endParaRPr lang="en-US" i="1" dirty="0" smtClean="0">
              <a:latin typeface="Times New Roman" panose="02020603050405020304" pitchFamily="18" charset="0"/>
              <a:cs typeface="Times New Roman" panose="02020603050405020304" pitchFamily="18" charset="0"/>
            </a:endParaRPr>
          </a:p>
          <a:p>
            <a:pPr algn="l"/>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Macro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CSDL </a:t>
            </a:r>
            <a:r>
              <a:rPr lang="en-US" dirty="0" err="1">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501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4486" y="2347484"/>
            <a:ext cx="11976100" cy="649716"/>
          </a:xfrm>
        </p:spPr>
        <p:txBody>
          <a:bodyPr>
            <a:noAutofit/>
          </a:bodyPr>
          <a:lstStyle/>
          <a:p>
            <a:pPr algn="l"/>
            <a:r>
              <a:rPr lang="en-US" altLang="ja-JP" sz="4000" b="1" dirty="0" smtClean="0">
                <a:latin typeface="Times New Roman" panose="02020603050405020304" pitchFamily="18" charset="0"/>
                <a:cs typeface="Times New Roman" panose="02020603050405020304" pitchFamily="18" charset="0"/>
              </a:rPr>
              <a:t>2</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Các</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kiểu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dữ</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liệu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Tables (</a:t>
            </a:r>
            <a:r>
              <a:rPr lang="en-US" sz="4000" b="1" dirty="0" err="1">
                <a:latin typeface="Times New Roman" panose="02020603050405020304" pitchFamily="18" charset="0"/>
                <a:cs typeface="Times New Roman" panose="02020603050405020304" pitchFamily="18" charset="0"/>
              </a:rPr>
              <a:t>Datatype</a:t>
            </a:r>
            <a:r>
              <a:rPr lang="en-US" sz="4000" b="1" dirty="0">
                <a:latin typeface="Times New Roman" panose="02020603050405020304" pitchFamily="18" charset="0"/>
                <a:cs typeface="Times New Roman" panose="02020603050405020304" pitchFamily="18" charset="0"/>
              </a:rPr>
              <a:t>) </a:t>
            </a:r>
            <a:endParaRPr lang="en-US" sz="4000" b="1"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45776276"/>
              </p:ext>
            </p:extLst>
          </p:nvPr>
        </p:nvGraphicFramePr>
        <p:xfrm>
          <a:off x="874486" y="3499842"/>
          <a:ext cx="14287463" cy="6858000"/>
        </p:xfrm>
        <a:graphic>
          <a:graphicData uri="http://schemas.openxmlformats.org/drawingml/2006/table">
            <a:tbl>
              <a:tblPr firstRow="1" bandRow="1">
                <a:tableStyleId>{5C22544A-7EE6-4342-B048-85BDC9FD1C3A}</a:tableStyleId>
              </a:tblPr>
              <a:tblGrid>
                <a:gridCol w="3923419"/>
                <a:gridCol w="10364044"/>
              </a:tblGrid>
              <a:tr h="372534">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Kiểu</a:t>
                      </a: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32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dữ</a:t>
                      </a: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32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liệu</a:t>
                      </a: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Ý </a:t>
                      </a:r>
                      <a:r>
                        <a:rPr lang="en-US" sz="32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nghĩa</a:t>
                      </a: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Text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chuỗi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có</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độ</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dài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tối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đa</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255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ký</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tự</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Memo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chuỗi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có</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độ</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dài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tối</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đa</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65535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ký</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tự</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Number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số</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Data/Time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ngày</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giờ</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r>
              <a:tr h="370840">
                <a:tc>
                  <a:txBody>
                    <a:bodyPr/>
                    <a:lstStyle/>
                    <a:p>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Currency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số</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có</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định</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dạng</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theo</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tiền</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tệ</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Autonumber</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vi-VN"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Kiểu số liên tục do Access tự gán và không thay đổi được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Yes/No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Kiểu</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logic 	</a:t>
                      </a:r>
                    </a:p>
                  </a:txBody>
                  <a:tcPr/>
                </a:tc>
              </a:tr>
              <a:tr h="37084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OLE Object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vi-VN"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Kiểu đối tượng nhúng: hình ảnh, văn bản,... 	</a:t>
                      </a:r>
                    </a:p>
                  </a:txBody>
                  <a:tcPr/>
                </a:tc>
              </a:tr>
              <a:tr h="22860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Hyperlink 	</a:t>
                      </a: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vi-VN"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Kiểu đường dẫn chỉ địa chỉ của một hồ sơ hay một trang web: </a:t>
                      </a:r>
                      <a:r>
                        <a:rPr lang="vi-VN" sz="3200" b="0" i="0" u="sng" strike="noStrike" kern="1200" baseline="0" dirty="0" smtClean="0">
                          <a:solidFill>
                            <a:schemeClr val="dk1"/>
                          </a:solidFill>
                          <a:latin typeface="Times New Roman" panose="02020603050405020304" pitchFamily="18" charset="0"/>
                          <a:ea typeface="+mn-ea"/>
                          <a:cs typeface="Times New Roman" panose="02020603050405020304" pitchFamily="18" charset="0"/>
                        </a:rPr>
                        <a:t>http://www</a:t>
                      </a:r>
                      <a:r>
                        <a:rPr lang="vi-VN"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d:\tailieu\... 	</a:t>
                      </a:r>
                    </a:p>
                  </a:txBody>
                  <a:tcPr/>
                </a:tc>
              </a:tr>
              <a:tr h="22860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Lookup Wizard 	</a:t>
                      </a:r>
                    </a:p>
                  </a:txBody>
                  <a:tcPr/>
                </a:tc>
                <a:tc>
                  <a:txBody>
                    <a:bodyPr/>
                    <a:lstStyle/>
                    <a:p>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Tạo</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một</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cột</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để</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chọn</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giá</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trị</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và</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tìm</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kiếm</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từ</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một</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bảng</a:t>
                      </a:r>
                      <a:r>
                        <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32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khác</a:t>
                      </a:r>
                      <a:endParaRPr lang="en-US" sz="3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17010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graphicFrame>
        <p:nvGraphicFramePr>
          <p:cNvPr id="15" name="Group 72"/>
          <p:cNvGraphicFramePr>
            <a:graphicFrameLocks noGrp="1"/>
          </p:cNvGraphicFramePr>
          <p:nvPr>
            <p:extLst>
              <p:ext uri="{D42A27DB-BD31-4B8C-83A1-F6EECF244321}">
                <p14:modId xmlns:p14="http://schemas.microsoft.com/office/powerpoint/2010/main" val="2841393218"/>
              </p:ext>
            </p:extLst>
          </p:nvPr>
        </p:nvGraphicFramePr>
        <p:xfrm>
          <a:off x="1282355" y="2938074"/>
          <a:ext cx="13767770" cy="7716934"/>
        </p:xfrm>
        <a:graphic>
          <a:graphicData uri="http://schemas.openxmlformats.org/drawingml/2006/table">
            <a:tbl>
              <a:tblPr/>
              <a:tblGrid>
                <a:gridCol w="3688948"/>
                <a:gridCol w="10078822"/>
              </a:tblGrid>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dirty="0" smtClean="0">
                          <a:ln>
                            <a:noFill/>
                          </a:ln>
                          <a:solidFill>
                            <a:schemeClr val="folHlink"/>
                          </a:solidFill>
                          <a:effectLst/>
                          <a:latin typeface="Times New Roman" panose="02020603050405020304" pitchFamily="18" charset="0"/>
                        </a:rPr>
                        <a:t>Field Size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Độ dài Text(255), Kiểu DL con Number, AutoNumber</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5734">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Format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Định</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dạng</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cho</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DL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nhập</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chuổi</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KTự</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Đdạng</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hoặc</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chọn</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kiểu</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hiện</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thị</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cho</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kiểu</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Date/Time,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Num</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Curr</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Yes/No</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Input Mask</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Quy định mặt nạ khi nhập dữ liệu</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New Values</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Chọn cách tạo số AutoNumber (Increment, Random)</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Decimal Place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Quy định số phần số thập phân</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Caption</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Chứa một tên gọi khác cho Field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Default Value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Giá trị mặt định nếu không nhập</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Validation Rule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Quy tắc kiểm tra DL nhập</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Validation Text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Chuổi thông báo lổi của Validation Rule</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Required</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Bắt buột phải nhập liệu cho Field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Allow Zero Length</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 Cho phép chuổi có độ dài bằng Zero (Yes/No)</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Indexed</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Cách tạo chỉ mục (No, Yes Duplicates, No Duplicates)</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1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smtClean="0">
                          <a:ln>
                            <a:noFill/>
                          </a:ln>
                          <a:solidFill>
                            <a:schemeClr val="folHlink"/>
                          </a:solidFill>
                          <a:effectLst/>
                          <a:latin typeface="Times New Roman" panose="02020603050405020304" pitchFamily="18" charset="0"/>
                        </a:rPr>
                        <a:t>Display Control</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Dạng</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hiện</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rPr>
                        <a:t>thị</a:t>
                      </a:r>
                      <a:r>
                        <a:rPr kumimoji="0" lang="en-US" altLang="en-US" sz="2400" b="0" i="0" u="none" strike="noStrike" cap="none" normalizeH="0" baseline="0" dirty="0" smtClean="0">
                          <a:ln>
                            <a:noFill/>
                          </a:ln>
                          <a:solidFill>
                            <a:schemeClr val="tx1"/>
                          </a:solidFill>
                          <a:effectLst/>
                          <a:latin typeface="Times New Roman" panose="02020603050405020304" pitchFamily="18" charset="0"/>
                        </a:rPr>
                        <a:t> Check box, Text box, Combo box</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823686" y="1846442"/>
            <a:ext cx="8033546" cy="646331"/>
          </a:xfrm>
          <a:prstGeom prst="rect">
            <a:avLst/>
          </a:prstGeom>
        </p:spPr>
        <p:txBody>
          <a:bodyPr wrap="none">
            <a:spAutoFit/>
          </a:bodyPr>
          <a:lstStyle/>
          <a:p>
            <a:r>
              <a:rPr lang="en-US" altLang="ja-JP" sz="3600" b="1" dirty="0" smtClean="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Các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thuộc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tính</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quan</a:t>
            </a:r>
            <a:r>
              <a:rPr lang="en-US" altLang="en-US" sz="3600" b="1" dirty="0">
                <a:latin typeface="Times New Roman" panose="02020603050405020304" pitchFamily="18" charset="0"/>
                <a:cs typeface="Times New Roman" panose="02020603050405020304" pitchFamily="18" charset="0"/>
              </a:rPr>
              <a:t> </a:t>
            </a:r>
            <a:r>
              <a:rPr lang="en-US" altLang="en-US" sz="3600" b="1" dirty="0" err="1" smtClean="0">
                <a:latin typeface="Times New Roman" panose="02020603050405020304" pitchFamily="18" charset="0"/>
                <a:cs typeface="Times New Roman" panose="02020603050405020304" pitchFamily="18" charset="0"/>
              </a:rPr>
              <a:t>trọng</a:t>
            </a:r>
            <a:r>
              <a:rPr lang="en-US" altLang="en-US" sz="3600" b="1" dirty="0" smtClean="0">
                <a:latin typeface="Times New Roman" panose="02020603050405020304" pitchFamily="18" charset="0"/>
                <a:cs typeface="Times New Roman" panose="02020603050405020304" pitchFamily="18" charset="0"/>
              </a:rPr>
              <a:t> </a:t>
            </a:r>
            <a:r>
              <a:rPr lang="vi-VN" sz="3600" b="1" dirty="0" smtClean="0">
                <a:latin typeface="Times New Roman" panose="02020603050405020304" pitchFamily="18" charset="0"/>
                <a:cs typeface="Times New Roman" panose="02020603050405020304" pitchFamily="18" charset="0"/>
              </a:rPr>
              <a:t>của </a:t>
            </a:r>
            <a:r>
              <a:rPr lang="en-US" sz="3600" b="1" dirty="0">
                <a:latin typeface="Times New Roman" panose="02020603050405020304" pitchFamily="18" charset="0"/>
                <a:cs typeface="Times New Roman" panose="02020603050405020304" pitchFamily="18" charset="0"/>
              </a:rPr>
              <a:t>Tables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591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26" name="Group 98"/>
          <p:cNvGraphicFramePr>
            <a:graphicFrameLocks noGrp="1"/>
          </p:cNvGraphicFramePr>
          <p:nvPr>
            <p:extLst>
              <p:ext uri="{D42A27DB-BD31-4B8C-83A1-F6EECF244321}">
                <p14:modId xmlns:p14="http://schemas.microsoft.com/office/powerpoint/2010/main" val="4151645227"/>
              </p:ext>
            </p:extLst>
          </p:nvPr>
        </p:nvGraphicFramePr>
        <p:xfrm>
          <a:off x="1186444" y="5947487"/>
          <a:ext cx="13174132" cy="4551680"/>
        </p:xfrm>
        <a:graphic>
          <a:graphicData uri="http://schemas.openxmlformats.org/drawingml/2006/table">
            <a:tbl>
              <a:tblPr/>
              <a:tblGrid>
                <a:gridCol w="3120759"/>
                <a:gridCol w="8090858"/>
                <a:gridCol w="1962515"/>
              </a:tblGrid>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Xác</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lập</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Vùng</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lưu</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trữ</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K.Thước</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Byte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0 </a:t>
                      </a:r>
                      <a:r>
                        <a:rPr kumimoji="0" lang="en-US" altLang="en-US" sz="28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255</a:t>
                      </a:r>
                      <a:endParaRPr kumimoji="0" lang="en-US" altLang="en-US" sz="2800" b="1" i="0" u="none" strike="noStrike" cap="none" normalizeH="0" baseline="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1Byte</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Interger</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-32,768 </a:t>
                      </a:r>
                      <a:r>
                        <a:rPr kumimoji="0" lang="en-US" altLang="en-US" sz="28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32,768</a:t>
                      </a:r>
                      <a:endParaRPr kumimoji="0" lang="en-US" altLang="en-US" sz="2800" b="1" i="0" u="none" strike="noStrike" cap="none" normalizeH="0" baseline="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2</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Long Interger</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-2,147,483,648 </a:t>
                      </a:r>
                      <a:r>
                        <a:rPr kumimoji="0" lang="en-US" altLang="en-US" sz="28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r>
                        <a:rPr kumimoji="0" lang="en-US" altLang="en-US" sz="2800" b="1" i="0" u="none" strike="noStrike" cap="none" normalizeH="0" baseline="0" smtClean="0">
                          <a:ln>
                            <a:noFill/>
                          </a:ln>
                          <a:solidFill>
                            <a:schemeClr val="tx1"/>
                          </a:solidFill>
                          <a:effectLst/>
                          <a:latin typeface="Times New Roman" panose="02020603050405020304" pitchFamily="18" charset="0"/>
                        </a:rPr>
                        <a:t> 2,147,483,648</a:t>
                      </a: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4</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Single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-3.402823.10</a:t>
                      </a:r>
                      <a:r>
                        <a:rPr kumimoji="0" lang="en-US" altLang="en-US" sz="2800" b="1" i="0" u="none" strike="noStrike" cap="none" normalizeH="0" baseline="30000" smtClean="0">
                          <a:ln>
                            <a:noFill/>
                          </a:ln>
                          <a:solidFill>
                            <a:schemeClr val="tx1"/>
                          </a:solidFill>
                          <a:effectLst/>
                          <a:latin typeface="Times New Roman" panose="02020603050405020304" pitchFamily="18" charset="0"/>
                        </a:rPr>
                        <a:t>38 </a:t>
                      </a:r>
                      <a:r>
                        <a:rPr kumimoji="0" lang="en-US" altLang="en-US" sz="28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r>
                        <a:rPr kumimoji="0" lang="en-US" altLang="en-US" sz="2800" b="1" i="0" u="none" strike="noStrike" cap="none" normalizeH="0" baseline="0" smtClean="0">
                          <a:ln>
                            <a:noFill/>
                          </a:ln>
                          <a:solidFill>
                            <a:schemeClr val="tx1"/>
                          </a:solidFill>
                          <a:effectLst/>
                          <a:latin typeface="Times New Roman" panose="02020603050405020304" pitchFamily="18" charset="0"/>
                        </a:rPr>
                        <a:t> </a:t>
                      </a:r>
                      <a:r>
                        <a:rPr kumimoji="0" lang="en-US" altLang="en-US" sz="28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3.402823.10</a:t>
                      </a:r>
                      <a:r>
                        <a:rPr kumimoji="0" lang="en-US" altLang="en-US" sz="2800" b="1" i="0" u="none" strike="noStrike" cap="none" normalizeH="0" baseline="30000" smtClean="0">
                          <a:ln>
                            <a:noFill/>
                          </a:ln>
                          <a:solidFill>
                            <a:schemeClr val="tx1"/>
                          </a:solidFill>
                          <a:effectLst/>
                          <a:latin typeface="Times New Roman" panose="02020603050405020304" pitchFamily="18" charset="0"/>
                          <a:sym typeface="Symbol" panose="05050102010706020507" pitchFamily="18" charset="2"/>
                        </a:rPr>
                        <a:t>38</a:t>
                      </a:r>
                      <a:endParaRPr kumimoji="0" lang="en-US" altLang="en-US" sz="2800" b="1" i="0" u="none" strike="noStrike" cap="none" normalizeH="0" baseline="3000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4</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879">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Double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rPr>
                        <a:t>-1.79769313486231.10308 </a:t>
                      </a:r>
                      <a:r>
                        <a:rPr kumimoji="0" lang="en-US" altLang="en-US" sz="2800" b="1" i="0" u="none" strike="noStrike" cap="none" normalizeH="0" baseline="0" dirty="0" smtClean="0">
                          <a:ln>
                            <a:noFill/>
                          </a:ln>
                          <a:solidFill>
                            <a:schemeClr val="tx1"/>
                          </a:solidFill>
                          <a:effectLst/>
                          <a:latin typeface="Times New Roman" panose="02020603050405020304" pitchFamily="18" charset="0"/>
                          <a:sym typeface="Symbol" panose="05050102010706020507" pitchFamily="18" charset="2"/>
                        </a:rPr>
                        <a:t></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1.79769313486231.10308 </a:t>
                      </a: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8</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ReplicationID</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Lưu trữ định danh duy nhất cấp toàn cục</a:t>
                      </a:r>
                    </a:p>
                  </a:txBody>
                  <a:tcPr marL="162560" marR="162560" marT="81280" marB="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rPr>
                        <a:t>16</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6" name="Text Box 48"/>
          <p:cNvSpPr txBox="1">
            <a:spLocks noChangeArrowheads="1"/>
          </p:cNvSpPr>
          <p:nvPr/>
        </p:nvSpPr>
        <p:spPr bwMode="auto">
          <a:xfrm>
            <a:off x="1081513" y="3798014"/>
            <a:ext cx="1234634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err="1">
                <a:latin typeface="Times New Roman" panose="02020603050405020304" pitchFamily="18" charset="0"/>
                <a:cs typeface="Times New Roman" panose="02020603050405020304" pitchFamily="18" charset="0"/>
              </a:rPr>
              <a:t>Kiểu</a:t>
            </a:r>
            <a:r>
              <a:rPr lang="en-US" altLang="en-US" sz="2800" dirty="0">
                <a:latin typeface="Times New Roman" panose="02020603050405020304" pitchFamily="18" charset="0"/>
                <a:cs typeface="Times New Roman" panose="02020603050405020304" pitchFamily="18" charset="0"/>
              </a:rPr>
              <a:t> DL Text : </a:t>
            </a:r>
            <a:r>
              <a:rPr lang="en-US" altLang="en-US" sz="2800" dirty="0" err="1">
                <a:latin typeface="Times New Roman" panose="02020603050405020304" pitchFamily="18" charset="0"/>
                <a:cs typeface="Times New Roman" panose="02020603050405020304" pitchFamily="18" charset="0"/>
              </a:rPr>
              <a:t>Dài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tối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đa</a:t>
            </a:r>
            <a:r>
              <a:rPr lang="en-US" altLang="en-US" sz="2800" dirty="0">
                <a:latin typeface="Times New Roman" panose="02020603050405020304" pitchFamily="18" charset="0"/>
                <a:cs typeface="Times New Roman" panose="02020603050405020304" pitchFamily="18" charset="0"/>
              </a:rPr>
              <a:t> 255 (</a:t>
            </a:r>
            <a:r>
              <a:rPr lang="en-US" altLang="en-US" sz="2800" dirty="0" err="1">
                <a:latin typeface="Times New Roman" panose="02020603050405020304" pitchFamily="18" charset="0"/>
                <a:cs typeface="Times New Roman" panose="02020603050405020304" pitchFamily="18" charset="0"/>
              </a:rPr>
              <a:t>Mặc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50)</a:t>
            </a:r>
          </a:p>
          <a:p>
            <a:pPr algn="l">
              <a:spcBef>
                <a:spcPct val="50000"/>
              </a:spcBef>
            </a:pPr>
            <a:r>
              <a:rPr lang="en-US" altLang="en-US" sz="2800" dirty="0" err="1">
                <a:latin typeface="Times New Roman" panose="02020603050405020304" pitchFamily="18" charset="0"/>
                <a:cs typeface="Times New Roman" panose="02020603050405020304" pitchFamily="18" charset="0"/>
              </a:rPr>
              <a:t>Kiểu</a:t>
            </a:r>
            <a:r>
              <a:rPr lang="en-US" altLang="en-US" sz="2800" dirty="0">
                <a:latin typeface="Times New Roman" panose="02020603050405020304" pitchFamily="18" charset="0"/>
                <a:cs typeface="Times New Roman" panose="02020603050405020304" pitchFamily="18" charset="0"/>
              </a:rPr>
              <a:t> DL </a:t>
            </a:r>
            <a:r>
              <a:rPr lang="en-US" altLang="en-US" sz="2800" dirty="0" err="1">
                <a:latin typeface="Times New Roman" panose="02020603050405020304" pitchFamily="18" charset="0"/>
                <a:cs typeface="Times New Roman" panose="02020603050405020304" pitchFamily="18" charset="0"/>
              </a:rPr>
              <a:t>là</a:t>
            </a:r>
            <a:r>
              <a:rPr lang="en-US" altLang="en-US" sz="2800" dirty="0">
                <a:latin typeface="Times New Roman" panose="02020603050405020304" pitchFamily="18" charset="0"/>
                <a:cs typeface="Times New Roman" panose="02020603050405020304" pitchFamily="18" charset="0"/>
              </a:rPr>
              <a:t> AutoNumber : Long </a:t>
            </a:r>
            <a:r>
              <a:rPr lang="en-US" altLang="en-US" sz="2800" dirty="0" err="1">
                <a:latin typeface="Times New Roman" panose="02020603050405020304" pitchFamily="18" charset="0"/>
                <a:cs typeface="Times New Roman" panose="02020603050405020304" pitchFamily="18" charset="0"/>
              </a:rPr>
              <a:t>Interger</a:t>
            </a:r>
            <a:r>
              <a:rPr lang="en-US" altLang="en-US" sz="2800" dirty="0">
                <a:latin typeface="Times New Roman" panose="02020603050405020304" pitchFamily="18" charset="0"/>
                <a:cs typeface="Times New Roman" panose="02020603050405020304" pitchFamily="18" charset="0"/>
              </a:rPr>
              <a:t> hay </a:t>
            </a:r>
            <a:r>
              <a:rPr lang="en-US" altLang="en-US" sz="2800" dirty="0" err="1">
                <a:latin typeface="Times New Roman" panose="02020603050405020304" pitchFamily="18" charset="0"/>
                <a:cs typeface="Times New Roman" panose="02020603050405020304" pitchFamily="18" charset="0"/>
              </a:rPr>
              <a:t>ReplicationID</a:t>
            </a:r>
            <a:endParaRPr lang="en-US" altLang="en-US" sz="2800" dirty="0">
              <a:latin typeface="Times New Roman" panose="02020603050405020304" pitchFamily="18" charset="0"/>
              <a:cs typeface="Times New Roman" panose="02020603050405020304" pitchFamily="18" charset="0"/>
            </a:endParaRPr>
          </a:p>
          <a:p>
            <a:pPr algn="l">
              <a:spcBef>
                <a:spcPct val="50000"/>
              </a:spcBef>
            </a:pPr>
            <a:r>
              <a:rPr lang="en-US" altLang="en-US" sz="2800" dirty="0" err="1">
                <a:latin typeface="Times New Roman" panose="02020603050405020304" pitchFamily="18" charset="0"/>
                <a:cs typeface="Times New Roman" panose="02020603050405020304" pitchFamily="18" charset="0"/>
              </a:rPr>
              <a:t>Kiểu</a:t>
            </a:r>
            <a:r>
              <a:rPr lang="en-US" altLang="en-US" sz="2800" dirty="0">
                <a:latin typeface="Times New Roman" panose="02020603050405020304" pitchFamily="18" charset="0"/>
                <a:cs typeface="Times New Roman" panose="02020603050405020304" pitchFamily="18" charset="0"/>
              </a:rPr>
              <a:t> DL </a:t>
            </a:r>
            <a:r>
              <a:rPr lang="en-US" altLang="en-US" sz="2800" dirty="0" err="1">
                <a:latin typeface="Times New Roman" panose="02020603050405020304" pitchFamily="18" charset="0"/>
                <a:cs typeface="Times New Roman" panose="02020603050405020304" pitchFamily="18" charset="0"/>
              </a:rPr>
              <a:t>là</a:t>
            </a:r>
            <a:r>
              <a:rPr lang="en-US" altLang="en-US" sz="2800" dirty="0">
                <a:latin typeface="Times New Roman" panose="02020603050405020304" pitchFamily="18" charset="0"/>
                <a:cs typeface="Times New Roman" panose="02020603050405020304" pitchFamily="18" charset="0"/>
              </a:rPr>
              <a:t> Number :</a:t>
            </a:r>
          </a:p>
        </p:txBody>
      </p:sp>
      <p:sp>
        <p:nvSpPr>
          <p:cNvPr id="22627" name="Rectangle 99"/>
          <p:cNvSpPr>
            <a:spLocks noGrp="1" noChangeArrowheads="1"/>
          </p:cNvSpPr>
          <p:nvPr>
            <p:ph type="title"/>
          </p:nvPr>
        </p:nvSpPr>
        <p:spPr>
          <a:xfrm>
            <a:off x="1081513" y="2791240"/>
            <a:ext cx="9411602" cy="677333"/>
          </a:xfrm>
        </p:spPr>
        <p:txBody>
          <a:bodyPr vert="horz" lIns="91440" tIns="45720" rIns="91440" bIns="45720" rtlCol="0" anchor="ctr">
            <a:normAutofit/>
          </a:bodyPr>
          <a:lstStyle/>
          <a:p>
            <a:r>
              <a:rPr lang="en-US" altLang="en-US" sz="2800" b="1" dirty="0">
                <a:latin typeface="Times New Roman" panose="02020603050405020304" pitchFamily="18" charset="0"/>
                <a:cs typeface="Times New Roman" panose="02020603050405020304" pitchFamily="18" charset="0"/>
              </a:rPr>
              <a:t>a. </a:t>
            </a:r>
            <a:r>
              <a:rPr lang="en-US" altLang="en-US" sz="2800" b="1" dirty="0" err="1">
                <a:latin typeface="Times New Roman" panose="02020603050405020304" pitchFamily="18" charset="0"/>
                <a:cs typeface="Times New Roman" panose="02020603050405020304" pitchFamily="18" charset="0"/>
              </a:rPr>
              <a:t>Thuộc</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tính</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Fileds</a:t>
            </a:r>
            <a:r>
              <a:rPr lang="en-US" altLang="en-US" sz="2800" b="1" dirty="0">
                <a:latin typeface="Times New Roman" panose="02020603050405020304" pitchFamily="18" charset="0"/>
                <a:cs typeface="Times New Roman" panose="02020603050405020304" pitchFamily="18" charset="0"/>
              </a:rPr>
              <a:t> Size</a:t>
            </a:r>
          </a:p>
        </p:txBody>
      </p:sp>
      <p:sp>
        <p:nvSpPr>
          <p:cNvPr id="5" name="Rectangle 4"/>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823686" y="1843272"/>
            <a:ext cx="8033546" cy="646331"/>
          </a:xfrm>
          <a:prstGeom prst="rect">
            <a:avLst/>
          </a:prstGeom>
        </p:spPr>
        <p:txBody>
          <a:bodyPr wrap="none">
            <a:spAutoFit/>
          </a:bodyPr>
          <a:lstStyle/>
          <a:p>
            <a:r>
              <a:rPr lang="en-US" altLang="ja-JP" sz="3600" b="1" dirty="0" smtClean="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Các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thuộc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tính</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quan</a:t>
            </a:r>
            <a:r>
              <a:rPr lang="en-US" altLang="en-US" sz="3600" b="1" dirty="0">
                <a:latin typeface="Times New Roman" panose="02020603050405020304" pitchFamily="18" charset="0"/>
                <a:cs typeface="Times New Roman" panose="02020603050405020304" pitchFamily="18" charset="0"/>
              </a:rPr>
              <a:t> </a:t>
            </a:r>
            <a:r>
              <a:rPr lang="en-US" altLang="en-US" sz="3600" b="1" dirty="0" err="1" smtClean="0">
                <a:latin typeface="Times New Roman" panose="02020603050405020304" pitchFamily="18" charset="0"/>
                <a:cs typeface="Times New Roman" panose="02020603050405020304" pitchFamily="18" charset="0"/>
              </a:rPr>
              <a:t>trọng</a:t>
            </a:r>
            <a:r>
              <a:rPr lang="en-US" altLang="en-US" sz="3600" b="1" dirty="0" smtClean="0">
                <a:latin typeface="Times New Roman" panose="02020603050405020304" pitchFamily="18" charset="0"/>
                <a:cs typeface="Times New Roman" panose="02020603050405020304" pitchFamily="18" charset="0"/>
              </a:rPr>
              <a:t> </a:t>
            </a:r>
            <a:r>
              <a:rPr lang="vi-VN" sz="3600" b="1" dirty="0" smtClean="0">
                <a:latin typeface="Times New Roman" panose="02020603050405020304" pitchFamily="18" charset="0"/>
                <a:cs typeface="Times New Roman" panose="02020603050405020304" pitchFamily="18" charset="0"/>
              </a:rPr>
              <a:t>của </a:t>
            </a:r>
            <a:r>
              <a:rPr lang="en-US" sz="3600" b="1" dirty="0">
                <a:latin typeface="Times New Roman" panose="02020603050405020304" pitchFamily="18" charset="0"/>
                <a:cs typeface="Times New Roman" panose="02020603050405020304" pitchFamily="18" charset="0"/>
              </a:rPr>
              <a:t>Tables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3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28" name="Group 76"/>
          <p:cNvGraphicFramePr>
            <a:graphicFrameLocks noGrp="1"/>
          </p:cNvGraphicFramePr>
          <p:nvPr>
            <p:extLst>
              <p:ext uri="{D42A27DB-BD31-4B8C-83A1-F6EECF244321}">
                <p14:modId xmlns:p14="http://schemas.microsoft.com/office/powerpoint/2010/main" val="2027090978"/>
              </p:ext>
            </p:extLst>
          </p:nvPr>
        </p:nvGraphicFramePr>
        <p:xfrm>
          <a:off x="2384477" y="3676283"/>
          <a:ext cx="11824464" cy="4158546"/>
        </p:xfrm>
        <a:graphic>
          <a:graphicData uri="http://schemas.openxmlformats.org/drawingml/2006/table">
            <a:tbl>
              <a:tblPr/>
              <a:tblGrid>
                <a:gridCol w="2614107"/>
                <a:gridCol w="9210357"/>
              </a:tblGrid>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hiệu</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Mô</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tả</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(Space)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Hiện</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thị</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khoảng</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trắng</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như</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tự</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“ABC”</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Hiện</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thị</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những</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gì</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trong</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ngoặc</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kép</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như</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tự</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Canh trái thay vì canh phải</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Điền khoảng trắng khả dụng đối với ký tự kế tiếp</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Hiện thị ký tự kế tiếp như ký tự bình thương</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078">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[Color]</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Chỉ</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định</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màu</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(Black, Blue, Green, . .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9" name="Text Box 37"/>
          <p:cNvSpPr txBox="1">
            <a:spLocks noChangeArrowheads="1"/>
          </p:cNvSpPr>
          <p:nvPr/>
        </p:nvSpPr>
        <p:spPr bwMode="auto">
          <a:xfrm>
            <a:off x="1082856" y="3078012"/>
            <a:ext cx="7350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dirty="0" err="1">
                <a:solidFill>
                  <a:schemeClr val="accent1"/>
                </a:solidFill>
                <a:latin typeface="Times New Roman" panose="02020603050405020304" pitchFamily="18" charset="0"/>
                <a:cs typeface="Times New Roman" panose="02020603050405020304" pitchFamily="18" charset="0"/>
              </a:rPr>
              <a:t>Ký</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tự</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định</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dạng</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dùng</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chung</a:t>
            </a:r>
            <a:endParaRPr lang="en-US" altLang="en-US" sz="28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23626" name="Group 74"/>
          <p:cNvGraphicFramePr>
            <a:graphicFrameLocks noGrp="1"/>
          </p:cNvGraphicFramePr>
          <p:nvPr>
            <p:extLst>
              <p:ext uri="{D42A27DB-BD31-4B8C-83A1-F6EECF244321}">
                <p14:modId xmlns:p14="http://schemas.microsoft.com/office/powerpoint/2010/main" val="4180500561"/>
              </p:ext>
            </p:extLst>
          </p:nvPr>
        </p:nvGraphicFramePr>
        <p:xfrm>
          <a:off x="2384477" y="8604033"/>
          <a:ext cx="11826198" cy="3048000"/>
        </p:xfrm>
        <a:graphic>
          <a:graphicData uri="http://schemas.openxmlformats.org/drawingml/2006/table">
            <a:tbl>
              <a:tblPr/>
              <a:tblGrid>
                <a:gridCol w="2673537"/>
                <a:gridCol w="9152661"/>
              </a:tblGrid>
              <a:tr h="6096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hiệu</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Mô</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tả</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Bắt buột là khoảng trắng hay 1 ký tự</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&amp;</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Times New Roman" panose="02020603050405020304" pitchFamily="18" charset="0"/>
                        </a:rPr>
                        <a:t>Không Bắt buột là khoảng trắng hay 1 ký tự</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&lt;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Đổi</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tất</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cả</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thành</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chữ</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thường</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smtClean="0">
                          <a:ln>
                            <a:noFill/>
                          </a:ln>
                          <a:solidFill>
                            <a:schemeClr val="folHlink"/>
                          </a:solidFill>
                          <a:effectLst/>
                          <a:latin typeface="Times New Roman" panose="02020603050405020304" pitchFamily="18" charset="0"/>
                        </a:rPr>
                        <a:t>&gt;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Đổi</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tất</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cả</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thành</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chữ</a:t>
                      </a:r>
                      <a:r>
                        <a:rPr kumimoji="0" lang="en-US" altLang="en-US" sz="2800" b="1"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rPr>
                        <a:t>hoa</a:t>
                      </a:r>
                      <a:endParaRPr kumimoji="0" lang="en-US" altLang="en-US" sz="2800" b="1"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17" name="Text Box 65"/>
          <p:cNvSpPr txBox="1">
            <a:spLocks noChangeArrowheads="1"/>
          </p:cNvSpPr>
          <p:nvPr/>
        </p:nvSpPr>
        <p:spPr bwMode="auto">
          <a:xfrm>
            <a:off x="962146" y="7960893"/>
            <a:ext cx="10220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b="1" dirty="0" err="1">
                <a:solidFill>
                  <a:schemeClr val="accent1"/>
                </a:solidFill>
                <a:latin typeface="Times New Roman" panose="02020603050405020304" pitchFamily="18" charset="0"/>
                <a:cs typeface="Times New Roman" panose="02020603050405020304" pitchFamily="18" charset="0"/>
              </a:rPr>
              <a:t>Ký</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tự</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định</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dạng</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dùng</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riêng</a:t>
            </a:r>
            <a:r>
              <a:rPr lang="en-US" altLang="en-US" sz="2800" b="1" dirty="0">
                <a:solidFill>
                  <a:schemeClr val="accent1"/>
                </a:solidFill>
                <a:latin typeface="Times New Roman" panose="02020603050405020304" pitchFamily="18" charset="0"/>
                <a:cs typeface="Times New Roman" panose="02020603050405020304" pitchFamily="18" charset="0"/>
              </a:rPr>
              <a:t> </a:t>
            </a:r>
            <a:r>
              <a:rPr lang="en-US" altLang="en-US" sz="2800" b="1" dirty="0" err="1">
                <a:solidFill>
                  <a:schemeClr val="accent1"/>
                </a:solidFill>
                <a:latin typeface="Times New Roman" panose="02020603050405020304" pitchFamily="18" charset="0"/>
                <a:cs typeface="Times New Roman" panose="02020603050405020304" pitchFamily="18" charset="0"/>
              </a:rPr>
              <a:t>cho</a:t>
            </a:r>
            <a:r>
              <a:rPr lang="en-US" altLang="en-US" sz="2800" b="1" dirty="0">
                <a:solidFill>
                  <a:schemeClr val="accent1"/>
                </a:solidFill>
                <a:latin typeface="Times New Roman" panose="02020603050405020304" pitchFamily="18" charset="0"/>
                <a:cs typeface="Times New Roman" panose="02020603050405020304" pitchFamily="18" charset="0"/>
              </a:rPr>
              <a:t> Text </a:t>
            </a:r>
            <a:r>
              <a:rPr lang="en-US" altLang="en-US" sz="2800" b="1" dirty="0" err="1">
                <a:solidFill>
                  <a:schemeClr val="accent1"/>
                </a:solidFill>
                <a:latin typeface="Times New Roman" panose="02020603050405020304" pitchFamily="18" charset="0"/>
                <a:cs typeface="Times New Roman" panose="02020603050405020304" pitchFamily="18" charset="0"/>
              </a:rPr>
              <a:t>hoặc</a:t>
            </a:r>
            <a:r>
              <a:rPr lang="en-US" altLang="en-US" sz="2800" b="1" dirty="0">
                <a:solidFill>
                  <a:schemeClr val="accent1"/>
                </a:solidFill>
                <a:latin typeface="Times New Roman" panose="02020603050405020304" pitchFamily="18" charset="0"/>
                <a:cs typeface="Times New Roman" panose="02020603050405020304" pitchFamily="18" charset="0"/>
              </a:rPr>
              <a:t> Memo</a:t>
            </a:r>
          </a:p>
        </p:txBody>
      </p:sp>
      <p:sp>
        <p:nvSpPr>
          <p:cNvPr id="23625" name="Rectangle 73"/>
          <p:cNvSpPr>
            <a:spLocks noGrp="1" noChangeArrowheads="1"/>
          </p:cNvSpPr>
          <p:nvPr>
            <p:ph type="title"/>
          </p:nvPr>
        </p:nvSpPr>
        <p:spPr>
          <a:xfrm>
            <a:off x="962146" y="2564653"/>
            <a:ext cx="5798972" cy="537295"/>
          </a:xfrm>
        </p:spPr>
        <p:txBody>
          <a:bodyPr>
            <a:normAutofit/>
          </a:bodyPr>
          <a:lstStyle/>
          <a:p>
            <a:pPr algn="l"/>
            <a:r>
              <a:rPr lang="en-US" altLang="en-US" sz="2800" b="1" dirty="0">
                <a:latin typeface="Times New Roman" panose="02020603050405020304" pitchFamily="18" charset="0"/>
                <a:cs typeface="Times New Roman" panose="02020603050405020304" pitchFamily="18" charset="0"/>
              </a:rPr>
              <a:t>b. </a:t>
            </a:r>
            <a:r>
              <a:rPr lang="en-US" altLang="en-US" sz="2800" b="1" dirty="0" err="1">
                <a:latin typeface="Times New Roman" panose="02020603050405020304" pitchFamily="18" charset="0"/>
                <a:cs typeface="Times New Roman" panose="02020603050405020304" pitchFamily="18" charset="0"/>
              </a:rPr>
              <a:t>Thuộc</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tính</a:t>
            </a:r>
            <a:r>
              <a:rPr lang="en-US" altLang="en-US" sz="2800" b="1" dirty="0">
                <a:latin typeface="Times New Roman" panose="02020603050405020304" pitchFamily="18" charset="0"/>
                <a:cs typeface="Times New Roman" panose="02020603050405020304" pitchFamily="18" charset="0"/>
              </a:rPr>
              <a:t> Format</a:t>
            </a:r>
          </a:p>
        </p:txBody>
      </p:sp>
      <p:sp>
        <p:nvSpPr>
          <p:cNvPr id="9" name="Rectangle 8"/>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
        <p:nvSpPr>
          <p:cNvPr id="10" name="Rectangle 9"/>
          <p:cNvSpPr/>
          <p:nvPr/>
        </p:nvSpPr>
        <p:spPr>
          <a:xfrm>
            <a:off x="823686" y="1843272"/>
            <a:ext cx="8033546" cy="646331"/>
          </a:xfrm>
          <a:prstGeom prst="rect">
            <a:avLst/>
          </a:prstGeom>
        </p:spPr>
        <p:txBody>
          <a:bodyPr wrap="none">
            <a:spAutoFit/>
          </a:bodyPr>
          <a:lstStyle/>
          <a:p>
            <a:r>
              <a:rPr lang="en-US" altLang="ja-JP" sz="3600" b="1" dirty="0" smtClean="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Các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thuộc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tính</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quan</a:t>
            </a:r>
            <a:r>
              <a:rPr lang="en-US" altLang="en-US" sz="3600" b="1" dirty="0">
                <a:latin typeface="Times New Roman" panose="02020603050405020304" pitchFamily="18" charset="0"/>
                <a:cs typeface="Times New Roman" panose="02020603050405020304" pitchFamily="18" charset="0"/>
              </a:rPr>
              <a:t> </a:t>
            </a:r>
            <a:r>
              <a:rPr lang="en-US" altLang="en-US" sz="3600" b="1" dirty="0" err="1" smtClean="0">
                <a:latin typeface="Times New Roman" panose="02020603050405020304" pitchFamily="18" charset="0"/>
                <a:cs typeface="Times New Roman" panose="02020603050405020304" pitchFamily="18" charset="0"/>
              </a:rPr>
              <a:t>trọng</a:t>
            </a:r>
            <a:r>
              <a:rPr lang="en-US" altLang="en-US" sz="3600" b="1" dirty="0" smtClean="0">
                <a:latin typeface="Times New Roman" panose="02020603050405020304" pitchFamily="18" charset="0"/>
                <a:cs typeface="Times New Roman" panose="02020603050405020304" pitchFamily="18" charset="0"/>
              </a:rPr>
              <a:t> </a:t>
            </a:r>
            <a:r>
              <a:rPr lang="vi-VN" sz="3600" b="1" dirty="0" smtClean="0">
                <a:latin typeface="Times New Roman" panose="02020603050405020304" pitchFamily="18" charset="0"/>
                <a:cs typeface="Times New Roman" panose="02020603050405020304" pitchFamily="18" charset="0"/>
              </a:rPr>
              <a:t>của </a:t>
            </a:r>
            <a:r>
              <a:rPr lang="en-US" sz="3600" b="1" dirty="0">
                <a:latin typeface="Times New Roman" panose="02020603050405020304" pitchFamily="18" charset="0"/>
                <a:cs typeface="Times New Roman" panose="02020603050405020304" pitchFamily="18" charset="0"/>
              </a:rPr>
              <a:t>Tables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590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80" name="Group 80"/>
          <p:cNvGraphicFramePr>
            <a:graphicFrameLocks noGrp="1"/>
          </p:cNvGraphicFramePr>
          <p:nvPr>
            <p:extLst>
              <p:ext uri="{D42A27DB-BD31-4B8C-83A1-F6EECF244321}">
                <p14:modId xmlns:p14="http://schemas.microsoft.com/office/powerpoint/2010/main" val="3691337342"/>
              </p:ext>
            </p:extLst>
          </p:nvPr>
        </p:nvGraphicFramePr>
        <p:xfrm>
          <a:off x="1400193" y="3760655"/>
          <a:ext cx="12525669" cy="8249920"/>
        </p:xfrm>
        <a:graphic>
          <a:graphicData uri="http://schemas.openxmlformats.org/drawingml/2006/table">
            <a:tbl>
              <a:tblPr/>
              <a:tblGrid>
                <a:gridCol w="2543761"/>
                <a:gridCol w="9981908"/>
              </a:tblGrid>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hiệu</a:t>
                      </a:r>
                      <a:endParaRPr kumimoji="0" lang="en-US" altLang="en-US" sz="2800" b="0"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Mô tả</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0</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(0 </a:t>
                      </a: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9) bắ t buột , không dùng +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9</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(0 </a:t>
                      </a: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9) , khoảng trắng không bắt buột, không dùng +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(0 </a:t>
                      </a: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9), khoảng trắng cho dùng +-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L</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(A </a:t>
                      </a: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Z) bắt buột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(A </a:t>
                      </a: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Z) Không bắt buột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Mẫu ký tự hay ký số (Mục bắt buột)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&amp;</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Ký tự bất kỳ hay khoảng trắng bắt buột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C</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tự</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bất</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kỳ</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hay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khoảng</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trắng</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không</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bắt</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buột</a:t>
                      </a:r>
                      <a:endParaRPr kumimoji="0" lang="en-US" altLang="en-US" sz="2800" b="0"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   ,   :  ;  -   /</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Dấu phân cách thập phân, hàng ngàn, ngày giờ</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&lt;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Chuyển tất cả thành ký tự thường</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&gt;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Chuyển tất cả thành ký tự in</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Canh trái, có thể kèm ký tự hay bất kỳ InputMask nào</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47">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smtClean="0">
                          <a:ln>
                            <a:noFill/>
                          </a:ln>
                          <a:solidFill>
                            <a:schemeClr val="folHlink"/>
                          </a:solidFill>
                          <a:effectLst/>
                          <a:latin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sz="2800">
                          <a:solidFill>
                            <a:schemeClr val="tx1"/>
                          </a:solidFill>
                          <a:latin typeface="Times New Roman" panose="02020603050405020304" pitchFamily="18" charset="0"/>
                        </a:defRPr>
                      </a:lvl1pPr>
                      <a:lvl2pPr algn="l">
                        <a:spcBef>
                          <a:spcPct val="20000"/>
                        </a:spcBef>
                        <a:buClr>
                          <a:schemeClr val="tx1"/>
                        </a:buClr>
                        <a:buSzPct val="90000"/>
                        <a:defRPr sz="2400">
                          <a:solidFill>
                            <a:schemeClr val="tx1"/>
                          </a:solidFill>
                          <a:latin typeface="Times New Roman" panose="02020603050405020304" pitchFamily="18" charset="0"/>
                        </a:defRPr>
                      </a:lvl2pPr>
                      <a:lvl3pPr algn="l">
                        <a:spcBef>
                          <a:spcPct val="20000"/>
                        </a:spcBef>
                        <a:buClr>
                          <a:schemeClr val="accent1"/>
                        </a:buClr>
                        <a:buSzPct val="60000"/>
                        <a:buFont typeface="Wingdings" panose="05000000000000000000" pitchFamily="2" charset="2"/>
                        <a:defRPr sz="2000">
                          <a:solidFill>
                            <a:schemeClr val="tx1"/>
                          </a:solidFill>
                          <a:latin typeface="Times New Roman" panose="02020603050405020304" pitchFamily="18" charset="0"/>
                        </a:defRPr>
                      </a:lvl3pPr>
                      <a:lvl4pPr algn="l">
                        <a:spcBef>
                          <a:spcPct val="20000"/>
                        </a:spcBef>
                        <a:buClr>
                          <a:schemeClr val="tx1"/>
                        </a:buClr>
                        <a:defRPr>
                          <a:solidFill>
                            <a:schemeClr val="tx1"/>
                          </a:solidFill>
                          <a:latin typeface="Times New Roman" panose="02020603050405020304" pitchFamily="18" charset="0"/>
                        </a:defRPr>
                      </a:lvl4pPr>
                      <a:lvl5pPr algn="l">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tự</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theo</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sau</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hiển</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thị</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như</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một</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ký</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tự</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bình</a:t>
                      </a:r>
                      <a:r>
                        <a:rPr kumimoji="0" lang="en-US" altLang="en-US" sz="2800" b="0" i="0" u="none" strike="noStrike" cap="none" normalizeH="0" baseline="0" dirty="0" smtClean="0">
                          <a:ln>
                            <a:noFill/>
                          </a:ln>
                          <a:solidFill>
                            <a:schemeClr val="tx1"/>
                          </a:solidFill>
                          <a:effectLst/>
                          <a:latin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rPr>
                        <a:t>thường</a:t>
                      </a:r>
                      <a:endParaRPr kumimoji="0" lang="en-US" altLang="en-US" sz="2800" b="0" i="0" u="none" strike="noStrike" cap="none" normalizeH="0" baseline="0" dirty="0" smtClean="0">
                        <a:ln>
                          <a:noFill/>
                        </a:ln>
                        <a:solidFill>
                          <a:schemeClr val="tx1"/>
                        </a:solidFill>
                        <a:effectLst/>
                        <a:latin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8" name="Text Box 28"/>
          <p:cNvSpPr txBox="1">
            <a:spLocks noChangeArrowheads="1"/>
          </p:cNvSpPr>
          <p:nvPr/>
        </p:nvSpPr>
        <p:spPr bwMode="auto">
          <a:xfrm>
            <a:off x="864699" y="3236582"/>
            <a:ext cx="7992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dirty="0" err="1">
                <a:solidFill>
                  <a:schemeClr val="accent1"/>
                </a:solidFill>
                <a:latin typeface="Times New Roman" panose="02020603050405020304" pitchFamily="18" charset="0"/>
                <a:cs typeface="Times New Roman" panose="02020603050405020304" pitchFamily="18" charset="0"/>
              </a:rPr>
              <a:t>Ký</a:t>
            </a:r>
            <a:r>
              <a:rPr lang="en-US" altLang="en-US" sz="2400" b="1" dirty="0">
                <a:solidFill>
                  <a:schemeClr val="accent1"/>
                </a:solidFill>
                <a:latin typeface="Times New Roman" panose="02020603050405020304" pitchFamily="18" charset="0"/>
                <a:cs typeface="Times New Roman" panose="02020603050405020304" pitchFamily="18" charset="0"/>
              </a:rPr>
              <a:t> </a:t>
            </a:r>
            <a:r>
              <a:rPr lang="en-US" altLang="en-US" sz="2400" b="1" dirty="0" err="1">
                <a:solidFill>
                  <a:schemeClr val="accent1"/>
                </a:solidFill>
                <a:latin typeface="Times New Roman" panose="02020603050405020304" pitchFamily="18" charset="0"/>
                <a:cs typeface="Times New Roman" panose="02020603050405020304" pitchFamily="18" charset="0"/>
              </a:rPr>
              <a:t>hiệu</a:t>
            </a:r>
            <a:r>
              <a:rPr lang="en-US" altLang="en-US" sz="2400" b="1" dirty="0">
                <a:solidFill>
                  <a:schemeClr val="accent1"/>
                </a:solidFill>
                <a:latin typeface="Times New Roman" panose="02020603050405020304" pitchFamily="18" charset="0"/>
                <a:cs typeface="Times New Roman" panose="02020603050405020304" pitchFamily="18" charset="0"/>
              </a:rPr>
              <a:t> </a:t>
            </a:r>
            <a:r>
              <a:rPr lang="en-US" altLang="en-US" sz="2400" b="1" dirty="0" err="1">
                <a:solidFill>
                  <a:schemeClr val="accent1"/>
                </a:solidFill>
                <a:latin typeface="Times New Roman" panose="02020603050405020304" pitchFamily="18" charset="0"/>
                <a:cs typeface="Times New Roman" panose="02020603050405020304" pitchFamily="18" charset="0"/>
              </a:rPr>
              <a:t>dùng</a:t>
            </a:r>
            <a:r>
              <a:rPr lang="en-US" altLang="en-US" sz="2400" b="1" dirty="0">
                <a:solidFill>
                  <a:schemeClr val="accent1"/>
                </a:solidFill>
                <a:latin typeface="Times New Roman" panose="02020603050405020304" pitchFamily="18" charset="0"/>
                <a:cs typeface="Times New Roman" panose="02020603050405020304" pitchFamily="18" charset="0"/>
              </a:rPr>
              <a:t> </a:t>
            </a:r>
            <a:r>
              <a:rPr lang="en-US" altLang="en-US" sz="2400" b="1" dirty="0" err="1">
                <a:solidFill>
                  <a:schemeClr val="accent1"/>
                </a:solidFill>
                <a:latin typeface="Times New Roman" panose="02020603050405020304" pitchFamily="18" charset="0"/>
                <a:cs typeface="Times New Roman" panose="02020603050405020304" pitchFamily="18" charset="0"/>
              </a:rPr>
              <a:t>trongInputMask</a:t>
            </a:r>
            <a:endParaRPr lang="en-US"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25681" name="Rectangle 81"/>
          <p:cNvSpPr>
            <a:spLocks noGrp="1" noChangeArrowheads="1"/>
          </p:cNvSpPr>
          <p:nvPr>
            <p:ph type="title"/>
          </p:nvPr>
        </p:nvSpPr>
        <p:spPr>
          <a:xfrm>
            <a:off x="864699" y="2669084"/>
            <a:ext cx="9076267" cy="501799"/>
          </a:xfrm>
        </p:spPr>
        <p:txBody>
          <a:bodyPr>
            <a:normAutofit/>
          </a:bodyPr>
          <a:lstStyle/>
          <a:p>
            <a:pPr algn="l"/>
            <a:r>
              <a:rPr lang="en-US" altLang="en-US" sz="2800" b="1" dirty="0">
                <a:latin typeface="Times New Roman" panose="02020603050405020304" pitchFamily="18" charset="0"/>
                <a:cs typeface="Times New Roman" panose="02020603050405020304" pitchFamily="18" charset="0"/>
              </a:rPr>
              <a:t>c. </a:t>
            </a:r>
            <a:r>
              <a:rPr lang="en-US" altLang="en-US" sz="2800" b="1" dirty="0" err="1">
                <a:latin typeface="Times New Roman" panose="02020603050405020304" pitchFamily="18" charset="0"/>
                <a:cs typeface="Times New Roman" panose="02020603050405020304" pitchFamily="18" charset="0"/>
              </a:rPr>
              <a:t>Thuộc</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tính</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InputMask</a:t>
            </a:r>
            <a:endParaRPr lang="en-US" alt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823686" y="1843272"/>
            <a:ext cx="8033546" cy="646331"/>
          </a:xfrm>
          <a:prstGeom prst="rect">
            <a:avLst/>
          </a:prstGeom>
        </p:spPr>
        <p:txBody>
          <a:bodyPr wrap="none">
            <a:spAutoFit/>
          </a:bodyPr>
          <a:lstStyle/>
          <a:p>
            <a:r>
              <a:rPr lang="en-US" altLang="ja-JP" sz="3600" b="1" dirty="0" smtClean="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Các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thuộc</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tính</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quan</a:t>
            </a:r>
            <a:r>
              <a:rPr lang="en-US" altLang="en-US" sz="3600" b="1" dirty="0">
                <a:latin typeface="Times New Roman" panose="02020603050405020304" pitchFamily="18" charset="0"/>
                <a:cs typeface="Times New Roman" panose="02020603050405020304" pitchFamily="18" charset="0"/>
              </a:rPr>
              <a:t> </a:t>
            </a:r>
            <a:r>
              <a:rPr lang="en-US" altLang="en-US" sz="3600" b="1" dirty="0" err="1" smtClean="0">
                <a:latin typeface="Times New Roman" panose="02020603050405020304" pitchFamily="18" charset="0"/>
                <a:cs typeface="Times New Roman" panose="02020603050405020304" pitchFamily="18" charset="0"/>
              </a:rPr>
              <a:t>trọng</a:t>
            </a:r>
            <a:r>
              <a:rPr lang="en-US" altLang="en-US" sz="3600" b="1" dirty="0" smtClean="0">
                <a:latin typeface="Times New Roman" panose="02020603050405020304" pitchFamily="18" charset="0"/>
                <a:cs typeface="Times New Roman" panose="02020603050405020304" pitchFamily="18" charset="0"/>
              </a:rPr>
              <a:t> </a:t>
            </a:r>
            <a:r>
              <a:rPr lang="vi-VN" sz="3600" b="1" dirty="0" smtClean="0">
                <a:latin typeface="Times New Roman" panose="02020603050405020304" pitchFamily="18" charset="0"/>
                <a:cs typeface="Times New Roman" panose="02020603050405020304" pitchFamily="18" charset="0"/>
              </a:rPr>
              <a:t>của </a:t>
            </a:r>
            <a:r>
              <a:rPr lang="en-US" sz="3600" b="1" dirty="0">
                <a:latin typeface="Times New Roman" panose="02020603050405020304" pitchFamily="18" charset="0"/>
                <a:cs typeface="Times New Roman" panose="02020603050405020304" pitchFamily="18" charset="0"/>
              </a:rPr>
              <a:t>Tables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751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553" y="2417896"/>
            <a:ext cx="14788847" cy="2173716"/>
          </a:xfrm>
        </p:spPr>
        <p:txBody>
          <a:bodyPr>
            <a:noAutofit/>
          </a:bodyPr>
          <a:lstStyle/>
          <a:p>
            <a:pPr algn="l"/>
            <a:r>
              <a:rPr lang="en-US" altLang="ja-JP" sz="4000" b="1" dirty="0" smtClean="0">
                <a:latin typeface="Times New Roman" panose="02020603050405020304" pitchFamily="18" charset="0"/>
                <a:cs typeface="Times New Roman" panose="02020603050405020304" pitchFamily="18" charset="0"/>
              </a:rPr>
              <a:t>3</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kiểu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dữ</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liệu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Tables (</a:t>
            </a:r>
            <a:r>
              <a:rPr lang="en-US" sz="4000" b="1" dirty="0" err="1">
                <a:latin typeface="Times New Roman" panose="02020603050405020304" pitchFamily="18" charset="0"/>
                <a:cs typeface="Times New Roman" panose="02020603050405020304" pitchFamily="18" charset="0"/>
              </a:rPr>
              <a:t>Datatype</a:t>
            </a:r>
            <a:r>
              <a:rPr lang="en-US" sz="4000" b="1" dirty="0">
                <a:latin typeface="Times New Roman" panose="02020603050405020304" pitchFamily="18" charset="0"/>
                <a:cs typeface="Times New Roman" panose="02020603050405020304" pitchFamily="18" charset="0"/>
              </a:rPr>
              <a:t>) </a:t>
            </a:r>
          </a:p>
          <a:p>
            <a:pPr algn="l"/>
            <a:r>
              <a:rPr lang="en-US" sz="2800" dirty="0" smtClean="0">
                <a:latin typeface="Times New Roman" panose="02020603050405020304" pitchFamily="18" charset="0"/>
                <a:cs typeface="Times New Roman" panose="02020603050405020304" pitchFamily="18" charset="0"/>
              </a:rPr>
              <a:t>VD</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Lấy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endParaRPr lang="en-US" sz="2800" dirty="0" smtClean="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DocGia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97680" y="4874381"/>
            <a:ext cx="12966662" cy="5260061"/>
          </a:xfrm>
          <a:prstGeom prst="rect">
            <a:avLst/>
          </a:prstGeom>
          <a:ln>
            <a:solidFill>
              <a:schemeClr val="tx1"/>
            </a:solidFill>
          </a:ln>
        </p:spPr>
      </p:pic>
      <p:sp>
        <p:nvSpPr>
          <p:cNvPr id="5" name="Rectangle 4"/>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654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086" y="2225655"/>
            <a:ext cx="14788847" cy="7008288"/>
          </a:xfrm>
        </p:spPr>
        <p:txBody>
          <a:bodyPr>
            <a:noAutofit/>
          </a:bodyPr>
          <a:lstStyle/>
          <a:p>
            <a:pPr algn="l"/>
            <a:r>
              <a:rPr lang="en-US" sz="4400" b="1" dirty="0" smtClean="0">
                <a:latin typeface="Times New Roman" panose="02020603050405020304" pitchFamily="18" charset="0"/>
                <a:cs typeface="Times New Roman" panose="02020603050405020304" pitchFamily="18" charset="0"/>
              </a:rPr>
              <a:t>4. </a:t>
            </a:r>
            <a:r>
              <a:rPr lang="en-US" sz="4400" b="1" dirty="0" err="1">
                <a:latin typeface="Times New Roman" panose="02020603050405020304" pitchFamily="18" charset="0"/>
                <a:cs typeface="Times New Roman" panose="02020603050405020304" pitchFamily="18" charset="0"/>
              </a:rPr>
              <a:t>Thiết</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lập</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mối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quan</a:t>
            </a:r>
            <a:r>
              <a:rPr lang="en-US" sz="4400" b="1" dirty="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hệ</a:t>
            </a:r>
            <a:r>
              <a:rPr lang="en-US" sz="4400" b="1" dirty="0" smtClean="0">
                <a:latin typeface="Times New Roman" panose="02020603050405020304" pitchFamily="18" charset="0"/>
                <a:cs typeface="Times New Roman" panose="02020603050405020304" pitchFamily="18" charset="0"/>
              </a:rPr>
              <a:t> (MQH) </a:t>
            </a:r>
            <a:r>
              <a:rPr lang="en-US" sz="4400" b="1" dirty="0" err="1">
                <a:latin typeface="Times New Roman" panose="02020603050405020304" pitchFamily="18" charset="0"/>
                <a:cs typeface="Times New Roman" panose="02020603050405020304" pitchFamily="18" charset="0"/>
              </a:rPr>
              <a:t>giữa</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bảng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dữ</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liệu</a:t>
            </a:r>
            <a:r>
              <a:rPr lang="en-US" sz="4400" b="1" dirty="0">
                <a:latin typeface="Times New Roman" panose="02020603050405020304" pitchFamily="18" charset="0"/>
                <a:cs typeface="Times New Roman" panose="02020603050405020304" pitchFamily="18" charset="0"/>
              </a:rPr>
              <a:t> (Relationships)</a:t>
            </a:r>
            <a:endParaRPr lang="en-US" sz="4400" b="1" dirty="0" smtClean="0">
              <a:latin typeface="Times New Roman" panose="02020603050405020304" pitchFamily="18" charset="0"/>
              <a:cs typeface="Times New Roman" panose="02020603050405020304" pitchFamily="18" charset="0"/>
            </a:endParaRPr>
          </a:p>
          <a:p>
            <a:pPr marL="457200" indent="-457200" algn="just">
              <a:spcBef>
                <a:spcPct val="50000"/>
              </a:spcBef>
              <a:buFontTx/>
              <a:buChar char="-"/>
            </a:pPr>
            <a:r>
              <a:rPr lang="en-US" altLang="en-US" sz="3600" dirty="0" err="1" smtClean="0">
                <a:solidFill>
                  <a:schemeClr val="folHlink"/>
                </a:solidFill>
                <a:latin typeface="Times New Roman" panose="02020603050405020304" pitchFamily="18" charset="0"/>
                <a:cs typeface="Times New Roman" panose="02020603050405020304" pitchFamily="18" charset="0"/>
              </a:rPr>
              <a:t>Khái</a:t>
            </a:r>
            <a:r>
              <a:rPr lang="en-US" altLang="en-US" sz="3600" dirty="0" smtClean="0">
                <a:solidFill>
                  <a:schemeClr val="folHlink"/>
                </a:solidFill>
                <a:latin typeface="Times New Roman" panose="02020603050405020304" pitchFamily="18" charset="0"/>
                <a:cs typeface="Times New Roman" panose="02020603050405020304" pitchFamily="18" charset="0"/>
              </a:rPr>
              <a:t> </a:t>
            </a:r>
            <a:r>
              <a:rPr lang="en-US" altLang="en-US" sz="3600" dirty="0" err="1">
                <a:solidFill>
                  <a:schemeClr val="folHlink"/>
                </a:solidFill>
                <a:latin typeface="Times New Roman" panose="02020603050405020304" pitchFamily="18" charset="0"/>
                <a:cs typeface="Times New Roman" panose="02020603050405020304" pitchFamily="18" charset="0"/>
              </a:rPr>
              <a:t>niệm</a:t>
            </a:r>
            <a:r>
              <a:rPr lang="en-US" altLang="en-US" sz="3600" dirty="0">
                <a:solidFill>
                  <a:schemeClr val="folHlink"/>
                </a:solidFill>
                <a:latin typeface="Times New Roman" panose="02020603050405020304" pitchFamily="18" charset="0"/>
                <a:cs typeface="Times New Roman" panose="02020603050405020304" pitchFamily="18" charset="0"/>
              </a:rPr>
              <a:t> </a:t>
            </a:r>
            <a:r>
              <a:rPr lang="en-US" altLang="en-US" sz="3600" dirty="0" err="1" smtClean="0">
                <a:solidFill>
                  <a:schemeClr val="folHlink"/>
                </a:solidFill>
                <a:latin typeface="Times New Roman" panose="02020603050405020304" pitchFamily="18" charset="0"/>
                <a:cs typeface="Times New Roman" panose="02020603050405020304" pitchFamily="18" charset="0"/>
              </a:rPr>
              <a:t>MQH:</a:t>
            </a:r>
            <a:r>
              <a:rPr lang="en-US" altLang="en-US" sz="3600" dirty="0" err="1" smtClean="0">
                <a:latin typeface="Times New Roman" panose="02020603050405020304" pitchFamily="18" charset="0"/>
                <a:cs typeface="Times New Roman" panose="02020603050405020304" pitchFamily="18" charset="0"/>
              </a:rPr>
              <a:t>Access</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hệ</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quản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trị</a:t>
            </a:r>
            <a:r>
              <a:rPr lang="en-US" altLang="en-US" sz="3600" dirty="0">
                <a:latin typeface="Times New Roman" panose="02020603050405020304" pitchFamily="18" charset="0"/>
                <a:cs typeface="Times New Roman" panose="02020603050405020304" pitchFamily="18" charset="0"/>
              </a:rPr>
              <a:t> CSDL </a:t>
            </a:r>
            <a:r>
              <a:rPr lang="en-US" altLang="en-US" sz="3600" dirty="0" err="1">
                <a:latin typeface="Times New Roman" panose="02020603050405020304" pitchFamily="18" charset="0"/>
                <a:cs typeface="Times New Roman" panose="02020603050405020304" pitchFamily="18" charset="0"/>
              </a:rPr>
              <a:t>nên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có</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thể</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sử</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dụng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dữ</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kiện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lấy</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từ</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nhiều</a:t>
            </a:r>
            <a:r>
              <a:rPr lang="en-US" altLang="en-US" sz="3600" dirty="0">
                <a:latin typeface="Times New Roman" panose="02020603050405020304" pitchFamily="18" charset="0"/>
                <a:cs typeface="Times New Roman" panose="02020603050405020304" pitchFamily="18" charset="0"/>
              </a:rPr>
              <a:t> Table </a:t>
            </a:r>
            <a:r>
              <a:rPr lang="en-US" altLang="en-US" sz="3600" dirty="0" err="1">
                <a:latin typeface="Times New Roman" panose="02020603050405020304" pitchFamily="18" charset="0"/>
                <a:cs typeface="Times New Roman" panose="02020603050405020304" pitchFamily="18" charset="0"/>
              </a:rPr>
              <a:t>khác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nhau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nếu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Table </a:t>
            </a:r>
            <a:r>
              <a:rPr lang="en-US" altLang="en-US" sz="3600" dirty="0" err="1">
                <a:latin typeface="Times New Roman" panose="02020603050405020304" pitchFamily="18" charset="0"/>
                <a:cs typeface="Times New Roman" panose="02020603050405020304" pitchFamily="18" charset="0"/>
              </a:rPr>
              <a:t>này</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có</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mốI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hệ</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với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nhau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muốn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vậy</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phải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khai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báo</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mối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hệ</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giữa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Table </a:t>
            </a:r>
            <a:r>
              <a:rPr lang="en-US" altLang="en-US" sz="3600" dirty="0" err="1">
                <a:latin typeface="Times New Roman" panose="02020603050405020304" pitchFamily="18" charset="0"/>
                <a:cs typeface="Times New Roman" panose="02020603050405020304" pitchFamily="18" charset="0"/>
              </a:rPr>
              <a:t>liên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smtClean="0">
                <a:latin typeface="Times New Roman" panose="02020603050405020304" pitchFamily="18" charset="0"/>
                <a:cs typeface="Times New Roman" panose="02020603050405020304" pitchFamily="18" charset="0"/>
              </a:rPr>
              <a:t>.</a:t>
            </a:r>
          </a:p>
          <a:p>
            <a:pPr marL="457200" indent="-457200" algn="just">
              <a:spcBef>
                <a:spcPct val="50000"/>
              </a:spcBef>
              <a:buFontTx/>
              <a:buChar char="-"/>
            </a:pPr>
            <a:r>
              <a:rPr lang="en-US" altLang="en-US" sz="3600" dirty="0" err="1">
                <a:solidFill>
                  <a:schemeClr val="folHlink"/>
                </a:solidFill>
                <a:latin typeface="Times New Roman" panose="02020603050405020304" pitchFamily="18" charset="0"/>
                <a:cs typeface="Times New Roman" panose="02020603050405020304" pitchFamily="18" charset="0"/>
              </a:rPr>
              <a:t>Quy</a:t>
            </a:r>
            <a:r>
              <a:rPr lang="en-US" altLang="en-US" sz="3600" dirty="0">
                <a:solidFill>
                  <a:schemeClr val="folHlink"/>
                </a:solidFill>
                <a:latin typeface="Times New Roman" panose="02020603050405020304" pitchFamily="18" charset="0"/>
                <a:cs typeface="Times New Roman" panose="02020603050405020304" pitchFamily="18" charset="0"/>
              </a:rPr>
              <a:t> </a:t>
            </a:r>
            <a:r>
              <a:rPr lang="en-US" altLang="en-US" sz="3600" dirty="0" err="1">
                <a:solidFill>
                  <a:schemeClr val="folHlink"/>
                </a:solidFill>
                <a:latin typeface="Times New Roman" panose="02020603050405020304" pitchFamily="18" charset="0"/>
                <a:cs typeface="Times New Roman" panose="02020603050405020304" pitchFamily="18" charset="0"/>
              </a:rPr>
              <a:t>định</a:t>
            </a:r>
            <a:r>
              <a:rPr lang="en-US" altLang="en-US" sz="3600" dirty="0">
                <a:solidFill>
                  <a:schemeClr val="folHlink"/>
                </a:solidFill>
                <a:latin typeface="Times New Roman" panose="02020603050405020304" pitchFamily="18" charset="0"/>
                <a:cs typeface="Times New Roman" panose="02020603050405020304" pitchFamily="18" charset="0"/>
              </a:rPr>
              <a: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Những</a:t>
            </a:r>
            <a:r>
              <a:rPr lang="en-US" altLang="en-US" sz="3600" dirty="0">
                <a:latin typeface="Times New Roman" panose="02020603050405020304" pitchFamily="18" charset="0"/>
                <a:cs typeface="Times New Roman" panose="02020603050405020304" pitchFamily="18" charset="0"/>
              </a:rPr>
              <a:t> Field </a:t>
            </a:r>
            <a:r>
              <a:rPr lang="en-US" altLang="en-US" sz="3600" dirty="0" err="1">
                <a:latin typeface="Times New Roman" panose="02020603050405020304" pitchFamily="18" charset="0"/>
                <a:cs typeface="Times New Roman" panose="02020603050405020304" pitchFamily="18" charset="0"/>
              </a:rPr>
              <a:t>đối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chiếu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trong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Table </a:t>
            </a:r>
            <a:r>
              <a:rPr lang="en-US" altLang="en-US" sz="3600" dirty="0" err="1">
                <a:latin typeface="Times New Roman" panose="02020603050405020304" pitchFamily="18" charset="0"/>
                <a:cs typeface="Times New Roman" panose="02020603050405020304" pitchFamily="18" charset="0"/>
              </a:rPr>
              <a:t>có</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hệ</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thường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có</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tên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giống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nhau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có</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cùng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kiểu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dữ</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liệu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muốn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định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nghĩa</a:t>
            </a:r>
            <a:r>
              <a:rPr lang="en-US" altLang="en-US" sz="3600" dirty="0">
                <a:latin typeface="Times New Roman" panose="02020603050405020304" pitchFamily="18" charset="0"/>
                <a:cs typeface="Times New Roman" panose="02020603050405020304" pitchFamily="18" charset="0"/>
              </a:rPr>
              <a:t> QH </a:t>
            </a:r>
            <a:r>
              <a:rPr lang="en-US" altLang="en-US" sz="3600" dirty="0" err="1">
                <a:latin typeface="Times New Roman" panose="02020603050405020304" pitchFamily="18" charset="0"/>
                <a:cs typeface="Times New Roman" panose="02020603050405020304" pitchFamily="18" charset="0"/>
              </a:rPr>
              <a:t>phải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đóng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Table </a:t>
            </a:r>
            <a:r>
              <a:rPr lang="en-US" altLang="en-US" sz="3600" dirty="0" err="1">
                <a:latin typeface="Times New Roman" panose="02020603050405020304" pitchFamily="18" charset="0"/>
                <a:cs typeface="Times New Roman" panose="02020603050405020304" pitchFamily="18" charset="0"/>
              </a:rPr>
              <a:t>đang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mở</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mở</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cửa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sổ</a:t>
            </a:r>
            <a:r>
              <a:rPr lang="en-US" altLang="en-US" sz="3600" dirty="0">
                <a:latin typeface="Times New Roman" panose="02020603050405020304" pitchFamily="18" charset="0"/>
                <a:cs typeface="Times New Roman" panose="02020603050405020304" pitchFamily="18" charset="0"/>
              </a:rPr>
              <a:t> Relationship </a:t>
            </a:r>
          </a:p>
          <a:p>
            <a:pPr marL="457200" indent="-457200" algn="just">
              <a:spcBef>
                <a:spcPct val="50000"/>
              </a:spcBef>
              <a:buFontTx/>
              <a:buChar char="-"/>
            </a:pPr>
            <a:r>
              <a:rPr lang="en-US" altLang="en-US" sz="3600" dirty="0" err="1">
                <a:solidFill>
                  <a:schemeClr val="folHlink"/>
                </a:solidFill>
                <a:latin typeface="Times New Roman" panose="02020603050405020304" pitchFamily="18" charset="0"/>
                <a:cs typeface="Times New Roman" panose="02020603050405020304" pitchFamily="18" charset="0"/>
              </a:rPr>
              <a:t>Thực</a:t>
            </a:r>
            <a:r>
              <a:rPr lang="en-US" altLang="en-US" sz="3600" dirty="0">
                <a:solidFill>
                  <a:schemeClr val="folHlink"/>
                </a:solidFill>
                <a:latin typeface="Times New Roman" panose="02020603050405020304" pitchFamily="18" charset="0"/>
                <a:cs typeface="Times New Roman" panose="02020603050405020304" pitchFamily="18" charset="0"/>
              </a:rPr>
              <a:t> </a:t>
            </a:r>
            <a:r>
              <a:rPr lang="en-US" altLang="en-US" sz="3600" dirty="0" err="1">
                <a:solidFill>
                  <a:schemeClr val="folHlink"/>
                </a:solidFill>
                <a:latin typeface="Times New Roman" panose="02020603050405020304" pitchFamily="18" charset="0"/>
                <a:cs typeface="Times New Roman" panose="02020603050405020304" pitchFamily="18" charset="0"/>
              </a:rPr>
              <a:t>hiện</a:t>
            </a:r>
            <a:r>
              <a:rPr lang="en-US" altLang="en-US" sz="3600" dirty="0">
                <a:solidFill>
                  <a:schemeClr val="folHlink"/>
                </a:solidFill>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Để</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định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nghĩa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hoặc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hiệu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chỉnh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mối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hệ</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phải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mở</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cửa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sổ</a:t>
            </a:r>
            <a:r>
              <a:rPr lang="en-US" altLang="en-US" sz="3600" dirty="0">
                <a:latin typeface="Times New Roman" panose="02020603050405020304" pitchFamily="18" charset="0"/>
                <a:cs typeface="Times New Roman" panose="02020603050405020304" pitchFamily="18" charset="0"/>
              </a:rPr>
              <a:t> Relation Ship </a:t>
            </a:r>
            <a:r>
              <a:rPr lang="en-US" altLang="en-US" sz="3600" dirty="0" err="1">
                <a:latin typeface="Times New Roman" panose="02020603050405020304" pitchFamily="18" charset="0"/>
                <a:cs typeface="Times New Roman" panose="02020603050405020304" pitchFamily="18" charset="0"/>
              </a:rPr>
              <a:t>từ</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biểu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tượng</a:t>
            </a:r>
            <a:r>
              <a:rPr lang="en-US" altLang="en-US" sz="3600" dirty="0">
                <a:latin typeface="Times New Roman" panose="02020603050405020304" pitchFamily="18" charset="0"/>
                <a:cs typeface="Times New Roman" panose="02020603050405020304" pitchFamily="18" charset="0"/>
              </a:rPr>
              <a:t> Relation ship hay Menu Tool/</a:t>
            </a:r>
            <a:r>
              <a:rPr lang="en-US" altLang="en-US" sz="3600" dirty="0" err="1">
                <a:latin typeface="Times New Roman" panose="02020603050405020304" pitchFamily="18" charset="0"/>
                <a:cs typeface="Times New Roman" panose="02020603050405020304" pitchFamily="18" charset="0"/>
              </a:rPr>
              <a:t>RelationShip</a:t>
            </a:r>
            <a:endParaRPr lang="en-US" altLang="en-US" sz="3600" dirty="0">
              <a:latin typeface="Times New Roman" panose="02020603050405020304" pitchFamily="18" charset="0"/>
              <a:cs typeface="Times New Roman" panose="02020603050405020304" pitchFamily="18" charset="0"/>
            </a:endParaRPr>
          </a:p>
          <a:p>
            <a:pPr algn="just">
              <a:spcBef>
                <a:spcPct val="50000"/>
              </a:spcBef>
            </a:pPr>
            <a:endParaRPr lang="en-US" altLang="en-US" b="1" dirty="0"/>
          </a:p>
          <a:p>
            <a:pPr algn="l"/>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31911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086" y="2225654"/>
            <a:ext cx="14788847" cy="8927027"/>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mối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quan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(MQH) </a:t>
            </a:r>
            <a:r>
              <a:rPr lang="en-US" sz="4000" b="1" dirty="0" err="1">
                <a:latin typeface="Times New Roman" panose="02020603050405020304" pitchFamily="18" charset="0"/>
                <a:cs typeface="Times New Roman" panose="02020603050405020304" pitchFamily="18" charset="0"/>
              </a:rPr>
              <a:t>giữa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bảng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dữ</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liệu</a:t>
            </a:r>
            <a:r>
              <a:rPr lang="en-US" sz="4000" b="1" dirty="0">
                <a:latin typeface="Times New Roman" panose="02020603050405020304" pitchFamily="18" charset="0"/>
                <a:cs typeface="Times New Roman" panose="02020603050405020304" pitchFamily="18" charset="0"/>
              </a:rPr>
              <a:t> (Relationships)</a:t>
            </a:r>
          </a:p>
          <a:p>
            <a:pPr algn="l"/>
            <a:r>
              <a:rPr lang="en-US" sz="3600" dirty="0">
                <a:solidFill>
                  <a:schemeClr val="folHlink"/>
                </a:solidFill>
                <a:latin typeface="Times New Roman" panose="02020603050405020304" pitchFamily="18" charset="0"/>
                <a:cs typeface="Times New Roman" panose="02020603050405020304" pitchFamily="18" charset="0"/>
              </a:rPr>
              <a:t>-</a:t>
            </a:r>
            <a:r>
              <a:rPr lang="vi-VN" sz="3600" dirty="0">
                <a:solidFill>
                  <a:schemeClr val="folHlink"/>
                </a:solidFill>
                <a:latin typeface="Times New Roman" panose="02020603050405020304" pitchFamily="18" charset="0"/>
                <a:cs typeface="Times New Roman" panose="02020603050405020304" pitchFamily="18" charset="0"/>
              </a:rPr>
              <a:t> </a:t>
            </a:r>
            <a:r>
              <a:rPr lang="en-US" sz="3600" dirty="0">
                <a:solidFill>
                  <a:schemeClr val="folHlink"/>
                </a:solidFill>
                <a:latin typeface="Times New Roman" panose="02020603050405020304" pitchFamily="18" charset="0"/>
                <a:cs typeface="Times New Roman" panose="02020603050405020304" pitchFamily="18" charset="0"/>
              </a:rPr>
              <a:t>K</a:t>
            </a:r>
            <a:r>
              <a:rPr lang="vi-VN" sz="3600" dirty="0">
                <a:solidFill>
                  <a:schemeClr val="folHlink"/>
                </a:solidFill>
                <a:latin typeface="Times New Roman" panose="02020603050405020304" pitchFamily="18" charset="0"/>
                <a:cs typeface="Times New Roman" panose="02020603050405020304" pitchFamily="18" charset="0"/>
              </a:rPr>
              <a:t>hoá</a:t>
            </a:r>
            <a:r>
              <a:rPr lang="en-US" sz="3600" dirty="0">
                <a:solidFill>
                  <a:schemeClr val="folHlink"/>
                </a:solidFill>
                <a:latin typeface="Times New Roman" panose="02020603050405020304" pitchFamily="18" charset="0"/>
                <a:cs typeface="Times New Roman" panose="02020603050405020304" pitchFamily="18" charset="0"/>
              </a:rPr>
              <a:t> </a:t>
            </a:r>
            <a:r>
              <a:rPr lang="vi-VN" sz="3600" dirty="0">
                <a:solidFill>
                  <a:schemeClr val="folHlink"/>
                </a:solidFill>
                <a:latin typeface="Times New Roman" panose="02020603050405020304" pitchFamily="18" charset="0"/>
                <a:cs typeface="Times New Roman" panose="02020603050405020304" pitchFamily="18" charset="0"/>
              </a:rPr>
              <a:t>chính</a:t>
            </a:r>
            <a:r>
              <a:rPr lang="en-US" sz="3600" dirty="0">
                <a:solidFill>
                  <a:schemeClr val="folHlink"/>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khoá</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(Primarykey).</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gh</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N</a:t>
            </a:r>
            <a:r>
              <a:rPr lang="vi-VN" dirty="0" smtClean="0">
                <a:latin typeface="Times New Roman" panose="02020603050405020304" pitchFamily="18" charset="0"/>
                <a:cs typeface="Times New Roman" panose="02020603050405020304" pitchFamily="18" charset="0"/>
              </a:rPr>
              <a:t>hờ</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(Not null.)</a:t>
            </a:r>
          </a:p>
          <a:p>
            <a:pPr algn="l"/>
            <a:r>
              <a:rPr lang="en-US" sz="3600" dirty="0">
                <a:solidFill>
                  <a:schemeClr val="folHlink"/>
                </a:solidFill>
                <a:latin typeface="Times New Roman" panose="02020603050405020304" pitchFamily="18" charset="0"/>
                <a:cs typeface="Times New Roman" panose="02020603050405020304" pitchFamily="18" charset="0"/>
              </a:rPr>
              <a:t>-</a:t>
            </a:r>
            <a:r>
              <a:rPr lang="vi-VN"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Khóa</a:t>
            </a:r>
            <a:r>
              <a:rPr lang="en-US"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ngoài</a:t>
            </a:r>
            <a:r>
              <a:rPr lang="en-US" sz="3600" dirty="0">
                <a:solidFill>
                  <a:schemeClr val="folHlink"/>
                </a:solidFill>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khóa chính </a:t>
            </a:r>
            <a:r>
              <a:rPr lang="vi-VN" dirty="0" smtClean="0">
                <a:latin typeface="Times New Roman" panose="02020603050405020304" pitchFamily="18" charset="0"/>
                <a:cs typeface="Times New Roman" panose="02020603050405020304" pitchFamily="18" charset="0"/>
              </a:rPr>
              <a:t>của 1 bảng </a:t>
            </a:r>
            <a:r>
              <a:rPr lang="en-US" dirty="0" err="1" smtClean="0">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được </a:t>
            </a:r>
            <a:r>
              <a:rPr lang="vi-VN" dirty="0">
                <a:latin typeface="Times New Roman" panose="02020603050405020304" pitchFamily="18" charset="0"/>
                <a:cs typeface="Times New Roman" panose="02020603050405020304" pitchFamily="18" charset="0"/>
              </a:rPr>
              <a:t>sử dụng như 1 thuộc tính ở 1 bảng khác. Nó thể hiện mối liên hệ giữa các bảng với nhau. </a:t>
            </a:r>
            <a:r>
              <a:rPr lang="vi-VN" dirty="0"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a:t>
            </a:r>
          </a:p>
          <a:p>
            <a:pPr algn="l"/>
            <a:r>
              <a:rPr lang="vi-VN" dirty="0">
                <a:latin typeface="Times New Roman" panose="02020603050405020304" pitchFamily="18" charset="0"/>
                <a:cs typeface="Times New Roman" panose="02020603050405020304" pitchFamily="18" charset="0"/>
              </a:rPr>
              <a:t>Giá trị của khóa ngoài phải tương thích với các giá trị của khóa chính mà nó quy chiếu tới.</a:t>
            </a:r>
          </a:p>
          <a:p>
            <a:pPr algn="l"/>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(Null</a:t>
            </a:r>
            <a:r>
              <a:rPr lang="en-US" dirty="0" smtClean="0">
                <a:latin typeface="Times New Roman" panose="02020603050405020304" pitchFamily="18" charset="0"/>
                <a:cs typeface="Times New Roman" panose="02020603050405020304" pitchFamily="18" charset="0"/>
              </a:rPr>
              <a:t>)</a:t>
            </a:r>
          </a:p>
          <a:p>
            <a:pPr algn="l"/>
            <a:r>
              <a:rPr lang="en-US" altLang="en-US" dirty="0" err="1" smtClean="0">
                <a:latin typeface="Times New Roman" panose="02020603050405020304" pitchFamily="18" charset="0"/>
                <a:cs typeface="Times New Roman" panose="02020603050405020304" pitchFamily="18" charset="0"/>
              </a:rPr>
              <a:t>Kiểu</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khóa</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a:t>
            </a:r>
            <a:r>
              <a:rPr lang="en-US" dirty="0" err="1" smtClean="0">
                <a:latin typeface="Times New Roman" panose="02020603050405020304" pitchFamily="18" charset="0"/>
                <a:cs typeface="Times New Roman" panose="02020603050405020304" pitchFamily="18" charset="0"/>
              </a:rPr>
              <a:t>oài</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khóa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phải</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phù</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hợp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nhau</a:t>
            </a:r>
            <a:r>
              <a:rPr lang="en-US" alt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r>
              <a:rPr lang="en-US"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Các</a:t>
            </a:r>
            <a:r>
              <a:rPr lang="en-US"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mối</a:t>
            </a:r>
            <a:r>
              <a:rPr lang="en-US"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liên</a:t>
            </a:r>
            <a:r>
              <a:rPr lang="en-US" sz="3600" dirty="0">
                <a:solidFill>
                  <a:schemeClr val="folHlink"/>
                </a:solidFill>
                <a:latin typeface="Times New Roman" panose="02020603050405020304" pitchFamily="18" charset="0"/>
                <a:cs typeface="Times New Roman" panose="02020603050405020304" pitchFamily="18" charset="0"/>
              </a:rPr>
              <a:t> </a:t>
            </a:r>
            <a:r>
              <a:rPr lang="en-US" sz="3600" dirty="0" err="1">
                <a:solidFill>
                  <a:schemeClr val="folHlink"/>
                </a:solidFill>
                <a:latin typeface="Times New Roman" panose="02020603050405020304" pitchFamily="18" charset="0"/>
                <a:cs typeface="Times New Roman" panose="02020603050405020304" pitchFamily="18" charset="0"/>
              </a:rPr>
              <a:t>kết</a:t>
            </a:r>
            <a:r>
              <a:rPr lang="en-US" sz="3600" dirty="0">
                <a:solidFill>
                  <a:schemeClr val="folHlink"/>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CSDL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qua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(1-n), </a:t>
            </a:r>
            <a:r>
              <a:rPr lang="en-US" dirty="0" err="1" smtClean="0">
                <a:latin typeface="Times New Roman" panose="02020603050405020304" pitchFamily="18" charset="0"/>
                <a:cs typeface="Times New Roman" panose="02020603050405020304" pitchFamily="18" charset="0"/>
              </a:rPr>
              <a:t>một-một</a:t>
            </a:r>
            <a:r>
              <a:rPr lang="en-US" dirty="0" smtClean="0">
                <a:latin typeface="Times New Roman" panose="02020603050405020304" pitchFamily="18" charset="0"/>
                <a:cs typeface="Times New Roman" panose="02020603050405020304" pitchFamily="18" charset="0"/>
              </a:rPr>
              <a:t>(1-1), </a:t>
            </a:r>
            <a:r>
              <a:rPr lang="en-US" dirty="0" err="1" smtClean="0">
                <a:latin typeface="Times New Roman" panose="02020603050405020304" pitchFamily="18" charset="0"/>
                <a:cs typeface="Times New Roman" panose="02020603050405020304" pitchFamily="18" charset="0"/>
              </a:rPr>
              <a:t>nhiều-nhiều</a:t>
            </a:r>
            <a:r>
              <a:rPr lang="en-US" dirty="0" smtClean="0">
                <a:latin typeface="Times New Roman" panose="02020603050405020304" pitchFamily="18" charset="0"/>
                <a:cs typeface="Times New Roman" panose="02020603050405020304" pitchFamily="18" charset="0"/>
              </a:rPr>
              <a:t>(m-n).</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92711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086" y="1813810"/>
            <a:ext cx="14788847" cy="9308891"/>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mối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quan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(MQH) </a:t>
            </a:r>
            <a:r>
              <a:rPr lang="en-US" sz="4000" b="1" dirty="0" err="1">
                <a:latin typeface="Times New Roman" panose="02020603050405020304" pitchFamily="18" charset="0"/>
                <a:cs typeface="Times New Roman" panose="02020603050405020304" pitchFamily="18" charset="0"/>
              </a:rPr>
              <a:t>giữa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bảng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dữ</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liệu</a:t>
            </a:r>
            <a:r>
              <a:rPr lang="en-US" sz="4000" b="1" dirty="0">
                <a:latin typeface="Times New Roman" panose="02020603050405020304" pitchFamily="18" charset="0"/>
                <a:cs typeface="Times New Roman" panose="02020603050405020304" pitchFamily="18" charset="0"/>
              </a:rPr>
              <a:t> (Relationships)</a:t>
            </a:r>
          </a:p>
          <a:p>
            <a:pPr algn="l">
              <a:spcBef>
                <a:spcPct val="50000"/>
              </a:spcBef>
            </a:pPr>
            <a:r>
              <a:rPr lang="en-US" altLang="en-US" dirty="0" err="1" smtClean="0">
                <a:solidFill>
                  <a:schemeClr val="folHlink"/>
                </a:solidFill>
                <a:latin typeface="Times New Roman" panose="02020603050405020304" pitchFamily="18" charset="0"/>
                <a:cs typeface="Times New Roman" panose="02020603050405020304" pitchFamily="18" charset="0"/>
              </a:rPr>
              <a:t>Vào</a:t>
            </a:r>
            <a:r>
              <a:rPr lang="en-US" altLang="en-US" dirty="0" smtClean="0">
                <a:solidFill>
                  <a:schemeClr val="folHlink"/>
                </a:solidFill>
                <a:latin typeface="Times New Roman" panose="02020603050405020304" pitchFamily="18" charset="0"/>
                <a:cs typeface="Times New Roman" panose="02020603050405020304" pitchFamily="18" charset="0"/>
              </a:rPr>
              <a:t> tab Database tools-&gt; Relationships</a:t>
            </a:r>
          </a:p>
          <a:p>
            <a:pPr algn="l">
              <a:spcBef>
                <a:spcPct val="50000"/>
              </a:spcBef>
            </a:pPr>
            <a:r>
              <a:rPr lang="en-US" altLang="en-US" dirty="0" err="1" smtClean="0">
                <a:solidFill>
                  <a:schemeClr val="folHlink"/>
                </a:solidFill>
                <a:latin typeface="Times New Roman" panose="02020603050405020304" pitchFamily="18" charset="0"/>
                <a:cs typeface="Times New Roman" panose="02020603050405020304" pitchFamily="18" charset="0"/>
              </a:rPr>
              <a:t>Từ</a:t>
            </a:r>
            <a:r>
              <a:rPr lang="en-US" altLang="en-US" dirty="0" smtClean="0">
                <a:solidFill>
                  <a:schemeClr val="folHlink"/>
                </a:solidFill>
                <a:latin typeface="Times New Roman" panose="02020603050405020304" pitchFamily="18" charset="0"/>
                <a:cs typeface="Times New Roman" panose="02020603050405020304" pitchFamily="18" charset="0"/>
              </a:rPr>
              <a:t> </a:t>
            </a:r>
            <a:r>
              <a:rPr lang="en-US" altLang="en-US" dirty="0" err="1">
                <a:solidFill>
                  <a:schemeClr val="folHlink"/>
                </a:solidFill>
                <a:latin typeface="Times New Roman" panose="02020603050405020304" pitchFamily="18" charset="0"/>
                <a:cs typeface="Times New Roman" panose="02020603050405020304" pitchFamily="18" charset="0"/>
              </a:rPr>
              <a:t>cửa</a:t>
            </a:r>
            <a:r>
              <a:rPr lang="en-US" altLang="en-US" dirty="0">
                <a:solidFill>
                  <a:schemeClr val="folHlink"/>
                </a:solidFill>
                <a:latin typeface="Times New Roman" panose="02020603050405020304" pitchFamily="18" charset="0"/>
                <a:cs typeface="Times New Roman" panose="02020603050405020304" pitchFamily="18" charset="0"/>
              </a:rPr>
              <a:t> </a:t>
            </a:r>
            <a:r>
              <a:rPr lang="en-US" altLang="en-US" dirty="0" err="1">
                <a:solidFill>
                  <a:schemeClr val="folHlink"/>
                </a:solidFill>
                <a:latin typeface="Times New Roman" panose="02020603050405020304" pitchFamily="18" charset="0"/>
                <a:cs typeface="Times New Roman" panose="02020603050405020304" pitchFamily="18" charset="0"/>
              </a:rPr>
              <a:t>sổ</a:t>
            </a:r>
            <a:r>
              <a:rPr lang="en-US" altLang="en-US" dirty="0">
                <a:solidFill>
                  <a:schemeClr val="folHlink"/>
                </a:solidFill>
                <a:latin typeface="Times New Roman" panose="02020603050405020304" pitchFamily="18" charset="0"/>
                <a:cs typeface="Times New Roman" panose="02020603050405020304" pitchFamily="18" charset="0"/>
              </a:rPr>
              <a:t> Show Table :</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Chọn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Table hay </a:t>
            </a:r>
            <a:r>
              <a:rPr lang="en-US" altLang="en-US" dirty="0" smtClean="0">
                <a:latin typeface="Times New Roman" panose="02020603050405020304" pitchFamily="18" charset="0"/>
                <a:cs typeface="Times New Roman" panose="02020603050405020304" pitchFamily="18" charset="0"/>
              </a:rPr>
              <a:t>query</a:t>
            </a:r>
          </a:p>
          <a:p>
            <a:pPr algn="l">
              <a:spcBef>
                <a:spcPct val="50000"/>
              </a:spcBef>
            </a:pPr>
            <a:r>
              <a:rPr lang="en-US" altLang="en-US" dirty="0" err="1" smtClean="0">
                <a:latin typeface="Times New Roman" panose="02020603050405020304" pitchFamily="18" charset="0"/>
                <a:cs typeface="Times New Roman" panose="02020603050405020304" pitchFamily="18" charset="0"/>
              </a:rPr>
              <a:t>cần</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Add </a:t>
            </a:r>
            <a:r>
              <a:rPr lang="en-US" altLang="en-US" dirty="0" err="1">
                <a:latin typeface="Times New Roman" panose="02020603050405020304" pitchFamily="18" charset="0"/>
                <a:cs typeface="Times New Roman" panose="02020603050405020304" pitchFamily="18" charset="0"/>
              </a:rPr>
              <a:t>lần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lượt</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vào</a:t>
            </a:r>
            <a:endParaRPr lang="en-US" altLang="en-US" dirty="0" smtClean="0">
              <a:latin typeface="Times New Roman" panose="02020603050405020304" pitchFamily="18" charset="0"/>
              <a:cs typeface="Times New Roman" panose="02020603050405020304" pitchFamily="18" charset="0"/>
            </a:endParaRPr>
          </a:p>
          <a:p>
            <a:pPr algn="l">
              <a:spcBef>
                <a:spcPct val="50000"/>
              </a:spcBef>
            </a:pPr>
            <a:r>
              <a:rPr lang="en-US" altLang="en-US" dirty="0" smtClean="0">
                <a:solidFill>
                  <a:schemeClr val="folHlink"/>
                </a:solidFill>
                <a:latin typeface="Times New Roman" panose="02020603050405020304" pitchFamily="18" charset="0"/>
                <a:cs typeface="Times New Roman" panose="02020603050405020304" pitchFamily="18" charset="0"/>
              </a:rPr>
              <a:t>+Enforce </a:t>
            </a:r>
            <a:r>
              <a:rPr lang="en-US" altLang="en-US" dirty="0">
                <a:solidFill>
                  <a:schemeClr val="folHlink"/>
                </a:solidFill>
                <a:latin typeface="Times New Roman" panose="02020603050405020304" pitchFamily="18" charset="0"/>
                <a:cs typeface="Times New Roman" panose="02020603050405020304" pitchFamily="18" charset="0"/>
              </a:rPr>
              <a:t>referential integrity: </a:t>
            </a:r>
            <a:endParaRPr lang="en-US" altLang="en-US" dirty="0" smtClean="0">
              <a:solidFill>
                <a:schemeClr val="folHlink"/>
              </a:solidFill>
              <a:latin typeface="Times New Roman" panose="02020603050405020304" pitchFamily="18" charset="0"/>
              <a:cs typeface="Times New Roman" panose="02020603050405020304" pitchFamily="18" charset="0"/>
            </a:endParaRPr>
          </a:p>
          <a:p>
            <a:pPr algn="l">
              <a:spcBef>
                <a:spcPct val="50000"/>
              </a:spcBef>
            </a:pPr>
            <a:r>
              <a:rPr lang="en-US" altLang="en-US" dirty="0" err="1" smtClean="0">
                <a:latin typeface="Times New Roman" panose="02020603050405020304" pitchFamily="18" charset="0"/>
                <a:cs typeface="Times New Roman" panose="02020603050405020304" pitchFamily="18" charset="0"/>
              </a:rPr>
              <a:t>Thiết</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tính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tham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chiếu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toàn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vẹn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t>
            </a:r>
            <a:r>
              <a:rPr lang="en-US" altLang="en-US" dirty="0">
                <a:latin typeface="Times New Roman" panose="02020603050405020304" pitchFamily="18" charset="0"/>
                <a:cs typeface="Times New Roman" panose="02020603050405020304" pitchFamily="18" charset="0"/>
              </a:rPr>
              <a:t> 2 </a:t>
            </a:r>
            <a:r>
              <a:rPr lang="en-US" altLang="en-US" dirty="0" smtClean="0">
                <a:latin typeface="Times New Roman" panose="02020603050405020304" pitchFamily="18" charset="0"/>
                <a:cs typeface="Times New Roman" panose="02020603050405020304" pitchFamily="18" charset="0"/>
              </a:rPr>
              <a:t>Table</a:t>
            </a:r>
          </a:p>
          <a:p>
            <a:pPr algn="l">
              <a:spcBef>
                <a:spcPct val="50000"/>
              </a:spcBef>
            </a:pPr>
            <a:r>
              <a:rPr lang="en-US" altLang="en-US" dirty="0">
                <a:solidFill>
                  <a:schemeClr val="folHlink"/>
                </a:solidFill>
                <a:latin typeface="Times New Roman" panose="02020603050405020304" pitchFamily="18" charset="0"/>
                <a:cs typeface="Times New Roman" panose="02020603050405020304" pitchFamily="18" charset="0"/>
              </a:rPr>
              <a:t>+ </a:t>
            </a:r>
            <a:r>
              <a:rPr lang="en-US" altLang="en-US" dirty="0" err="1">
                <a:solidFill>
                  <a:schemeClr val="folHlink"/>
                </a:solidFill>
                <a:latin typeface="Times New Roman" panose="02020603050405020304" pitchFamily="18" charset="0"/>
                <a:cs typeface="Times New Roman" panose="02020603050405020304" pitchFamily="18" charset="0"/>
              </a:rPr>
              <a:t>Casade</a:t>
            </a:r>
            <a:r>
              <a:rPr lang="en-US" altLang="en-US" dirty="0">
                <a:solidFill>
                  <a:schemeClr val="folHlink"/>
                </a:solidFill>
                <a:latin typeface="Times New Roman" panose="02020603050405020304" pitchFamily="18" charset="0"/>
                <a:cs typeface="Times New Roman" panose="02020603050405020304" pitchFamily="18" charset="0"/>
              </a:rPr>
              <a:t> Delete related records: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algn="l">
              <a:spcBef>
                <a:spcPct val="50000"/>
              </a:spcBef>
            </a:pPr>
            <a:r>
              <a:rPr lang="en-US" altLang="en-US" dirty="0" err="1" smtClean="0">
                <a:latin typeface="Times New Roman" panose="02020603050405020304" pitchFamily="18" charset="0"/>
                <a:cs typeface="Times New Roman" panose="02020603050405020304" pitchFamily="18" charset="0"/>
              </a:rPr>
              <a:t>Xóa</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mẫu</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trong</a:t>
            </a:r>
            <a:r>
              <a:rPr lang="en-US" altLang="en-US" dirty="0">
                <a:latin typeface="Times New Roman" panose="02020603050405020304" pitchFamily="18" charset="0"/>
                <a:cs typeface="Times New Roman" panose="02020603050405020304" pitchFamily="18" charset="0"/>
              </a:rPr>
              <a:t> Table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 </a:t>
            </a:r>
          </a:p>
          <a:p>
            <a:pPr marL="571500" indent="-571500" algn="l">
              <a:buFont typeface="Symbol" panose="05050102010706020507" pitchFamily="18" charset="2"/>
              <a:buChar char="Þ"/>
            </a:pPr>
            <a:r>
              <a:rPr lang="en-US" altLang="en-US" dirty="0" err="1" smtClean="0">
                <a:latin typeface="Times New Roman" panose="02020603050405020304" pitchFamily="18" charset="0"/>
                <a:cs typeface="Times New Roman" panose="02020603050405020304" pitchFamily="18" charset="0"/>
                <a:sym typeface="Symbol" panose="05050102010706020507" pitchFamily="18" charset="2"/>
              </a:rPr>
              <a:t>Xóa</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mẫu</a:t>
            </a:r>
            <a:r>
              <a:rPr lang="en-US" altLang="en-US" dirty="0">
                <a:latin typeface="Times New Roman" panose="02020603050405020304" pitchFamily="18" charset="0"/>
                <a:cs typeface="Times New Roman" panose="02020603050405020304" pitchFamily="18" charset="0"/>
                <a:sym typeface="Symbol" panose="05050102010706020507" pitchFamily="18" charset="2"/>
              </a:rPr>
              <a:t> tin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trong</a:t>
            </a:r>
            <a:r>
              <a:rPr lang="en-US" altLang="en-US" dirty="0">
                <a:latin typeface="Times New Roman" panose="02020603050405020304" pitchFamily="18" charset="0"/>
                <a:cs typeface="Times New Roman" panose="02020603050405020304" pitchFamily="18" charset="0"/>
                <a:sym typeface="Symbol" panose="05050102010706020507" pitchFamily="18" charset="2"/>
              </a:rPr>
              <a:t> Table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quan</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smtClean="0">
                <a:latin typeface="Times New Roman" panose="02020603050405020304" pitchFamily="18" charset="0"/>
                <a:cs typeface="Times New Roman" panose="02020603050405020304" pitchFamily="18" charset="0"/>
                <a:sym typeface="Symbol" panose="05050102010706020507" pitchFamily="18" charset="2"/>
              </a:rPr>
              <a:t>hệ</a:t>
            </a:r>
            <a:endParaRPr lang="en-US" altLang="en-US" dirty="0" smtClean="0">
              <a:latin typeface="Times New Roman" panose="02020603050405020304" pitchFamily="18" charset="0"/>
              <a:cs typeface="Times New Roman" panose="02020603050405020304" pitchFamily="18" charset="0"/>
              <a:sym typeface="Symbol" panose="05050102010706020507" pitchFamily="18" charset="2"/>
            </a:endParaRPr>
          </a:p>
          <a:p>
            <a:pPr algn="l">
              <a:spcBef>
                <a:spcPct val="50000"/>
              </a:spcBef>
            </a:pPr>
            <a:r>
              <a:rPr lang="en-US" altLang="en-US" dirty="0">
                <a:solidFill>
                  <a:schemeClr val="folHlink"/>
                </a:solidFill>
                <a:latin typeface="Times New Roman" panose="02020603050405020304" pitchFamily="18" charset="0"/>
                <a:cs typeface="Times New Roman" panose="02020603050405020304" pitchFamily="18" charset="0"/>
              </a:rPr>
              <a:t>+</a:t>
            </a:r>
            <a:r>
              <a:rPr lang="en-US" altLang="en-US" dirty="0" err="1">
                <a:solidFill>
                  <a:schemeClr val="folHlink"/>
                </a:solidFill>
                <a:latin typeface="Times New Roman" panose="02020603050405020304" pitchFamily="18" charset="0"/>
                <a:cs typeface="Times New Roman" panose="02020603050405020304" pitchFamily="18" charset="0"/>
              </a:rPr>
              <a:t>Casade</a:t>
            </a:r>
            <a:r>
              <a:rPr lang="en-US" altLang="en-US" dirty="0">
                <a:solidFill>
                  <a:schemeClr val="folHlink"/>
                </a:solidFill>
                <a:latin typeface="Times New Roman" panose="02020603050405020304" pitchFamily="18" charset="0"/>
                <a:cs typeface="Times New Roman" panose="02020603050405020304" pitchFamily="18" charset="0"/>
              </a:rPr>
              <a:t> Update related records:</a:t>
            </a:r>
            <a:r>
              <a:rPr lang="en-US" altLang="en-US" dirty="0">
                <a:latin typeface="Times New Roman" panose="02020603050405020304" pitchFamily="18" charset="0"/>
                <a:cs typeface="Times New Roman" panose="02020603050405020304" pitchFamily="18" charset="0"/>
              </a:rPr>
              <a:t> </a:t>
            </a:r>
          </a:p>
          <a:p>
            <a:pPr algn="l"/>
            <a:r>
              <a:rPr lang="en-US" altLang="en-US" dirty="0" err="1">
                <a:latin typeface="Times New Roman" panose="02020603050405020304" pitchFamily="18" charset="0"/>
                <a:cs typeface="Times New Roman" panose="02020603050405020304" pitchFamily="18" charset="0"/>
              </a:rPr>
              <a:t>cập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mẫu</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trong</a:t>
            </a:r>
            <a:r>
              <a:rPr lang="en-US" altLang="en-US" dirty="0">
                <a:latin typeface="Times New Roman" panose="02020603050405020304" pitchFamily="18" charset="0"/>
                <a:cs typeface="Times New Roman" panose="02020603050405020304" pitchFamily="18" charset="0"/>
              </a:rPr>
              <a:t> Table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 </a:t>
            </a:r>
          </a:p>
          <a:p>
            <a:pPr algn="l"/>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cập</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nhật</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các</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mẫu</a:t>
            </a:r>
            <a:r>
              <a:rPr lang="en-US" altLang="en-US" dirty="0">
                <a:latin typeface="Times New Roman" panose="02020603050405020304" pitchFamily="18" charset="0"/>
                <a:cs typeface="Times New Roman" panose="02020603050405020304" pitchFamily="18" charset="0"/>
                <a:sym typeface="Symbol" panose="05050102010706020507" pitchFamily="18" charset="2"/>
              </a:rPr>
              <a:t> tin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trong</a:t>
            </a:r>
            <a:r>
              <a:rPr lang="en-US" altLang="en-US" dirty="0">
                <a:latin typeface="Times New Roman" panose="02020603050405020304" pitchFamily="18" charset="0"/>
                <a:cs typeface="Times New Roman" panose="02020603050405020304" pitchFamily="18" charset="0"/>
                <a:sym typeface="Symbol" panose="05050102010706020507" pitchFamily="18" charset="2"/>
              </a:rPr>
              <a:t> Table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quan</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hệ</a:t>
            </a: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algn="l"/>
            <a:endParaRPr lang="en-US" altLang="en-US" sz="3600" b="1" dirty="0">
              <a:sym typeface="Symbol" panose="05050102010706020507" pitchFamily="18" charset="2"/>
            </a:endParaRPr>
          </a:p>
          <a:p>
            <a:pPr algn="l">
              <a:spcBef>
                <a:spcPct val="50000"/>
              </a:spcBef>
            </a:pPr>
            <a:endParaRPr lang="en-US" altLang="en-US" sz="3600" b="1" dirty="0"/>
          </a:p>
          <a:p>
            <a:pPr algn="l">
              <a:spcBef>
                <a:spcPct val="50000"/>
              </a:spcBef>
            </a:pPr>
            <a:endParaRPr lang="en-US" altLang="en-US" sz="3600" b="1" dirty="0"/>
          </a:p>
          <a:p>
            <a:pPr algn="l"/>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703" y="7210034"/>
            <a:ext cx="5689600" cy="404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9151718" y="2566631"/>
            <a:ext cx="6553200" cy="2581275"/>
          </a:xfrm>
          <a:prstGeom prst="rect">
            <a:avLst/>
          </a:prstGeom>
          <a:ln>
            <a:solidFill>
              <a:schemeClr val="tx1"/>
            </a:solidFill>
          </a:ln>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3047" y="4462585"/>
            <a:ext cx="4216400" cy="335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12097063" y="2566631"/>
            <a:ext cx="1244184" cy="596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777928" y="3016106"/>
            <a:ext cx="1125149" cy="596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882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086" y="2210664"/>
            <a:ext cx="14788847" cy="3372817"/>
          </a:xfrm>
        </p:spPr>
        <p:txBody>
          <a:bodyPr>
            <a:noAutofit/>
          </a:bodyPr>
          <a:lstStyle/>
          <a:p>
            <a:pPr algn="l"/>
            <a:r>
              <a:rPr lang="en-US" sz="4000" b="1" dirty="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mối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quan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(MQH) </a:t>
            </a:r>
            <a:r>
              <a:rPr lang="en-US" sz="4000" b="1" dirty="0" err="1">
                <a:latin typeface="Times New Roman" panose="02020603050405020304" pitchFamily="18" charset="0"/>
                <a:cs typeface="Times New Roman" panose="02020603050405020304" pitchFamily="18" charset="0"/>
              </a:rPr>
              <a:t>giữa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bảng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dữ</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liệu</a:t>
            </a:r>
            <a:r>
              <a:rPr lang="en-US" sz="4000" b="1" dirty="0">
                <a:latin typeface="Times New Roman" panose="02020603050405020304" pitchFamily="18" charset="0"/>
                <a:cs typeface="Times New Roman" panose="02020603050405020304" pitchFamily="18" charset="0"/>
              </a:rPr>
              <a:t> (Relationships)</a:t>
            </a:r>
          </a:p>
          <a:p>
            <a:pPr algn="l"/>
            <a:r>
              <a:rPr lang="en-US" dirty="0" smtClean="0">
                <a:latin typeface="Times New Roman" panose="02020603050405020304" pitchFamily="18" charset="0"/>
                <a:cs typeface="Times New Roman" panose="02020603050405020304" pitchFamily="18" charset="0"/>
              </a:rPr>
              <a:t>VD: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QLSV,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HocVien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MaHV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Malop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LopHoc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field</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pPr algn="l"/>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1-n :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grpSp>
        <p:nvGrpSpPr>
          <p:cNvPr id="4" name="Group 3"/>
          <p:cNvGrpSpPr/>
          <p:nvPr/>
        </p:nvGrpSpPr>
        <p:grpSpPr>
          <a:xfrm>
            <a:off x="1418009" y="5831727"/>
            <a:ext cx="11876314" cy="5757333"/>
            <a:chOff x="908349" y="5621867"/>
            <a:chExt cx="11876314" cy="5757333"/>
          </a:xfrm>
        </p:grpSpPr>
        <p:pic>
          <p:nvPicPr>
            <p:cNvPr id="2" name="Picture 1"/>
            <p:cNvPicPr>
              <a:picLocks noChangeAspect="1"/>
            </p:cNvPicPr>
            <p:nvPr/>
          </p:nvPicPr>
          <p:blipFill>
            <a:blip r:embed="rId3"/>
            <a:stretch>
              <a:fillRect/>
            </a:stretch>
          </p:blipFill>
          <p:spPr>
            <a:xfrm>
              <a:off x="908349" y="5621867"/>
              <a:ext cx="11876314" cy="5757333"/>
            </a:xfrm>
            <a:prstGeom prst="rect">
              <a:avLst/>
            </a:prstGeom>
          </p:spPr>
        </p:pic>
        <p:sp>
          <p:nvSpPr>
            <p:cNvPr id="6" name="AutoShape 7"/>
            <p:cNvSpPr>
              <a:spLocks noChangeArrowheads="1"/>
            </p:cNvSpPr>
            <p:nvPr/>
          </p:nvSpPr>
          <p:spPr bwMode="auto">
            <a:xfrm>
              <a:off x="8116509" y="6799081"/>
              <a:ext cx="1905000" cy="457200"/>
            </a:xfrm>
            <a:prstGeom prst="wedgeRoundRectCallout">
              <a:avLst>
                <a:gd name="adj1" fmla="val -6962"/>
                <a:gd name="adj2" fmla="val 366565"/>
                <a:gd name="adj3" fmla="val 16667"/>
              </a:avLst>
            </a:prstGeom>
            <a:solidFill>
              <a:srgbClr val="92D05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altLang="en-US" b="1">
                  <a:latin typeface="Times New Roman" panose="02020603050405020304" pitchFamily="18" charset="0"/>
                  <a:cs typeface="Times New Roman" panose="02020603050405020304" pitchFamily="18" charset="0"/>
                </a:rPr>
                <a:t>Khóa chính</a:t>
              </a:r>
            </a:p>
          </p:txBody>
        </p:sp>
        <p:sp>
          <p:nvSpPr>
            <p:cNvPr id="7" name="AutoShape 8"/>
            <p:cNvSpPr>
              <a:spLocks noChangeArrowheads="1"/>
            </p:cNvSpPr>
            <p:nvPr/>
          </p:nvSpPr>
          <p:spPr bwMode="auto">
            <a:xfrm>
              <a:off x="5353355" y="10181549"/>
              <a:ext cx="1905000" cy="457200"/>
            </a:xfrm>
            <a:prstGeom prst="wedgeRoundRectCallout">
              <a:avLst>
                <a:gd name="adj1" fmla="val 139718"/>
                <a:gd name="adj2" fmla="val -259939"/>
                <a:gd name="adj3" fmla="val 16667"/>
              </a:avLst>
            </a:prstGeom>
            <a:solidFill>
              <a:srgbClr val="92D05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altLang="en-US" b="1">
                  <a:latin typeface="Times New Roman" panose="02020603050405020304" pitchFamily="18" charset="0"/>
                  <a:cs typeface="Times New Roman" panose="02020603050405020304" pitchFamily="18" charset="0"/>
                </a:rPr>
                <a:t>Khóa ngoại</a:t>
              </a:r>
            </a:p>
          </p:txBody>
        </p:sp>
        <p:sp>
          <p:nvSpPr>
            <p:cNvPr id="8" name="AutoShape 9"/>
            <p:cNvSpPr>
              <a:spLocks noChangeArrowheads="1"/>
            </p:cNvSpPr>
            <p:nvPr/>
          </p:nvSpPr>
          <p:spPr bwMode="auto">
            <a:xfrm>
              <a:off x="5353355" y="6308943"/>
              <a:ext cx="1755098" cy="490138"/>
            </a:xfrm>
            <a:prstGeom prst="wedgeRoundRectCallout">
              <a:avLst>
                <a:gd name="adj1" fmla="val -117749"/>
                <a:gd name="adj2" fmla="val 189980"/>
                <a:gd name="adj3" fmla="val 16667"/>
              </a:avLst>
            </a:prstGeom>
            <a:solidFill>
              <a:srgbClr val="92D05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altLang="en-US" b="1">
                  <a:latin typeface="Times New Roman" panose="02020603050405020304" pitchFamily="18" charset="0"/>
                  <a:cs typeface="Times New Roman" panose="02020603050405020304" pitchFamily="18" charset="0"/>
                </a:rPr>
                <a:t>Khóa chính</a:t>
              </a:r>
            </a:p>
          </p:txBody>
        </p:sp>
      </p:grpSp>
    </p:spTree>
    <p:extLst>
      <p:ext uri="{BB962C8B-B14F-4D97-AF65-F5344CB8AC3E}">
        <p14:creationId xmlns:p14="http://schemas.microsoft.com/office/powerpoint/2010/main" val="346348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8955" y="489856"/>
            <a:ext cx="13817600" cy="2538401"/>
          </a:xfrm>
        </p:spPr>
        <p:txBody>
          <a:bodyPr>
            <a:normAutofit/>
          </a:bodyPr>
          <a:lstStyle/>
          <a:p>
            <a:pPr algn="l"/>
            <a:r>
              <a:rPr lang="vi-VN" sz="7200" b="1" dirty="0"/>
              <a:t>I. Khái niệm về Cơ Sở Dữ Liệu (CSDL)</a:t>
            </a:r>
            <a:endParaRPr lang="en-US" sz="7200" dirty="0"/>
          </a:p>
        </p:txBody>
      </p:sp>
      <p:sp>
        <p:nvSpPr>
          <p:cNvPr id="5" name="Subtitle 4"/>
          <p:cNvSpPr>
            <a:spLocks noGrp="1"/>
          </p:cNvSpPr>
          <p:nvPr>
            <p:ph type="subTitle" idx="1"/>
          </p:nvPr>
        </p:nvSpPr>
        <p:spPr>
          <a:xfrm>
            <a:off x="658955" y="3068026"/>
            <a:ext cx="15156778" cy="8209573"/>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1. </a:t>
            </a:r>
            <a:r>
              <a:rPr lang="en-US" sz="2800" b="1" dirty="0" err="1" smtClean="0">
                <a:latin typeface="Times New Roman" panose="02020603050405020304" pitchFamily="18" charset="0"/>
                <a:cs typeface="Times New Roman" panose="02020603050405020304" pitchFamily="18" charset="0"/>
              </a:rPr>
              <a:t>Định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nghĩa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Cơ</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Sở</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Dữ</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Liệu</a:t>
            </a:r>
            <a:endParaRPr lang="en-US" sz="2800" b="1" dirty="0" smtClean="0">
              <a:latin typeface="Times New Roman" panose="02020603050405020304" pitchFamily="18" charset="0"/>
              <a:cs typeface="Times New Roman" panose="02020603050405020304" pitchFamily="18" charset="0"/>
            </a:endParaRPr>
          </a:p>
          <a:p>
            <a:pPr algn="l"/>
            <a:r>
              <a:rPr lang="vi-VN" sz="2800" dirty="0" smtClean="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Cơ sở dữ liệu (CSDL) là một hệ thống các thông tin có cấu trúc </a:t>
            </a:r>
            <a:r>
              <a:rPr lang="vi-VN" sz="2800" dirty="0"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lưu </a:t>
            </a:r>
            <a:r>
              <a:rPr lang="vi-VN" sz="2800" dirty="0">
                <a:latin typeface="Times New Roman" panose="02020603050405020304" pitchFamily="18" charset="0"/>
                <a:cs typeface="Times New Roman" panose="02020603050405020304" pitchFamily="18" charset="0"/>
              </a:rPr>
              <a:t>trữ trên các thiết bị như băng từ, đĩa từ,… để có thể thoả mãn yêu cầu </a:t>
            </a:r>
            <a:r>
              <a:rPr lang="vi-VN" sz="2800" dirty="0"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thác </a:t>
            </a:r>
            <a:r>
              <a:rPr lang="vi-VN" sz="2800" dirty="0">
                <a:latin typeface="Times New Roman" panose="02020603050405020304" pitchFamily="18" charset="0"/>
                <a:cs typeface="Times New Roman" panose="02020603050405020304" pitchFamily="18" charset="0"/>
              </a:rPr>
              <a:t>đồng thời của nhiều người sử dụng.</a:t>
            </a:r>
          </a:p>
          <a:p>
            <a:pPr algn="l"/>
            <a:r>
              <a:rPr lang="en-US" sz="2800" dirty="0">
                <a:latin typeface="Times New Roman" panose="02020603050405020304" pitchFamily="18" charset="0"/>
                <a:cs typeface="Times New Roman" panose="02020603050405020304" pitchFamily="18" charset="0"/>
              </a:rPr>
              <a:t>CSDL </a:t>
            </a:r>
            <a:r>
              <a:rPr lang="en-US" sz="2800" dirty="0" err="1">
                <a:latin typeface="Times New Roman" panose="02020603050405020304" pitchFamily="18" charset="0"/>
                <a:cs typeface="Times New Roman" panose="02020603050405020304" pitchFamily="18" charset="0"/>
              </a:rPr>
              <a:t>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logic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lĩnh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a:t>
            </a:r>
            <a:r>
              <a:rPr lang="vi-VN" sz="2800" b="1" dirty="0">
                <a:latin typeface="Times New Roman" panose="02020603050405020304" pitchFamily="18" charset="0"/>
                <a:cs typeface="Times New Roman" panose="02020603050405020304" pitchFamily="18" charset="0"/>
              </a:rPr>
              <a:t>Ưu điểm của cơ sở dữ liệu</a:t>
            </a:r>
            <a:r>
              <a:rPr lang="en-US" sz="2800" b="1" i="1"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lắp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xuống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được </a:t>
            </a:r>
            <a:r>
              <a:rPr lang="vi-VN" sz="2800" dirty="0">
                <a:latin typeface="Times New Roman" panose="02020603050405020304" pitchFamily="18" charset="0"/>
                <a:cs typeface="Times New Roman" panose="02020603050405020304" pitchFamily="18" charset="0"/>
              </a:rPr>
              <a:t>tính nhất quán và toàn vẹn dữ liệu.</a:t>
            </a: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Đảm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a:t>
            </a:r>
          </a:p>
          <a:p>
            <a:pPr algn="l"/>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Khả </a:t>
            </a:r>
            <a:r>
              <a:rPr lang="vi-VN" sz="2800" dirty="0">
                <a:latin typeface="Times New Roman" panose="02020603050405020304" pitchFamily="18" charset="0"/>
                <a:cs typeface="Times New Roman" panose="02020603050405020304" pitchFamily="18" charset="0"/>
              </a:rPr>
              <a:t>năng chia sẻ thông tin cho nhiều người sử dụng</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vấn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mà</a:t>
            </a:r>
            <a:r>
              <a:rPr lang="en-US" sz="2800" b="1" dirty="0">
                <a:latin typeface="Times New Roman" panose="02020603050405020304" pitchFamily="18" charset="0"/>
                <a:cs typeface="Times New Roman" panose="02020603050405020304" pitchFamily="18" charset="0"/>
              </a:rPr>
              <a:t> CSDL </a:t>
            </a:r>
            <a:r>
              <a:rPr lang="en-US" sz="2800" b="1" dirty="0" err="1">
                <a:latin typeface="Times New Roman" panose="02020603050405020304" pitchFamily="18" charset="0"/>
                <a:cs typeface="Times New Roman" panose="02020603050405020304" pitchFamily="18" charset="0"/>
              </a:rPr>
              <a:t>cần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giải</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quyết</a:t>
            </a:r>
            <a:endParaRPr lang="en-US" sz="2800" b="1" dirty="0" smtClean="0">
              <a:latin typeface="Times New Roman" panose="02020603050405020304" pitchFamily="18" charset="0"/>
              <a:cs typeface="Times New Roman" panose="02020603050405020304" pitchFamily="18" charset="0"/>
            </a:endParaRP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Tính</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chủ</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quyền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của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dữ</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liệu</a:t>
            </a:r>
            <a:endParaRPr lang="en-US" sz="2800" i="1" dirty="0">
              <a:latin typeface="Times New Roman" panose="02020603050405020304" pitchFamily="18" charset="0"/>
              <a:cs typeface="Times New Roman" panose="02020603050405020304" pitchFamily="18" charset="0"/>
            </a:endParaRPr>
          </a:p>
          <a:p>
            <a:pPr algn="l"/>
            <a:r>
              <a:rPr lang="vi-VN"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Tính </a:t>
            </a:r>
            <a:r>
              <a:rPr lang="vi-VN" sz="2800" i="1" dirty="0">
                <a:latin typeface="Times New Roman" panose="02020603050405020304" pitchFamily="18" charset="0"/>
                <a:cs typeface="Times New Roman" panose="02020603050405020304" pitchFamily="18" charset="0"/>
              </a:rPr>
              <a:t>bảo mật và quyền khai thác thông tin của người sử dụng</a:t>
            </a: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Tranh</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chấp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dữ</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liệu</a:t>
            </a:r>
            <a:endParaRPr lang="en-US" sz="2800" i="1" dirty="0">
              <a:latin typeface="Times New Roman" panose="02020603050405020304" pitchFamily="18" charset="0"/>
              <a:cs typeface="Times New Roman" panose="02020603050405020304" pitchFamily="18" charset="0"/>
            </a:endParaRP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Đảm</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bảo</a:t>
            </a:r>
            <a:r>
              <a:rPr lang="en-US" sz="2800" i="1" dirty="0">
                <a:latin typeface="Times New Roman" panose="02020603050405020304" pitchFamily="18" charset="0"/>
                <a:cs typeface="Times New Roman" panose="02020603050405020304" pitchFamily="18" charset="0"/>
              </a:rPr>
              <a:t> an </a:t>
            </a:r>
            <a:r>
              <a:rPr lang="en-US" sz="2800" i="1" dirty="0" err="1">
                <a:latin typeface="Times New Roman" panose="02020603050405020304" pitchFamily="18" charset="0"/>
                <a:cs typeface="Times New Roman" panose="02020603050405020304" pitchFamily="18" charset="0"/>
              </a:rPr>
              <a:t>toàn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dữ</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liệu</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có</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cố</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69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277202" y="2539514"/>
            <a:ext cx="6023277" cy="7993019"/>
          </a:xfrm>
          <a:prstGeom prst="rect">
            <a:avLst/>
          </a:prstGeom>
          <a:ln w="3175">
            <a:solidFill>
              <a:schemeClr val="tx1"/>
            </a:solidFill>
          </a:ln>
        </p:spPr>
      </p:pic>
      <p:sp>
        <p:nvSpPr>
          <p:cNvPr id="3" name="Subtitle 2"/>
          <p:cNvSpPr>
            <a:spLocks noGrp="1"/>
          </p:cNvSpPr>
          <p:nvPr>
            <p:ph type="subTitle" idx="1"/>
          </p:nvPr>
        </p:nvSpPr>
        <p:spPr>
          <a:xfrm>
            <a:off x="705151" y="2288829"/>
            <a:ext cx="8406192" cy="4087182"/>
          </a:xfrm>
        </p:spPr>
        <p:txBody>
          <a:bodyPr>
            <a:norm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hành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Các</a:t>
            </a:r>
            <a:r>
              <a:rPr lang="en-US" sz="3600" b="1" dirty="0" smtClean="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thao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trên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tập</a:t>
            </a:r>
            <a:r>
              <a:rPr lang="en-US" sz="3600" b="1" dirty="0">
                <a:latin typeface="Times New Roman" panose="02020603050405020304" pitchFamily="18" charset="0"/>
                <a:cs typeface="Times New Roman" panose="02020603050405020304" pitchFamily="18" charset="0"/>
              </a:rPr>
              <a:t> tin </a:t>
            </a:r>
            <a:endParaRPr lang="en-US" sz="3600" dirty="0">
              <a:latin typeface="Times New Roman" panose="02020603050405020304" pitchFamily="18" charset="0"/>
              <a:cs typeface="Times New Roman" panose="02020603050405020304" pitchFamily="18" charset="0"/>
            </a:endParaRPr>
          </a:p>
          <a:p>
            <a:pPr algn="l"/>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Mở</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CSDL </a:t>
            </a:r>
            <a:r>
              <a:rPr lang="en-US" sz="3600" dirty="0" err="1" smtClean="0">
                <a:latin typeface="Times New Roman" panose="02020603050405020304" pitchFamily="18" charset="0"/>
                <a:cs typeface="Times New Roman" panose="02020603050405020304" pitchFamily="18" charset="0"/>
              </a:rPr>
              <a:t>mới</a:t>
            </a:r>
            <a:endParaRPr lang="en-US" sz="3600" dirty="0" smtClean="0">
              <a:latin typeface="Times New Roman" panose="02020603050405020304" pitchFamily="18" charset="0"/>
              <a:cs typeface="Times New Roman" panose="02020603050405020304" pitchFamily="18" charset="0"/>
            </a:endParaRPr>
          </a:p>
          <a:p>
            <a:pPr algn="l"/>
            <a:r>
              <a:rPr lang="en-US" sz="3600" dirty="0" smtClean="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Mở</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CSDL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đĩa</a:t>
            </a:r>
            <a:r>
              <a:rPr lang="en-US" sz="3600" dirty="0">
                <a:latin typeface="Times New Roman" panose="02020603050405020304" pitchFamily="18" charset="0"/>
                <a:cs typeface="Times New Roman" panose="02020603050405020304" pitchFamily="18" charset="0"/>
              </a:rPr>
              <a:t> </a:t>
            </a:r>
          </a:p>
          <a:p>
            <a:pPr algn="l"/>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Đóng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CSDL </a:t>
            </a:r>
            <a:r>
              <a:rPr lang="en-US" sz="3600" dirty="0" err="1">
                <a:latin typeface="Times New Roman" panose="02020603050405020304" pitchFamily="18" charset="0"/>
                <a:cs typeface="Times New Roman" panose="02020603050405020304" pitchFamily="18" charset="0"/>
              </a:rPr>
              <a:t>đang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mở</a:t>
            </a:r>
            <a:r>
              <a:rPr lang="en-US" sz="3600" dirty="0">
                <a:latin typeface="Times New Roman" panose="02020603050405020304" pitchFamily="18" charset="0"/>
                <a:cs typeface="Times New Roman" panose="02020603050405020304" pitchFamily="18" charset="0"/>
              </a:rPr>
              <a:t> </a:t>
            </a:r>
          </a:p>
          <a:p>
            <a:pPr algn="l"/>
            <a:r>
              <a:rPr lang="vi-VN" sz="3600" dirty="0">
                <a:latin typeface="Times New Roman" panose="02020603050405020304" pitchFamily="18" charset="0"/>
                <a:cs typeface="Times New Roman" panose="02020603050405020304" pitchFamily="18" charset="0"/>
              </a:rPr>
              <a:t>-Thoát chương trình Access </a:t>
            </a:r>
          </a:p>
          <a:p>
            <a:pPr algn="l"/>
            <a:endParaRPr lang="en-US" sz="33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860954" y="6682905"/>
            <a:ext cx="6981825" cy="3971925"/>
          </a:xfrm>
          <a:prstGeom prst="rect">
            <a:avLst/>
          </a:prstGeom>
        </p:spPr>
      </p:pic>
      <p:sp>
        <p:nvSpPr>
          <p:cNvPr id="7" name="Rectangle 6"/>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54856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5151" y="2288829"/>
            <a:ext cx="8406192" cy="604273"/>
          </a:xfrm>
        </p:spPr>
        <p:txBody>
          <a:bodyPr>
            <a:norm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hành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Các</a:t>
            </a:r>
            <a:r>
              <a:rPr lang="en-US" sz="3600" b="1" dirty="0" smtClean="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thao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trên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tập</a:t>
            </a:r>
            <a:r>
              <a:rPr lang="en-US" sz="3600" b="1" dirty="0">
                <a:latin typeface="Times New Roman" panose="02020603050405020304" pitchFamily="18" charset="0"/>
                <a:cs typeface="Times New Roman" panose="02020603050405020304" pitchFamily="18" charset="0"/>
              </a:rPr>
              <a:t> tin </a:t>
            </a:r>
            <a:endParaRPr lang="en-US" sz="3600" dirty="0">
              <a:latin typeface="Times New Roman" panose="02020603050405020304" pitchFamily="18" charset="0"/>
              <a:cs typeface="Times New Roman" panose="02020603050405020304" pitchFamily="18" charset="0"/>
            </a:endParaRPr>
          </a:p>
          <a:p>
            <a:pPr algn="l"/>
            <a:endParaRPr lang="en-US" sz="33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
        <p:nvSpPr>
          <p:cNvPr id="6" name="Rectangle 4"/>
          <p:cNvSpPr>
            <a:spLocks noChangeArrowheads="1"/>
          </p:cNvSpPr>
          <p:nvPr/>
        </p:nvSpPr>
        <p:spPr bwMode="auto">
          <a:xfrm>
            <a:off x="823686" y="3096712"/>
            <a:ext cx="14975947"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smtClean="0">
                <a:solidFill>
                  <a:schemeClr val="folHlink"/>
                </a:solidFill>
                <a:latin typeface="Times New Roman" panose="02020603050405020304" pitchFamily="18" charset="0"/>
                <a:cs typeface="Times New Roman" panose="02020603050405020304" pitchFamily="18" charset="0"/>
              </a:rPr>
              <a:t>- </a:t>
            </a:r>
            <a:r>
              <a:rPr lang="en-US" altLang="en-US" sz="2800" dirty="0" err="1" smtClean="0">
                <a:solidFill>
                  <a:schemeClr val="folHlink"/>
                </a:solidFill>
                <a:latin typeface="Times New Roman" panose="02020603050405020304" pitchFamily="18" charset="0"/>
                <a:cs typeface="Times New Roman" panose="02020603050405020304" pitchFamily="18" charset="0"/>
              </a:rPr>
              <a:t>Tạo</a:t>
            </a:r>
            <a:r>
              <a:rPr lang="en-US" altLang="en-US" sz="2800" dirty="0" smtClean="0">
                <a:solidFill>
                  <a:schemeClr val="folHlink"/>
                </a:solidFill>
                <a:latin typeface="Times New Roman" panose="02020603050405020304" pitchFamily="18" charset="0"/>
                <a:cs typeface="Times New Roman" panose="02020603050405020304" pitchFamily="18" charset="0"/>
              </a:rPr>
              <a:t> Table:</a:t>
            </a:r>
          </a:p>
          <a:p>
            <a:pPr algn="just">
              <a:spcBef>
                <a:spcPct val="50000"/>
              </a:spcBef>
            </a:pP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Từ</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cửa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sổ</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DataBase</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chọn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mục</a:t>
            </a:r>
            <a:r>
              <a:rPr lang="en-US" altLang="en-US" sz="2800" dirty="0">
                <a:latin typeface="Times New Roman" panose="02020603050405020304" pitchFamily="18" charset="0"/>
                <a:cs typeface="Times New Roman" panose="02020603050405020304" pitchFamily="18" charset="0"/>
              </a:rPr>
              <a:t> Table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mục</a:t>
            </a:r>
            <a:r>
              <a:rPr lang="en-US" altLang="en-US" sz="2800" dirty="0">
                <a:latin typeface="Times New Roman" panose="02020603050405020304" pitchFamily="18" charset="0"/>
                <a:cs typeface="Times New Roman" panose="02020603050405020304" pitchFamily="18" charset="0"/>
              </a:rPr>
              <a:t> Create table Design View. </a:t>
            </a:r>
          </a:p>
          <a:p>
            <a:pPr algn="just">
              <a:spcBef>
                <a:spcPct val="50000"/>
              </a:spcBef>
            </a:pP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Màn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hình</a:t>
            </a:r>
            <a:r>
              <a:rPr lang="en-US" altLang="en-US" sz="2800" dirty="0">
                <a:latin typeface="Times New Roman" panose="02020603050405020304" pitchFamily="18" charset="0"/>
                <a:cs typeface="Times New Roman" panose="02020603050405020304" pitchFamily="18" charset="0"/>
              </a:rPr>
              <a:t> Design View table </a:t>
            </a:r>
            <a:r>
              <a:rPr lang="en-US" altLang="en-US" sz="2800" dirty="0" err="1">
                <a:latin typeface="Times New Roman" panose="02020603050405020304" pitchFamily="18" charset="0"/>
                <a:cs typeface="Times New Roman" panose="02020603050405020304" pitchFamily="18" charset="0"/>
              </a:rPr>
              <a:t>Hiện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ra</a:t>
            </a:r>
            <a:r>
              <a:rPr lang="en-US" altLang="en-US" sz="2800" dirty="0" err="1" smtClean="0">
                <a:latin typeface="Times New Roman" panose="02020603050405020304" pitchFamily="18" charset="0"/>
                <a:cs typeface="Times New Roman" panose="02020603050405020304" pitchFamily="18" charset="0"/>
              </a:rPr>
              <a:t>.</a:t>
            </a:r>
            <a:endParaRPr lang="en-US" altLang="en-US" sz="2800" dirty="0" smtClean="0">
              <a:latin typeface="Times New Roman" panose="02020603050405020304" pitchFamily="18" charset="0"/>
              <a:cs typeface="Times New Roman" panose="02020603050405020304" pitchFamily="18" charset="0"/>
            </a:endParaRPr>
          </a:p>
          <a:p>
            <a:pPr algn="just">
              <a:spcBef>
                <a:spcPct val="50000"/>
              </a:spcBef>
            </a:pPr>
            <a:r>
              <a:rPr lang="en-US" altLang="en-US" sz="2800" dirty="0" smtClean="0">
                <a:solidFill>
                  <a:schemeClr val="folHlink"/>
                </a:solidFill>
                <a:latin typeface="Times New Roman" panose="02020603050405020304" pitchFamily="18" charset="0"/>
                <a:cs typeface="Times New Roman" panose="02020603050405020304" pitchFamily="18" charset="0"/>
              </a:rPr>
              <a:t>- </a:t>
            </a:r>
            <a:r>
              <a:rPr lang="en-US" altLang="en-US" sz="2800" dirty="0" err="1" smtClean="0">
                <a:solidFill>
                  <a:schemeClr val="folHlink"/>
                </a:solidFill>
                <a:latin typeface="Times New Roman" panose="02020603050405020304" pitchFamily="18" charset="0"/>
                <a:cs typeface="Times New Roman" panose="02020603050405020304" pitchFamily="18" charset="0"/>
              </a:rPr>
              <a:t>Hiệu</a:t>
            </a:r>
            <a:r>
              <a:rPr lang="en-US" altLang="en-US" sz="2800" dirty="0" smtClean="0">
                <a:solidFill>
                  <a:schemeClr val="folHlink"/>
                </a:solidFill>
                <a:latin typeface="Times New Roman" panose="02020603050405020304" pitchFamily="18" charset="0"/>
                <a:cs typeface="Times New Roman" panose="02020603050405020304" pitchFamily="18" charset="0"/>
              </a:rPr>
              <a:t> </a:t>
            </a:r>
            <a:r>
              <a:rPr lang="en-US" altLang="en-US" sz="2800" dirty="0" err="1">
                <a:solidFill>
                  <a:schemeClr val="folHlink"/>
                </a:solidFill>
                <a:latin typeface="Times New Roman" panose="02020603050405020304" pitchFamily="18" charset="0"/>
                <a:cs typeface="Times New Roman" panose="02020603050405020304" pitchFamily="18" charset="0"/>
              </a:rPr>
              <a:t>Chỉnh</a:t>
            </a:r>
            <a:r>
              <a:rPr lang="en-US" altLang="en-US" sz="2800" dirty="0">
                <a:solidFill>
                  <a:schemeClr val="folHlink"/>
                </a:solidFill>
                <a:latin typeface="Times New Roman" panose="02020603050405020304" pitchFamily="18" charset="0"/>
                <a:cs typeface="Times New Roman" panose="02020603050405020304" pitchFamily="18" charset="0"/>
              </a:rPr>
              <a:t> </a:t>
            </a:r>
            <a:r>
              <a:rPr lang="en-US" altLang="en-US" sz="2800" dirty="0" smtClean="0">
                <a:solidFill>
                  <a:schemeClr val="folHlink"/>
                </a:solidFill>
                <a:latin typeface="Times New Roman" panose="02020603050405020304" pitchFamily="18" charset="0"/>
                <a:cs typeface="Times New Roman" panose="02020603050405020304" pitchFamily="18" charset="0"/>
              </a:rPr>
              <a:t>Table:</a:t>
            </a:r>
          </a:p>
          <a:p>
            <a:pPr algn="just">
              <a:spcBef>
                <a:spcPct val="50000"/>
              </a:spcBef>
            </a:pP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Chọn</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Table </a:t>
            </a:r>
            <a:r>
              <a:rPr lang="en-US" altLang="en-US" sz="2800" dirty="0" err="1">
                <a:latin typeface="Times New Roman" panose="02020603050405020304" pitchFamily="18" charset="0"/>
                <a:cs typeface="Times New Roman" panose="02020603050405020304" pitchFamily="18" charset="0"/>
              </a:rPr>
              <a:t>cần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chỉnh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chọn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chức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năng</a:t>
            </a:r>
            <a:r>
              <a:rPr lang="en-US" altLang="en-US" sz="2800" dirty="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DesignView</a:t>
            </a:r>
            <a:endParaRPr lang="en-US" altLang="en-US" sz="2800" dirty="0" smtClean="0">
              <a:latin typeface="Times New Roman" panose="02020603050405020304" pitchFamily="18" charset="0"/>
              <a:cs typeface="Times New Roman" panose="02020603050405020304" pitchFamily="18" charset="0"/>
            </a:endParaRPr>
          </a:p>
          <a:p>
            <a:pPr algn="just">
              <a:spcBef>
                <a:spcPct val="50000"/>
              </a:spcBef>
            </a:pPr>
            <a:r>
              <a:rPr lang="en-US" altLang="en-US" sz="2800" dirty="0" smtClean="0">
                <a:solidFill>
                  <a:schemeClr val="folHlink"/>
                </a:solidFill>
                <a:latin typeface="Times New Roman" panose="02020603050405020304" pitchFamily="18" charset="0"/>
                <a:cs typeface="Times New Roman" panose="02020603050405020304" pitchFamily="18" charset="0"/>
              </a:rPr>
              <a:t>-</a:t>
            </a:r>
            <a:r>
              <a:rPr lang="en-US" altLang="en-US" sz="2800" dirty="0" err="1" smtClean="0">
                <a:solidFill>
                  <a:schemeClr val="folHlink"/>
                </a:solidFill>
                <a:latin typeface="Times New Roman" panose="02020603050405020304" pitchFamily="18" charset="0"/>
                <a:cs typeface="Times New Roman" panose="02020603050405020304" pitchFamily="18" charset="0"/>
              </a:rPr>
              <a:t>Xóa</a:t>
            </a:r>
            <a:r>
              <a:rPr lang="en-US" altLang="en-US" sz="2800" dirty="0" smtClean="0">
                <a:solidFill>
                  <a:schemeClr val="folHlink"/>
                </a:solidFill>
                <a:latin typeface="Times New Roman" panose="02020603050405020304" pitchFamily="18" charset="0"/>
                <a:cs typeface="Times New Roman" panose="02020603050405020304" pitchFamily="18" charset="0"/>
              </a:rPr>
              <a:t> Table:</a:t>
            </a:r>
            <a:endParaRPr lang="en-US" altLang="en-US" sz="2800" dirty="0">
              <a:solidFill>
                <a:schemeClr val="folHlink"/>
              </a:solidFill>
              <a:latin typeface="Times New Roman" panose="02020603050405020304" pitchFamily="18" charset="0"/>
              <a:cs typeface="Times New Roman" panose="02020603050405020304" pitchFamily="18" charset="0"/>
            </a:endParaRPr>
          </a:p>
          <a:p>
            <a:pPr algn="just">
              <a:spcBef>
                <a:spcPct val="50000"/>
              </a:spcBef>
            </a:pP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Chọn</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Table </a:t>
            </a:r>
            <a:r>
              <a:rPr lang="en-US" altLang="en-US" sz="2800" dirty="0" err="1">
                <a:latin typeface="Times New Roman" panose="02020603050405020304" pitchFamily="18" charset="0"/>
                <a:cs typeface="Times New Roman" panose="02020603050405020304" pitchFamily="18" charset="0"/>
              </a:rPr>
              <a:t>cần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xóa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nhấn</a:t>
            </a:r>
            <a:r>
              <a:rPr lang="en-US" altLang="en-US" sz="2800" dirty="0">
                <a:latin typeface="Times New Roman" panose="02020603050405020304" pitchFamily="18" charset="0"/>
                <a:cs typeface="Times New Roman" panose="02020603050405020304" pitchFamily="18" charset="0"/>
              </a:rPr>
              <a:t> Delete, </a:t>
            </a:r>
            <a:r>
              <a:rPr lang="en-US" altLang="en-US" sz="2800" dirty="0" err="1">
                <a:latin typeface="Times New Roman" panose="02020603050405020304" pitchFamily="18" charset="0"/>
                <a:cs typeface="Times New Roman" panose="02020603050405020304" pitchFamily="18" charset="0"/>
              </a:rPr>
              <a:t>chọn</a:t>
            </a:r>
            <a:r>
              <a:rPr lang="en-US" altLang="en-US" sz="2800" dirty="0">
                <a:latin typeface="Times New Roman" panose="02020603050405020304" pitchFamily="18" charset="0"/>
                <a:cs typeface="Times New Roman" panose="02020603050405020304" pitchFamily="18" charset="0"/>
              </a:rPr>
              <a:t> Yes</a:t>
            </a:r>
          </a:p>
          <a:p>
            <a:pPr algn="just">
              <a:spcBef>
                <a:spcPct val="50000"/>
              </a:spcBef>
            </a:pPr>
            <a:r>
              <a:rPr lang="en-US" altLang="en-US" sz="2800" dirty="0">
                <a:solidFill>
                  <a:schemeClr val="folHlink"/>
                </a:solidFill>
                <a:latin typeface="Times New Roman" panose="02020603050405020304" pitchFamily="18" charset="0"/>
                <a:cs typeface="Times New Roman" panose="02020603050405020304" pitchFamily="18" charset="0"/>
              </a:rPr>
              <a:t> </a:t>
            </a:r>
            <a:r>
              <a:rPr lang="en-US" altLang="en-US" sz="2800" dirty="0" smtClean="0">
                <a:solidFill>
                  <a:schemeClr val="folHlink"/>
                </a:solidFill>
                <a:latin typeface="Times New Roman" panose="02020603050405020304" pitchFamily="18" charset="0"/>
                <a:cs typeface="Times New Roman" panose="02020603050405020304" pitchFamily="18" charset="0"/>
              </a:rPr>
              <a:t>-</a:t>
            </a:r>
            <a:r>
              <a:rPr lang="en-US" altLang="en-US" sz="2800" dirty="0" err="1" smtClean="0">
                <a:solidFill>
                  <a:schemeClr val="folHlink"/>
                </a:solidFill>
                <a:latin typeface="Times New Roman" panose="02020603050405020304" pitchFamily="18" charset="0"/>
                <a:cs typeface="Times New Roman" panose="02020603050405020304" pitchFamily="18" charset="0"/>
              </a:rPr>
              <a:t>Lưu</a:t>
            </a:r>
            <a:r>
              <a:rPr lang="en-US" altLang="en-US" sz="2800" dirty="0" smtClean="0">
                <a:solidFill>
                  <a:schemeClr val="folHlink"/>
                </a:solidFill>
                <a:latin typeface="Times New Roman" panose="02020603050405020304" pitchFamily="18" charset="0"/>
                <a:cs typeface="Times New Roman" panose="02020603050405020304" pitchFamily="18" charset="0"/>
              </a:rPr>
              <a:t> Table:</a:t>
            </a:r>
            <a:endParaRPr lang="en-US" altLang="en-US" sz="2800" dirty="0">
              <a:solidFill>
                <a:schemeClr val="folHlink"/>
              </a:solidFill>
              <a:latin typeface="Times New Roman" panose="02020603050405020304" pitchFamily="18" charset="0"/>
              <a:cs typeface="Times New Roman" panose="02020603050405020304" pitchFamily="18" charset="0"/>
            </a:endParaRPr>
          </a:p>
          <a:p>
            <a:pPr algn="just">
              <a:spcBef>
                <a:spcPct val="50000"/>
              </a:spcBef>
            </a:pP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Thiết</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kế</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xong</a:t>
            </a:r>
            <a:r>
              <a:rPr lang="en-US" altLang="en-US" sz="2800" dirty="0">
                <a:latin typeface="Times New Roman" panose="02020603050405020304" pitchFamily="18" charset="0"/>
                <a:cs typeface="Times New Roman" panose="02020603050405020304" pitchFamily="18" charset="0"/>
              </a:rPr>
              <a:t> File/Save </a:t>
            </a:r>
            <a:r>
              <a:rPr lang="en-US" altLang="en-US" sz="2800" dirty="0" err="1">
                <a:latin typeface="Times New Roman" panose="02020603050405020304" pitchFamily="18" charset="0"/>
                <a:cs typeface="Times New Roman" panose="02020603050405020304" pitchFamily="18" charset="0"/>
              </a:rPr>
              <a:t>để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lưu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thoát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nếu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chưa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lưu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Acess</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sẽ</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yêu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cầu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lưu</a:t>
            </a:r>
            <a:endParaRPr lang="en-US" altLang="en-US" sz="2800" dirty="0">
              <a:latin typeface="Times New Roman" panose="02020603050405020304" pitchFamily="18" charset="0"/>
              <a:cs typeface="Times New Roman" panose="02020603050405020304" pitchFamily="18" charset="0"/>
            </a:endParaRPr>
          </a:p>
          <a:p>
            <a:pPr algn="just">
              <a:spcBef>
                <a:spcPct val="50000"/>
              </a:spcBef>
            </a:pPr>
            <a:endParaRPr lang="en-US" altLang="en-US" sz="2800" dirty="0">
              <a:latin typeface="Times New Roman" panose="02020603050405020304" pitchFamily="18" charset="0"/>
              <a:cs typeface="Times New Roman" panose="02020603050405020304" pitchFamily="18" charset="0"/>
            </a:endParaRPr>
          </a:p>
          <a:p>
            <a:pPr algn="l">
              <a:spcBef>
                <a:spcPct val="50000"/>
              </a:spcBef>
            </a:pPr>
            <a:endParaRPr lang="en-US" altLang="en-US" sz="2800" dirty="0">
              <a:solidFill>
                <a:schemeClr val="folHlin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302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1896531"/>
            <a:ext cx="14672128" cy="9061279"/>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6. </a:t>
            </a:r>
            <a:r>
              <a:rPr lang="en-US" sz="3600" b="1" dirty="0" err="1" smtClean="0">
                <a:latin typeface="Times New Roman" panose="02020603050405020304" pitchFamily="18" charset="0"/>
                <a:cs typeface="Times New Roman" panose="02020603050405020304" pitchFamily="18" charset="0"/>
              </a:rPr>
              <a:t>Luyện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Thiết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kế</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tạo</a:t>
            </a:r>
            <a:r>
              <a:rPr lang="en-US" sz="3600" b="1" dirty="0" smtClean="0">
                <a:latin typeface="Times New Roman" panose="02020603050405020304" pitchFamily="18" charset="0"/>
                <a:cs typeface="Times New Roman" panose="02020603050405020304" pitchFamily="18" charset="0"/>
              </a:rPr>
              <a:t> 1 CSDL </a:t>
            </a:r>
            <a:r>
              <a:rPr lang="en-US" sz="3600" b="1" dirty="0" err="1" smtClean="0">
                <a:latin typeface="Times New Roman" panose="02020603050405020304" pitchFamily="18" charset="0"/>
                <a:cs typeface="Times New Roman" panose="02020603050405020304" pitchFamily="18" charset="0"/>
              </a:rPr>
              <a:t>từ</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mô</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tả</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hệ</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thống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bên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dưới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theo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yêu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cầu</a:t>
            </a:r>
            <a:endParaRPr lang="en-US" sz="3600" b="1"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QUẢN </a:t>
            </a:r>
            <a:r>
              <a:rPr lang="en-US" sz="2800" dirty="0">
                <a:latin typeface="Times New Roman" panose="02020603050405020304" pitchFamily="18" charset="0"/>
                <a:cs typeface="Times New Roman" panose="02020603050405020304" pitchFamily="18" charset="0"/>
              </a:rPr>
              <a:t>LÝ </a:t>
            </a:r>
            <a:r>
              <a:rPr lang="en-US" sz="2800" dirty="0" smtClean="0">
                <a:latin typeface="Times New Roman" panose="02020603050405020304" pitchFamily="18" charset="0"/>
                <a:cs typeface="Times New Roman" panose="02020603050405020304" pitchFamily="18" charset="0"/>
              </a:rPr>
              <a:t>SINH </a:t>
            </a:r>
            <a:r>
              <a:rPr lang="en-US" sz="2800" dirty="0">
                <a:latin typeface="Times New Roman" panose="02020603050405020304" pitchFamily="18" charset="0"/>
                <a:cs typeface="Times New Roman" panose="02020603050405020304" pitchFamily="18" charset="0"/>
              </a:rPr>
              <a:t>VIÊN Ở MỘT TRUNG TÂM TIN </a:t>
            </a:r>
            <a:r>
              <a:rPr lang="en-US" sz="2800" dirty="0" smtClean="0">
                <a:latin typeface="Times New Roman" panose="02020603050405020304" pitchFamily="18" charset="0"/>
                <a:cs typeface="Times New Roman" panose="02020603050405020304" pitchFamily="18" charset="0"/>
              </a:rPr>
              <a:t>HỌC.</a:t>
            </a:r>
          </a:p>
          <a:p>
            <a:pPr algn="l"/>
            <a:r>
              <a:rPr lang="vi-VN" sz="2800" dirty="0">
                <a:latin typeface="Times New Roman" panose="02020603050405020304" pitchFamily="18" charset="0"/>
                <a:cs typeface="Times New Roman" panose="02020603050405020304" pitchFamily="18" charset="0"/>
              </a:rPr>
              <a:t>Trung tâm tin học </a:t>
            </a:r>
            <a:r>
              <a:rPr lang="en-US" sz="2800" dirty="0" smtClean="0">
                <a:latin typeface="Times New Roman" panose="02020603050405020304" pitchFamily="18" charset="0"/>
                <a:cs typeface="Times New Roman" panose="02020603050405020304" pitchFamily="18" charset="0"/>
              </a:rPr>
              <a:t>ABC</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thường xuyên mở các lớp tin học ngắn hạn và dài hạn. </a:t>
            </a:r>
            <a:r>
              <a:rPr lang="vi-VN" sz="2800" dirty="0"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lớp </a:t>
            </a:r>
            <a:r>
              <a:rPr lang="vi-VN" sz="2800" dirty="0">
                <a:latin typeface="Times New Roman" panose="02020603050405020304" pitchFamily="18" charset="0"/>
                <a:cs typeface="Times New Roman" panose="02020603050405020304" pitchFamily="18" charset="0"/>
              </a:rPr>
              <a:t>ngắn hạn có một hoặc nhiều môn học (chẳng hạn như lớp Tin học văn phòng thì có </a:t>
            </a:r>
            <a:r>
              <a:rPr lang="vi-VN" sz="2800" dirty="0"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Word, Power Point, Excel, </a:t>
            </a:r>
            <a:r>
              <a:rPr lang="en-US" sz="2800" dirty="0" err="1">
                <a:latin typeface="Times New Roman" panose="02020603050405020304" pitchFamily="18" charset="0"/>
                <a:cs typeface="Times New Roman" panose="02020603050405020304" pitchFamily="18" charset="0"/>
              </a:rPr>
              <a:t>còn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Pascal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Pascal).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dài </a:t>
            </a:r>
            <a:r>
              <a:rPr lang="vi-VN" sz="2800" dirty="0">
                <a:latin typeface="Times New Roman" panose="02020603050405020304" pitchFamily="18" charset="0"/>
                <a:cs typeface="Times New Roman" panose="02020603050405020304" pitchFamily="18" charset="0"/>
              </a:rPr>
              <a:t>hạn (chẳng hạn như lớp kỹ thuật viên đồ hoạ đa truyền thông, lớp kỹ thuật viên lập </a:t>
            </a:r>
            <a:r>
              <a:rPr lang="vi-VN" sz="2800" dirty="0"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(MAHV)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MAHV </a:t>
            </a:r>
            <a:r>
              <a:rPr lang="en-US" sz="2800" dirty="0" err="1" smtClean="0">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Mỗi học viên xác định họ tên (HOTEN), ngày sinh (NGAYSINH),nơi sinh (NOISINH</a:t>
            </a:r>
            <a:r>
              <a:rPr lang="vi-VN"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phái</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nam</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nữ</a:t>
            </a:r>
            <a:r>
              <a:rPr lang="en-US" sz="2800" dirty="0">
                <a:latin typeface="Times New Roman" panose="02020603050405020304" pitchFamily="18" charset="0"/>
                <a:cs typeface="Times New Roman" panose="02020603050405020304" pitchFamily="18" charset="0"/>
              </a:rPr>
              <a:t> (PHAI), </a:t>
            </a:r>
            <a:r>
              <a:rPr lang="en-US" sz="2800" dirty="0" err="1">
                <a:latin typeface="Times New Roman" panose="02020603050405020304" pitchFamily="18" charset="0"/>
                <a:cs typeface="Times New Roman" panose="02020603050405020304" pitchFamily="18" charset="0"/>
              </a:rPr>
              <a:t>nghề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(NGHENGHIEP</a:t>
            </a:r>
            <a:r>
              <a:rPr lang="en-US" sz="2800" dirty="0" smtClean="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nghề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SINH VIÊN, </a:t>
            </a:r>
            <a:r>
              <a:rPr lang="en-US" sz="2800" dirty="0" smtClean="0">
                <a:latin typeface="Times New Roman" panose="02020603050405020304" pitchFamily="18" charset="0"/>
                <a:cs typeface="Times New Roman" panose="02020603050405020304" pitchFamily="18" charset="0"/>
              </a:rPr>
              <a:t>GIÁO </a:t>
            </a:r>
            <a:r>
              <a:rPr lang="vi-VN" sz="2800" dirty="0" smtClean="0">
                <a:latin typeface="Times New Roman" panose="02020603050405020304" pitchFamily="18" charset="0"/>
                <a:cs typeface="Times New Roman" panose="02020603050405020304" pitchFamily="18" charset="0"/>
              </a:rPr>
              <a:t>VIÊN</a:t>
            </a:r>
            <a:r>
              <a:rPr lang="vi-VN" sz="2800" dirty="0">
                <a:latin typeface="Times New Roman" panose="02020603050405020304" pitchFamily="18" charset="0"/>
                <a:cs typeface="Times New Roman" panose="02020603050405020304" pitchFamily="18" charset="0"/>
              </a:rPr>
              <a:t>, KỸ SƯ, HỌC SINH, BUÔN BÁN,…</a:t>
            </a:r>
          </a:p>
          <a:p>
            <a:pPr algn="l"/>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tâm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ABC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(MALOP),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xácđịnh</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(TENLOP),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giảng</a:t>
            </a:r>
            <a:r>
              <a:rPr lang="en-US" sz="2800" dirty="0">
                <a:latin typeface="Times New Roman" panose="02020603050405020304" pitchFamily="18" charset="0"/>
                <a:cs typeface="Times New Roman" panose="02020603050405020304" pitchFamily="18" charset="0"/>
              </a:rPr>
              <a:t> (NGAYKG),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phí</a:t>
            </a:r>
            <a:r>
              <a:rPr lang="en-US" sz="2800" dirty="0" smtClean="0">
                <a:latin typeface="Times New Roman" panose="02020603050405020304" pitchFamily="18" charset="0"/>
                <a:cs typeface="Times New Roman" panose="02020603050405020304" pitchFamily="18" charset="0"/>
              </a:rPr>
              <a:t>(HOCPHI</a:t>
            </a:r>
            <a:r>
              <a:rPr lang="en-US" sz="2800" dirty="0">
                <a:latin typeface="Times New Roman" panose="02020603050405020304" pitchFamily="18" charset="0"/>
                <a:cs typeface="Times New Roman" panose="02020603050405020304" pitchFamily="18" charset="0"/>
              </a:rPr>
              <a:t>).</a:t>
            </a:r>
          </a:p>
          <a:p>
            <a:pPr algn="l"/>
            <a:r>
              <a:rPr lang="vi-VN" sz="2800" dirty="0">
                <a:latin typeface="Times New Roman" panose="02020603050405020304" pitchFamily="18" charset="0"/>
                <a:cs typeface="Times New Roman" panose="02020603050405020304" pitchFamily="18" charset="0"/>
              </a:rPr>
              <a:t>Chú ý rằng tại một thời điểm, trung tâm có thể mở nhiều lớp cho cùng một </a:t>
            </a:r>
            <a:r>
              <a:rPr lang="vi-VN" sz="2800" dirty="0"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trình </a:t>
            </a:r>
            <a:r>
              <a:rPr lang="vi-VN" sz="2800" dirty="0">
                <a:latin typeface="Times New Roman" panose="02020603050405020304" pitchFamily="18" charset="0"/>
                <a:cs typeface="Times New Roman" panose="02020603050405020304" pitchFamily="18" charset="0"/>
              </a:rPr>
              <a:t>học. Với các lớp dài hạn thì ngày khai giảng được xem là ngày bắt đầu của mỗi học </a:t>
            </a:r>
            <a:r>
              <a:rPr lang="vi-VN" sz="2800" dirty="0"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HỌC PHÍ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HỌC PHÍ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khoá</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a:t>
            </a:r>
          </a:p>
          <a:p>
            <a:pPr algn="l"/>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tâm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(MAMH)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(TENMH),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thuyết</a:t>
            </a:r>
            <a:r>
              <a:rPr lang="en-US" sz="2800" dirty="0">
                <a:latin typeface="Times New Roman" panose="02020603050405020304" pitchFamily="18" charset="0"/>
                <a:cs typeface="Times New Roman" panose="02020603050405020304" pitchFamily="18" charset="0"/>
              </a:rPr>
              <a:t> (SOTIETLT),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(SOTIETTH).</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94605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3805394"/>
            <a:ext cx="10141717" cy="5023813"/>
          </a:xfrm>
        </p:spPr>
        <p:txBody>
          <a:bodyPr>
            <a:noAutofit/>
          </a:bodyPr>
          <a:lstStyle/>
          <a:p>
            <a:pPr algn="l"/>
            <a:r>
              <a:rPr lang="en-US" sz="3600" b="1" dirty="0" err="1" smtClean="0">
                <a:latin typeface="Times New Roman" panose="02020603050405020304" pitchFamily="18" charset="0"/>
                <a:cs typeface="Times New Roman" panose="02020603050405020304" pitchFamily="18" charset="0"/>
              </a:rPr>
              <a:t>Yêu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cầu</a:t>
            </a:r>
            <a:r>
              <a:rPr lang="en-US" sz="3600" b="1"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định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(table), </a:t>
            </a:r>
          </a:p>
          <a:p>
            <a:pPr algn="l"/>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thuộc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tính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của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trong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bài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bên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algn="l"/>
            <a:r>
              <a:rPr lang="en-US" sz="3600" dirty="0" err="1" smtClean="0">
                <a:latin typeface="Times New Roman" panose="02020603050405020304" pitchFamily="18" charset="0"/>
                <a:cs typeface="Times New Roman" panose="02020603050405020304" pitchFamily="18" charset="0"/>
              </a:rPr>
              <a:t>Sau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đó</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1 CSDL </a:t>
            </a:r>
            <a:r>
              <a:rPr lang="en-US" sz="3600" dirty="0" err="1" smtClean="0">
                <a:latin typeface="Times New Roman" panose="02020603050405020304" pitchFamily="18" charset="0"/>
                <a:cs typeface="Times New Roman" panose="02020603050405020304" pitchFamily="18" charset="0"/>
              </a:rPr>
              <a:t>gồm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(table) </a:t>
            </a:r>
            <a:r>
              <a:rPr lang="en-US" sz="3600" dirty="0" err="1" smtClean="0">
                <a:latin typeface="Times New Roman" panose="02020603050405020304" pitchFamily="18" charset="0"/>
                <a:cs typeface="Times New Roman" panose="02020603050405020304" pitchFamily="18" charset="0"/>
              </a:rPr>
              <a:t>đó</a:t>
            </a:r>
            <a:r>
              <a:rPr lang="en-US" sz="3600" dirty="0" smtClean="0">
                <a:latin typeface="Times New Roman" panose="02020603050405020304" pitchFamily="18" charset="0"/>
                <a:cs typeface="Times New Roman" panose="02020603050405020304" pitchFamily="18" charset="0"/>
              </a:rPr>
              <a:t>, </a:t>
            </a:r>
          </a:p>
          <a:p>
            <a:pPr algn="l"/>
            <a:r>
              <a:rPr lang="en-US" sz="3600" dirty="0" err="1" smtClean="0">
                <a:latin typeface="Times New Roman" panose="02020603050405020304" pitchFamily="18" charset="0"/>
                <a:cs typeface="Times New Roman" panose="02020603050405020304" pitchFamily="18" charset="0"/>
              </a:rPr>
              <a:t>xác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định</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khóa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chính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khóa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ngoài</a:t>
            </a:r>
            <a:r>
              <a:rPr lang="en-US" sz="3600" dirty="0" smtClean="0">
                <a:latin typeface="Times New Roman" panose="02020603050405020304" pitchFamily="18" charset="0"/>
                <a:cs typeface="Times New Roman" panose="02020603050405020304" pitchFamily="18" charset="0"/>
              </a:rPr>
              <a:t>, </a:t>
            </a:r>
          </a:p>
          <a:p>
            <a:pPr algn="l"/>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liên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kết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giữa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p>
          <a:p>
            <a:pPr algn="l"/>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đó</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sau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đó</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Relationships</a:t>
            </a:r>
            <a:endParaRPr lang="en-US" sz="3600" dirty="0" smtClean="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grpSp>
        <p:nvGrpSpPr>
          <p:cNvPr id="5" name="Group 17"/>
          <p:cNvGrpSpPr>
            <a:grpSpLocks/>
          </p:cNvGrpSpPr>
          <p:nvPr/>
        </p:nvGrpSpPr>
        <p:grpSpPr bwMode="auto">
          <a:xfrm>
            <a:off x="11857725" y="3865354"/>
            <a:ext cx="1857375" cy="3995738"/>
            <a:chOff x="2208" y="768"/>
            <a:chExt cx="1170" cy="2517"/>
          </a:xfrm>
        </p:grpSpPr>
        <p:sp>
          <p:nvSpPr>
            <p:cNvPr id="6" name="AutoShape 7"/>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8"/>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8" name="Freeform 9"/>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9" name="Freeform 10"/>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0" name="Freeform 11"/>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1" name="Freeform 12"/>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2" name="Freeform 13"/>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3" name="Freeform 15"/>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4" name="Freeform 16"/>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50000"/>
                </a:spcBef>
                <a:spcAft>
                  <a:spcPct val="0"/>
                </a:spcAft>
                <a:defRPr>
                  <a:solidFill>
                    <a:schemeClr val="tx1"/>
                  </a:solidFill>
                  <a:latin typeface="Tahoma" panose="020B0604030504040204" pitchFamily="34" charset="0"/>
                </a:defRPr>
              </a:lvl6pPr>
              <a:lvl7pPr marL="2971800" indent="-228600" algn="ctr" eaLnBrk="0" fontAlgn="base" hangingPunct="0">
                <a:spcBef>
                  <a:spcPct val="50000"/>
                </a:spcBef>
                <a:spcAft>
                  <a:spcPct val="0"/>
                </a:spcAft>
                <a:defRPr>
                  <a:solidFill>
                    <a:schemeClr val="tx1"/>
                  </a:solidFill>
                  <a:latin typeface="Tahoma" panose="020B0604030504040204" pitchFamily="34" charset="0"/>
                </a:defRPr>
              </a:lvl7pPr>
              <a:lvl8pPr marL="3429000" indent="-228600" algn="ctr" eaLnBrk="0" fontAlgn="base" hangingPunct="0">
                <a:spcBef>
                  <a:spcPct val="50000"/>
                </a:spcBef>
                <a:spcAft>
                  <a:spcPct val="0"/>
                </a:spcAft>
                <a:defRPr>
                  <a:solidFill>
                    <a:schemeClr val="tx1"/>
                  </a:solidFill>
                  <a:latin typeface="Tahoma" panose="020B0604030504040204" pitchFamily="34" charset="0"/>
                </a:defRPr>
              </a:lvl8pPr>
              <a:lvl9pPr marL="3886200" indent="-228600" algn="ctr" eaLnBrk="0" fontAlgn="base" hangingPunct="0">
                <a:spcBef>
                  <a:spcPct val="50000"/>
                </a:spcBef>
                <a:spcAft>
                  <a:spcPct val="0"/>
                </a:spcAft>
                <a:defRPr>
                  <a:solidFill>
                    <a:schemeClr val="tx1"/>
                  </a:solidFill>
                  <a:latin typeface="Tahoma" panose="020B0604030504040204" pitchFamily="34" charset="0"/>
                </a:defRPr>
              </a:lvl9pPr>
            </a:lstStyle>
            <a:p>
              <a:pPr eaLnBrk="1" hangingPunct="1"/>
              <a:endParaRPr lang="en-US" altLang="en-US"/>
            </a:p>
          </p:txBody>
        </p:sp>
      </p:grpSp>
      <p:sp>
        <p:nvSpPr>
          <p:cNvPr id="15" name="Subtitle 2"/>
          <p:cNvSpPr txBox="1">
            <a:spLocks/>
          </p:cNvSpPr>
          <p:nvPr/>
        </p:nvSpPr>
        <p:spPr>
          <a:xfrm>
            <a:off x="823686" y="2160678"/>
            <a:ext cx="14526242" cy="1011847"/>
          </a:xfrm>
          <a:prstGeom prst="rect">
            <a:avLst/>
          </a:prstGeom>
        </p:spPr>
        <p:txBody>
          <a:bodyPr vert="horz" lIns="91440" tIns="45720" rIns="91440" bIns="45720" rtlCol="0">
            <a:no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n-US" sz="3600" b="1" dirty="0" smtClean="0">
                <a:latin typeface="Times New Roman" panose="02020603050405020304" pitchFamily="18" charset="0"/>
                <a:cs typeface="Times New Roman" panose="02020603050405020304" pitchFamily="18" charset="0"/>
              </a:rPr>
              <a:t>6. </a:t>
            </a:r>
            <a:r>
              <a:rPr lang="en-US" sz="3600" b="1" dirty="0" err="1" smtClean="0">
                <a:latin typeface="Times New Roman" panose="02020603050405020304" pitchFamily="18" charset="0"/>
                <a:cs typeface="Times New Roman" panose="02020603050405020304" pitchFamily="18" charset="0"/>
              </a:rPr>
              <a:t>Luyện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tập:Thiết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kế</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tạo</a:t>
            </a:r>
            <a:r>
              <a:rPr lang="en-US" sz="3600" b="1" dirty="0" smtClean="0">
                <a:latin typeface="Times New Roman" panose="02020603050405020304" pitchFamily="18" charset="0"/>
                <a:cs typeface="Times New Roman" panose="02020603050405020304" pitchFamily="18" charset="0"/>
              </a:rPr>
              <a:t> 1 CSDL </a:t>
            </a:r>
            <a:r>
              <a:rPr lang="en-US" sz="3600" b="1" dirty="0" err="1" smtClean="0">
                <a:latin typeface="Times New Roman" panose="02020603050405020304" pitchFamily="18" charset="0"/>
                <a:cs typeface="Times New Roman" panose="02020603050405020304" pitchFamily="18" charset="0"/>
              </a:rPr>
              <a:t>từ</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mô</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tả</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hệ</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thống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bên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dưới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theo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yêu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cầu</a:t>
            </a:r>
            <a:endParaRPr lang="en-US" sz="3600" b="1" dirty="0" smtClean="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10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3553" y="231354"/>
            <a:ext cx="15104533" cy="2094951"/>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IV. </a:t>
            </a:r>
            <a:r>
              <a:rPr lang="en-US" sz="6000" b="1" dirty="0" err="1" smtClean="0">
                <a:latin typeface="Times New Roman" panose="02020603050405020304" pitchFamily="18" charset="0"/>
                <a:ea typeface="+mj-ea"/>
                <a:cs typeface="Times New Roman" panose="02020603050405020304" pitchFamily="18" charset="0"/>
              </a:rPr>
              <a:t>Truy</a:t>
            </a:r>
            <a:r>
              <a:rPr lang="en-US" sz="6000" b="1" dirty="0" smtClean="0">
                <a:latin typeface="Times New Roman" panose="02020603050405020304" pitchFamily="18" charset="0"/>
                <a:ea typeface="+mj-ea"/>
                <a:cs typeface="Times New Roman" panose="02020603050405020304" pitchFamily="18" charset="0"/>
              </a:rPr>
              <a:t> </a:t>
            </a:r>
            <a:r>
              <a:rPr lang="en-US" sz="6000" b="1" dirty="0" err="1">
                <a:latin typeface="Times New Roman" panose="02020603050405020304" pitchFamily="18" charset="0"/>
                <a:ea typeface="+mj-ea"/>
                <a:cs typeface="Times New Roman" panose="02020603050405020304" pitchFamily="18" charset="0"/>
              </a:rPr>
              <a:t>vấn</a:t>
            </a:r>
            <a:r>
              <a:rPr lang="en-US" sz="6000" b="1" dirty="0">
                <a:latin typeface="Times New Roman" panose="02020603050405020304" pitchFamily="18" charset="0"/>
                <a:ea typeface="+mj-ea"/>
                <a:cs typeface="Times New Roman" panose="02020603050405020304" pitchFamily="18" charset="0"/>
              </a:rPr>
              <a:t> (Queries): </a:t>
            </a:r>
            <a:r>
              <a:rPr lang="en-US" sz="6000" b="1" dirty="0" err="1" smtClean="0">
                <a:latin typeface="Times New Roman" panose="02020603050405020304" pitchFamily="18" charset="0"/>
                <a:ea typeface="+mj-ea"/>
                <a:cs typeface="Times New Roman" panose="02020603050405020304" pitchFamily="18" charset="0"/>
              </a:rPr>
              <a:t>Các</a:t>
            </a:r>
            <a:r>
              <a:rPr lang="en-US" sz="6000" b="1" dirty="0" smtClean="0">
                <a:latin typeface="Times New Roman" panose="02020603050405020304" pitchFamily="18" charset="0"/>
                <a:ea typeface="+mj-ea"/>
                <a:cs typeface="Times New Roman" panose="02020603050405020304" pitchFamily="18" charset="0"/>
              </a:rPr>
              <a:t> </a:t>
            </a:r>
            <a:r>
              <a:rPr lang="en-US" sz="6000" b="1" dirty="0" err="1">
                <a:latin typeface="Times New Roman" panose="02020603050405020304" pitchFamily="18" charset="0"/>
                <a:ea typeface="+mj-ea"/>
                <a:cs typeface="Times New Roman" panose="02020603050405020304" pitchFamily="18" charset="0"/>
              </a:rPr>
              <a:t>câu</a:t>
            </a:r>
            <a:r>
              <a:rPr lang="en-US" sz="6000" b="1" dirty="0">
                <a:latin typeface="Times New Roman" panose="02020603050405020304" pitchFamily="18" charset="0"/>
                <a:ea typeface="+mj-ea"/>
                <a:cs typeface="Times New Roman" panose="02020603050405020304" pitchFamily="18" charset="0"/>
              </a:rPr>
              <a:t> </a:t>
            </a:r>
            <a:r>
              <a:rPr lang="en-US" sz="6000" b="1" dirty="0" err="1">
                <a:latin typeface="Times New Roman" panose="02020603050405020304" pitchFamily="18" charset="0"/>
                <a:ea typeface="+mj-ea"/>
                <a:cs typeface="Times New Roman" panose="02020603050405020304" pitchFamily="18" charset="0"/>
              </a:rPr>
              <a:t>lệnh</a:t>
            </a:r>
            <a:r>
              <a:rPr lang="en-US" sz="6000" b="1" dirty="0">
                <a:latin typeface="Times New Roman" panose="02020603050405020304" pitchFamily="18" charset="0"/>
                <a:ea typeface="+mj-ea"/>
                <a:cs typeface="Times New Roman" panose="02020603050405020304" pitchFamily="18" charset="0"/>
              </a:rPr>
              <a:t> </a:t>
            </a:r>
            <a:r>
              <a:rPr lang="en-US" sz="6000" b="1" dirty="0" err="1">
                <a:latin typeface="Times New Roman" panose="02020603050405020304" pitchFamily="18" charset="0"/>
                <a:ea typeface="+mj-ea"/>
                <a:cs typeface="Times New Roman" panose="02020603050405020304" pitchFamily="18" charset="0"/>
              </a:rPr>
              <a:t>truy</a:t>
            </a:r>
            <a:r>
              <a:rPr lang="en-US" sz="6000" b="1" dirty="0">
                <a:latin typeface="Times New Roman" panose="02020603050405020304" pitchFamily="18" charset="0"/>
                <a:ea typeface="+mj-ea"/>
                <a:cs typeface="Times New Roman" panose="02020603050405020304" pitchFamily="18" charset="0"/>
              </a:rPr>
              <a:t> </a:t>
            </a:r>
            <a:r>
              <a:rPr lang="en-US" sz="6000" b="1" dirty="0" err="1" smtClean="0">
                <a:latin typeface="Times New Roman" panose="02020603050405020304" pitchFamily="18" charset="0"/>
                <a:ea typeface="+mj-ea"/>
                <a:cs typeface="Times New Roman" panose="02020603050405020304" pitchFamily="18" charset="0"/>
              </a:rPr>
              <a:t>xuất</a:t>
            </a:r>
            <a:endParaRPr lang="en-US" sz="6000" b="1" dirty="0" smtClean="0">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734181" y="2896818"/>
            <a:ext cx="7849649" cy="1569660"/>
          </a:xfrm>
          <a:prstGeom prst="rect">
            <a:avLst/>
          </a:prstGeom>
        </p:spPr>
        <p:txBody>
          <a:bodyPr wrap="none">
            <a:spAutoFit/>
          </a:bodyPr>
          <a:lstStyle/>
          <a:p>
            <a:pPr marL="342900" indent="-342900">
              <a:buAutoNum type="alphaUcPeriod"/>
            </a:pPr>
            <a:r>
              <a:rPr lang="en-US" altLang="ja-JP" sz="4800" b="1" dirty="0" smtClean="0">
                <a:solidFill>
                  <a:schemeClr val="tx2"/>
                </a:solidFill>
                <a:latin typeface="Times New Roman" panose="02020603050405020304" pitchFamily="18" charset="0"/>
                <a:cs typeface="Times New Roman" panose="02020603050405020304" pitchFamily="18" charset="0"/>
              </a:rPr>
              <a:t> KHÁI </a:t>
            </a:r>
            <a:r>
              <a:rPr lang="en-US" altLang="ja-JP" sz="4800" b="1" dirty="0">
                <a:solidFill>
                  <a:schemeClr val="tx2"/>
                </a:solidFill>
                <a:latin typeface="Times New Roman" panose="02020603050405020304" pitchFamily="18" charset="0"/>
                <a:cs typeface="Times New Roman" panose="02020603050405020304" pitchFamily="18" charset="0"/>
              </a:rPr>
              <a:t>QUÁT VỀ </a:t>
            </a:r>
            <a:r>
              <a:rPr lang="en-US" altLang="ja-JP" sz="4800" b="1" dirty="0" smtClean="0">
                <a:solidFill>
                  <a:schemeClr val="tx2"/>
                </a:solidFill>
                <a:latin typeface="Times New Roman" panose="02020603050405020304" pitchFamily="18" charset="0"/>
                <a:cs typeface="Times New Roman" panose="02020603050405020304" pitchFamily="18" charset="0"/>
              </a:rPr>
              <a:t>QUERY</a:t>
            </a:r>
          </a:p>
          <a:p>
            <a:pPr marL="342900" indent="-342900">
              <a:buAutoNum type="alphaUcPeriod"/>
            </a:pPr>
            <a:endParaRPr lang="en-US" altLang="ja-JP" sz="4800" b="1" dirty="0">
              <a:solidFill>
                <a:schemeClr val="tx2"/>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98001" y="4421439"/>
            <a:ext cx="9535880" cy="4154984"/>
          </a:xfrm>
          <a:prstGeom prst="rect">
            <a:avLst/>
          </a:prstGeom>
        </p:spPr>
        <p:txBody>
          <a:bodyPr wrap="none">
            <a:spAutoFit/>
          </a:bodyPr>
          <a:lstStyle/>
          <a:p>
            <a:r>
              <a:rPr lang="en-US" altLang="ja-JP" sz="4400" b="1" dirty="0" smtClean="0">
                <a:latin typeface="Times New Roman" panose="02020603050405020304" pitchFamily="18" charset="0"/>
                <a:cs typeface="Times New Roman" panose="02020603050405020304" pitchFamily="18" charset="0"/>
              </a:rPr>
              <a:t>	A.1. </a:t>
            </a:r>
            <a:r>
              <a:rPr lang="en-US" altLang="ja-JP" sz="4400" b="1" dirty="0" err="1">
                <a:latin typeface="Times New Roman" panose="02020603050405020304" pitchFamily="18" charset="0"/>
                <a:cs typeface="Times New Roman" panose="02020603050405020304" pitchFamily="18" charset="0"/>
              </a:rPr>
              <a:t>Khái</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niệm</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và</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lý</a:t>
            </a:r>
            <a:r>
              <a:rPr lang="en-US" altLang="ja-JP" sz="4400" b="1" dirty="0">
                <a:latin typeface="Times New Roman" panose="02020603050405020304" pitchFamily="18" charset="0"/>
                <a:cs typeface="Times New Roman" panose="02020603050405020304" pitchFamily="18" charset="0"/>
              </a:rPr>
              <a:t> do </a:t>
            </a:r>
            <a:r>
              <a:rPr lang="en-US" altLang="ja-JP" sz="4400" b="1" dirty="0" err="1">
                <a:latin typeface="Times New Roman" panose="02020603050405020304" pitchFamily="18" charset="0"/>
                <a:cs typeface="Times New Roman" panose="02020603050405020304" pitchFamily="18" charset="0"/>
              </a:rPr>
              <a:t>sử</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dụng</a:t>
            </a:r>
            <a:r>
              <a:rPr lang="en-US" altLang="ja-JP" sz="4400" b="1" dirty="0">
                <a:latin typeface="Times New Roman" panose="02020603050405020304" pitchFamily="18" charset="0"/>
                <a:cs typeface="Times New Roman" panose="02020603050405020304" pitchFamily="18" charset="0"/>
              </a:rPr>
              <a:t> </a:t>
            </a:r>
            <a:endParaRPr lang="en-US" altLang="ja-JP" sz="4400" b="1" dirty="0" smtClean="0">
              <a:latin typeface="Times New Roman" panose="02020603050405020304" pitchFamily="18" charset="0"/>
              <a:cs typeface="Times New Roman" panose="02020603050405020304" pitchFamily="18" charset="0"/>
            </a:endParaRPr>
          </a:p>
          <a:p>
            <a:r>
              <a:rPr lang="en-US" altLang="ja-JP" sz="4400" b="1" dirty="0" smtClean="0">
                <a:latin typeface="Times New Roman" panose="02020603050405020304" pitchFamily="18" charset="0"/>
                <a:cs typeface="Times New Roman" panose="02020603050405020304" pitchFamily="18" charset="0"/>
              </a:rPr>
              <a:t>	A.2. </a:t>
            </a:r>
            <a:r>
              <a:rPr lang="en-US" altLang="ja-JP" sz="4400" b="1" dirty="0" err="1" smtClean="0">
                <a:latin typeface="Times New Roman" panose="02020603050405020304" pitchFamily="18" charset="0"/>
                <a:cs typeface="Times New Roman" panose="02020603050405020304" pitchFamily="18" charset="0"/>
              </a:rPr>
              <a:t>Các</a:t>
            </a:r>
            <a:r>
              <a:rPr lang="en-US" altLang="ja-JP" sz="4400" b="1" dirty="0" smtClean="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loại</a:t>
            </a:r>
            <a:r>
              <a:rPr lang="en-US" altLang="ja-JP" sz="4400" b="1" dirty="0">
                <a:latin typeface="Times New Roman" panose="02020603050405020304" pitchFamily="18" charset="0"/>
                <a:cs typeface="Times New Roman" panose="02020603050405020304" pitchFamily="18" charset="0"/>
              </a:rPr>
              <a:t> query </a:t>
            </a:r>
            <a:endParaRPr lang="en-US" altLang="ja-JP" sz="4400" b="1" dirty="0" smtClean="0">
              <a:latin typeface="Times New Roman" panose="02020603050405020304" pitchFamily="18" charset="0"/>
              <a:cs typeface="Times New Roman" panose="02020603050405020304" pitchFamily="18" charset="0"/>
            </a:endParaRPr>
          </a:p>
          <a:p>
            <a:r>
              <a:rPr lang="en-US" altLang="ja-JP" sz="4400" b="1" dirty="0">
                <a:latin typeface="Times New Roman" panose="02020603050405020304" pitchFamily="18" charset="0"/>
                <a:cs typeface="Times New Roman" panose="02020603050405020304" pitchFamily="18" charset="0"/>
              </a:rPr>
              <a:t>	</a:t>
            </a:r>
            <a:r>
              <a:rPr lang="en-US" altLang="ja-JP" sz="4400" b="1" dirty="0" smtClean="0">
                <a:latin typeface="Times New Roman" panose="02020603050405020304" pitchFamily="18" charset="0"/>
                <a:cs typeface="Times New Roman" panose="02020603050405020304" pitchFamily="18" charset="0"/>
              </a:rPr>
              <a:t>A.3. </a:t>
            </a:r>
            <a:r>
              <a:rPr lang="en-US" altLang="ja-JP" sz="4400" b="1" dirty="0" err="1" smtClean="0">
                <a:latin typeface="Times New Roman" panose="02020603050405020304" pitchFamily="18" charset="0"/>
                <a:cs typeface="Times New Roman" panose="02020603050405020304" pitchFamily="18" charset="0"/>
              </a:rPr>
              <a:t>Cách</a:t>
            </a:r>
            <a:r>
              <a:rPr lang="en-US" altLang="ja-JP" sz="4400" b="1" dirty="0" smtClean="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tạo</a:t>
            </a:r>
            <a:r>
              <a:rPr lang="en-US" altLang="ja-JP" sz="4400" b="1" dirty="0">
                <a:latin typeface="Times New Roman" panose="02020603050405020304" pitchFamily="18" charset="0"/>
                <a:cs typeface="Times New Roman" panose="02020603050405020304" pitchFamily="18" charset="0"/>
              </a:rPr>
              <a:t> </a:t>
            </a:r>
            <a:r>
              <a:rPr lang="en-US" altLang="ja-JP" sz="4400" b="1" dirty="0" smtClean="0">
                <a:latin typeface="Times New Roman" panose="02020603050405020304" pitchFamily="18" charset="0"/>
                <a:cs typeface="Times New Roman" panose="02020603050405020304" pitchFamily="18" charset="0"/>
              </a:rPr>
              <a:t>Query</a:t>
            </a:r>
          </a:p>
          <a:p>
            <a:r>
              <a:rPr lang="en-US" altLang="ja-JP" sz="4400" b="1" dirty="0">
                <a:latin typeface="Times New Roman" panose="02020603050405020304" pitchFamily="18" charset="0"/>
                <a:cs typeface="Times New Roman" panose="02020603050405020304" pitchFamily="18" charset="0"/>
              </a:rPr>
              <a:t>	</a:t>
            </a:r>
            <a:r>
              <a:rPr lang="en-US" altLang="ja-JP" sz="4400" b="1" dirty="0" smtClean="0">
                <a:latin typeface="Times New Roman" panose="02020603050405020304" pitchFamily="18" charset="0"/>
                <a:cs typeface="Times New Roman" panose="02020603050405020304" pitchFamily="18" charset="0"/>
              </a:rPr>
              <a:t>A.4. </a:t>
            </a:r>
            <a:r>
              <a:rPr lang="en-US" altLang="ja-JP" sz="4400" b="1" dirty="0" err="1" smtClean="0">
                <a:latin typeface="Times New Roman" panose="02020603050405020304" pitchFamily="18" charset="0"/>
                <a:cs typeface="Times New Roman" panose="02020603050405020304" pitchFamily="18" charset="0"/>
              </a:rPr>
              <a:t>Các</a:t>
            </a:r>
            <a:r>
              <a:rPr lang="en-US" altLang="ja-JP" sz="4400" b="1" dirty="0" smtClean="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hình</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thức</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hiển</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thị</a:t>
            </a:r>
            <a:r>
              <a:rPr lang="en-US" altLang="ja-JP" sz="4400" b="1" dirty="0">
                <a:latin typeface="Times New Roman" panose="02020603050405020304" pitchFamily="18" charset="0"/>
                <a:cs typeface="Times New Roman" panose="02020603050405020304" pitchFamily="18" charset="0"/>
              </a:rPr>
              <a:t> Query </a:t>
            </a:r>
          </a:p>
          <a:p>
            <a:r>
              <a:rPr lang="en-US" altLang="ja-JP" sz="4400" b="1" dirty="0" smtClean="0">
                <a:latin typeface="Times New Roman" panose="02020603050405020304" pitchFamily="18" charset="0"/>
                <a:cs typeface="Times New Roman" panose="02020603050405020304" pitchFamily="18" charset="0"/>
              </a:rPr>
              <a:t>	A.5. </a:t>
            </a:r>
            <a:r>
              <a:rPr lang="en-US" altLang="ja-JP" sz="4400" b="1" dirty="0" err="1" smtClean="0">
                <a:latin typeface="Times New Roman" panose="02020603050405020304" pitchFamily="18" charset="0"/>
                <a:cs typeface="Times New Roman" panose="02020603050405020304" pitchFamily="18" charset="0"/>
              </a:rPr>
              <a:t>Lưu</a:t>
            </a:r>
            <a:r>
              <a:rPr lang="en-US" altLang="ja-JP" sz="4400" b="1" dirty="0" smtClean="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và</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điều</a:t>
            </a:r>
            <a:r>
              <a:rPr lang="en-US" altLang="ja-JP" sz="4400" b="1" dirty="0">
                <a:latin typeface="Times New Roman" panose="02020603050405020304" pitchFamily="18" charset="0"/>
                <a:cs typeface="Times New Roman" panose="02020603050405020304" pitchFamily="18" charset="0"/>
              </a:rPr>
              <a:t> </a:t>
            </a:r>
            <a:r>
              <a:rPr lang="en-US" altLang="ja-JP" sz="4400" b="1" dirty="0" err="1">
                <a:latin typeface="Times New Roman" panose="02020603050405020304" pitchFamily="18" charset="0"/>
                <a:cs typeface="Times New Roman" panose="02020603050405020304" pitchFamily="18" charset="0"/>
              </a:rPr>
              <a:t>chỉnh</a:t>
            </a:r>
            <a:r>
              <a:rPr lang="en-US" altLang="ja-JP" sz="4400" b="1" dirty="0">
                <a:latin typeface="Times New Roman" panose="02020603050405020304" pitchFamily="18" charset="0"/>
                <a:cs typeface="Times New Roman" panose="02020603050405020304" pitchFamily="18" charset="0"/>
              </a:rPr>
              <a:t> Query </a:t>
            </a:r>
          </a:p>
          <a:p>
            <a:pPr marL="342900" indent="-342900">
              <a:buAutoNum type="alphaUcPeriod"/>
            </a:pPr>
            <a:endParaRPr lang="en-US" altLang="ja-JP" sz="4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843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41867" y="1490133"/>
            <a:ext cx="15307733" cy="73558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457200">
              <a:tabLst>
                <a:tab pos="457200" algn="l"/>
              </a:tabLst>
              <a:defRPr sz="2400">
                <a:solidFill>
                  <a:schemeClr val="tx1"/>
                </a:solidFill>
                <a:latin typeface="Times New Roman" panose="02020603050405020304" pitchFamily="18" charset="0"/>
              </a:defRPr>
            </a:lvl1pPr>
            <a:lvl2pPr marL="914400" indent="-457200">
              <a:tabLst>
                <a:tab pos="457200" algn="l"/>
              </a:tabLst>
              <a:defRPr sz="2400">
                <a:solidFill>
                  <a:schemeClr val="tx1"/>
                </a:solidFill>
                <a:latin typeface="Times New Roman" panose="02020603050405020304" pitchFamily="18" charset="0"/>
              </a:defRPr>
            </a:lvl2pPr>
            <a:lvl3pPr marL="1371600" indent="-457200">
              <a:tabLst>
                <a:tab pos="457200" algn="l"/>
              </a:tabLst>
              <a:defRPr sz="2400">
                <a:solidFill>
                  <a:schemeClr val="tx1"/>
                </a:solidFill>
                <a:latin typeface="Times New Roman" panose="02020603050405020304" pitchFamily="18" charset="0"/>
              </a:defRPr>
            </a:lvl3pPr>
            <a:lvl4pPr marL="1828800" indent="-457200">
              <a:tabLst>
                <a:tab pos="457200" algn="l"/>
              </a:tabLst>
              <a:defRPr sz="2400">
                <a:solidFill>
                  <a:schemeClr val="tx1"/>
                </a:solidFill>
                <a:latin typeface="Times New Roman" panose="02020603050405020304" pitchFamily="18" charset="0"/>
              </a:defRPr>
            </a:lvl4pPr>
            <a:lvl5pPr marL="2286000" indent="-457200">
              <a:tabLst>
                <a:tab pos="457200"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a:spcBef>
                <a:spcPct val="10000"/>
              </a:spcBef>
            </a:pPr>
            <a:r>
              <a:rPr lang="en-US" altLang="ja-JP" sz="4000" b="1" dirty="0">
                <a:solidFill>
                  <a:schemeClr val="folHlink"/>
                </a:solidFill>
                <a:cs typeface="Times New Roman" panose="02020603050405020304" pitchFamily="18" charset="0"/>
              </a:rPr>
              <a:t>Query </a:t>
            </a:r>
            <a:r>
              <a:rPr lang="en-US" altLang="ja-JP" sz="4000" b="1" dirty="0" err="1">
                <a:solidFill>
                  <a:schemeClr val="folHlink"/>
                </a:solidFill>
                <a:cs typeface="Times New Roman" panose="02020603050405020304" pitchFamily="18" charset="0"/>
              </a:rPr>
              <a:t>là</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gì</a:t>
            </a:r>
            <a:r>
              <a:rPr lang="en-US" altLang="ja-JP" sz="4000" b="1" dirty="0">
                <a:solidFill>
                  <a:schemeClr val="folHlink"/>
                </a:solidFill>
                <a:cs typeface="Times New Roman" panose="02020603050405020304" pitchFamily="18" charset="0"/>
              </a:rPr>
              <a:t> :</a:t>
            </a:r>
          </a:p>
          <a:p>
            <a:pPr>
              <a:spcBef>
                <a:spcPct val="10000"/>
              </a:spcBef>
            </a:pPr>
            <a:r>
              <a:rPr lang="en-US" altLang="ja-JP" sz="4000" dirty="0">
                <a:cs typeface="Times New Roman" panose="02020603050405020304" pitchFamily="18" charset="0"/>
              </a:rPr>
              <a:t>	Query </a:t>
            </a:r>
            <a:r>
              <a:rPr lang="en-US" altLang="ja-JP" sz="4000" dirty="0" err="1">
                <a:cs typeface="Times New Roman" panose="02020603050405020304" pitchFamily="18" charset="0"/>
              </a:rPr>
              <a:t>là</a:t>
            </a:r>
            <a:r>
              <a:rPr lang="en-US" altLang="ja-JP" sz="4000" dirty="0">
                <a:cs typeface="Times New Roman" panose="02020603050405020304" pitchFamily="18" charset="0"/>
              </a:rPr>
              <a:t> </a:t>
            </a:r>
            <a:r>
              <a:rPr lang="en-US" altLang="ja-JP" sz="4000" dirty="0" err="1">
                <a:cs typeface="Times New Roman" panose="02020603050405020304" pitchFamily="18" charset="0"/>
              </a:rPr>
              <a:t>công</a:t>
            </a:r>
            <a:r>
              <a:rPr lang="en-US" altLang="ja-JP" sz="4000" dirty="0">
                <a:cs typeface="Times New Roman" panose="02020603050405020304" pitchFamily="18" charset="0"/>
              </a:rPr>
              <a:t> </a:t>
            </a:r>
            <a:r>
              <a:rPr lang="en-US" altLang="ja-JP" sz="4000" dirty="0" err="1">
                <a:cs typeface="Times New Roman" panose="02020603050405020304" pitchFamily="18" charset="0"/>
              </a:rPr>
              <a:t>cụ</a:t>
            </a:r>
            <a:r>
              <a:rPr lang="en-US" altLang="ja-JP" sz="4000" dirty="0">
                <a:cs typeface="Times New Roman" panose="02020603050405020304" pitchFamily="18" charset="0"/>
              </a:rPr>
              <a:t> </a:t>
            </a:r>
            <a:r>
              <a:rPr lang="en-US" altLang="ja-JP" sz="4000" dirty="0" err="1">
                <a:cs typeface="Times New Roman" panose="02020603050405020304" pitchFamily="18" charset="0"/>
              </a:rPr>
              <a:t>của</a:t>
            </a:r>
            <a:r>
              <a:rPr lang="en-US" altLang="ja-JP" sz="4000" dirty="0">
                <a:cs typeface="Times New Roman" panose="02020603050405020304" pitchFamily="18" charset="0"/>
              </a:rPr>
              <a:t> Access </a:t>
            </a:r>
            <a:r>
              <a:rPr lang="en-US" altLang="ja-JP" sz="4000" dirty="0" err="1">
                <a:cs typeface="Times New Roman" panose="02020603050405020304" pitchFamily="18" charset="0"/>
              </a:rPr>
              <a:t>được</a:t>
            </a:r>
            <a:r>
              <a:rPr lang="en-US" altLang="ja-JP" sz="4000" dirty="0">
                <a:cs typeface="Times New Roman" panose="02020603050405020304" pitchFamily="18" charset="0"/>
              </a:rPr>
              <a:t> </a:t>
            </a:r>
            <a:r>
              <a:rPr lang="en-US" altLang="ja-JP" sz="4000" dirty="0" err="1">
                <a:cs typeface="Times New Roman" panose="02020603050405020304" pitchFamily="18" charset="0"/>
              </a:rPr>
              <a:t>dùng</a:t>
            </a:r>
            <a:r>
              <a:rPr lang="en-US" altLang="ja-JP" sz="4000" dirty="0">
                <a:cs typeface="Times New Roman" panose="02020603050405020304" pitchFamily="18" charset="0"/>
              </a:rPr>
              <a:t> </a:t>
            </a:r>
            <a:r>
              <a:rPr lang="en-US" altLang="ja-JP" sz="4000" dirty="0" err="1">
                <a:cs typeface="Times New Roman" panose="02020603050405020304" pitchFamily="18" charset="0"/>
              </a:rPr>
              <a:t>để</a:t>
            </a:r>
            <a:r>
              <a:rPr lang="en-US" altLang="ja-JP" sz="4000" dirty="0">
                <a:cs typeface="Times New Roman" panose="02020603050405020304" pitchFamily="18" charset="0"/>
              </a:rPr>
              <a:t> </a:t>
            </a:r>
            <a:r>
              <a:rPr lang="en-US" altLang="ja-JP" sz="4000" dirty="0" err="1">
                <a:cs typeface="Times New Roman" panose="02020603050405020304" pitchFamily="18" charset="0"/>
              </a:rPr>
              <a:t>truy</a:t>
            </a:r>
            <a:r>
              <a:rPr lang="en-US" altLang="ja-JP" sz="4000" dirty="0">
                <a:cs typeface="Times New Roman" panose="02020603050405020304" pitchFamily="18" charset="0"/>
              </a:rPr>
              <a:t> </a:t>
            </a:r>
            <a:r>
              <a:rPr lang="en-US" altLang="ja-JP" sz="4000" dirty="0" err="1">
                <a:cs typeface="Times New Roman" panose="02020603050405020304" pitchFamily="18" charset="0"/>
              </a:rPr>
              <a:t>vấn</a:t>
            </a:r>
            <a:r>
              <a:rPr lang="en-US" altLang="ja-JP" sz="4000" dirty="0">
                <a:cs typeface="Times New Roman" panose="02020603050405020304" pitchFamily="18" charset="0"/>
              </a:rPr>
              <a:t> </a:t>
            </a:r>
            <a:r>
              <a:rPr lang="en-US" altLang="ja-JP" sz="4000" dirty="0" err="1">
                <a:cs typeface="Times New Roman" panose="02020603050405020304" pitchFamily="18" charset="0"/>
              </a:rPr>
              <a:t>dữ</a:t>
            </a:r>
            <a:r>
              <a:rPr lang="en-US" altLang="ja-JP" sz="4000" dirty="0">
                <a:cs typeface="Times New Roman" panose="02020603050405020304" pitchFamily="18" charset="0"/>
              </a:rPr>
              <a:t> </a:t>
            </a:r>
            <a:r>
              <a:rPr lang="en-US" altLang="ja-JP" sz="4000" dirty="0" err="1">
                <a:cs typeface="Times New Roman" panose="02020603050405020304" pitchFamily="18" charset="0"/>
              </a:rPr>
              <a:t>liệu</a:t>
            </a:r>
            <a:r>
              <a:rPr lang="en-US" altLang="ja-JP" sz="4000" dirty="0">
                <a:cs typeface="Times New Roman" panose="02020603050405020304" pitchFamily="18" charset="0"/>
              </a:rPr>
              <a:t> </a:t>
            </a:r>
            <a:r>
              <a:rPr lang="en-US" altLang="ja-JP" sz="4000" dirty="0" err="1">
                <a:cs typeface="Times New Roman" panose="02020603050405020304" pitchFamily="18" charset="0"/>
              </a:rPr>
              <a:t>trên</a:t>
            </a:r>
            <a:r>
              <a:rPr lang="en-US" altLang="ja-JP" sz="4000" dirty="0">
                <a:cs typeface="Times New Roman" panose="02020603050405020304" pitchFamily="18" charset="0"/>
              </a:rPr>
              <a:t> </a:t>
            </a:r>
            <a:r>
              <a:rPr lang="en-US" altLang="ja-JP" sz="4000" dirty="0" err="1">
                <a:cs typeface="Times New Roman" panose="02020603050405020304" pitchFamily="18" charset="0"/>
              </a:rPr>
              <a:t>một</a:t>
            </a:r>
            <a:r>
              <a:rPr lang="en-US" altLang="ja-JP" sz="4000" dirty="0">
                <a:cs typeface="Times New Roman" panose="02020603050405020304" pitchFamily="18" charset="0"/>
              </a:rPr>
              <a:t> hay </a:t>
            </a:r>
            <a:r>
              <a:rPr lang="en-US" altLang="ja-JP" sz="4000" dirty="0" err="1">
                <a:cs typeface="Times New Roman" panose="02020603050405020304" pitchFamily="18" charset="0"/>
              </a:rPr>
              <a:t>nhiều</a:t>
            </a:r>
            <a:r>
              <a:rPr lang="en-US" altLang="ja-JP" sz="4000" dirty="0">
                <a:cs typeface="Times New Roman" panose="02020603050405020304" pitchFamily="18" charset="0"/>
              </a:rPr>
              <a:t> Table. Query </a:t>
            </a:r>
            <a:r>
              <a:rPr lang="en-US" altLang="ja-JP" sz="4000" dirty="0" err="1">
                <a:cs typeface="Times New Roman" panose="02020603050405020304" pitchFamily="18" charset="0"/>
              </a:rPr>
              <a:t>cũng</a:t>
            </a:r>
            <a:r>
              <a:rPr lang="en-US" altLang="ja-JP" sz="4000" dirty="0">
                <a:cs typeface="Times New Roman" panose="02020603050405020304" pitchFamily="18" charset="0"/>
              </a:rPr>
              <a:t> </a:t>
            </a:r>
            <a:r>
              <a:rPr lang="en-US" altLang="ja-JP" sz="4000" dirty="0" err="1">
                <a:cs typeface="Times New Roman" panose="02020603050405020304" pitchFamily="18" charset="0"/>
              </a:rPr>
              <a:t>được</a:t>
            </a:r>
            <a:r>
              <a:rPr lang="en-US" altLang="ja-JP" sz="4000" dirty="0">
                <a:cs typeface="Times New Roman" panose="02020603050405020304" pitchFamily="18" charset="0"/>
              </a:rPr>
              <a:t> </a:t>
            </a:r>
            <a:r>
              <a:rPr lang="en-US" altLang="ja-JP" sz="4000" dirty="0" err="1">
                <a:cs typeface="Times New Roman" panose="02020603050405020304" pitchFamily="18" charset="0"/>
              </a:rPr>
              <a:t>dùng</a:t>
            </a:r>
            <a:r>
              <a:rPr lang="en-US" altLang="ja-JP" sz="4000" dirty="0">
                <a:cs typeface="Times New Roman" panose="02020603050405020304" pitchFamily="18" charset="0"/>
              </a:rPr>
              <a:t> </a:t>
            </a:r>
            <a:r>
              <a:rPr lang="en-US" altLang="ja-JP" sz="4000" dirty="0" err="1">
                <a:cs typeface="Times New Roman" panose="02020603050405020304" pitchFamily="18" charset="0"/>
              </a:rPr>
              <a:t>như</a:t>
            </a:r>
            <a:r>
              <a:rPr lang="en-US" altLang="ja-JP" sz="4000" dirty="0">
                <a:cs typeface="Times New Roman" panose="02020603050405020304" pitchFamily="18" charset="0"/>
              </a:rPr>
              <a:t> </a:t>
            </a:r>
            <a:r>
              <a:rPr lang="en-US" altLang="ja-JP" sz="4000" dirty="0" err="1">
                <a:cs typeface="Times New Roman" panose="02020603050405020304" pitchFamily="18" charset="0"/>
              </a:rPr>
              <a:t>một</a:t>
            </a:r>
            <a:r>
              <a:rPr lang="en-US" altLang="ja-JP" sz="4000" dirty="0">
                <a:cs typeface="Times New Roman" panose="02020603050405020304" pitchFamily="18" charset="0"/>
              </a:rPr>
              <a:t> </a:t>
            </a:r>
            <a:r>
              <a:rPr lang="en-US" altLang="ja-JP" sz="4000" dirty="0" err="1">
                <a:cs typeface="Times New Roman" panose="02020603050405020304" pitchFamily="18" charset="0"/>
              </a:rPr>
              <a:t>nguồn</a:t>
            </a:r>
            <a:r>
              <a:rPr lang="en-US" altLang="ja-JP" sz="4000" dirty="0">
                <a:cs typeface="Times New Roman" panose="02020603050405020304" pitchFamily="18" charset="0"/>
              </a:rPr>
              <a:t> </a:t>
            </a:r>
            <a:r>
              <a:rPr lang="en-US" altLang="ja-JP" sz="4000" dirty="0" err="1">
                <a:cs typeface="Times New Roman" panose="02020603050405020304" pitchFamily="18" charset="0"/>
              </a:rPr>
              <a:t>dữ</a:t>
            </a:r>
            <a:r>
              <a:rPr lang="en-US" altLang="ja-JP" sz="4000" dirty="0">
                <a:cs typeface="Times New Roman" panose="02020603050405020304" pitchFamily="18" charset="0"/>
              </a:rPr>
              <a:t> </a:t>
            </a:r>
            <a:r>
              <a:rPr lang="en-US" altLang="ja-JP" sz="4000" dirty="0" err="1">
                <a:cs typeface="Times New Roman" panose="02020603050405020304" pitchFamily="18" charset="0"/>
              </a:rPr>
              <a:t>liệu</a:t>
            </a:r>
            <a:r>
              <a:rPr lang="en-US" altLang="ja-JP" sz="4000" dirty="0">
                <a:cs typeface="Times New Roman" panose="02020603050405020304" pitchFamily="18" charset="0"/>
              </a:rPr>
              <a:t> </a:t>
            </a:r>
            <a:r>
              <a:rPr lang="en-US" altLang="ja-JP" sz="4000" dirty="0" err="1">
                <a:cs typeface="Times New Roman" panose="02020603050405020304" pitchFamily="18" charset="0"/>
              </a:rPr>
              <a:t>khác</a:t>
            </a:r>
            <a:r>
              <a:rPr lang="en-US" altLang="ja-JP" sz="4000" dirty="0">
                <a:cs typeface="Times New Roman" panose="02020603050405020304" pitchFamily="18" charset="0"/>
              </a:rPr>
              <a:t> </a:t>
            </a:r>
            <a:r>
              <a:rPr lang="en-US" altLang="ja-JP" sz="4000" dirty="0" err="1">
                <a:cs typeface="Times New Roman" panose="02020603050405020304" pitchFamily="18" charset="0"/>
              </a:rPr>
              <a:t>cho</a:t>
            </a:r>
            <a:r>
              <a:rPr lang="en-US" altLang="ja-JP" sz="4000" dirty="0">
                <a:cs typeface="Times New Roman" panose="02020603050405020304" pitchFamily="18" charset="0"/>
              </a:rPr>
              <a:t> </a:t>
            </a:r>
            <a:r>
              <a:rPr lang="en-US" altLang="ja-JP" sz="4000" dirty="0" err="1">
                <a:cs typeface="Times New Roman" panose="02020603050405020304" pitchFamily="18" charset="0"/>
              </a:rPr>
              <a:t>các</a:t>
            </a:r>
            <a:r>
              <a:rPr lang="en-US" altLang="ja-JP" sz="4000" dirty="0">
                <a:cs typeface="Times New Roman" panose="02020603050405020304" pitchFamily="18" charset="0"/>
              </a:rPr>
              <a:t> </a:t>
            </a:r>
            <a:r>
              <a:rPr lang="en-US" altLang="ja-JP" sz="4000" dirty="0" err="1">
                <a:cs typeface="Times New Roman" panose="02020603050405020304" pitchFamily="18" charset="0"/>
              </a:rPr>
              <a:t>công</a:t>
            </a:r>
            <a:r>
              <a:rPr lang="en-US" altLang="ja-JP" sz="4000" dirty="0">
                <a:cs typeface="Times New Roman" panose="02020603050405020304" pitchFamily="18" charset="0"/>
              </a:rPr>
              <a:t> </a:t>
            </a:r>
            <a:r>
              <a:rPr lang="en-US" altLang="ja-JP" sz="4000" dirty="0" err="1">
                <a:cs typeface="Times New Roman" panose="02020603050405020304" pitchFamily="18" charset="0"/>
              </a:rPr>
              <a:t>cụ</a:t>
            </a:r>
            <a:r>
              <a:rPr lang="en-US" altLang="ja-JP" sz="4000" dirty="0">
                <a:cs typeface="Times New Roman" panose="02020603050405020304" pitchFamily="18" charset="0"/>
              </a:rPr>
              <a:t> </a:t>
            </a:r>
            <a:r>
              <a:rPr lang="en-US" altLang="ja-JP" sz="4000" dirty="0" err="1">
                <a:cs typeface="Times New Roman" panose="02020603050405020304" pitchFamily="18" charset="0"/>
              </a:rPr>
              <a:t>khác</a:t>
            </a:r>
            <a:r>
              <a:rPr lang="en-US" altLang="ja-JP" sz="4000" dirty="0">
                <a:cs typeface="Times New Roman" panose="02020603050405020304" pitchFamily="18" charset="0"/>
              </a:rPr>
              <a:t> </a:t>
            </a:r>
            <a:r>
              <a:rPr lang="en-US" altLang="ja-JP" sz="4000" dirty="0" err="1">
                <a:cs typeface="Times New Roman" panose="02020603050405020304" pitchFamily="18" charset="0"/>
              </a:rPr>
              <a:t>như</a:t>
            </a:r>
            <a:r>
              <a:rPr lang="en-US" altLang="ja-JP" sz="4000" dirty="0">
                <a:cs typeface="Times New Roman" panose="02020603050405020304" pitchFamily="18" charset="0"/>
              </a:rPr>
              <a:t> Form, Report, hay Query </a:t>
            </a:r>
            <a:r>
              <a:rPr lang="en-US" altLang="ja-JP" sz="4000" dirty="0" err="1">
                <a:cs typeface="Times New Roman" panose="02020603050405020304" pitchFamily="18" charset="0"/>
              </a:rPr>
              <a:t>khác</a:t>
            </a:r>
            <a:r>
              <a:rPr lang="en-US" altLang="ja-JP" sz="4000" dirty="0">
                <a:cs typeface="Times New Roman" panose="02020603050405020304" pitchFamily="18" charset="0"/>
              </a:rPr>
              <a:t>.</a:t>
            </a:r>
          </a:p>
          <a:p>
            <a:pPr>
              <a:spcBef>
                <a:spcPct val="10000"/>
              </a:spcBef>
            </a:pPr>
            <a:r>
              <a:rPr lang="en-US" altLang="ja-JP" sz="4000" b="1" dirty="0" err="1">
                <a:solidFill>
                  <a:schemeClr val="folHlink"/>
                </a:solidFill>
                <a:cs typeface="Times New Roman" panose="02020603050405020304" pitchFamily="18" charset="0"/>
              </a:rPr>
              <a:t>Các</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trường</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hợp</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sử</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dụng</a:t>
            </a:r>
            <a:r>
              <a:rPr lang="en-US" altLang="ja-JP" sz="4000" b="1" dirty="0">
                <a:solidFill>
                  <a:schemeClr val="folHlink"/>
                </a:solidFill>
                <a:cs typeface="Times New Roman" panose="02020603050405020304" pitchFamily="18" charset="0"/>
              </a:rPr>
              <a:t> Query</a:t>
            </a:r>
            <a:endParaRPr lang="en-US" altLang="ja-JP" sz="4000" dirty="0">
              <a:solidFill>
                <a:schemeClr val="folHlink"/>
              </a:solidFill>
              <a:cs typeface="Times New Roman" panose="02020603050405020304" pitchFamily="18" charset="0"/>
            </a:endParaRP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Lựa</a:t>
            </a:r>
            <a:r>
              <a:rPr lang="en-US" altLang="ja-JP" sz="4000" dirty="0">
                <a:cs typeface="Times New Roman" panose="02020603050405020304" pitchFamily="18" charset="0"/>
              </a:rPr>
              <a:t> </a:t>
            </a:r>
            <a:r>
              <a:rPr lang="en-US" altLang="ja-JP" sz="4000" dirty="0" err="1">
                <a:cs typeface="Times New Roman" panose="02020603050405020304" pitchFamily="18" charset="0"/>
              </a:rPr>
              <a:t>chọn</a:t>
            </a:r>
            <a:r>
              <a:rPr lang="en-US" altLang="ja-JP" sz="4000" dirty="0">
                <a:cs typeface="Times New Roman" panose="02020603050405020304" pitchFamily="18" charset="0"/>
              </a:rPr>
              <a:t> </a:t>
            </a:r>
            <a:r>
              <a:rPr lang="en-US" altLang="ja-JP" sz="4000" dirty="0" err="1">
                <a:cs typeface="Times New Roman" panose="02020603050405020304" pitchFamily="18" charset="0"/>
              </a:rPr>
              <a:t>các</a:t>
            </a:r>
            <a:r>
              <a:rPr lang="en-US" altLang="ja-JP" sz="4000" dirty="0">
                <a:cs typeface="Times New Roman" panose="02020603050405020304" pitchFamily="18" charset="0"/>
              </a:rPr>
              <a:t> Query </a:t>
            </a:r>
            <a:r>
              <a:rPr lang="en-US" altLang="ja-JP" sz="4000" dirty="0" err="1">
                <a:cs typeface="Times New Roman" panose="02020603050405020304" pitchFamily="18" charset="0"/>
              </a:rPr>
              <a:t>cần</a:t>
            </a:r>
            <a:r>
              <a:rPr lang="en-US" altLang="ja-JP" sz="4000" dirty="0">
                <a:cs typeface="Times New Roman" panose="02020603050405020304" pitchFamily="18" charset="0"/>
              </a:rPr>
              <a:t> </a:t>
            </a:r>
            <a:r>
              <a:rPr lang="en-US" altLang="ja-JP" sz="4000" dirty="0" err="1">
                <a:cs typeface="Times New Roman" panose="02020603050405020304" pitchFamily="18" charset="0"/>
              </a:rPr>
              <a:t>thiết</a:t>
            </a:r>
            <a:endParaRPr lang="en-US" altLang="ja-JP" sz="4000" dirty="0">
              <a:cs typeface="Times New Roman" panose="02020603050405020304" pitchFamily="18" charset="0"/>
            </a:endParaRP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Lựa</a:t>
            </a:r>
            <a:r>
              <a:rPr lang="en-US" altLang="ja-JP" sz="4000" dirty="0">
                <a:cs typeface="Times New Roman" panose="02020603050405020304" pitchFamily="18" charset="0"/>
              </a:rPr>
              <a:t> </a:t>
            </a:r>
            <a:r>
              <a:rPr lang="en-US" altLang="ja-JP" sz="4000" dirty="0" err="1">
                <a:cs typeface="Times New Roman" panose="02020603050405020304" pitchFamily="18" charset="0"/>
              </a:rPr>
              <a:t>chọn</a:t>
            </a:r>
            <a:r>
              <a:rPr lang="en-US" altLang="ja-JP" sz="4000" dirty="0">
                <a:cs typeface="Times New Roman" panose="02020603050405020304" pitchFamily="18" charset="0"/>
              </a:rPr>
              <a:t> </a:t>
            </a:r>
            <a:r>
              <a:rPr lang="en-US" altLang="ja-JP" sz="4000" dirty="0" err="1">
                <a:cs typeface="Times New Roman" panose="02020603050405020304" pitchFamily="18" charset="0"/>
              </a:rPr>
              <a:t>các</a:t>
            </a:r>
            <a:r>
              <a:rPr lang="en-US" altLang="ja-JP" sz="4000" dirty="0">
                <a:cs typeface="Times New Roman" panose="02020603050405020304" pitchFamily="18" charset="0"/>
              </a:rPr>
              <a:t> </a:t>
            </a:r>
            <a:r>
              <a:rPr lang="en-US" altLang="ja-JP" sz="4000" dirty="0" err="1">
                <a:cs typeface="Times New Roman" panose="02020603050405020304" pitchFamily="18" charset="0"/>
              </a:rPr>
              <a:t>mẩu</a:t>
            </a:r>
            <a:r>
              <a:rPr lang="en-US" altLang="ja-JP" sz="4000" dirty="0">
                <a:cs typeface="Times New Roman" panose="02020603050405020304" pitchFamily="18" charset="0"/>
              </a:rPr>
              <a:t> tin, </a:t>
            </a:r>
            <a:r>
              <a:rPr lang="en-US" altLang="ja-JP" sz="4000" dirty="0" err="1">
                <a:cs typeface="Times New Roman" panose="02020603050405020304" pitchFamily="18" charset="0"/>
              </a:rPr>
              <a:t>sắp</a:t>
            </a:r>
            <a:r>
              <a:rPr lang="en-US" altLang="ja-JP" sz="4000" dirty="0">
                <a:cs typeface="Times New Roman" panose="02020603050405020304" pitchFamily="18" charset="0"/>
              </a:rPr>
              <a:t> </a:t>
            </a:r>
            <a:r>
              <a:rPr lang="en-US" altLang="ja-JP" sz="4000" dirty="0" err="1">
                <a:cs typeface="Times New Roman" panose="02020603050405020304" pitchFamily="18" charset="0"/>
              </a:rPr>
              <a:t>xếp</a:t>
            </a:r>
            <a:r>
              <a:rPr lang="en-US" altLang="ja-JP" sz="4000" dirty="0">
                <a:cs typeface="Times New Roman" panose="02020603050405020304" pitchFamily="18" charset="0"/>
              </a:rPr>
              <a:t> </a:t>
            </a:r>
            <a:r>
              <a:rPr lang="en-US" altLang="ja-JP" sz="4000" dirty="0" err="1">
                <a:cs typeface="Times New Roman" panose="02020603050405020304" pitchFamily="18" charset="0"/>
              </a:rPr>
              <a:t>theo</a:t>
            </a:r>
            <a:r>
              <a:rPr lang="en-US" altLang="ja-JP" sz="4000" dirty="0">
                <a:cs typeface="Times New Roman" panose="02020603050405020304" pitchFamily="18" charset="0"/>
              </a:rPr>
              <a:t> </a:t>
            </a:r>
            <a:r>
              <a:rPr lang="en-US" altLang="ja-JP" sz="4000" dirty="0" err="1">
                <a:cs typeface="Times New Roman" panose="02020603050405020304" pitchFamily="18" charset="0"/>
              </a:rPr>
              <a:t>thứ</a:t>
            </a:r>
            <a:r>
              <a:rPr lang="en-US" altLang="ja-JP" sz="4000" dirty="0">
                <a:cs typeface="Times New Roman" panose="02020603050405020304" pitchFamily="18" charset="0"/>
              </a:rPr>
              <a:t> </a:t>
            </a:r>
            <a:r>
              <a:rPr lang="en-US" altLang="ja-JP" sz="4000" dirty="0" err="1">
                <a:cs typeface="Times New Roman" panose="02020603050405020304" pitchFamily="18" charset="0"/>
              </a:rPr>
              <a:t>tự</a:t>
            </a:r>
            <a:r>
              <a:rPr lang="en-US" altLang="ja-JP" sz="4000" dirty="0">
                <a:cs typeface="Times New Roman" panose="02020603050405020304" pitchFamily="18" charset="0"/>
              </a:rPr>
              <a:t> </a:t>
            </a:r>
            <a:r>
              <a:rPr lang="en-US" altLang="ja-JP" sz="4000" dirty="0" err="1">
                <a:cs typeface="Times New Roman" panose="02020603050405020304" pitchFamily="18" charset="0"/>
              </a:rPr>
              <a:t>nào</a:t>
            </a:r>
            <a:r>
              <a:rPr lang="en-US" altLang="ja-JP" sz="4000" dirty="0">
                <a:cs typeface="Times New Roman" panose="02020603050405020304" pitchFamily="18" charset="0"/>
              </a:rPr>
              <a:t> </a:t>
            </a:r>
            <a:r>
              <a:rPr lang="en-US" altLang="ja-JP" sz="4000" dirty="0" err="1">
                <a:cs typeface="Times New Roman" panose="02020603050405020304" pitchFamily="18" charset="0"/>
              </a:rPr>
              <a:t>đó</a:t>
            </a:r>
            <a:r>
              <a:rPr lang="en-US" altLang="ja-JP" sz="4000" dirty="0">
                <a:cs typeface="Times New Roman" panose="02020603050405020304" pitchFamily="18" charset="0"/>
              </a:rPr>
              <a:t>.</a:t>
            </a: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Tham</a:t>
            </a:r>
            <a:r>
              <a:rPr lang="en-US" altLang="ja-JP" sz="4000" dirty="0">
                <a:cs typeface="Times New Roman" panose="02020603050405020304" pitchFamily="18" charset="0"/>
              </a:rPr>
              <a:t> </a:t>
            </a:r>
            <a:r>
              <a:rPr lang="en-US" altLang="ja-JP" sz="4000" dirty="0" err="1">
                <a:cs typeface="Times New Roman" panose="02020603050405020304" pitchFamily="18" charset="0"/>
              </a:rPr>
              <a:t>khảo</a:t>
            </a:r>
            <a:r>
              <a:rPr lang="en-US" altLang="ja-JP" sz="4000" dirty="0">
                <a:cs typeface="Times New Roman" panose="02020603050405020304" pitchFamily="18" charset="0"/>
              </a:rPr>
              <a:t> </a:t>
            </a:r>
            <a:r>
              <a:rPr lang="en-US" altLang="ja-JP" sz="4000" dirty="0" err="1">
                <a:cs typeface="Times New Roman" panose="02020603050405020304" pitchFamily="18" charset="0"/>
              </a:rPr>
              <a:t>dữ</a:t>
            </a:r>
            <a:r>
              <a:rPr lang="en-US" altLang="ja-JP" sz="4000" dirty="0">
                <a:cs typeface="Times New Roman" panose="02020603050405020304" pitchFamily="18" charset="0"/>
              </a:rPr>
              <a:t> </a:t>
            </a:r>
            <a:r>
              <a:rPr lang="en-US" altLang="ja-JP" sz="4000" dirty="0" err="1">
                <a:cs typeface="Times New Roman" panose="02020603050405020304" pitchFamily="18" charset="0"/>
              </a:rPr>
              <a:t>liệu</a:t>
            </a:r>
            <a:r>
              <a:rPr lang="en-US" altLang="ja-JP" sz="4000" dirty="0">
                <a:cs typeface="Times New Roman" panose="02020603050405020304" pitchFamily="18" charset="0"/>
              </a:rPr>
              <a:t> </a:t>
            </a:r>
            <a:r>
              <a:rPr lang="en-US" altLang="ja-JP" sz="4000" dirty="0" err="1">
                <a:cs typeface="Times New Roman" panose="02020603050405020304" pitchFamily="18" charset="0"/>
              </a:rPr>
              <a:t>của</a:t>
            </a:r>
            <a:r>
              <a:rPr lang="en-US" altLang="ja-JP" sz="4000" dirty="0">
                <a:cs typeface="Times New Roman" panose="02020603050405020304" pitchFamily="18" charset="0"/>
              </a:rPr>
              <a:t> </a:t>
            </a:r>
            <a:r>
              <a:rPr lang="en-US" altLang="ja-JP" sz="4000" dirty="0" err="1">
                <a:cs typeface="Times New Roman" panose="02020603050405020304" pitchFamily="18" charset="0"/>
              </a:rPr>
              <a:t>nhiều</a:t>
            </a:r>
            <a:r>
              <a:rPr lang="en-US" altLang="ja-JP" sz="4000" dirty="0">
                <a:cs typeface="Times New Roman" panose="02020603050405020304" pitchFamily="18" charset="0"/>
              </a:rPr>
              <a:t> Table</a:t>
            </a: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Thực</a:t>
            </a:r>
            <a:r>
              <a:rPr lang="en-US" altLang="ja-JP" sz="4000" dirty="0">
                <a:cs typeface="Times New Roman" panose="02020603050405020304" pitchFamily="18" charset="0"/>
              </a:rPr>
              <a:t> </a:t>
            </a:r>
            <a:r>
              <a:rPr lang="en-US" altLang="ja-JP" sz="4000" dirty="0" err="1">
                <a:cs typeface="Times New Roman" panose="02020603050405020304" pitchFamily="18" charset="0"/>
              </a:rPr>
              <a:t>hiện</a:t>
            </a:r>
            <a:r>
              <a:rPr lang="en-US" altLang="ja-JP" sz="4000" dirty="0">
                <a:cs typeface="Times New Roman" panose="02020603050405020304" pitchFamily="18" charset="0"/>
              </a:rPr>
              <a:t> </a:t>
            </a:r>
            <a:r>
              <a:rPr lang="en-US" altLang="ja-JP" sz="4000" dirty="0" err="1">
                <a:cs typeface="Times New Roman" panose="02020603050405020304" pitchFamily="18" charset="0"/>
              </a:rPr>
              <a:t>phép</a:t>
            </a:r>
            <a:r>
              <a:rPr lang="en-US" altLang="ja-JP" sz="4000" dirty="0">
                <a:cs typeface="Times New Roman" panose="02020603050405020304" pitchFamily="18" charset="0"/>
              </a:rPr>
              <a:t> </a:t>
            </a:r>
            <a:r>
              <a:rPr lang="en-US" altLang="ja-JP" sz="4000" dirty="0" err="1">
                <a:cs typeface="Times New Roman" panose="02020603050405020304" pitchFamily="18" charset="0"/>
              </a:rPr>
              <a:t>tính</a:t>
            </a:r>
            <a:r>
              <a:rPr lang="en-US" altLang="ja-JP" sz="4000" dirty="0">
                <a:cs typeface="Times New Roman" panose="02020603050405020304" pitchFamily="18" charset="0"/>
              </a:rPr>
              <a:t> </a:t>
            </a:r>
            <a:r>
              <a:rPr lang="en-US" altLang="ja-JP" sz="4000" dirty="0" err="1">
                <a:cs typeface="Times New Roman" panose="02020603050405020304" pitchFamily="18" charset="0"/>
              </a:rPr>
              <a:t>toán</a:t>
            </a:r>
            <a:r>
              <a:rPr lang="en-US" altLang="ja-JP" sz="4000" dirty="0">
                <a:cs typeface="Times New Roman" panose="02020603050405020304" pitchFamily="18" charset="0"/>
              </a:rPr>
              <a:t>.</a:t>
            </a: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Tạo</a:t>
            </a:r>
            <a:r>
              <a:rPr lang="en-US" altLang="ja-JP" sz="4000" dirty="0">
                <a:cs typeface="Times New Roman" panose="02020603050405020304" pitchFamily="18" charset="0"/>
              </a:rPr>
              <a:t> </a:t>
            </a:r>
            <a:r>
              <a:rPr lang="en-US" altLang="ja-JP" sz="4000" dirty="0" err="1">
                <a:cs typeface="Times New Roman" panose="02020603050405020304" pitchFamily="18" charset="0"/>
              </a:rPr>
              <a:t>dữ</a:t>
            </a:r>
            <a:r>
              <a:rPr lang="en-US" altLang="ja-JP" sz="4000" dirty="0">
                <a:cs typeface="Times New Roman" panose="02020603050405020304" pitchFamily="18" charset="0"/>
              </a:rPr>
              <a:t> </a:t>
            </a:r>
            <a:r>
              <a:rPr lang="en-US" altLang="ja-JP" sz="4000" dirty="0" err="1">
                <a:cs typeface="Times New Roman" panose="02020603050405020304" pitchFamily="18" charset="0"/>
              </a:rPr>
              <a:t>liệu</a:t>
            </a:r>
            <a:r>
              <a:rPr lang="en-US" altLang="ja-JP" sz="4000" dirty="0">
                <a:cs typeface="Times New Roman" panose="02020603050405020304" pitchFamily="18" charset="0"/>
              </a:rPr>
              <a:t> </a:t>
            </a:r>
            <a:r>
              <a:rPr lang="en-US" altLang="ja-JP" sz="4000" dirty="0" err="1">
                <a:cs typeface="Times New Roman" panose="02020603050405020304" pitchFamily="18" charset="0"/>
              </a:rPr>
              <a:t>cho</a:t>
            </a:r>
            <a:r>
              <a:rPr lang="en-US" altLang="ja-JP" sz="4000" dirty="0">
                <a:cs typeface="Times New Roman" panose="02020603050405020304" pitchFamily="18" charset="0"/>
              </a:rPr>
              <a:t> </a:t>
            </a:r>
            <a:r>
              <a:rPr lang="en-US" altLang="ja-JP" sz="4000" dirty="0" err="1">
                <a:cs typeface="Times New Roman" panose="02020603050405020304" pitchFamily="18" charset="0"/>
              </a:rPr>
              <a:t>các</a:t>
            </a:r>
            <a:r>
              <a:rPr lang="en-US" altLang="ja-JP" sz="4000" dirty="0">
                <a:cs typeface="Times New Roman" panose="02020603050405020304" pitchFamily="18" charset="0"/>
              </a:rPr>
              <a:t> </a:t>
            </a:r>
            <a:r>
              <a:rPr lang="en-US" altLang="ja-JP" sz="4000" dirty="0" err="1">
                <a:cs typeface="Times New Roman" panose="02020603050405020304" pitchFamily="18" charset="0"/>
              </a:rPr>
              <a:t>Form,Report</a:t>
            </a:r>
            <a:r>
              <a:rPr lang="en-US" altLang="ja-JP" sz="4000" dirty="0">
                <a:cs typeface="Times New Roman" panose="02020603050405020304" pitchFamily="18" charset="0"/>
              </a:rPr>
              <a:t>, </a:t>
            </a:r>
            <a:r>
              <a:rPr lang="en-US" altLang="ja-JP" sz="4000" dirty="0" err="1">
                <a:cs typeface="Times New Roman" panose="02020603050405020304" pitchFamily="18" charset="0"/>
              </a:rPr>
              <a:t>các</a:t>
            </a:r>
            <a:r>
              <a:rPr lang="en-US" altLang="ja-JP" sz="4000" dirty="0">
                <a:cs typeface="Times New Roman" panose="02020603050405020304" pitchFamily="18" charset="0"/>
              </a:rPr>
              <a:t> Query </a:t>
            </a:r>
            <a:r>
              <a:rPr lang="en-US" altLang="ja-JP" sz="4000" dirty="0" err="1">
                <a:cs typeface="Times New Roman" panose="02020603050405020304" pitchFamily="18" charset="0"/>
              </a:rPr>
              <a:t>khác</a:t>
            </a:r>
            <a:endParaRPr lang="en-US" altLang="ja-JP" sz="4000" dirty="0">
              <a:cs typeface="Times New Roman" panose="02020603050405020304" pitchFamily="18" charset="0"/>
            </a:endParaRPr>
          </a:p>
          <a:p>
            <a:pPr>
              <a:spcBef>
                <a:spcPct val="10000"/>
              </a:spcBef>
            </a:pPr>
            <a:r>
              <a:rPr lang="en-US" altLang="ja-JP" sz="4000" dirty="0" smtClean="0">
                <a:cs typeface="Times New Roman" panose="02020603050405020304" pitchFamily="18" charset="0"/>
              </a:rPr>
              <a:t>+</a:t>
            </a:r>
            <a:r>
              <a:rPr lang="en-US" altLang="ja-JP" sz="4000" dirty="0">
                <a:cs typeface="Times New Roman" panose="02020603050405020304" pitchFamily="18" charset="0"/>
              </a:rPr>
              <a:t>   </a:t>
            </a:r>
            <a:r>
              <a:rPr lang="en-US" altLang="ja-JP" sz="4000" dirty="0" err="1">
                <a:cs typeface="Times New Roman" panose="02020603050405020304" pitchFamily="18" charset="0"/>
              </a:rPr>
              <a:t>Thực</a:t>
            </a:r>
            <a:r>
              <a:rPr lang="en-US" altLang="ja-JP" sz="4000" dirty="0">
                <a:cs typeface="Times New Roman" panose="02020603050405020304" pitchFamily="18" charset="0"/>
              </a:rPr>
              <a:t> </a:t>
            </a:r>
            <a:r>
              <a:rPr lang="en-US" altLang="ja-JP" sz="4000" dirty="0" err="1">
                <a:cs typeface="Times New Roman" panose="02020603050405020304" pitchFamily="18" charset="0"/>
              </a:rPr>
              <a:t>hiện</a:t>
            </a:r>
            <a:r>
              <a:rPr lang="en-US" altLang="ja-JP" sz="4000" dirty="0">
                <a:cs typeface="Times New Roman" panose="02020603050405020304" pitchFamily="18" charset="0"/>
              </a:rPr>
              <a:t> </a:t>
            </a:r>
            <a:r>
              <a:rPr lang="en-US" altLang="ja-JP" sz="4000" dirty="0" err="1">
                <a:cs typeface="Times New Roman" panose="02020603050405020304" pitchFamily="18" charset="0"/>
              </a:rPr>
              <a:t>những</a:t>
            </a:r>
            <a:r>
              <a:rPr lang="en-US" altLang="ja-JP" sz="4000" dirty="0">
                <a:cs typeface="Times New Roman" panose="02020603050405020304" pitchFamily="18" charset="0"/>
              </a:rPr>
              <a:t> </a:t>
            </a:r>
            <a:r>
              <a:rPr lang="en-US" altLang="ja-JP" sz="4000" dirty="0" err="1">
                <a:cs typeface="Times New Roman" panose="02020603050405020304" pitchFamily="18" charset="0"/>
              </a:rPr>
              <a:t>thay</a:t>
            </a:r>
            <a:r>
              <a:rPr lang="en-US" altLang="ja-JP" sz="4000" dirty="0">
                <a:cs typeface="Times New Roman" panose="02020603050405020304" pitchFamily="18" charset="0"/>
              </a:rPr>
              <a:t> </a:t>
            </a:r>
            <a:r>
              <a:rPr lang="en-US" altLang="ja-JP" sz="4000" dirty="0" err="1">
                <a:cs typeface="Times New Roman" panose="02020603050405020304" pitchFamily="18" charset="0"/>
              </a:rPr>
              <a:t>đổi</a:t>
            </a:r>
            <a:r>
              <a:rPr lang="en-US" altLang="ja-JP" sz="4000" dirty="0">
                <a:cs typeface="Times New Roman" panose="02020603050405020304" pitchFamily="18" charset="0"/>
              </a:rPr>
              <a:t> </a:t>
            </a:r>
            <a:r>
              <a:rPr lang="en-US" altLang="ja-JP" sz="4000" dirty="0" err="1">
                <a:cs typeface="Times New Roman" panose="02020603050405020304" pitchFamily="18" charset="0"/>
              </a:rPr>
              <a:t>trong</a:t>
            </a:r>
            <a:r>
              <a:rPr lang="en-US" altLang="ja-JP" sz="4000" dirty="0">
                <a:cs typeface="Times New Roman" panose="02020603050405020304" pitchFamily="18" charset="0"/>
              </a:rPr>
              <a:t> Table.</a:t>
            </a:r>
          </a:p>
        </p:txBody>
      </p:sp>
      <p:sp>
        <p:nvSpPr>
          <p:cNvPr id="32771" name="Rectangle 3"/>
          <p:cNvSpPr>
            <a:spLocks noGrp="1" noChangeArrowheads="1"/>
          </p:cNvSpPr>
          <p:nvPr>
            <p:ph type="title"/>
          </p:nvPr>
        </p:nvSpPr>
        <p:spPr>
          <a:xfrm>
            <a:off x="270933" y="406400"/>
            <a:ext cx="13817600" cy="812800"/>
          </a:xfrm>
        </p:spPr>
        <p:txBody>
          <a:bodyPr rtlCol="0">
            <a:normAutofit fontScale="90000"/>
          </a:bodyPr>
          <a:lstStyle/>
          <a:p>
            <a:pPr>
              <a:defRPr/>
            </a:pPr>
            <a:r>
              <a:rPr lang="en-US" altLang="ja-JP" sz="7111" b="1" dirty="0" smtClean="0">
                <a:effectLst>
                  <a:outerShdw blurRad="38100" dist="38100" dir="2700000" algn="tl">
                    <a:srgbClr val="FFFFFF"/>
                  </a:outerShdw>
                </a:effectLst>
                <a:cs typeface="Arial" panose="020B0604020202020204" pitchFamily="34" charset="0"/>
              </a:rPr>
              <a:t>A.1. </a:t>
            </a:r>
            <a:r>
              <a:rPr lang="en-US" altLang="ja-JP" sz="7111" b="1" dirty="0" err="1">
                <a:effectLst>
                  <a:outerShdw blurRad="38100" dist="38100" dir="2700000" algn="tl">
                    <a:srgbClr val="FFFFFF"/>
                  </a:outerShdw>
                </a:effectLst>
                <a:cs typeface="Arial" panose="020B0604020202020204" pitchFamily="34" charset="0"/>
              </a:rPr>
              <a:t>Khái</a:t>
            </a:r>
            <a:r>
              <a:rPr lang="en-US" altLang="ja-JP" sz="7111" b="1" dirty="0">
                <a:effectLst>
                  <a:outerShdw blurRad="38100" dist="38100" dir="2700000" algn="tl">
                    <a:srgbClr val="FFFFFF"/>
                  </a:outerShdw>
                </a:effectLst>
                <a:cs typeface="Arial" panose="020B0604020202020204" pitchFamily="34" charset="0"/>
              </a:rPr>
              <a:t> </a:t>
            </a:r>
            <a:r>
              <a:rPr lang="en-US" altLang="ja-JP" sz="7111" b="1" dirty="0" err="1">
                <a:effectLst>
                  <a:outerShdw blurRad="38100" dist="38100" dir="2700000" algn="tl">
                    <a:srgbClr val="FFFFFF"/>
                  </a:outerShdw>
                </a:effectLst>
                <a:cs typeface="Arial" panose="020B0604020202020204" pitchFamily="34" charset="0"/>
              </a:rPr>
              <a:t>niệm</a:t>
            </a:r>
            <a:r>
              <a:rPr lang="en-US" altLang="ja-JP" sz="7111" b="1" dirty="0">
                <a:effectLst>
                  <a:outerShdw blurRad="38100" dist="38100" dir="2700000" algn="tl">
                    <a:srgbClr val="FFFFFF"/>
                  </a:outerShdw>
                </a:effectLst>
                <a:cs typeface="Arial" panose="020B0604020202020204" pitchFamily="34" charset="0"/>
              </a:rPr>
              <a:t> </a:t>
            </a:r>
            <a:r>
              <a:rPr lang="en-US" altLang="ja-JP" sz="7111" b="1" dirty="0" err="1">
                <a:effectLst>
                  <a:outerShdw blurRad="38100" dist="38100" dir="2700000" algn="tl">
                    <a:srgbClr val="FFFFFF"/>
                  </a:outerShdw>
                </a:effectLst>
                <a:cs typeface="Arial" panose="020B0604020202020204" pitchFamily="34" charset="0"/>
              </a:rPr>
              <a:t>và</a:t>
            </a:r>
            <a:r>
              <a:rPr lang="en-US" altLang="ja-JP" sz="7111" b="1" dirty="0">
                <a:effectLst>
                  <a:outerShdw blurRad="38100" dist="38100" dir="2700000" algn="tl">
                    <a:srgbClr val="FFFFFF"/>
                  </a:outerShdw>
                </a:effectLst>
                <a:cs typeface="Arial" panose="020B0604020202020204" pitchFamily="34" charset="0"/>
              </a:rPr>
              <a:t> </a:t>
            </a:r>
            <a:r>
              <a:rPr lang="en-US" altLang="ja-JP" sz="7111" b="1" dirty="0" err="1">
                <a:effectLst>
                  <a:outerShdw blurRad="38100" dist="38100" dir="2700000" algn="tl">
                    <a:srgbClr val="FFFFFF"/>
                  </a:outerShdw>
                </a:effectLst>
                <a:cs typeface="Arial" panose="020B0604020202020204" pitchFamily="34" charset="0"/>
              </a:rPr>
              <a:t>lý</a:t>
            </a:r>
            <a:r>
              <a:rPr lang="en-US" altLang="ja-JP" sz="7111" b="1" dirty="0">
                <a:effectLst>
                  <a:outerShdw blurRad="38100" dist="38100" dir="2700000" algn="tl">
                    <a:srgbClr val="FFFFFF"/>
                  </a:outerShdw>
                </a:effectLst>
                <a:cs typeface="Arial" panose="020B0604020202020204" pitchFamily="34" charset="0"/>
              </a:rPr>
              <a:t> do </a:t>
            </a:r>
            <a:r>
              <a:rPr lang="en-US" altLang="ja-JP" sz="7111" b="1" dirty="0" err="1">
                <a:effectLst>
                  <a:outerShdw blurRad="38100" dist="38100" dir="2700000" algn="tl">
                    <a:srgbClr val="FFFFFF"/>
                  </a:outerShdw>
                </a:effectLst>
                <a:cs typeface="Arial" panose="020B0604020202020204" pitchFamily="34" charset="0"/>
              </a:rPr>
              <a:t>sử</a:t>
            </a:r>
            <a:r>
              <a:rPr lang="en-US" altLang="ja-JP" sz="7111" b="1" dirty="0">
                <a:effectLst>
                  <a:outerShdw blurRad="38100" dist="38100" dir="2700000" algn="tl">
                    <a:srgbClr val="FFFFFF"/>
                  </a:outerShdw>
                </a:effectLst>
                <a:cs typeface="Arial" panose="020B0604020202020204" pitchFamily="34" charset="0"/>
              </a:rPr>
              <a:t> </a:t>
            </a:r>
            <a:r>
              <a:rPr lang="en-US" altLang="ja-JP" sz="7111" b="1" dirty="0" err="1">
                <a:effectLst>
                  <a:outerShdw blurRad="38100" dist="38100" dir="2700000" algn="tl">
                    <a:srgbClr val="FFFFFF"/>
                  </a:outerShdw>
                </a:effectLst>
                <a:cs typeface="Arial" panose="020B0604020202020204" pitchFamily="34" charset="0"/>
              </a:rPr>
              <a:t>dụng</a:t>
            </a:r>
            <a:endParaRPr lang="en-US" altLang="ja-JP" sz="7111" b="1" dirty="0">
              <a:effectLst>
                <a:outerShdw blurRad="38100" dist="38100" dir="2700000" algn="tl">
                  <a:srgbClr val="FFFFFF"/>
                </a:outerShdw>
              </a:effectLst>
              <a:cs typeface="Arial" panose="020B0604020202020204" pitchFamily="34" charset="0"/>
            </a:endParaRPr>
          </a:p>
        </p:txBody>
      </p:sp>
    </p:spTree>
    <p:extLst>
      <p:ext uri="{BB962C8B-B14F-4D97-AF65-F5344CB8AC3E}">
        <p14:creationId xmlns:p14="http://schemas.microsoft.com/office/powerpoint/2010/main" val="373992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06400" y="355460"/>
            <a:ext cx="13817600" cy="863740"/>
          </a:xfrm>
        </p:spPr>
        <p:txBody>
          <a:bodyPr>
            <a:normAutofit fontScale="90000"/>
          </a:bodyPr>
          <a:lstStyle/>
          <a:p>
            <a:r>
              <a:rPr lang="en-US" altLang="ja-JP" sz="6000" b="1" dirty="0" smtClean="0">
                <a:effectLst>
                  <a:outerShdw blurRad="38100" dist="38100" dir="2700000" algn="tl">
                    <a:srgbClr val="FFFFFF"/>
                  </a:outerShdw>
                </a:effectLst>
                <a:cs typeface="Arial" panose="020B0604020202020204" pitchFamily="34" charset="0"/>
              </a:rPr>
              <a:t>A.2</a:t>
            </a:r>
            <a:r>
              <a:rPr lang="en-US" altLang="ja-JP" sz="5689" b="1" dirty="0" smtClean="0">
                <a:latin typeface="Times New Roman" panose="02020603050405020304" pitchFamily="18" charset="0"/>
                <a:cs typeface="Times New Roman" panose="02020603050405020304" pitchFamily="18" charset="0"/>
              </a:rPr>
              <a:t>. </a:t>
            </a:r>
            <a:r>
              <a:rPr lang="en-US" altLang="ja-JP" sz="5689" b="1" dirty="0" err="1">
                <a:latin typeface="Times New Roman" panose="02020603050405020304" pitchFamily="18" charset="0"/>
                <a:cs typeface="Times New Roman" panose="02020603050405020304" pitchFamily="18" charset="0"/>
              </a:rPr>
              <a:t>Các</a:t>
            </a:r>
            <a:r>
              <a:rPr lang="en-US" altLang="ja-JP" sz="5689" b="1" dirty="0">
                <a:latin typeface="Times New Roman" panose="02020603050405020304" pitchFamily="18" charset="0"/>
                <a:cs typeface="Times New Roman" panose="02020603050405020304" pitchFamily="18" charset="0"/>
              </a:rPr>
              <a:t> </a:t>
            </a:r>
            <a:r>
              <a:rPr lang="en-US" altLang="ja-JP" sz="5689" b="1" dirty="0" err="1">
                <a:latin typeface="Times New Roman" panose="02020603050405020304" pitchFamily="18" charset="0"/>
                <a:cs typeface="Times New Roman" panose="02020603050405020304" pitchFamily="18" charset="0"/>
              </a:rPr>
              <a:t>Loại</a:t>
            </a:r>
            <a:r>
              <a:rPr lang="en-US" altLang="ja-JP" sz="5689" b="1" dirty="0">
                <a:latin typeface="Times New Roman" panose="02020603050405020304" pitchFamily="18" charset="0"/>
                <a:cs typeface="Times New Roman" panose="02020603050405020304" pitchFamily="18" charset="0"/>
              </a:rPr>
              <a:t> Query</a:t>
            </a:r>
          </a:p>
        </p:txBody>
      </p:sp>
      <p:sp>
        <p:nvSpPr>
          <p:cNvPr id="5123" name="Rectangle 3"/>
          <p:cNvSpPr>
            <a:spLocks noChangeArrowheads="1"/>
          </p:cNvSpPr>
          <p:nvPr/>
        </p:nvSpPr>
        <p:spPr bwMode="auto">
          <a:xfrm>
            <a:off x="1" y="4365980"/>
            <a:ext cx="15570092" cy="140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ja-JP" sz="4267">
              <a:cs typeface="Times New Roman" panose="02020603050405020304" pitchFamily="18" charset="0"/>
            </a:endParaRPr>
          </a:p>
          <a:p>
            <a:pPr lvl="1"/>
            <a:endParaRPr lang="en-US" altLang="ja-JP" sz="4267">
              <a:cs typeface="Times New Roman" panose="02020603050405020304" pitchFamily="18" charset="0"/>
            </a:endParaRPr>
          </a:p>
        </p:txBody>
      </p:sp>
      <p:sp>
        <p:nvSpPr>
          <p:cNvPr id="5124" name="Rectangle 4"/>
          <p:cNvSpPr>
            <a:spLocks noChangeArrowheads="1"/>
          </p:cNvSpPr>
          <p:nvPr/>
        </p:nvSpPr>
        <p:spPr bwMode="auto">
          <a:xfrm>
            <a:off x="194627" y="1486924"/>
            <a:ext cx="14571241" cy="1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r>
              <a:rPr lang="en-US" altLang="ja-JP" sz="4267" b="1" dirty="0">
                <a:solidFill>
                  <a:schemeClr val="tx2"/>
                </a:solidFill>
                <a:cs typeface="Times New Roman" panose="02020603050405020304" pitchFamily="18" charset="0"/>
              </a:rPr>
              <a:t>1. Select Query (</a:t>
            </a:r>
            <a:r>
              <a:rPr lang="en-US" altLang="ja-JP" sz="4267" b="1" dirty="0" err="1">
                <a:solidFill>
                  <a:schemeClr val="tx2"/>
                </a:solidFill>
                <a:cs typeface="Times New Roman" panose="02020603050405020304" pitchFamily="18" charset="0"/>
              </a:rPr>
              <a:t>Chọn</a:t>
            </a:r>
            <a:r>
              <a:rPr lang="en-US" altLang="ja-JP" sz="4267" b="1" dirty="0">
                <a:solidFill>
                  <a:schemeClr val="tx2"/>
                </a:solidFill>
                <a:cs typeface="Times New Roman" panose="02020603050405020304" pitchFamily="18" charset="0"/>
              </a:rPr>
              <a:t> </a:t>
            </a:r>
            <a:r>
              <a:rPr lang="en-US" altLang="ja-JP" sz="4267" b="1" dirty="0" err="1">
                <a:solidFill>
                  <a:schemeClr val="tx2"/>
                </a:solidFill>
                <a:cs typeface="Times New Roman" panose="02020603050405020304" pitchFamily="18" charset="0"/>
              </a:rPr>
              <a:t>lọc</a:t>
            </a:r>
            <a:r>
              <a:rPr lang="en-US" altLang="ja-JP" sz="4267" b="1" dirty="0">
                <a:solidFill>
                  <a:schemeClr val="tx2"/>
                </a:solidFill>
                <a:cs typeface="Times New Roman" panose="02020603050405020304" pitchFamily="18" charset="0"/>
              </a:rPr>
              <a:t>)</a:t>
            </a:r>
            <a:endParaRPr lang="en-US" altLang="ja-JP" sz="4267" dirty="0">
              <a:solidFill>
                <a:schemeClr val="tx2"/>
              </a:solidFill>
              <a:cs typeface="Times New Roman" panose="02020603050405020304" pitchFamily="18" charset="0"/>
            </a:endParaRPr>
          </a:p>
          <a:p>
            <a:r>
              <a:rPr lang="en-US" altLang="ja-JP" sz="4267" dirty="0">
                <a:cs typeface="Times New Roman" panose="02020603050405020304" pitchFamily="18" charset="0"/>
              </a:rPr>
              <a:t>   </a:t>
            </a:r>
            <a:r>
              <a:rPr lang="en-US" altLang="ja-JP" sz="4267" dirty="0" err="1">
                <a:cs typeface="Times New Roman" panose="02020603050405020304" pitchFamily="18" charset="0"/>
              </a:rPr>
              <a:t>Sử</a:t>
            </a:r>
            <a:r>
              <a:rPr lang="en-US" altLang="ja-JP" sz="4267" dirty="0">
                <a:cs typeface="Times New Roman" panose="02020603050405020304" pitchFamily="18" charset="0"/>
              </a:rPr>
              <a:t> </a:t>
            </a:r>
            <a:r>
              <a:rPr lang="en-US" altLang="ja-JP" sz="4267" dirty="0" err="1">
                <a:cs typeface="Times New Roman" panose="02020603050405020304" pitchFamily="18" charset="0"/>
              </a:rPr>
              <a:t>dụng</a:t>
            </a:r>
            <a:r>
              <a:rPr lang="en-US" altLang="ja-JP" sz="4267" dirty="0">
                <a:cs typeface="Times New Roman" panose="02020603050405020304" pitchFamily="18" charset="0"/>
              </a:rPr>
              <a:t> </a:t>
            </a:r>
            <a:r>
              <a:rPr lang="en-US" altLang="ja-JP" sz="4267" dirty="0" err="1">
                <a:cs typeface="Times New Roman" panose="02020603050405020304" pitchFamily="18" charset="0"/>
              </a:rPr>
              <a:t>khá</a:t>
            </a:r>
            <a:r>
              <a:rPr lang="en-US" altLang="ja-JP" sz="4267" dirty="0">
                <a:cs typeface="Times New Roman" panose="02020603050405020304" pitchFamily="18" charset="0"/>
              </a:rPr>
              <a:t> </a:t>
            </a:r>
            <a:r>
              <a:rPr lang="en-US" altLang="ja-JP" sz="4267" dirty="0" err="1">
                <a:cs typeface="Times New Roman" panose="02020603050405020304" pitchFamily="18" charset="0"/>
              </a:rPr>
              <a:t>phổ</a:t>
            </a:r>
            <a:r>
              <a:rPr lang="en-US" altLang="ja-JP" sz="4267" dirty="0">
                <a:cs typeface="Times New Roman" panose="02020603050405020304" pitchFamily="18" charset="0"/>
              </a:rPr>
              <a:t> </a:t>
            </a:r>
            <a:r>
              <a:rPr lang="en-US" altLang="ja-JP" sz="4267" dirty="0" err="1">
                <a:cs typeface="Times New Roman" panose="02020603050405020304" pitchFamily="18" charset="0"/>
              </a:rPr>
              <a:t>biến</a:t>
            </a:r>
            <a:r>
              <a:rPr lang="en-US" altLang="ja-JP" sz="4267" dirty="0">
                <a:cs typeface="Times New Roman" panose="02020603050405020304" pitchFamily="18" charset="0"/>
              </a:rPr>
              <a:t> </a:t>
            </a:r>
            <a:r>
              <a:rPr lang="en-US" altLang="ja-JP" sz="4267" dirty="0" err="1">
                <a:cs typeface="Times New Roman" panose="02020603050405020304" pitchFamily="18" charset="0"/>
              </a:rPr>
              <a:t>để</a:t>
            </a:r>
            <a:r>
              <a:rPr lang="en-US" altLang="ja-JP" sz="4267" dirty="0">
                <a:cs typeface="Times New Roman" panose="02020603050405020304" pitchFamily="18" charset="0"/>
              </a:rPr>
              <a:t> </a:t>
            </a:r>
            <a:r>
              <a:rPr lang="en-US" altLang="ja-JP" sz="4267" dirty="0" err="1">
                <a:cs typeface="Times New Roman" panose="02020603050405020304" pitchFamily="18" charset="0"/>
              </a:rPr>
              <a:t>trích</a:t>
            </a:r>
            <a:r>
              <a:rPr lang="en-US" altLang="ja-JP" sz="4267" dirty="0">
                <a:cs typeface="Times New Roman" panose="02020603050405020304" pitchFamily="18" charset="0"/>
              </a:rPr>
              <a:t> </a:t>
            </a:r>
            <a:r>
              <a:rPr lang="en-US" altLang="ja-JP" sz="4267" dirty="0" err="1">
                <a:cs typeface="Times New Roman" panose="02020603050405020304" pitchFamily="18" charset="0"/>
              </a:rPr>
              <a:t>dữ</a:t>
            </a:r>
            <a:r>
              <a:rPr lang="en-US" altLang="ja-JP" sz="4267" dirty="0">
                <a:cs typeface="Times New Roman" panose="02020603050405020304" pitchFamily="18" charset="0"/>
              </a:rPr>
              <a:t> </a:t>
            </a:r>
            <a:r>
              <a:rPr lang="en-US" altLang="ja-JP" sz="4267" dirty="0" err="1">
                <a:cs typeface="Times New Roman" panose="02020603050405020304" pitchFamily="18" charset="0"/>
              </a:rPr>
              <a:t>liệu</a:t>
            </a:r>
            <a:r>
              <a:rPr lang="en-US" altLang="ja-JP" sz="4267" dirty="0">
                <a:cs typeface="Times New Roman" panose="02020603050405020304" pitchFamily="18" charset="0"/>
              </a:rPr>
              <a:t> </a:t>
            </a:r>
            <a:r>
              <a:rPr lang="en-US" altLang="ja-JP" sz="4267" dirty="0" err="1">
                <a:cs typeface="Times New Roman" panose="02020603050405020304" pitchFamily="18" charset="0"/>
              </a:rPr>
              <a:t>từ</a:t>
            </a:r>
            <a:r>
              <a:rPr lang="en-US" altLang="ja-JP" sz="4267" dirty="0">
                <a:cs typeface="Times New Roman" panose="02020603050405020304" pitchFamily="18" charset="0"/>
              </a:rPr>
              <a:t> 1 hay </a:t>
            </a:r>
            <a:r>
              <a:rPr lang="en-US" altLang="ja-JP" sz="4267" dirty="0" err="1">
                <a:cs typeface="Times New Roman" panose="02020603050405020304" pitchFamily="18" charset="0"/>
              </a:rPr>
              <a:t>nhiều</a:t>
            </a:r>
            <a:r>
              <a:rPr lang="en-US" altLang="ja-JP" sz="4267" dirty="0">
                <a:cs typeface="Times New Roman" panose="02020603050405020304" pitchFamily="18" charset="0"/>
              </a:rPr>
              <a:t> Table.</a:t>
            </a:r>
          </a:p>
          <a:p>
            <a:r>
              <a:rPr lang="en-US" altLang="ja-JP" sz="4267" dirty="0">
                <a:cs typeface="Times New Roman" panose="02020603050405020304" pitchFamily="18" charset="0"/>
              </a:rPr>
              <a:t>   </a:t>
            </a:r>
            <a:r>
              <a:rPr lang="en-US" altLang="ja-JP" sz="4267" dirty="0" err="1">
                <a:cs typeface="Times New Roman" panose="02020603050405020304" pitchFamily="18" charset="0"/>
              </a:rPr>
              <a:t>Ngoài</a:t>
            </a:r>
            <a:r>
              <a:rPr lang="en-US" altLang="ja-JP" sz="4267" dirty="0">
                <a:cs typeface="Times New Roman" panose="02020603050405020304" pitchFamily="18" charset="0"/>
              </a:rPr>
              <a:t> </a:t>
            </a:r>
            <a:r>
              <a:rPr lang="en-US" altLang="ja-JP" sz="4267" dirty="0" err="1">
                <a:cs typeface="Times New Roman" panose="02020603050405020304" pitchFamily="18" charset="0"/>
              </a:rPr>
              <a:t>ra</a:t>
            </a:r>
            <a:r>
              <a:rPr lang="en-US" altLang="ja-JP" sz="4267" dirty="0">
                <a:cs typeface="Times New Roman" panose="02020603050405020304" pitchFamily="18" charset="0"/>
              </a:rPr>
              <a:t> </a:t>
            </a:r>
            <a:r>
              <a:rPr lang="en-US" altLang="ja-JP" sz="4267" dirty="0" err="1">
                <a:cs typeface="Times New Roman" panose="02020603050405020304" pitchFamily="18" charset="0"/>
              </a:rPr>
              <a:t>còn</a:t>
            </a:r>
            <a:r>
              <a:rPr lang="en-US" altLang="ja-JP" sz="4267" dirty="0">
                <a:cs typeface="Times New Roman" panose="02020603050405020304" pitchFamily="18" charset="0"/>
              </a:rPr>
              <a:t> </a:t>
            </a:r>
            <a:r>
              <a:rPr lang="en-US" altLang="ja-JP" sz="4267" dirty="0" err="1">
                <a:cs typeface="Times New Roman" panose="02020603050405020304" pitchFamily="18" charset="0"/>
              </a:rPr>
              <a:t>có</a:t>
            </a:r>
            <a:r>
              <a:rPr lang="en-US" altLang="ja-JP" sz="4267" dirty="0">
                <a:cs typeface="Times New Roman" panose="02020603050405020304" pitchFamily="18" charset="0"/>
              </a:rPr>
              <a:t> </a:t>
            </a:r>
            <a:r>
              <a:rPr lang="en-US" altLang="ja-JP" sz="4267" dirty="0" err="1">
                <a:cs typeface="Times New Roman" panose="02020603050405020304" pitchFamily="18" charset="0"/>
              </a:rPr>
              <a:t>thể</a:t>
            </a:r>
            <a:r>
              <a:rPr lang="en-US" altLang="ja-JP" sz="4267" dirty="0">
                <a:cs typeface="Times New Roman" panose="02020603050405020304" pitchFamily="18" charset="0"/>
              </a:rPr>
              <a:t> </a:t>
            </a:r>
            <a:r>
              <a:rPr lang="en-US" altLang="ja-JP" sz="4267" dirty="0" err="1">
                <a:cs typeface="Times New Roman" panose="02020603050405020304" pitchFamily="18" charset="0"/>
              </a:rPr>
              <a:t>cho</a:t>
            </a:r>
            <a:r>
              <a:rPr lang="en-US" altLang="ja-JP" sz="4267" dirty="0">
                <a:cs typeface="Times New Roman" panose="02020603050405020304" pitchFamily="18" charset="0"/>
              </a:rPr>
              <a:t> </a:t>
            </a:r>
            <a:r>
              <a:rPr lang="en-US" altLang="ja-JP" sz="4267" dirty="0" err="1">
                <a:cs typeface="Times New Roman" panose="02020603050405020304" pitchFamily="18" charset="0"/>
              </a:rPr>
              <a:t>phép</a:t>
            </a:r>
            <a:r>
              <a:rPr lang="en-US" altLang="ja-JP" sz="4267" dirty="0">
                <a:cs typeface="Times New Roman" panose="02020603050405020304" pitchFamily="18" charset="0"/>
              </a:rPr>
              <a:t> </a:t>
            </a:r>
            <a:r>
              <a:rPr lang="en-US" altLang="ja-JP" sz="4267" dirty="0" err="1">
                <a:cs typeface="Times New Roman" panose="02020603050405020304" pitchFamily="18" charset="0"/>
              </a:rPr>
              <a:t>tính</a:t>
            </a:r>
            <a:r>
              <a:rPr lang="en-US" altLang="ja-JP" sz="4267" dirty="0">
                <a:cs typeface="Times New Roman" panose="02020603050405020304" pitchFamily="18" charset="0"/>
              </a:rPr>
              <a:t> </a:t>
            </a:r>
            <a:r>
              <a:rPr lang="en-US" altLang="ja-JP" sz="4267" dirty="0" err="1">
                <a:cs typeface="Times New Roman" panose="02020603050405020304" pitchFamily="18" charset="0"/>
              </a:rPr>
              <a:t>toán</a:t>
            </a:r>
            <a:r>
              <a:rPr lang="en-US" altLang="ja-JP" sz="4267" dirty="0">
                <a:cs typeface="Times New Roman" panose="02020603050405020304" pitchFamily="18" charset="0"/>
              </a:rPr>
              <a:t>, </a:t>
            </a:r>
            <a:r>
              <a:rPr lang="en-US" altLang="ja-JP" sz="4267" dirty="0" err="1">
                <a:cs typeface="Times New Roman" panose="02020603050405020304" pitchFamily="18" charset="0"/>
              </a:rPr>
              <a:t>lược</a:t>
            </a:r>
            <a:r>
              <a:rPr lang="en-US" altLang="ja-JP" sz="4267" dirty="0">
                <a:cs typeface="Times New Roman" panose="02020603050405020304" pitchFamily="18" charset="0"/>
              </a:rPr>
              <a:t> </a:t>
            </a:r>
            <a:r>
              <a:rPr lang="en-US" altLang="ja-JP" sz="4267" dirty="0" err="1">
                <a:cs typeface="Times New Roman" panose="02020603050405020304" pitchFamily="18" charset="0"/>
              </a:rPr>
              <a:t>và</a:t>
            </a:r>
            <a:r>
              <a:rPr lang="en-US" altLang="ja-JP" sz="4267" dirty="0">
                <a:cs typeface="Times New Roman" panose="02020603050405020304" pitchFamily="18" charset="0"/>
              </a:rPr>
              <a:t> </a:t>
            </a:r>
            <a:r>
              <a:rPr lang="en-US" altLang="ja-JP" sz="4267" dirty="0" err="1">
                <a:cs typeface="Times New Roman" panose="02020603050405020304" pitchFamily="18" charset="0"/>
              </a:rPr>
              <a:t>kết</a:t>
            </a:r>
            <a:r>
              <a:rPr lang="en-US" altLang="ja-JP" sz="4267" dirty="0">
                <a:cs typeface="Times New Roman" panose="02020603050405020304" pitchFamily="18" charset="0"/>
              </a:rPr>
              <a:t> </a:t>
            </a:r>
            <a:r>
              <a:rPr lang="en-US" altLang="ja-JP" sz="4267" dirty="0" err="1">
                <a:cs typeface="Times New Roman" panose="02020603050405020304" pitchFamily="18" charset="0"/>
              </a:rPr>
              <a:t>nhóm</a:t>
            </a:r>
            <a:r>
              <a:rPr lang="en-US" altLang="ja-JP" sz="4267" dirty="0">
                <a:cs typeface="Times New Roman" panose="02020603050405020304" pitchFamily="18" charset="0"/>
              </a:rPr>
              <a:t>. </a:t>
            </a:r>
          </a:p>
        </p:txBody>
      </p:sp>
      <p:sp>
        <p:nvSpPr>
          <p:cNvPr id="5125" name="Rectangle 5"/>
          <p:cNvSpPr>
            <a:spLocks noChangeArrowheads="1"/>
          </p:cNvSpPr>
          <p:nvPr/>
        </p:nvSpPr>
        <p:spPr bwMode="auto">
          <a:xfrm>
            <a:off x="270934" y="3698523"/>
            <a:ext cx="15180841" cy="262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r>
              <a:rPr lang="en-US" altLang="ja-JP" sz="4267" b="1" dirty="0">
                <a:solidFill>
                  <a:schemeClr val="tx2"/>
                </a:solidFill>
                <a:cs typeface="Times New Roman" panose="02020603050405020304" pitchFamily="18" charset="0"/>
              </a:rPr>
              <a:t>2. </a:t>
            </a:r>
            <a:r>
              <a:rPr lang="en-US" altLang="ja-JP" sz="4267" b="1" dirty="0" err="1">
                <a:solidFill>
                  <a:schemeClr val="tx2"/>
                </a:solidFill>
                <a:cs typeface="Times New Roman" panose="02020603050405020304" pitchFamily="18" charset="0"/>
              </a:rPr>
              <a:t>CrossTab</a:t>
            </a:r>
            <a:r>
              <a:rPr lang="en-US" altLang="ja-JP" sz="4267" b="1" dirty="0">
                <a:solidFill>
                  <a:schemeClr val="tx2"/>
                </a:solidFill>
                <a:cs typeface="Times New Roman" panose="02020603050405020304" pitchFamily="18" charset="0"/>
              </a:rPr>
              <a:t> Query (</a:t>
            </a:r>
            <a:r>
              <a:rPr lang="en-US" altLang="ja-JP" sz="4267" b="1" dirty="0" err="1">
                <a:solidFill>
                  <a:schemeClr val="tx2"/>
                </a:solidFill>
                <a:cs typeface="Times New Roman" panose="02020603050405020304" pitchFamily="18" charset="0"/>
              </a:rPr>
              <a:t>Tham</a:t>
            </a:r>
            <a:r>
              <a:rPr lang="en-US" altLang="ja-JP" sz="4267" b="1" dirty="0">
                <a:solidFill>
                  <a:schemeClr val="tx2"/>
                </a:solidFill>
                <a:cs typeface="Times New Roman" panose="02020603050405020304" pitchFamily="18" charset="0"/>
              </a:rPr>
              <a:t> </a:t>
            </a:r>
            <a:r>
              <a:rPr lang="en-US" altLang="ja-JP" sz="4267" b="1" dirty="0" err="1">
                <a:solidFill>
                  <a:schemeClr val="tx2"/>
                </a:solidFill>
                <a:cs typeface="Times New Roman" panose="02020603050405020304" pitchFamily="18" charset="0"/>
              </a:rPr>
              <a:t>khảo</a:t>
            </a:r>
            <a:r>
              <a:rPr lang="en-US" altLang="ja-JP" sz="4267" b="1" dirty="0">
                <a:solidFill>
                  <a:schemeClr val="tx2"/>
                </a:solidFill>
                <a:cs typeface="Times New Roman" panose="02020603050405020304" pitchFamily="18" charset="0"/>
              </a:rPr>
              <a:t> </a:t>
            </a:r>
            <a:r>
              <a:rPr lang="en-US" altLang="ja-JP" sz="4267" b="1" dirty="0" err="1">
                <a:solidFill>
                  <a:schemeClr val="tx2"/>
                </a:solidFill>
                <a:cs typeface="Times New Roman" panose="02020603050405020304" pitchFamily="18" charset="0"/>
              </a:rPr>
              <a:t>chéo</a:t>
            </a:r>
            <a:r>
              <a:rPr lang="en-US" altLang="ja-JP" sz="4267" b="1" dirty="0">
                <a:solidFill>
                  <a:schemeClr val="tx2"/>
                </a:solidFill>
                <a:cs typeface="Times New Roman" panose="02020603050405020304" pitchFamily="18" charset="0"/>
              </a:rPr>
              <a:t>).</a:t>
            </a:r>
            <a:endParaRPr lang="en-US" altLang="ja-JP" sz="4267" dirty="0">
              <a:solidFill>
                <a:schemeClr val="tx2"/>
              </a:solidFill>
              <a:cs typeface="Times New Roman" panose="02020603050405020304" pitchFamily="18" charset="0"/>
            </a:endParaRPr>
          </a:p>
          <a:p>
            <a:r>
              <a:rPr lang="en-US" altLang="ja-JP" sz="4267" dirty="0" err="1">
                <a:cs typeface="Times New Roman" panose="02020603050405020304" pitchFamily="18" charset="0"/>
              </a:rPr>
              <a:t>Dùng</a:t>
            </a:r>
            <a:r>
              <a:rPr lang="en-US" altLang="ja-JP" sz="4267" dirty="0">
                <a:cs typeface="Times New Roman" panose="02020603050405020304" pitchFamily="18" charset="0"/>
              </a:rPr>
              <a:t> </a:t>
            </a:r>
            <a:r>
              <a:rPr lang="en-US" altLang="ja-JP" sz="4267" dirty="0" err="1">
                <a:cs typeface="Times New Roman" panose="02020603050405020304" pitchFamily="18" charset="0"/>
              </a:rPr>
              <a:t>để</a:t>
            </a:r>
            <a:r>
              <a:rPr lang="en-US" altLang="ja-JP" sz="4267" dirty="0">
                <a:cs typeface="Times New Roman" panose="02020603050405020304" pitchFamily="18" charset="0"/>
              </a:rPr>
              <a:t> </a:t>
            </a:r>
            <a:r>
              <a:rPr lang="en-US" altLang="ja-JP" sz="4267" dirty="0" err="1">
                <a:cs typeface="Times New Roman" panose="02020603050405020304" pitchFamily="18" charset="0"/>
              </a:rPr>
              <a:t>tổng</a:t>
            </a:r>
            <a:r>
              <a:rPr lang="en-US" altLang="ja-JP" sz="4267" dirty="0">
                <a:cs typeface="Times New Roman" panose="02020603050405020304" pitchFamily="18" charset="0"/>
              </a:rPr>
              <a:t> </a:t>
            </a:r>
            <a:r>
              <a:rPr lang="en-US" altLang="ja-JP" sz="4267" dirty="0" err="1">
                <a:cs typeface="Times New Roman" panose="02020603050405020304" pitchFamily="18" charset="0"/>
              </a:rPr>
              <a:t>hợp</a:t>
            </a:r>
            <a:r>
              <a:rPr lang="en-US" altLang="ja-JP" sz="4267" dirty="0">
                <a:cs typeface="Times New Roman" panose="02020603050405020304" pitchFamily="18" charset="0"/>
              </a:rPr>
              <a:t> </a:t>
            </a:r>
            <a:r>
              <a:rPr lang="en-US" altLang="ja-JP" sz="4267" dirty="0" err="1">
                <a:cs typeface="Times New Roman" panose="02020603050405020304" pitchFamily="18" charset="0"/>
              </a:rPr>
              <a:t>dữ</a:t>
            </a:r>
            <a:r>
              <a:rPr lang="en-US" altLang="ja-JP" sz="4267" dirty="0">
                <a:cs typeface="Times New Roman" panose="02020603050405020304" pitchFamily="18" charset="0"/>
              </a:rPr>
              <a:t> </a:t>
            </a:r>
            <a:r>
              <a:rPr lang="en-US" altLang="ja-JP" sz="4267" dirty="0" err="1">
                <a:cs typeface="Times New Roman" panose="02020603050405020304" pitchFamily="18" charset="0"/>
              </a:rPr>
              <a:t>liệu</a:t>
            </a:r>
            <a:r>
              <a:rPr lang="en-US" altLang="ja-JP" sz="4267" dirty="0">
                <a:cs typeface="Times New Roman" panose="02020603050405020304" pitchFamily="18" charset="0"/>
              </a:rPr>
              <a:t> </a:t>
            </a:r>
            <a:r>
              <a:rPr lang="en-US" altLang="ja-JP" sz="4267" dirty="0" err="1">
                <a:cs typeface="Times New Roman" panose="02020603050405020304" pitchFamily="18" charset="0"/>
              </a:rPr>
              <a:t>theo</a:t>
            </a:r>
            <a:r>
              <a:rPr lang="en-US" altLang="ja-JP" sz="4267" dirty="0">
                <a:cs typeface="Times New Roman" panose="02020603050405020304" pitchFamily="18" charset="0"/>
              </a:rPr>
              <a:t> </a:t>
            </a:r>
            <a:r>
              <a:rPr lang="en-US" altLang="ja-JP" sz="4267" dirty="0" err="1">
                <a:cs typeface="Times New Roman" panose="02020603050405020304" pitchFamily="18" charset="0"/>
              </a:rPr>
              <a:t>chủng</a:t>
            </a:r>
            <a:r>
              <a:rPr lang="en-US" altLang="ja-JP" sz="4267" dirty="0">
                <a:cs typeface="Times New Roman" panose="02020603050405020304" pitchFamily="18" charset="0"/>
              </a:rPr>
              <a:t> </a:t>
            </a:r>
            <a:r>
              <a:rPr lang="en-US" altLang="ja-JP" sz="4267" dirty="0" err="1">
                <a:cs typeface="Times New Roman" panose="02020603050405020304" pitchFamily="18" charset="0"/>
              </a:rPr>
              <a:t>loại</a:t>
            </a:r>
            <a:r>
              <a:rPr lang="en-US" altLang="ja-JP" sz="4267" dirty="0">
                <a:cs typeface="Times New Roman" panose="02020603050405020304" pitchFamily="18" charset="0"/>
              </a:rPr>
              <a:t> (</a:t>
            </a:r>
            <a:r>
              <a:rPr lang="en-US" altLang="ja-JP" sz="4267" dirty="0" err="1">
                <a:cs typeface="Times New Roman" panose="02020603050405020304" pitchFamily="18" charset="0"/>
              </a:rPr>
              <a:t>Tổng</a:t>
            </a:r>
            <a:r>
              <a:rPr lang="en-US" altLang="ja-JP" sz="4267" dirty="0">
                <a:cs typeface="Times New Roman" panose="02020603050405020304" pitchFamily="18" charset="0"/>
              </a:rPr>
              <a:t> </a:t>
            </a:r>
            <a:r>
              <a:rPr lang="en-US" altLang="ja-JP" sz="4267" dirty="0" err="1">
                <a:cs typeface="Times New Roman" panose="02020603050405020304" pitchFamily="18" charset="0"/>
              </a:rPr>
              <a:t>số</a:t>
            </a:r>
            <a:r>
              <a:rPr lang="en-US" altLang="ja-JP" sz="4267" dirty="0">
                <a:cs typeface="Times New Roman" panose="02020603050405020304" pitchFamily="18" charset="0"/>
              </a:rPr>
              <a:t>, </a:t>
            </a:r>
            <a:r>
              <a:rPr lang="en-US" altLang="ja-JP" sz="4267" dirty="0" err="1">
                <a:cs typeface="Times New Roman" panose="02020603050405020304" pitchFamily="18" charset="0"/>
              </a:rPr>
              <a:t>s.lượng</a:t>
            </a:r>
            <a:r>
              <a:rPr lang="en-US" altLang="ja-JP" sz="4267" dirty="0">
                <a:cs typeface="Times New Roman" panose="02020603050405020304" pitchFamily="18" charset="0"/>
              </a:rPr>
              <a:t>, </a:t>
            </a:r>
            <a:r>
              <a:rPr lang="en-US" altLang="ja-JP" sz="4267" dirty="0" err="1">
                <a:cs typeface="Times New Roman" panose="02020603050405020304" pitchFamily="18" charset="0"/>
              </a:rPr>
              <a:t>tb</a:t>
            </a:r>
            <a:r>
              <a:rPr lang="en-US" altLang="ja-JP" sz="4267" dirty="0">
                <a:cs typeface="Times New Roman" panose="02020603050405020304" pitchFamily="18" charset="0"/>
              </a:rPr>
              <a:t>)</a:t>
            </a:r>
          </a:p>
          <a:p>
            <a:r>
              <a:rPr lang="en-US" altLang="ja-JP" sz="4267" dirty="0" err="1">
                <a:cs typeface="Times New Roman" panose="02020603050405020304" pitchFamily="18" charset="0"/>
              </a:rPr>
              <a:t>Loại</a:t>
            </a:r>
            <a:r>
              <a:rPr lang="en-US" altLang="ja-JP" sz="4267" dirty="0">
                <a:cs typeface="Times New Roman" panose="02020603050405020304" pitchFamily="18" charset="0"/>
              </a:rPr>
              <a:t> </a:t>
            </a:r>
            <a:r>
              <a:rPr lang="en-US" altLang="ja-JP" sz="4267" dirty="0" err="1">
                <a:cs typeface="Times New Roman" panose="02020603050405020304" pitchFamily="18" charset="0"/>
              </a:rPr>
              <a:t>này</a:t>
            </a:r>
            <a:r>
              <a:rPr lang="en-US" altLang="ja-JP" sz="4267" dirty="0">
                <a:cs typeface="Times New Roman" panose="02020603050405020304" pitchFamily="18" charset="0"/>
              </a:rPr>
              <a:t> </a:t>
            </a:r>
            <a:r>
              <a:rPr lang="en-US" altLang="ja-JP" sz="4267" dirty="0" err="1">
                <a:cs typeface="Times New Roman" panose="02020603050405020304" pitchFamily="18" charset="0"/>
              </a:rPr>
              <a:t>hữu</a:t>
            </a:r>
            <a:r>
              <a:rPr lang="en-US" altLang="ja-JP" sz="4267" dirty="0">
                <a:cs typeface="Times New Roman" panose="02020603050405020304" pitchFamily="18" charset="0"/>
              </a:rPr>
              <a:t> </a:t>
            </a:r>
            <a:r>
              <a:rPr lang="en-US" altLang="ja-JP" sz="4267" dirty="0" err="1">
                <a:cs typeface="Times New Roman" panose="02020603050405020304" pitchFamily="18" charset="0"/>
              </a:rPr>
              <a:t>hiệu</a:t>
            </a:r>
            <a:r>
              <a:rPr lang="en-US" altLang="ja-JP" sz="4267" dirty="0">
                <a:cs typeface="Times New Roman" panose="02020603050405020304" pitchFamily="18" charset="0"/>
              </a:rPr>
              <a:t> </a:t>
            </a:r>
            <a:r>
              <a:rPr lang="en-US" altLang="ja-JP" sz="4267" dirty="0" err="1">
                <a:cs typeface="Times New Roman" panose="02020603050405020304" pitchFamily="18" charset="0"/>
              </a:rPr>
              <a:t>trong</a:t>
            </a:r>
            <a:r>
              <a:rPr lang="en-US" altLang="ja-JP" sz="4267" dirty="0">
                <a:cs typeface="Times New Roman" panose="02020603050405020304" pitchFamily="18" charset="0"/>
              </a:rPr>
              <a:t> </a:t>
            </a:r>
            <a:r>
              <a:rPr lang="en-US" altLang="ja-JP" sz="4267" dirty="0" err="1">
                <a:cs typeface="Times New Roman" panose="02020603050405020304" pitchFamily="18" charset="0"/>
              </a:rPr>
              <a:t>việc</a:t>
            </a:r>
            <a:r>
              <a:rPr lang="en-US" altLang="ja-JP" sz="4267" dirty="0">
                <a:cs typeface="Times New Roman" panose="02020603050405020304" pitchFamily="18" charset="0"/>
              </a:rPr>
              <a:t> </a:t>
            </a:r>
            <a:r>
              <a:rPr lang="en-US" altLang="ja-JP" sz="4267" dirty="0" err="1">
                <a:cs typeface="Times New Roman" panose="02020603050405020304" pitchFamily="18" charset="0"/>
              </a:rPr>
              <a:t>phân</a:t>
            </a:r>
            <a:r>
              <a:rPr lang="en-US" altLang="ja-JP" sz="4267" dirty="0">
                <a:cs typeface="Times New Roman" panose="02020603050405020304" pitchFamily="18" charset="0"/>
              </a:rPr>
              <a:t> </a:t>
            </a:r>
            <a:r>
              <a:rPr lang="en-US" altLang="ja-JP" sz="4267" dirty="0" err="1">
                <a:cs typeface="Times New Roman" panose="02020603050405020304" pitchFamily="18" charset="0"/>
              </a:rPr>
              <a:t>tích</a:t>
            </a:r>
            <a:r>
              <a:rPr lang="en-US" altLang="ja-JP" sz="4267" dirty="0">
                <a:cs typeface="Times New Roman" panose="02020603050405020304" pitchFamily="18" charset="0"/>
              </a:rPr>
              <a:t> </a:t>
            </a:r>
            <a:r>
              <a:rPr lang="en-US" altLang="ja-JP" sz="4267" dirty="0" err="1">
                <a:cs typeface="Times New Roman" panose="02020603050405020304" pitchFamily="18" charset="0"/>
              </a:rPr>
              <a:t>dữ</a:t>
            </a:r>
            <a:r>
              <a:rPr lang="en-US" altLang="ja-JP" sz="4267" dirty="0">
                <a:cs typeface="Times New Roman" panose="02020603050405020304" pitchFamily="18" charset="0"/>
              </a:rPr>
              <a:t> </a:t>
            </a:r>
            <a:r>
              <a:rPr lang="en-US" altLang="ja-JP" sz="4267" dirty="0" err="1">
                <a:cs typeface="Times New Roman" panose="02020603050405020304" pitchFamily="18" charset="0"/>
              </a:rPr>
              <a:t>liệu</a:t>
            </a:r>
            <a:r>
              <a:rPr lang="en-US" altLang="ja-JP" sz="4267" dirty="0">
                <a:cs typeface="Times New Roman" panose="02020603050405020304" pitchFamily="18" charset="0"/>
              </a:rPr>
              <a:t>. </a:t>
            </a:r>
            <a:endParaRPr lang="en-US" altLang="ja-JP" sz="4267" dirty="0" smtClean="0">
              <a:cs typeface="Times New Roman" panose="02020603050405020304" pitchFamily="18" charset="0"/>
            </a:endParaRPr>
          </a:p>
          <a:p>
            <a:r>
              <a:rPr lang="en-US" altLang="ja-JP" sz="4267" dirty="0" err="1" smtClean="0">
                <a:cs typeface="Times New Roman" panose="02020603050405020304" pitchFamily="18" charset="0"/>
              </a:rPr>
              <a:t>Thể</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hiện</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dữ</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liệu</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dạng</a:t>
            </a:r>
            <a:r>
              <a:rPr lang="ja-JP" altLang="en-US" sz="4267" dirty="0" smtClean="0">
                <a:cs typeface="Times New Roman" panose="02020603050405020304" pitchFamily="18" charset="0"/>
              </a:rPr>
              <a:t>　</a:t>
            </a:r>
            <a:r>
              <a:rPr lang="en-US" altLang="ja-JP" sz="4267" dirty="0" err="1" smtClean="0">
                <a:cs typeface="Times New Roman" panose="02020603050405020304" pitchFamily="18" charset="0"/>
              </a:rPr>
              <a:t>hàng</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cột</a:t>
            </a:r>
            <a:r>
              <a:rPr lang="en-US" altLang="ja-JP" sz="4267" smtClean="0">
                <a:cs typeface="Times New Roman" panose="02020603050405020304" pitchFamily="18" charset="0"/>
              </a:rPr>
              <a:t>.</a:t>
            </a:r>
            <a:endParaRPr lang="en-US" altLang="ja-JP" sz="4267" dirty="0">
              <a:cs typeface="Times New Roman" panose="02020603050405020304" pitchFamily="18" charset="0"/>
            </a:endParaRPr>
          </a:p>
        </p:txBody>
      </p:sp>
      <p:sp>
        <p:nvSpPr>
          <p:cNvPr id="5126" name="Rectangle 6"/>
          <p:cNvSpPr>
            <a:spLocks noChangeArrowheads="1"/>
          </p:cNvSpPr>
          <p:nvPr/>
        </p:nvSpPr>
        <p:spPr bwMode="auto">
          <a:xfrm>
            <a:off x="270934" y="6334149"/>
            <a:ext cx="15180841" cy="262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r>
              <a:rPr lang="en-US" altLang="ja-JP" sz="4267" b="1" dirty="0">
                <a:solidFill>
                  <a:schemeClr val="tx2"/>
                </a:solidFill>
                <a:cs typeface="Times New Roman" panose="02020603050405020304" pitchFamily="18" charset="0"/>
              </a:rPr>
              <a:t>3. Action Query (</a:t>
            </a:r>
            <a:r>
              <a:rPr lang="en-US" altLang="ja-JP" sz="4267" b="1" dirty="0" err="1">
                <a:solidFill>
                  <a:schemeClr val="tx2"/>
                </a:solidFill>
                <a:cs typeface="Times New Roman" panose="02020603050405020304" pitchFamily="18" charset="0"/>
              </a:rPr>
              <a:t>Hành</a:t>
            </a:r>
            <a:r>
              <a:rPr lang="en-US" altLang="ja-JP" sz="4267" b="1" dirty="0">
                <a:solidFill>
                  <a:schemeClr val="tx2"/>
                </a:solidFill>
                <a:cs typeface="Times New Roman" panose="02020603050405020304" pitchFamily="18" charset="0"/>
              </a:rPr>
              <a:t> </a:t>
            </a:r>
            <a:r>
              <a:rPr lang="en-US" altLang="ja-JP" sz="4267" b="1" dirty="0" err="1">
                <a:solidFill>
                  <a:schemeClr val="tx2"/>
                </a:solidFill>
                <a:cs typeface="Times New Roman" panose="02020603050405020304" pitchFamily="18" charset="0"/>
              </a:rPr>
              <a:t>động</a:t>
            </a:r>
            <a:r>
              <a:rPr lang="en-US" altLang="ja-JP" sz="4267" b="1" dirty="0">
                <a:solidFill>
                  <a:schemeClr val="tx2"/>
                </a:solidFill>
                <a:cs typeface="Times New Roman" panose="02020603050405020304" pitchFamily="18" charset="0"/>
              </a:rPr>
              <a:t>)</a:t>
            </a:r>
            <a:endParaRPr lang="en-US" altLang="ja-JP" sz="4267" dirty="0">
              <a:solidFill>
                <a:schemeClr val="tx2"/>
              </a:solidFill>
              <a:cs typeface="Times New Roman" panose="02020603050405020304" pitchFamily="18" charset="0"/>
            </a:endParaRPr>
          </a:p>
          <a:p>
            <a:r>
              <a:rPr lang="en-US" altLang="ja-JP" sz="4267" dirty="0" err="1">
                <a:cs typeface="Times New Roman" panose="02020603050405020304" pitchFamily="18" charset="0"/>
              </a:rPr>
              <a:t>Dùng</a:t>
            </a:r>
            <a:r>
              <a:rPr lang="en-US" altLang="ja-JP" sz="4267" dirty="0">
                <a:cs typeface="Times New Roman" panose="02020603050405020304" pitchFamily="18" charset="0"/>
              </a:rPr>
              <a:t> </a:t>
            </a:r>
            <a:r>
              <a:rPr lang="en-US" altLang="ja-JP" sz="4267" dirty="0" err="1">
                <a:cs typeface="Times New Roman" panose="02020603050405020304" pitchFamily="18" charset="0"/>
              </a:rPr>
              <a:t>để</a:t>
            </a:r>
            <a:r>
              <a:rPr lang="en-US" altLang="ja-JP" sz="4267" dirty="0">
                <a:cs typeface="Times New Roman" panose="02020603050405020304" pitchFamily="18" charset="0"/>
              </a:rPr>
              <a:t> </a:t>
            </a:r>
            <a:r>
              <a:rPr lang="en-US" altLang="ja-JP" sz="4267" dirty="0" err="1">
                <a:cs typeface="Times New Roman" panose="02020603050405020304" pitchFamily="18" charset="0"/>
              </a:rPr>
              <a:t>tạo</a:t>
            </a:r>
            <a:r>
              <a:rPr lang="en-US" altLang="ja-JP" sz="4267" dirty="0">
                <a:cs typeface="Times New Roman" panose="02020603050405020304" pitchFamily="18" charset="0"/>
              </a:rPr>
              <a:t> </a:t>
            </a:r>
            <a:r>
              <a:rPr lang="en-US" altLang="ja-JP" sz="4267" dirty="0" err="1">
                <a:cs typeface="Times New Roman" panose="02020603050405020304" pitchFamily="18" charset="0"/>
              </a:rPr>
              <a:t>mới</a:t>
            </a:r>
            <a:r>
              <a:rPr lang="en-US" altLang="ja-JP" sz="4267" dirty="0">
                <a:cs typeface="Times New Roman" panose="02020603050405020304" pitchFamily="18" charset="0"/>
              </a:rPr>
              <a:t> hay </a:t>
            </a:r>
            <a:r>
              <a:rPr lang="en-US" altLang="ja-JP" sz="4267" dirty="0" err="1">
                <a:cs typeface="Times New Roman" panose="02020603050405020304" pitchFamily="18" charset="0"/>
              </a:rPr>
              <a:t>thực</a:t>
            </a:r>
            <a:r>
              <a:rPr lang="en-US" altLang="ja-JP" sz="4267" dirty="0">
                <a:cs typeface="Times New Roman" panose="02020603050405020304" pitchFamily="18" charset="0"/>
              </a:rPr>
              <a:t> </a:t>
            </a:r>
            <a:r>
              <a:rPr lang="en-US" altLang="ja-JP" sz="4267" dirty="0" err="1">
                <a:cs typeface="Times New Roman" panose="02020603050405020304" pitchFamily="18" charset="0"/>
              </a:rPr>
              <a:t>hiện</a:t>
            </a:r>
            <a:r>
              <a:rPr lang="en-US" altLang="ja-JP" sz="4267" dirty="0">
                <a:cs typeface="Times New Roman" panose="02020603050405020304" pitchFamily="18" charset="0"/>
              </a:rPr>
              <a:t> </a:t>
            </a:r>
            <a:r>
              <a:rPr lang="en-US" altLang="ja-JP" sz="4267" dirty="0" err="1">
                <a:cs typeface="Times New Roman" panose="02020603050405020304" pitchFamily="18" charset="0"/>
              </a:rPr>
              <a:t>thay</a:t>
            </a:r>
            <a:r>
              <a:rPr lang="en-US" altLang="ja-JP" sz="4267" dirty="0">
                <a:cs typeface="Times New Roman" panose="02020603050405020304" pitchFamily="18" charset="0"/>
              </a:rPr>
              <a:t> </a:t>
            </a:r>
            <a:r>
              <a:rPr lang="en-US" altLang="ja-JP" sz="4267" dirty="0" err="1">
                <a:cs typeface="Times New Roman" panose="02020603050405020304" pitchFamily="18" charset="0"/>
              </a:rPr>
              <a:t>đổi</a:t>
            </a:r>
            <a:r>
              <a:rPr lang="en-US" altLang="ja-JP" sz="4267" dirty="0">
                <a:cs typeface="Times New Roman" panose="02020603050405020304" pitchFamily="18" charset="0"/>
              </a:rPr>
              <a:t> </a:t>
            </a:r>
            <a:r>
              <a:rPr lang="en-US" altLang="ja-JP" sz="4267" dirty="0" err="1">
                <a:cs typeface="Times New Roman" panose="02020603050405020304" pitchFamily="18" charset="0"/>
              </a:rPr>
              <a:t>cho</a:t>
            </a:r>
            <a:r>
              <a:rPr lang="en-US" altLang="ja-JP" sz="4267" dirty="0">
                <a:cs typeface="Times New Roman" panose="02020603050405020304" pitchFamily="18" charset="0"/>
              </a:rPr>
              <a:t> Table </a:t>
            </a:r>
            <a:r>
              <a:rPr lang="en-US" altLang="ja-JP" sz="4267" dirty="0" err="1">
                <a:cs typeface="Times New Roman" panose="02020603050405020304" pitchFamily="18" charset="0"/>
              </a:rPr>
              <a:t>tuỳ</a:t>
            </a:r>
            <a:r>
              <a:rPr lang="en-US" altLang="ja-JP" sz="4267" dirty="0">
                <a:cs typeface="Times New Roman" panose="02020603050405020304" pitchFamily="18" charset="0"/>
              </a:rPr>
              <a:t> </a:t>
            </a:r>
            <a:r>
              <a:rPr lang="en-US" altLang="ja-JP" sz="4267" dirty="0" err="1">
                <a:cs typeface="Times New Roman" panose="02020603050405020304" pitchFamily="18" charset="0"/>
              </a:rPr>
              <a:t>theo</a:t>
            </a:r>
            <a:r>
              <a:rPr lang="en-US" altLang="ja-JP" sz="4267" dirty="0">
                <a:cs typeface="Times New Roman" panose="02020603050405020304" pitchFamily="18" charset="0"/>
              </a:rPr>
              <a:t> </a:t>
            </a:r>
            <a:r>
              <a:rPr lang="en-US" altLang="ja-JP" sz="4267" dirty="0" err="1">
                <a:cs typeface="Times New Roman" panose="02020603050405020304" pitchFamily="18" charset="0"/>
              </a:rPr>
              <a:t>công</a:t>
            </a:r>
            <a:r>
              <a:rPr lang="en-US" altLang="ja-JP" sz="4267" dirty="0">
                <a:cs typeface="Times New Roman" panose="02020603050405020304" pitchFamily="18" charset="0"/>
              </a:rPr>
              <a:t> </a:t>
            </a:r>
            <a:r>
              <a:rPr lang="en-US" altLang="ja-JP" sz="4267" dirty="0" err="1">
                <a:cs typeface="Times New Roman" panose="02020603050405020304" pitchFamily="18" charset="0"/>
              </a:rPr>
              <a:t>dụng</a:t>
            </a:r>
            <a:r>
              <a:rPr lang="en-US" altLang="ja-JP" sz="4267" dirty="0">
                <a:cs typeface="Times New Roman" panose="02020603050405020304" pitchFamily="18" charset="0"/>
              </a:rPr>
              <a:t> </a:t>
            </a:r>
            <a:r>
              <a:rPr lang="en-US" altLang="ja-JP" sz="4267" dirty="0" err="1">
                <a:cs typeface="Times New Roman" panose="02020603050405020304" pitchFamily="18" charset="0"/>
              </a:rPr>
              <a:t>bao</a:t>
            </a:r>
            <a:r>
              <a:rPr lang="en-US" altLang="ja-JP" sz="4267" dirty="0">
                <a:cs typeface="Times New Roman" panose="02020603050405020304" pitchFamily="18" charset="0"/>
              </a:rPr>
              <a:t> </a:t>
            </a:r>
            <a:r>
              <a:rPr lang="en-US" altLang="ja-JP" sz="4267" dirty="0" err="1">
                <a:cs typeface="Times New Roman" panose="02020603050405020304" pitchFamily="18" charset="0"/>
              </a:rPr>
              <a:t>gồm</a:t>
            </a:r>
            <a:r>
              <a:rPr lang="en-US" altLang="ja-JP" sz="4267" dirty="0">
                <a:cs typeface="Times New Roman" panose="02020603050405020304" pitchFamily="18" charset="0"/>
              </a:rPr>
              <a:t> : Delete Query, Update Query, Append Query, Make table </a:t>
            </a:r>
            <a:r>
              <a:rPr lang="en-US" altLang="ja-JP" sz="4267" dirty="0" err="1">
                <a:cs typeface="Times New Roman" panose="02020603050405020304" pitchFamily="18" charset="0"/>
              </a:rPr>
              <a:t>Quey</a:t>
            </a:r>
            <a:endParaRPr lang="en-US" altLang="ja-JP" sz="4267" dirty="0">
              <a:cs typeface="Times New Roman" panose="02020603050405020304" pitchFamily="18" charset="0"/>
            </a:endParaRPr>
          </a:p>
        </p:txBody>
      </p:sp>
      <p:sp>
        <p:nvSpPr>
          <p:cNvPr id="5128" name="Rectangle 8"/>
          <p:cNvSpPr>
            <a:spLocks noChangeArrowheads="1"/>
          </p:cNvSpPr>
          <p:nvPr/>
        </p:nvSpPr>
        <p:spPr bwMode="auto">
          <a:xfrm>
            <a:off x="270934" y="9211734"/>
            <a:ext cx="15570092" cy="131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267" b="1" dirty="0">
                <a:solidFill>
                  <a:schemeClr val="tx2"/>
                </a:solidFill>
                <a:cs typeface="Times New Roman" panose="02020603050405020304" pitchFamily="18" charset="0"/>
              </a:rPr>
              <a:t>4. </a:t>
            </a:r>
            <a:r>
              <a:rPr lang="en-US" altLang="ja-JP" sz="4267" b="1" dirty="0" smtClean="0">
                <a:solidFill>
                  <a:schemeClr val="tx2"/>
                </a:solidFill>
                <a:cs typeface="Times New Roman" panose="02020603050405020304" pitchFamily="18" charset="0"/>
              </a:rPr>
              <a:t>Union Query </a:t>
            </a:r>
            <a:r>
              <a:rPr lang="en-US" altLang="ja-JP" sz="4267" b="1" dirty="0">
                <a:solidFill>
                  <a:schemeClr val="tx2"/>
                </a:solidFill>
                <a:cs typeface="Times New Roman" panose="02020603050405020304" pitchFamily="18" charset="0"/>
              </a:rPr>
              <a:t>(</a:t>
            </a:r>
            <a:r>
              <a:rPr lang="en-US" altLang="ja-JP" sz="4267" b="1" dirty="0" err="1">
                <a:solidFill>
                  <a:schemeClr val="tx2"/>
                </a:solidFill>
                <a:cs typeface="Times New Roman" panose="02020603050405020304" pitchFamily="18" charset="0"/>
              </a:rPr>
              <a:t>Tham</a:t>
            </a:r>
            <a:r>
              <a:rPr lang="en-US" altLang="ja-JP" sz="4267" b="1" dirty="0">
                <a:solidFill>
                  <a:schemeClr val="tx2"/>
                </a:solidFill>
                <a:cs typeface="Times New Roman" panose="02020603050405020304" pitchFamily="18" charset="0"/>
              </a:rPr>
              <a:t> </a:t>
            </a:r>
            <a:r>
              <a:rPr lang="en-US" altLang="ja-JP" sz="4267" b="1" dirty="0" err="1">
                <a:solidFill>
                  <a:schemeClr val="tx2"/>
                </a:solidFill>
                <a:cs typeface="Times New Roman" panose="02020603050405020304" pitchFamily="18" charset="0"/>
              </a:rPr>
              <a:t>số</a:t>
            </a:r>
            <a:r>
              <a:rPr lang="en-US" altLang="ja-JP" sz="4267" b="1" dirty="0">
                <a:solidFill>
                  <a:schemeClr val="tx2"/>
                </a:solidFill>
                <a:cs typeface="Times New Roman" panose="02020603050405020304" pitchFamily="18" charset="0"/>
              </a:rPr>
              <a:t>)</a:t>
            </a:r>
            <a:endParaRPr lang="en-US" altLang="ja-JP" sz="4267" dirty="0">
              <a:solidFill>
                <a:schemeClr val="tx2"/>
              </a:solidFill>
              <a:cs typeface="Times New Roman" panose="02020603050405020304" pitchFamily="18" charset="0"/>
            </a:endParaRPr>
          </a:p>
          <a:p>
            <a:r>
              <a:rPr lang="en-US" altLang="ja-JP" sz="4267" dirty="0" err="1" smtClean="0">
                <a:cs typeface="Times New Roman" panose="02020603050405020304" pitchFamily="18" charset="0"/>
              </a:rPr>
              <a:t>Kết</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hợp</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các</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trường</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ứng</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từ</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hai</a:t>
            </a:r>
            <a:r>
              <a:rPr lang="en-US" altLang="ja-JP" sz="4267" dirty="0" smtClean="0">
                <a:cs typeface="Times New Roman" panose="02020603050405020304" pitchFamily="18" charset="0"/>
              </a:rPr>
              <a:t> hay </a:t>
            </a:r>
            <a:r>
              <a:rPr lang="en-US" altLang="ja-JP" sz="4267" dirty="0" err="1" smtClean="0">
                <a:cs typeface="Times New Roman" panose="02020603050405020304" pitchFamily="18" charset="0"/>
              </a:rPr>
              <a:t>nhiều</a:t>
            </a:r>
            <a:r>
              <a:rPr lang="en-US" altLang="ja-JP" sz="4267" dirty="0" smtClean="0">
                <a:cs typeface="Times New Roman" panose="02020603050405020304" pitchFamily="18" charset="0"/>
              </a:rPr>
              <a:t> </a:t>
            </a:r>
            <a:r>
              <a:rPr lang="en-US" altLang="ja-JP" sz="4267" dirty="0" err="1" smtClean="0">
                <a:cs typeface="Times New Roman" panose="02020603050405020304" pitchFamily="18" charset="0"/>
              </a:rPr>
              <a:t>bảng</a:t>
            </a:r>
            <a:endParaRPr lang="en-US" altLang="ja-JP" sz="4267" dirty="0">
              <a:cs typeface="Times New Roman" panose="02020603050405020304" pitchFamily="18" charset="0"/>
            </a:endParaRPr>
          </a:p>
        </p:txBody>
      </p:sp>
    </p:spTree>
    <p:extLst>
      <p:ext uri="{BB962C8B-B14F-4D97-AF65-F5344CB8AC3E}">
        <p14:creationId xmlns:p14="http://schemas.microsoft.com/office/powerpoint/2010/main" val="51040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6400" y="364068"/>
            <a:ext cx="13817600" cy="1083733"/>
          </a:xfrm>
        </p:spPr>
        <p:txBody>
          <a:bodyPr rtlCol="0">
            <a:normAutofit/>
          </a:bodyPr>
          <a:lstStyle/>
          <a:p>
            <a:pPr>
              <a:defRPr/>
            </a:pPr>
            <a:r>
              <a:rPr lang="en-US" altLang="ja-JP" sz="6000" b="1" dirty="0" smtClean="0">
                <a:effectLst>
                  <a:outerShdw blurRad="38100" dist="38100" dir="2700000" algn="tl">
                    <a:srgbClr val="FFFFFF"/>
                  </a:outerShdw>
                </a:effectLst>
                <a:cs typeface="Arial" panose="020B0604020202020204" pitchFamily="34" charset="0"/>
              </a:rPr>
              <a:t>A.3</a:t>
            </a:r>
            <a:r>
              <a:rPr lang="en-US" altLang="ja-JP" sz="5689" b="1" dirty="0" smtClean="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Cách</a:t>
            </a:r>
            <a:r>
              <a:rPr lang="en-US" altLang="ja-JP" sz="5689" b="1" dirty="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tạo</a:t>
            </a:r>
            <a:r>
              <a:rPr lang="en-US" altLang="ja-JP" sz="5689" b="1" dirty="0">
                <a:latin typeface="Times New Roman" panose="02020603050405020304" pitchFamily="18" charset="0"/>
                <a:cs typeface="Arial" panose="020B0604020202020204" pitchFamily="34" charset="0"/>
              </a:rPr>
              <a:t> Query</a:t>
            </a:r>
            <a:r>
              <a:rPr lang="en-US" altLang="ja-JP" sz="7111" b="1" dirty="0"/>
              <a:t> </a:t>
            </a:r>
            <a:endParaRPr lang="en-US" altLang="ja-JP" dirty="0" smtClean="0"/>
          </a:p>
        </p:txBody>
      </p:sp>
      <p:sp>
        <p:nvSpPr>
          <p:cNvPr id="6147" name="Rectangle 3"/>
          <p:cNvSpPr>
            <a:spLocks noChangeArrowheads="1"/>
          </p:cNvSpPr>
          <p:nvPr/>
        </p:nvSpPr>
        <p:spPr bwMode="auto">
          <a:xfrm>
            <a:off x="0" y="3417713"/>
            <a:ext cx="16256000" cy="140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ja-JP" sz="4267"/>
          </a:p>
          <a:p>
            <a:pPr lvl="1"/>
            <a:endParaRPr lang="en-US" altLang="ja-JP" sz="4267"/>
          </a:p>
        </p:txBody>
      </p:sp>
      <p:sp>
        <p:nvSpPr>
          <p:cNvPr id="6148" name="Rectangle 4"/>
          <p:cNvSpPr>
            <a:spLocks noChangeArrowheads="1"/>
          </p:cNvSpPr>
          <p:nvPr/>
        </p:nvSpPr>
        <p:spPr bwMode="auto">
          <a:xfrm>
            <a:off x="677333" y="1713090"/>
            <a:ext cx="14765867" cy="724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pPr indent="0"/>
            <a:r>
              <a:rPr lang="en-US" altLang="ja-JP" sz="4400" b="1" dirty="0" smtClean="0">
                <a:solidFill>
                  <a:schemeClr val="tx2"/>
                </a:solidFill>
                <a:cs typeface="Times New Roman" panose="02020603050405020304" pitchFamily="18" charset="0"/>
              </a:rPr>
              <a:t>a. </a:t>
            </a:r>
            <a:r>
              <a:rPr lang="en-US" altLang="ja-JP" sz="4400" b="1" dirty="0" err="1" smtClean="0">
                <a:solidFill>
                  <a:schemeClr val="tx2"/>
                </a:solidFill>
                <a:cs typeface="Times New Roman" panose="02020603050405020304" pitchFamily="18" charset="0"/>
              </a:rPr>
              <a:t>Dùng</a:t>
            </a:r>
            <a:r>
              <a:rPr lang="en-US" altLang="ja-JP" sz="4400" b="1" dirty="0" smtClean="0">
                <a:solidFill>
                  <a:schemeClr val="tx2"/>
                </a:solidFill>
                <a:cs typeface="Times New Roman" panose="02020603050405020304" pitchFamily="18" charset="0"/>
              </a:rPr>
              <a:t> </a:t>
            </a:r>
            <a:r>
              <a:rPr lang="en-US" altLang="ja-JP" sz="4400" b="1" dirty="0">
                <a:solidFill>
                  <a:schemeClr val="tx2"/>
                </a:solidFill>
                <a:cs typeface="Times New Roman" panose="02020603050405020304" pitchFamily="18" charset="0"/>
              </a:rPr>
              <a:t>Wizard :</a:t>
            </a:r>
            <a:r>
              <a:rPr lang="en-US" altLang="ja-JP" sz="4400" dirty="0">
                <a:cs typeface="Times New Roman" panose="02020603050405020304" pitchFamily="18" charset="0"/>
              </a:rPr>
              <a:t> </a:t>
            </a:r>
          </a:p>
          <a:p>
            <a:pPr indent="0"/>
            <a:r>
              <a:rPr lang="en-US" altLang="ja-JP" sz="4400" dirty="0">
                <a:cs typeface="Times New Roman" panose="02020603050405020304" pitchFamily="18" charset="0"/>
              </a:rPr>
              <a:t>   </a:t>
            </a:r>
            <a:r>
              <a:rPr lang="en-US" altLang="ja-JP" sz="4400" dirty="0" err="1">
                <a:cs typeface="Times New Roman" panose="02020603050405020304" pitchFamily="18" charset="0"/>
              </a:rPr>
              <a:t>Ít</a:t>
            </a:r>
            <a:r>
              <a:rPr lang="en-US" altLang="ja-JP" sz="4400" dirty="0">
                <a:cs typeface="Times New Roman" panose="02020603050405020304" pitchFamily="18" charset="0"/>
              </a:rPr>
              <a:t> </a:t>
            </a:r>
            <a:r>
              <a:rPr lang="en-US" altLang="ja-JP" sz="4400" dirty="0" err="1">
                <a:cs typeface="Times New Roman" panose="02020603050405020304" pitchFamily="18" charset="0"/>
              </a:rPr>
              <a:t>dùng</a:t>
            </a:r>
            <a:r>
              <a:rPr lang="en-US" altLang="ja-JP" sz="4400" dirty="0">
                <a:cs typeface="Times New Roman" panose="02020603050405020304" pitchFamily="18" charset="0"/>
              </a:rPr>
              <a:t> </a:t>
            </a:r>
            <a:r>
              <a:rPr lang="en-US" altLang="ja-JP" sz="4400" dirty="0" err="1">
                <a:cs typeface="Times New Roman" panose="02020603050405020304" pitchFamily="18" charset="0"/>
              </a:rPr>
              <a:t>vì</a:t>
            </a:r>
            <a:r>
              <a:rPr lang="en-US" altLang="ja-JP" sz="4400" dirty="0">
                <a:cs typeface="Times New Roman" panose="02020603050405020304" pitchFamily="18" charset="0"/>
              </a:rPr>
              <a:t> </a:t>
            </a:r>
            <a:r>
              <a:rPr lang="en-US" altLang="ja-JP" sz="4400" dirty="0" err="1">
                <a:cs typeface="Times New Roman" panose="02020603050405020304" pitchFamily="18" charset="0"/>
              </a:rPr>
              <a:t>hạn</a:t>
            </a:r>
            <a:r>
              <a:rPr lang="en-US" altLang="ja-JP" sz="4400" dirty="0">
                <a:cs typeface="Times New Roman" panose="02020603050405020304" pitchFamily="18" charset="0"/>
              </a:rPr>
              <a:t> </a:t>
            </a:r>
            <a:r>
              <a:rPr lang="en-US" altLang="ja-JP" sz="4400" dirty="0" err="1">
                <a:cs typeface="Times New Roman" panose="02020603050405020304" pitchFamily="18" charset="0"/>
              </a:rPr>
              <a:t>chế</a:t>
            </a:r>
            <a:r>
              <a:rPr lang="en-US" altLang="ja-JP" sz="4400" dirty="0">
                <a:cs typeface="Times New Roman" panose="02020603050405020304" pitchFamily="18" charset="0"/>
              </a:rPr>
              <a:t> </a:t>
            </a:r>
            <a:r>
              <a:rPr lang="en-US" altLang="ja-JP" sz="4400" dirty="0" err="1">
                <a:cs typeface="Times New Roman" panose="02020603050405020304" pitchFamily="18" charset="0"/>
              </a:rPr>
              <a:t>trên</a:t>
            </a:r>
            <a:r>
              <a:rPr lang="en-US" altLang="ja-JP" sz="4400" dirty="0">
                <a:cs typeface="Times New Roman" panose="02020603050405020304" pitchFamily="18" charset="0"/>
              </a:rPr>
              <a:t> </a:t>
            </a:r>
            <a:r>
              <a:rPr lang="en-US" altLang="ja-JP" sz="4400" dirty="0" err="1">
                <a:cs typeface="Times New Roman" panose="02020603050405020304" pitchFamily="18" charset="0"/>
              </a:rPr>
              <a:t>một</a:t>
            </a:r>
            <a:r>
              <a:rPr lang="en-US" altLang="ja-JP" sz="4400" dirty="0">
                <a:cs typeface="Times New Roman" panose="02020603050405020304" pitchFamily="18" charset="0"/>
              </a:rPr>
              <a:t> </a:t>
            </a:r>
            <a:r>
              <a:rPr lang="en-US" altLang="ja-JP" sz="4400" dirty="0" err="1">
                <a:cs typeface="Times New Roman" panose="02020603050405020304" pitchFamily="18" charset="0"/>
              </a:rPr>
              <a:t>số</a:t>
            </a:r>
            <a:r>
              <a:rPr lang="en-US" altLang="ja-JP" sz="4400" dirty="0">
                <a:cs typeface="Times New Roman" panose="02020603050405020304" pitchFamily="18" charset="0"/>
              </a:rPr>
              <a:t> Query</a:t>
            </a:r>
            <a:endParaRPr lang="en-US" altLang="ja-JP" sz="4400" dirty="0">
              <a:solidFill>
                <a:schemeClr val="tx2"/>
              </a:solidFill>
              <a:cs typeface="Times New Roman" panose="02020603050405020304" pitchFamily="18" charset="0"/>
            </a:endParaRPr>
          </a:p>
          <a:p>
            <a:pPr indent="0"/>
            <a:r>
              <a:rPr lang="en-US" altLang="ja-JP" sz="4400" b="1" dirty="0">
                <a:solidFill>
                  <a:schemeClr val="tx2"/>
                </a:solidFill>
                <a:cs typeface="Times New Roman" panose="02020603050405020304" pitchFamily="18" charset="0"/>
              </a:rPr>
              <a:t>b. </a:t>
            </a:r>
            <a:r>
              <a:rPr lang="en-US" altLang="ja-JP" sz="4400" b="1" dirty="0" err="1">
                <a:solidFill>
                  <a:schemeClr val="tx2"/>
                </a:solidFill>
                <a:cs typeface="Times New Roman" panose="02020603050405020304" pitchFamily="18" charset="0"/>
              </a:rPr>
              <a:t>Dùng</a:t>
            </a:r>
            <a:r>
              <a:rPr lang="en-US" altLang="ja-JP" sz="4400" b="1" dirty="0">
                <a:solidFill>
                  <a:schemeClr val="tx2"/>
                </a:solidFill>
                <a:cs typeface="Times New Roman" panose="02020603050405020304" pitchFamily="18" charset="0"/>
              </a:rPr>
              <a:t> Query Design:</a:t>
            </a:r>
            <a:endParaRPr lang="en-US" altLang="ja-JP" sz="4400" dirty="0">
              <a:solidFill>
                <a:schemeClr val="tx2"/>
              </a:solidFill>
              <a:cs typeface="Times New Roman" panose="02020603050405020304" pitchFamily="18" charset="0"/>
            </a:endParaRPr>
          </a:p>
          <a:p>
            <a:pPr>
              <a:spcBef>
                <a:spcPct val="10000"/>
              </a:spcBef>
            </a:pPr>
            <a:r>
              <a:rPr lang="en-US" altLang="ja-JP" sz="4400" dirty="0">
                <a:cs typeface="Times New Roman" panose="02020603050405020304" pitchFamily="18" charset="0"/>
              </a:rPr>
              <a:t>   </a:t>
            </a:r>
            <a:r>
              <a:rPr lang="en-US" altLang="ja-JP" sz="4400" dirty="0" err="1">
                <a:cs typeface="Times New Roman" panose="02020603050405020304" pitchFamily="18" charset="0"/>
              </a:rPr>
              <a:t>Người</a:t>
            </a:r>
            <a:r>
              <a:rPr lang="en-US" altLang="ja-JP" sz="4400" dirty="0">
                <a:cs typeface="Times New Roman" panose="02020603050405020304" pitchFamily="18" charset="0"/>
              </a:rPr>
              <a:t> </a:t>
            </a:r>
            <a:r>
              <a:rPr lang="en-US" altLang="ja-JP" sz="4400" dirty="0" err="1">
                <a:cs typeface="Times New Roman" panose="02020603050405020304" pitchFamily="18" charset="0"/>
              </a:rPr>
              <a:t>dùng</a:t>
            </a:r>
            <a:r>
              <a:rPr lang="en-US" altLang="ja-JP" sz="4400" dirty="0">
                <a:cs typeface="Times New Roman" panose="02020603050405020304" pitchFamily="18" charset="0"/>
              </a:rPr>
              <a:t> </a:t>
            </a:r>
            <a:r>
              <a:rPr lang="en-US" altLang="ja-JP" sz="4400" dirty="0" err="1">
                <a:cs typeface="Times New Roman" panose="02020603050405020304" pitchFamily="18" charset="0"/>
              </a:rPr>
              <a:t>tự</a:t>
            </a:r>
            <a:r>
              <a:rPr lang="en-US" altLang="ja-JP" sz="4400" dirty="0">
                <a:cs typeface="Times New Roman" panose="02020603050405020304" pitchFamily="18" charset="0"/>
              </a:rPr>
              <a:t> </a:t>
            </a:r>
            <a:r>
              <a:rPr lang="en-US" altLang="ja-JP" sz="4400" dirty="0" err="1">
                <a:cs typeface="Times New Roman" panose="02020603050405020304" pitchFamily="18" charset="0"/>
              </a:rPr>
              <a:t>thiết</a:t>
            </a:r>
            <a:r>
              <a:rPr lang="en-US" altLang="ja-JP" sz="4400" dirty="0">
                <a:cs typeface="Times New Roman" panose="02020603050405020304" pitchFamily="18" charset="0"/>
              </a:rPr>
              <a:t> </a:t>
            </a:r>
            <a:r>
              <a:rPr lang="en-US" altLang="ja-JP" sz="4400" dirty="0" err="1">
                <a:cs typeface="Times New Roman" panose="02020603050405020304" pitchFamily="18" charset="0"/>
              </a:rPr>
              <a:t>kế</a:t>
            </a:r>
            <a:r>
              <a:rPr lang="en-US" altLang="ja-JP" sz="4400" dirty="0">
                <a:cs typeface="Times New Roman" panose="02020603050405020304" pitchFamily="18" charset="0"/>
              </a:rPr>
              <a:t> </a:t>
            </a:r>
            <a:r>
              <a:rPr lang="en-US" altLang="ja-JP" sz="4400" dirty="0" err="1">
                <a:cs typeface="Times New Roman" panose="02020603050405020304" pitchFamily="18" charset="0"/>
              </a:rPr>
              <a:t>thông</a:t>
            </a:r>
            <a:r>
              <a:rPr lang="en-US" altLang="ja-JP" sz="4400" dirty="0">
                <a:cs typeface="Times New Roman" panose="02020603050405020304" pitchFamily="18" charset="0"/>
              </a:rPr>
              <a:t> qua </a:t>
            </a:r>
            <a:r>
              <a:rPr lang="en-US" altLang="ja-JP" sz="4400" dirty="0" err="1">
                <a:cs typeface="Times New Roman" panose="02020603050405020304" pitchFamily="18" charset="0"/>
              </a:rPr>
              <a:t>cửa</a:t>
            </a:r>
            <a:r>
              <a:rPr lang="en-US" altLang="ja-JP" sz="4400" dirty="0">
                <a:cs typeface="Times New Roman" panose="02020603050405020304" pitchFamily="18" charset="0"/>
              </a:rPr>
              <a:t> </a:t>
            </a:r>
            <a:r>
              <a:rPr lang="en-US" altLang="ja-JP" sz="4400" dirty="0" err="1">
                <a:cs typeface="Times New Roman" panose="02020603050405020304" pitchFamily="18" charset="0"/>
              </a:rPr>
              <a:t>sổ</a:t>
            </a:r>
            <a:r>
              <a:rPr lang="en-US" altLang="ja-JP" sz="4400" dirty="0">
                <a:cs typeface="Times New Roman" panose="02020603050405020304" pitchFamily="18" charset="0"/>
              </a:rPr>
              <a:t> Design </a:t>
            </a:r>
            <a:r>
              <a:rPr lang="en-US" altLang="ja-JP" sz="4400" dirty="0" smtClean="0">
                <a:cs typeface="Times New Roman" panose="02020603050405020304" pitchFamily="18" charset="0"/>
              </a:rPr>
              <a:t>View</a:t>
            </a:r>
            <a:r>
              <a:rPr lang="en-US" altLang="ja-JP" sz="4400" dirty="0">
                <a:cs typeface="Times New Roman" panose="02020603050405020304" pitchFamily="18" charset="0"/>
              </a:rPr>
              <a:t>.</a:t>
            </a:r>
          </a:p>
          <a:p>
            <a:pPr>
              <a:spcBef>
                <a:spcPct val="10000"/>
              </a:spcBef>
            </a:pPr>
            <a:r>
              <a:rPr lang="en-US" altLang="ja-JP" sz="4400" dirty="0" err="1">
                <a:cs typeface="Times New Roman" panose="02020603050405020304" pitchFamily="18" charset="0"/>
              </a:rPr>
              <a:t>Các</a:t>
            </a:r>
            <a:r>
              <a:rPr lang="en-US" altLang="ja-JP" sz="4400" dirty="0">
                <a:cs typeface="Times New Roman" panose="02020603050405020304" pitchFamily="18" charset="0"/>
              </a:rPr>
              <a:t> </a:t>
            </a:r>
            <a:r>
              <a:rPr lang="en-US" altLang="ja-JP" sz="4400" dirty="0" err="1">
                <a:cs typeface="Times New Roman" panose="02020603050405020304" pitchFamily="18" charset="0"/>
              </a:rPr>
              <a:t>bước</a:t>
            </a:r>
            <a:r>
              <a:rPr lang="en-US" altLang="ja-JP" sz="4400" dirty="0">
                <a:cs typeface="Times New Roman" panose="02020603050405020304" pitchFamily="18" charset="0"/>
              </a:rPr>
              <a:t> </a:t>
            </a:r>
            <a:r>
              <a:rPr lang="en-US" altLang="ja-JP" sz="4400" dirty="0" err="1">
                <a:cs typeface="Times New Roman" panose="02020603050405020304" pitchFamily="18" charset="0"/>
              </a:rPr>
              <a:t>khái</a:t>
            </a:r>
            <a:r>
              <a:rPr lang="en-US" altLang="ja-JP" sz="4400" dirty="0">
                <a:cs typeface="Times New Roman" panose="02020603050405020304" pitchFamily="18" charset="0"/>
              </a:rPr>
              <a:t> </a:t>
            </a:r>
            <a:r>
              <a:rPr lang="en-US" altLang="ja-JP" sz="4400" dirty="0" err="1">
                <a:cs typeface="Times New Roman" panose="02020603050405020304" pitchFamily="18" charset="0"/>
              </a:rPr>
              <a:t>quát</a:t>
            </a:r>
            <a:r>
              <a:rPr lang="en-US" altLang="ja-JP" sz="4400" dirty="0">
                <a:cs typeface="Times New Roman" panose="02020603050405020304" pitchFamily="18" charset="0"/>
              </a:rPr>
              <a:t>:</a:t>
            </a:r>
          </a:p>
          <a:p>
            <a:pPr>
              <a:spcBef>
                <a:spcPct val="10000"/>
              </a:spcBef>
            </a:pP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Khởi</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động</a:t>
            </a:r>
            <a:r>
              <a:rPr lang="en-US" altLang="ja-JP" sz="4400" dirty="0">
                <a:solidFill>
                  <a:schemeClr val="folHlink"/>
                </a:solidFill>
                <a:cs typeface="Times New Roman" panose="02020603050405020304" pitchFamily="18" charset="0"/>
              </a:rPr>
              <a:t> Design View</a:t>
            </a:r>
          </a:p>
          <a:p>
            <a:pPr>
              <a:spcBef>
                <a:spcPct val="10000"/>
              </a:spcBef>
            </a:pPr>
            <a:r>
              <a:rPr lang="en-US" altLang="ja-JP" sz="4400" dirty="0" smtClean="0">
                <a:solidFill>
                  <a:schemeClr val="folHlink"/>
                </a:solidFill>
                <a:cs typeface="Times New Roman" panose="02020603050405020304" pitchFamily="18" charset="0"/>
              </a:rPr>
              <a:t>- </a:t>
            </a:r>
            <a:r>
              <a:rPr lang="en-US" altLang="ja-JP" sz="4400" dirty="0" err="1" smtClean="0">
                <a:solidFill>
                  <a:schemeClr val="folHlink"/>
                </a:solidFill>
                <a:cs typeface="Times New Roman" panose="02020603050405020304" pitchFamily="18" charset="0"/>
              </a:rPr>
              <a:t>Chọn</a:t>
            </a:r>
            <a:r>
              <a:rPr lang="en-US" altLang="ja-JP" sz="4400" dirty="0" smtClean="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các</a:t>
            </a:r>
            <a:r>
              <a:rPr lang="en-US" altLang="ja-JP" sz="4400" dirty="0">
                <a:solidFill>
                  <a:schemeClr val="folHlink"/>
                </a:solidFill>
                <a:cs typeface="Times New Roman" panose="02020603050405020304" pitchFamily="18" charset="0"/>
              </a:rPr>
              <a:t> Table, </a:t>
            </a:r>
            <a:r>
              <a:rPr lang="en-US" altLang="ja-JP" sz="4400" dirty="0" smtClean="0">
                <a:solidFill>
                  <a:schemeClr val="folHlink"/>
                </a:solidFill>
                <a:cs typeface="Times New Roman" panose="02020603050405020304" pitchFamily="18" charset="0"/>
              </a:rPr>
              <a:t>Query </a:t>
            </a:r>
            <a:r>
              <a:rPr lang="en-US" altLang="ja-JP" sz="4400" dirty="0" err="1">
                <a:solidFill>
                  <a:schemeClr val="folHlink"/>
                </a:solidFill>
                <a:cs typeface="Times New Roman" panose="02020603050405020304" pitchFamily="18" charset="0"/>
              </a:rPr>
              <a:t>liên</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quan</a:t>
            </a:r>
            <a:endParaRPr lang="en-US" altLang="ja-JP" sz="4400" dirty="0">
              <a:solidFill>
                <a:schemeClr val="folHlink"/>
              </a:solidFill>
              <a:cs typeface="Times New Roman" panose="02020603050405020304" pitchFamily="18" charset="0"/>
            </a:endParaRPr>
          </a:p>
          <a:p>
            <a:pPr>
              <a:spcBef>
                <a:spcPct val="10000"/>
              </a:spcBef>
            </a:pP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Khai</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báo</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các</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mối</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quan</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hệ</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nếu</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chưa</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có</a:t>
            </a:r>
            <a:endParaRPr lang="en-US" altLang="ja-JP" sz="4400" dirty="0">
              <a:solidFill>
                <a:schemeClr val="folHlink"/>
              </a:solidFill>
              <a:cs typeface="Times New Roman" panose="02020603050405020304" pitchFamily="18" charset="0"/>
            </a:endParaRPr>
          </a:p>
          <a:p>
            <a:pPr>
              <a:spcBef>
                <a:spcPct val="10000"/>
              </a:spcBef>
              <a:buFont typeface="Wingdings" panose="05000000000000000000" pitchFamily="2" charset="2"/>
              <a:buChar char="ü"/>
            </a:pP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Khai</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báo</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các</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tiêu</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chuẩn</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lọc</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nếu</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cần</a:t>
            </a:r>
            <a:endParaRPr lang="en-US" altLang="ja-JP" sz="4400" dirty="0">
              <a:solidFill>
                <a:schemeClr val="folHlink"/>
              </a:solidFill>
              <a:cs typeface="Times New Roman" panose="02020603050405020304" pitchFamily="18" charset="0"/>
            </a:endParaRPr>
          </a:p>
          <a:p>
            <a:pPr>
              <a:spcBef>
                <a:spcPct val="10000"/>
              </a:spcBef>
            </a:pPr>
            <a:r>
              <a:rPr lang="en-US" altLang="ja-JP" sz="4400" dirty="0" smtClean="0">
                <a:solidFill>
                  <a:schemeClr val="folHlink"/>
                </a:solidFill>
                <a:cs typeface="Times New Roman" panose="02020603050405020304" pitchFamily="18" charset="0"/>
              </a:rPr>
              <a:t>- </a:t>
            </a:r>
            <a:r>
              <a:rPr lang="en-US" altLang="ja-JP" sz="4400" dirty="0" err="1" smtClean="0">
                <a:solidFill>
                  <a:schemeClr val="folHlink"/>
                </a:solidFill>
                <a:cs typeface="Times New Roman" panose="02020603050405020304" pitchFamily="18" charset="0"/>
              </a:rPr>
              <a:t>Chạy</a:t>
            </a:r>
            <a:r>
              <a:rPr lang="en-US" altLang="ja-JP" sz="4400" dirty="0" smtClean="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thử</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và</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lưu</a:t>
            </a:r>
            <a:r>
              <a:rPr lang="en-US" altLang="ja-JP" sz="4400" dirty="0">
                <a:solidFill>
                  <a:schemeClr val="folHlink"/>
                </a:solidFill>
                <a:cs typeface="Times New Roman" panose="02020603050405020304" pitchFamily="18" charset="0"/>
              </a:rPr>
              <a:t> </a:t>
            </a:r>
            <a:r>
              <a:rPr lang="en-US" altLang="ja-JP" sz="4400" dirty="0" err="1">
                <a:solidFill>
                  <a:schemeClr val="folHlink"/>
                </a:solidFill>
                <a:cs typeface="Times New Roman" panose="02020603050405020304" pitchFamily="18" charset="0"/>
              </a:rPr>
              <a:t>lại</a:t>
            </a:r>
            <a:r>
              <a:rPr lang="en-US" altLang="ja-JP" sz="4400" dirty="0">
                <a:solidFill>
                  <a:schemeClr val="folHlink"/>
                </a:solidFill>
                <a:cs typeface="Times New Roman" panose="02020603050405020304" pitchFamily="18" charset="0"/>
              </a:rPr>
              <a:t>.</a:t>
            </a:r>
          </a:p>
        </p:txBody>
      </p:sp>
      <p:sp>
        <p:nvSpPr>
          <p:cNvPr id="6149" name="Text Box 5"/>
          <p:cNvSpPr txBox="1">
            <a:spLocks noChangeArrowheads="1"/>
          </p:cNvSpPr>
          <p:nvPr/>
        </p:nvSpPr>
        <p:spPr bwMode="auto">
          <a:xfrm>
            <a:off x="11785600" y="10972801"/>
            <a:ext cx="4064000"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altLang="ja-JP" sz="4267"/>
              <a:t>Minh Họa</a:t>
            </a:r>
          </a:p>
        </p:txBody>
      </p:sp>
    </p:spTree>
    <p:extLst>
      <p:ext uri="{BB962C8B-B14F-4D97-AF65-F5344CB8AC3E}">
        <p14:creationId xmlns:p14="http://schemas.microsoft.com/office/powerpoint/2010/main" val="211804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7067" y="643467"/>
            <a:ext cx="15036800" cy="1083733"/>
          </a:xfrm>
        </p:spPr>
        <p:txBody>
          <a:bodyPr rtlCol="0">
            <a:normAutofit/>
          </a:bodyPr>
          <a:lstStyle/>
          <a:p>
            <a:pPr>
              <a:defRPr/>
            </a:pPr>
            <a:r>
              <a:rPr lang="en-US" altLang="ja-JP" sz="5400" b="1" dirty="0" smtClean="0">
                <a:effectLst>
                  <a:outerShdw blurRad="38100" dist="38100" dir="2700000" algn="tl">
                    <a:srgbClr val="FFFFFF"/>
                  </a:outerShdw>
                </a:effectLst>
                <a:cs typeface="Arial" panose="020B0604020202020204" pitchFamily="34" charset="0"/>
              </a:rPr>
              <a:t>A.4</a:t>
            </a:r>
            <a:r>
              <a:rPr lang="en-US" altLang="ja-JP" sz="5689" b="1" dirty="0" smtClean="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Các</a:t>
            </a:r>
            <a:r>
              <a:rPr lang="en-US" altLang="ja-JP" sz="5689" b="1" dirty="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hình</a:t>
            </a:r>
            <a:r>
              <a:rPr lang="en-US" altLang="ja-JP" sz="5689" b="1" dirty="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thức</a:t>
            </a:r>
            <a:r>
              <a:rPr lang="en-US" altLang="ja-JP" sz="5689" b="1" dirty="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hiển</a:t>
            </a:r>
            <a:r>
              <a:rPr lang="en-US" altLang="ja-JP" sz="5689" b="1" dirty="0">
                <a:latin typeface="Times New Roman" panose="02020603050405020304" pitchFamily="18" charset="0"/>
                <a:cs typeface="Arial" panose="020B0604020202020204" pitchFamily="34" charset="0"/>
              </a:rPr>
              <a:t> </a:t>
            </a:r>
            <a:r>
              <a:rPr lang="en-US" altLang="ja-JP" sz="5689" b="1" dirty="0" err="1">
                <a:latin typeface="Times New Roman" panose="02020603050405020304" pitchFamily="18" charset="0"/>
                <a:cs typeface="Arial" panose="020B0604020202020204" pitchFamily="34" charset="0"/>
              </a:rPr>
              <a:t>thị</a:t>
            </a:r>
            <a:r>
              <a:rPr lang="en-US" altLang="ja-JP" sz="5689" b="1" dirty="0">
                <a:latin typeface="Times New Roman" panose="02020603050405020304" pitchFamily="18" charset="0"/>
                <a:cs typeface="Arial" panose="020B0604020202020204" pitchFamily="34" charset="0"/>
              </a:rPr>
              <a:t> Query</a:t>
            </a:r>
            <a:r>
              <a:rPr lang="en-US" altLang="ja-JP" sz="7111" b="1" dirty="0"/>
              <a:t> </a:t>
            </a:r>
          </a:p>
        </p:txBody>
      </p:sp>
      <p:sp>
        <p:nvSpPr>
          <p:cNvPr id="7171" name="Rectangle 3"/>
          <p:cNvSpPr>
            <a:spLocks noChangeArrowheads="1"/>
          </p:cNvSpPr>
          <p:nvPr/>
        </p:nvSpPr>
        <p:spPr bwMode="auto">
          <a:xfrm>
            <a:off x="406400" y="2438400"/>
            <a:ext cx="15443200" cy="54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pPr>
              <a:spcBef>
                <a:spcPct val="50000"/>
              </a:spcBef>
            </a:pPr>
            <a:r>
              <a:rPr lang="en-US" altLang="ja-JP" sz="4622" b="1" dirty="0" err="1">
                <a:solidFill>
                  <a:schemeClr val="tx2"/>
                </a:solidFill>
                <a:latin typeface="Arial" panose="020B0604020202020204" pitchFamily="34" charset="0"/>
                <a:cs typeface="Arial" panose="020B0604020202020204" pitchFamily="34" charset="0"/>
              </a:rPr>
              <a:t>Cửa</a:t>
            </a:r>
            <a:r>
              <a:rPr lang="en-US" altLang="ja-JP" sz="4622" b="1" dirty="0">
                <a:solidFill>
                  <a:schemeClr val="tx2"/>
                </a:solidFill>
                <a:latin typeface="Arial" panose="020B0604020202020204" pitchFamily="34" charset="0"/>
                <a:cs typeface="Arial" panose="020B0604020202020204" pitchFamily="34" charset="0"/>
              </a:rPr>
              <a:t> </a:t>
            </a:r>
            <a:r>
              <a:rPr lang="en-US" altLang="ja-JP" sz="4622" b="1" dirty="0" err="1">
                <a:solidFill>
                  <a:schemeClr val="tx2"/>
                </a:solidFill>
                <a:latin typeface="Arial" panose="020B0604020202020204" pitchFamily="34" charset="0"/>
                <a:cs typeface="Arial" panose="020B0604020202020204" pitchFamily="34" charset="0"/>
              </a:rPr>
              <a:t>sổ</a:t>
            </a:r>
            <a:r>
              <a:rPr lang="en-US" altLang="ja-JP" sz="4622" b="1" dirty="0">
                <a:solidFill>
                  <a:schemeClr val="tx2"/>
                </a:solidFill>
                <a:latin typeface="Arial" panose="020B0604020202020204" pitchFamily="34" charset="0"/>
                <a:cs typeface="Arial" panose="020B0604020202020204" pitchFamily="34" charset="0"/>
              </a:rPr>
              <a:t> Query </a:t>
            </a:r>
            <a:r>
              <a:rPr lang="en-US" altLang="ja-JP" sz="4622" b="1" dirty="0" err="1">
                <a:solidFill>
                  <a:schemeClr val="tx2"/>
                </a:solidFill>
                <a:latin typeface="Arial" panose="020B0604020202020204" pitchFamily="34" charset="0"/>
                <a:cs typeface="Arial" panose="020B0604020202020204" pitchFamily="34" charset="0"/>
              </a:rPr>
              <a:t>có</a:t>
            </a:r>
            <a:r>
              <a:rPr lang="en-US" altLang="ja-JP" sz="4622" b="1" dirty="0">
                <a:solidFill>
                  <a:schemeClr val="tx2"/>
                </a:solidFill>
                <a:latin typeface="Arial" panose="020B0604020202020204" pitchFamily="34" charset="0"/>
                <a:cs typeface="Arial" panose="020B0604020202020204" pitchFamily="34" charset="0"/>
              </a:rPr>
              <a:t> 3 </a:t>
            </a:r>
            <a:r>
              <a:rPr lang="en-US" altLang="ja-JP" sz="4622" b="1" dirty="0" err="1">
                <a:solidFill>
                  <a:schemeClr val="tx2"/>
                </a:solidFill>
                <a:latin typeface="Arial" panose="020B0604020202020204" pitchFamily="34" charset="0"/>
                <a:cs typeface="Arial" panose="020B0604020202020204" pitchFamily="34" charset="0"/>
              </a:rPr>
              <a:t>hình</a:t>
            </a:r>
            <a:r>
              <a:rPr lang="en-US" altLang="ja-JP" sz="4622" b="1" dirty="0">
                <a:solidFill>
                  <a:schemeClr val="tx2"/>
                </a:solidFill>
                <a:latin typeface="Arial" panose="020B0604020202020204" pitchFamily="34" charset="0"/>
                <a:cs typeface="Arial" panose="020B0604020202020204" pitchFamily="34" charset="0"/>
              </a:rPr>
              <a:t> </a:t>
            </a:r>
            <a:r>
              <a:rPr lang="en-US" altLang="ja-JP" sz="4622" b="1" dirty="0" err="1">
                <a:solidFill>
                  <a:schemeClr val="tx2"/>
                </a:solidFill>
                <a:latin typeface="Arial" panose="020B0604020202020204" pitchFamily="34" charset="0"/>
                <a:cs typeface="Arial" panose="020B0604020202020204" pitchFamily="34" charset="0"/>
              </a:rPr>
              <a:t>thức</a:t>
            </a:r>
            <a:r>
              <a:rPr lang="en-US" altLang="ja-JP" sz="4622" b="1" dirty="0">
                <a:solidFill>
                  <a:schemeClr val="tx2"/>
                </a:solidFill>
                <a:latin typeface="Arial" panose="020B0604020202020204" pitchFamily="34" charset="0"/>
                <a:cs typeface="Arial" panose="020B0604020202020204" pitchFamily="34" charset="0"/>
              </a:rPr>
              <a:t> </a:t>
            </a:r>
            <a:r>
              <a:rPr lang="en-US" altLang="ja-JP" sz="4622" b="1" dirty="0" err="1">
                <a:solidFill>
                  <a:schemeClr val="tx2"/>
                </a:solidFill>
                <a:latin typeface="Arial" panose="020B0604020202020204" pitchFamily="34" charset="0"/>
                <a:cs typeface="Arial" panose="020B0604020202020204" pitchFamily="34" charset="0"/>
              </a:rPr>
              <a:t>hiển</a:t>
            </a:r>
            <a:r>
              <a:rPr lang="en-US" altLang="ja-JP" sz="4622" b="1" dirty="0">
                <a:solidFill>
                  <a:schemeClr val="tx2"/>
                </a:solidFill>
                <a:latin typeface="Arial" panose="020B0604020202020204" pitchFamily="34" charset="0"/>
                <a:cs typeface="Arial" panose="020B0604020202020204" pitchFamily="34" charset="0"/>
              </a:rPr>
              <a:t> </a:t>
            </a:r>
            <a:r>
              <a:rPr lang="en-US" altLang="ja-JP" sz="4622" b="1" dirty="0" err="1">
                <a:solidFill>
                  <a:schemeClr val="tx2"/>
                </a:solidFill>
                <a:latin typeface="Arial" panose="020B0604020202020204" pitchFamily="34" charset="0"/>
                <a:cs typeface="Arial" panose="020B0604020202020204" pitchFamily="34" charset="0"/>
              </a:rPr>
              <a:t>thị</a:t>
            </a:r>
            <a:r>
              <a:rPr lang="en-US" altLang="ja-JP" sz="4622" b="1" dirty="0">
                <a:solidFill>
                  <a:schemeClr val="tx2"/>
                </a:solidFill>
                <a:latin typeface="Arial" panose="020B0604020202020204" pitchFamily="34" charset="0"/>
                <a:cs typeface="Arial" panose="020B0604020202020204" pitchFamily="34" charset="0"/>
              </a:rPr>
              <a:t>  :</a:t>
            </a:r>
          </a:p>
          <a:p>
            <a:pPr>
              <a:spcBef>
                <a:spcPct val="50000"/>
              </a:spcBef>
            </a:pPr>
            <a:r>
              <a:rPr lang="en-US" altLang="ja-JP" sz="4622" dirty="0">
                <a:solidFill>
                  <a:schemeClr val="accent1"/>
                </a:solidFill>
                <a:latin typeface="Wingdings" panose="05000000000000000000" pitchFamily="2" charset="2"/>
                <a:cs typeface="Arial" panose="020B0604020202020204" pitchFamily="34" charset="0"/>
              </a:rPr>
              <a:t>ü</a:t>
            </a:r>
            <a:r>
              <a:rPr lang="en-US" altLang="ja-JP" sz="4622" dirty="0">
                <a:solidFill>
                  <a:schemeClr val="accent1"/>
                </a:solidFill>
                <a:cs typeface="Times New Roman" panose="02020603050405020304" pitchFamily="18" charset="0"/>
              </a:rPr>
              <a:t>   </a:t>
            </a:r>
            <a:r>
              <a:rPr lang="en-US" altLang="ja-JP" sz="4622" b="1" dirty="0">
                <a:solidFill>
                  <a:schemeClr val="accent1"/>
                </a:solidFill>
                <a:latin typeface="Arial" panose="020B0604020202020204" pitchFamily="34" charset="0"/>
                <a:cs typeface="Arial" panose="020B0604020202020204" pitchFamily="34" charset="0"/>
              </a:rPr>
              <a:t>Datasheet View :</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Là</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dạng</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hiển</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thị</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chuẩn</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khi</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chạy</a:t>
            </a:r>
            <a:r>
              <a:rPr lang="en-US" altLang="ja-JP" sz="4622" dirty="0">
                <a:latin typeface="Arial" panose="020B0604020202020204" pitchFamily="34" charset="0"/>
                <a:cs typeface="Arial" panose="020B0604020202020204" pitchFamily="34" charset="0"/>
              </a:rPr>
              <a:t> </a:t>
            </a:r>
            <a:r>
              <a:rPr lang="en-US" altLang="ja-JP" sz="4622" dirty="0" smtClean="0">
                <a:latin typeface="Arial" panose="020B0604020202020204" pitchFamily="34" charset="0"/>
                <a:cs typeface="Arial" panose="020B0604020202020204" pitchFamily="34" charset="0"/>
              </a:rPr>
              <a:t>Query</a:t>
            </a:r>
            <a:endParaRPr lang="en-US" altLang="ja-JP" sz="4622" dirty="0">
              <a:latin typeface="Arial" panose="020B0604020202020204" pitchFamily="34" charset="0"/>
              <a:cs typeface="Arial" panose="020B0604020202020204" pitchFamily="34" charset="0"/>
            </a:endParaRPr>
          </a:p>
          <a:p>
            <a:pPr>
              <a:spcBef>
                <a:spcPct val="50000"/>
              </a:spcBef>
            </a:pPr>
            <a:r>
              <a:rPr lang="en-US" altLang="ja-JP" sz="4622" dirty="0">
                <a:solidFill>
                  <a:schemeClr val="accent1"/>
                </a:solidFill>
                <a:latin typeface="Wingdings" panose="05000000000000000000" pitchFamily="2" charset="2"/>
                <a:cs typeface="Arial" panose="020B0604020202020204" pitchFamily="34" charset="0"/>
              </a:rPr>
              <a:t>ü</a:t>
            </a:r>
            <a:r>
              <a:rPr lang="en-US" altLang="ja-JP" sz="4622" dirty="0">
                <a:solidFill>
                  <a:schemeClr val="accent1"/>
                </a:solidFill>
                <a:cs typeface="Times New Roman" panose="02020603050405020304" pitchFamily="18" charset="0"/>
              </a:rPr>
              <a:t>   </a:t>
            </a:r>
            <a:r>
              <a:rPr lang="en-US" altLang="ja-JP" sz="4622" b="1" dirty="0">
                <a:solidFill>
                  <a:schemeClr val="accent1"/>
                </a:solidFill>
                <a:latin typeface="Arial" panose="020B0604020202020204" pitchFamily="34" charset="0"/>
                <a:cs typeface="Arial" panose="020B0604020202020204" pitchFamily="34" charset="0"/>
              </a:rPr>
              <a:t>Design View :</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Hiển</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thị</a:t>
            </a:r>
            <a:r>
              <a:rPr lang="en-US" altLang="ja-JP" sz="4622" dirty="0">
                <a:latin typeface="Arial" panose="020B0604020202020204" pitchFamily="34" charset="0"/>
                <a:cs typeface="Arial" panose="020B0604020202020204" pitchFamily="34" charset="0"/>
              </a:rPr>
              <a:t> </a:t>
            </a:r>
            <a:r>
              <a:rPr lang="en-US" altLang="ja-JP" sz="4622" dirty="0" smtClean="0">
                <a:latin typeface="Arial" panose="020B0604020202020204" pitchFamily="34" charset="0"/>
                <a:cs typeface="Arial" panose="020B0604020202020204" pitchFamily="34" charset="0"/>
              </a:rPr>
              <a:t>Query </a:t>
            </a:r>
            <a:r>
              <a:rPr lang="en-US" altLang="ja-JP" sz="4622" dirty="0" err="1">
                <a:latin typeface="Arial" panose="020B0604020202020204" pitchFamily="34" charset="0"/>
                <a:cs typeface="Arial" panose="020B0604020202020204" pitchFamily="34" charset="0"/>
              </a:rPr>
              <a:t>theo</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dạng</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thiết</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kế</a:t>
            </a:r>
            <a:endParaRPr lang="en-US" altLang="ja-JP" sz="4622" dirty="0">
              <a:latin typeface="Arial" panose="020B0604020202020204" pitchFamily="34" charset="0"/>
              <a:cs typeface="Arial" panose="020B0604020202020204" pitchFamily="34" charset="0"/>
            </a:endParaRPr>
          </a:p>
          <a:p>
            <a:pPr>
              <a:spcBef>
                <a:spcPct val="50000"/>
              </a:spcBef>
            </a:pPr>
            <a:r>
              <a:rPr lang="en-US" altLang="ja-JP" sz="4622" dirty="0">
                <a:solidFill>
                  <a:schemeClr val="accent1"/>
                </a:solidFill>
                <a:latin typeface="Wingdings" panose="05000000000000000000" pitchFamily="2" charset="2"/>
                <a:cs typeface="Arial" panose="020B0604020202020204" pitchFamily="34" charset="0"/>
              </a:rPr>
              <a:t>ü</a:t>
            </a:r>
            <a:r>
              <a:rPr lang="en-US" altLang="ja-JP" sz="4622" dirty="0">
                <a:solidFill>
                  <a:schemeClr val="accent1"/>
                </a:solidFill>
                <a:cs typeface="Times New Roman" panose="02020603050405020304" pitchFamily="18" charset="0"/>
              </a:rPr>
              <a:t>     </a:t>
            </a:r>
            <a:r>
              <a:rPr lang="en-US" altLang="ja-JP" sz="4622" b="1" dirty="0">
                <a:solidFill>
                  <a:schemeClr val="accent1"/>
                </a:solidFill>
                <a:latin typeface="Arial" panose="020B0604020202020204" pitchFamily="34" charset="0"/>
                <a:cs typeface="Arial" panose="020B0604020202020204" pitchFamily="34" charset="0"/>
              </a:rPr>
              <a:t>SQL View :</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Hiển</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thị</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thiết</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kế</a:t>
            </a:r>
            <a:r>
              <a:rPr lang="en-US" altLang="ja-JP" sz="4622" dirty="0">
                <a:latin typeface="Arial" panose="020B0604020202020204" pitchFamily="34" charset="0"/>
                <a:cs typeface="Arial" panose="020B0604020202020204" pitchFamily="34" charset="0"/>
              </a:rPr>
              <a:t> Query </a:t>
            </a:r>
            <a:r>
              <a:rPr lang="en-US" altLang="ja-JP" sz="4622" dirty="0" err="1">
                <a:latin typeface="Arial" panose="020B0604020202020204" pitchFamily="34" charset="0"/>
                <a:cs typeface="Arial" panose="020B0604020202020204" pitchFamily="34" charset="0"/>
              </a:rPr>
              <a:t>dưới</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dạng</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dòng</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lệnh</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theo</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ngôn</a:t>
            </a:r>
            <a:r>
              <a:rPr lang="en-US" altLang="ja-JP" sz="4622" dirty="0">
                <a:latin typeface="Arial" panose="020B0604020202020204" pitchFamily="34" charset="0"/>
                <a:cs typeface="Arial" panose="020B0604020202020204" pitchFamily="34" charset="0"/>
              </a:rPr>
              <a:t> </a:t>
            </a:r>
            <a:r>
              <a:rPr lang="en-US" altLang="ja-JP" sz="4622" dirty="0" err="1">
                <a:latin typeface="Arial" panose="020B0604020202020204" pitchFamily="34" charset="0"/>
                <a:cs typeface="Arial" panose="020B0604020202020204" pitchFamily="34" charset="0"/>
              </a:rPr>
              <a:t>ngữ</a:t>
            </a:r>
            <a:r>
              <a:rPr lang="en-US" altLang="ja-JP" sz="4622" dirty="0">
                <a:latin typeface="Arial" panose="020B0604020202020204" pitchFamily="34" charset="0"/>
                <a:cs typeface="Arial" panose="020B0604020202020204" pitchFamily="34" charset="0"/>
              </a:rPr>
              <a:t> SQL</a:t>
            </a:r>
            <a:endParaRPr lang="en-US" altLang="ja-JP" sz="4622" dirty="0"/>
          </a:p>
        </p:txBody>
      </p:sp>
      <p:sp>
        <p:nvSpPr>
          <p:cNvPr id="7172" name="Text Box 4"/>
          <p:cNvSpPr txBox="1">
            <a:spLocks noChangeArrowheads="1"/>
          </p:cNvSpPr>
          <p:nvPr/>
        </p:nvSpPr>
        <p:spPr bwMode="auto">
          <a:xfrm>
            <a:off x="11785600" y="10972801"/>
            <a:ext cx="4064000"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altLang="ja-JP" sz="4267"/>
              <a:t>Minh Họa</a:t>
            </a:r>
          </a:p>
        </p:txBody>
      </p:sp>
    </p:spTree>
    <p:extLst>
      <p:ext uri="{BB962C8B-B14F-4D97-AF65-F5344CB8AC3E}">
        <p14:creationId xmlns:p14="http://schemas.microsoft.com/office/powerpoint/2010/main" val="164356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11"/>
          <p:cNvSpPr txBox="1">
            <a:spLocks noChangeArrowheads="1"/>
          </p:cNvSpPr>
          <p:nvPr/>
        </p:nvSpPr>
        <p:spPr bwMode="auto">
          <a:xfrm>
            <a:off x="391886" y="2033787"/>
            <a:ext cx="4199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ja-JP" sz="3200" b="1" dirty="0"/>
              <a:t>Design View</a:t>
            </a:r>
          </a:p>
        </p:txBody>
      </p:sp>
      <p:sp>
        <p:nvSpPr>
          <p:cNvPr id="8198" name="Text Box 12"/>
          <p:cNvSpPr txBox="1">
            <a:spLocks noChangeArrowheads="1"/>
          </p:cNvSpPr>
          <p:nvPr/>
        </p:nvSpPr>
        <p:spPr bwMode="auto">
          <a:xfrm>
            <a:off x="298898" y="5180718"/>
            <a:ext cx="26272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ja-JP" sz="3200" b="1" dirty="0"/>
              <a:t>SQL View</a:t>
            </a:r>
          </a:p>
        </p:txBody>
      </p:sp>
      <p:sp>
        <p:nvSpPr>
          <p:cNvPr id="8199" name="Text Box 13"/>
          <p:cNvSpPr txBox="1">
            <a:spLocks noChangeArrowheads="1"/>
          </p:cNvSpPr>
          <p:nvPr/>
        </p:nvSpPr>
        <p:spPr bwMode="auto">
          <a:xfrm>
            <a:off x="270933" y="9210770"/>
            <a:ext cx="36656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ja-JP" sz="3200" b="1" dirty="0" err="1"/>
              <a:t>DataSheet</a:t>
            </a:r>
            <a:r>
              <a:rPr lang="en-US" altLang="ja-JP" sz="3200" b="1" dirty="0"/>
              <a:t> View</a:t>
            </a:r>
          </a:p>
        </p:txBody>
      </p:sp>
      <p:sp>
        <p:nvSpPr>
          <p:cNvPr id="8" name="Rectangle 2"/>
          <p:cNvSpPr>
            <a:spLocks noGrp="1" noChangeArrowheads="1"/>
          </p:cNvSpPr>
          <p:nvPr>
            <p:ph type="title"/>
          </p:nvPr>
        </p:nvSpPr>
        <p:spPr>
          <a:xfrm>
            <a:off x="270933" y="316513"/>
            <a:ext cx="15036800" cy="1083733"/>
          </a:xfrm>
        </p:spPr>
        <p:txBody>
          <a:bodyPr rtlCol="0">
            <a:normAutofit/>
          </a:bodyPr>
          <a:lstStyle/>
          <a:p>
            <a:pPr>
              <a:defRPr/>
            </a:pPr>
            <a:r>
              <a:rPr lang="en-US" altLang="ja-JP" sz="6000" b="1"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rPr>
              <a:t>A.4</a:t>
            </a:r>
            <a:r>
              <a:rPr lang="en-US" altLang="ja-JP" sz="6000" b="1" dirty="0" smtClean="0">
                <a:latin typeface="Times New Roman" panose="02020603050405020304" pitchFamily="18" charset="0"/>
                <a:cs typeface="Times New Roman" panose="02020603050405020304" pitchFamily="18" charset="0"/>
              </a:rPr>
              <a:t>. </a:t>
            </a:r>
            <a:r>
              <a:rPr lang="en-US" altLang="ja-JP" sz="6000" b="1" dirty="0" err="1">
                <a:latin typeface="Times New Roman" panose="02020603050405020304" pitchFamily="18" charset="0"/>
                <a:cs typeface="Times New Roman" panose="02020603050405020304" pitchFamily="18" charset="0"/>
              </a:rPr>
              <a:t>Các</a:t>
            </a:r>
            <a:r>
              <a:rPr lang="en-US" altLang="ja-JP" sz="6000" b="1" dirty="0">
                <a:latin typeface="Times New Roman" panose="02020603050405020304" pitchFamily="18" charset="0"/>
                <a:cs typeface="Times New Roman" panose="02020603050405020304" pitchFamily="18" charset="0"/>
              </a:rPr>
              <a:t> </a:t>
            </a:r>
            <a:r>
              <a:rPr lang="en-US" altLang="ja-JP" sz="6000" b="1" dirty="0" err="1">
                <a:latin typeface="Times New Roman" panose="02020603050405020304" pitchFamily="18" charset="0"/>
                <a:cs typeface="Times New Roman" panose="02020603050405020304" pitchFamily="18" charset="0"/>
              </a:rPr>
              <a:t>hình</a:t>
            </a:r>
            <a:r>
              <a:rPr lang="en-US" altLang="ja-JP" sz="6000" b="1" dirty="0">
                <a:latin typeface="Times New Roman" panose="02020603050405020304" pitchFamily="18" charset="0"/>
                <a:cs typeface="Times New Roman" panose="02020603050405020304" pitchFamily="18" charset="0"/>
              </a:rPr>
              <a:t> </a:t>
            </a:r>
            <a:r>
              <a:rPr lang="en-US" altLang="ja-JP" sz="6000" b="1" dirty="0" err="1">
                <a:latin typeface="Times New Roman" panose="02020603050405020304" pitchFamily="18" charset="0"/>
                <a:cs typeface="Times New Roman" panose="02020603050405020304" pitchFamily="18" charset="0"/>
              </a:rPr>
              <a:t>thức</a:t>
            </a:r>
            <a:r>
              <a:rPr lang="en-US" altLang="ja-JP" sz="6000" b="1" dirty="0">
                <a:latin typeface="Times New Roman" panose="02020603050405020304" pitchFamily="18" charset="0"/>
                <a:cs typeface="Times New Roman" panose="02020603050405020304" pitchFamily="18" charset="0"/>
              </a:rPr>
              <a:t> </a:t>
            </a:r>
            <a:r>
              <a:rPr lang="en-US" altLang="ja-JP" sz="6000" b="1" dirty="0" err="1">
                <a:latin typeface="Times New Roman" panose="02020603050405020304" pitchFamily="18" charset="0"/>
                <a:cs typeface="Times New Roman" panose="02020603050405020304" pitchFamily="18" charset="0"/>
              </a:rPr>
              <a:t>hiển</a:t>
            </a:r>
            <a:r>
              <a:rPr lang="en-US" altLang="ja-JP" sz="6000" b="1" dirty="0">
                <a:latin typeface="Times New Roman" panose="02020603050405020304" pitchFamily="18" charset="0"/>
                <a:cs typeface="Times New Roman" panose="02020603050405020304" pitchFamily="18" charset="0"/>
              </a:rPr>
              <a:t> </a:t>
            </a:r>
            <a:r>
              <a:rPr lang="en-US" altLang="ja-JP" sz="6000" b="1" dirty="0" err="1">
                <a:latin typeface="Times New Roman" panose="02020603050405020304" pitchFamily="18" charset="0"/>
                <a:cs typeface="Times New Roman" panose="02020603050405020304" pitchFamily="18" charset="0"/>
              </a:rPr>
              <a:t>thị</a:t>
            </a:r>
            <a:r>
              <a:rPr lang="en-US" altLang="ja-JP" sz="6000" b="1" dirty="0">
                <a:latin typeface="Times New Roman" panose="02020603050405020304" pitchFamily="18" charset="0"/>
                <a:cs typeface="Times New Roman" panose="02020603050405020304" pitchFamily="18" charset="0"/>
              </a:rPr>
              <a:t> Query </a:t>
            </a:r>
          </a:p>
        </p:txBody>
      </p:sp>
      <p:sp>
        <p:nvSpPr>
          <p:cNvPr id="9" name="Text Box 11"/>
          <p:cNvSpPr txBox="1">
            <a:spLocks noChangeArrowheads="1"/>
          </p:cNvSpPr>
          <p:nvPr/>
        </p:nvSpPr>
        <p:spPr bwMode="auto">
          <a:xfrm>
            <a:off x="298898" y="1529991"/>
            <a:ext cx="4199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ja-JP" sz="3200" b="1" dirty="0" smtClean="0"/>
              <a:t>VD:</a:t>
            </a:r>
            <a:endParaRPr lang="en-US" altLang="ja-JP" sz="3200" b="1" dirty="0"/>
          </a:p>
        </p:txBody>
      </p:sp>
      <p:pic>
        <p:nvPicPr>
          <p:cNvPr id="2" name="Picture 1"/>
          <p:cNvPicPr>
            <a:picLocks noChangeAspect="1"/>
          </p:cNvPicPr>
          <p:nvPr/>
        </p:nvPicPr>
        <p:blipFill>
          <a:blip r:embed="rId2"/>
          <a:stretch>
            <a:fillRect/>
          </a:stretch>
        </p:blipFill>
        <p:spPr>
          <a:xfrm>
            <a:off x="3440623" y="1660370"/>
            <a:ext cx="10461355" cy="3389987"/>
          </a:xfrm>
          <a:prstGeom prst="rect">
            <a:avLst/>
          </a:prstGeom>
          <a:ln w="19050">
            <a:solidFill>
              <a:schemeClr val="accent1"/>
            </a:solidFill>
          </a:ln>
        </p:spPr>
      </p:pic>
      <p:pic>
        <p:nvPicPr>
          <p:cNvPr id="3" name="Picture 2"/>
          <p:cNvPicPr>
            <a:picLocks noChangeAspect="1"/>
          </p:cNvPicPr>
          <p:nvPr/>
        </p:nvPicPr>
        <p:blipFill>
          <a:blip r:embed="rId3"/>
          <a:stretch>
            <a:fillRect/>
          </a:stretch>
        </p:blipFill>
        <p:spPr>
          <a:xfrm>
            <a:off x="3440623" y="5294027"/>
            <a:ext cx="10461355" cy="4186785"/>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111868" y="9903560"/>
            <a:ext cx="13286057" cy="2023072"/>
          </a:xfrm>
          <a:prstGeom prst="rect">
            <a:avLst/>
          </a:prstGeom>
          <a:ln>
            <a:solidFill>
              <a:schemeClr val="accent1"/>
            </a:solidFill>
          </a:ln>
        </p:spPr>
      </p:pic>
    </p:spTree>
    <p:extLst>
      <p:ext uri="{BB962C8B-B14F-4D97-AF65-F5344CB8AC3E}">
        <p14:creationId xmlns:p14="http://schemas.microsoft.com/office/powerpoint/2010/main" val="158116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8955" y="489856"/>
            <a:ext cx="13817600" cy="2538401"/>
          </a:xfrm>
        </p:spPr>
        <p:txBody>
          <a:bodyPr>
            <a:normAutofit/>
          </a:bodyPr>
          <a:lstStyle/>
          <a:p>
            <a:pPr algn="l"/>
            <a:r>
              <a:rPr lang="vi-VN" sz="7200" b="1" dirty="0"/>
              <a:t>I. Khái niệm về Cơ Sở Dữ Liệu (CSDL)</a:t>
            </a:r>
            <a:endParaRPr lang="en-US" sz="7200" dirty="0"/>
          </a:p>
        </p:txBody>
      </p:sp>
      <p:grpSp>
        <p:nvGrpSpPr>
          <p:cNvPr id="6" name="Group 5"/>
          <p:cNvGrpSpPr/>
          <p:nvPr/>
        </p:nvGrpSpPr>
        <p:grpSpPr>
          <a:xfrm>
            <a:off x="4021278" y="4104533"/>
            <a:ext cx="7092954" cy="7268985"/>
            <a:chOff x="4692647" y="3537351"/>
            <a:chExt cx="7092954" cy="7268985"/>
          </a:xfrm>
        </p:grpSpPr>
        <p:grpSp>
          <p:nvGrpSpPr>
            <p:cNvPr id="7" name="Group 6"/>
            <p:cNvGrpSpPr>
              <a:grpSpLocks/>
            </p:cNvGrpSpPr>
            <p:nvPr/>
          </p:nvGrpSpPr>
          <p:grpSpPr bwMode="auto">
            <a:xfrm>
              <a:off x="4692647" y="5918248"/>
              <a:ext cx="7092954" cy="2991556"/>
              <a:chOff x="1536" y="2160"/>
              <a:chExt cx="2352" cy="1008"/>
            </a:xfrm>
          </p:grpSpPr>
          <p:sp>
            <p:nvSpPr>
              <p:cNvPr id="19" name="Rectangle 14"/>
              <p:cNvSpPr>
                <a:spLocks noChangeArrowheads="1"/>
              </p:cNvSpPr>
              <p:nvPr/>
            </p:nvSpPr>
            <p:spPr bwMode="auto">
              <a:xfrm>
                <a:off x="1536" y="2160"/>
                <a:ext cx="2352" cy="1008"/>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sp>
            <p:nvSpPr>
              <p:cNvPr id="20" name="Text Box 15"/>
              <p:cNvSpPr txBox="1">
                <a:spLocks noChangeArrowheads="1"/>
              </p:cNvSpPr>
              <p:nvPr/>
            </p:nvSpPr>
            <p:spPr bwMode="auto">
              <a:xfrm>
                <a:off x="2064" y="2352"/>
                <a:ext cx="1344" cy="179"/>
              </a:xfrm>
              <a:prstGeom prst="rect">
                <a:avLst/>
              </a:prstGeom>
              <a:solidFill>
                <a:srgbClr val="99CCFF"/>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2844" b="1" dirty="0" err="1">
                    <a:ea typeface="ＭＳ Ｐゴシック" panose="020B0600070205080204" pitchFamily="50" charset="-128"/>
                  </a:rPr>
                  <a:t>Xử</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lý</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truy</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vấn</a:t>
                </a:r>
                <a:endParaRPr lang="en-US" altLang="ja-JP" sz="2844" b="1" dirty="0">
                  <a:ea typeface="ＭＳ Ｐゴシック" panose="020B0600070205080204" pitchFamily="50" charset="-128"/>
                </a:endParaRPr>
              </a:p>
            </p:txBody>
          </p:sp>
          <p:sp>
            <p:nvSpPr>
              <p:cNvPr id="21" name="Text Box 17"/>
              <p:cNvSpPr txBox="1">
                <a:spLocks noChangeArrowheads="1"/>
              </p:cNvSpPr>
              <p:nvPr/>
            </p:nvSpPr>
            <p:spPr bwMode="auto">
              <a:xfrm>
                <a:off x="1536" y="2175"/>
                <a:ext cx="72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2489" dirty="0">
                    <a:ea typeface="ＭＳ Ｐゴシック" panose="020B0600070205080204" pitchFamily="50" charset="-128"/>
                  </a:rPr>
                  <a:t>HQT CSDL</a:t>
                </a:r>
              </a:p>
            </p:txBody>
          </p:sp>
          <p:sp>
            <p:nvSpPr>
              <p:cNvPr id="22" name="Text Box 18"/>
              <p:cNvSpPr txBox="1">
                <a:spLocks noChangeArrowheads="1"/>
              </p:cNvSpPr>
              <p:nvPr/>
            </p:nvSpPr>
            <p:spPr bwMode="auto">
              <a:xfrm>
                <a:off x="2064" y="2756"/>
                <a:ext cx="1344" cy="179"/>
              </a:xfrm>
              <a:prstGeom prst="rect">
                <a:avLst/>
              </a:prstGeom>
              <a:solidFill>
                <a:srgbClr val="99CCFF"/>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2844" b="1" dirty="0" err="1">
                    <a:ea typeface="ＭＳ Ｐゴシック" panose="020B0600070205080204" pitchFamily="50" charset="-128"/>
                  </a:rPr>
                  <a:t>Truy</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xuất</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dữ</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liệu</a:t>
                </a:r>
                <a:endParaRPr lang="en-US" altLang="ja-JP" sz="2844" b="1" dirty="0">
                  <a:ea typeface="ＭＳ Ｐゴシック" panose="020B0600070205080204" pitchFamily="50" charset="-128"/>
                </a:endParaRPr>
              </a:p>
            </p:txBody>
          </p:sp>
          <p:sp>
            <p:nvSpPr>
              <p:cNvPr id="23" name="Line 20"/>
              <p:cNvSpPr>
                <a:spLocks noChangeShapeType="1"/>
              </p:cNvSpPr>
              <p:nvPr/>
            </p:nvSpPr>
            <p:spPr bwMode="auto">
              <a:xfrm>
                <a:off x="2736" y="2592"/>
                <a:ext cx="0" cy="144"/>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grpSp>
        <p:grpSp>
          <p:nvGrpSpPr>
            <p:cNvPr id="8" name="Group 29"/>
            <p:cNvGrpSpPr>
              <a:grpSpLocks/>
            </p:cNvGrpSpPr>
            <p:nvPr/>
          </p:nvGrpSpPr>
          <p:grpSpPr bwMode="auto">
            <a:xfrm>
              <a:off x="6366934" y="8367936"/>
              <a:ext cx="4334933" cy="2438400"/>
              <a:chOff x="1968" y="2976"/>
              <a:chExt cx="1536" cy="864"/>
            </a:xfrm>
          </p:grpSpPr>
          <p:sp>
            <p:nvSpPr>
              <p:cNvPr id="15" name="AutoShape 12"/>
              <p:cNvSpPr>
                <a:spLocks noChangeArrowheads="1"/>
              </p:cNvSpPr>
              <p:nvPr/>
            </p:nvSpPr>
            <p:spPr bwMode="auto">
              <a:xfrm>
                <a:off x="2784" y="3264"/>
                <a:ext cx="720" cy="576"/>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ja-JP" sz="2844" b="1">
                    <a:ea typeface="ＭＳ Ｐゴシック" panose="020B0600070205080204" pitchFamily="50" charset="-128"/>
                  </a:rPr>
                  <a:t>CSDL</a:t>
                </a:r>
              </a:p>
            </p:txBody>
          </p:sp>
          <p:sp>
            <p:nvSpPr>
              <p:cNvPr id="16" name="AutoShape 13"/>
              <p:cNvSpPr>
                <a:spLocks noChangeArrowheads="1"/>
              </p:cNvSpPr>
              <p:nvPr/>
            </p:nvSpPr>
            <p:spPr bwMode="auto">
              <a:xfrm>
                <a:off x="1968" y="3264"/>
                <a:ext cx="768" cy="576"/>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ja-JP" sz="2844" b="1">
                    <a:ea typeface="ＭＳ Ｐゴシック" panose="020B0600070205080204" pitchFamily="50" charset="-128"/>
                  </a:rPr>
                  <a:t>Định nghĩa</a:t>
                </a:r>
              </a:p>
              <a:p>
                <a:pPr algn="ctr">
                  <a:spcBef>
                    <a:spcPct val="0"/>
                  </a:spcBef>
                </a:pPr>
                <a:r>
                  <a:rPr lang="en-US" altLang="ja-JP" sz="2844" b="1">
                    <a:ea typeface="ＭＳ Ｐゴシック" panose="020B0600070205080204" pitchFamily="50" charset="-128"/>
                  </a:rPr>
                  <a:t>CSDL</a:t>
                </a:r>
              </a:p>
            </p:txBody>
          </p:sp>
          <p:sp>
            <p:nvSpPr>
              <p:cNvPr id="17" name="Line 23"/>
              <p:cNvSpPr>
                <a:spLocks noChangeShapeType="1"/>
              </p:cNvSpPr>
              <p:nvPr/>
            </p:nvSpPr>
            <p:spPr bwMode="auto">
              <a:xfrm>
                <a:off x="2352" y="2976"/>
                <a:ext cx="0" cy="384"/>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sp>
            <p:nvSpPr>
              <p:cNvPr id="18" name="Line 24"/>
              <p:cNvSpPr>
                <a:spLocks noChangeShapeType="1"/>
              </p:cNvSpPr>
              <p:nvPr/>
            </p:nvSpPr>
            <p:spPr bwMode="auto">
              <a:xfrm>
                <a:off x="3120" y="2976"/>
                <a:ext cx="0" cy="384"/>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grpSp>
        <p:grpSp>
          <p:nvGrpSpPr>
            <p:cNvPr id="9" name="Group 31"/>
            <p:cNvGrpSpPr>
              <a:grpSpLocks/>
            </p:cNvGrpSpPr>
            <p:nvPr/>
          </p:nvGrpSpPr>
          <p:grpSpPr bwMode="auto">
            <a:xfrm>
              <a:off x="4920190" y="3537351"/>
              <a:ext cx="6637867" cy="2980267"/>
              <a:chOff x="1536" y="1296"/>
              <a:chExt cx="2352" cy="1056"/>
            </a:xfrm>
          </p:grpSpPr>
          <p:sp>
            <p:nvSpPr>
              <p:cNvPr id="11" name="Text Box 10"/>
              <p:cNvSpPr txBox="1">
                <a:spLocks noChangeArrowheads="1"/>
              </p:cNvSpPr>
              <p:nvPr/>
            </p:nvSpPr>
            <p:spPr bwMode="auto">
              <a:xfrm>
                <a:off x="1536" y="1296"/>
                <a:ext cx="2352" cy="188"/>
              </a:xfrm>
              <a:prstGeom prst="rect">
                <a:avLst/>
              </a:prstGeom>
              <a:solidFill>
                <a:srgbClr val="FF99CC"/>
              </a:solidFill>
              <a:ln w="127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a:defRPr sz="2844" b="1">
                    <a:ea typeface="ＭＳ Ｐゴシック" panose="020B0600070205080204" pitchFamily="50" charset="-128"/>
                  </a:defRPr>
                </a:lvl1pPr>
              </a:lstStyle>
              <a:p>
                <a:r>
                  <a:rPr lang="en-US" altLang="ja-JP" dirty="0" err="1"/>
                  <a:t>Người</a:t>
                </a:r>
                <a:r>
                  <a:rPr lang="en-US" altLang="ja-JP" dirty="0"/>
                  <a:t> </a:t>
                </a:r>
                <a:r>
                  <a:rPr lang="en-US" altLang="ja-JP" dirty="0" err="1"/>
                  <a:t>sử</a:t>
                </a:r>
                <a:r>
                  <a:rPr lang="en-US" altLang="ja-JP" dirty="0"/>
                  <a:t> </a:t>
                </a:r>
                <a:r>
                  <a:rPr lang="en-US" altLang="ja-JP" dirty="0" err="1"/>
                  <a:t>dụng</a:t>
                </a:r>
                <a:r>
                  <a:rPr lang="en-US" altLang="ja-JP" dirty="0"/>
                  <a:t>/</a:t>
                </a:r>
                <a:r>
                  <a:rPr lang="en-US" altLang="ja-JP" dirty="0" err="1"/>
                  <a:t>Lập</a:t>
                </a:r>
                <a:r>
                  <a:rPr lang="en-US" altLang="ja-JP" dirty="0"/>
                  <a:t> </a:t>
                </a:r>
                <a:r>
                  <a:rPr lang="en-US" altLang="ja-JP" dirty="0" err="1"/>
                  <a:t>trình</a:t>
                </a:r>
                <a:r>
                  <a:rPr lang="en-US" altLang="ja-JP" dirty="0"/>
                  <a:t> </a:t>
                </a:r>
                <a:r>
                  <a:rPr lang="en-US" altLang="ja-JP" dirty="0" err="1"/>
                  <a:t>viên</a:t>
                </a:r>
                <a:endParaRPr lang="en-US" altLang="ja-JP" dirty="0"/>
              </a:p>
            </p:txBody>
          </p:sp>
          <p:sp>
            <p:nvSpPr>
              <p:cNvPr id="12" name="Text Box 11"/>
              <p:cNvSpPr txBox="1">
                <a:spLocks noChangeArrowheads="1"/>
              </p:cNvSpPr>
              <p:nvPr/>
            </p:nvSpPr>
            <p:spPr bwMode="auto">
              <a:xfrm>
                <a:off x="1584" y="1728"/>
                <a:ext cx="2304" cy="188"/>
              </a:xfrm>
              <a:prstGeom prst="rect">
                <a:avLst/>
              </a:prstGeom>
              <a:solidFill>
                <a:srgbClr val="FF99CC"/>
              </a:solidFill>
              <a:ln w="127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2844" b="1" dirty="0" err="1">
                    <a:ea typeface="ＭＳ Ｐゴシック" panose="020B0600070205080204" pitchFamily="50" charset="-128"/>
                  </a:rPr>
                  <a:t>Chương</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trình</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ứng</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dụng</a:t>
                </a:r>
                <a:r>
                  <a:rPr lang="en-US" altLang="ja-JP" sz="2844" b="1" dirty="0">
                    <a:ea typeface="ＭＳ Ｐゴシック" panose="020B0600070205080204" pitchFamily="50" charset="-128"/>
                  </a:rPr>
                  <a:t>/</a:t>
                </a:r>
                <a:r>
                  <a:rPr lang="en-US" altLang="ja-JP" sz="2844" b="1" dirty="0" err="1">
                    <a:ea typeface="ＭＳ Ｐゴシック" panose="020B0600070205080204" pitchFamily="50" charset="-128"/>
                  </a:rPr>
                  <a:t>Truy</a:t>
                </a:r>
                <a:r>
                  <a:rPr lang="en-US" altLang="ja-JP" sz="2844" b="1" dirty="0">
                    <a:ea typeface="ＭＳ Ｐゴシック" panose="020B0600070205080204" pitchFamily="50" charset="-128"/>
                  </a:rPr>
                  <a:t> </a:t>
                </a:r>
                <a:r>
                  <a:rPr lang="en-US" altLang="ja-JP" sz="2844" b="1" dirty="0" err="1">
                    <a:ea typeface="ＭＳ Ｐゴシック" panose="020B0600070205080204" pitchFamily="50" charset="-128"/>
                  </a:rPr>
                  <a:t>vấn</a:t>
                </a:r>
                <a:endParaRPr lang="en-US" altLang="ja-JP" sz="2844" b="1" dirty="0">
                  <a:ea typeface="ＭＳ Ｐゴシック" panose="020B0600070205080204" pitchFamily="50" charset="-128"/>
                </a:endParaRPr>
              </a:p>
            </p:txBody>
          </p:sp>
          <p:sp>
            <p:nvSpPr>
              <p:cNvPr id="13" name="Line 22"/>
              <p:cNvSpPr>
                <a:spLocks noChangeShapeType="1"/>
              </p:cNvSpPr>
              <p:nvPr/>
            </p:nvSpPr>
            <p:spPr bwMode="auto">
              <a:xfrm>
                <a:off x="2736" y="1968"/>
                <a:ext cx="0" cy="384"/>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sp>
            <p:nvSpPr>
              <p:cNvPr id="14" name="Line 25"/>
              <p:cNvSpPr>
                <a:spLocks noChangeShapeType="1"/>
              </p:cNvSpPr>
              <p:nvPr/>
            </p:nvSpPr>
            <p:spPr bwMode="auto">
              <a:xfrm>
                <a:off x="2736" y="1488"/>
                <a:ext cx="0" cy="24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3200"/>
              </a:p>
            </p:txBody>
          </p:sp>
        </p:grpSp>
      </p:grpSp>
      <p:sp>
        <p:nvSpPr>
          <p:cNvPr id="3" name="Rectangle 2"/>
          <p:cNvSpPr/>
          <p:nvPr/>
        </p:nvSpPr>
        <p:spPr>
          <a:xfrm>
            <a:off x="658955" y="3168019"/>
            <a:ext cx="5853975" cy="480131"/>
          </a:xfrm>
          <a:prstGeom prst="rect">
            <a:avLst/>
          </a:prstGeom>
        </p:spPr>
        <p:txBody>
          <a:bodyPr wrap="none">
            <a:spAutoFit/>
          </a:bodyPr>
          <a:lstStyle/>
          <a:p>
            <a:pPr defTabSz="1219170">
              <a:lnSpc>
                <a:spcPct val="90000"/>
              </a:lnSpc>
              <a:spcBef>
                <a:spcPts val="1333"/>
              </a:spcBef>
            </a:pPr>
            <a:r>
              <a:rPr lang="en-US" altLang="ja-JP" sz="2800" dirty="0">
                <a:latin typeface="Times New Roman" panose="02020603050405020304" pitchFamily="18" charset="0"/>
                <a:cs typeface="Times New Roman" panose="02020603050405020304" pitchFamily="18" charset="0"/>
              </a:rPr>
              <a:t>  </a:t>
            </a:r>
            <a:r>
              <a:rPr lang="en-US" altLang="ja-JP" sz="2800" dirty="0" err="1" smtClean="0">
                <a:latin typeface="Times New Roman" panose="02020603050405020304" pitchFamily="18" charset="0"/>
                <a:cs typeface="Times New Roman" panose="02020603050405020304" pitchFamily="18" charset="0"/>
              </a:rPr>
              <a:t>Sơ</a:t>
            </a:r>
            <a:r>
              <a:rPr lang="en-US" altLang="ja-JP" sz="2800" dirty="0" smtClean="0">
                <a:latin typeface="Times New Roman" panose="02020603050405020304" pitchFamily="18" charset="0"/>
                <a:cs typeface="Times New Roman" panose="02020603050405020304" pitchFamily="18" charset="0"/>
              </a:rPr>
              <a:t> </a:t>
            </a:r>
            <a:r>
              <a:rPr lang="en-US" altLang="ja-JP" sz="2800" dirty="0" err="1" smtClean="0">
                <a:latin typeface="Times New Roman" panose="02020603050405020304" pitchFamily="18" charset="0"/>
                <a:cs typeface="Times New Roman" panose="02020603050405020304" pitchFamily="18" charset="0"/>
              </a:rPr>
              <a:t>Đồ</a:t>
            </a:r>
            <a:r>
              <a:rPr lang="en-US" altLang="ja-JP" sz="2800" dirty="0" smtClean="0">
                <a:latin typeface="Times New Roman" panose="02020603050405020304" pitchFamily="18" charset="0"/>
                <a:cs typeface="Times New Roman" panose="02020603050405020304" pitchFamily="18" charset="0"/>
              </a:rPr>
              <a:t> </a:t>
            </a:r>
            <a:r>
              <a:rPr lang="en-US" altLang="ja-JP" sz="2800" dirty="0" err="1" smtClean="0">
                <a:latin typeface="Times New Roman" panose="02020603050405020304" pitchFamily="18" charset="0"/>
                <a:cs typeface="Times New Roman" panose="02020603050405020304" pitchFamily="18" charset="0"/>
              </a:rPr>
              <a:t>Hệ</a:t>
            </a:r>
            <a:r>
              <a:rPr lang="en-US" altLang="ja-JP" sz="2800" dirty="0" smtClean="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CSDL (Database System)</a:t>
            </a:r>
          </a:p>
        </p:txBody>
      </p:sp>
    </p:spTree>
    <p:extLst>
      <p:ext uri="{BB962C8B-B14F-4D97-AF65-F5344CB8AC3E}">
        <p14:creationId xmlns:p14="http://schemas.microsoft.com/office/powerpoint/2010/main" val="1128473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4202291"/>
            <a:ext cx="16256000" cy="140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ja-JP" sz="4267"/>
          </a:p>
          <a:p>
            <a:pPr lvl="1"/>
            <a:endParaRPr lang="en-US" altLang="ja-JP" sz="4267"/>
          </a:p>
        </p:txBody>
      </p:sp>
      <p:sp>
        <p:nvSpPr>
          <p:cNvPr id="9219" name="Rectangle 3"/>
          <p:cNvSpPr>
            <a:spLocks noChangeArrowheads="1"/>
          </p:cNvSpPr>
          <p:nvPr/>
        </p:nvSpPr>
        <p:spPr bwMode="auto">
          <a:xfrm>
            <a:off x="406400" y="2167467"/>
            <a:ext cx="15036800" cy="670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spcBef>
                <a:spcPct val="75000"/>
              </a:spcBef>
            </a:pPr>
            <a:r>
              <a:rPr lang="en-US" altLang="ja-JP" sz="4400" dirty="0" err="1">
                <a:solidFill>
                  <a:schemeClr val="accent5"/>
                </a:solidFill>
              </a:rPr>
              <a:t>Lưu</a:t>
            </a:r>
            <a:r>
              <a:rPr lang="en-US" altLang="ja-JP" sz="4400" dirty="0">
                <a:solidFill>
                  <a:schemeClr val="accent5"/>
                </a:solidFill>
              </a:rPr>
              <a:t> : </a:t>
            </a:r>
            <a:r>
              <a:rPr lang="en-US" altLang="ja-JP" sz="4400" dirty="0" err="1"/>
              <a:t>Khi</a:t>
            </a:r>
            <a:r>
              <a:rPr lang="en-US" altLang="ja-JP" sz="4400" dirty="0"/>
              <a:t> </a:t>
            </a:r>
            <a:r>
              <a:rPr lang="en-US" altLang="ja-JP" sz="4400" dirty="0" err="1"/>
              <a:t>hoàn</a:t>
            </a:r>
            <a:r>
              <a:rPr lang="en-US" altLang="ja-JP" sz="4400" dirty="0"/>
              <a:t> </a:t>
            </a:r>
            <a:r>
              <a:rPr lang="en-US" altLang="ja-JP" sz="4400" dirty="0" err="1"/>
              <a:t>tất</a:t>
            </a:r>
            <a:r>
              <a:rPr lang="en-US" altLang="ja-JP" sz="4400" dirty="0"/>
              <a:t> </a:t>
            </a:r>
            <a:r>
              <a:rPr lang="en-US" altLang="ja-JP" sz="4400" dirty="0" err="1"/>
              <a:t>thiết</a:t>
            </a:r>
            <a:r>
              <a:rPr lang="en-US" altLang="ja-JP" sz="4400" dirty="0"/>
              <a:t> </a:t>
            </a:r>
            <a:r>
              <a:rPr lang="en-US" altLang="ja-JP" sz="4400" dirty="0" err="1"/>
              <a:t>kế</a:t>
            </a:r>
            <a:r>
              <a:rPr lang="en-US" altLang="ja-JP" sz="4400" dirty="0"/>
              <a:t> </a:t>
            </a:r>
            <a:r>
              <a:rPr lang="en-US" altLang="ja-JP" sz="4400" dirty="0" err="1"/>
              <a:t>hoặc</a:t>
            </a:r>
            <a:r>
              <a:rPr lang="en-US" altLang="ja-JP" sz="4400" dirty="0"/>
              <a:t> </a:t>
            </a:r>
            <a:r>
              <a:rPr lang="en-US" altLang="ja-JP" sz="4400" dirty="0" err="1"/>
              <a:t>hiệu</a:t>
            </a:r>
            <a:r>
              <a:rPr lang="en-US" altLang="ja-JP" sz="4400" dirty="0"/>
              <a:t> </a:t>
            </a:r>
            <a:r>
              <a:rPr lang="en-US" altLang="ja-JP" sz="4400" dirty="0" err="1"/>
              <a:t>chỉnh</a:t>
            </a:r>
            <a:r>
              <a:rPr lang="en-US" altLang="ja-JP" sz="4400" dirty="0"/>
              <a:t> </a:t>
            </a:r>
            <a:r>
              <a:rPr lang="en-US" altLang="ja-JP" sz="4400" dirty="0" err="1"/>
              <a:t>cần</a:t>
            </a:r>
            <a:r>
              <a:rPr lang="en-US" altLang="ja-JP" sz="4400" dirty="0"/>
              <a:t> </a:t>
            </a:r>
            <a:r>
              <a:rPr lang="en-US" altLang="ja-JP" sz="4400" dirty="0" err="1"/>
              <a:t>lưu</a:t>
            </a:r>
            <a:r>
              <a:rPr lang="en-US" altLang="ja-JP" sz="4400" dirty="0"/>
              <a:t> </a:t>
            </a:r>
            <a:r>
              <a:rPr lang="en-US" altLang="ja-JP" sz="4400" dirty="0" err="1"/>
              <a:t>lại</a:t>
            </a:r>
            <a:r>
              <a:rPr lang="en-US" altLang="ja-JP" sz="4400" dirty="0"/>
              <a:t> </a:t>
            </a:r>
            <a:r>
              <a:rPr lang="en-US" altLang="ja-JP" sz="4400" dirty="0">
                <a:solidFill>
                  <a:schemeClr val="folHlink"/>
                </a:solidFill>
              </a:rPr>
              <a:t>Menu File/Save</a:t>
            </a:r>
            <a:r>
              <a:rPr lang="en-US" altLang="ja-JP" sz="4400" dirty="0"/>
              <a:t>. </a:t>
            </a:r>
            <a:r>
              <a:rPr lang="en-US" altLang="ja-JP" sz="4400" dirty="0" err="1"/>
              <a:t>nếu</a:t>
            </a:r>
            <a:r>
              <a:rPr lang="en-US" altLang="ja-JP" sz="4400" dirty="0"/>
              <a:t> </a:t>
            </a:r>
            <a:r>
              <a:rPr lang="en-US" altLang="ja-JP" sz="4400" dirty="0" err="1"/>
              <a:t>không</a:t>
            </a:r>
            <a:r>
              <a:rPr lang="en-US" altLang="ja-JP" sz="4400" dirty="0"/>
              <a:t> </a:t>
            </a:r>
            <a:r>
              <a:rPr lang="en-US" altLang="ja-JP" sz="4400" dirty="0" err="1"/>
              <a:t>khi</a:t>
            </a:r>
            <a:r>
              <a:rPr lang="en-US" altLang="ja-JP" sz="4400" dirty="0"/>
              <a:t> </a:t>
            </a:r>
            <a:r>
              <a:rPr lang="en-US" altLang="ja-JP" sz="4400" dirty="0" err="1"/>
              <a:t>đóng</a:t>
            </a:r>
            <a:r>
              <a:rPr lang="en-US" altLang="ja-JP" sz="4400" dirty="0"/>
              <a:t> </a:t>
            </a:r>
            <a:r>
              <a:rPr lang="en-US" altLang="ja-JP" sz="4400" dirty="0" err="1"/>
              <a:t>Acces</a:t>
            </a:r>
            <a:r>
              <a:rPr lang="en-US" altLang="ja-JP" sz="4400" dirty="0"/>
              <a:t> </a:t>
            </a:r>
            <a:r>
              <a:rPr lang="en-US" altLang="ja-JP" sz="4400" dirty="0" err="1"/>
              <a:t>sẽ</a:t>
            </a:r>
            <a:r>
              <a:rPr lang="en-US" altLang="ja-JP" sz="4400" dirty="0"/>
              <a:t> </a:t>
            </a:r>
            <a:r>
              <a:rPr lang="en-US" altLang="ja-JP" sz="4400" dirty="0" err="1"/>
              <a:t>hỏi</a:t>
            </a:r>
            <a:r>
              <a:rPr lang="en-US" altLang="ja-JP" sz="4400" dirty="0"/>
              <a:t> </a:t>
            </a:r>
            <a:r>
              <a:rPr lang="en-US" altLang="ja-JP" sz="4400" dirty="0" err="1"/>
              <a:t>bạn</a:t>
            </a:r>
            <a:r>
              <a:rPr lang="en-US" altLang="ja-JP" sz="4400" dirty="0"/>
              <a:t> </a:t>
            </a:r>
            <a:r>
              <a:rPr lang="en-US" altLang="ja-JP" sz="4400" dirty="0" err="1"/>
              <a:t>cần</a:t>
            </a:r>
            <a:r>
              <a:rPr lang="en-US" altLang="ja-JP" sz="4400" dirty="0"/>
              <a:t> </a:t>
            </a:r>
            <a:r>
              <a:rPr lang="en-US" altLang="ja-JP" sz="4400" dirty="0" err="1"/>
              <a:t>lưu</a:t>
            </a:r>
            <a:r>
              <a:rPr lang="en-US" altLang="ja-JP" sz="4400" dirty="0"/>
              <a:t> </a:t>
            </a:r>
            <a:r>
              <a:rPr lang="en-US" altLang="ja-JP" sz="4400" dirty="0" err="1"/>
              <a:t>không</a:t>
            </a:r>
            <a:r>
              <a:rPr lang="en-US" altLang="ja-JP" sz="4400" dirty="0"/>
              <a:t>.</a:t>
            </a:r>
          </a:p>
          <a:p>
            <a:pPr>
              <a:lnSpc>
                <a:spcPct val="120000"/>
              </a:lnSpc>
              <a:spcBef>
                <a:spcPct val="75000"/>
              </a:spcBef>
            </a:pPr>
            <a:r>
              <a:rPr lang="en-US" altLang="ja-JP" sz="4400" dirty="0" err="1">
                <a:solidFill>
                  <a:schemeClr val="accent5"/>
                </a:solidFill>
                <a:cs typeface="Arial" panose="020B0604020202020204" pitchFamily="34" charset="0"/>
              </a:rPr>
              <a:t>Hiệu</a:t>
            </a:r>
            <a:r>
              <a:rPr lang="en-US" altLang="ja-JP" sz="4400" dirty="0">
                <a:solidFill>
                  <a:schemeClr val="accent5"/>
                </a:solidFill>
                <a:cs typeface="Arial" panose="020B0604020202020204" pitchFamily="34" charset="0"/>
              </a:rPr>
              <a:t> </a:t>
            </a:r>
            <a:r>
              <a:rPr lang="en-US" altLang="ja-JP" sz="4400" dirty="0" err="1">
                <a:solidFill>
                  <a:schemeClr val="accent5"/>
                </a:solidFill>
                <a:cs typeface="Arial" panose="020B0604020202020204" pitchFamily="34" charset="0"/>
              </a:rPr>
              <a:t>chỉnh</a:t>
            </a:r>
            <a:r>
              <a:rPr lang="en-US" altLang="ja-JP" sz="4400" dirty="0">
                <a:solidFill>
                  <a:schemeClr val="accent5"/>
                </a:solidFill>
                <a:cs typeface="Arial" panose="020B0604020202020204" pitchFamily="34" charset="0"/>
              </a:rPr>
              <a:t>: </a:t>
            </a:r>
            <a:r>
              <a:rPr lang="en-US" altLang="ja-JP" sz="4400" dirty="0" err="1">
                <a:cs typeface="Arial" panose="020B0604020202020204" pitchFamily="34" charset="0"/>
              </a:rPr>
              <a:t>Thiết</a:t>
            </a:r>
            <a:r>
              <a:rPr lang="en-US" altLang="ja-JP" sz="4400" dirty="0">
                <a:cs typeface="Arial" panose="020B0604020202020204" pitchFamily="34" charset="0"/>
              </a:rPr>
              <a:t> </a:t>
            </a:r>
            <a:r>
              <a:rPr lang="en-US" altLang="ja-JP" sz="4400" dirty="0" err="1">
                <a:cs typeface="Arial" panose="020B0604020202020204" pitchFamily="34" charset="0"/>
              </a:rPr>
              <a:t>kế</a:t>
            </a:r>
            <a:r>
              <a:rPr lang="en-US" altLang="ja-JP" sz="4400" dirty="0">
                <a:cs typeface="Arial" panose="020B0604020202020204" pitchFamily="34" charset="0"/>
              </a:rPr>
              <a:t> </a:t>
            </a:r>
            <a:r>
              <a:rPr lang="en-US" altLang="ja-JP" sz="4400" dirty="0" err="1">
                <a:cs typeface="Arial" panose="020B0604020202020204" pitchFamily="34" charset="0"/>
              </a:rPr>
              <a:t>trong</a:t>
            </a:r>
            <a:r>
              <a:rPr lang="en-US" altLang="ja-JP" sz="4400" dirty="0">
                <a:cs typeface="Arial" panose="020B0604020202020204" pitchFamily="34" charset="0"/>
              </a:rPr>
              <a:t> </a:t>
            </a:r>
            <a:r>
              <a:rPr lang="en-US" altLang="ja-JP" sz="4400" dirty="0" smtClean="0">
                <a:cs typeface="Arial" panose="020B0604020202020204" pitchFamily="34" charset="0"/>
              </a:rPr>
              <a:t>Query </a:t>
            </a:r>
            <a:r>
              <a:rPr lang="en-US" altLang="ja-JP" sz="4400" dirty="0">
                <a:cs typeface="Arial" panose="020B0604020202020204" pitchFamily="34" charset="0"/>
              </a:rPr>
              <a:t>: </a:t>
            </a:r>
            <a:r>
              <a:rPr lang="en-US" altLang="ja-JP" sz="4400" dirty="0" err="1">
                <a:cs typeface="Arial" panose="020B0604020202020204" pitchFamily="34" charset="0"/>
              </a:rPr>
              <a:t>Chọn</a:t>
            </a:r>
            <a:r>
              <a:rPr lang="en-US" altLang="ja-JP" sz="4400" dirty="0">
                <a:cs typeface="Arial" panose="020B0604020202020204" pitchFamily="34" charset="0"/>
              </a:rPr>
              <a:t> </a:t>
            </a:r>
            <a:r>
              <a:rPr lang="en-US" altLang="ja-JP" sz="4400" dirty="0" smtClean="0">
                <a:cs typeface="Arial" panose="020B0604020202020204" pitchFamily="34" charset="0"/>
              </a:rPr>
              <a:t>Query </a:t>
            </a:r>
            <a:r>
              <a:rPr lang="en-US" altLang="ja-JP" sz="4400" dirty="0" err="1">
                <a:cs typeface="Arial" panose="020B0604020202020204" pitchFamily="34" charset="0"/>
              </a:rPr>
              <a:t>và</a:t>
            </a:r>
            <a:r>
              <a:rPr lang="en-US" altLang="ja-JP" sz="4400" dirty="0">
                <a:cs typeface="Arial" panose="020B0604020202020204" pitchFamily="34" charset="0"/>
              </a:rPr>
              <a:t> click </a:t>
            </a:r>
            <a:r>
              <a:rPr lang="en-US" altLang="ja-JP" sz="4400" dirty="0" err="1">
                <a:cs typeface="Arial" panose="020B0604020202020204" pitchFamily="34" charset="0"/>
              </a:rPr>
              <a:t>chức</a:t>
            </a:r>
            <a:r>
              <a:rPr lang="en-US" altLang="ja-JP" sz="4400" dirty="0">
                <a:cs typeface="Arial" panose="020B0604020202020204" pitchFamily="34" charset="0"/>
              </a:rPr>
              <a:t> </a:t>
            </a:r>
            <a:r>
              <a:rPr lang="en-US" altLang="ja-JP" sz="4400" dirty="0" err="1">
                <a:cs typeface="Arial" panose="020B0604020202020204" pitchFamily="34" charset="0"/>
              </a:rPr>
              <a:t>năng</a:t>
            </a:r>
            <a:r>
              <a:rPr lang="en-US" altLang="ja-JP" sz="4400" dirty="0">
                <a:cs typeface="Arial" panose="020B0604020202020204" pitchFamily="34" charset="0"/>
              </a:rPr>
              <a:t> </a:t>
            </a:r>
            <a:r>
              <a:rPr lang="en-US" altLang="ja-JP" sz="4400" dirty="0">
                <a:solidFill>
                  <a:schemeClr val="folHlink"/>
                </a:solidFill>
                <a:cs typeface="Arial" panose="020B0604020202020204" pitchFamily="34" charset="0"/>
              </a:rPr>
              <a:t>Design</a:t>
            </a:r>
            <a:r>
              <a:rPr lang="en-US" altLang="ja-JP" sz="4400" dirty="0">
                <a:solidFill>
                  <a:schemeClr val="folHlink"/>
                </a:solidFill>
              </a:rPr>
              <a:t> </a:t>
            </a:r>
            <a:r>
              <a:rPr lang="en-US" altLang="ja-JP" sz="4400" dirty="0" smtClean="0">
                <a:solidFill>
                  <a:schemeClr val="folHlink"/>
                </a:solidFill>
              </a:rPr>
              <a:t>, </a:t>
            </a:r>
            <a:r>
              <a:rPr lang="en-US" altLang="ja-JP" sz="4400" dirty="0" err="1" smtClean="0"/>
              <a:t>hoặc</a:t>
            </a:r>
            <a:r>
              <a:rPr lang="en-US" altLang="ja-JP" sz="4400" dirty="0" smtClean="0"/>
              <a:t> </a:t>
            </a:r>
            <a:r>
              <a:rPr lang="en-US" altLang="ja-JP" sz="4400" dirty="0" err="1" smtClean="0"/>
              <a:t>sửa</a:t>
            </a:r>
            <a:r>
              <a:rPr lang="en-US" altLang="ja-JP" sz="4400" dirty="0" smtClean="0"/>
              <a:t> </a:t>
            </a:r>
            <a:r>
              <a:rPr lang="en-US" altLang="ja-JP" sz="4400" dirty="0" err="1" smtClean="0"/>
              <a:t>câu</a:t>
            </a:r>
            <a:r>
              <a:rPr lang="en-US" altLang="ja-JP" sz="4400" dirty="0" smtClean="0"/>
              <a:t> </a:t>
            </a:r>
            <a:r>
              <a:rPr lang="en-US" altLang="ja-JP" sz="4400" dirty="0" err="1" smtClean="0"/>
              <a:t>lệnh</a:t>
            </a:r>
            <a:r>
              <a:rPr lang="en-US" altLang="ja-JP" sz="4400" dirty="0" smtClean="0"/>
              <a:t> </a:t>
            </a:r>
            <a:r>
              <a:rPr lang="en-US" altLang="ja-JP" sz="4400" dirty="0" err="1" smtClean="0"/>
              <a:t>trong</a:t>
            </a:r>
            <a:r>
              <a:rPr lang="en-US" altLang="ja-JP" sz="4400" dirty="0" smtClean="0"/>
              <a:t> </a:t>
            </a:r>
            <a:r>
              <a:rPr lang="en-US" altLang="ja-JP" sz="4400" dirty="0" err="1" smtClean="0"/>
              <a:t>phần</a:t>
            </a:r>
            <a:r>
              <a:rPr lang="en-US" altLang="ja-JP" sz="4400" dirty="0" smtClean="0"/>
              <a:t> SQL View</a:t>
            </a:r>
            <a:endParaRPr lang="en-US" altLang="ja-JP" sz="4400" dirty="0"/>
          </a:p>
          <a:p>
            <a:pPr>
              <a:lnSpc>
                <a:spcPct val="120000"/>
              </a:lnSpc>
            </a:pPr>
            <a:r>
              <a:rPr lang="en-US" altLang="ja-JP" sz="4400" dirty="0">
                <a:solidFill>
                  <a:schemeClr val="accent5"/>
                </a:solidFill>
              </a:rPr>
              <a:t>Sao </a:t>
            </a:r>
            <a:r>
              <a:rPr lang="en-US" altLang="ja-JP" sz="4400" dirty="0" err="1">
                <a:solidFill>
                  <a:schemeClr val="accent5"/>
                </a:solidFill>
              </a:rPr>
              <a:t>chép</a:t>
            </a:r>
            <a:r>
              <a:rPr lang="en-US" altLang="ja-JP" sz="4400" dirty="0">
                <a:solidFill>
                  <a:schemeClr val="accent5"/>
                </a:solidFill>
              </a:rPr>
              <a:t> Query : </a:t>
            </a:r>
            <a:r>
              <a:rPr lang="en-US" altLang="ja-JP" sz="4400" dirty="0" err="1"/>
              <a:t>Chọn</a:t>
            </a:r>
            <a:r>
              <a:rPr lang="en-US" altLang="ja-JP" sz="4400" dirty="0"/>
              <a:t> </a:t>
            </a:r>
            <a:r>
              <a:rPr lang="en-US" altLang="ja-JP" sz="4400" dirty="0" smtClean="0"/>
              <a:t>Query/Copy </a:t>
            </a:r>
            <a:r>
              <a:rPr lang="en-US" altLang="ja-JP" sz="4400" dirty="0" smtClean="0">
                <a:sym typeface="Symbol" panose="05050102010706020507" pitchFamily="18" charset="2"/>
              </a:rPr>
              <a:t>Paste/ save </a:t>
            </a:r>
            <a:r>
              <a:rPr lang="en-US" altLang="ja-JP" sz="4400" dirty="0" err="1" smtClean="0">
                <a:sym typeface="Symbol" panose="05050102010706020507" pitchFamily="18" charset="2"/>
              </a:rPr>
              <a:t>lại</a:t>
            </a:r>
            <a:r>
              <a:rPr lang="en-US" altLang="ja-JP" sz="4400" dirty="0" smtClean="0">
                <a:sym typeface="Symbol" panose="05050102010706020507" pitchFamily="18" charset="2"/>
              </a:rPr>
              <a:t> </a:t>
            </a:r>
            <a:r>
              <a:rPr lang="en-US" altLang="ja-JP" sz="4400" dirty="0" err="1" smtClean="0">
                <a:sym typeface="Symbol" panose="05050102010706020507" pitchFamily="18" charset="2"/>
              </a:rPr>
              <a:t>với</a:t>
            </a:r>
            <a:r>
              <a:rPr lang="en-US" altLang="ja-JP" sz="4400" dirty="0" smtClean="0">
                <a:sym typeface="Symbol" panose="05050102010706020507" pitchFamily="18" charset="2"/>
              </a:rPr>
              <a:t> </a:t>
            </a:r>
            <a:r>
              <a:rPr lang="en-US" altLang="ja-JP" sz="4400" dirty="0" err="1" smtClean="0">
                <a:sym typeface="Symbol" panose="05050102010706020507" pitchFamily="18" charset="2"/>
              </a:rPr>
              <a:t>tên</a:t>
            </a:r>
            <a:r>
              <a:rPr lang="en-US" altLang="ja-JP" sz="4400" dirty="0" smtClean="0">
                <a:sym typeface="Symbol" panose="05050102010706020507" pitchFamily="18" charset="2"/>
              </a:rPr>
              <a:t> query </a:t>
            </a:r>
            <a:r>
              <a:rPr lang="en-US" altLang="ja-JP" sz="4400" dirty="0" err="1" smtClean="0">
                <a:sym typeface="Symbol" panose="05050102010706020507" pitchFamily="18" charset="2"/>
              </a:rPr>
              <a:t>mới</a:t>
            </a:r>
            <a:r>
              <a:rPr lang="en-US" altLang="ja-JP" sz="4400" dirty="0" smtClean="0">
                <a:sym typeface="Symbol" panose="05050102010706020507" pitchFamily="18" charset="2"/>
              </a:rPr>
              <a:t>.</a:t>
            </a:r>
            <a:endParaRPr lang="en-US" altLang="ja-JP" sz="4400" dirty="0"/>
          </a:p>
          <a:p>
            <a:pPr>
              <a:lnSpc>
                <a:spcPct val="120000"/>
              </a:lnSpc>
              <a:spcBef>
                <a:spcPct val="75000"/>
              </a:spcBef>
            </a:pPr>
            <a:r>
              <a:rPr lang="en-US" altLang="ja-JP" sz="4400" dirty="0" err="1">
                <a:solidFill>
                  <a:schemeClr val="accent5"/>
                </a:solidFill>
              </a:rPr>
              <a:t>Xóa</a:t>
            </a:r>
            <a:r>
              <a:rPr lang="en-US" altLang="ja-JP" sz="4400" dirty="0">
                <a:solidFill>
                  <a:schemeClr val="accent5"/>
                </a:solidFill>
              </a:rPr>
              <a:t> : </a:t>
            </a:r>
            <a:r>
              <a:rPr lang="en-US" altLang="ja-JP" sz="4400" dirty="0" err="1" smtClean="0"/>
              <a:t>Chọn</a:t>
            </a:r>
            <a:r>
              <a:rPr lang="en-US" altLang="ja-JP" sz="4400" dirty="0" smtClean="0"/>
              <a:t> </a:t>
            </a:r>
            <a:r>
              <a:rPr lang="en-US" altLang="ja-JP" sz="4400" dirty="0"/>
              <a:t>Query/ </a:t>
            </a:r>
            <a:r>
              <a:rPr lang="en-US" altLang="ja-JP" sz="4400" dirty="0" err="1"/>
              <a:t>Nhấn</a:t>
            </a:r>
            <a:r>
              <a:rPr lang="en-US" altLang="ja-JP" sz="4400" dirty="0"/>
              <a:t> Delete / Yes</a:t>
            </a:r>
          </a:p>
        </p:txBody>
      </p:sp>
      <p:sp>
        <p:nvSpPr>
          <p:cNvPr id="9220" name="Rectangle 5"/>
          <p:cNvSpPr>
            <a:spLocks noGrp="1" noChangeArrowheads="1"/>
          </p:cNvSpPr>
          <p:nvPr>
            <p:ph type="title"/>
          </p:nvPr>
        </p:nvSpPr>
        <p:spPr>
          <a:xfrm>
            <a:off x="541867" y="406400"/>
            <a:ext cx="13817600" cy="1451429"/>
          </a:xfrm>
        </p:spPr>
        <p:txBody>
          <a:bodyPr/>
          <a:lstStyle/>
          <a:p>
            <a:r>
              <a:rPr lang="en-US" altLang="ja-JP" sz="7111" b="1" dirty="0" smtClean="0">
                <a:cs typeface="Arial" panose="020B0604020202020204" pitchFamily="34" charset="0"/>
              </a:rPr>
              <a:t> </a:t>
            </a:r>
            <a:r>
              <a:rPr lang="en-US" altLang="ja-JP" sz="7200" b="1" dirty="0" smtClean="0">
                <a:latin typeface="Times New Roman" panose="02020603050405020304" pitchFamily="18" charset="0"/>
                <a:cs typeface="Times New Roman" panose="02020603050405020304" pitchFamily="18" charset="0"/>
              </a:rPr>
              <a:t>A.5. </a:t>
            </a:r>
            <a:r>
              <a:rPr lang="en-US" altLang="ja-JP" sz="7111" b="1" dirty="0" smtClean="0">
                <a:latin typeface="Times New Roman" panose="02020603050405020304" pitchFamily="18" charset="0"/>
                <a:cs typeface="Times New Roman" panose="02020603050405020304" pitchFamily="18" charset="0"/>
              </a:rPr>
              <a:t>LƯU </a:t>
            </a:r>
            <a:r>
              <a:rPr lang="en-US" altLang="ja-JP" sz="7111" b="1" dirty="0">
                <a:latin typeface="Times New Roman" panose="02020603050405020304" pitchFamily="18" charset="0"/>
                <a:cs typeface="Times New Roman" panose="02020603050405020304" pitchFamily="18" charset="0"/>
              </a:rPr>
              <a:t>VÀ ĐIỀU CHỈNH</a:t>
            </a:r>
            <a:endParaRPr lang="en-US" altLang="ja-JP" dirty="0" smtClean="0"/>
          </a:p>
        </p:txBody>
      </p:sp>
    </p:spTree>
    <p:extLst>
      <p:ext uri="{BB962C8B-B14F-4D97-AF65-F5344CB8AC3E}">
        <p14:creationId xmlns:p14="http://schemas.microsoft.com/office/powerpoint/2010/main" val="27889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9" y="1930400"/>
            <a:ext cx="14672128" cy="9010316"/>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A. TRUY XUẤT DỮ LIỆU SELECT QUERY </a:t>
            </a:r>
          </a:p>
          <a:p>
            <a:pPr algn="l"/>
            <a:r>
              <a:rPr lang="en-US" sz="2800" b="1" dirty="0" smtClean="0">
                <a:latin typeface="Times New Roman" panose="02020603050405020304" pitchFamily="18" charset="0"/>
                <a:cs typeface="Times New Roman" panose="02020603050405020304" pitchFamily="18" charset="0"/>
              </a:rPr>
              <a:t>1. SELECT </a:t>
            </a:r>
            <a:r>
              <a:rPr lang="en-US" sz="2800" b="1" dirty="0">
                <a:latin typeface="Times New Roman" panose="02020603050405020304" pitchFamily="18" charset="0"/>
                <a:cs typeface="Times New Roman" panose="02020603050405020304" pitchFamily="18" charset="0"/>
              </a:rPr>
              <a:t>QUERY</a:t>
            </a:r>
          </a:p>
          <a:p>
            <a:pPr algn="l"/>
            <a:r>
              <a:rPr lang="en-US" sz="2800" dirty="0" smtClean="0">
                <a:latin typeface="Times New Roman" panose="02020603050405020304" pitchFamily="18" charset="0"/>
                <a:cs typeface="Times New Roman" panose="02020603050405020304" pitchFamily="18" charset="0"/>
              </a:rPr>
              <a:t> Select query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trích</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lọc</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nguồn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CSDL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p>
          <a:p>
            <a:pPr algn="l"/>
            <a:r>
              <a:rPr lang="en-US" sz="2800" dirty="0" smtClean="0">
                <a:latin typeface="Times New Roman" panose="02020603050405020304" pitchFamily="18" charset="0"/>
                <a:cs typeface="Times New Roman" panose="02020603050405020304" pitchFamily="18" charset="0"/>
              </a:rPr>
              <a:t>Ở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“Select”</a:t>
            </a:r>
          </a:p>
          <a:p>
            <a:pPr algn="l"/>
            <a:r>
              <a:rPr lang="en-US" sz="2800" b="1" dirty="0" err="1" smtClean="0">
                <a:latin typeface="Times New Roman" panose="02020603050405020304" pitchFamily="18" charset="0"/>
                <a:cs typeface="Times New Roman" panose="02020603050405020304" pitchFamily="18" charset="0"/>
              </a:rPr>
              <a:t>Cấu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trúc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cơ</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bản</a:t>
            </a:r>
            <a:r>
              <a:rPr lang="en-US" sz="2800" b="1" dirty="0" smtClean="0">
                <a:latin typeface="Times New Roman" panose="02020603050405020304" pitchFamily="18" charset="0"/>
                <a:cs typeface="Times New Roman" panose="02020603050405020304" pitchFamily="18" charset="0"/>
              </a:rPr>
              <a:t>:  SELECT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&lt;</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cột</a:t>
            </a:r>
            <a:r>
              <a:rPr lang="en-US" sz="2800" b="1" dirty="0" smtClean="0">
                <a:latin typeface="Times New Roman" panose="02020603050405020304" pitchFamily="18" charset="0"/>
                <a:cs typeface="Times New Roman" panose="02020603050405020304" pitchFamily="18" charset="0"/>
              </a:rPr>
              <a:t> (Field)&gt; </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From </a:t>
            </a:r>
            <a:r>
              <a:rPr lang="en-US" sz="2800" b="1" dirty="0" smtClean="0">
                <a:latin typeface="Times New Roman" panose="02020603050405020304" pitchFamily="18" charset="0"/>
                <a:cs typeface="Times New Roman" panose="02020603050405020304" pitchFamily="18" charset="0"/>
              </a:rPr>
              <a:t>&lt;</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Table </a:t>
            </a:r>
            <a:r>
              <a:rPr lang="en-US" sz="2800" b="1" dirty="0" err="1">
                <a:latin typeface="Times New Roman" panose="02020603050405020304" pitchFamily="18" charset="0"/>
                <a:cs typeface="Times New Roman" panose="02020603050405020304" pitchFamily="18" charset="0"/>
              </a:rPr>
              <a:t>hoặc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danh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&gt;</a:t>
            </a:r>
          </a:p>
          <a:p>
            <a:pPr algn="l"/>
            <a:r>
              <a:rPr lang="en-US" sz="2800" b="1" dirty="0" smtClean="0">
                <a:latin typeface="Times New Roman" panose="02020603050405020304" pitchFamily="18" charset="0"/>
                <a:cs typeface="Times New Roman" panose="02020603050405020304" pitchFamily="18" charset="0"/>
              </a:rPr>
              <a:t>Note: select *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chọn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tất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cột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thuộc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cần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xuất</a:t>
            </a:r>
            <a:endParaRPr lang="en-US" sz="2800" b="1"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Vi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Select HOTEN, NGAYSINH</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From </a:t>
            </a:r>
            <a:r>
              <a:rPr lang="en-US" sz="2800" dirty="0" err="1" smtClean="0">
                <a:latin typeface="Times New Roman" panose="02020603050405020304" pitchFamily="18" charset="0"/>
                <a:cs typeface="Times New Roman" panose="02020603050405020304" pitchFamily="18" charset="0"/>
              </a:rPr>
              <a:t>HocVien</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Liệt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sách</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Select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From </a:t>
            </a:r>
            <a:r>
              <a:rPr lang="en-US" sz="2800" dirty="0" err="1" smtClean="0">
                <a:latin typeface="Times New Roman" panose="02020603050405020304" pitchFamily="18" charset="0"/>
                <a:cs typeface="Times New Roman" panose="02020603050405020304" pitchFamily="18" charset="0"/>
              </a:rPr>
              <a:t>Khoa</a:t>
            </a:r>
            <a:r>
              <a:rPr lang="en-US" sz="2800" dirty="0" smtClean="0">
                <a:latin typeface="Times New Roman" panose="02020603050405020304" pitchFamily="18" charset="0"/>
                <a:cs typeface="Times New Roman" panose="02020603050405020304" pitchFamily="18" charset="0"/>
              </a:rPr>
              <a:t>		</a:t>
            </a:r>
          </a:p>
          <a:p>
            <a:pPr algn="l"/>
            <a:r>
              <a:rPr lang="en-US" sz="2800" dirty="0" smtClean="0">
                <a:latin typeface="Times New Roman" panose="02020603050405020304" pitchFamily="18" charset="0"/>
                <a:cs typeface="Times New Roman" panose="02020603050405020304" pitchFamily="18" charset="0"/>
              </a:rPr>
              <a:t>=&gt; </a:t>
            </a:r>
            <a:r>
              <a:rPr lang="en-US" sz="2800" dirty="0" err="1" smtClean="0">
                <a:latin typeface="Times New Roman" panose="02020603050405020304" pitchFamily="18" charset="0"/>
                <a:cs typeface="Times New Roman" panose="02020603050405020304" pitchFamily="18" charset="0"/>
              </a:rPr>
              <a:t>Liệt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ĐHCN HN</a:t>
            </a: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83951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9" y="1930400"/>
            <a:ext cx="14672128" cy="10037011"/>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A. TRUY XUẤT DỮ LIỆU SELECT QUERY </a:t>
            </a:r>
          </a:p>
          <a:p>
            <a:pPr algn="l"/>
            <a:r>
              <a:rPr lang="en-US" sz="2800" b="1" dirty="0" smtClean="0">
                <a:latin typeface="Times New Roman" panose="02020603050405020304" pitchFamily="18" charset="0"/>
                <a:cs typeface="Times New Roman" panose="02020603050405020304" pitchFamily="18" charset="0"/>
              </a:rPr>
              <a:t>2. </a:t>
            </a:r>
            <a:r>
              <a:rPr lang="vi-VN" sz="2800" b="1" dirty="0">
                <a:latin typeface="Times New Roman" panose="02020603050405020304" pitchFamily="18" charset="0"/>
                <a:cs typeface="Times New Roman" panose="02020603050405020304" pitchFamily="18" charset="0"/>
              </a:rPr>
              <a:t>Một số phép tổng hợp cơ bản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Query</a:t>
            </a:r>
          </a:p>
          <a:p>
            <a:pPr algn="l"/>
            <a:r>
              <a:rPr lang="en-US" sz="2800" b="1" dirty="0" smtClean="0">
                <a:latin typeface="Times New Roman" panose="02020603050405020304" pitchFamily="18" charset="0"/>
                <a:cs typeface="Times New Roman" panose="02020603050405020304" pitchFamily="18" charset="0"/>
              </a:rPr>
              <a:t>-Where: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kèm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tùy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a:t>
            </a:r>
          </a:p>
          <a:p>
            <a:pPr algn="l"/>
            <a:r>
              <a:rPr lang="en-US" sz="2800" b="1" dirty="0" err="1" smtClean="0">
                <a:latin typeface="Times New Roman" panose="02020603050405020304" pitchFamily="18" charset="0"/>
                <a:cs typeface="Times New Roman" panose="02020603050405020304" pitchFamily="18" charset="0"/>
              </a:rPr>
              <a:t>Cấu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trúc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cơ</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bản</a:t>
            </a:r>
            <a:r>
              <a:rPr lang="en-US" sz="2800" b="1" dirty="0" smtClean="0">
                <a:latin typeface="Times New Roman" panose="02020603050405020304" pitchFamily="18" charset="0"/>
                <a:cs typeface="Times New Roman" panose="02020603050405020304" pitchFamily="18" charset="0"/>
              </a:rPr>
              <a:t>:  SELECT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&lt;</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cột</a:t>
            </a:r>
            <a:r>
              <a:rPr lang="en-US" sz="2800" b="1" dirty="0" smtClean="0">
                <a:latin typeface="Times New Roman" panose="02020603050405020304" pitchFamily="18" charset="0"/>
                <a:cs typeface="Times New Roman" panose="02020603050405020304" pitchFamily="18" charset="0"/>
              </a:rPr>
              <a:t>&gt; </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From </a:t>
            </a:r>
            <a:r>
              <a:rPr lang="en-US" sz="2800" b="1" dirty="0">
                <a:latin typeface="Times New Roman" panose="02020603050405020304" pitchFamily="18" charset="0"/>
                <a:cs typeface="Times New Roman" panose="02020603050405020304" pitchFamily="18" charset="0"/>
              </a:rPr>
              <a:t>&lt;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Table </a:t>
            </a:r>
            <a:r>
              <a:rPr lang="en-US" sz="2800" b="1" dirty="0" err="1">
                <a:latin typeface="Times New Roman" panose="02020603050405020304" pitchFamily="18" charset="0"/>
                <a:cs typeface="Times New Roman" panose="02020603050405020304" pitchFamily="18" charset="0"/>
              </a:rPr>
              <a:t>hoặc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danh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Where &lt;</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&gt;</a:t>
            </a:r>
          </a:p>
          <a:p>
            <a:pPr algn="l"/>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 	Select *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HocVien</a:t>
            </a:r>
            <a:r>
              <a:rPr lang="en-US" sz="2800" dirty="0" smtClean="0">
                <a:latin typeface="Times New Roman" panose="02020603050405020304" pitchFamily="18" charset="0"/>
                <a:cs typeface="Times New Roman" panose="02020603050405020304" pitchFamily="18" charset="0"/>
              </a:rPr>
              <a:t> </a:t>
            </a:r>
          </a:p>
          <a:p>
            <a:pPr algn="l"/>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W</a:t>
            </a:r>
            <a:r>
              <a:rPr lang="en-US" sz="2800" b="1" dirty="0" smtClean="0">
                <a:latin typeface="Times New Roman" panose="02020603050405020304" pitchFamily="18" charset="0"/>
                <a:cs typeface="Times New Roman" panose="02020603050405020304" pitchFamily="18" charset="0"/>
              </a:rPr>
              <a:t>here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NGHENGHIEP  = 'Kỹ Sư</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=&gt;</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Sữ</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Select Count(</a:t>
            </a:r>
            <a:r>
              <a:rPr lang="en-US" sz="2800" dirty="0" err="1" smtClean="0">
                <a:latin typeface="Times New Roman" panose="02020603050405020304" pitchFamily="18" charset="0"/>
                <a:cs typeface="Times New Roman" panose="02020603050405020304" pitchFamily="18" charset="0"/>
              </a:rPr>
              <a:t>MaNV</a:t>
            </a:r>
            <a:r>
              <a:rPr lang="en-US" sz="2800" dirty="0" smtClean="0">
                <a:latin typeface="Times New Roman" panose="02020603050405020304" pitchFamily="18" charset="0"/>
                <a:cs typeface="Times New Roman" panose="02020603050405020304" pitchFamily="18" charset="0"/>
              </a:rPr>
              <a:t>)</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NhanVien</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Where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Nhom</a:t>
            </a:r>
            <a:r>
              <a:rPr lang="en-US" sz="2800" dirty="0" smtClean="0">
                <a:latin typeface="Times New Roman" panose="02020603050405020304" pitchFamily="18" charset="0"/>
                <a:cs typeface="Times New Roman" panose="02020603050405020304" pitchFamily="18" charset="0"/>
              </a:rPr>
              <a:t> = “DR21”</a:t>
            </a: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DR21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ty.</a:t>
            </a:r>
          </a:p>
          <a:p>
            <a:pPr algn="l"/>
            <a:r>
              <a:rPr lang="en-US" sz="2800" dirty="0">
                <a:latin typeface="Times New Roman" panose="02020603050405020304" pitchFamily="18" charset="0"/>
                <a:cs typeface="Times New Roman" panose="02020603050405020304" pitchFamily="18" charset="0"/>
              </a:rPr>
              <a:t>	</a:t>
            </a: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11031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2048935"/>
            <a:ext cx="14672128" cy="9397998"/>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2. </a:t>
            </a:r>
            <a:r>
              <a:rPr lang="vi-VN" sz="3600" b="1" i="1" dirty="0">
                <a:latin typeface="Times New Roman" panose="02020603050405020304" pitchFamily="18" charset="0"/>
                <a:cs typeface="Times New Roman" panose="02020603050405020304" pitchFamily="18" charset="0"/>
              </a:rPr>
              <a:t>Một số phép tổng hợp cơ bản </a:t>
            </a:r>
            <a:r>
              <a:rPr lang="en-US" sz="3600" b="1" i="1" dirty="0" err="1" smtClean="0">
                <a:latin typeface="Times New Roman" panose="02020603050405020304" pitchFamily="18" charset="0"/>
                <a:cs typeface="Times New Roman" panose="02020603050405020304" pitchFamily="18" charset="0"/>
              </a:rPr>
              <a:t>trong</a:t>
            </a:r>
            <a:r>
              <a:rPr lang="en-US" sz="3600" b="1" i="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QUERY</a:t>
            </a:r>
            <a:endParaRPr lang="vi-VN" sz="36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As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field (</a:t>
            </a:r>
            <a:r>
              <a:rPr lang="en-US" sz="2800" dirty="0" err="1" smtClean="0">
                <a:latin typeface="Times New Roman" panose="02020603050405020304" pitchFamily="18" charset="0"/>
                <a:cs typeface="Times New Roman" panose="02020603050405020304" pitchFamily="18" charset="0"/>
              </a:rPr>
              <a:t>cột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Count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endParaRPr lang="en-US" sz="2800" dirty="0" smtClean="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Sum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AVG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cộng</a:t>
            </a:r>
            <a:r>
              <a:rPr lang="en-US" sz="2800" dirty="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Max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Min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p>
          <a:p>
            <a:pPr algn="l"/>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b="1" dirty="0" smtClean="0">
                <a:latin typeface="Times New Roman" panose="02020603050405020304" pitchFamily="18" charset="0"/>
                <a:cs typeface="Times New Roman" panose="02020603050405020304" pitchFamily="18" charset="0"/>
              </a:rPr>
              <a:t>:  </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Select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&lt;</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a:t>
            </a:r>
            <a:r>
              <a:rPr lang="en-US" sz="2800" b="1" dirty="0" smtClean="0">
                <a:latin typeface="Times New Roman" panose="02020603050405020304" pitchFamily="18" charset="0"/>
                <a:cs typeface="Times New Roman" panose="02020603050405020304" pitchFamily="18" charset="0"/>
              </a:rPr>
              <a:t>)&gt; As [&lt;</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field </a:t>
            </a:r>
            <a:r>
              <a:rPr lang="en-US" sz="2800" b="1" dirty="0" err="1" smtClean="0">
                <a:latin typeface="Times New Roman" panose="02020603050405020304" pitchFamily="18" charset="0"/>
                <a:cs typeface="Times New Roman" panose="02020603050405020304" pitchFamily="18" charset="0"/>
              </a:rPr>
              <a:t>mới</a:t>
            </a:r>
            <a:r>
              <a:rPr lang="en-US" sz="2800" b="1" dirty="0" smtClean="0">
                <a:latin typeface="Times New Roman" panose="02020603050405020304" pitchFamily="18" charset="0"/>
                <a:cs typeface="Times New Roman" panose="02020603050405020304" pitchFamily="18" charset="0"/>
              </a:rPr>
              <a:t>&gt;]</a:t>
            </a:r>
          </a:p>
          <a:p>
            <a:pPr algn="l"/>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Select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Count</a:t>
            </a:r>
            <a:r>
              <a:rPr lang="en-US" sz="2800"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a:t>
            </a:r>
            <a:r>
              <a:rPr lang="en-US" sz="2800" b="1" dirty="0" smtClean="0">
                <a:latin typeface="Times New Roman" panose="02020603050405020304" pitchFamily="18" charset="0"/>
                <a:cs typeface="Times New Roman" panose="02020603050405020304" pitchFamily="18" charset="0"/>
              </a:rPr>
              <a:t>)&gt; ) </a:t>
            </a:r>
          </a:p>
          <a:p>
            <a:pPr algn="l"/>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Select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Sum</a:t>
            </a:r>
            <a:r>
              <a:rPr lang="en-US" sz="2800"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Select </a:t>
            </a:r>
            <a:r>
              <a:rPr lang="en-US" sz="2800" b="1" dirty="0" err="1" smtClean="0">
                <a:latin typeface="Times New Roman" panose="02020603050405020304" pitchFamily="18" charset="0"/>
                <a:cs typeface="Times New Roman" panose="02020603050405020304" pitchFamily="18" charset="0"/>
              </a:rPr>
              <a:t>Avg</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p>
          <a:p>
            <a:pPr algn="l"/>
            <a:r>
              <a:rPr lang="en-US" sz="2800" b="1" dirty="0" smtClean="0">
                <a:latin typeface="Times New Roman" panose="02020603050405020304" pitchFamily="18" charset="0"/>
                <a:cs typeface="Times New Roman" panose="02020603050405020304" pitchFamily="18" charset="0"/>
              </a:rPr>
              <a:t>	- </a:t>
            </a:r>
            <a:r>
              <a:rPr lang="en-US" sz="2800" b="1" dirty="0">
                <a:latin typeface="Times New Roman" panose="02020603050405020304" pitchFamily="18" charset="0"/>
                <a:cs typeface="Times New Roman" panose="02020603050405020304" pitchFamily="18" charset="0"/>
              </a:rPr>
              <a:t>Select </a:t>
            </a:r>
            <a:r>
              <a:rPr lang="en-US" sz="2800" b="1" dirty="0" smtClean="0">
                <a:latin typeface="Times New Roman" panose="02020603050405020304" pitchFamily="18" charset="0"/>
                <a:cs typeface="Times New Roman" panose="02020603050405020304" pitchFamily="18" charset="0"/>
              </a:rPr>
              <a:t>Min(</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 </a:t>
            </a:r>
            <a:r>
              <a:rPr lang="en-US" sz="2800" b="1" dirty="0">
                <a:latin typeface="Times New Roman" panose="02020603050405020304" pitchFamily="18" charset="0"/>
                <a:cs typeface="Times New Roman" panose="02020603050405020304" pitchFamily="18" charset="0"/>
              </a:rPr>
              <a:t>Select </a:t>
            </a:r>
            <a:r>
              <a:rPr lang="en-US" sz="2800" b="1" dirty="0" smtClean="0">
                <a:latin typeface="Times New Roman" panose="02020603050405020304" pitchFamily="18" charset="0"/>
                <a:cs typeface="Times New Roman" panose="02020603050405020304" pitchFamily="18" charset="0"/>
              </a:rPr>
              <a:t>Max(</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Note:</a:t>
            </a:r>
          </a:p>
          <a:p>
            <a:pPr algn="l"/>
            <a:r>
              <a:rPr lang="en-US" sz="2800" b="1" dirty="0" smtClean="0">
                <a:latin typeface="Times New Roman" panose="02020603050405020304" pitchFamily="18" charset="0"/>
                <a:cs typeface="Times New Roman" panose="02020603050405020304" pitchFamily="18" charset="0"/>
              </a:rPr>
              <a:t>AS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Count, min, max, </a:t>
            </a:r>
            <a:r>
              <a:rPr lang="en-US" sz="2800" dirty="0" err="1" smtClean="0">
                <a:latin typeface="Times New Roman" panose="02020603050405020304" pitchFamily="18" charset="0"/>
                <a:cs typeface="Times New Roman" panose="02020603050405020304" pitchFamily="18" charset="0"/>
              </a:rPr>
              <a:t>Avg</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vv</a:t>
            </a:r>
            <a:endParaRPr lang="en-US" sz="2800" dirty="0" smtClean="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6825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2048935"/>
            <a:ext cx="14672128" cy="9397998"/>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2. </a:t>
            </a:r>
            <a:r>
              <a:rPr lang="vi-VN" sz="3600" b="1" i="1" dirty="0">
                <a:latin typeface="Times New Roman" panose="02020603050405020304" pitchFamily="18" charset="0"/>
                <a:cs typeface="Times New Roman" panose="02020603050405020304" pitchFamily="18" charset="0"/>
              </a:rPr>
              <a:t>Một số phép tổng hợp cơ bản </a:t>
            </a:r>
            <a:r>
              <a:rPr lang="en-US" sz="3600" b="1" i="1" dirty="0" err="1" smtClean="0">
                <a:latin typeface="Times New Roman" panose="02020603050405020304" pitchFamily="18" charset="0"/>
                <a:cs typeface="Times New Roman" panose="02020603050405020304" pitchFamily="18" charset="0"/>
              </a:rPr>
              <a:t>trong</a:t>
            </a:r>
            <a:r>
              <a:rPr lang="en-US" sz="3600" b="1" i="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QUERY</a:t>
            </a:r>
            <a:endParaRPr lang="vi-VN" sz="36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Vi </a:t>
            </a:r>
            <a:r>
              <a:rPr lang="en-US" sz="2800" dirty="0" err="1" smtClean="0">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1/1/1989</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Count</a:t>
            </a:r>
            <a:r>
              <a:rPr lang="en-US" sz="2800" dirty="0">
                <a:latin typeface="Times New Roman" panose="02020603050405020304" pitchFamily="18" charset="0"/>
                <a:cs typeface="Times New Roman" panose="02020603050405020304" pitchFamily="18" charset="0"/>
              </a:rPr>
              <a:t>(NGAYSINH) As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FROM </a:t>
            </a:r>
            <a:r>
              <a:rPr lang="en-US" sz="2800" dirty="0" err="1">
                <a:latin typeface="Times New Roman" panose="02020603050405020304" pitchFamily="18" charset="0"/>
                <a:cs typeface="Times New Roman" panose="02020603050405020304" pitchFamily="18" charset="0"/>
              </a:rPr>
              <a:t>HocVien</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Where NGAYSINH  </a:t>
            </a:r>
            <a:r>
              <a:rPr lang="en-US" sz="2800" dirty="0">
                <a:latin typeface="Times New Roman" panose="02020603050405020304" pitchFamily="18" charset="0"/>
                <a:cs typeface="Times New Roman" panose="02020603050405020304" pitchFamily="18" charset="0"/>
              </a:rPr>
              <a:t>&gt;=  #1989/1/1</a:t>
            </a:r>
            <a:r>
              <a:rPr lang="en-US" sz="2800" dirty="0" smtClean="0">
                <a:latin typeface="Times New Roman" panose="02020603050405020304" pitchFamily="18" charset="0"/>
                <a:cs typeface="Times New Roman" panose="02020603050405020304" pitchFamily="18" charset="0"/>
              </a:rPr>
              <a:t>#</a:t>
            </a:r>
          </a:p>
          <a:p>
            <a:pPr algn="l"/>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A01</a:t>
            </a:r>
          </a:p>
          <a:p>
            <a:pPr algn="l"/>
            <a:r>
              <a:rPr lang="en-US" sz="2800" dirty="0">
                <a:latin typeface="Times New Roman" panose="02020603050405020304" pitchFamily="18" charset="0"/>
                <a:cs typeface="Times New Roman" panose="02020603050405020304" pitchFamily="18" charset="0"/>
              </a:rPr>
              <a:t>	 SELECT </a:t>
            </a:r>
            <a:r>
              <a:rPr lang="en-US" sz="2800" b="1" dirty="0">
                <a:latin typeface="Times New Roman" panose="02020603050405020304" pitchFamily="18" charset="0"/>
                <a:cs typeface="Times New Roman" panose="02020603050405020304" pitchFamily="18" charset="0"/>
              </a:rPr>
              <a:t>AVG</a:t>
            </a:r>
            <a:r>
              <a:rPr lang="en-US" sz="2800" dirty="0">
                <a:latin typeface="Times New Roman" panose="02020603050405020304" pitchFamily="18" charset="0"/>
                <a:cs typeface="Times New Roman" panose="02020603050405020304" pitchFamily="18" charset="0"/>
              </a:rPr>
              <a:t>(Diem) AS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TB]</a:t>
            </a:r>
          </a:p>
          <a:p>
            <a:pPr algn="l"/>
            <a:r>
              <a:rPr lang="en-US" sz="2800" dirty="0" smtClean="0">
                <a:latin typeface="Times New Roman" panose="02020603050405020304" pitchFamily="18" charset="0"/>
                <a:cs typeface="Times New Roman" panose="02020603050405020304" pitchFamily="18" charset="0"/>
              </a:rPr>
              <a:t>	 FROM </a:t>
            </a:r>
            <a:r>
              <a:rPr lang="en-US" sz="2800" dirty="0" err="1">
                <a:latin typeface="Times New Roman" panose="02020603050405020304" pitchFamily="18" charset="0"/>
                <a:cs typeface="Times New Roman" panose="02020603050405020304" pitchFamily="18" charset="0"/>
              </a:rPr>
              <a:t>KetQua</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Where </a:t>
            </a:r>
            <a:r>
              <a:rPr lang="en-US" sz="2800" dirty="0" err="1">
                <a:latin typeface="Times New Roman" panose="02020603050405020304" pitchFamily="18" charset="0"/>
                <a:cs typeface="Times New Roman" panose="02020603050405020304" pitchFamily="18" charset="0"/>
              </a:rPr>
              <a:t>MaSV</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A01“</a:t>
            </a:r>
          </a:p>
          <a:p>
            <a:pPr algn="l"/>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năm</a:t>
            </a:r>
            <a:r>
              <a:rPr lang="en-US" sz="2800" dirty="0" smtClean="0">
                <a:latin typeface="Times New Roman" panose="02020603050405020304" pitchFamily="18" charset="0"/>
                <a:cs typeface="Times New Roman" panose="02020603050405020304" pitchFamily="18" charset="0"/>
              </a:rPr>
              <a:t> 2010</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SELECT </a:t>
            </a:r>
            <a:r>
              <a:rPr lang="en-US" sz="2800" b="1" dirty="0" smtClean="0">
                <a:latin typeface="Times New Roman" panose="02020603050405020304" pitchFamily="18" charset="0"/>
                <a:cs typeface="Times New Roman" panose="02020603050405020304" pitchFamily="18" charset="0"/>
              </a:rPr>
              <a:t>Sum</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HocBong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HB]</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FROM </a:t>
            </a:r>
            <a:r>
              <a:rPr lang="en-US" sz="2800" dirty="0" smtClean="0">
                <a:latin typeface="Times New Roman" panose="02020603050405020304" pitchFamily="18" charset="0"/>
                <a:cs typeface="Times New Roman" panose="02020603050405020304" pitchFamily="18" charset="0"/>
              </a:rPr>
              <a:t>DVSV</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Where </a:t>
            </a:r>
            <a:r>
              <a:rPr lang="en-US" sz="2800" dirty="0" err="1" smtClean="0">
                <a:latin typeface="Times New Roman" panose="02020603050405020304" pitchFamily="18" charset="0"/>
                <a:cs typeface="Times New Roman" panose="02020603050405020304" pitchFamily="18" charset="0"/>
              </a:rPr>
              <a:t>NamHoc</a:t>
            </a:r>
            <a:r>
              <a:rPr lang="en-US" sz="2800" dirty="0" smtClean="0">
                <a:latin typeface="Times New Roman" panose="02020603050405020304" pitchFamily="18" charset="0"/>
                <a:cs typeface="Times New Roman" panose="02020603050405020304" pitchFamily="18" charset="0"/>
              </a:rPr>
              <a:t> = 2010</a:t>
            </a: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82106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7" y="2048935"/>
            <a:ext cx="15015331" cy="9448798"/>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2. </a:t>
            </a:r>
            <a:r>
              <a:rPr lang="vi-VN" sz="3600" b="1" i="1" dirty="0">
                <a:latin typeface="Times New Roman" panose="02020603050405020304" pitchFamily="18" charset="0"/>
                <a:cs typeface="Times New Roman" panose="02020603050405020304" pitchFamily="18" charset="0"/>
              </a:rPr>
              <a:t>Một số phép tổng hợp cơ bản </a:t>
            </a:r>
            <a:r>
              <a:rPr lang="en-US" sz="3600" b="1" i="1" dirty="0" err="1" smtClean="0">
                <a:latin typeface="Times New Roman" panose="02020603050405020304" pitchFamily="18" charset="0"/>
                <a:cs typeface="Times New Roman" panose="02020603050405020304" pitchFamily="18" charset="0"/>
              </a:rPr>
              <a:t>trong</a:t>
            </a:r>
            <a:r>
              <a:rPr lang="en-US" sz="3600" b="1" i="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QUERY</a:t>
            </a:r>
            <a:endParaRPr lang="vi-VN" sz="36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Having </a:t>
            </a:r>
            <a:r>
              <a:rPr lang="en-US" sz="2800" b="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Chọn trường làm diều kiện lọc dữ liệu sau khi đã </a:t>
            </a:r>
            <a:r>
              <a:rPr lang="en-US" sz="2800" dirty="0" err="1" smtClean="0">
                <a:latin typeface="Times New Roman" panose="02020603050405020304" pitchFamily="18" charset="0"/>
                <a:cs typeface="Times New Roman" panose="02020603050405020304" pitchFamily="18" charset="0"/>
              </a:rPr>
              <a:t>lọc</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nhóm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Group </a:t>
            </a:r>
            <a:r>
              <a:rPr lang="en-US" sz="2800" b="1" dirty="0">
                <a:latin typeface="Times New Roman" panose="02020603050405020304" pitchFamily="18" charset="0"/>
                <a:cs typeface="Times New Roman" panose="02020603050405020304" pitchFamily="18" charset="0"/>
              </a:rPr>
              <a:t>by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Gộp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O</a:t>
            </a:r>
            <a:r>
              <a:rPr lang="en-US" sz="2800" b="1" dirty="0" err="1" smtClean="0">
                <a:latin typeface="Times New Roman" panose="02020603050405020304" pitchFamily="18" charset="0"/>
                <a:cs typeface="Times New Roman" panose="02020603050405020304" pitchFamily="18" charset="0"/>
              </a:rPr>
              <a:t>rder</a:t>
            </a:r>
            <a:r>
              <a:rPr lang="en-US" sz="2800" b="1"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B</a:t>
            </a:r>
            <a:r>
              <a:rPr lang="en-US" sz="2800" b="1" dirty="0" smtClean="0">
                <a:latin typeface="Times New Roman" panose="02020603050405020304" pitchFamily="18" charset="0"/>
                <a:cs typeface="Times New Roman" panose="02020603050405020304" pitchFamily="18" charset="0"/>
              </a:rPr>
              <a:t>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Chọn trường sắp xếp dữ liệu, mặc nhiên là sắp xếp tăng dần.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Distinct: </a:t>
            </a:r>
            <a:r>
              <a:rPr lang="vi-VN" sz="2800" dirty="0">
                <a:latin typeface="Times New Roman" panose="02020603050405020304" pitchFamily="18" charset="0"/>
                <a:cs typeface="Times New Roman" panose="02020603050405020304" pitchFamily="18" charset="0"/>
              </a:rPr>
              <a:t>chọn nhưng loại bỏ </a:t>
            </a: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cột trùng lắp thông tin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Top &lt;n&gt; :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dòng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dòng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cuối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order by </a:t>
            </a:r>
            <a:r>
              <a:rPr lang="en-US" sz="2800" dirty="0" err="1" smtClean="0">
                <a:latin typeface="Times New Roman" panose="02020603050405020304" pitchFamily="18" charset="0"/>
                <a:cs typeface="Times New Roman" panose="02020603050405020304" pitchFamily="18" charset="0"/>
              </a:rPr>
              <a:t>Desc</a:t>
            </a:r>
            <a:r>
              <a:rPr lang="en-US" sz="2800"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Distinct (&lt;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	</a:t>
            </a:r>
          </a:p>
          <a:p>
            <a:pPr algn="l"/>
            <a:r>
              <a:rPr lang="en-US" sz="2800" b="1" dirty="0" smtClean="0">
                <a:latin typeface="Times New Roman" panose="02020603050405020304" pitchFamily="18" charset="0"/>
                <a:cs typeface="Times New Roman" panose="02020603050405020304" pitchFamily="18" charset="0"/>
              </a:rPr>
              <a:t>	Select top &lt;n&gt; </a:t>
            </a:r>
            <a:r>
              <a:rPr lang="en-US" sz="2800" b="1" dirty="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endParaRPr lang="en-US" sz="2800" b="1"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Group By </a:t>
            </a:r>
            <a:r>
              <a:rPr lang="en-US" sz="2800" b="1" dirty="0">
                <a:latin typeface="Times New Roman" panose="02020603050405020304" pitchFamily="18" charset="0"/>
                <a:cs typeface="Times New Roman" panose="02020603050405020304" pitchFamily="18" charset="0"/>
              </a:rPr>
              <a:t>&lt;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p>
          <a:p>
            <a:pPr algn="l"/>
            <a:r>
              <a:rPr lang="en-US" sz="2800" b="1" dirty="0" smtClean="0">
                <a:latin typeface="Times New Roman" panose="02020603050405020304" pitchFamily="18" charset="0"/>
                <a:cs typeface="Times New Roman" panose="02020603050405020304" pitchFamily="18" charset="0"/>
              </a:rPr>
              <a:t>	Having (</a:t>
            </a:r>
            <a:r>
              <a:rPr lang="en-US" sz="2800" b="1" dirty="0" err="1" smtClean="0">
                <a:latin typeface="Times New Roman" panose="02020603050405020304" pitchFamily="18" charset="0"/>
                <a:cs typeface="Times New Roman" panose="02020603050405020304" pitchFamily="18" charset="0"/>
              </a:rPr>
              <a:t>Biểu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thức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ORDER </a:t>
            </a:r>
            <a:r>
              <a:rPr lang="en-US" sz="2800" b="1" dirty="0">
                <a:latin typeface="Times New Roman" panose="02020603050405020304" pitchFamily="18" charset="0"/>
                <a:cs typeface="Times New Roman" panose="02020603050405020304" pitchFamily="18" charset="0"/>
              </a:rPr>
              <a:t>BY &lt;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cột</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field )&gt; </a:t>
            </a:r>
            <a:r>
              <a:rPr lang="en-US" sz="2800" b="1" dirty="0" smtClean="0">
                <a:latin typeface="Times New Roman" panose="02020603050405020304" pitchFamily="18" charset="0"/>
                <a:cs typeface="Times New Roman" panose="02020603050405020304" pitchFamily="18" charset="0"/>
              </a:rPr>
              <a:t>DESC  : </a:t>
            </a:r>
            <a:r>
              <a:rPr lang="en-US" sz="2800" b="1" dirty="0" err="1" smtClean="0">
                <a:latin typeface="Times New Roman" panose="02020603050405020304" pitchFamily="18" charset="0"/>
                <a:cs typeface="Times New Roman" panose="02020603050405020304" pitchFamily="18" charset="0"/>
              </a:rPr>
              <a:t>giảm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dần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hoặc</a:t>
            </a:r>
            <a:r>
              <a:rPr lang="en-US" sz="2800" b="1" dirty="0" smtClean="0">
                <a:latin typeface="Times New Roman" panose="02020603050405020304" pitchFamily="18" charset="0"/>
                <a:cs typeface="Times New Roman" panose="02020603050405020304" pitchFamily="18" charset="0"/>
              </a:rPr>
              <a:t> ASC: </a:t>
            </a:r>
            <a:r>
              <a:rPr lang="en-US" sz="2800" b="1" dirty="0" err="1" smtClean="0">
                <a:latin typeface="Times New Roman" panose="02020603050405020304" pitchFamily="18" charset="0"/>
                <a:cs typeface="Times New Roman" panose="02020603050405020304" pitchFamily="18" charset="0"/>
              </a:rPr>
              <a:t>tăng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dần</a:t>
            </a:r>
            <a:endParaRPr lang="en-US" sz="2800" b="1" dirty="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buộc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dirty="0" err="1">
                <a:latin typeface="Times New Roman" panose="02020603050405020304" pitchFamily="18" charset="0"/>
                <a:cs typeface="Times New Roman" panose="02020603050405020304" pitchFamily="18" charset="0"/>
              </a:rPr>
              <a:t>T</a:t>
            </a:r>
            <a:r>
              <a:rPr lang="en-US" sz="2800" dirty="0" err="1" smtClean="0">
                <a:latin typeface="Times New Roman" panose="02020603050405020304" pitchFamily="18" charset="0"/>
                <a:cs typeface="Times New Roman" panose="02020603050405020304" pitchFamily="18" charset="0"/>
              </a:rPr>
              <a:t>hứ</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tùy</a:t>
            </a:r>
            <a:r>
              <a:rPr lang="en-US" sz="2800" dirty="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p>
          <a:p>
            <a:pPr algn="l"/>
            <a:r>
              <a:rPr lang="en-US" sz="2800" dirty="0" err="1">
                <a:latin typeface="Times New Roman" panose="02020603050405020304" pitchFamily="18" charset="0"/>
                <a:cs typeface="Times New Roman" panose="02020603050405020304" pitchFamily="18" charset="0"/>
              </a:rPr>
              <a:t>t</a:t>
            </a:r>
            <a:r>
              <a:rPr lang="en-US" sz="2800" dirty="0" err="1" smtClean="0">
                <a:latin typeface="Times New Roman" panose="02020603050405020304" pitchFamily="18" charset="0"/>
                <a:cs typeface="Times New Roman" panose="02020603050405020304" pitchFamily="18" charset="0"/>
              </a:rPr>
              <a:t>hứ</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lệnh </a:t>
            </a:r>
            <a:r>
              <a:rPr lang="vi-VN" sz="2800" dirty="0">
                <a:latin typeface="Times New Roman" panose="02020603050405020304" pitchFamily="18" charset="0"/>
                <a:cs typeface="Times New Roman" panose="02020603050405020304" pitchFamily="18" charset="0"/>
              </a:rPr>
              <a:t>truy vấn tổng hợp là như sau:</a:t>
            </a:r>
          </a:p>
          <a:p>
            <a:pPr algn="l"/>
            <a:r>
              <a:rPr lang="en-US" sz="2800" dirty="0" smtClean="0">
                <a:latin typeface="Times New Roman" panose="02020603050405020304" pitchFamily="18" charset="0"/>
                <a:cs typeface="Times New Roman" panose="02020603050405020304" pitchFamily="18" charset="0"/>
              </a:rPr>
              <a:t>	FROM-&gt; Where-&gt; Group By-&gt; Having-&gt; Select-&gt; Order by</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11293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7" y="2048935"/>
            <a:ext cx="15015331" cy="9448798"/>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2. </a:t>
            </a:r>
            <a:r>
              <a:rPr lang="vi-VN" sz="3600" b="1" i="1" dirty="0">
                <a:latin typeface="Times New Roman" panose="02020603050405020304" pitchFamily="18" charset="0"/>
                <a:cs typeface="Times New Roman" panose="02020603050405020304" pitchFamily="18" charset="0"/>
              </a:rPr>
              <a:t>Một số phép tổng hợp cơ bản </a:t>
            </a:r>
            <a:r>
              <a:rPr lang="en-US" sz="3600" b="1" i="1" dirty="0" err="1" smtClean="0">
                <a:latin typeface="Times New Roman" panose="02020603050405020304" pitchFamily="18" charset="0"/>
                <a:cs typeface="Times New Roman" panose="02020603050405020304" pitchFamily="18" charset="0"/>
              </a:rPr>
              <a:t>trong</a:t>
            </a:r>
            <a:r>
              <a:rPr lang="en-US" sz="3600" b="1" i="1"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QUERY</a:t>
            </a:r>
          </a:p>
          <a:p>
            <a:pPr algn="l"/>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a:t>
            </a:r>
          </a:p>
          <a:p>
            <a:pPr algn="l"/>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SELECT  </a:t>
            </a:r>
            <a:r>
              <a:rPr lang="en-US" sz="2800" dirty="0" err="1">
                <a:latin typeface="Times New Roman" panose="02020603050405020304" pitchFamily="18" charset="0"/>
                <a:cs typeface="Times New Roman" panose="02020603050405020304" pitchFamily="18" charset="0"/>
              </a:rPr>
              <a:t>MaSV</a:t>
            </a:r>
            <a:r>
              <a:rPr lang="en-US" sz="2800" dirty="0" smtClean="0">
                <a:latin typeface="Times New Roman" panose="02020603050405020304" pitchFamily="18" charset="0"/>
                <a:cs typeface="Times New Roman" panose="02020603050405020304" pitchFamily="18" charset="0"/>
              </a:rPr>
              <a:t>, AVG(Diem</a:t>
            </a:r>
            <a:r>
              <a:rPr lang="en-US" sz="2800" dirty="0">
                <a:latin typeface="Times New Roman" panose="02020603050405020304" pitchFamily="18" charset="0"/>
                <a:cs typeface="Times New Roman" panose="02020603050405020304" pitchFamily="18" charset="0"/>
              </a:rPr>
              <a:t>) AS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TB]</a:t>
            </a:r>
          </a:p>
          <a:p>
            <a:pPr algn="l"/>
            <a:r>
              <a:rPr lang="en-US" sz="2800" dirty="0">
                <a:latin typeface="Times New Roman" panose="02020603050405020304" pitchFamily="18" charset="0"/>
                <a:cs typeface="Times New Roman" panose="02020603050405020304" pitchFamily="18" charset="0"/>
              </a:rPr>
              <a:t>	FROM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KetQua</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Group By </a:t>
            </a:r>
            <a:r>
              <a:rPr lang="en-US" sz="2800" dirty="0" err="1" smtClean="0">
                <a:latin typeface="Times New Roman" panose="02020603050405020304" pitchFamily="18" charset="0"/>
                <a:cs typeface="Times New Roman" panose="02020603050405020304" pitchFamily="18" charset="0"/>
              </a:rPr>
              <a:t>Masv</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sách</a:t>
            </a:r>
            <a:endParaRPr lang="en-US" sz="2800" dirty="0" smtClean="0">
              <a:latin typeface="Times New Roman" panose="02020603050405020304" pitchFamily="18" charset="0"/>
              <a:cs typeface="Times New Roman" panose="02020603050405020304" pitchFamily="18" charset="0"/>
            </a:endParaRPr>
          </a:p>
          <a:p>
            <a:pPr algn="l"/>
            <a:r>
              <a:rPr lang="en-US" sz="36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SELECT </a:t>
            </a:r>
            <a:r>
              <a:rPr lang="en-US" sz="2800" dirty="0" err="1">
                <a:latin typeface="Times New Roman" panose="02020603050405020304" pitchFamily="18" charset="0"/>
                <a:cs typeface="Times New Roman" panose="02020603050405020304" pitchFamily="18" charset="0"/>
              </a:rPr>
              <a:t>HoSV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TenSV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NgaySinh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HocBong</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FROM </a:t>
            </a:r>
            <a:r>
              <a:rPr lang="en-US" sz="2800" dirty="0">
                <a:latin typeface="Times New Roman" panose="02020603050405020304" pitchFamily="18" charset="0"/>
                <a:cs typeface="Times New Roman" panose="02020603050405020304" pitchFamily="18" charset="0"/>
              </a:rPr>
              <a:t>DMSV</a:t>
            </a:r>
          </a:p>
          <a:p>
            <a:pPr algn="l"/>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ORDER </a:t>
            </a:r>
            <a:r>
              <a:rPr lang="en-US" sz="2800" b="1" dirty="0">
                <a:latin typeface="Times New Roman" panose="02020603050405020304" pitchFamily="18" charset="0"/>
                <a:cs typeface="Times New Roman" panose="02020603050405020304" pitchFamily="18" charset="0"/>
              </a:rPr>
              <a:t>BY </a:t>
            </a:r>
            <a:r>
              <a:rPr lang="en-US" sz="2800" dirty="0" err="1" smtClean="0">
                <a:latin typeface="Times New Roman" panose="02020603050405020304" pitchFamily="18" charset="0"/>
                <a:cs typeface="Times New Roman" panose="02020603050405020304" pitchFamily="18" charset="0"/>
              </a:rPr>
              <a:t>NgaySinh</a:t>
            </a:r>
            <a:r>
              <a:rPr lang="en-US" sz="2800" dirty="0" smtClean="0">
                <a:latin typeface="Times New Roman" panose="02020603050405020304" pitchFamily="18" charset="0"/>
                <a:cs typeface="Times New Roman" panose="02020603050405020304" pitchFamily="18" charset="0"/>
              </a:rPr>
              <a:t> DESC;</a:t>
            </a: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Select </a:t>
            </a:r>
            <a:r>
              <a:rPr lang="en-US" sz="2800" dirty="0" err="1">
                <a:latin typeface="Times New Roman" panose="02020603050405020304" pitchFamily="18" charset="0"/>
                <a:cs typeface="Times New Roman" panose="02020603050405020304" pitchFamily="18" charset="0"/>
              </a:rPr>
              <a:t>mahang</a:t>
            </a:r>
            <a:r>
              <a:rPr lang="en-US" sz="2800" dirty="0">
                <a:latin typeface="Times New Roman" panose="02020603050405020304" pitchFamily="18" charset="0"/>
                <a:cs typeface="Times New Roman" panose="02020603050405020304" pitchFamily="18" charset="0"/>
              </a:rPr>
              <a:t>, sum([</a:t>
            </a:r>
            <a:r>
              <a:rPr lang="en-US" sz="2800" dirty="0" err="1">
                <a:latin typeface="Times New Roman" panose="02020603050405020304" pitchFamily="18" charset="0"/>
                <a:cs typeface="Times New Roman" panose="02020603050405020304" pitchFamily="18" charset="0"/>
              </a:rPr>
              <a:t>soluong</a:t>
            </a:r>
            <a:r>
              <a:rPr lang="en-US" sz="2800" dirty="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	From </a:t>
            </a:r>
            <a:r>
              <a:rPr lang="en-US" sz="2800" dirty="0" err="1">
                <a:latin typeface="Times New Roman" panose="02020603050405020304" pitchFamily="18" charset="0"/>
                <a:cs typeface="Times New Roman" panose="02020603050405020304" pitchFamily="18" charset="0"/>
              </a:rPr>
              <a:t>banhang</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where </a:t>
            </a:r>
            <a:r>
              <a:rPr lang="en-US" sz="2800" dirty="0">
                <a:latin typeface="Times New Roman" panose="02020603050405020304" pitchFamily="18" charset="0"/>
                <a:cs typeface="Times New Roman" panose="02020603050405020304" pitchFamily="18" charset="0"/>
              </a:rPr>
              <a:t>month([</a:t>
            </a:r>
            <a:r>
              <a:rPr lang="en-US" sz="2800" dirty="0" err="1">
                <a:latin typeface="Times New Roman" panose="02020603050405020304" pitchFamily="18" charset="0"/>
                <a:cs typeface="Times New Roman" panose="02020603050405020304" pitchFamily="18" charset="0"/>
              </a:rPr>
              <a:t>ngayban</a:t>
            </a:r>
            <a:r>
              <a:rPr lang="en-US" sz="2800" dirty="0">
                <a:latin typeface="Times New Roman" panose="02020603050405020304" pitchFamily="18" charset="0"/>
                <a:cs typeface="Times New Roman" panose="02020603050405020304" pitchFamily="18" charset="0"/>
              </a:rPr>
              <a:t>])=7</a:t>
            </a:r>
          </a:p>
          <a:p>
            <a:pPr algn="l"/>
            <a:r>
              <a:rPr lang="en-US" sz="2800" dirty="0" smtClean="0">
                <a:latin typeface="Times New Roman" panose="02020603050405020304" pitchFamily="18" charset="0"/>
                <a:cs typeface="Times New Roman" panose="02020603050405020304" pitchFamily="18" charset="0"/>
              </a:rPr>
              <a:t>	Group </a:t>
            </a:r>
            <a:r>
              <a:rPr lang="en-US" sz="2800" dirty="0">
                <a:latin typeface="Times New Roman" panose="02020603050405020304" pitchFamily="18" charset="0"/>
                <a:cs typeface="Times New Roman" panose="02020603050405020304" pitchFamily="18" charset="0"/>
              </a:rPr>
              <a:t>by </a:t>
            </a:r>
            <a:r>
              <a:rPr lang="en-US" sz="2800" dirty="0" err="1">
                <a:latin typeface="Times New Roman" panose="02020603050405020304" pitchFamily="18" charset="0"/>
                <a:cs typeface="Times New Roman" panose="02020603050405020304" pitchFamily="18" charset="0"/>
              </a:rPr>
              <a:t>mahang</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Having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sum([</a:t>
            </a:r>
            <a:r>
              <a:rPr lang="en-US" sz="2800" dirty="0" err="1">
                <a:latin typeface="Times New Roman" panose="02020603050405020304" pitchFamily="18" charset="0"/>
                <a:cs typeface="Times New Roman" panose="02020603050405020304" pitchFamily="18" charset="0"/>
              </a:rPr>
              <a:t>soluong</a:t>
            </a:r>
            <a:r>
              <a:rPr lang="en-US" sz="2800" dirty="0">
                <a:latin typeface="Times New Roman" panose="02020603050405020304" pitchFamily="18" charset="0"/>
                <a:cs typeface="Times New Roman" panose="02020603050405020304" pitchFamily="18" charset="0"/>
              </a:rPr>
              <a:t>])&gt;20</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=&gt; </a:t>
            </a:r>
            <a:r>
              <a:rPr lang="en-US" sz="2800" dirty="0" err="1" smtClean="0">
                <a:latin typeface="Times New Roman" panose="02020603050405020304" pitchFamily="18" charset="0"/>
                <a:cs typeface="Times New Roman" panose="02020603050405020304" pitchFamily="18" charset="0"/>
              </a:rPr>
              <a:t>Liệt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mặt</a:t>
            </a:r>
            <a:r>
              <a:rPr lang="en-US" sz="2800" dirty="0" smtClean="0">
                <a:latin typeface="Times New Roman" panose="02020603050405020304" pitchFamily="18" charset="0"/>
                <a:cs typeface="Times New Roman" panose="02020603050405020304" pitchFamily="18" charset="0"/>
              </a:rPr>
              <a:t> hang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20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tháng</a:t>
            </a:r>
            <a:r>
              <a:rPr lang="en-US" sz="2800" dirty="0" smtClean="0">
                <a:latin typeface="Times New Roman" panose="02020603050405020304" pitchFamily="18" charset="0"/>
                <a:cs typeface="Times New Roman" panose="02020603050405020304" pitchFamily="18" charset="0"/>
              </a:rPr>
              <a:t> 7</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42688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1"/>
            <a:ext cx="14672128" cy="10012946"/>
          </a:xfrm>
        </p:spPr>
        <p:txBody>
          <a:bodyPr>
            <a:noAutofit/>
          </a:bodyPr>
          <a:lstStyle/>
          <a:p>
            <a:pPr algn="l"/>
            <a:r>
              <a:rPr lang="en-US" sz="3600" b="1" dirty="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Các</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Lệnh</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cập</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nhật</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thêm</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sửa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xóa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ghi</a:t>
            </a:r>
            <a:r>
              <a:rPr lang="en-US" sz="3600" b="1" i="1" dirty="0" smtClean="0">
                <a:latin typeface="Times New Roman" panose="02020603050405020304" pitchFamily="18" charset="0"/>
                <a:cs typeface="Times New Roman" panose="02020603050405020304" pitchFamily="18" charset="0"/>
              </a:rPr>
              <a:t>(record), </a:t>
            </a:r>
            <a:r>
              <a:rPr lang="en-US" sz="3600" b="1" i="1" dirty="0" err="1" smtClean="0">
                <a:latin typeface="Times New Roman" panose="02020603050405020304" pitchFamily="18" charset="0"/>
                <a:cs typeface="Times New Roman" panose="02020603050405020304" pitchFamily="18" charset="0"/>
              </a:rPr>
              <a:t>tạo</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bảng</a:t>
            </a:r>
            <a:endParaRPr lang="en-US" sz="3600" b="1" i="1" dirty="0" smtClean="0">
              <a:latin typeface="Times New Roman" panose="02020603050405020304" pitchFamily="18" charset="0"/>
              <a:cs typeface="Times New Roman" panose="02020603050405020304" pitchFamily="18" charset="0"/>
            </a:endParaRPr>
          </a:p>
          <a:p>
            <a:pPr algn="l"/>
            <a:r>
              <a:rPr lang="en-US" b="1" i="1" dirty="0" smtClean="0">
                <a:latin typeface="Times New Roman" panose="02020603050405020304" pitchFamily="18" charset="0"/>
                <a:cs typeface="Times New Roman" panose="02020603050405020304" pitchFamily="18" charset="0"/>
              </a:rPr>
              <a:t>a, </a:t>
            </a:r>
            <a:r>
              <a:rPr lang="en-US" b="1" i="1" dirty="0" err="1" smtClean="0">
                <a:latin typeface="Times New Roman" panose="02020603050405020304" pitchFamily="18" charset="0"/>
                <a:cs typeface="Times New Roman" panose="02020603050405020304" pitchFamily="18" charset="0"/>
              </a:rPr>
              <a:t>Truy</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vấn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tạo</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bảng</a:t>
            </a:r>
            <a:endParaRPr lang="en-US" b="1" i="1" dirty="0" smtClean="0">
              <a:latin typeface="Times New Roman" panose="02020603050405020304" pitchFamily="18" charset="0"/>
              <a:cs typeface="Times New Roman" panose="02020603050405020304" pitchFamily="18" charset="0"/>
            </a:endParaRPr>
          </a:p>
          <a:p>
            <a:pPr algn="l"/>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Tạo</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bảng</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mới</a:t>
            </a:r>
            <a:r>
              <a:rPr lang="en-US" sz="2800" b="1" i="1" dirty="0" smtClean="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từ</a:t>
            </a:r>
            <a:r>
              <a:rPr lang="en-US" sz="2800" b="1" i="1" dirty="0">
                <a:latin typeface="Times New Roman" panose="02020603050405020304" pitchFamily="18" charset="0"/>
                <a:cs typeface="Times New Roman" panose="02020603050405020304" pitchFamily="18" charset="0"/>
              </a:rPr>
              <a:t> 1 </a:t>
            </a:r>
            <a:r>
              <a:rPr lang="en-US" sz="2800" b="1" i="1" dirty="0" err="1">
                <a:latin typeface="Times New Roman" panose="02020603050405020304" pitchFamily="18" charset="0"/>
                <a:cs typeface="Times New Roman" panose="02020603050405020304" pitchFamily="18" charset="0"/>
              </a:rPr>
              <a:t>bảng</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hoặc</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nhiều</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bảng</a:t>
            </a:r>
            <a:r>
              <a:rPr lang="en-US" sz="2800" b="1" i="1" dirty="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đã</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có</a:t>
            </a:r>
            <a:r>
              <a:rPr lang="en-US" sz="2800" b="1" i="1" dirty="0" smtClean="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trong</a:t>
            </a:r>
            <a:r>
              <a:rPr lang="en-US" sz="2800" b="1" i="1" dirty="0">
                <a:latin typeface="Times New Roman" panose="02020603050405020304" pitchFamily="18" charset="0"/>
                <a:cs typeface="Times New Roman" panose="02020603050405020304" pitchFamily="18" charset="0"/>
              </a:rPr>
              <a:t> CSDL</a:t>
            </a:r>
            <a:endParaRPr lang="en-US" sz="2800" b="1" i="1" dirty="0" smtClean="0">
              <a:latin typeface="Times New Roman" panose="02020603050405020304" pitchFamily="18" charset="0"/>
              <a:cs typeface="Times New Roman" panose="02020603050405020304" pitchFamily="18" charset="0"/>
            </a:endParaRPr>
          </a:p>
          <a:p>
            <a:pPr algn="l"/>
            <a:r>
              <a:rPr lang="en-US" sz="2800" i="1" dirty="0" err="1" smtClean="0">
                <a:latin typeface="Times New Roman" panose="02020603050405020304" pitchFamily="18" charset="0"/>
                <a:cs typeface="Times New Roman" panose="02020603050405020304" pitchFamily="18" charset="0"/>
              </a:rPr>
              <a:t>Cú</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pháp</a:t>
            </a:r>
            <a:r>
              <a:rPr lang="en-US" sz="28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&lt;Field select&gt; into &lt;New Table </a:t>
            </a:r>
            <a:r>
              <a:rPr lang="en-US" sz="2800" b="1" dirty="0" smtClean="0">
                <a:latin typeface="Times New Roman" panose="02020603050405020304" pitchFamily="18" charset="0"/>
                <a:cs typeface="Times New Roman" panose="02020603050405020304" pitchFamily="18" charset="0"/>
              </a:rPr>
              <a:t>name&gt;</a:t>
            </a:r>
            <a:endParaRPr lang="en-US" sz="2800" b="1"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		From </a:t>
            </a:r>
            <a:r>
              <a:rPr lang="en-US" sz="2800" b="1" dirty="0">
                <a:latin typeface="Times New Roman" panose="02020603050405020304" pitchFamily="18" charset="0"/>
                <a:cs typeface="Times New Roman" panose="02020603050405020304" pitchFamily="18" charset="0"/>
              </a:rPr>
              <a:t>&lt;Old Table name&gt;</a:t>
            </a:r>
          </a:p>
          <a:p>
            <a:pPr algn="l"/>
            <a:r>
              <a:rPr lang="en-US" sz="2800" b="1" dirty="0" smtClean="0">
                <a:latin typeface="Times New Roman" panose="02020603050405020304" pitchFamily="18" charset="0"/>
                <a:cs typeface="Times New Roman" panose="02020603050405020304" pitchFamily="18" charset="0"/>
              </a:rPr>
              <a:t>		Where </a:t>
            </a:r>
            <a:r>
              <a:rPr lang="en-US" sz="2800" b="1" dirty="0">
                <a:latin typeface="Times New Roman" panose="02020603050405020304" pitchFamily="18" charset="0"/>
                <a:cs typeface="Times New Roman" panose="02020603050405020304" pitchFamily="18" charset="0"/>
              </a:rPr>
              <a:t>&lt;Condition</a:t>
            </a:r>
            <a:r>
              <a:rPr lang="en-US" sz="2800" b="1" dirty="0" smtClean="0">
                <a:latin typeface="Times New Roman" panose="02020603050405020304" pitchFamily="18" charset="0"/>
                <a:cs typeface="Times New Roman" panose="02020603050405020304" pitchFamily="18" charset="0"/>
              </a:rPr>
              <a:t>&gt;</a:t>
            </a:r>
          </a:p>
          <a:p>
            <a:pPr algn="l"/>
            <a:r>
              <a:rPr lang="en-US" sz="2400" b="1" i="1" dirty="0" err="1">
                <a:latin typeface="Times New Roman" panose="02020603050405020304" pitchFamily="18" charset="0"/>
                <a:cs typeface="Times New Roman" panose="02020603050405020304" pitchFamily="18" charset="0"/>
              </a:rPr>
              <a:t>Ví</a:t>
            </a:r>
            <a:r>
              <a:rPr lang="en-US" sz="2400" b="1" i="1" dirty="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dụ</a:t>
            </a:r>
            <a:r>
              <a:rPr lang="en-US" sz="2400" b="1" i="1"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Select </a:t>
            </a:r>
            <a:r>
              <a:rPr lang="en-US" sz="2400" i="1" dirty="0" err="1" smtClean="0">
                <a:latin typeface="Times New Roman" panose="02020603050405020304" pitchFamily="18" charset="0"/>
                <a:cs typeface="Times New Roman" panose="02020603050405020304" pitchFamily="18" charset="0"/>
              </a:rPr>
              <a:t>Mahang</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tenhang</a:t>
            </a:r>
            <a:r>
              <a:rPr lang="en-US" sz="2400" i="1" dirty="0" smtClean="0">
                <a:latin typeface="Times New Roman" panose="02020603050405020304" pitchFamily="18" charset="0"/>
                <a:cs typeface="Times New Roman" panose="02020603050405020304" pitchFamily="18" charset="0"/>
              </a:rPr>
              <a:t> into </a:t>
            </a:r>
            <a:r>
              <a:rPr lang="en-US" sz="2400" i="1" dirty="0" err="1" smtClean="0">
                <a:latin typeface="Times New Roman" panose="02020603050405020304" pitchFamily="18" charset="0"/>
                <a:cs typeface="Times New Roman" panose="02020603050405020304" pitchFamily="18" charset="0"/>
              </a:rPr>
              <a:t>Luu</a:t>
            </a:r>
            <a:endParaRPr lang="en-US" sz="2400" i="1" dirty="0" smtClean="0">
              <a:latin typeface="Times New Roman" panose="02020603050405020304" pitchFamily="18" charset="0"/>
              <a:cs typeface="Times New Roman" panose="02020603050405020304" pitchFamily="18" charset="0"/>
            </a:endParaRPr>
          </a:p>
          <a:p>
            <a:pPr algn="l"/>
            <a:r>
              <a:rPr lang="en-US" sz="2400" i="1" dirty="0" smtClean="0">
                <a:latin typeface="Times New Roman" panose="02020603050405020304" pitchFamily="18" charset="0"/>
                <a:cs typeface="Times New Roman" panose="02020603050405020304" pitchFamily="18" charset="0"/>
              </a:rPr>
              <a:t>		From </a:t>
            </a:r>
            <a:r>
              <a:rPr lang="en-US" sz="2400" i="1" dirty="0" err="1">
                <a:latin typeface="Times New Roman" panose="02020603050405020304" pitchFamily="18" charset="0"/>
                <a:cs typeface="Times New Roman" panose="02020603050405020304" pitchFamily="18" charset="0"/>
              </a:rPr>
              <a:t>Dskhang</a:t>
            </a:r>
            <a:endParaRPr lang="en-US" sz="2400" i="1" dirty="0">
              <a:latin typeface="Times New Roman" panose="02020603050405020304" pitchFamily="18" charset="0"/>
              <a:cs typeface="Times New Roman" panose="02020603050405020304" pitchFamily="18" charset="0"/>
            </a:endParaRPr>
          </a:p>
          <a:p>
            <a:pPr algn="l"/>
            <a:r>
              <a:rPr lang="en-US" sz="2400" i="1" dirty="0" smtClean="0">
                <a:latin typeface="Times New Roman" panose="02020603050405020304" pitchFamily="18" charset="0"/>
                <a:cs typeface="Times New Roman" panose="02020603050405020304" pitchFamily="18" charset="0"/>
              </a:rPr>
              <a:t>		Where </a:t>
            </a:r>
            <a:r>
              <a:rPr lang="en-US" sz="2400" i="1" dirty="0" err="1">
                <a:latin typeface="Times New Roman" panose="02020603050405020304" pitchFamily="18" charset="0"/>
                <a:cs typeface="Times New Roman" panose="02020603050405020304" pitchFamily="18" charset="0"/>
              </a:rPr>
              <a:t>Mahang</a:t>
            </a:r>
            <a:r>
              <a:rPr lang="en-US" sz="2400" i="1" dirty="0">
                <a:latin typeface="Times New Roman" panose="02020603050405020304" pitchFamily="18" charset="0"/>
                <a:cs typeface="Times New Roman" panose="02020603050405020304" pitchFamily="18" charset="0"/>
              </a:rPr>
              <a:t> Like “A</a:t>
            </a:r>
            <a:r>
              <a:rPr lang="en-US" sz="2400" i="1" dirty="0" smtClean="0">
                <a:latin typeface="Times New Roman" panose="02020603050405020304" pitchFamily="18" charset="0"/>
                <a:cs typeface="Times New Roman" panose="02020603050405020304" pitchFamily="18" charset="0"/>
              </a:rPr>
              <a:t>*”;</a:t>
            </a:r>
          </a:p>
          <a:p>
            <a:pPr algn="l"/>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Tạo</a:t>
            </a:r>
            <a:r>
              <a:rPr lang="en-US" sz="2800" b="1" i="1" dirty="0" smtClean="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bảng</a:t>
            </a:r>
            <a:r>
              <a:rPr lang="en-US" sz="2800" b="1" i="1" dirty="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mới</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không</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tham</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chiếu</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từ</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bảng</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cũ</a:t>
            </a:r>
            <a:endParaRPr lang="en-US" sz="2800" b="1" i="1" dirty="0">
              <a:latin typeface="Times New Roman" panose="02020603050405020304" pitchFamily="18" charset="0"/>
              <a:cs typeface="Times New Roman" panose="02020603050405020304" pitchFamily="18" charset="0"/>
            </a:endParaRPr>
          </a:p>
          <a:p>
            <a:pPr algn="l"/>
            <a:r>
              <a:rPr lang="en-US" sz="2800" i="1" dirty="0" err="1">
                <a:latin typeface="Times New Roman" panose="02020603050405020304" pitchFamily="18" charset="0"/>
                <a:cs typeface="Times New Roman" panose="02020603050405020304" pitchFamily="18" charset="0"/>
              </a:rPr>
              <a:t>Cú</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pháp</a:t>
            </a:r>
            <a:r>
              <a:rPr lang="en-US" sz="2800" i="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Create table &lt;Table name</a:t>
            </a:r>
            <a:r>
              <a:rPr lang="en-US" sz="2800" b="1" dirty="0" smtClean="0">
                <a:latin typeface="Times New Roman" panose="02020603050405020304" pitchFamily="18" charset="0"/>
                <a:cs typeface="Times New Roman" panose="02020603050405020304" pitchFamily="18" charset="0"/>
              </a:rPr>
              <a:t>&gt;(</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&lt;</a:t>
            </a:r>
            <a:r>
              <a:rPr lang="en-US" sz="2800" b="1" dirty="0">
                <a:latin typeface="Times New Roman" panose="02020603050405020304" pitchFamily="18" charset="0"/>
                <a:cs typeface="Times New Roman" panose="02020603050405020304" pitchFamily="18" charset="0"/>
              </a:rPr>
              <a:t>Field1&gt; &lt;Type</a:t>
            </a:r>
            <a:r>
              <a:rPr lang="en-US" sz="2800" b="1" dirty="0" smtClean="0">
                <a:latin typeface="Times New Roman" panose="02020603050405020304" pitchFamily="18" charset="0"/>
                <a:cs typeface="Times New Roman" panose="02020603050405020304" pitchFamily="18" charset="0"/>
              </a:rPr>
              <a:t>&gt;(</a:t>
            </a:r>
            <a:r>
              <a:rPr lang="en-US" sz="2800" b="1" dirty="0">
                <a:latin typeface="Times New Roman" panose="02020603050405020304" pitchFamily="18" charset="0"/>
                <a:cs typeface="Times New Roman" panose="02020603050405020304" pitchFamily="18" charset="0"/>
              </a:rPr>
              <a:t>Size</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&lt;Field2</a:t>
            </a:r>
            <a:r>
              <a:rPr lang="en-US" sz="2800" b="1" dirty="0" smtClean="0">
                <a:latin typeface="Times New Roman" panose="02020603050405020304" pitchFamily="18" charset="0"/>
                <a:cs typeface="Times New Roman" panose="02020603050405020304" pitchFamily="18" charset="0"/>
              </a:rPr>
              <a:t>&gt;&lt;</a:t>
            </a:r>
            <a:r>
              <a:rPr lang="en-US" sz="2800" b="1" dirty="0">
                <a:latin typeface="Times New Roman" panose="02020603050405020304" pitchFamily="18" charset="0"/>
                <a:cs typeface="Times New Roman" panose="02020603050405020304" pitchFamily="18" charset="0"/>
              </a:rPr>
              <a:t>Type</a:t>
            </a:r>
            <a:r>
              <a:rPr lang="en-US" sz="2800" b="1" dirty="0" smtClean="0">
                <a:latin typeface="Times New Roman" panose="02020603050405020304" pitchFamily="18" charset="0"/>
                <a:cs typeface="Times New Roman" panose="02020603050405020304" pitchFamily="18" charset="0"/>
              </a:rPr>
              <a:t>&gt;(</a:t>
            </a:r>
            <a:r>
              <a:rPr lang="en-US" sz="2800" b="1" dirty="0">
                <a:latin typeface="Times New Roman" panose="02020603050405020304" pitchFamily="18" charset="0"/>
                <a:cs typeface="Times New Roman" panose="02020603050405020304" pitchFamily="18" charset="0"/>
              </a:rPr>
              <a:t>Size</a:t>
            </a:r>
            <a:r>
              <a:rPr lang="en-US" sz="2800" b="1" dirty="0" smtClean="0">
                <a:latin typeface="Times New Roman" panose="02020603050405020304" pitchFamily="18" charset="0"/>
                <a:cs typeface="Times New Roman" panose="02020603050405020304" pitchFamily="18" charset="0"/>
              </a:rPr>
              <a:t>),…,</a:t>
            </a:r>
          </a:p>
          <a:p>
            <a:pPr algn="l"/>
            <a:r>
              <a:rPr lang="en-US" sz="2800" b="1" dirty="0" smtClean="0">
                <a:latin typeface="Times New Roman" panose="02020603050405020304" pitchFamily="18" charset="0"/>
                <a:cs typeface="Times New Roman" panose="02020603050405020304" pitchFamily="18" charset="0"/>
              </a:rPr>
              <a:t>		Primary </a:t>
            </a:r>
            <a:r>
              <a:rPr lang="en-US" sz="2800" b="1" dirty="0">
                <a:latin typeface="Times New Roman" panose="02020603050405020304" pitchFamily="18" charset="0"/>
                <a:cs typeface="Times New Roman" panose="02020603050405020304" pitchFamily="18" charset="0"/>
              </a:rPr>
              <a:t>key &lt;Fieldname key</a:t>
            </a:r>
            <a:r>
              <a:rPr lang="en-US" sz="2800" b="1" dirty="0" smtClean="0">
                <a:latin typeface="Times New Roman" panose="02020603050405020304" pitchFamily="18" charset="0"/>
                <a:cs typeface="Times New Roman" panose="02020603050405020304" pitchFamily="18" charset="0"/>
              </a:rPr>
              <a:t>&gt;</a:t>
            </a:r>
          </a:p>
          <a:p>
            <a:pPr algn="l"/>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l"/>
            <a:r>
              <a:rPr lang="en-US" sz="2000" b="1" i="1" dirty="0" err="1" smtClean="0">
                <a:latin typeface="Times New Roman" panose="02020603050405020304" pitchFamily="18" charset="0"/>
                <a:cs typeface="Times New Roman" panose="02020603050405020304" pitchFamily="18" charset="0"/>
              </a:rPr>
              <a:t>Ví</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dụ</a:t>
            </a:r>
            <a:r>
              <a:rPr lang="en-US" sz="2000" b="1" i="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CREATE TABLE </a:t>
            </a:r>
            <a:r>
              <a:rPr lang="en-US" sz="2000" i="1" dirty="0" err="1">
                <a:latin typeface="Times New Roman" panose="02020603050405020304" pitchFamily="18" charset="0"/>
                <a:cs typeface="Times New Roman" panose="02020603050405020304" pitchFamily="18" charset="0"/>
              </a:rPr>
              <a:t>Test_table</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t>
            </a:r>
          </a:p>
          <a:p>
            <a:pPr algn="l"/>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col1 </a:t>
            </a:r>
            <a:r>
              <a:rPr lang="en-US" sz="2000" i="1" dirty="0">
                <a:latin typeface="Times New Roman" panose="02020603050405020304" pitchFamily="18" charset="0"/>
                <a:cs typeface="Times New Roman" panose="02020603050405020304" pitchFamily="18" charset="0"/>
              </a:rPr>
              <a:t>INTEGER NOT </a:t>
            </a:r>
            <a:r>
              <a:rPr lang="en-US" sz="2000" i="1" dirty="0" smtClean="0">
                <a:latin typeface="Times New Roman" panose="02020603050405020304" pitchFamily="18" charset="0"/>
                <a:cs typeface="Times New Roman" panose="02020603050405020304" pitchFamily="18" charset="0"/>
              </a:rPr>
              <a:t>NULL,col2 </a:t>
            </a:r>
            <a:r>
              <a:rPr lang="en-US" sz="2000" i="1" dirty="0">
                <a:latin typeface="Times New Roman" panose="02020603050405020304" pitchFamily="18" charset="0"/>
                <a:cs typeface="Times New Roman" panose="02020603050405020304" pitchFamily="18" charset="0"/>
              </a:rPr>
              <a:t>CHAR(25</a:t>
            </a:r>
            <a:r>
              <a:rPr lang="en-US" sz="2000" i="1" dirty="0" smtClean="0">
                <a:latin typeface="Times New Roman" panose="02020603050405020304" pitchFamily="18" charset="0"/>
                <a:cs typeface="Times New Roman" panose="02020603050405020304" pitchFamily="18" charset="0"/>
              </a:rPr>
              <a:t>),</a:t>
            </a:r>
          </a:p>
          <a:p>
            <a:pPr algn="l"/>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col3 CHAR(25</a:t>
            </a:r>
            <a:r>
              <a:rPr lang="en-US" sz="2000" i="1" dirty="0">
                <a:latin typeface="Times New Roman" panose="02020603050405020304" pitchFamily="18" charset="0"/>
                <a:cs typeface="Times New Roman" panose="02020603050405020304" pitchFamily="18" charset="0"/>
              </a:rPr>
              <a:t>) NOT </a:t>
            </a:r>
            <a:r>
              <a:rPr lang="en-US" sz="2000" i="1" dirty="0" smtClean="0">
                <a:latin typeface="Times New Roman" panose="02020603050405020304" pitchFamily="18" charset="0"/>
                <a:cs typeface="Times New Roman" panose="02020603050405020304" pitchFamily="18" charset="0"/>
              </a:rPr>
              <a:t>NULL,col4 </a:t>
            </a:r>
            <a:r>
              <a:rPr lang="en-US" sz="2000" i="1" dirty="0">
                <a:latin typeface="Times New Roman" panose="02020603050405020304" pitchFamily="18" charset="0"/>
                <a:cs typeface="Times New Roman" panose="02020603050405020304" pitchFamily="18" charset="0"/>
              </a:rPr>
              <a:t>DATETIME,</a:t>
            </a:r>
          </a:p>
          <a:p>
            <a:pPr algn="l"/>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PRIMARY </a:t>
            </a:r>
            <a:r>
              <a:rPr lang="en-US" sz="2000" i="1" dirty="0">
                <a:latin typeface="Times New Roman" panose="02020603050405020304" pitchFamily="18" charset="0"/>
                <a:cs typeface="Times New Roman" panose="02020603050405020304" pitchFamily="18" charset="0"/>
              </a:rPr>
              <a:t>KEY (col1</a:t>
            </a:r>
            <a:r>
              <a:rPr lang="en-US" sz="2000" i="1" dirty="0" smtClean="0">
                <a:latin typeface="Times New Roman" panose="02020603050405020304" pitchFamily="18" charset="0"/>
                <a:cs typeface="Times New Roman" panose="02020603050405020304" pitchFamily="18" charset="0"/>
              </a:rPr>
              <a:t>)</a:t>
            </a:r>
          </a:p>
          <a:p>
            <a:pPr algn="l"/>
            <a:r>
              <a:rPr lang="en-US" sz="2000" i="1" dirty="0" smtClean="0">
                <a:latin typeface="Times New Roman" panose="02020603050405020304" pitchFamily="18" charset="0"/>
                <a:cs typeface="Times New Roman" panose="02020603050405020304" pitchFamily="18" charset="0"/>
              </a:rPr>
              <a:t>) </a:t>
            </a:r>
            <a:endParaRPr lang="en-US" sz="2000" i="1"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55538" y="9593451"/>
            <a:ext cx="4706380" cy="1771085"/>
          </a:xfrm>
          <a:prstGeom prst="rect">
            <a:avLst/>
          </a:prstGeom>
        </p:spPr>
      </p:pic>
    </p:spTree>
    <p:extLst>
      <p:ext uri="{BB962C8B-B14F-4D97-AF65-F5344CB8AC3E}">
        <p14:creationId xmlns:p14="http://schemas.microsoft.com/office/powerpoint/2010/main" val="1824652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0"/>
            <a:ext cx="14672128" cy="9820442"/>
          </a:xfrm>
        </p:spPr>
        <p:txBody>
          <a:bodyPr>
            <a:noAutofit/>
          </a:bodyPr>
          <a:lstStyle/>
          <a:p>
            <a:pPr algn="l"/>
            <a:r>
              <a:rPr lang="en-US" sz="3600" b="1" dirty="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Các</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Lệnh</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cập</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nhật</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thêm</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sửa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xóa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ghi</a:t>
            </a:r>
            <a:r>
              <a:rPr lang="en-US" sz="3600" b="1" i="1" dirty="0" smtClean="0">
                <a:latin typeface="Times New Roman" panose="02020603050405020304" pitchFamily="18" charset="0"/>
                <a:cs typeface="Times New Roman" panose="02020603050405020304" pitchFamily="18" charset="0"/>
              </a:rPr>
              <a:t>(record), </a:t>
            </a:r>
            <a:r>
              <a:rPr lang="en-US" sz="3600" b="1" i="1" dirty="0" err="1" smtClean="0">
                <a:latin typeface="Times New Roman" panose="02020603050405020304" pitchFamily="18" charset="0"/>
                <a:cs typeface="Times New Roman" panose="02020603050405020304" pitchFamily="18" charset="0"/>
              </a:rPr>
              <a:t>tạo</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bảng</a:t>
            </a:r>
            <a:endParaRPr lang="en-US" sz="3600" b="1" i="1" dirty="0" smtClean="0">
              <a:latin typeface="Times New Roman" panose="02020603050405020304" pitchFamily="18" charset="0"/>
              <a:cs typeface="Times New Roman" panose="02020603050405020304" pitchFamily="18" charset="0"/>
            </a:endParaRPr>
          </a:p>
          <a:p>
            <a:pPr algn="l"/>
            <a:r>
              <a:rPr lang="en-US" b="1" i="1" dirty="0">
                <a:latin typeface="Times New Roman" panose="02020603050405020304" pitchFamily="18" charset="0"/>
                <a:cs typeface="Times New Roman" panose="02020603050405020304" pitchFamily="18" charset="0"/>
              </a:rPr>
              <a:t>b, </a:t>
            </a:r>
            <a:r>
              <a:rPr lang="en-US" b="1" i="1" dirty="0" err="1">
                <a:latin typeface="Times New Roman" panose="02020603050405020304" pitchFamily="18" charset="0"/>
                <a:cs typeface="Times New Roman" panose="02020603050405020304" pitchFamily="18" charset="0"/>
              </a:rPr>
              <a:t>Truy</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vấn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thêm</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bản</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ghi</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lấy</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dữ</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liệu</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đã</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có</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từ</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bảng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khác</a:t>
            </a:r>
            <a:r>
              <a:rPr lang="en-US" b="1" i="1" dirty="0" smtClean="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a:p>
            <a:pPr algn="l"/>
            <a:r>
              <a:rPr lang="en-US" i="1" dirty="0" err="1" smtClean="0">
                <a:latin typeface="Times New Roman" panose="02020603050405020304" pitchFamily="18" charset="0"/>
                <a:cs typeface="Times New Roman" panose="02020603050405020304" pitchFamily="18" charset="0"/>
              </a:rPr>
              <a:t>Cú</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pháp</a:t>
            </a:r>
            <a:r>
              <a:rPr lang="en-US"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Insert </a:t>
            </a:r>
            <a:r>
              <a:rPr lang="en-US" b="1" dirty="0">
                <a:latin typeface="Times New Roman" panose="02020603050405020304" pitchFamily="18" charset="0"/>
                <a:cs typeface="Times New Roman" panose="02020603050405020304" pitchFamily="18" charset="0"/>
              </a:rPr>
              <a:t>into &lt;append Table name&gt;</a:t>
            </a:r>
          </a:p>
          <a:p>
            <a:pPr algn="l"/>
            <a:r>
              <a:rPr lang="en-US" b="1" dirty="0" smtClean="0">
                <a:latin typeface="Times New Roman" panose="02020603050405020304" pitchFamily="18" charset="0"/>
                <a:cs typeface="Times New Roman" panose="02020603050405020304" pitchFamily="18" charset="0"/>
              </a:rPr>
              <a:t>		Select </a:t>
            </a:r>
            <a:r>
              <a:rPr lang="en-US" b="1" dirty="0">
                <a:latin typeface="Times New Roman" panose="02020603050405020304" pitchFamily="18" charset="0"/>
                <a:cs typeface="Times New Roman" panose="02020603050405020304" pitchFamily="18" charset="0"/>
              </a:rPr>
              <a:t>&lt;field select&gt;</a:t>
            </a:r>
          </a:p>
          <a:p>
            <a:pPr algn="l"/>
            <a:r>
              <a:rPr lang="en-US" b="1" dirty="0" smtClean="0">
                <a:latin typeface="Times New Roman" panose="02020603050405020304" pitchFamily="18" charset="0"/>
                <a:cs typeface="Times New Roman" panose="02020603050405020304" pitchFamily="18" charset="0"/>
              </a:rPr>
              <a:t>		From </a:t>
            </a:r>
            <a:r>
              <a:rPr lang="en-US" b="1" dirty="0">
                <a:latin typeface="Times New Roman" panose="02020603050405020304" pitchFamily="18" charset="0"/>
                <a:cs typeface="Times New Roman" panose="02020603050405020304" pitchFamily="18" charset="0"/>
              </a:rPr>
              <a:t>&lt;Table name&gt;</a:t>
            </a:r>
          </a:p>
          <a:p>
            <a:pPr algn="l"/>
            <a:r>
              <a:rPr lang="en-US" b="1" dirty="0" smtClean="0">
                <a:latin typeface="Times New Roman" panose="02020603050405020304" pitchFamily="18" charset="0"/>
                <a:cs typeface="Times New Roman" panose="02020603050405020304" pitchFamily="18" charset="0"/>
              </a:rPr>
              <a:t>		Where </a:t>
            </a:r>
            <a:r>
              <a:rPr lang="en-US" b="1" dirty="0">
                <a:latin typeface="Times New Roman" panose="02020603050405020304" pitchFamily="18" charset="0"/>
                <a:cs typeface="Times New Roman" panose="02020603050405020304" pitchFamily="18" charset="0"/>
              </a:rPr>
              <a:t>&lt;Condition</a:t>
            </a:r>
            <a:r>
              <a:rPr lang="en-US" b="1" dirty="0" smtClean="0">
                <a:latin typeface="Times New Roman" panose="02020603050405020304" pitchFamily="18" charset="0"/>
                <a:cs typeface="Times New Roman" panose="02020603050405020304" pitchFamily="18" charset="0"/>
              </a:rPr>
              <a:t>&gt;</a:t>
            </a:r>
          </a:p>
          <a:p>
            <a:pPr algn="l"/>
            <a:r>
              <a:rPr lang="en-US" sz="2800" i="1" dirty="0" err="1" smtClean="0">
                <a:latin typeface="Times New Roman" panose="02020603050405020304" pitchFamily="18" charset="0"/>
                <a:cs typeface="Times New Roman" panose="02020603050405020304" pitchFamily="18" charset="0"/>
              </a:rPr>
              <a:t>Ví</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dụ</a:t>
            </a:r>
            <a:r>
              <a:rPr lang="en-US" sz="2800" i="1" dirty="0" smtClean="0">
                <a:latin typeface="Times New Roman" panose="02020603050405020304" pitchFamily="18" charset="0"/>
                <a:cs typeface="Times New Roman" panose="02020603050405020304" pitchFamily="18" charset="0"/>
              </a:rPr>
              <a:t>:		Insert </a:t>
            </a:r>
            <a:r>
              <a:rPr lang="en-US" sz="2800" i="1" dirty="0">
                <a:latin typeface="Times New Roman" panose="02020603050405020304" pitchFamily="18" charset="0"/>
                <a:cs typeface="Times New Roman" panose="02020603050405020304" pitchFamily="18" charset="0"/>
              </a:rPr>
              <a:t>into </a:t>
            </a:r>
            <a:r>
              <a:rPr lang="en-US" sz="2800" i="1" dirty="0" err="1">
                <a:latin typeface="Times New Roman" panose="02020603050405020304" pitchFamily="18" charset="0"/>
                <a:cs typeface="Times New Roman" panose="02020603050405020304" pitchFamily="18" charset="0"/>
              </a:rPr>
              <a:t>Luu</a:t>
            </a:r>
            <a:endParaRPr lang="en-US" sz="2800" i="1" dirty="0">
              <a:latin typeface="Times New Roman" panose="02020603050405020304" pitchFamily="18" charset="0"/>
              <a:cs typeface="Times New Roman" panose="02020603050405020304" pitchFamily="18" charset="0"/>
            </a:endParaRPr>
          </a:p>
          <a:p>
            <a:pPr algn="l"/>
            <a:r>
              <a:rPr lang="en-US" sz="2800" i="1" dirty="0">
                <a:latin typeface="Times New Roman" panose="02020603050405020304" pitchFamily="18" charset="0"/>
                <a:cs typeface="Times New Roman" panose="02020603050405020304" pitchFamily="18" charset="0"/>
              </a:rPr>
              <a:t>		Select HOTEN, NGAYSINH, NGHENGHIEP</a:t>
            </a:r>
          </a:p>
          <a:p>
            <a:pPr algn="l"/>
            <a:r>
              <a:rPr lang="en-US" sz="2800" i="1" dirty="0">
                <a:latin typeface="Times New Roman" panose="02020603050405020304" pitchFamily="18" charset="0"/>
                <a:cs typeface="Times New Roman" panose="02020603050405020304" pitchFamily="18" charset="0"/>
              </a:rPr>
              <a:t>		From </a:t>
            </a:r>
            <a:r>
              <a:rPr lang="en-US" sz="2800" i="1" dirty="0" smtClean="0">
                <a:latin typeface="Times New Roman" panose="02020603050405020304" pitchFamily="18" charset="0"/>
                <a:cs typeface="Times New Roman" panose="02020603050405020304" pitchFamily="18" charset="0"/>
              </a:rPr>
              <a:t>Luu1</a:t>
            </a:r>
            <a:endParaRPr lang="en-US" sz="2800" i="1" dirty="0">
              <a:latin typeface="Times New Roman" panose="02020603050405020304" pitchFamily="18" charset="0"/>
              <a:cs typeface="Times New Roman" panose="02020603050405020304" pitchFamily="18" charset="0"/>
            </a:endParaRPr>
          </a:p>
          <a:p>
            <a:pPr algn="l"/>
            <a:r>
              <a:rPr lang="en-US" sz="2800" i="1" dirty="0">
                <a:latin typeface="Times New Roman" panose="02020603050405020304" pitchFamily="18" charset="0"/>
                <a:cs typeface="Times New Roman" panose="02020603050405020304" pitchFamily="18" charset="0"/>
              </a:rPr>
              <a:t>		Where Year(NGAYSINH)&gt;</a:t>
            </a:r>
            <a:r>
              <a:rPr lang="en-US" sz="2800" i="1" dirty="0" smtClean="0">
                <a:latin typeface="Times New Roman" panose="02020603050405020304" pitchFamily="18" charset="0"/>
                <a:cs typeface="Times New Roman" panose="02020603050405020304" pitchFamily="18" charset="0"/>
              </a:rPr>
              <a:t>1987</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lệnh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r>
              <a:rPr lang="en-US"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Insert </a:t>
            </a:r>
            <a:r>
              <a:rPr lang="en-US" b="1" dirty="0">
                <a:latin typeface="Times New Roman" panose="02020603050405020304" pitchFamily="18" charset="0"/>
                <a:cs typeface="Times New Roman" panose="02020603050405020304" pitchFamily="18" charset="0"/>
              </a:rPr>
              <a:t>into &lt;Table </a:t>
            </a:r>
            <a:r>
              <a:rPr lang="en-US" b="1" dirty="0" smtClean="0">
                <a:latin typeface="Times New Roman" panose="02020603050405020304" pitchFamily="18" charset="0"/>
                <a:cs typeface="Times New Roman" panose="02020603050405020304" pitchFamily="18" charset="0"/>
              </a:rPr>
              <a:t>name&gt; (&lt;Field </a:t>
            </a:r>
            <a:r>
              <a:rPr lang="en-US" b="1" dirty="0">
                <a:latin typeface="Times New Roman" panose="02020603050405020304" pitchFamily="18" charset="0"/>
                <a:cs typeface="Times New Roman" panose="02020603050405020304" pitchFamily="18" charset="0"/>
              </a:rPr>
              <a:t>list</a:t>
            </a:r>
            <a:r>
              <a:rPr lang="en-US" b="1" dirty="0" smtClean="0">
                <a:latin typeface="Times New Roman" panose="02020603050405020304" pitchFamily="18" charset="0"/>
                <a:cs typeface="Times New Roman" panose="02020603050405020304" pitchFamily="18" charset="0"/>
              </a:rPr>
              <a:t>&gt;)</a:t>
            </a:r>
            <a:endParaRPr lang="en-US" b="1" dirty="0">
              <a:latin typeface="Times New Roman" panose="02020603050405020304" pitchFamily="18" charset="0"/>
              <a:cs typeface="Times New Roman" panose="02020603050405020304" pitchFamily="18" charset="0"/>
            </a:endParaRPr>
          </a:p>
          <a:p>
            <a:pPr algn="l"/>
            <a:r>
              <a:rPr lang="en-US" b="1" dirty="0" smtClean="0">
                <a:latin typeface="Times New Roman" panose="02020603050405020304" pitchFamily="18" charset="0"/>
                <a:cs typeface="Times New Roman" panose="02020603050405020304" pitchFamily="18" charset="0"/>
              </a:rPr>
              <a:t>	values (&lt;</a:t>
            </a:r>
            <a:r>
              <a:rPr lang="en-US" b="1" dirty="0">
                <a:latin typeface="Times New Roman" panose="02020603050405020304" pitchFamily="18" charset="0"/>
                <a:cs typeface="Times New Roman" panose="02020603050405020304" pitchFamily="18" charset="0"/>
              </a:rPr>
              <a:t>append values</a:t>
            </a:r>
            <a:r>
              <a:rPr lang="en-US" b="1" dirty="0" smtClean="0">
                <a:latin typeface="Times New Roman" panose="02020603050405020304" pitchFamily="18" charset="0"/>
                <a:cs typeface="Times New Roman" panose="02020603050405020304" pitchFamily="18" charset="0"/>
              </a:rPr>
              <a:t>&gt;)</a:t>
            </a:r>
          </a:p>
          <a:p>
            <a:pPr algn="l"/>
            <a:r>
              <a:rPr lang="en-US" sz="2400" b="1" i="1" dirty="0" err="1">
                <a:latin typeface="Times New Roman" panose="02020603050405020304" pitchFamily="18" charset="0"/>
                <a:cs typeface="Times New Roman" panose="02020603050405020304" pitchFamily="18" charset="0"/>
              </a:rPr>
              <a:t>Ví</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dụ</a:t>
            </a:r>
            <a:r>
              <a:rPr lang="en-US" sz="2400" b="1" i="1" dirty="0" smtClean="0">
                <a:latin typeface="Times New Roman" panose="02020603050405020304" pitchFamily="18" charset="0"/>
                <a:cs typeface="Times New Roman" panose="02020603050405020304" pitchFamily="18" charset="0"/>
              </a:rPr>
              <a:t>:	 </a:t>
            </a:r>
          </a:p>
          <a:p>
            <a:pPr algn="l"/>
            <a:r>
              <a:rPr lang="en-US" sz="2400" b="1" i="1" dirty="0">
                <a:latin typeface="Times New Roman" panose="02020603050405020304" pitchFamily="18" charset="0"/>
                <a:cs typeface="Times New Roman" panose="02020603050405020304" pitchFamily="18" charset="0"/>
              </a:rPr>
              <a:t>	</a:t>
            </a:r>
            <a:r>
              <a:rPr lang="en-US" altLang="ja-JP" sz="2800" i="1" dirty="0">
                <a:solidFill>
                  <a:prstClr val="black"/>
                </a:solidFill>
                <a:latin typeface="Times New Roman" panose="02020603050405020304" pitchFamily="18" charset="0"/>
                <a:cs typeface="Times New Roman" panose="02020603050405020304" pitchFamily="18" charset="0"/>
              </a:rPr>
              <a:t> Insert into </a:t>
            </a:r>
            <a:r>
              <a:rPr lang="en-US" sz="2400" i="1" dirty="0" err="1" smtClean="0">
                <a:latin typeface="Times New Roman" panose="02020603050405020304" pitchFamily="18" charset="0"/>
                <a:cs typeface="Times New Roman" panose="02020603050405020304" pitchFamily="18" charset="0"/>
              </a:rPr>
              <a:t>Luu</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HOTEN, NGAYSINH, NGHENGHIEP )</a:t>
            </a:r>
          </a:p>
          <a:p>
            <a:pPr algn="l"/>
            <a:r>
              <a:rPr lang="en-US" sz="2400" i="1" dirty="0" smtClean="0">
                <a:latin typeface="Times New Roman" panose="02020603050405020304" pitchFamily="18" charset="0"/>
                <a:cs typeface="Times New Roman" panose="02020603050405020304" pitchFamily="18" charset="0"/>
              </a:rPr>
              <a:t>	VALUES </a:t>
            </a:r>
            <a:r>
              <a:rPr lang="en-US" sz="2400" i="1" dirty="0">
                <a:latin typeface="Times New Roman" panose="02020603050405020304" pitchFamily="18" charset="0"/>
                <a:cs typeface="Times New Roman" panose="02020603050405020304" pitchFamily="18" charset="0"/>
              </a:rPr>
              <a:t>("Nguyen </a:t>
            </a:r>
            <a:r>
              <a:rPr lang="en-US" sz="2400" i="1" dirty="0" err="1">
                <a:latin typeface="Times New Roman" panose="02020603050405020304" pitchFamily="18" charset="0"/>
                <a:cs typeface="Times New Roman" panose="02020603050405020304" pitchFamily="18" charset="0"/>
              </a:rPr>
              <a:t>Thanh</a:t>
            </a:r>
            <a:r>
              <a:rPr lang="en-US" sz="2400" i="1" dirty="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Hinh</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#1988/03/23#, "Hoc </a:t>
            </a:r>
            <a:r>
              <a:rPr lang="en-US" sz="2400" i="1" dirty="0" err="1">
                <a:latin typeface="Times New Roman" panose="02020603050405020304" pitchFamily="18" charset="0"/>
                <a:cs typeface="Times New Roman" panose="02020603050405020304" pitchFamily="18" charset="0"/>
              </a:rPr>
              <a:t>Sinh</a:t>
            </a:r>
            <a:r>
              <a:rPr lang="en-US" sz="2400" i="1" dirty="0">
                <a:latin typeface="Times New Roman" panose="02020603050405020304" pitchFamily="18" charset="0"/>
                <a:cs typeface="Times New Roman" panose="02020603050405020304" pitchFamily="18" charset="0"/>
              </a:rPr>
              <a:t>");</a:t>
            </a:r>
            <a:endParaRPr lang="vi-VN" sz="2400" i="1"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04992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0"/>
            <a:ext cx="14672128" cy="9465733"/>
          </a:xfrm>
        </p:spPr>
        <p:txBody>
          <a:bodyPr>
            <a:noAutofit/>
          </a:bodyPr>
          <a:lstStyle/>
          <a:p>
            <a:pPr algn="l"/>
            <a:r>
              <a:rPr lang="en-US" sz="3600" b="1" dirty="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Các</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Lệnh</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cập</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nhật</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thêm</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sửa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xóa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ghi</a:t>
            </a:r>
            <a:r>
              <a:rPr lang="en-US" sz="3600" b="1" i="1" dirty="0" smtClean="0">
                <a:latin typeface="Times New Roman" panose="02020603050405020304" pitchFamily="18" charset="0"/>
                <a:cs typeface="Times New Roman" panose="02020603050405020304" pitchFamily="18" charset="0"/>
              </a:rPr>
              <a:t>(record), </a:t>
            </a:r>
            <a:r>
              <a:rPr lang="en-US" sz="3600" b="1" i="1" dirty="0" err="1" smtClean="0">
                <a:latin typeface="Times New Roman" panose="02020603050405020304" pitchFamily="18" charset="0"/>
                <a:cs typeface="Times New Roman" panose="02020603050405020304" pitchFamily="18" charset="0"/>
              </a:rPr>
              <a:t>tạo</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bảng</a:t>
            </a:r>
            <a:endParaRPr lang="en-US" sz="3600" b="1" i="1" dirty="0" smtClean="0">
              <a:latin typeface="Times New Roman" panose="02020603050405020304" pitchFamily="18" charset="0"/>
              <a:cs typeface="Times New Roman" panose="02020603050405020304" pitchFamily="18" charset="0"/>
            </a:endParaRPr>
          </a:p>
          <a:p>
            <a:pPr algn="l"/>
            <a:r>
              <a:rPr lang="en-US" sz="2800" b="1" i="1" dirty="0">
                <a:latin typeface="Times New Roman" panose="02020603050405020304" pitchFamily="18" charset="0"/>
                <a:cs typeface="Times New Roman" panose="02020603050405020304" pitchFamily="18" charset="0"/>
              </a:rPr>
              <a:t>c, </a:t>
            </a:r>
            <a:r>
              <a:rPr lang="en-US" sz="2800" b="1" i="1" dirty="0" err="1">
                <a:latin typeface="Times New Roman" panose="02020603050405020304" pitchFamily="18" charset="0"/>
                <a:cs typeface="Times New Roman" panose="02020603050405020304" pitchFamily="18" charset="0"/>
              </a:rPr>
              <a:t>Truy</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vấn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cập</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nhật</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bản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ghi</a:t>
            </a:r>
            <a:endParaRPr lang="en-US" sz="2800" b="1" i="1" dirty="0">
              <a:latin typeface="Times New Roman" panose="02020603050405020304" pitchFamily="18" charset="0"/>
              <a:cs typeface="Times New Roman" panose="02020603050405020304" pitchFamily="18" charset="0"/>
            </a:endParaRPr>
          </a:p>
          <a:p>
            <a:pPr algn="l"/>
            <a:r>
              <a:rPr lang="en-US" sz="2800" i="1" dirty="0" err="1">
                <a:latin typeface="Times New Roman" panose="02020603050405020304" pitchFamily="18" charset="0"/>
                <a:cs typeface="Times New Roman" panose="02020603050405020304" pitchFamily="18" charset="0"/>
              </a:rPr>
              <a:t>Cú</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pháp</a:t>
            </a:r>
            <a:r>
              <a:rPr lang="en-US" sz="2800" i="1" dirty="0">
                <a:latin typeface="Times New Roman" panose="02020603050405020304" pitchFamily="18" charset="0"/>
                <a:cs typeface="Times New Roman" panose="02020603050405020304" pitchFamily="18" charset="0"/>
              </a:rPr>
              <a:t>: 	Update &lt;Update Table name&gt;</a:t>
            </a:r>
          </a:p>
          <a:p>
            <a:pPr algn="l"/>
            <a:r>
              <a:rPr lang="en-US" sz="2800" i="1" dirty="0">
                <a:latin typeface="Times New Roman" panose="02020603050405020304" pitchFamily="18" charset="0"/>
                <a:cs typeface="Times New Roman" panose="02020603050405020304" pitchFamily="18" charset="0"/>
              </a:rPr>
              <a:t>		Set &lt;Field name&gt;=&lt;Express&gt;</a:t>
            </a:r>
          </a:p>
          <a:p>
            <a:pPr algn="l"/>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Where </a:t>
            </a:r>
            <a:r>
              <a:rPr lang="en-US" sz="2800" i="1" dirty="0">
                <a:latin typeface="Times New Roman" panose="02020603050405020304" pitchFamily="18" charset="0"/>
                <a:cs typeface="Times New Roman" panose="02020603050405020304" pitchFamily="18" charset="0"/>
              </a:rPr>
              <a:t>&lt;Condition</a:t>
            </a:r>
            <a:r>
              <a:rPr lang="en-US" sz="2800" i="1" dirty="0" smtClean="0">
                <a:latin typeface="Times New Roman" panose="02020603050405020304" pitchFamily="18" charset="0"/>
                <a:cs typeface="Times New Roman" panose="02020603050405020304" pitchFamily="18" charset="0"/>
              </a:rPr>
              <a:t>&gt;</a:t>
            </a:r>
            <a:endParaRPr lang="en-US" sz="2800" i="1" dirty="0">
              <a:latin typeface="Times New Roman" panose="02020603050405020304" pitchFamily="18" charset="0"/>
              <a:cs typeface="Times New Roman" panose="02020603050405020304" pitchFamily="18" charset="0"/>
            </a:endParaRPr>
          </a:p>
          <a:p>
            <a:pPr algn="l"/>
            <a:r>
              <a:rPr lang="en-US" sz="2800" b="1" i="1" dirty="0" err="1">
                <a:latin typeface="Times New Roman" panose="02020603050405020304" pitchFamily="18" charset="0"/>
                <a:cs typeface="Times New Roman" panose="02020603050405020304" pitchFamily="18" charset="0"/>
              </a:rPr>
              <a:t>Ví</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dụ</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Update </a:t>
            </a:r>
            <a:r>
              <a:rPr lang="en-US" sz="2800" dirty="0" err="1">
                <a:latin typeface="Times New Roman" panose="02020603050405020304" pitchFamily="18" charset="0"/>
                <a:cs typeface="Times New Roman" panose="02020603050405020304" pitchFamily="18" charset="0"/>
              </a:rPr>
              <a:t>LopHoc</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set </a:t>
            </a:r>
            <a:r>
              <a:rPr lang="en-US" sz="2800" dirty="0" smtClean="0">
                <a:latin typeface="Times New Roman" panose="02020603050405020304" pitchFamily="18" charset="0"/>
                <a:cs typeface="Times New Roman" panose="02020603050405020304" pitchFamily="18" charset="0"/>
              </a:rPr>
              <a:t>HOCPHI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HOCPHI +200000</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Where MALOP=”2”;</a:t>
            </a:r>
          </a:p>
          <a:p>
            <a:pPr algn="l"/>
            <a:r>
              <a:rPr lang="en-US" sz="2800" b="1" dirty="0">
                <a:latin typeface="Times New Roman" panose="02020603050405020304" pitchFamily="18" charset="0"/>
                <a:cs typeface="Times New Roman" panose="02020603050405020304" pitchFamily="18" charset="0"/>
              </a:rPr>
              <a:t>d, </a:t>
            </a:r>
            <a:r>
              <a:rPr lang="en-US" sz="2800" b="1" i="1" dirty="0" err="1">
                <a:latin typeface="Times New Roman" panose="02020603050405020304" pitchFamily="18" charset="0"/>
                <a:cs typeface="Times New Roman" panose="02020603050405020304" pitchFamily="18" charset="0"/>
              </a:rPr>
              <a:t>Truy</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vấn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xóa</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bản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ghi</a:t>
            </a:r>
            <a:endParaRPr lang="en-US" sz="2800" b="1" i="1" dirty="0">
              <a:latin typeface="Times New Roman" panose="02020603050405020304" pitchFamily="18" charset="0"/>
              <a:cs typeface="Times New Roman" panose="02020603050405020304" pitchFamily="18" charset="0"/>
            </a:endParaRPr>
          </a:p>
          <a:p>
            <a:pPr algn="l"/>
            <a:r>
              <a:rPr lang="en-US" sz="2800" i="1" dirty="0" err="1">
                <a:latin typeface="Times New Roman" panose="02020603050405020304" pitchFamily="18" charset="0"/>
                <a:cs typeface="Times New Roman" panose="02020603050405020304" pitchFamily="18" charset="0"/>
              </a:rPr>
              <a:t>Cú</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pháp</a:t>
            </a:r>
            <a:r>
              <a:rPr lang="en-US" sz="2800" i="1" dirty="0">
                <a:latin typeface="Times New Roman" panose="02020603050405020304" pitchFamily="18" charset="0"/>
                <a:cs typeface="Times New Roman" panose="02020603050405020304" pitchFamily="18" charset="0"/>
              </a:rPr>
              <a:t>: 	Delete &lt;Table.*&gt;</a:t>
            </a:r>
          </a:p>
          <a:p>
            <a:pPr algn="l"/>
            <a:r>
              <a:rPr lang="en-US" sz="2800" i="1" dirty="0">
                <a:latin typeface="Times New Roman" panose="02020603050405020304" pitchFamily="18" charset="0"/>
                <a:cs typeface="Times New Roman" panose="02020603050405020304" pitchFamily="18" charset="0"/>
              </a:rPr>
              <a:t>		From &lt;Delete Table name&gt;</a:t>
            </a:r>
          </a:p>
          <a:p>
            <a:pPr algn="l"/>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Where </a:t>
            </a:r>
            <a:r>
              <a:rPr lang="en-US" sz="2800" i="1" dirty="0">
                <a:latin typeface="Times New Roman" panose="02020603050405020304" pitchFamily="18" charset="0"/>
                <a:cs typeface="Times New Roman" panose="02020603050405020304" pitchFamily="18" charset="0"/>
              </a:rPr>
              <a:t>&lt;Condition</a:t>
            </a:r>
            <a:r>
              <a:rPr lang="en-US" sz="2800" i="1" dirty="0" smtClean="0">
                <a:latin typeface="Times New Roman" panose="02020603050405020304" pitchFamily="18" charset="0"/>
                <a:cs typeface="Times New Roman" panose="02020603050405020304" pitchFamily="18" charset="0"/>
              </a:rPr>
              <a:t>&gt;</a:t>
            </a:r>
            <a:endParaRPr lang="en-US" sz="2800" i="1" dirty="0">
              <a:latin typeface="Times New Roman" panose="02020603050405020304" pitchFamily="18" charset="0"/>
              <a:cs typeface="Times New Roman" panose="02020603050405020304" pitchFamily="18" charset="0"/>
            </a:endParaRPr>
          </a:p>
          <a:p>
            <a:pPr algn="l"/>
            <a:r>
              <a:rPr lang="en-US" sz="2800"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Ví</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dụ</a:t>
            </a:r>
            <a:r>
              <a:rPr lang="en-US" sz="2800" b="1" i="1"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tháng</a:t>
            </a:r>
            <a:r>
              <a:rPr lang="en-US" sz="2800" dirty="0" smtClean="0">
                <a:latin typeface="Times New Roman" panose="02020603050405020304" pitchFamily="18" charset="0"/>
                <a:cs typeface="Times New Roman" panose="02020603050405020304" pitchFamily="18" charset="0"/>
              </a:rPr>
              <a:t> 10/4/2017.</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Delete </a:t>
            </a:r>
            <a:r>
              <a:rPr lang="en-US" sz="2400" dirty="0" smtClean="0">
                <a:latin typeface="Times New Roman" panose="02020603050405020304" pitchFamily="18" charset="0"/>
                <a:cs typeface="Times New Roman" panose="02020603050405020304" pitchFamily="18" charset="0"/>
              </a:rPr>
              <a:t>LopHoc.*</a:t>
            </a:r>
            <a:endParaRPr lang="en-US" sz="2400" dirty="0">
              <a:latin typeface="Times New Roman" panose="02020603050405020304" pitchFamily="18" charset="0"/>
              <a:cs typeface="Times New Roman" panose="02020603050405020304" pitchFamily="18" charset="0"/>
            </a:endParaRPr>
          </a:p>
          <a:p>
            <a:pPr algn="l"/>
            <a:r>
              <a:rPr lang="en-US" sz="2400" dirty="0" smtClean="0">
                <a:latin typeface="Times New Roman" panose="02020603050405020304" pitchFamily="18" charset="0"/>
                <a:cs typeface="Times New Roman" panose="02020603050405020304" pitchFamily="18" charset="0"/>
              </a:rPr>
              <a:t>	FROM </a:t>
            </a:r>
            <a:r>
              <a:rPr lang="en-US" sz="2400" dirty="0" err="1" smtClean="0">
                <a:latin typeface="Times New Roman" panose="02020603050405020304" pitchFamily="18" charset="0"/>
                <a:cs typeface="Times New Roman" panose="02020603050405020304" pitchFamily="18" charset="0"/>
              </a:rPr>
              <a:t>LopHoc</a:t>
            </a:r>
            <a:endParaRPr lang="en-US" sz="2400" dirty="0">
              <a:latin typeface="Times New Roman" panose="02020603050405020304" pitchFamily="18" charset="0"/>
              <a:cs typeface="Times New Roman" panose="02020603050405020304" pitchFamily="18" charset="0"/>
            </a:endParaRPr>
          </a:p>
          <a:p>
            <a:pPr algn="l"/>
            <a:r>
              <a:rPr lang="en-US" sz="2400" dirty="0" smtClean="0">
                <a:latin typeface="Times New Roman" panose="02020603050405020304" pitchFamily="18" charset="0"/>
                <a:cs typeface="Times New Roman" panose="02020603050405020304" pitchFamily="18" charset="0"/>
              </a:rPr>
              <a:t>	Where </a:t>
            </a:r>
            <a:r>
              <a:rPr lang="en-US" sz="2400" dirty="0">
                <a:latin typeface="Times New Roman" panose="02020603050405020304" pitchFamily="18" charset="0"/>
                <a:cs typeface="Times New Roman" panose="02020603050405020304" pitchFamily="18" charset="0"/>
              </a:rPr>
              <a:t>NGAYKG &lt; #2017/04/10#</a:t>
            </a:r>
            <a:endParaRPr lang="vi-V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07061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8955" y="88806"/>
            <a:ext cx="13817600" cy="2538401"/>
          </a:xfrm>
        </p:spPr>
        <p:txBody>
          <a:bodyPr>
            <a:normAutofit/>
          </a:bodyPr>
          <a:lstStyle/>
          <a:p>
            <a:pPr algn="l"/>
            <a:r>
              <a:rPr lang="vi-VN" sz="7200" b="1" dirty="0"/>
              <a:t>I. Khái niệm về Cơ Sở Dữ Liệu (CSDL)</a:t>
            </a:r>
            <a:endParaRPr lang="en-US" sz="7200" dirty="0"/>
          </a:p>
        </p:txBody>
      </p:sp>
      <p:sp>
        <p:nvSpPr>
          <p:cNvPr id="3" name="Rectangle 2"/>
          <p:cNvSpPr/>
          <p:nvPr/>
        </p:nvSpPr>
        <p:spPr>
          <a:xfrm>
            <a:off x="658955" y="2766969"/>
            <a:ext cx="6429517" cy="535531"/>
          </a:xfrm>
          <a:prstGeom prst="rect">
            <a:avLst/>
          </a:prstGeom>
        </p:spPr>
        <p:txBody>
          <a:bodyPr wrap="none">
            <a:spAutoFit/>
          </a:bodyPr>
          <a:lstStyle/>
          <a:p>
            <a:pPr defTabSz="1219170">
              <a:lnSpc>
                <a:spcPct val="90000"/>
              </a:lnSpc>
              <a:spcBef>
                <a:spcPts val="1333"/>
              </a:spcBef>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3200" b="1" dirty="0" smtClean="0">
                <a:latin typeface="+mj-lt"/>
              </a:rPr>
              <a:t>CÁC </a:t>
            </a:r>
            <a:r>
              <a:rPr lang="vi-VN" sz="3200" b="1" dirty="0">
                <a:latin typeface="+mj-lt"/>
              </a:rPr>
              <a:t>BƯỚC THIẾT KẾ </a:t>
            </a:r>
            <a:r>
              <a:rPr lang="en-US" sz="3200" b="1" dirty="0" smtClean="0">
                <a:latin typeface="+mj-lt"/>
              </a:rPr>
              <a:t>1 </a:t>
            </a:r>
            <a:r>
              <a:rPr lang="vi-VN" sz="3200" b="1" dirty="0" smtClean="0">
                <a:latin typeface="+mj-lt"/>
              </a:rPr>
              <a:t>CSDL</a:t>
            </a:r>
            <a:endParaRPr lang="en-US" altLang="ja-JP" sz="3200" dirty="0">
              <a:latin typeface="+mj-lt"/>
              <a:cs typeface="Times New Roman" panose="02020603050405020304" pitchFamily="18" charset="0"/>
            </a:endParaRPr>
          </a:p>
        </p:txBody>
      </p:sp>
      <p:sp>
        <p:nvSpPr>
          <p:cNvPr id="2" name="Rectangle 1"/>
          <p:cNvSpPr/>
          <p:nvPr/>
        </p:nvSpPr>
        <p:spPr>
          <a:xfrm>
            <a:off x="1299410" y="3386861"/>
            <a:ext cx="14389769" cy="8279190"/>
          </a:xfrm>
          <a:prstGeom prst="rect">
            <a:avLst/>
          </a:prstGeom>
        </p:spPr>
        <p:txBody>
          <a:bodyPr wrap="square">
            <a:spAutoFit/>
          </a:bodyPr>
          <a:lstStyle/>
          <a:p>
            <a:r>
              <a:rPr lang="vi-VN" sz="2800" b="1" dirty="0">
                <a:latin typeface="+mj-lt"/>
              </a:rPr>
              <a:t>Bước 1</a:t>
            </a:r>
            <a:r>
              <a:rPr lang="vi-VN" sz="2800" dirty="0">
                <a:latin typeface="+mj-lt"/>
              </a:rPr>
              <a:t>: </a:t>
            </a:r>
            <a:endParaRPr lang="en-US" sz="2800" dirty="0" smtClean="0">
              <a:latin typeface="+mj-lt"/>
            </a:endParaRPr>
          </a:p>
          <a:p>
            <a:r>
              <a:rPr lang="en-US" sz="2800" dirty="0" smtClean="0">
                <a:latin typeface="+mj-lt"/>
              </a:rPr>
              <a:t>	</a:t>
            </a:r>
            <a:r>
              <a:rPr lang="vi-VN" sz="2800" dirty="0" smtClean="0">
                <a:latin typeface="+mj-lt"/>
              </a:rPr>
              <a:t>Xác </a:t>
            </a:r>
            <a:r>
              <a:rPr lang="vi-VN" sz="2800" dirty="0">
                <a:latin typeface="+mj-lt"/>
              </a:rPr>
              <a:t>định mục tiêu khai thác CSDL của chúng ta. Điều này quyết định các loại </a:t>
            </a:r>
            <a:r>
              <a:rPr lang="vi-VN" sz="2800" dirty="0" smtClean="0">
                <a:latin typeface="+mj-lt"/>
              </a:rPr>
              <a:t>sự</a:t>
            </a:r>
            <a:r>
              <a:rPr lang="en-US" sz="2800" dirty="0" smtClean="0">
                <a:latin typeface="+mj-lt"/>
              </a:rPr>
              <a:t> </a:t>
            </a:r>
            <a:r>
              <a:rPr lang="vi-VN" sz="2800" dirty="0" smtClean="0">
                <a:latin typeface="+mj-lt"/>
              </a:rPr>
              <a:t>kiện </a:t>
            </a:r>
            <a:r>
              <a:rPr lang="vi-VN" sz="2800" dirty="0">
                <a:latin typeface="+mj-lt"/>
              </a:rPr>
              <a:t>chúng ta sẽ đưa vào MS Access</a:t>
            </a:r>
            <a:r>
              <a:rPr lang="vi-VN" sz="2800" dirty="0" smtClean="0">
                <a:latin typeface="+mj-lt"/>
              </a:rPr>
              <a:t>.</a:t>
            </a:r>
            <a:endParaRPr lang="en-US" sz="2800" dirty="0" smtClean="0">
              <a:latin typeface="+mj-lt"/>
            </a:endParaRPr>
          </a:p>
          <a:p>
            <a:r>
              <a:rPr lang="vi-VN" sz="2800" b="1" dirty="0">
                <a:latin typeface="+mj-lt"/>
              </a:rPr>
              <a:t>Bước 2</a:t>
            </a:r>
            <a:r>
              <a:rPr lang="vi-VN" sz="2800" dirty="0">
                <a:latin typeface="+mj-lt"/>
              </a:rPr>
              <a:t>: </a:t>
            </a:r>
            <a:endParaRPr lang="en-US" sz="2800" dirty="0" smtClean="0">
              <a:latin typeface="+mj-lt"/>
            </a:endParaRPr>
          </a:p>
          <a:p>
            <a:r>
              <a:rPr lang="en-US" sz="2800" dirty="0" smtClean="0">
                <a:latin typeface="+mj-lt"/>
              </a:rPr>
              <a:t>	</a:t>
            </a:r>
            <a:r>
              <a:rPr lang="vi-VN" sz="2800" dirty="0" smtClean="0">
                <a:latin typeface="+mj-lt"/>
              </a:rPr>
              <a:t>Xác </a:t>
            </a:r>
            <a:r>
              <a:rPr lang="vi-VN" sz="2800" dirty="0">
                <a:latin typeface="+mj-lt"/>
              </a:rPr>
              <a:t>định các bảng dữ liệu cần thiết. Mỗi đối tượng thông tin sẽ hình thành </a:t>
            </a:r>
            <a:r>
              <a:rPr lang="vi-VN" sz="2800" dirty="0" smtClean="0">
                <a:latin typeface="+mj-lt"/>
              </a:rPr>
              <a:t>một</a:t>
            </a:r>
            <a:r>
              <a:rPr lang="en-US" sz="2800" dirty="0">
                <a:latin typeface="+mj-lt"/>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CSDL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a:t>
            </a:r>
          </a:p>
          <a:p>
            <a:r>
              <a:rPr lang="vi-VN" sz="2800" b="1" dirty="0">
                <a:latin typeface="+mj-lt"/>
              </a:rPr>
              <a:t>Bước 3</a:t>
            </a:r>
            <a:r>
              <a:rPr lang="vi-VN" sz="2800" dirty="0">
                <a:latin typeface="+mj-lt"/>
              </a:rPr>
              <a:t>: </a:t>
            </a:r>
            <a:endParaRPr lang="en-US" sz="2800" dirty="0" smtClean="0">
              <a:latin typeface="+mj-lt"/>
            </a:endParaRPr>
          </a:p>
          <a:p>
            <a:r>
              <a:rPr lang="en-US" sz="2800" dirty="0" smtClean="0">
                <a:latin typeface="+mj-lt"/>
              </a:rPr>
              <a:t>	</a:t>
            </a:r>
            <a:r>
              <a:rPr lang="vi-VN" sz="2800" dirty="0" smtClean="0">
                <a:latin typeface="+mj-lt"/>
              </a:rPr>
              <a:t>Sau </a:t>
            </a:r>
            <a:r>
              <a:rPr lang="vi-VN" sz="2800" dirty="0">
                <a:latin typeface="+mj-lt"/>
              </a:rPr>
              <a:t>khi đã xác định xong các bảng cần thiết, </a:t>
            </a:r>
            <a:r>
              <a:rPr lang="vi-VN" sz="2800" dirty="0" smtClean="0">
                <a:latin typeface="+mj-lt"/>
              </a:rPr>
              <a:t>ta </a:t>
            </a:r>
            <a:r>
              <a:rPr lang="vi-VN" sz="2800" dirty="0">
                <a:latin typeface="+mj-lt"/>
              </a:rPr>
              <a:t>phải chỉ rõ thông tin </a:t>
            </a:r>
            <a:r>
              <a:rPr lang="vi-VN" sz="2800" dirty="0" smtClean="0">
                <a:latin typeface="+mj-lt"/>
              </a:rPr>
              <a:t>nào</a:t>
            </a:r>
            <a:r>
              <a:rPr lang="en-US" sz="2800" dirty="0" smtClean="0">
                <a:latin typeface="+mj-lt"/>
              </a:rPr>
              <a:t> </a:t>
            </a:r>
            <a:r>
              <a:rPr lang="vi-VN" sz="2800" dirty="0" smtClean="0">
                <a:latin typeface="+mj-lt"/>
              </a:rPr>
              <a:t>cần </a:t>
            </a:r>
            <a:r>
              <a:rPr lang="vi-VN" sz="2800" dirty="0">
                <a:latin typeface="+mj-lt"/>
              </a:rPr>
              <a:t>quản lý trong mỗi bảng, đó là xác định các trường. Mỗi loại thông tin trong bảng </a:t>
            </a:r>
            <a:r>
              <a:rPr lang="vi-VN" sz="2800" dirty="0" smtClean="0">
                <a:latin typeface="+mj-lt"/>
              </a:rPr>
              <a:t>gọi</a:t>
            </a:r>
            <a:r>
              <a:rPr lang="en-US" sz="2800" dirty="0" smtClean="0">
                <a:latin typeface="+mj-lt"/>
              </a:rPr>
              <a:t> </a:t>
            </a:r>
            <a:r>
              <a:rPr lang="vi-VN" sz="2800" dirty="0" smtClean="0">
                <a:latin typeface="+mj-lt"/>
              </a:rPr>
              <a:t>là </a:t>
            </a:r>
            <a:r>
              <a:rPr lang="vi-VN" sz="2800" dirty="0">
                <a:latin typeface="+mj-lt"/>
              </a:rPr>
              <a:t>trường</a:t>
            </a:r>
            <a:r>
              <a:rPr lang="vi-VN" sz="2800" dirty="0" smtClean="0">
                <a:latin typeface="+mj-lt"/>
              </a:rPr>
              <a:t>.</a:t>
            </a:r>
            <a:r>
              <a:rPr lang="vi-VN" sz="2800" dirty="0">
                <a:latin typeface="+mj-lt"/>
              </a:rPr>
              <a:t> Mọi mẫu in trong cùng một bảng đều có chung cấu trúc các trường</a:t>
            </a:r>
            <a:r>
              <a:rPr lang="vi-VN" sz="2800" dirty="0" smtClean="0">
                <a:latin typeface="+mj-lt"/>
              </a:rPr>
              <a:t>.</a:t>
            </a:r>
            <a:endParaRPr lang="en-US" sz="2800" dirty="0" smtClean="0">
              <a:latin typeface="+mj-lt"/>
            </a:endParaRPr>
          </a:p>
          <a:p>
            <a:r>
              <a:rPr lang="vi-VN" sz="2800" b="1" dirty="0">
                <a:latin typeface="+mj-lt"/>
              </a:rPr>
              <a:t>Bước 4</a:t>
            </a:r>
            <a:r>
              <a:rPr lang="vi-VN" sz="2800" dirty="0">
                <a:latin typeface="+mj-lt"/>
              </a:rPr>
              <a:t>: </a:t>
            </a:r>
            <a:endParaRPr lang="en-US" sz="2800" dirty="0" smtClean="0">
              <a:latin typeface="+mj-lt"/>
            </a:endParaRPr>
          </a:p>
          <a:p>
            <a:r>
              <a:rPr lang="en-US" sz="2800" dirty="0" smtClean="0">
                <a:latin typeface="+mj-lt"/>
              </a:rPr>
              <a:t>	</a:t>
            </a:r>
            <a:r>
              <a:rPr lang="vi-VN" sz="2800" dirty="0" smtClean="0">
                <a:latin typeface="+mj-lt"/>
              </a:rPr>
              <a:t>Xác </a:t>
            </a:r>
            <a:r>
              <a:rPr lang="vi-VN" sz="2800" dirty="0">
                <a:latin typeface="+mj-lt"/>
              </a:rPr>
              <a:t>định các mối quan hệ giữa các bảng. Nhìn vào mỗi bảng dữ liệu và xem </a:t>
            </a:r>
            <a:r>
              <a:rPr lang="vi-VN" sz="2800" dirty="0" smtClean="0">
                <a:latin typeface="+mj-lt"/>
              </a:rPr>
              <a:t>xét</a:t>
            </a:r>
            <a:r>
              <a:rPr lang="en-US" sz="2800" dirty="0" smtClean="0">
                <a:latin typeface="+mj-lt"/>
              </a:rPr>
              <a:t> </a:t>
            </a:r>
            <a:r>
              <a:rPr lang="vi-VN" sz="2800" dirty="0" smtClean="0">
                <a:latin typeface="+mj-lt"/>
              </a:rPr>
              <a:t>dữ </a:t>
            </a:r>
            <a:r>
              <a:rPr lang="vi-VN" sz="2800" dirty="0">
                <a:latin typeface="+mj-lt"/>
              </a:rPr>
              <a:t>liệu trong bảng này liên hệ thế nào với dữ liệu trong bảng khác. Thêm trướng hoặc </a:t>
            </a:r>
            <a:r>
              <a:rPr lang="vi-VN" sz="2800" dirty="0" smtClean="0">
                <a:latin typeface="+mj-lt"/>
              </a:rPr>
              <a:t>tạo</a:t>
            </a:r>
            <a:r>
              <a:rPr lang="en-US" sz="2800" dirty="0" smtClean="0">
                <a:latin typeface="+mj-lt"/>
              </a:rPr>
              <a:t> </a:t>
            </a:r>
            <a:r>
              <a:rPr lang="vi-VN" sz="2800" dirty="0" smtClean="0">
                <a:latin typeface="+mj-lt"/>
              </a:rPr>
              <a:t>bảng </a:t>
            </a:r>
            <a:r>
              <a:rPr lang="vi-VN" sz="2800" dirty="0">
                <a:latin typeface="+mj-lt"/>
              </a:rPr>
              <a:t>mới để làm rõ mối quan hệ này. Đây là vấn đề hết sức quan trọng, tạo được quan </a:t>
            </a:r>
            <a:r>
              <a:rPr lang="vi-VN" sz="2800" dirty="0" smtClean="0">
                <a:latin typeface="+mj-lt"/>
              </a:rPr>
              <a:t>hệ</a:t>
            </a:r>
            <a:r>
              <a:rPr lang="en-US" sz="2800" dirty="0" smtClean="0">
                <a:latin typeface="+mj-lt"/>
              </a:rPr>
              <a:t>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nhanh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chóng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r>
              <a:rPr lang="vi-VN" sz="2800" b="1" dirty="0">
                <a:latin typeface="+mj-lt"/>
              </a:rPr>
              <a:t>Bước 5</a:t>
            </a:r>
            <a:r>
              <a:rPr lang="vi-VN" sz="2800" dirty="0">
                <a:latin typeface="+mj-lt"/>
              </a:rPr>
              <a:t>: </a:t>
            </a:r>
            <a:endParaRPr lang="en-US" sz="2800" dirty="0" smtClean="0">
              <a:latin typeface="+mj-lt"/>
            </a:endParaRPr>
          </a:p>
          <a:p>
            <a:r>
              <a:rPr lang="en-US" sz="2800" dirty="0" smtClean="0">
                <a:latin typeface="+mj-lt"/>
              </a:rPr>
              <a:t>	</a:t>
            </a:r>
            <a:r>
              <a:rPr lang="vi-VN" sz="2800" dirty="0" smtClean="0">
                <a:latin typeface="+mj-lt"/>
              </a:rPr>
              <a:t>Tinh </a:t>
            </a:r>
            <a:r>
              <a:rPr lang="vi-VN" sz="2800" dirty="0">
                <a:latin typeface="+mj-lt"/>
              </a:rPr>
              <a:t>chế, hiệu chỉnh lại thiết kế. Phân tích lại thiết kế ban đầu để tim lỗi, </a:t>
            </a:r>
            <a:r>
              <a:rPr lang="vi-VN" sz="2800" dirty="0" smtClean="0">
                <a:latin typeface="+mj-lt"/>
              </a:rPr>
              <a:t>tạo</a:t>
            </a:r>
            <a:r>
              <a:rPr lang="en-US" sz="2800" dirty="0" smtClean="0">
                <a:latin typeface="+mj-lt"/>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CSDL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vi-VN" sz="2800" dirty="0" smtClean="0">
                <a:latin typeface="+mj-lt"/>
              </a:rPr>
              <a:t>cầu </a:t>
            </a:r>
            <a:r>
              <a:rPr lang="vi-VN" sz="2800" dirty="0">
                <a:latin typeface="+mj-lt"/>
              </a:rPr>
              <a:t>truy xuất </a:t>
            </a:r>
            <a:r>
              <a:rPr lang="vi-VN" sz="2800" dirty="0" smtClean="0">
                <a:latin typeface="+mj-lt"/>
              </a:rPr>
              <a:t>của</a:t>
            </a:r>
            <a:r>
              <a:rPr lang="en-US" sz="2800" dirty="0" smtClean="0">
                <a:latin typeface="+mj-lt"/>
              </a:rPr>
              <a:t> </a:t>
            </a:r>
            <a:r>
              <a:rPr lang="vi-VN" sz="2800" dirty="0" smtClean="0">
                <a:latin typeface="+mj-lt"/>
              </a:rPr>
              <a:t>chúng </a:t>
            </a:r>
            <a:r>
              <a:rPr lang="vi-VN" sz="2800" dirty="0">
                <a:latin typeface="+mj-lt"/>
              </a:rPr>
              <a:t>ta, có rút được kết quả đúng từ những bảng dữ liệu đó không</a:t>
            </a:r>
            <a:r>
              <a:rPr lang="vi-VN" sz="2800" dirty="0" smtClean="0">
                <a:latin typeface="+mj-lt"/>
              </a:rPr>
              <a:t>.</a:t>
            </a:r>
            <a:endParaRPr lang="vi-VN" sz="2800" dirty="0">
              <a:latin typeface="+mj-lt"/>
            </a:endParaRPr>
          </a:p>
        </p:txBody>
      </p:sp>
    </p:spTree>
    <p:extLst>
      <p:ext uri="{BB962C8B-B14F-4D97-AF65-F5344CB8AC3E}">
        <p14:creationId xmlns:p14="http://schemas.microsoft.com/office/powerpoint/2010/main" val="184017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1"/>
            <a:ext cx="14672128" cy="8873066"/>
          </a:xfrm>
        </p:spPr>
        <p:txBody>
          <a:bodyPr>
            <a:noAutofit/>
          </a:bodyPr>
          <a:lstStyle/>
          <a:p>
            <a:pPr algn="l"/>
            <a:r>
              <a:rPr lang="en-US" b="1" i="1" dirty="0">
                <a:latin typeface="Times New Roman" panose="02020603050405020304" pitchFamily="18" charset="0"/>
                <a:cs typeface="Times New Roman" panose="02020603050405020304" pitchFamily="18" charset="0"/>
              </a:rPr>
              <a:t>4</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Truy</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Vấn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Dựa</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Trên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Nhiều</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Bảng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Dữ</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Liệu</a:t>
            </a:r>
            <a:endParaRPr lang="en-US" b="1" i="1" dirty="0" smtClean="0">
              <a:latin typeface="Times New Roman" panose="02020603050405020304" pitchFamily="18" charset="0"/>
              <a:cs typeface="Times New Roman" panose="02020603050405020304" pitchFamily="18" charset="0"/>
            </a:endParaRPr>
          </a:p>
          <a:p>
            <a:pPr algn="l"/>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Để tạo truy vấn dựa trên nhiều bảng dữ liệu thì các bảng đó phải được thiết lập mối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quan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a:t>
            </a:r>
          </a:p>
          <a:p>
            <a:pPr marL="571500" indent="-571500" algn="l">
              <a:buFontTx/>
              <a:buChar char="-"/>
            </a:pPr>
            <a:r>
              <a:rPr lang="vi-VN" sz="4000" dirty="0" smtClean="0">
                <a:latin typeface="Times New Roman" panose="02020603050405020304" pitchFamily="18" charset="0"/>
                <a:cs typeface="Times New Roman" panose="02020603050405020304" pitchFamily="18" charset="0"/>
              </a:rPr>
              <a:t>Khi </a:t>
            </a:r>
            <a:r>
              <a:rPr lang="vi-VN" sz="4000" dirty="0">
                <a:latin typeface="Times New Roman" panose="02020603050405020304" pitchFamily="18" charset="0"/>
                <a:cs typeface="Times New Roman" panose="02020603050405020304" pitchFamily="18" charset="0"/>
              </a:rPr>
              <a:t>các bảng dữ liệu được thiết lập mối quan hệ thì trường nối với nhau gọi </a:t>
            </a:r>
            <a:r>
              <a:rPr lang="vi-VN" sz="4000" dirty="0" smtClean="0">
                <a:latin typeface="Times New Roman" panose="02020603050405020304" pitchFamily="18" charset="0"/>
                <a:cs typeface="Times New Roman" panose="02020603050405020304" pitchFamily="18" charset="0"/>
              </a:rPr>
              <a:t>là</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trường </a:t>
            </a:r>
            <a:r>
              <a:rPr lang="vi-VN" sz="4000" dirty="0">
                <a:latin typeface="Times New Roman" panose="02020603050405020304" pitchFamily="18" charset="0"/>
                <a:cs typeface="Times New Roman" panose="02020603050405020304" pitchFamily="18" charset="0"/>
              </a:rPr>
              <a:t>liên </a:t>
            </a:r>
            <a:r>
              <a:rPr lang="vi-VN" sz="4000" dirty="0" smtClean="0">
                <a:latin typeface="Times New Roman" panose="02020603050405020304" pitchFamily="18" charset="0"/>
                <a:cs typeface="Times New Roman" panose="02020603050405020304" pitchFamily="18" charset="0"/>
              </a:rPr>
              <a:t>kết</a:t>
            </a:r>
            <a:r>
              <a:rPr lang="en-US" sz="4000" dirty="0" smtClean="0">
                <a:latin typeface="Times New Roman" panose="02020603050405020304" pitchFamily="18" charset="0"/>
                <a:cs typeface="Times New Roman" panose="02020603050405020304" pitchFamily="18" charset="0"/>
              </a:rPr>
              <a:t>.</a:t>
            </a:r>
          </a:p>
          <a:p>
            <a:pPr algn="l"/>
            <a:r>
              <a:rPr lang="en-US" sz="4000" dirty="0" smtClean="0">
                <a:latin typeface="Times New Roman" panose="02020603050405020304" pitchFamily="18" charset="0"/>
                <a:cs typeface="Times New Roman" panose="02020603050405020304" pitchFamily="18" charset="0"/>
              </a:rPr>
              <a:t>T</a:t>
            </a:r>
            <a:r>
              <a:rPr lang="vi-VN" sz="4000" dirty="0" smtClean="0">
                <a:latin typeface="Times New Roman" panose="02020603050405020304" pitchFamily="18" charset="0"/>
                <a:cs typeface="Times New Roman" panose="02020603050405020304" pitchFamily="18" charset="0"/>
              </a:rPr>
              <a:t>rong </a:t>
            </a:r>
            <a:r>
              <a:rPr lang="vi-VN" sz="4000" dirty="0">
                <a:latin typeface="Times New Roman" panose="02020603050405020304" pitchFamily="18" charset="0"/>
                <a:cs typeface="Times New Roman" panose="02020603050405020304" pitchFamily="18" charset="0"/>
              </a:rPr>
              <a:t>access phân biệt 3 loại liên kết </a:t>
            </a:r>
            <a:r>
              <a:rPr lang="vi-VN" sz="4000" dirty="0" smtClean="0">
                <a:latin typeface="Times New Roman" panose="02020603050405020304" pitchFamily="18" charset="0"/>
                <a:cs typeface="Times New Roman" panose="02020603050405020304" pitchFamily="18" charset="0"/>
              </a:rPr>
              <a:t>sau</a:t>
            </a:r>
            <a:r>
              <a:rPr lang="en-US" sz="4000" dirty="0" smtClean="0">
                <a:latin typeface="Times New Roman" panose="02020603050405020304" pitchFamily="18" charset="0"/>
                <a:cs typeface="Times New Roman" panose="02020603050405020304" pitchFamily="18" charset="0"/>
              </a:rPr>
              <a:t>:</a:t>
            </a:r>
          </a:p>
          <a:p>
            <a:pPr algn="l"/>
            <a:r>
              <a:rPr lang="en-US" b="1" i="1" dirty="0">
                <a:latin typeface="Times New Roman" panose="02020603050405020304" pitchFamily="18" charset="0"/>
                <a:cs typeface="Times New Roman" panose="02020603050405020304" pitchFamily="18" charset="0"/>
              </a:rPr>
              <a:t>a. </a:t>
            </a:r>
            <a:r>
              <a:rPr lang="en-US" b="1" i="1" dirty="0" err="1">
                <a:latin typeface="Times New Roman" panose="02020603050405020304" pitchFamily="18" charset="0"/>
                <a:cs typeface="Times New Roman" panose="02020603050405020304" pitchFamily="18" charset="0"/>
              </a:rPr>
              <a:t>Liên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kết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nội</a:t>
            </a:r>
            <a:r>
              <a:rPr lang="en-US" b="1" i="1" dirty="0">
                <a:latin typeface="Times New Roman" panose="02020603050405020304" pitchFamily="18" charset="0"/>
                <a:cs typeface="Times New Roman" panose="02020603050405020304" pitchFamily="18" charset="0"/>
              </a:rPr>
              <a:t> (Inner join)</a:t>
            </a:r>
          </a:p>
          <a:p>
            <a:pPr algn="l"/>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hiện trên D</a:t>
            </a:r>
            <a:r>
              <a:rPr lang="en-US" dirty="0">
                <a:latin typeface="Times New Roman" panose="02020603050405020304" pitchFamily="18" charset="0"/>
                <a:cs typeface="Times New Roman" panose="02020603050405020304" pitchFamily="18" charset="0"/>
              </a:rPr>
              <a:t>at</a:t>
            </a:r>
            <a:r>
              <a:rPr lang="vi-VN" dirty="0">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he</a:t>
            </a:r>
            <a:r>
              <a:rPr lang="vi-VN" dirty="0">
                <a:latin typeface="Times New Roman" panose="02020603050405020304" pitchFamily="18" charset="0"/>
                <a:cs typeface="Times New Roman" panose="02020603050405020304" pitchFamily="18" charset="0"/>
              </a:rPr>
              <a:t>et sẽ gồm những bản ghi mà dữ liệu chứa trong trường liên kết ở hai 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VD: </a:t>
            </a:r>
          </a:p>
          <a:p>
            <a:pPr algn="l"/>
            <a:r>
              <a:rPr lang="en-US" sz="2800" dirty="0">
                <a:latin typeface="Times New Roman" panose="02020603050405020304" pitchFamily="18" charset="0"/>
                <a:cs typeface="Times New Roman" panose="02020603050405020304" pitchFamily="18" charset="0"/>
              </a:rPr>
              <a:t>      Select </a:t>
            </a:r>
            <a:r>
              <a:rPr lang="en-US" sz="2800" dirty="0" err="1">
                <a:latin typeface="Times New Roman" panose="02020603050405020304" pitchFamily="18" charset="0"/>
                <a:cs typeface="Times New Roman" panose="02020603050405020304" pitchFamily="18" charset="0"/>
              </a:rPr>
              <a:t>NhanVien.HoNV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NhanVien.TenNV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Team.TenT</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From Team </a:t>
            </a:r>
            <a:r>
              <a:rPr lang="en-US" sz="2800" b="1" dirty="0">
                <a:latin typeface="Times New Roman" panose="02020603050405020304" pitchFamily="18" charset="0"/>
                <a:cs typeface="Times New Roman" panose="02020603050405020304" pitchFamily="18" charset="0"/>
              </a:rPr>
              <a:t>Inner Join </a:t>
            </a:r>
            <a:r>
              <a:rPr lang="en-US" sz="2800" dirty="0" err="1">
                <a:latin typeface="Times New Roman" panose="02020603050405020304" pitchFamily="18" charset="0"/>
                <a:cs typeface="Times New Roman" panose="02020603050405020304" pitchFamily="18" charset="0"/>
              </a:rPr>
              <a:t>NhanVien</a:t>
            </a:r>
            <a:r>
              <a:rPr lang="en-US" sz="2800" dirty="0">
                <a:latin typeface="Times New Roman" panose="02020603050405020304" pitchFamily="18" charset="0"/>
                <a:cs typeface="Times New Roman" panose="02020603050405020304" pitchFamily="18" charset="0"/>
              </a:rPr>
              <a:t> ON </a:t>
            </a:r>
            <a:r>
              <a:rPr lang="en-US" sz="2800" dirty="0" err="1">
                <a:latin typeface="Times New Roman" panose="02020603050405020304" pitchFamily="18" charset="0"/>
                <a:cs typeface="Times New Roman" panose="02020603050405020304" pitchFamily="18" charset="0"/>
              </a:rPr>
              <a:t>Team.MaT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NhanVien.MaT</a:t>
            </a:r>
            <a:endParaRPr lang="en-US" sz="2800" b="1" i="1" dirty="0">
              <a:latin typeface="Times New Roman" panose="02020603050405020304" pitchFamily="18" charset="0"/>
              <a:cs typeface="Times New Roman" panose="02020603050405020304" pitchFamily="18" charset="0"/>
            </a:endParaRPr>
          </a:p>
          <a:p>
            <a:pPr algn="l"/>
            <a:endParaRPr lang="en-US" sz="40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pic>
        <p:nvPicPr>
          <p:cNvPr id="4" name="図 2"/>
          <p:cNvPicPr>
            <a:picLocks noChangeAspect="1" noChangeArrowheads="1"/>
          </p:cNvPicPr>
          <p:nvPr/>
        </p:nvPicPr>
        <p:blipFill rotWithShape="1">
          <a:blip r:embed="rId3">
            <a:extLst>
              <a:ext uri="{28A0092B-C50C-407E-A947-70E740481C1C}">
                <a14:useLocalDpi xmlns:a14="http://schemas.microsoft.com/office/drawing/2010/main" val="0"/>
              </a:ext>
            </a:extLst>
          </a:blip>
          <a:srcRect l="14805" r="12379"/>
          <a:stretch/>
        </p:blipFill>
        <p:spPr bwMode="auto">
          <a:xfrm>
            <a:off x="11853333" y="8060267"/>
            <a:ext cx="2929467" cy="196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830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0"/>
            <a:ext cx="14672128" cy="9635067"/>
          </a:xfrm>
        </p:spPr>
        <p:txBody>
          <a:bodyPr>
            <a:noAutofit/>
          </a:bodyPr>
          <a:lstStyle/>
          <a:p>
            <a:pPr algn="l"/>
            <a:r>
              <a:rPr lang="en-US" b="1" i="1" dirty="0" smtClean="0">
                <a:latin typeface="Times New Roman" panose="02020603050405020304" pitchFamily="18" charset="0"/>
                <a:cs typeface="Times New Roman" panose="02020603050405020304" pitchFamily="18" charset="0"/>
              </a:rPr>
              <a:t>4</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Truy</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Vấn</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Dựa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Bảng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Dữ</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Liệu</a:t>
            </a:r>
            <a:endParaRPr lang="en-US" b="1" i="1" dirty="0">
              <a:latin typeface="Times New Roman" panose="02020603050405020304" pitchFamily="18" charset="0"/>
              <a:cs typeface="Times New Roman" panose="02020603050405020304" pitchFamily="18" charset="0"/>
            </a:endParaRPr>
          </a:p>
          <a:p>
            <a:pPr algn="l"/>
            <a:r>
              <a:rPr lang="en-US" sz="3600" b="1" i="1" dirty="0" smtClean="0">
                <a:latin typeface="Times New Roman" panose="02020603050405020304" pitchFamily="18" charset="0"/>
                <a:cs typeface="Times New Roman" panose="02020603050405020304" pitchFamily="18" charset="0"/>
              </a:rPr>
              <a:t>b. </a:t>
            </a:r>
            <a:r>
              <a:rPr lang="en-US" sz="3600" b="1" i="1" dirty="0" err="1">
                <a:latin typeface="Times New Roman" panose="02020603050405020304" pitchFamily="18" charset="0"/>
                <a:cs typeface="Times New Roman" panose="02020603050405020304" pitchFamily="18" charset="0"/>
              </a:rPr>
              <a:t>Liên</a:t>
            </a:r>
            <a:r>
              <a:rPr lang="en-US" sz="3600" b="1" i="1" dirty="0">
                <a:latin typeface="Times New Roman" panose="02020603050405020304" pitchFamily="18" charset="0"/>
                <a:cs typeface="Times New Roman" panose="02020603050405020304" pitchFamily="18" charset="0"/>
              </a:rPr>
              <a:t> </a:t>
            </a:r>
            <a:r>
              <a:rPr lang="en-US" sz="3600" b="1" i="1" dirty="0" err="1">
                <a:latin typeface="Times New Roman" panose="02020603050405020304" pitchFamily="18" charset="0"/>
                <a:cs typeface="Times New Roman" panose="02020603050405020304" pitchFamily="18" charset="0"/>
              </a:rPr>
              <a:t>kết</a:t>
            </a:r>
            <a:r>
              <a:rPr lang="en-US" sz="3600" b="1" i="1" dirty="0">
                <a:latin typeface="Times New Roman" panose="02020603050405020304" pitchFamily="18" charset="0"/>
                <a:cs typeface="Times New Roman" panose="02020603050405020304" pitchFamily="18" charset="0"/>
              </a:rPr>
              <a:t> </a:t>
            </a:r>
            <a:r>
              <a:rPr lang="en-US" sz="3600" b="1" i="1" dirty="0" err="1">
                <a:latin typeface="Times New Roman" panose="02020603050405020304" pitchFamily="18" charset="0"/>
                <a:cs typeface="Times New Roman" panose="02020603050405020304" pitchFamily="18" charset="0"/>
              </a:rPr>
              <a:t>ngoại</a:t>
            </a:r>
            <a:r>
              <a:rPr lang="en-US" sz="3600" b="1" i="1" dirty="0">
                <a:latin typeface="Times New Roman" panose="02020603050405020304" pitchFamily="18" charset="0"/>
                <a:cs typeface="Times New Roman" panose="02020603050405020304" pitchFamily="18" charset="0"/>
              </a:rPr>
              <a:t> (Outer join)</a:t>
            </a:r>
          </a:p>
          <a:p>
            <a:pPr algn="l"/>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Đây</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loại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Dynaset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hai</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bảng</a:t>
            </a:r>
            <a:r>
              <a:rPr lang="en-US" sz="3600" dirty="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tham </a:t>
            </a:r>
            <a:r>
              <a:rPr lang="vi-VN" sz="3600" dirty="0">
                <a:latin typeface="Times New Roman" panose="02020603050405020304" pitchFamily="18" charset="0"/>
                <a:cs typeface="Times New Roman" panose="02020603050405020304" pitchFamily="18" charset="0"/>
              </a:rPr>
              <a:t>gia có nội dung trường liên kết không giống nội dung trong trường tương ứng </a:t>
            </a:r>
            <a:r>
              <a:rPr lang="vi-VN" sz="3600" dirty="0" smtClean="0">
                <a:latin typeface="Times New Roman" panose="02020603050405020304" pitchFamily="18" charset="0"/>
                <a:cs typeface="Times New Roman" panose="02020603050405020304" pitchFamily="18" charset="0"/>
              </a:rPr>
              <a:t>của</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bảng </a:t>
            </a:r>
            <a:r>
              <a:rPr lang="vi-VN" sz="3600" dirty="0">
                <a:latin typeface="Times New Roman" panose="02020603050405020304" pitchFamily="18" charset="0"/>
                <a:cs typeface="Times New Roman" panose="02020603050405020304" pitchFamily="18" charset="0"/>
              </a:rPr>
              <a:t>còn lại. Liên kết ngoại được chia làm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loại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sau</a:t>
            </a:r>
            <a:r>
              <a:rPr lang="en-US" sz="3600" dirty="0" smtClean="0">
                <a:latin typeface="Times New Roman" panose="02020603050405020304" pitchFamily="18" charset="0"/>
                <a:cs typeface="Times New Roman" panose="02020603050405020304" pitchFamily="18" charset="0"/>
              </a:rPr>
              <a:t>:</a:t>
            </a:r>
          </a:p>
          <a:p>
            <a:pPr algn="l"/>
            <a:r>
              <a:rPr lang="en-US" sz="3600" b="1" dirty="0" smtClean="0">
                <a:latin typeface="Times New Roman" panose="02020603050405020304" pitchFamily="18" charset="0"/>
                <a:cs typeface="Times New Roman" panose="02020603050405020304" pitchFamily="18" charset="0"/>
              </a:rPr>
              <a:t>-Left </a:t>
            </a:r>
            <a:r>
              <a:rPr lang="en-US" sz="3600" b="1" dirty="0">
                <a:latin typeface="Times New Roman" panose="02020603050405020304" pitchFamily="18" charset="0"/>
                <a:cs typeface="Times New Roman" panose="02020603050405020304" pitchFamily="18" charset="0"/>
              </a:rPr>
              <a:t>Outer Join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này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ở </a:t>
            </a:r>
            <a:r>
              <a:rPr lang="en-US" sz="3600" dirty="0" err="1">
                <a:latin typeface="Times New Roman" panose="02020603050405020304" pitchFamily="18" charset="0"/>
                <a:cs typeface="Times New Roman" panose="02020603050405020304" pitchFamily="18" charset="0"/>
              </a:rPr>
              <a:t>bảng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bên</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"A"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toàn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bộ</a:t>
            </a:r>
            <a:r>
              <a:rPr lang="en-US" sz="3600" dirty="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trên Dynaset và chỉ những bản ghi bên bảng </a:t>
            </a:r>
            <a:r>
              <a:rPr lang="vi-VN" sz="3600"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B</a:t>
            </a:r>
            <a:r>
              <a:rPr lang="vi-VN" sz="3600" dirty="0" smtClean="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có nội dung trong trường liên </a:t>
            </a:r>
            <a:r>
              <a:rPr lang="vi-VN" sz="3600" dirty="0" smtClean="0">
                <a:latin typeface="Times New Roman" panose="02020603050405020304" pitchFamily="18" charset="0"/>
                <a:cs typeface="Times New Roman" panose="02020603050405020304" pitchFamily="18" charset="0"/>
              </a:rPr>
              <a:t>kết</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giống </a:t>
            </a:r>
            <a:r>
              <a:rPr lang="vi-VN" sz="3600" dirty="0">
                <a:latin typeface="Times New Roman" panose="02020603050405020304" pitchFamily="18" charset="0"/>
                <a:cs typeface="Times New Roman" panose="02020603050405020304" pitchFamily="18" charset="0"/>
              </a:rPr>
              <a:t>trường tương ứng bên bảng </a:t>
            </a:r>
            <a:r>
              <a:rPr lang="en-US" sz="3600" dirty="0">
                <a:latin typeface="Times New Roman" panose="02020603050405020304" pitchFamily="18" charset="0"/>
                <a:cs typeface="Times New Roman" panose="02020603050405020304" pitchFamily="18" charset="0"/>
              </a:rPr>
              <a:t>"A" </a:t>
            </a:r>
            <a:endParaRPr lang="vi-VN" sz="36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VD: A LEFT OUTER JOIN </a:t>
            </a:r>
            <a:r>
              <a:rPr lang="en-US" sz="2800" dirty="0" smtClean="0">
                <a:latin typeface="Times New Roman" panose="02020603050405020304" pitchFamily="18" charset="0"/>
                <a:cs typeface="Times New Roman" panose="02020603050405020304" pitchFamily="18" charset="0"/>
              </a:rPr>
              <a:t>B</a:t>
            </a: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trong</a:t>
            </a:r>
            <a:endParaRPr lang="en-US" sz="2800" dirty="0" smtClean="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a:t>
            </a:r>
          </a:p>
          <a:p>
            <a:pPr algn="l"/>
            <a:r>
              <a:rPr lang="en-US" sz="2800" dirty="0" smtClean="0">
                <a:latin typeface="Times New Roman" panose="02020603050405020304" pitchFamily="18" charset="0"/>
                <a:cs typeface="Times New Roman" panose="02020603050405020304" pitchFamily="18" charset="0"/>
              </a:rPr>
              <a:t>-V</a:t>
            </a:r>
            <a:r>
              <a:rPr lang="vi-VN" sz="2800" dirty="0" smtClean="0">
                <a:latin typeface="Times New Roman" panose="02020603050405020304" pitchFamily="18" charset="0"/>
                <a:cs typeface="Times New Roman" panose="02020603050405020304" pitchFamily="18" charset="0"/>
              </a:rPr>
              <a:t>ới </a:t>
            </a:r>
            <a:r>
              <a:rPr lang="vi-VN" sz="2800" dirty="0">
                <a:latin typeface="Times New Roman" panose="02020603050405020304" pitchFamily="18" charset="0"/>
                <a:cs typeface="Times New Roman" panose="02020603050405020304" pitchFamily="18" charset="0"/>
              </a:rPr>
              <a:t>các bản ghi không có mặt trong bảng B thì các cột từ B được điền NULL. </a:t>
            </a:r>
            <a:endParaRPr lang="en-US" sz="2800" dirty="0" smtClean="0">
              <a:latin typeface="Times New Roman" panose="02020603050405020304" pitchFamily="18" charset="0"/>
              <a:cs typeface="Times New Roman" panose="02020603050405020304" pitchFamily="18" charset="0"/>
            </a:endParaRPr>
          </a:p>
          <a:p>
            <a:pPr algn="l"/>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bản ghi chỉ có trong B mà không có trong A sẽ không được trả về.</a:t>
            </a:r>
            <a:endParaRPr lang="en-US" sz="28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pic>
        <p:nvPicPr>
          <p:cNvPr id="10" name="図 4"/>
          <p:cNvPicPr>
            <a:picLocks noChangeAspect="1" noChangeArrowheads="1"/>
          </p:cNvPicPr>
          <p:nvPr/>
        </p:nvPicPr>
        <p:blipFill rotWithShape="1">
          <a:blip r:embed="rId3">
            <a:extLst>
              <a:ext uri="{28A0092B-C50C-407E-A947-70E740481C1C}">
                <a14:useLocalDpi xmlns:a14="http://schemas.microsoft.com/office/drawing/2010/main" val="0"/>
              </a:ext>
            </a:extLst>
          </a:blip>
          <a:srcRect t="2020"/>
          <a:stretch/>
        </p:blipFill>
        <p:spPr bwMode="auto">
          <a:xfrm>
            <a:off x="11836400" y="9025466"/>
            <a:ext cx="2917825" cy="194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215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78001"/>
            <a:ext cx="14672128" cy="9668932"/>
          </a:xfrm>
        </p:spPr>
        <p:txBody>
          <a:bodyPr>
            <a:noAutofit/>
          </a:bodyPr>
          <a:lstStyle/>
          <a:p>
            <a:pPr algn="l"/>
            <a:r>
              <a:rPr lang="en-US" b="1" i="1" dirty="0" smtClean="0">
                <a:latin typeface="Times New Roman" panose="02020603050405020304" pitchFamily="18" charset="0"/>
                <a:cs typeface="Times New Roman" panose="02020603050405020304" pitchFamily="18" charset="0"/>
              </a:rPr>
              <a:t>4</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Truy</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Vấn</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Dựa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Bảng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Dữ</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Liệu</a:t>
            </a:r>
            <a:endParaRPr lang="en-US" b="1" i="1" dirty="0">
              <a:latin typeface="Times New Roman" panose="02020603050405020304" pitchFamily="18" charset="0"/>
              <a:cs typeface="Times New Roman" panose="02020603050405020304" pitchFamily="18" charset="0"/>
            </a:endParaRPr>
          </a:p>
          <a:p>
            <a:pPr algn="l"/>
            <a:r>
              <a:rPr lang="en-US" sz="2800" b="1" i="1" dirty="0" smtClean="0">
                <a:latin typeface="Times New Roman" panose="02020603050405020304" pitchFamily="18" charset="0"/>
                <a:cs typeface="Times New Roman" panose="02020603050405020304" pitchFamily="18" charset="0"/>
              </a:rPr>
              <a:t>b. </a:t>
            </a:r>
            <a:r>
              <a:rPr lang="en-US" sz="2800" b="1" i="1" dirty="0" err="1">
                <a:latin typeface="Times New Roman" panose="02020603050405020304" pitchFamily="18" charset="0"/>
                <a:cs typeface="Times New Roman" panose="02020603050405020304" pitchFamily="18" charset="0"/>
              </a:rPr>
              <a:t>Liên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kết</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ngoại</a:t>
            </a:r>
            <a:r>
              <a:rPr lang="en-US" sz="2800" b="1" i="1" dirty="0">
                <a:latin typeface="Times New Roman" panose="02020603050405020304" pitchFamily="18" charset="0"/>
                <a:cs typeface="Times New Roman" panose="02020603050405020304" pitchFamily="18" charset="0"/>
              </a:rPr>
              <a:t> (Outer join</a:t>
            </a:r>
            <a:r>
              <a:rPr lang="en-US" sz="2800" b="1" i="1"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-Right </a:t>
            </a:r>
            <a:r>
              <a:rPr lang="en-US" sz="2800" b="1" dirty="0">
                <a:latin typeface="Times New Roman" panose="02020603050405020304" pitchFamily="18" charset="0"/>
                <a:cs typeface="Times New Roman" panose="02020603050405020304" pitchFamily="18" charset="0"/>
              </a:rPr>
              <a:t>Outer Join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toàn </a:t>
            </a:r>
            <a:r>
              <a:rPr lang="vi-VN" sz="2800" dirty="0">
                <a:latin typeface="Times New Roman" panose="02020603050405020304" pitchFamily="18" charset="0"/>
                <a:cs typeface="Times New Roman" panose="02020603050405020304" pitchFamily="18" charset="0"/>
              </a:rPr>
              <a:t>bộ trên Dynaset và chỉ những bản ghi bên bảng "1" có nội dung trong trường liên </a:t>
            </a:r>
            <a:r>
              <a:rPr lang="vi-VN" sz="2800" dirty="0"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giống </a:t>
            </a:r>
            <a:r>
              <a:rPr lang="vi-VN" sz="2800" dirty="0">
                <a:latin typeface="Times New Roman" panose="02020603050405020304" pitchFamily="18" charset="0"/>
                <a:cs typeface="Times New Roman" panose="02020603050405020304" pitchFamily="18" charset="0"/>
              </a:rPr>
              <a:t>trường tương ứng bên bảng "nhiều</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VD: A </a:t>
            </a:r>
            <a:r>
              <a:rPr lang="en-US" sz="2800" dirty="0" smtClean="0">
                <a:latin typeface="Times New Roman" panose="02020603050405020304" pitchFamily="18" charset="0"/>
                <a:cs typeface="Times New Roman" panose="02020603050405020304" pitchFamily="18" charset="0"/>
              </a:rPr>
              <a:t>Right Outer Join </a:t>
            </a:r>
            <a:r>
              <a:rPr lang="en-US" sz="2800" dirty="0">
                <a:latin typeface="Times New Roman" panose="02020603050405020304" pitchFamily="18" charset="0"/>
                <a:cs typeface="Times New Roman" panose="02020603050405020304" pitchFamily="18" charset="0"/>
              </a:rPr>
              <a:t>B</a:t>
            </a: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record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V</a:t>
            </a:r>
            <a:r>
              <a:rPr lang="vi-VN" sz="2800" dirty="0" smtClean="0">
                <a:latin typeface="Times New Roman" panose="02020603050405020304" pitchFamily="18" charset="0"/>
                <a:cs typeface="Times New Roman" panose="02020603050405020304" pitchFamily="18" charset="0"/>
              </a:rPr>
              <a:t>ới </a:t>
            </a:r>
            <a:r>
              <a:rPr lang="vi-VN" sz="2800" dirty="0">
                <a:latin typeface="Times New Roman" panose="02020603050405020304" pitchFamily="18" charset="0"/>
                <a:cs typeface="Times New Roman" panose="02020603050405020304" pitchFamily="18" charset="0"/>
              </a:rPr>
              <a:t>các bản ghi không có mặt trong bảng </a:t>
            </a:r>
            <a:r>
              <a:rPr lang="en-US" sz="2800" dirty="0" smtClean="0">
                <a:latin typeface="Times New Roman" panose="02020603050405020304" pitchFamily="18" charset="0"/>
                <a:cs typeface="Times New Roman" panose="02020603050405020304" pitchFamily="18" charset="0"/>
              </a:rPr>
              <a: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thì các cột từ </a:t>
            </a:r>
            <a:r>
              <a:rPr lang="en-US" sz="2800" dirty="0" smtClean="0">
                <a:latin typeface="Times New Roman" panose="02020603050405020304" pitchFamily="18" charset="0"/>
                <a:cs typeface="Times New Roman" panose="02020603050405020304" pitchFamily="18" charset="0"/>
              </a:rPr>
              <a:t>A </a:t>
            </a:r>
            <a:r>
              <a:rPr lang="vi-VN" sz="2800" dirty="0" smtClean="0">
                <a:latin typeface="Times New Roman" panose="02020603050405020304" pitchFamily="18" charset="0"/>
                <a:cs typeface="Times New Roman" panose="02020603050405020304" pitchFamily="18" charset="0"/>
              </a:rPr>
              <a:t>được </a:t>
            </a:r>
            <a:r>
              <a:rPr lang="vi-VN" sz="2800" dirty="0">
                <a:latin typeface="Times New Roman" panose="02020603050405020304" pitchFamily="18" charset="0"/>
                <a:cs typeface="Times New Roman" panose="02020603050405020304" pitchFamily="18" charset="0"/>
              </a:rPr>
              <a:t>điền NULL. </a:t>
            </a:r>
            <a:endParaRPr lang="en-US" sz="2800" dirty="0">
              <a:latin typeface="Times New Roman" panose="02020603050405020304" pitchFamily="18" charset="0"/>
              <a:cs typeface="Times New Roman" panose="02020603050405020304" pitchFamily="18" charset="0"/>
            </a:endParaRPr>
          </a:p>
          <a:p>
            <a:pPr algn="l"/>
            <a:r>
              <a:rPr lang="vi-VN" sz="2800" dirty="0">
                <a:latin typeface="Times New Roman" panose="02020603050405020304" pitchFamily="18" charset="0"/>
                <a:cs typeface="Times New Roman" panose="02020603050405020304" pitchFamily="18" charset="0"/>
              </a:rPr>
              <a:t>Các bản ghi chỉ có trong </a:t>
            </a:r>
            <a:r>
              <a:rPr lang="en-US" sz="2800" dirty="0" smtClean="0">
                <a:latin typeface="Times New Roman" panose="02020603050405020304" pitchFamily="18" charset="0"/>
                <a:cs typeface="Times New Roman" panose="02020603050405020304" pitchFamily="18" charset="0"/>
              </a:rPr>
              <a: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mà không có trong </a:t>
            </a:r>
            <a:r>
              <a:rPr lang="en-US" sz="2800" dirty="0" smtClean="0">
                <a:latin typeface="Times New Roman" panose="02020603050405020304" pitchFamily="18" charset="0"/>
                <a:cs typeface="Times New Roman" panose="02020603050405020304" pitchFamily="18" charset="0"/>
              </a:rPr>
              <a:t>B</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sẽ không được trả về</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l"/>
            <a:r>
              <a:rPr lang="en-US" sz="2800" b="1" i="1" dirty="0" smtClean="0">
                <a:latin typeface="Times New Roman" panose="02020603050405020304" pitchFamily="18" charset="0"/>
                <a:cs typeface="Times New Roman" panose="02020603050405020304" pitchFamily="18" charset="0"/>
              </a:rPr>
              <a:t>c.</a:t>
            </a:r>
            <a:r>
              <a:rPr lang="vi-VN" sz="2800" b="1" i="1" dirty="0" smtClean="0">
                <a:latin typeface="Times New Roman" panose="02020603050405020304" pitchFamily="18" charset="0"/>
                <a:cs typeface="Times New Roman" panose="02020603050405020304" pitchFamily="18" charset="0"/>
              </a:rPr>
              <a:t> </a:t>
            </a:r>
            <a:r>
              <a:rPr lang="vi-VN" sz="2800" b="1" i="1" dirty="0">
                <a:latin typeface="Times New Roman" panose="02020603050405020304" pitchFamily="18" charset="0"/>
                <a:cs typeface="Times New Roman" panose="02020603050405020304" pitchFamily="18" charset="0"/>
              </a:rPr>
              <a:t>Union và Union </a:t>
            </a:r>
            <a:r>
              <a:rPr lang="en-US" sz="2800" b="1" i="1" dirty="0">
                <a:latin typeface="Times New Roman" panose="02020603050405020304" pitchFamily="18" charset="0"/>
                <a:cs typeface="Times New Roman" panose="02020603050405020304" pitchFamily="18" charset="0"/>
              </a:rPr>
              <a:t>A</a:t>
            </a:r>
            <a:r>
              <a:rPr lang="vi-VN" sz="2800" b="1" i="1" dirty="0">
                <a:latin typeface="Times New Roman" panose="02020603050405020304" pitchFamily="18" charset="0"/>
                <a:cs typeface="Times New Roman" panose="02020603050405020304" pitchFamily="18" charset="0"/>
              </a:rPr>
              <a:t>ll </a:t>
            </a:r>
            <a:endParaRPr lang="en-US" sz="2800" b="1" i="1"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Đ</a:t>
            </a:r>
            <a:r>
              <a:rPr lang="vi-VN" sz="2800" dirty="0" smtClean="0">
                <a:latin typeface="Times New Roman" panose="02020603050405020304" pitchFamily="18" charset="0"/>
                <a:cs typeface="Times New Roman" panose="02020603050405020304" pitchFamily="18" charset="0"/>
              </a:rPr>
              <a:t>ược </a:t>
            </a:r>
            <a:r>
              <a:rPr lang="vi-VN" sz="2800" dirty="0">
                <a:latin typeface="Times New Roman" panose="02020603050405020304" pitchFamily="18" charset="0"/>
                <a:cs typeface="Times New Roman" panose="02020603050405020304" pitchFamily="18" charset="0"/>
              </a:rPr>
              <a:t>sử dụng khi muốn trả về 1 tập hợp bằng việc gom chung lại 2 tập hợp cùng cấu trúc </a:t>
            </a:r>
            <a:endParaRPr lang="en-US" sz="2800" dirty="0" smtClean="0">
              <a:latin typeface="Times New Roman" panose="02020603050405020304" pitchFamily="18" charset="0"/>
              <a:cs typeface="Times New Roman" panose="02020603050405020304" pitchFamily="18" charset="0"/>
            </a:endParaRPr>
          </a:p>
          <a:p>
            <a:pPr algn="l"/>
            <a:r>
              <a:rPr lang="vi-VN" sz="2800" dirty="0">
                <a:latin typeface="Times New Roman" panose="02020603050405020304" pitchFamily="18" charset="0"/>
                <a:cs typeface="Times New Roman" panose="02020603050405020304" pitchFamily="18" charset="0"/>
              </a:rPr>
              <a:t>Điểm khác biệt giữa 2 từ khóa là:</a:t>
            </a:r>
          </a:p>
          <a:p>
            <a:pPr marL="457200" indent="-457200" algn="l">
              <a:buFontTx/>
              <a:buChar char="-"/>
            </a:pP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Union sẽ </a:t>
            </a:r>
            <a:r>
              <a:rPr lang="vi-VN" sz="2800" i="1" dirty="0">
                <a:latin typeface="Times New Roman" panose="02020603050405020304" pitchFamily="18" charset="0"/>
                <a:cs typeface="Times New Roman" panose="02020603050405020304" pitchFamily="18" charset="0"/>
              </a:rPr>
              <a:t>loại</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bỏ bớt các dòng trùng nhau </a:t>
            </a:r>
            <a:r>
              <a:rPr lang="vi-VN" sz="2800" dirty="0">
                <a:latin typeface="Times New Roman" panose="02020603050405020304" pitchFamily="18" charset="0"/>
                <a:cs typeface="Times New Roman" panose="02020603050405020304" pitchFamily="18" charset="0"/>
              </a:rPr>
              <a:t>trước khi trả về kết quả. </a:t>
            </a:r>
            <a:endParaRPr lang="en-US" sz="2800" dirty="0" smtClean="0">
              <a:latin typeface="Times New Roman" panose="02020603050405020304" pitchFamily="18" charset="0"/>
              <a:cs typeface="Times New Roman" panose="02020603050405020304" pitchFamily="18" charset="0"/>
            </a:endParaRPr>
          </a:p>
          <a:p>
            <a:pPr algn="l"/>
            <a:r>
              <a:rPr lang="vi-VN" sz="2800" dirty="0" smtClean="0">
                <a:latin typeface="Times New Roman" panose="02020603050405020304" pitchFamily="18" charset="0"/>
                <a:cs typeface="Times New Roman" panose="02020603050405020304" pitchFamily="18" charset="0"/>
              </a:rPr>
              <a:t>Số </a:t>
            </a:r>
            <a:r>
              <a:rPr lang="vi-VN" sz="2800" dirty="0">
                <a:latin typeface="Times New Roman" panose="02020603050405020304" pitchFamily="18" charset="0"/>
                <a:cs typeface="Times New Roman" panose="02020603050405020304" pitchFamily="18" charset="0"/>
              </a:rPr>
              <a:t>lượng dòng của tập kết quả luôn luôn &lt;= </a:t>
            </a:r>
            <a:r>
              <a:rPr lang="vi-VN" sz="2800" dirty="0" smtClean="0">
                <a:latin typeface="Times New Roman" panose="02020603050405020304" pitchFamily="18" charset="0"/>
                <a:cs typeface="Times New Roman" panose="02020603050405020304" pitchFamily="18" charset="0"/>
              </a:rPr>
              <a:t>tổng </a:t>
            </a:r>
            <a:r>
              <a:rPr lang="vi-VN" sz="2800" dirty="0">
                <a:latin typeface="Times New Roman" panose="02020603050405020304" pitchFamily="18" charset="0"/>
                <a:cs typeface="Times New Roman" panose="02020603050405020304" pitchFamily="18" charset="0"/>
              </a:rPr>
              <a:t>số dòng của 2 tập đem gom lại.</a:t>
            </a:r>
          </a:p>
          <a:p>
            <a:pPr marL="457200" indent="-457200" algn="l">
              <a:buFontTx/>
              <a:buChar char="-"/>
            </a:pP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Union all sẽ lấy hết tất cả các dòng của 2 tập hợp đem gom lại. </a:t>
            </a:r>
            <a:endParaRPr lang="en-US" sz="2800" dirty="0" smtClean="0">
              <a:latin typeface="Times New Roman" panose="02020603050405020304" pitchFamily="18" charset="0"/>
              <a:cs typeface="Times New Roman" panose="02020603050405020304" pitchFamily="18" charset="0"/>
            </a:endParaRPr>
          </a:p>
          <a:p>
            <a:pPr algn="l"/>
            <a:r>
              <a:rPr lang="vi-VN" sz="2800" dirty="0" smtClean="0">
                <a:latin typeface="Times New Roman" panose="02020603050405020304" pitchFamily="18" charset="0"/>
                <a:cs typeface="Times New Roman" panose="02020603050405020304" pitchFamily="18" charset="0"/>
              </a:rPr>
              <a:t>Số </a:t>
            </a:r>
            <a:r>
              <a:rPr lang="vi-VN" sz="2800" dirty="0">
                <a:latin typeface="Times New Roman" panose="02020603050405020304" pitchFamily="18" charset="0"/>
                <a:cs typeface="Times New Roman" panose="02020603050405020304" pitchFamily="18" charset="0"/>
              </a:rPr>
              <a:t>lượng dòng của tập kết quả luôn luôn =  </a:t>
            </a:r>
            <a:r>
              <a:rPr lang="vi-VN" sz="2800" dirty="0" smtClean="0">
                <a:latin typeface="Times New Roman" panose="02020603050405020304" pitchFamily="18" charset="0"/>
                <a:cs typeface="Times New Roman" panose="02020603050405020304" pitchFamily="18" charset="0"/>
              </a:rPr>
              <a:t>tổng </a:t>
            </a:r>
            <a:r>
              <a:rPr lang="vi-VN" sz="2800" dirty="0">
                <a:latin typeface="Times New Roman" panose="02020603050405020304" pitchFamily="18" charset="0"/>
                <a:cs typeface="Times New Roman" panose="02020603050405020304" pitchFamily="18" charset="0"/>
              </a:rPr>
              <a:t>số dòng của 2 tập đem gom lại. </a:t>
            </a:r>
          </a:p>
          <a:p>
            <a:pPr algn="l"/>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grpSp>
        <p:nvGrpSpPr>
          <p:cNvPr id="6" name="Group 5"/>
          <p:cNvGrpSpPr/>
          <p:nvPr/>
        </p:nvGrpSpPr>
        <p:grpSpPr>
          <a:xfrm>
            <a:off x="12924545" y="4314609"/>
            <a:ext cx="2643716" cy="2008414"/>
            <a:chOff x="0" y="0"/>
            <a:chExt cx="2171700" cy="1771650"/>
          </a:xfrm>
        </p:grpSpPr>
        <p:sp>
          <p:nvSpPr>
            <p:cNvPr id="7" name="円/楕円 6"/>
            <p:cNvSpPr/>
            <p:nvPr/>
          </p:nvSpPr>
          <p:spPr>
            <a:xfrm>
              <a:off x="0" y="0"/>
              <a:ext cx="1524000" cy="1771650"/>
            </a:xfrm>
            <a:prstGeom prst="ellipse">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円/楕円 7"/>
            <p:cNvSpPr/>
            <p:nvPr/>
          </p:nvSpPr>
          <p:spPr>
            <a:xfrm>
              <a:off x="714375" y="0"/>
              <a:ext cx="1457325" cy="17716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100" dirty="0">
                  <a:solidFill>
                    <a:sysClr val="windowText" lastClr="000000"/>
                  </a:solidFill>
                </a:rPr>
                <a:t>Table B</a:t>
              </a:r>
              <a:endParaRPr kumimoji="1" lang="ja-JP" altLang="en-US" sz="1100" dirty="0">
                <a:solidFill>
                  <a:sysClr val="windowText" lastClr="000000"/>
                </a:solidFill>
              </a:endParaRPr>
            </a:p>
          </p:txBody>
        </p:sp>
        <p:sp>
          <p:nvSpPr>
            <p:cNvPr id="10" name="正方形/長方形 8"/>
            <p:cNvSpPr/>
            <p:nvPr/>
          </p:nvSpPr>
          <p:spPr>
            <a:xfrm>
              <a:off x="0" y="742949"/>
              <a:ext cx="609600" cy="27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100" dirty="0">
                  <a:solidFill>
                    <a:sysClr val="windowText" lastClr="000000"/>
                  </a:solidFill>
                </a:rPr>
                <a:t>Table A</a:t>
              </a:r>
              <a:endParaRPr kumimoji="1" lang="ja-JP" altLang="en-US" sz="1100" dirty="0">
                <a:solidFill>
                  <a:sysClr val="windowText" lastClr="000000"/>
                </a:solidFill>
              </a:endParaRPr>
            </a:p>
          </p:txBody>
        </p:sp>
      </p:grpSp>
      <p:grpSp>
        <p:nvGrpSpPr>
          <p:cNvPr id="2" name="Group 1"/>
          <p:cNvGrpSpPr/>
          <p:nvPr/>
        </p:nvGrpSpPr>
        <p:grpSpPr>
          <a:xfrm>
            <a:off x="13030860" y="8859630"/>
            <a:ext cx="2643716" cy="2008414"/>
            <a:chOff x="9359298" y="10183586"/>
            <a:chExt cx="2643716" cy="2008414"/>
          </a:xfrm>
        </p:grpSpPr>
        <p:sp>
          <p:nvSpPr>
            <p:cNvPr id="11" name="円/楕円 6"/>
            <p:cNvSpPr/>
            <p:nvPr/>
          </p:nvSpPr>
          <p:spPr>
            <a:xfrm>
              <a:off x="9359298" y="10183586"/>
              <a:ext cx="1855239" cy="2008414"/>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100">
                <a:solidFill>
                  <a:sysClr val="windowText" lastClr="000000"/>
                </a:solidFill>
              </a:endParaRPr>
            </a:p>
          </p:txBody>
        </p:sp>
        <p:sp>
          <p:nvSpPr>
            <p:cNvPr id="12" name="円/楕円 7"/>
            <p:cNvSpPr/>
            <p:nvPr/>
          </p:nvSpPr>
          <p:spPr>
            <a:xfrm>
              <a:off x="10228941" y="10183586"/>
              <a:ext cx="1774073" cy="2008414"/>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100">
                  <a:solidFill>
                    <a:sysClr val="windowText" lastClr="000000"/>
                  </a:solidFill>
                </a:rPr>
                <a:t>Table B</a:t>
              </a:r>
              <a:endParaRPr kumimoji="1" lang="ja-JP" altLang="en-US" sz="1100">
                <a:solidFill>
                  <a:sysClr val="windowText" lastClr="000000"/>
                </a:solidFill>
              </a:endParaRPr>
            </a:p>
          </p:txBody>
        </p:sp>
        <p:sp>
          <p:nvSpPr>
            <p:cNvPr id="13" name="正方形/長方形 8"/>
            <p:cNvSpPr/>
            <p:nvPr/>
          </p:nvSpPr>
          <p:spPr>
            <a:xfrm>
              <a:off x="9359298" y="11025823"/>
              <a:ext cx="742096" cy="31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100" dirty="0">
                  <a:solidFill>
                    <a:sysClr val="windowText" lastClr="000000"/>
                  </a:solidFill>
                </a:rPr>
                <a:t>Table A</a:t>
              </a:r>
              <a:endParaRPr kumimoji="1" lang="ja-JP" altLang="en-US" sz="1100" dirty="0">
                <a:solidFill>
                  <a:sysClr val="windowText" lastClr="000000"/>
                </a:solidFill>
              </a:endParaRPr>
            </a:p>
          </p:txBody>
        </p:sp>
      </p:grpSp>
    </p:spTree>
    <p:extLst>
      <p:ext uri="{BB962C8B-B14F-4D97-AF65-F5344CB8AC3E}">
        <p14:creationId xmlns:p14="http://schemas.microsoft.com/office/powerpoint/2010/main" val="20819934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1" y="1355875"/>
            <a:ext cx="14672128" cy="4149657"/>
          </a:xfrm>
        </p:spPr>
        <p:txBody>
          <a:bodyPr>
            <a:noAutofit/>
          </a:bodyPr>
          <a:lstStyle/>
          <a:p>
            <a:pPr algn="l"/>
            <a:r>
              <a:rPr lang="en-US" b="1" i="1" dirty="0" smtClean="0">
                <a:latin typeface="Times New Roman" panose="02020603050405020304" pitchFamily="18" charset="0"/>
                <a:cs typeface="Times New Roman" panose="02020603050405020304" pitchFamily="18" charset="0"/>
              </a:rPr>
              <a:t>4</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Truy</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Vấn</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Dựa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Bảng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Dữ</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Liệu</a:t>
            </a:r>
            <a:endParaRPr lang="en-US" b="1" i="1" dirty="0">
              <a:latin typeface="Times New Roman" panose="02020603050405020304" pitchFamily="18" charset="0"/>
              <a:cs typeface="Times New Roman" panose="02020603050405020304" pitchFamily="18" charset="0"/>
            </a:endParaRPr>
          </a:p>
          <a:p>
            <a:pPr algn="l"/>
            <a:r>
              <a:rPr lang="en-US" sz="2800" b="1" i="1" dirty="0" smtClean="0">
                <a:latin typeface="Times New Roman" panose="02020603050405020304" pitchFamily="18" charset="0"/>
                <a:cs typeface="Times New Roman" panose="02020603050405020304" pitchFamily="18" charset="0"/>
              </a:rPr>
              <a:t>d</a:t>
            </a:r>
            <a:r>
              <a:rPr lang="en-US" sz="2800" b="1" i="1" dirty="0">
                <a:latin typeface="Times New Roman" panose="02020603050405020304" pitchFamily="18" charset="0"/>
                <a:cs typeface="Times New Roman" panose="02020603050405020304" pitchFamily="18" charset="0"/>
              </a:rPr>
              <a:t>.</a:t>
            </a:r>
            <a:r>
              <a:rPr lang="vi-VN" sz="2800" b="1" i="1" dirty="0">
                <a:latin typeface="Times New Roman" panose="02020603050405020304" pitchFamily="18" charset="0"/>
                <a:cs typeface="Times New Roman" panose="02020603050405020304" pitchFamily="18" charset="0"/>
              </a:rPr>
              <a:t> Union và Union </a:t>
            </a:r>
            <a:r>
              <a:rPr lang="en-US" sz="2800" b="1" i="1" dirty="0">
                <a:latin typeface="Times New Roman" panose="02020603050405020304" pitchFamily="18" charset="0"/>
                <a:cs typeface="Times New Roman" panose="02020603050405020304" pitchFamily="18" charset="0"/>
              </a:rPr>
              <a:t>A</a:t>
            </a:r>
            <a:r>
              <a:rPr lang="vi-VN" sz="2800" b="1" i="1" dirty="0">
                <a:latin typeface="Times New Roman" panose="02020603050405020304" pitchFamily="18" charset="0"/>
                <a:cs typeface="Times New Roman" panose="02020603050405020304" pitchFamily="18" charset="0"/>
              </a:rPr>
              <a:t>ll </a:t>
            </a:r>
            <a:endParaRPr lang="en-US" sz="2800" b="1" i="1" dirty="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Vd</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SINHVIEN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MUONSACH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CSDL: QLMS</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1" y="68788"/>
            <a:ext cx="15104533" cy="1089529"/>
          </a:xfrm>
          <a:prstGeom prst="rect">
            <a:avLst/>
          </a:prstGeom>
          <a:ln>
            <a:noFill/>
          </a:ln>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1015244" y="3097273"/>
            <a:ext cx="1277787" cy="210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SINHVIEN</a:t>
            </a:r>
            <a:endParaRPr lang="en-US" dirty="0">
              <a:solidFill>
                <a:sysClr val="windowText" lastClr="000000"/>
              </a:solidFill>
            </a:endParaRPr>
          </a:p>
        </p:txBody>
      </p:sp>
      <p:sp>
        <p:nvSpPr>
          <p:cNvPr id="12" name="Rectangle 11"/>
          <p:cNvSpPr/>
          <p:nvPr/>
        </p:nvSpPr>
        <p:spPr>
          <a:xfrm>
            <a:off x="8189070" y="3032184"/>
            <a:ext cx="1581151" cy="21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MUONSACH</a:t>
            </a:r>
            <a:endParaRPr lang="en-US" dirty="0">
              <a:solidFill>
                <a:sysClr val="windowText" lastClr="000000"/>
              </a:solidFill>
            </a:endParaRPr>
          </a:p>
        </p:txBody>
      </p:sp>
      <p:sp>
        <p:nvSpPr>
          <p:cNvPr id="13" name="Subtitle 2"/>
          <p:cNvSpPr txBox="1">
            <a:spLocks/>
          </p:cNvSpPr>
          <p:nvPr/>
        </p:nvSpPr>
        <p:spPr>
          <a:xfrm>
            <a:off x="603552" y="5522037"/>
            <a:ext cx="8100474" cy="2504018"/>
          </a:xfrm>
          <a:prstGeom prst="rect">
            <a:avLst/>
          </a:prstGeom>
        </p:spPr>
        <p:txBody>
          <a:bodyPr vert="horz" lIns="91440" tIns="45720" rIns="91440" bIns="45720" rtlCol="0">
            <a:no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n-US" sz="1800" b="1" dirty="0" err="1" smtClean="0">
                <a:latin typeface="Times New Roman" panose="02020603050405020304" pitchFamily="18" charset="0"/>
                <a:cs typeface="Times New Roman" panose="02020603050405020304" pitchFamily="18" charset="0"/>
              </a:rPr>
              <a:t>Sử</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dụng</a:t>
            </a:r>
            <a:r>
              <a:rPr lang="en-US" sz="1800" b="1" dirty="0" smtClean="0">
                <a:latin typeface="Times New Roman" panose="02020603050405020304" pitchFamily="18" charset="0"/>
                <a:cs typeface="Times New Roman" panose="02020603050405020304" pitchFamily="18" charset="0"/>
              </a:rPr>
              <a:t> UNION:</a:t>
            </a:r>
          </a:p>
          <a:p>
            <a:pPr algn="l"/>
            <a:r>
              <a:rPr lang="en-US" sz="1800" dirty="0">
                <a:latin typeface="Times New Roman" panose="02020603050405020304" pitchFamily="18" charset="0"/>
                <a:cs typeface="Times New Roman" panose="02020603050405020304" pitchFamily="18" charset="0"/>
              </a:rPr>
              <a:t>Select ID, TEN, SOTIEN, NGAY</a:t>
            </a:r>
          </a:p>
          <a:p>
            <a:pPr algn="l"/>
            <a:r>
              <a:rPr lang="en-US" sz="1800" dirty="0">
                <a:latin typeface="Times New Roman" panose="02020603050405020304" pitchFamily="18" charset="0"/>
                <a:cs typeface="Times New Roman" panose="02020603050405020304" pitchFamily="18" charset="0"/>
              </a:rPr>
              <a:t>From SINHVIEN Left Outer Join MUONSACH ON SINHVIEN.ID = MUONSACH.SINHVIEN_ID</a:t>
            </a:r>
          </a:p>
          <a:p>
            <a:pPr algn="l"/>
            <a:r>
              <a:rPr lang="en-US" sz="1800" dirty="0">
                <a:latin typeface="Times New Roman" panose="02020603050405020304" pitchFamily="18" charset="0"/>
                <a:cs typeface="Times New Roman" panose="02020603050405020304" pitchFamily="18" charset="0"/>
              </a:rPr>
              <a:t>UNION Select ID, TEN, SOTIEN, NGAY</a:t>
            </a:r>
          </a:p>
          <a:p>
            <a:pPr algn="l"/>
            <a:r>
              <a:rPr lang="en-US" sz="1800" dirty="0">
                <a:latin typeface="Times New Roman" panose="02020603050405020304" pitchFamily="18" charset="0"/>
                <a:cs typeface="Times New Roman" panose="02020603050405020304" pitchFamily="18" charset="0"/>
              </a:rPr>
              <a:t>From SINHVIEN Right Outer Join MUONSACH ON SINHVIEN.ID = MUONSACH.SINHVIEN_ID;</a:t>
            </a:r>
          </a:p>
        </p:txBody>
      </p:sp>
      <p:sp>
        <p:nvSpPr>
          <p:cNvPr id="16" name="Subtitle 2"/>
          <p:cNvSpPr txBox="1">
            <a:spLocks/>
          </p:cNvSpPr>
          <p:nvPr/>
        </p:nvSpPr>
        <p:spPr>
          <a:xfrm>
            <a:off x="603550" y="8618732"/>
            <a:ext cx="8100475" cy="2504018"/>
          </a:xfrm>
          <a:prstGeom prst="rect">
            <a:avLst/>
          </a:prstGeom>
        </p:spPr>
        <p:txBody>
          <a:bodyPr vert="horz" lIns="91440" tIns="45720" rIns="91440" bIns="45720" rtlCol="0">
            <a:no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n-US" sz="1800" b="1" dirty="0" err="1" smtClean="0">
                <a:latin typeface="Times New Roman" panose="02020603050405020304" pitchFamily="18" charset="0"/>
                <a:cs typeface="Times New Roman" panose="02020603050405020304" pitchFamily="18" charset="0"/>
              </a:rPr>
              <a:t>Sử</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dụng</a:t>
            </a:r>
            <a:r>
              <a:rPr lang="en-US" sz="1800" b="1" dirty="0" smtClean="0">
                <a:latin typeface="Times New Roman" panose="02020603050405020304" pitchFamily="18" charset="0"/>
                <a:cs typeface="Times New Roman" panose="02020603050405020304" pitchFamily="18" charset="0"/>
              </a:rPr>
              <a:t> UNION All:</a:t>
            </a:r>
          </a:p>
          <a:p>
            <a:pPr algn="l"/>
            <a:r>
              <a:rPr lang="en-US" sz="1800" dirty="0">
                <a:latin typeface="Times New Roman" panose="02020603050405020304" pitchFamily="18" charset="0"/>
                <a:cs typeface="Times New Roman" panose="02020603050405020304" pitchFamily="18" charset="0"/>
              </a:rPr>
              <a:t>Select ID, TEN, SOTIEN, NGAY</a:t>
            </a:r>
          </a:p>
          <a:p>
            <a:pPr algn="l"/>
            <a:r>
              <a:rPr lang="en-US" sz="1800" dirty="0">
                <a:latin typeface="Times New Roman" panose="02020603050405020304" pitchFamily="18" charset="0"/>
                <a:cs typeface="Times New Roman" panose="02020603050405020304" pitchFamily="18" charset="0"/>
              </a:rPr>
              <a:t>From SINHVIEN Left Outer Join MUONSACH ON SINHVIEN.ID = MUONSACH.SINHVIEN_ID</a:t>
            </a:r>
          </a:p>
          <a:p>
            <a:pPr algn="l"/>
            <a:r>
              <a:rPr lang="en-US" sz="1800" dirty="0">
                <a:latin typeface="Times New Roman" panose="02020603050405020304" pitchFamily="18" charset="0"/>
                <a:cs typeface="Times New Roman" panose="02020603050405020304" pitchFamily="18" charset="0"/>
              </a:rPr>
              <a:t>UNION ALL Select ID, TEN, SOTIEN, NGAY</a:t>
            </a:r>
          </a:p>
          <a:p>
            <a:pPr algn="l"/>
            <a:r>
              <a:rPr lang="en-US" sz="1800" dirty="0">
                <a:latin typeface="Times New Roman" panose="02020603050405020304" pitchFamily="18" charset="0"/>
                <a:cs typeface="Times New Roman" panose="02020603050405020304" pitchFamily="18" charset="0"/>
              </a:rPr>
              <a:t>From SINHVIEN Right Outer Join MUONSACH ON SINHVIEN.ID = MUONSACH.SINHVIEN_ID;</a:t>
            </a:r>
          </a:p>
        </p:txBody>
      </p:sp>
      <p:pic>
        <p:nvPicPr>
          <p:cNvPr id="7" name="Picture 6"/>
          <p:cNvPicPr>
            <a:picLocks noChangeAspect="1"/>
          </p:cNvPicPr>
          <p:nvPr/>
        </p:nvPicPr>
        <p:blipFill rotWithShape="1">
          <a:blip r:embed="rId3"/>
          <a:srcRect t="3523" r="14315" b="10150"/>
          <a:stretch/>
        </p:blipFill>
        <p:spPr>
          <a:xfrm>
            <a:off x="8376718" y="3283844"/>
            <a:ext cx="6494307" cy="1974325"/>
          </a:xfrm>
          <a:prstGeom prst="rect">
            <a:avLst/>
          </a:prstGeom>
        </p:spPr>
      </p:pic>
      <p:pic>
        <p:nvPicPr>
          <p:cNvPr id="8" name="Picture 7"/>
          <p:cNvPicPr>
            <a:picLocks noChangeAspect="1"/>
          </p:cNvPicPr>
          <p:nvPr/>
        </p:nvPicPr>
        <p:blipFill>
          <a:blip r:embed="rId4"/>
          <a:stretch>
            <a:fillRect/>
          </a:stretch>
        </p:blipFill>
        <p:spPr>
          <a:xfrm>
            <a:off x="1152525" y="3323817"/>
            <a:ext cx="5984990" cy="1934352"/>
          </a:xfrm>
          <a:prstGeom prst="rect">
            <a:avLst/>
          </a:prstGeom>
        </p:spPr>
      </p:pic>
      <p:pic>
        <p:nvPicPr>
          <p:cNvPr id="10" name="Picture 9"/>
          <p:cNvPicPr>
            <a:picLocks noChangeAspect="1"/>
          </p:cNvPicPr>
          <p:nvPr/>
        </p:nvPicPr>
        <p:blipFill>
          <a:blip r:embed="rId5"/>
          <a:stretch>
            <a:fillRect/>
          </a:stretch>
        </p:blipFill>
        <p:spPr>
          <a:xfrm>
            <a:off x="9107380" y="5776805"/>
            <a:ext cx="6168299" cy="2232731"/>
          </a:xfrm>
          <a:prstGeom prst="rect">
            <a:avLst/>
          </a:prstGeom>
        </p:spPr>
      </p:pic>
      <p:sp>
        <p:nvSpPr>
          <p:cNvPr id="18" name="Rectangle 17"/>
          <p:cNvSpPr/>
          <p:nvPr/>
        </p:nvSpPr>
        <p:spPr>
          <a:xfrm>
            <a:off x="8704025" y="5409856"/>
            <a:ext cx="2858940" cy="321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Ví</a:t>
            </a:r>
            <a:r>
              <a:rPr lang="en-US" dirty="0" smtClean="0">
                <a:solidFill>
                  <a:sysClr val="windowText" lastClr="000000"/>
                </a:solidFill>
              </a:rPr>
              <a:t> </a:t>
            </a:r>
            <a:r>
              <a:rPr lang="en-US" dirty="0" err="1" smtClean="0">
                <a:solidFill>
                  <a:sysClr val="windowText" lastClr="000000"/>
                </a:solidFill>
              </a:rPr>
              <a:t>dụ</a:t>
            </a:r>
            <a:r>
              <a:rPr lang="en-US" dirty="0" smtClean="0">
                <a:solidFill>
                  <a:sysClr val="windowText" lastClr="000000"/>
                </a:solidFill>
              </a:rPr>
              <a:t> </a:t>
            </a:r>
            <a:r>
              <a:rPr lang="en-US" dirty="0" err="1" smtClean="0">
                <a:solidFill>
                  <a:sysClr val="windowText" lastClr="000000"/>
                </a:solidFill>
              </a:rPr>
              <a:t>trên</a:t>
            </a:r>
            <a:r>
              <a:rPr lang="en-US" dirty="0" smtClean="0">
                <a:solidFill>
                  <a:sysClr val="windowText" lastClr="000000"/>
                </a:solidFill>
              </a:rPr>
              <a:t> </a:t>
            </a:r>
            <a:r>
              <a:rPr lang="en-US" dirty="0" err="1" smtClean="0">
                <a:solidFill>
                  <a:sysClr val="windowText" lastClr="000000"/>
                </a:solidFill>
              </a:rPr>
              <a:t>cho</a:t>
            </a:r>
            <a:r>
              <a:rPr lang="en-US" dirty="0" smtClean="0">
                <a:solidFill>
                  <a:sysClr val="windowText" lastClr="000000"/>
                </a:solidFill>
              </a:rPr>
              <a:t> </a:t>
            </a:r>
            <a:r>
              <a:rPr lang="en-US" dirty="0" err="1" smtClean="0">
                <a:solidFill>
                  <a:sysClr val="windowText" lastClr="000000"/>
                </a:solidFill>
              </a:rPr>
              <a:t>kết</a:t>
            </a:r>
            <a:r>
              <a:rPr lang="en-US" dirty="0" smtClean="0">
                <a:solidFill>
                  <a:sysClr val="windowText" lastClr="000000"/>
                </a:solidFill>
              </a:rPr>
              <a:t> </a:t>
            </a:r>
            <a:r>
              <a:rPr lang="en-US" dirty="0" err="1" smtClean="0">
                <a:solidFill>
                  <a:sysClr val="windowText" lastClr="000000"/>
                </a:solidFill>
              </a:rPr>
              <a:t>quả</a:t>
            </a:r>
            <a:r>
              <a:rPr lang="en-US" dirty="0" smtClean="0">
                <a:solidFill>
                  <a:sysClr val="windowText" lastClr="000000"/>
                </a:solidFill>
              </a:rPr>
              <a:t>:</a:t>
            </a:r>
            <a:endParaRPr lang="en-US" dirty="0">
              <a:solidFill>
                <a:sysClr val="windowText" lastClr="000000"/>
              </a:solidFill>
            </a:endParaRPr>
          </a:p>
        </p:txBody>
      </p:sp>
      <p:pic>
        <p:nvPicPr>
          <p:cNvPr id="19" name="Picture 18"/>
          <p:cNvPicPr>
            <a:picLocks noChangeAspect="1"/>
          </p:cNvPicPr>
          <p:nvPr/>
        </p:nvPicPr>
        <p:blipFill>
          <a:blip r:embed="rId6"/>
          <a:stretch>
            <a:fillRect/>
          </a:stretch>
        </p:blipFill>
        <p:spPr>
          <a:xfrm>
            <a:off x="9160931" y="8491585"/>
            <a:ext cx="6182026" cy="3210701"/>
          </a:xfrm>
          <a:prstGeom prst="rect">
            <a:avLst/>
          </a:prstGeom>
        </p:spPr>
      </p:pic>
      <p:sp>
        <p:nvSpPr>
          <p:cNvPr id="20" name="Rectangle 19"/>
          <p:cNvSpPr/>
          <p:nvPr/>
        </p:nvSpPr>
        <p:spPr>
          <a:xfrm>
            <a:off x="8771765" y="8089613"/>
            <a:ext cx="2858940" cy="321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Ví</a:t>
            </a:r>
            <a:r>
              <a:rPr lang="en-US" dirty="0" smtClean="0">
                <a:solidFill>
                  <a:sysClr val="windowText" lastClr="000000"/>
                </a:solidFill>
              </a:rPr>
              <a:t> </a:t>
            </a:r>
            <a:r>
              <a:rPr lang="en-US" dirty="0" err="1" smtClean="0">
                <a:solidFill>
                  <a:sysClr val="windowText" lastClr="000000"/>
                </a:solidFill>
              </a:rPr>
              <a:t>dụ</a:t>
            </a:r>
            <a:r>
              <a:rPr lang="en-US" dirty="0" smtClean="0">
                <a:solidFill>
                  <a:sysClr val="windowText" lastClr="000000"/>
                </a:solidFill>
              </a:rPr>
              <a:t> </a:t>
            </a:r>
            <a:r>
              <a:rPr lang="en-US" dirty="0" err="1" smtClean="0">
                <a:solidFill>
                  <a:sysClr val="windowText" lastClr="000000"/>
                </a:solidFill>
              </a:rPr>
              <a:t>trên</a:t>
            </a:r>
            <a:r>
              <a:rPr lang="en-US" dirty="0" smtClean="0">
                <a:solidFill>
                  <a:sysClr val="windowText" lastClr="000000"/>
                </a:solidFill>
              </a:rPr>
              <a:t> </a:t>
            </a:r>
            <a:r>
              <a:rPr lang="en-US" dirty="0" err="1" smtClean="0">
                <a:solidFill>
                  <a:sysClr val="windowText" lastClr="000000"/>
                </a:solidFill>
              </a:rPr>
              <a:t>cho</a:t>
            </a:r>
            <a:r>
              <a:rPr lang="en-US" dirty="0" smtClean="0">
                <a:solidFill>
                  <a:sysClr val="windowText" lastClr="000000"/>
                </a:solidFill>
              </a:rPr>
              <a:t> </a:t>
            </a:r>
            <a:r>
              <a:rPr lang="en-US" dirty="0" err="1" smtClean="0">
                <a:solidFill>
                  <a:sysClr val="windowText" lastClr="000000"/>
                </a:solidFill>
              </a:rPr>
              <a:t>kết</a:t>
            </a:r>
            <a:r>
              <a:rPr lang="en-US" dirty="0" smtClean="0">
                <a:solidFill>
                  <a:sysClr val="windowText" lastClr="000000"/>
                </a:solidFill>
              </a:rPr>
              <a:t> </a:t>
            </a:r>
            <a:r>
              <a:rPr lang="en-US" dirty="0" err="1" smtClean="0">
                <a:solidFill>
                  <a:sysClr val="windowText" lastClr="000000"/>
                </a:solidFill>
              </a:rPr>
              <a:t>quả</a:t>
            </a:r>
            <a:r>
              <a:rPr lang="en-US"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299038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3" y="2015071"/>
            <a:ext cx="12062580" cy="1151465"/>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B. CÁC </a:t>
            </a:r>
            <a:r>
              <a:rPr lang="en-US" sz="2800" b="1" dirty="0">
                <a:latin typeface="Times New Roman" panose="02020603050405020304" pitchFamily="18" charset="0"/>
                <a:cs typeface="Times New Roman" panose="02020603050405020304" pitchFamily="18" charset="0"/>
              </a:rPr>
              <a:t>PHÉP TOÁN VÀ HÀM SỬ DỤNG TRONG QUERY </a:t>
            </a:r>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1, </a:t>
            </a:r>
            <a:r>
              <a:rPr lang="vi-VN" sz="2800" b="1" dirty="0">
                <a:latin typeface="Times New Roman" panose="02020603050405020304" pitchFamily="18" charset="0"/>
                <a:cs typeface="Times New Roman" panose="02020603050405020304" pitchFamily="18" charset="0"/>
              </a:rPr>
              <a:t>Các phép toán thông thường </a:t>
            </a:r>
          </a:p>
          <a:p>
            <a:pPr algn="l"/>
            <a:r>
              <a:rPr lang="da-DK" sz="2800" dirty="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nvPr>
        </p:nvGraphicFramePr>
        <p:xfrm>
          <a:off x="863600" y="3318933"/>
          <a:ext cx="10837332" cy="3657600"/>
        </p:xfrm>
        <a:graphic>
          <a:graphicData uri="http://schemas.openxmlformats.org/drawingml/2006/table">
            <a:tbl>
              <a:tblPr firstRow="1" bandRow="1">
                <a:tableStyleId>{5C22544A-7EE6-4342-B048-85BDC9FD1C3A}</a:tableStyleId>
              </a:tblPr>
              <a:tblGrid>
                <a:gridCol w="2709333"/>
                <a:gridCol w="2709333"/>
                <a:gridCol w="2709333"/>
                <a:gridCol w="2709333"/>
              </a:tblGrid>
              <a:tr h="370840">
                <a:tc>
                  <a:txBody>
                    <a:bodyPr/>
                    <a:lstStyle/>
                    <a:p>
                      <a:r>
                        <a:rPr lang="en-US" sz="2400" b="1" dirty="0" err="1" smtClean="0"/>
                        <a:t>Ký</a:t>
                      </a:r>
                      <a:r>
                        <a:rPr lang="en-US" sz="2400" b="1" dirty="0" smtClean="0"/>
                        <a:t> </a:t>
                      </a:r>
                      <a:r>
                        <a:rPr lang="en-US" sz="2400" b="1" dirty="0" err="1" smtClean="0"/>
                        <a:t>hiệu</a:t>
                      </a:r>
                      <a:r>
                        <a:rPr lang="en-US" sz="2400" b="1" dirty="0" smtClean="0"/>
                        <a:t> </a:t>
                      </a:r>
                      <a:endParaRPr lang="en-US" dirty="0"/>
                    </a:p>
                  </a:txBody>
                  <a:tcPr/>
                </a:tc>
                <a:tc>
                  <a:txBody>
                    <a:bodyPr/>
                    <a:lstStyle/>
                    <a:p>
                      <a:r>
                        <a:rPr lang="en-US" sz="2400" b="1" dirty="0" err="1" smtClean="0"/>
                        <a:t>Tên</a:t>
                      </a:r>
                      <a:r>
                        <a:rPr lang="en-US" sz="2400" b="1" dirty="0" smtClean="0"/>
                        <a:t> </a:t>
                      </a:r>
                      <a:endParaRPr lang="en-US" dirty="0"/>
                    </a:p>
                  </a:txBody>
                  <a:tcPr/>
                </a:tc>
                <a:tc>
                  <a:txBody>
                    <a:bodyPr/>
                    <a:lstStyle/>
                    <a:p>
                      <a:r>
                        <a:rPr lang="en-US" sz="2400" b="1" dirty="0" err="1" smtClean="0"/>
                        <a:t>Cú</a:t>
                      </a:r>
                      <a:r>
                        <a:rPr lang="en-US" sz="2400" b="1" dirty="0" smtClean="0"/>
                        <a:t> </a:t>
                      </a:r>
                      <a:r>
                        <a:rPr lang="en-US" sz="2400" b="1" dirty="0" err="1" smtClean="0"/>
                        <a:t>pháp</a:t>
                      </a:r>
                      <a:r>
                        <a:rPr lang="en-US" sz="2400" b="1" dirty="0" smtClean="0"/>
                        <a:t> </a:t>
                      </a:r>
                      <a:endParaRPr lang="en-US" dirty="0"/>
                    </a:p>
                  </a:txBody>
                  <a:tcPr/>
                </a:tc>
                <a:tc>
                  <a:txBody>
                    <a:bodyPr/>
                    <a:lstStyle/>
                    <a:p>
                      <a:r>
                        <a:rPr lang="en-US" sz="2400" b="1" dirty="0" err="1" smtClean="0"/>
                        <a:t>Ví</a:t>
                      </a:r>
                      <a:r>
                        <a:rPr lang="en-US" sz="2400" b="1" dirty="0" smtClean="0"/>
                        <a:t> </a:t>
                      </a:r>
                      <a:r>
                        <a:rPr lang="en-US" sz="2400" b="1" dirty="0" err="1" smtClean="0"/>
                        <a:t>dụ</a:t>
                      </a:r>
                      <a:r>
                        <a:rPr lang="en-US" sz="2400" b="1" dirty="0" smtClean="0"/>
                        <a:t> </a:t>
                      </a:r>
                      <a:endParaRPr lang="en-US" dirty="0"/>
                    </a:p>
                  </a:txBody>
                  <a:tcPr/>
                </a:tc>
              </a:tr>
              <a:tr h="370840">
                <a:tc>
                  <a:txBody>
                    <a:bodyPr/>
                    <a:lstStyle/>
                    <a:p>
                      <a:r>
                        <a:rPr lang="en-US" sz="2400" dirty="0" smtClean="0"/>
                        <a:t>+</a:t>
                      </a:r>
                      <a:endParaRPr lang="en-US" dirty="0"/>
                    </a:p>
                  </a:txBody>
                  <a:tcPr/>
                </a:tc>
                <a:tc>
                  <a:txBody>
                    <a:bodyPr/>
                    <a:lstStyle/>
                    <a:p>
                      <a:r>
                        <a:rPr lang="en-US" sz="2400" dirty="0" err="1" smtClean="0"/>
                        <a:t>Cộng</a:t>
                      </a:r>
                      <a:endParaRPr lang="en-US" dirty="0"/>
                    </a:p>
                  </a:txBody>
                  <a:tcPr/>
                </a:tc>
                <a:tc>
                  <a:txBody>
                    <a:bodyPr/>
                    <a:lstStyle/>
                    <a:p>
                      <a:r>
                        <a:rPr lang="en-US" sz="2400" dirty="0" smtClean="0"/>
                        <a:t>A+B</a:t>
                      </a:r>
                      <a:endParaRPr lang="en-US" dirty="0"/>
                    </a:p>
                  </a:txBody>
                  <a:tcPr/>
                </a:tc>
                <a:tc>
                  <a:txBody>
                    <a:bodyPr/>
                    <a:lstStyle/>
                    <a:p>
                      <a:endParaRPr lang="en-US"/>
                    </a:p>
                  </a:txBody>
                  <a:tcPr/>
                </a:tc>
              </a:tr>
              <a:tr h="370840">
                <a:tc>
                  <a:txBody>
                    <a:bodyPr/>
                    <a:lstStyle/>
                    <a:p>
                      <a:r>
                        <a:rPr lang="en-US" sz="2400" dirty="0" smtClean="0"/>
                        <a:t>- </a:t>
                      </a:r>
                      <a:endParaRPr lang="en-US" dirty="0"/>
                    </a:p>
                  </a:txBody>
                  <a:tcPr/>
                </a:tc>
                <a:tc>
                  <a:txBody>
                    <a:bodyPr/>
                    <a:lstStyle/>
                    <a:p>
                      <a:r>
                        <a:rPr lang="en-US" sz="2400" dirty="0" err="1" smtClean="0"/>
                        <a:t>Trừ</a:t>
                      </a:r>
                      <a:endParaRPr lang="en-US" dirty="0"/>
                    </a:p>
                  </a:txBody>
                  <a:tcPr/>
                </a:tc>
                <a:tc>
                  <a:txBody>
                    <a:bodyPr/>
                    <a:lstStyle/>
                    <a:p>
                      <a:r>
                        <a:rPr lang="en-US" sz="2400" dirty="0" smtClean="0"/>
                        <a:t>A-B</a:t>
                      </a:r>
                      <a:endParaRPr lang="en-US" dirty="0"/>
                    </a:p>
                  </a:txBody>
                  <a:tcPr/>
                </a:tc>
                <a:tc>
                  <a:txBody>
                    <a:bodyPr/>
                    <a:lstStyle/>
                    <a:p>
                      <a:endParaRPr lang="en-US"/>
                    </a:p>
                  </a:txBody>
                  <a:tcPr/>
                </a:tc>
              </a:tr>
              <a:tr h="370840">
                <a:tc>
                  <a:txBody>
                    <a:bodyPr/>
                    <a:lstStyle/>
                    <a:p>
                      <a:r>
                        <a:rPr lang="en-US" sz="2400" dirty="0" smtClean="0"/>
                        <a:t>* </a:t>
                      </a:r>
                      <a:endParaRPr lang="en-US" dirty="0"/>
                    </a:p>
                  </a:txBody>
                  <a:tcPr/>
                </a:tc>
                <a:tc>
                  <a:txBody>
                    <a:bodyPr/>
                    <a:lstStyle/>
                    <a:p>
                      <a:r>
                        <a:rPr lang="en-US" sz="2400" dirty="0" err="1" smtClean="0"/>
                        <a:t>Nhân</a:t>
                      </a:r>
                      <a:endParaRPr lang="en-US" dirty="0"/>
                    </a:p>
                  </a:txBody>
                  <a:tcPr/>
                </a:tc>
                <a:tc>
                  <a:txBody>
                    <a:bodyPr/>
                    <a:lstStyle/>
                    <a:p>
                      <a:r>
                        <a:rPr lang="en-US" sz="2400" dirty="0" smtClean="0"/>
                        <a:t>A*B</a:t>
                      </a:r>
                      <a:endParaRPr lang="en-US" dirty="0"/>
                    </a:p>
                  </a:txBody>
                  <a:tcPr/>
                </a:tc>
                <a:tc>
                  <a:txBody>
                    <a:bodyPr/>
                    <a:lstStyle/>
                    <a:p>
                      <a:endParaRPr lang="en-US"/>
                    </a:p>
                  </a:txBody>
                  <a:tcPr/>
                </a:tc>
              </a:tr>
              <a:tr h="370840">
                <a:tc>
                  <a:txBody>
                    <a:bodyPr/>
                    <a:lstStyle/>
                    <a:p>
                      <a:r>
                        <a:rPr lang="en-US" sz="2400" dirty="0" smtClean="0"/>
                        <a:t>/ </a:t>
                      </a:r>
                      <a:endParaRPr lang="en-US" dirty="0"/>
                    </a:p>
                  </a:txBody>
                  <a:tcPr/>
                </a:tc>
                <a:tc>
                  <a:txBody>
                    <a:bodyPr/>
                    <a:lstStyle/>
                    <a:p>
                      <a:r>
                        <a:rPr lang="en-US" sz="2400" dirty="0" smtClean="0"/>
                        <a:t>Chia</a:t>
                      </a:r>
                      <a:endParaRPr lang="en-US" dirty="0"/>
                    </a:p>
                  </a:txBody>
                  <a:tcPr/>
                </a:tc>
                <a:tc>
                  <a:txBody>
                    <a:bodyPr/>
                    <a:lstStyle/>
                    <a:p>
                      <a:r>
                        <a:rPr lang="en-US" sz="2400" dirty="0" smtClean="0"/>
                        <a:t>A/B</a:t>
                      </a:r>
                      <a:endParaRPr lang="en-US" dirty="0"/>
                    </a:p>
                  </a:txBody>
                  <a:tcPr/>
                </a:tc>
                <a:tc>
                  <a:txBody>
                    <a:bodyPr/>
                    <a:lstStyle/>
                    <a:p>
                      <a:endParaRPr lang="en-US"/>
                    </a:p>
                  </a:txBody>
                  <a:tcPr/>
                </a:tc>
              </a:tr>
              <a:tr h="370840">
                <a:tc>
                  <a:txBody>
                    <a:bodyPr/>
                    <a:lstStyle/>
                    <a:p>
                      <a:r>
                        <a:rPr lang="en-US" sz="2400" dirty="0" smtClean="0"/>
                        <a:t>^</a:t>
                      </a:r>
                      <a:endParaRPr lang="en-US" dirty="0"/>
                    </a:p>
                  </a:txBody>
                  <a:tcPr/>
                </a:tc>
                <a:tc>
                  <a:txBody>
                    <a:bodyPr/>
                    <a:lstStyle/>
                    <a:p>
                      <a:r>
                        <a:rPr lang="en-US" sz="2400" dirty="0" err="1" smtClean="0"/>
                        <a:t>Lũy</a:t>
                      </a:r>
                      <a:r>
                        <a:rPr lang="en-US" sz="2400" dirty="0" smtClean="0"/>
                        <a:t> </a:t>
                      </a:r>
                      <a:r>
                        <a:rPr lang="en-US" sz="2400" dirty="0" err="1" smtClean="0"/>
                        <a:t>thừa</a:t>
                      </a:r>
                      <a:r>
                        <a:rPr lang="en-US" sz="2400" dirty="0" smtClean="0"/>
                        <a:t> </a:t>
                      </a:r>
                      <a:endParaRPr lang="en-US" dirty="0"/>
                    </a:p>
                  </a:txBody>
                  <a:tcPr/>
                </a:tc>
                <a:tc>
                  <a:txBody>
                    <a:bodyPr/>
                    <a:lstStyle/>
                    <a:p>
                      <a:r>
                        <a:rPr lang="en-US" sz="2400" dirty="0" smtClean="0"/>
                        <a:t>A^B</a:t>
                      </a:r>
                      <a:endParaRPr lang="en-US" dirty="0"/>
                    </a:p>
                  </a:txBody>
                  <a:tcPr/>
                </a:tc>
                <a:tc>
                  <a:txBody>
                    <a:bodyPr/>
                    <a:lstStyle/>
                    <a:p>
                      <a:r>
                        <a:rPr lang="en-US" sz="2400" dirty="0" smtClean="0"/>
                        <a:t>10^3 =1000 </a:t>
                      </a:r>
                      <a:endParaRPr lang="en-US" dirty="0"/>
                    </a:p>
                  </a:txBody>
                  <a:tcPr/>
                </a:tc>
              </a:tr>
              <a:tr h="370840">
                <a:tc>
                  <a:txBody>
                    <a:bodyPr/>
                    <a:lstStyle/>
                    <a:p>
                      <a:r>
                        <a:rPr lang="it-IT" sz="2400" dirty="0" smtClean="0"/>
                        <a:t>\ </a:t>
                      </a:r>
                      <a:endParaRPr lang="en-US" dirty="0"/>
                    </a:p>
                  </a:txBody>
                  <a:tcPr/>
                </a:tc>
                <a:tc>
                  <a:txBody>
                    <a:bodyPr/>
                    <a:lstStyle/>
                    <a:p>
                      <a:r>
                        <a:rPr lang="it-IT" sz="2400" dirty="0" smtClean="0"/>
                        <a:t>Chia nguyên </a:t>
                      </a:r>
                      <a:endParaRPr lang="en-US" dirty="0"/>
                    </a:p>
                  </a:txBody>
                  <a:tcPr/>
                </a:tc>
                <a:tc>
                  <a:txBody>
                    <a:bodyPr/>
                    <a:lstStyle/>
                    <a:p>
                      <a:r>
                        <a:rPr lang="it-IT" sz="2400" dirty="0" smtClean="0"/>
                        <a:t>A\B </a:t>
                      </a:r>
                      <a:endParaRPr lang="en-US" dirty="0"/>
                    </a:p>
                  </a:txBody>
                  <a:tcPr/>
                </a:tc>
                <a:tc>
                  <a:txBody>
                    <a:bodyPr/>
                    <a:lstStyle/>
                    <a:p>
                      <a:r>
                        <a:rPr lang="it-IT" sz="2400" dirty="0" smtClean="0"/>
                        <a:t>10\3 =3 </a:t>
                      </a:r>
                      <a:endParaRPr lang="en-US" dirty="0"/>
                    </a:p>
                  </a:txBody>
                  <a:tcPr/>
                </a:tc>
              </a:tr>
              <a:tr h="370840">
                <a:tc>
                  <a:txBody>
                    <a:bodyPr/>
                    <a:lstStyle/>
                    <a:p>
                      <a:r>
                        <a:rPr lang="da-DK" sz="2400" dirty="0" smtClean="0"/>
                        <a:t>MOD</a:t>
                      </a:r>
                      <a:endParaRPr lang="en-US" dirty="0"/>
                    </a:p>
                  </a:txBody>
                  <a:tcPr/>
                </a:tc>
                <a:tc>
                  <a:txBody>
                    <a:bodyPr/>
                    <a:lstStyle/>
                    <a:p>
                      <a:r>
                        <a:rPr lang="da-DK" sz="2400" dirty="0" smtClean="0"/>
                        <a:t>Chia dư </a:t>
                      </a:r>
                      <a:endParaRPr lang="en-US" dirty="0"/>
                    </a:p>
                  </a:txBody>
                  <a:tcPr/>
                </a:tc>
                <a:tc>
                  <a:txBody>
                    <a:bodyPr/>
                    <a:lstStyle/>
                    <a:p>
                      <a:r>
                        <a:rPr lang="da-DK" sz="2400" dirty="0" smtClean="0"/>
                        <a:t>A MOD B </a:t>
                      </a:r>
                      <a:endParaRPr lang="en-US" dirty="0"/>
                    </a:p>
                  </a:txBody>
                  <a:tcPr/>
                </a:tc>
                <a:tc>
                  <a:txBody>
                    <a:bodyPr/>
                    <a:lstStyle/>
                    <a:p>
                      <a:r>
                        <a:rPr lang="da-DK" sz="2400" dirty="0" smtClean="0"/>
                        <a:t>10 MOD 3 =1 </a:t>
                      </a:r>
                      <a:endParaRPr lang="en-US" dirty="0"/>
                    </a:p>
                  </a:txBody>
                  <a:tcPr/>
                </a:tc>
              </a:tr>
            </a:tbl>
          </a:graphicData>
        </a:graphic>
      </p:graphicFrame>
      <p:sp>
        <p:nvSpPr>
          <p:cNvPr id="5" name="Subtitle 2"/>
          <p:cNvSpPr txBox="1">
            <a:spLocks/>
          </p:cNvSpPr>
          <p:nvPr/>
        </p:nvSpPr>
        <p:spPr>
          <a:xfrm>
            <a:off x="446616" y="7095068"/>
            <a:ext cx="11406717" cy="592665"/>
          </a:xfrm>
          <a:prstGeom prst="rect">
            <a:avLst/>
          </a:prstGeom>
        </p:spPr>
        <p:txBody>
          <a:bodyPr vert="horz" lIns="91440" tIns="45720" rIns="91440" bIns="45720" rtlCol="0">
            <a:no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n-US" sz="2800" b="1"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phép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so </a:t>
            </a:r>
            <a:r>
              <a:rPr lang="en-US" sz="2800" b="1" dirty="0" err="1">
                <a:latin typeface="Times New Roman" panose="02020603050405020304" pitchFamily="18" charset="0"/>
                <a:cs typeface="Times New Roman" panose="02020603050405020304" pitchFamily="18" charset="0"/>
              </a:rPr>
              <a:t>sánh</a:t>
            </a:r>
            <a:r>
              <a:rPr lang="en-US" sz="2800" b="1" dirty="0">
                <a:latin typeface="Times New Roman" panose="02020603050405020304" pitchFamily="18" charset="0"/>
                <a:cs typeface="Times New Roman" panose="02020603050405020304" pitchFamily="18" charset="0"/>
              </a:rPr>
              <a:t> </a:t>
            </a:r>
            <a:r>
              <a:rPr lang="da-DK" sz="2800" dirty="0" smtClean="0">
                <a:latin typeface="Times New Roman" panose="02020603050405020304" pitchFamily="18" charset="0"/>
                <a:cs typeface="Times New Roman" panose="02020603050405020304" pitchFamily="18" charset="0"/>
              </a:rPr>
              <a:t>	</a:t>
            </a:r>
          </a:p>
          <a:p>
            <a:pPr algn="l"/>
            <a:endParaRPr lang="en-US" sz="2800" dirty="0" smtClean="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863600" y="7687733"/>
          <a:ext cx="10837334" cy="3200400"/>
        </p:xfrm>
        <a:graphic>
          <a:graphicData uri="http://schemas.openxmlformats.org/drawingml/2006/table">
            <a:tbl>
              <a:tblPr firstRow="1" bandRow="1">
                <a:tableStyleId>{5C22544A-7EE6-4342-B048-85BDC9FD1C3A}</a:tableStyleId>
              </a:tblPr>
              <a:tblGrid>
                <a:gridCol w="5418667"/>
                <a:gridCol w="5418667"/>
              </a:tblGrid>
              <a:tr h="370840">
                <a:tc>
                  <a:txBody>
                    <a:bodyPr/>
                    <a:lstStyle/>
                    <a:p>
                      <a:r>
                        <a:rPr lang="en-US" sz="2400" b="1" i="0" u="none" strike="noStrike" kern="1200" baseline="0" dirty="0" err="1" smtClean="0">
                          <a:solidFill>
                            <a:schemeClr val="lt1"/>
                          </a:solidFill>
                          <a:latin typeface="+mn-lt"/>
                          <a:ea typeface="+mn-ea"/>
                          <a:cs typeface="+mn-cs"/>
                        </a:rPr>
                        <a:t>Ký</a:t>
                      </a:r>
                      <a:r>
                        <a:rPr lang="en-US" sz="2400" b="1" i="0" u="none" strike="noStrike" kern="1200" baseline="0" dirty="0" smtClean="0">
                          <a:solidFill>
                            <a:schemeClr val="lt1"/>
                          </a:solidFill>
                          <a:latin typeface="+mn-lt"/>
                          <a:ea typeface="+mn-ea"/>
                          <a:cs typeface="+mn-cs"/>
                        </a:rPr>
                        <a:t> </a:t>
                      </a:r>
                      <a:r>
                        <a:rPr lang="en-US" sz="2400" b="1" i="0" u="none" strike="noStrike" kern="1200" baseline="0" dirty="0" err="1" smtClean="0">
                          <a:solidFill>
                            <a:schemeClr val="lt1"/>
                          </a:solidFill>
                          <a:latin typeface="+mn-lt"/>
                          <a:ea typeface="+mn-ea"/>
                          <a:cs typeface="+mn-cs"/>
                        </a:rPr>
                        <a:t>hiệu</a:t>
                      </a:r>
                      <a:r>
                        <a:rPr lang="en-US" sz="2400" b="1" i="0" u="none" strike="noStrike" kern="1200" baseline="0" dirty="0" smtClean="0">
                          <a:solidFill>
                            <a:schemeClr val="lt1"/>
                          </a:solidFill>
                          <a:latin typeface="+mn-lt"/>
                          <a:ea typeface="+mn-ea"/>
                          <a:cs typeface="+mn-cs"/>
                        </a:rPr>
                        <a:t> </a:t>
                      </a:r>
                      <a:endParaRPr lang="en-US" dirty="0"/>
                    </a:p>
                  </a:txBody>
                  <a:tcPr/>
                </a:tc>
                <a:tc>
                  <a:txBody>
                    <a:bodyPr/>
                    <a:lstStyle/>
                    <a:p>
                      <a:r>
                        <a:rPr lang="en-US" sz="2400" b="1" i="0" u="none" strike="noStrike" kern="1200" baseline="0" dirty="0" smtClean="0">
                          <a:solidFill>
                            <a:schemeClr val="lt1"/>
                          </a:solidFill>
                          <a:latin typeface="+mn-lt"/>
                          <a:ea typeface="+mn-ea"/>
                          <a:cs typeface="+mn-cs"/>
                        </a:rPr>
                        <a:t>Ý </a:t>
                      </a:r>
                      <a:r>
                        <a:rPr lang="en-US" sz="2400" b="1" i="0" u="none" strike="noStrike" kern="1200" baseline="0" dirty="0" err="1" smtClean="0">
                          <a:solidFill>
                            <a:schemeClr val="lt1"/>
                          </a:solidFill>
                          <a:latin typeface="+mn-lt"/>
                          <a:ea typeface="+mn-ea"/>
                          <a:cs typeface="+mn-cs"/>
                        </a:rPr>
                        <a:t>nghĩa</a:t>
                      </a:r>
                      <a:r>
                        <a:rPr lang="en-US" sz="2400" b="1" i="0" u="none" strike="noStrike" kern="1200" baseline="0" dirty="0" smtClean="0">
                          <a:solidFill>
                            <a:schemeClr val="lt1"/>
                          </a:solidFill>
                          <a:latin typeface="+mn-lt"/>
                          <a:ea typeface="+mn-ea"/>
                          <a:cs typeface="+mn-cs"/>
                        </a:rPr>
                        <a:t> </a:t>
                      </a:r>
                      <a:endParaRPr lang="en-US" dirty="0"/>
                    </a:p>
                  </a:txBody>
                  <a:tcPr/>
                </a:tc>
              </a:tr>
              <a:tr h="370840">
                <a:tc>
                  <a:txBody>
                    <a:bodyPr/>
                    <a:lstStyle/>
                    <a:p>
                      <a:r>
                        <a:rPr lang="en-US" dirty="0" smtClean="0"/>
                        <a:t>=</a:t>
                      </a:r>
                      <a:endParaRPr lang="en-US" dirty="0"/>
                    </a:p>
                  </a:txBody>
                  <a:tcPr/>
                </a:tc>
                <a:tc>
                  <a:txBody>
                    <a:bodyPr/>
                    <a:lstStyle/>
                    <a:p>
                      <a:r>
                        <a:rPr lang="en-US" sz="2400" b="0" i="0" u="none" strike="noStrike" kern="1200" baseline="0" dirty="0" err="1" smtClean="0">
                          <a:solidFill>
                            <a:schemeClr val="dk1"/>
                          </a:solidFill>
                          <a:latin typeface="+mn-lt"/>
                          <a:ea typeface="+mn-ea"/>
                          <a:cs typeface="+mn-cs"/>
                        </a:rPr>
                        <a:t>Bằng</a:t>
                      </a:r>
                      <a:r>
                        <a:rPr lang="en-US" sz="2400" b="0" i="0" u="none" strike="noStrike" kern="1200" baseline="0" dirty="0" smtClean="0">
                          <a:solidFill>
                            <a:schemeClr val="dk1"/>
                          </a:solidFill>
                          <a:latin typeface="+mn-lt"/>
                          <a:ea typeface="+mn-ea"/>
                          <a:cs typeface="+mn-cs"/>
                        </a:rPr>
                        <a:t> </a:t>
                      </a:r>
                      <a:endParaRPr lang="en-US" dirty="0"/>
                    </a:p>
                  </a:txBody>
                  <a:tcPr/>
                </a:tc>
              </a:tr>
              <a:tr h="370840">
                <a:tc>
                  <a:txBody>
                    <a:bodyPr/>
                    <a:lstStyle/>
                    <a:p>
                      <a:r>
                        <a:rPr lang="en-US" dirty="0" smtClean="0"/>
                        <a:t>&gt;</a:t>
                      </a:r>
                      <a:endParaRPr lang="en-US" dirty="0"/>
                    </a:p>
                  </a:txBody>
                  <a:tcPr/>
                </a:tc>
                <a:tc>
                  <a:txBody>
                    <a:bodyPr/>
                    <a:lstStyle/>
                    <a:p>
                      <a:r>
                        <a:rPr lang="vi-VN" sz="2400" b="0" i="0" u="none" strike="noStrike" kern="1200" baseline="0" dirty="0" smtClean="0">
                          <a:solidFill>
                            <a:schemeClr val="dk1"/>
                          </a:solidFill>
                          <a:latin typeface="+mn-lt"/>
                          <a:ea typeface="+mn-ea"/>
                          <a:cs typeface="+mn-cs"/>
                        </a:rPr>
                        <a:t>Lớn hơn </a:t>
                      </a:r>
                      <a:endParaRPr lang="en-US" dirty="0"/>
                    </a:p>
                  </a:txBody>
                  <a:tcPr/>
                </a:tc>
              </a:tr>
              <a:tr h="370840">
                <a:tc>
                  <a:txBody>
                    <a:bodyPr/>
                    <a:lstStyle/>
                    <a:p>
                      <a:r>
                        <a:rPr lang="en-US" dirty="0" smtClean="0"/>
                        <a:t>&lt;</a:t>
                      </a:r>
                      <a:endParaRPr lang="en-US" dirty="0"/>
                    </a:p>
                  </a:txBody>
                  <a:tcPr/>
                </a:tc>
                <a:tc>
                  <a:txBody>
                    <a:bodyPr/>
                    <a:lstStyle/>
                    <a:p>
                      <a:r>
                        <a:rPr lang="vi-VN" sz="2400" b="0" i="0" u="none" strike="noStrike" kern="1200" baseline="0" dirty="0" smtClean="0">
                          <a:solidFill>
                            <a:schemeClr val="dk1"/>
                          </a:solidFill>
                          <a:latin typeface="+mn-lt"/>
                          <a:ea typeface="+mn-ea"/>
                          <a:cs typeface="+mn-cs"/>
                        </a:rPr>
                        <a:t>Nhỏ hơn </a:t>
                      </a:r>
                      <a:endParaRPr lang="en-US" dirty="0"/>
                    </a:p>
                  </a:txBody>
                  <a:tcPr/>
                </a:tc>
              </a:tr>
              <a:tr h="370840">
                <a:tc>
                  <a:txBody>
                    <a:bodyPr/>
                    <a:lstStyle/>
                    <a:p>
                      <a:r>
                        <a:rPr lang="en-US" dirty="0" smtClean="0"/>
                        <a:t>&gt;=</a:t>
                      </a:r>
                      <a:endParaRPr lang="en-US" dirty="0"/>
                    </a:p>
                  </a:txBody>
                  <a:tcPr/>
                </a:tc>
                <a:tc>
                  <a:txBody>
                    <a:bodyPr/>
                    <a:lstStyle/>
                    <a:p>
                      <a:r>
                        <a:rPr lang="vi-VN" sz="2400" b="0" i="0" u="none" strike="noStrike" kern="1200" baseline="0" dirty="0" smtClean="0">
                          <a:solidFill>
                            <a:schemeClr val="dk1"/>
                          </a:solidFill>
                          <a:latin typeface="+mn-lt"/>
                          <a:ea typeface="+mn-ea"/>
                          <a:cs typeface="+mn-cs"/>
                        </a:rPr>
                        <a:t>Lớn hơn hoặc bằng </a:t>
                      </a:r>
                      <a:endParaRPr lang="en-US" dirty="0"/>
                    </a:p>
                  </a:txBody>
                  <a:tcPr/>
                </a:tc>
              </a:tr>
              <a:tr h="370840">
                <a:tc>
                  <a:txBody>
                    <a:bodyPr/>
                    <a:lstStyle/>
                    <a:p>
                      <a:r>
                        <a:rPr lang="en-US" dirty="0" smtClean="0"/>
                        <a:t>&lt;=</a:t>
                      </a:r>
                      <a:endParaRPr lang="en-US" dirty="0"/>
                    </a:p>
                  </a:txBody>
                  <a:tcPr/>
                </a:tc>
                <a:tc>
                  <a:txBody>
                    <a:bodyPr/>
                    <a:lstStyle/>
                    <a:p>
                      <a:r>
                        <a:rPr lang="vi-VN" sz="2400" b="0" i="0" u="none" strike="noStrike" kern="1200" baseline="0" dirty="0" smtClean="0">
                          <a:solidFill>
                            <a:schemeClr val="dk1"/>
                          </a:solidFill>
                          <a:latin typeface="+mn-lt"/>
                          <a:ea typeface="+mn-ea"/>
                          <a:cs typeface="+mn-cs"/>
                        </a:rPr>
                        <a:t>Nhỏ hơn hoặc bằng </a:t>
                      </a:r>
                      <a:endParaRPr lang="en-US" dirty="0"/>
                    </a:p>
                  </a:txBody>
                  <a:tcPr/>
                </a:tc>
              </a:tr>
              <a:tr h="370840">
                <a:tc>
                  <a:txBody>
                    <a:bodyPr/>
                    <a:lstStyle/>
                    <a:p>
                      <a:r>
                        <a:rPr lang="en-US" dirty="0" smtClean="0"/>
                        <a:t>&lt;&gt;</a:t>
                      </a:r>
                      <a:endParaRPr lang="en-US" dirty="0"/>
                    </a:p>
                  </a:txBody>
                  <a:tcPr/>
                </a:tc>
                <a:tc>
                  <a:txBody>
                    <a:bodyPr/>
                    <a:lstStyle/>
                    <a:p>
                      <a:r>
                        <a:rPr lang="en-US" sz="2400" b="0" i="0" u="none" strike="noStrike" kern="1200" baseline="0" dirty="0" err="1" smtClean="0">
                          <a:solidFill>
                            <a:schemeClr val="dk1"/>
                          </a:solidFill>
                          <a:latin typeface="+mn-lt"/>
                          <a:ea typeface="+mn-ea"/>
                          <a:cs typeface="+mn-cs"/>
                        </a:rPr>
                        <a:t>Khác</a:t>
                      </a:r>
                      <a:r>
                        <a:rPr lang="en-US" sz="2400" b="0" i="0" u="none" strike="noStrike" kern="1200" baseline="0" dirty="0" smtClean="0">
                          <a:solidFill>
                            <a:schemeClr val="dk1"/>
                          </a:solidFill>
                          <a:latin typeface="+mn-lt"/>
                          <a:ea typeface="+mn-ea"/>
                          <a:cs typeface="+mn-cs"/>
                        </a:rPr>
                        <a:t> </a:t>
                      </a:r>
                      <a:endParaRPr lang="en-US" dirty="0"/>
                    </a:p>
                  </a:txBody>
                  <a:tcPr/>
                </a:tc>
              </a:tr>
            </a:tbl>
          </a:graphicData>
        </a:graphic>
      </p:graphicFrame>
      <p:sp>
        <p:nvSpPr>
          <p:cNvPr id="7" name="Rectangle 6"/>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89249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3" y="1833580"/>
            <a:ext cx="14672128" cy="9780905"/>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B. CÁC </a:t>
            </a:r>
            <a:r>
              <a:rPr lang="en-US" sz="2800" b="1" dirty="0">
                <a:latin typeface="Times New Roman" panose="02020603050405020304" pitchFamily="18" charset="0"/>
                <a:cs typeface="Times New Roman" panose="02020603050405020304" pitchFamily="18" charset="0"/>
              </a:rPr>
              <a:t>PHÉP TOÁN VÀ HÀM SỬ DỤNG TRONG QUERY </a:t>
            </a:r>
            <a:endParaRPr lang="en-US" sz="2800" dirty="0">
              <a:latin typeface="Times New Roman" panose="02020603050405020304" pitchFamily="18" charset="0"/>
              <a:cs typeface="Times New Roman" panose="02020603050405020304" pitchFamily="18" charset="0"/>
            </a:endParaRPr>
          </a:p>
          <a:p>
            <a:pPr algn="l"/>
            <a:r>
              <a:rPr lang="vi-VN"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phép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logic </a:t>
            </a:r>
          </a:p>
          <a:p>
            <a:pPr algn="l"/>
            <a:r>
              <a:rPr lang="en-US" sz="2800" b="1" dirty="0">
                <a:latin typeface="Times New Roman" panose="02020603050405020304" pitchFamily="18" charset="0"/>
                <a:cs typeface="Times New Roman" panose="02020603050405020304" pitchFamily="18" charset="0"/>
              </a:rPr>
              <a:t>a, </a:t>
            </a:r>
            <a:r>
              <a:rPr lang="en-US" sz="2800" b="1" dirty="0" err="1">
                <a:latin typeface="Times New Roman" panose="02020603050405020304" pitchFamily="18" charset="0"/>
                <a:cs typeface="Times New Roman" panose="02020603050405020304" pitchFamily="18" charset="0"/>
              </a:rPr>
              <a:t>Cú</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NOT A </a:t>
            </a:r>
            <a:endParaRPr lang="en-US" sz="2800" dirty="0">
              <a:latin typeface="Times New Roman" panose="02020603050405020304" pitchFamily="18" charset="0"/>
              <a:cs typeface="Times New Roman" panose="02020603050405020304" pitchFamily="18" charset="0"/>
            </a:endParaRPr>
          </a:p>
          <a:p>
            <a:pPr algn="l"/>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Trong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đó</a:t>
            </a:r>
            <a:r>
              <a:rPr lang="fr-FR" sz="2800" dirty="0">
                <a:latin typeface="Times New Roman" panose="02020603050405020304" pitchFamily="18" charset="0"/>
                <a:cs typeface="Times New Roman" panose="02020603050405020304" pitchFamily="18" charset="0"/>
              </a:rPr>
              <a:t> A là </a:t>
            </a:r>
            <a:r>
              <a:rPr lang="fr-FR" sz="2800" dirty="0" err="1">
                <a:latin typeface="Times New Roman" panose="02020603050405020304" pitchFamily="18" charset="0"/>
                <a:cs typeface="Times New Roman" panose="02020603050405020304" pitchFamily="18" charset="0"/>
              </a:rPr>
              <a:t>một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biểu</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thức</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logic</a:t>
            </a:r>
            <a:r>
              <a:rPr lang="fr-FR"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Ý nghĩa: Nếu A đúng thì NOT A là sai và ngược lại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VD: 	Select </a:t>
            </a:r>
            <a:r>
              <a:rPr lang="en-US" sz="2800" dirty="0" err="1" smtClean="0">
                <a:latin typeface="Times New Roman" panose="02020603050405020304" pitchFamily="18" charset="0"/>
                <a:cs typeface="Times New Roman" panose="02020603050405020304" pitchFamily="18" charset="0"/>
              </a:rPr>
              <a:t>Hoten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NgaySinh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HocSinh</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Where </a:t>
            </a:r>
            <a:r>
              <a:rPr lang="en-US" sz="2800" dirty="0" err="1" smtClean="0">
                <a:latin typeface="Times New Roman" panose="02020603050405020304" pitchFamily="18" charset="0"/>
                <a:cs typeface="Times New Roman" panose="02020603050405020304" pitchFamily="18" charset="0"/>
              </a:rPr>
              <a:t>HoTen</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Not</a:t>
            </a:r>
            <a:r>
              <a:rPr lang="en-US" sz="2800" dirty="0" smtClean="0">
                <a:latin typeface="Times New Roman" panose="02020603050405020304" pitchFamily="18" charset="0"/>
                <a:cs typeface="Times New Roman" panose="02020603050405020304" pitchFamily="18" charset="0"/>
              </a:rPr>
              <a:t> Like “Ng*”</a:t>
            </a:r>
          </a:p>
          <a:p>
            <a:pPr algn="l"/>
            <a:r>
              <a:rPr lang="en-US" sz="2800" dirty="0" smtClean="0">
                <a:latin typeface="Times New Roman" panose="02020603050405020304" pitchFamily="18" charset="0"/>
                <a:cs typeface="Times New Roman" panose="02020603050405020304" pitchFamily="18" charset="0"/>
              </a:rPr>
              <a:t>=&gt; </a:t>
            </a:r>
            <a:r>
              <a:rPr lang="en-US" sz="2800" dirty="0" err="1" smtClean="0">
                <a:latin typeface="Times New Roman" panose="02020603050405020304" pitchFamily="18" charset="0"/>
                <a:cs typeface="Times New Roman" panose="02020603050405020304" pitchFamily="18" charset="0"/>
              </a:rPr>
              <a:t>Liệt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Ng</a:t>
            </a:r>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b</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Phép</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AND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 AND B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logic </a:t>
            </a:r>
          </a:p>
          <a:p>
            <a:pPr algn="l"/>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Ý nghĩa: Cho kết quả đúng nếu A và B đúng, ngược lại thì cho kết quả sai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VD:</a:t>
            </a:r>
          </a:p>
          <a:p>
            <a:pPr algn="l"/>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Hoten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Ngaysinh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HocSinh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altLang="ja-JP" sz="2800" dirty="0" smtClean="0">
                <a:latin typeface="Times New Roman" panose="02020603050405020304" pitchFamily="18" charset="0"/>
                <a:cs typeface="Times New Roman" panose="02020603050405020304" pitchFamily="18" charset="0"/>
              </a:rPr>
              <a:t>Where</a:t>
            </a:r>
            <a:r>
              <a:rPr lang="ja-JP" altLang="en-US" sz="2800" dirty="0">
                <a:latin typeface="Times New Roman" panose="02020603050405020304" pitchFamily="18" charset="0"/>
                <a:cs typeface="Times New Roman" panose="02020603050405020304" pitchFamily="18" charset="0"/>
              </a:rPr>
              <a:t> </a:t>
            </a:r>
            <a:r>
              <a:rPr lang="en-US" altLang="ja-JP" sz="2800" dirty="0" smtClean="0">
                <a:latin typeface="Times New Roman" panose="02020603050405020304" pitchFamily="18" charset="0"/>
                <a:cs typeface="Times New Roman" panose="02020603050405020304" pitchFamily="18" charset="0"/>
              </a:rPr>
              <a:t>Month(</a:t>
            </a:r>
            <a:r>
              <a:rPr lang="en-US" altLang="ja-JP" sz="2800" dirty="0" err="1" smtClean="0">
                <a:latin typeface="Times New Roman" panose="02020603050405020304" pitchFamily="18" charset="0"/>
                <a:cs typeface="Times New Roman" panose="02020603050405020304" pitchFamily="18" charset="0"/>
              </a:rPr>
              <a:t>NgaySinh</a:t>
            </a:r>
            <a:r>
              <a:rPr lang="en-US" altLang="ja-JP" sz="2800" dirty="0" smtClean="0">
                <a:latin typeface="Times New Roman" panose="02020603050405020304" pitchFamily="18" charset="0"/>
                <a:cs typeface="Times New Roman" panose="02020603050405020304" pitchFamily="18" charset="0"/>
              </a:rPr>
              <a:t>) = 9 </a:t>
            </a:r>
            <a:r>
              <a:rPr lang="en-US" altLang="ja-JP" sz="2800" b="1" dirty="0" smtClean="0">
                <a:solidFill>
                  <a:srgbClr val="FF0000"/>
                </a:solidFill>
                <a:latin typeface="Times New Roman" panose="02020603050405020304" pitchFamily="18" charset="0"/>
                <a:cs typeface="Times New Roman" panose="02020603050405020304" pitchFamily="18" charset="0"/>
              </a:rPr>
              <a:t>And</a:t>
            </a:r>
            <a:r>
              <a:rPr lang="en-US" altLang="ja-JP" sz="2800" dirty="0" smtClean="0">
                <a:latin typeface="Times New Roman" panose="02020603050405020304" pitchFamily="18" charset="0"/>
                <a:cs typeface="Times New Roman" panose="02020603050405020304" pitchFamily="18" charset="0"/>
              </a:rPr>
              <a:t> Year(</a:t>
            </a:r>
            <a:r>
              <a:rPr lang="en-US" altLang="ja-JP" sz="2800" dirty="0" err="1" smtClean="0">
                <a:latin typeface="Times New Roman" panose="02020603050405020304" pitchFamily="18" charset="0"/>
                <a:cs typeface="Times New Roman" panose="02020603050405020304" pitchFamily="18" charset="0"/>
              </a:rPr>
              <a:t>NgaySinh</a:t>
            </a:r>
            <a:r>
              <a:rPr lang="en-US" altLang="ja-JP" sz="2800" dirty="0" smtClean="0">
                <a:latin typeface="Times New Roman" panose="02020603050405020304" pitchFamily="18" charset="0"/>
                <a:cs typeface="Times New Roman" panose="02020603050405020304" pitchFamily="18" charset="0"/>
              </a:rPr>
              <a:t>)= 1990</a:t>
            </a:r>
          </a:p>
          <a:p>
            <a:pPr algn="l"/>
            <a:r>
              <a:rPr lang="en-US" sz="2800" dirty="0" smtClean="0">
                <a:latin typeface="Times New Roman" panose="02020603050405020304" pitchFamily="18" charset="0"/>
                <a:cs typeface="Times New Roman" panose="02020603050405020304" pitchFamily="18" charset="0"/>
              </a:rPr>
              <a:t>=&gt;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tháng</a:t>
            </a:r>
            <a:r>
              <a:rPr lang="en-US" sz="2800" dirty="0" smtClean="0">
                <a:latin typeface="Times New Roman" panose="02020603050405020304" pitchFamily="18" charset="0"/>
                <a:cs typeface="Times New Roman" panose="02020603050405020304" pitchFamily="18" charset="0"/>
              </a:rPr>
              <a:t> 9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năm</a:t>
            </a:r>
            <a:r>
              <a:rPr lang="en-US" sz="2800" dirty="0" smtClean="0">
                <a:latin typeface="Times New Roman" panose="02020603050405020304" pitchFamily="18" charset="0"/>
                <a:cs typeface="Times New Roman" panose="02020603050405020304" pitchFamily="18" charset="0"/>
              </a:rPr>
              <a:t> 1990</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439128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3" y="1833581"/>
            <a:ext cx="14672128" cy="9315682"/>
          </a:xfrm>
        </p:spPr>
        <p:txBody>
          <a:bodyPr>
            <a:noAutofit/>
          </a:bodyPr>
          <a:lstStyle/>
          <a:p>
            <a:pPr algn="l"/>
            <a:r>
              <a:rPr lang="en-US" sz="2800" b="1" dirty="0">
                <a:latin typeface="Times New Roman" panose="02020603050405020304" pitchFamily="18" charset="0"/>
                <a:cs typeface="Times New Roman" panose="02020603050405020304" pitchFamily="18" charset="0"/>
              </a:rPr>
              <a:t>B</a:t>
            </a:r>
            <a:r>
              <a:rPr lang="en-US" sz="2800" b="1" dirty="0" smtClean="0">
                <a:latin typeface="Times New Roman" panose="02020603050405020304" pitchFamily="18" charset="0"/>
                <a:cs typeface="Times New Roman" panose="02020603050405020304" pitchFamily="18" charset="0"/>
              </a:rPr>
              <a:t>. CÁC </a:t>
            </a:r>
            <a:r>
              <a:rPr lang="en-US" sz="2800" b="1" dirty="0">
                <a:latin typeface="Times New Roman" panose="02020603050405020304" pitchFamily="18" charset="0"/>
                <a:cs typeface="Times New Roman" panose="02020603050405020304" pitchFamily="18" charset="0"/>
              </a:rPr>
              <a:t>PHÉP TOÁN VÀ HÀM SỬ DỤNG TRONG QUERY </a:t>
            </a:r>
            <a:endParaRPr lang="en-US" sz="2800" dirty="0">
              <a:latin typeface="Times New Roman" panose="02020603050405020304" pitchFamily="18" charset="0"/>
              <a:cs typeface="Times New Roman" panose="02020603050405020304" pitchFamily="18" charset="0"/>
            </a:endParaRPr>
          </a:p>
          <a:p>
            <a:pPr algn="l"/>
            <a:r>
              <a:rPr lang="vi-VN"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phép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logic </a:t>
            </a:r>
          </a:p>
          <a:p>
            <a:pPr algn="l"/>
            <a:r>
              <a:rPr lang="en-US" sz="2800" b="1" dirty="0" smtClean="0">
                <a:latin typeface="Times New Roman" panose="02020603050405020304" pitchFamily="18" charset="0"/>
                <a:cs typeface="Times New Roman" panose="02020603050405020304" pitchFamily="18" charset="0"/>
              </a:rPr>
              <a:t>c, </a:t>
            </a:r>
            <a:r>
              <a:rPr lang="en-US" sz="2800" b="1" dirty="0" err="1" smtClean="0">
                <a:latin typeface="Times New Roman" panose="02020603050405020304" pitchFamily="18" charset="0"/>
                <a:cs typeface="Times New Roman" panose="02020603050405020304" pitchFamily="18" charset="0"/>
              </a:rPr>
              <a:t>Phép</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OR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 OR B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logic </a:t>
            </a:r>
          </a:p>
          <a:p>
            <a:pPr algn="l"/>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Cho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 hay B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đều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VD:</a:t>
            </a:r>
          </a:p>
          <a:p>
            <a:pPr algn="l"/>
            <a:r>
              <a:rPr lang="en-US" sz="2800" dirty="0">
                <a:latin typeface="Times New Roman" panose="02020603050405020304" pitchFamily="18" charset="0"/>
                <a:cs typeface="Times New Roman" panose="02020603050405020304" pitchFamily="18" charset="0"/>
              </a:rPr>
              <a:t>	Select </a:t>
            </a:r>
            <a:r>
              <a:rPr lang="en-US" sz="2800" dirty="0" err="1">
                <a:latin typeface="Times New Roman" panose="02020603050405020304" pitchFamily="18" charset="0"/>
                <a:cs typeface="Times New Roman" panose="02020603050405020304" pitchFamily="18" charset="0"/>
              </a:rPr>
              <a:t>Hoten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Ngaysinh</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From </a:t>
            </a:r>
            <a:r>
              <a:rPr lang="en-US" sz="2800" dirty="0" err="1">
                <a:latin typeface="Times New Roman" panose="02020603050405020304" pitchFamily="18" charset="0"/>
                <a:cs typeface="Times New Roman" panose="02020603050405020304" pitchFamily="18" charset="0"/>
              </a:rPr>
              <a:t>HocSinh</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Where</a:t>
            </a:r>
            <a:r>
              <a:rPr lang="ja-JP" altLang="en-US" sz="2800" dirty="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Month(</a:t>
            </a:r>
            <a:r>
              <a:rPr lang="en-US" altLang="ja-JP" sz="2800" dirty="0" err="1">
                <a:latin typeface="Times New Roman" panose="02020603050405020304" pitchFamily="18" charset="0"/>
                <a:cs typeface="Times New Roman" panose="02020603050405020304" pitchFamily="18" charset="0"/>
              </a:rPr>
              <a:t>NgaySinh</a:t>
            </a:r>
            <a:r>
              <a:rPr lang="en-US" altLang="ja-JP" sz="2800" dirty="0">
                <a:latin typeface="Times New Roman" panose="02020603050405020304" pitchFamily="18" charset="0"/>
                <a:cs typeface="Times New Roman" panose="02020603050405020304" pitchFamily="18" charset="0"/>
              </a:rPr>
              <a:t>) = 9 </a:t>
            </a:r>
            <a:r>
              <a:rPr lang="en-US" altLang="ja-JP" sz="2800" b="1" dirty="0" smtClean="0">
                <a:solidFill>
                  <a:srgbClr val="FF0000"/>
                </a:solidFill>
                <a:latin typeface="Times New Roman" panose="02020603050405020304" pitchFamily="18" charset="0"/>
                <a:cs typeface="Times New Roman" panose="02020603050405020304" pitchFamily="18" charset="0"/>
              </a:rPr>
              <a:t>OR</a:t>
            </a:r>
            <a:r>
              <a:rPr lang="en-US" altLang="ja-JP" sz="2800" dirty="0" smtClean="0">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Month(</a:t>
            </a:r>
            <a:r>
              <a:rPr lang="en-US" altLang="ja-JP" sz="2800" dirty="0" err="1">
                <a:latin typeface="Times New Roman" panose="02020603050405020304" pitchFamily="18" charset="0"/>
                <a:cs typeface="Times New Roman" panose="02020603050405020304" pitchFamily="18" charset="0"/>
              </a:rPr>
              <a:t>NgaySinh</a:t>
            </a:r>
            <a:r>
              <a:rPr lang="en-US" altLang="ja-JP" sz="2800" dirty="0">
                <a:latin typeface="Times New Roman" panose="02020603050405020304" pitchFamily="18" charset="0"/>
                <a:cs typeface="Times New Roman" panose="02020603050405020304" pitchFamily="18" charset="0"/>
              </a:rPr>
              <a:t>) </a:t>
            </a:r>
            <a:r>
              <a:rPr lang="en-US" altLang="ja-JP" sz="2800" dirty="0" smtClean="0">
                <a:latin typeface="Times New Roman" panose="02020603050405020304" pitchFamily="18" charset="0"/>
                <a:cs typeface="Times New Roman" panose="02020603050405020304" pitchFamily="18" charset="0"/>
              </a:rPr>
              <a:t>= 10</a:t>
            </a:r>
          </a:p>
          <a:p>
            <a:pPr marL="457200" indent="-457200" algn="l">
              <a:buFont typeface="Symbol" panose="05050102010706020507" pitchFamily="18" charset="2"/>
              <a:buChar char="Þ"/>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tháng</a:t>
            </a:r>
            <a:r>
              <a:rPr lang="en-US" sz="2800" dirty="0">
                <a:latin typeface="Times New Roman" panose="02020603050405020304" pitchFamily="18" charset="0"/>
                <a:cs typeface="Times New Roman" panose="02020603050405020304" pitchFamily="18" charset="0"/>
              </a:rPr>
              <a:t> 9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tháng</a:t>
            </a:r>
            <a:r>
              <a:rPr lang="en-US" sz="2800" dirty="0" smtClean="0">
                <a:latin typeface="Times New Roman" panose="02020603050405020304" pitchFamily="18" charset="0"/>
                <a:cs typeface="Times New Roman" panose="02020603050405020304" pitchFamily="18" charset="0"/>
              </a:rPr>
              <a:t> 10</a:t>
            </a:r>
          </a:p>
          <a:p>
            <a:pPr algn="l"/>
            <a:r>
              <a:rPr lang="en-US" sz="2800" b="1" dirty="0" smtClean="0">
                <a:latin typeface="Times New Roman" panose="02020603050405020304" pitchFamily="18" charset="0"/>
                <a:cs typeface="Times New Roman" panose="02020603050405020304" pitchFamily="18" charset="0"/>
              </a:rPr>
              <a:t>d, </a:t>
            </a:r>
            <a:r>
              <a:rPr lang="en-US" sz="2800" b="1" dirty="0" err="1" smtClean="0">
                <a:latin typeface="Times New Roman" panose="02020603050405020304" pitchFamily="18" charset="0"/>
                <a:cs typeface="Times New Roman" panose="02020603050405020304" pitchFamily="18" charset="0"/>
              </a:rPr>
              <a:t>Phép</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a:t>
            </a:r>
          </a:p>
          <a:p>
            <a:pPr algn="l"/>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 (&lt;</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b="1" dirty="0">
                <a:latin typeface="Times New Roman" panose="02020603050405020304" pitchFamily="18" charset="0"/>
                <a:cs typeface="Times New Roman" panose="02020603050405020304" pitchFamily="18" charset="0"/>
              </a:rPr>
              <a:t> 1&gt;, &lt;</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b="1" dirty="0">
                <a:latin typeface="Times New Roman" panose="02020603050405020304" pitchFamily="18" charset="0"/>
                <a:cs typeface="Times New Roman" panose="02020603050405020304" pitchFamily="18" charset="0"/>
              </a:rPr>
              <a:t> 2&gt;, …, &lt;</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b="1" dirty="0">
                <a:latin typeface="Times New Roman" panose="02020603050405020304" pitchFamily="18" charset="0"/>
                <a:cs typeface="Times New Roman" panose="02020603050405020304" pitchFamily="18" charset="0"/>
              </a:rPr>
              <a:t> N&gt;) </a:t>
            </a:r>
            <a:endParaRPr lang="en-US" sz="2800" b="1" dirty="0" smtClean="0">
              <a:latin typeface="Times New Roman" panose="02020603050405020304" pitchFamily="18" charset="0"/>
              <a:cs typeface="Times New Roman" panose="02020603050405020304" pitchFamily="18" charset="0"/>
            </a:endParaRPr>
          </a:p>
          <a:p>
            <a:pPr algn="l"/>
            <a:r>
              <a:rPr lang="da-DK"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nghĩa</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Cho kết quả đúng nếu giá trị cần so sánh bằng một trong các &lt;Giá trị 1&gt;, &lt;Giá trị 2&gt;, …, &lt;Giá trị N&gt;, ngược lại thì cho kết quả sai.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MaLop</a:t>
            </a:r>
            <a:r>
              <a:rPr lang="en-US" sz="2800" dirty="0" smtClean="0">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IN</a:t>
            </a:r>
            <a:r>
              <a:rPr lang="en-US" sz="2800" dirty="0" smtClean="0">
                <a:latin typeface="Times New Roman" panose="02020603050405020304" pitchFamily="18" charset="0"/>
                <a:cs typeface="Times New Roman" panose="02020603050405020304" pitchFamily="18" charset="0"/>
              </a:rPr>
              <a:t> (“TH2A”,”TH2B”,”TH2C”);</a:t>
            </a:r>
            <a:endParaRPr lang="da-DK"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58938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3" y="1884435"/>
            <a:ext cx="14672128" cy="9499600"/>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B. CÁC </a:t>
            </a:r>
            <a:r>
              <a:rPr lang="en-US" sz="2800" b="1" dirty="0">
                <a:latin typeface="Times New Roman" panose="02020603050405020304" pitchFamily="18" charset="0"/>
                <a:cs typeface="Times New Roman" panose="02020603050405020304" pitchFamily="18" charset="0"/>
              </a:rPr>
              <a:t>PHÉP TOÁN VÀ HÀM SỬ DỤNG TRONG QUERY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4. </a:t>
            </a:r>
            <a:r>
              <a:rPr lang="en-US" sz="2800" b="1" dirty="0" err="1" smtClean="0">
                <a:latin typeface="Times New Roman" panose="02020603050405020304" pitchFamily="18" charset="0"/>
                <a:cs typeface="Times New Roman" panose="02020603050405020304" pitchFamily="18" charset="0"/>
              </a:rPr>
              <a:t>Phép</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mẫu</a:t>
            </a:r>
            <a:r>
              <a:rPr lang="en-US" sz="2800" b="1" dirty="0">
                <a:latin typeface="Times New Roman" panose="02020603050405020304" pitchFamily="18" charset="0"/>
                <a:cs typeface="Times New Roman" panose="02020603050405020304" pitchFamily="18" charset="0"/>
              </a:rPr>
              <a:t> LIKE </a:t>
            </a:r>
          </a:p>
          <a:p>
            <a:pPr algn="l"/>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LIKE &lt;*</a:t>
            </a:r>
            <a:r>
              <a:rPr lang="en-US" sz="2800" dirty="0" err="1" smtClean="0">
                <a:latin typeface="Times New Roman" panose="02020603050405020304" pitchFamily="18" charset="0"/>
                <a:cs typeface="Times New Roman" panose="02020603050405020304" pitchFamily="18" charset="0"/>
              </a:rPr>
              <a:t>Mẫu</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*&gt;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b)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p>
          <a:p>
            <a:pPr algn="l"/>
            <a:r>
              <a:rPr lang="vi-VN" sz="2800" dirty="0">
                <a:latin typeface="Times New Roman" panose="02020603050405020304" pitchFamily="18" charset="0"/>
                <a:cs typeface="Times New Roman" panose="02020603050405020304" pitchFamily="18" charset="0"/>
              </a:rPr>
              <a:t>So sánh dữ liệu với mẫu dữ liệu của Like, nếu chuỗi dữ liệu thỏa mẫu dữ liệu thì cho kết quả đúng, ngược lại thí cho kết quả sai.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Note:  </a:t>
            </a:r>
          </a:p>
          <a:p>
            <a:pPr algn="l"/>
            <a:r>
              <a:rPr lang="en-US" sz="2800" dirty="0" smtClean="0">
                <a:latin typeface="Times New Roman" panose="02020603050405020304" pitchFamily="18" charset="0"/>
                <a:cs typeface="Times New Roman" panose="02020603050405020304" pitchFamily="18" charset="0"/>
              </a:rPr>
              <a:t>	A Like “B*”   :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field A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B</a:t>
            </a:r>
          </a:p>
          <a:p>
            <a:pPr algn="l"/>
            <a:r>
              <a:rPr lang="en-US" sz="2800" dirty="0">
                <a:latin typeface="Times New Roman" panose="02020603050405020304" pitchFamily="18" charset="0"/>
                <a:cs typeface="Times New Roman" panose="02020603050405020304" pitchFamily="18" charset="0"/>
              </a:rPr>
              <a:t>	A Like </a:t>
            </a:r>
            <a:r>
              <a:rPr lang="en-US" sz="2800" dirty="0" smtClean="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field A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ký</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B</a:t>
            </a:r>
          </a:p>
          <a:p>
            <a:pPr algn="l"/>
            <a:r>
              <a:rPr lang="en-US" sz="2800" dirty="0">
                <a:latin typeface="Times New Roman" panose="02020603050405020304" pitchFamily="18" charset="0"/>
                <a:cs typeface="Times New Roman" panose="02020603050405020304" pitchFamily="18" charset="0"/>
              </a:rPr>
              <a:t>	A Like “*</a:t>
            </a:r>
            <a:r>
              <a:rPr lang="en-US" sz="2800" dirty="0" smtClean="0">
                <a:latin typeface="Times New Roman" panose="02020603050405020304" pitchFamily="18" charset="0"/>
                <a:cs typeface="Times New Roman" panose="02020603050405020304" pitchFamily="18" charset="0"/>
              </a:rPr>
              <a:t>B”    :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field </a:t>
            </a:r>
            <a:r>
              <a:rPr lang="en-US" sz="2800" dirty="0" smtClean="0">
                <a:latin typeface="Times New Roman" panose="02020603050405020304" pitchFamily="18" charset="0"/>
                <a:cs typeface="Times New Roman" panose="02020603050405020304" pitchFamily="18" charset="0"/>
              </a:rPr>
              <a: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B</a:t>
            </a:r>
          </a:p>
          <a:p>
            <a:pPr algn="l"/>
            <a:r>
              <a:rPr lang="en-US" sz="2800" dirty="0" smtClean="0">
                <a:latin typeface="Times New Roman" panose="02020603050405020304" pitchFamily="18" charset="0"/>
                <a:cs typeface="Times New Roman" panose="02020603050405020304" pitchFamily="18" charset="0"/>
              </a:rPr>
              <a:t>VD:</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Select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HocSinh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Where </a:t>
            </a:r>
            <a:r>
              <a:rPr lang="en-US" sz="2800" dirty="0" err="1" smtClean="0">
                <a:latin typeface="Times New Roman" panose="02020603050405020304" pitchFamily="18" charset="0"/>
                <a:cs typeface="Times New Roman" panose="02020603050405020304" pitchFamily="18" charset="0"/>
              </a:rPr>
              <a:t>QueQuan</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Like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Bắc</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Bắc</a:t>
            </a:r>
            <a:endParaRPr lang="en-US" sz="28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636177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3553" y="1884434"/>
            <a:ext cx="14672128" cy="9665881"/>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B. CÁC </a:t>
            </a:r>
            <a:r>
              <a:rPr lang="en-US" sz="2800" b="1" dirty="0">
                <a:latin typeface="Times New Roman" panose="02020603050405020304" pitchFamily="18" charset="0"/>
                <a:cs typeface="Times New Roman" panose="02020603050405020304" pitchFamily="18" charset="0"/>
              </a:rPr>
              <a:t>PHÉP TOÁN VÀ HÀM SỬ DỤNG TRONG QUERY </a:t>
            </a:r>
            <a:endParaRPr lang="en-US" sz="2800"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5. </a:t>
            </a:r>
            <a:r>
              <a:rPr lang="en-US" sz="2800" b="1" dirty="0" err="1" smtClean="0">
                <a:latin typeface="Times New Roman" panose="02020603050405020304" pitchFamily="18" charset="0"/>
                <a:cs typeface="Times New Roman" panose="02020603050405020304" pitchFamily="18" charset="0"/>
              </a:rPr>
              <a:t>Phép</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BETWEEN ... AND </a:t>
            </a:r>
          </a:p>
          <a:p>
            <a:pPr algn="l"/>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:BETWEEN </a:t>
            </a: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AND &lt;</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&gt;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b)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Cho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đem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 </a:t>
            </a:r>
            <a:r>
              <a:rPr lang="vi-VN" sz="2800" dirty="0" smtClean="0">
                <a:latin typeface="Times New Roman" panose="02020603050405020304" pitchFamily="18" charset="0"/>
                <a:cs typeface="Times New Roman" panose="02020603050405020304" pitchFamily="18" charset="0"/>
              </a:rPr>
              <a:t>sánh </a:t>
            </a:r>
            <a:r>
              <a:rPr lang="vi-VN" sz="2800" dirty="0">
                <a:latin typeface="Times New Roman" panose="02020603050405020304" pitchFamily="18" charset="0"/>
                <a:cs typeface="Times New Roman" panose="02020603050405020304" pitchFamily="18" charset="0"/>
              </a:rPr>
              <a:t>nằm trong giới hạn &lt;Giá trị 1&gt; và &lt;Giá trị 2&gt;, ngược lại cho kết quả là sai.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VD: 	Select </a:t>
            </a:r>
            <a:r>
              <a:rPr lang="en-US" sz="2800" dirty="0" err="1" smtClean="0">
                <a:latin typeface="Times New Roman" panose="02020603050405020304" pitchFamily="18" charset="0"/>
                <a:cs typeface="Times New Roman" panose="02020603050405020304" pitchFamily="18" charset="0"/>
              </a:rPr>
              <a:t>HoTen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NgaySinh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From </a:t>
            </a:r>
            <a:r>
              <a:rPr lang="en-US" sz="2800" dirty="0" err="1" smtClean="0">
                <a:latin typeface="Times New Roman" panose="02020603050405020304" pitchFamily="18" charset="0"/>
                <a:cs typeface="Times New Roman" panose="02020603050405020304" pitchFamily="18" charset="0"/>
              </a:rPr>
              <a:t>HocSinh</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Where </a:t>
            </a:r>
            <a:r>
              <a:rPr lang="en-US" sz="2800" dirty="0" err="1" smtClean="0">
                <a:latin typeface="Times New Roman" panose="02020603050405020304" pitchFamily="18" charset="0"/>
                <a:cs typeface="Times New Roman" panose="02020603050405020304" pitchFamily="18" charset="0"/>
              </a:rPr>
              <a:t>NgaySinh</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Between</a:t>
            </a:r>
            <a:r>
              <a:rPr lang="en-US" sz="2800" dirty="0" smtClean="0">
                <a:latin typeface="Times New Roman" panose="02020603050405020304" pitchFamily="18" charset="0"/>
                <a:cs typeface="Times New Roman" panose="02020603050405020304" pitchFamily="18" charset="0"/>
              </a:rPr>
              <a:t> #1/1/1987# </a:t>
            </a:r>
            <a:r>
              <a:rPr lang="en-US" sz="2800" b="1" dirty="0" smtClean="0">
                <a:solidFill>
                  <a:srgbClr val="FF0000"/>
                </a:solidFill>
                <a:latin typeface="Times New Roman" panose="02020603050405020304" pitchFamily="18" charset="0"/>
                <a:cs typeface="Times New Roman" panose="02020603050405020304" pitchFamily="18" charset="0"/>
              </a:rPr>
              <a:t>And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1/1/1990# </a:t>
            </a:r>
          </a:p>
          <a:p>
            <a:pPr algn="l"/>
            <a:r>
              <a:rPr lang="en-US" sz="2800" b="1" dirty="0" smtClean="0">
                <a:latin typeface="Times New Roman" panose="02020603050405020304" pitchFamily="18" charset="0"/>
                <a:cs typeface="Times New Roman" panose="02020603050405020304" pitchFamily="18" charset="0"/>
              </a:rPr>
              <a:t>6. </a:t>
            </a:r>
            <a:r>
              <a:rPr lang="en-US" sz="2800" b="1" dirty="0" err="1" smtClean="0">
                <a:latin typeface="Times New Roman" panose="02020603050405020304" pitchFamily="18" charset="0"/>
                <a:cs typeface="Times New Roman" panose="02020603050405020304" pitchFamily="18" charset="0"/>
              </a:rPr>
              <a:t>Hàm</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IIF() </a:t>
            </a:r>
          </a:p>
          <a:p>
            <a:pPr algn="l"/>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:IIF</a:t>
            </a:r>
            <a:r>
              <a:rPr lang="en-US" sz="2800" dirty="0">
                <a:latin typeface="Times New Roman" panose="02020603050405020304" pitchFamily="18" charset="0"/>
                <a:cs typeface="Times New Roman" panose="02020603050405020304" pitchFamily="18" charset="0"/>
              </a:rPr>
              <a:t>(&lt;BT logic&gt;, &lt;</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1&gt;, </a:t>
            </a: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2&gt;) </a:t>
            </a:r>
          </a:p>
          <a:p>
            <a:pPr algn="l"/>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&lt;BT logic&gt;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b)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p>
          <a:p>
            <a:pPr algn="l"/>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&lt;BT logic&gt;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&lt;</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1&gt; </a:t>
            </a:r>
          </a:p>
          <a:p>
            <a:pPr algn="l"/>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&lt;BT </a:t>
            </a:r>
            <a:r>
              <a:rPr lang="en-US" sz="2800" dirty="0" smtClean="0">
                <a:latin typeface="Times New Roman" panose="02020603050405020304" pitchFamily="18" charset="0"/>
                <a:cs typeface="Times New Roman" panose="02020603050405020304" pitchFamily="18" charset="0"/>
              </a:rPr>
              <a:t>logic&gt;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&lt;</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2&gt; </a:t>
            </a:r>
          </a:p>
          <a:p>
            <a:pPr algn="l"/>
            <a:r>
              <a:rPr lang="en-US" sz="2800" dirty="0">
                <a:latin typeface="Times New Roman" panose="02020603050405020304" pitchFamily="18" charset="0"/>
                <a:cs typeface="Times New Roman" panose="02020603050405020304" pitchFamily="18" charset="0"/>
              </a:rPr>
              <a:t>VD: 	 </a:t>
            </a:r>
            <a:r>
              <a:rPr lang="en-US" sz="2800" dirty="0" smtClean="0">
                <a:latin typeface="Times New Roman" panose="02020603050405020304" pitchFamily="18" charset="0"/>
                <a:cs typeface="Times New Roman" panose="02020603050405020304" pitchFamily="18" charset="0"/>
              </a:rPr>
              <a:t>Select  Sum(</a:t>
            </a:r>
            <a:r>
              <a:rPr lang="en-US" sz="2800" b="1" dirty="0" smtClean="0">
                <a:solidFill>
                  <a:srgbClr val="FF0000"/>
                </a:solidFill>
                <a:latin typeface="Times New Roman" panose="02020603050405020304" pitchFamily="18" charset="0"/>
                <a:cs typeface="Times New Roman" panose="02020603050405020304" pitchFamily="18" charset="0"/>
              </a:rPr>
              <a:t>IIF</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Phai</a:t>
            </a:r>
            <a:r>
              <a:rPr lang="en-US" sz="2800" dirty="0">
                <a:latin typeface="Times New Roman" panose="02020603050405020304" pitchFamily="18" charset="0"/>
                <a:cs typeface="Times New Roman" panose="02020603050405020304" pitchFamily="18" charset="0"/>
              </a:rPr>
              <a:t>="Nữ",1,0)) AS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nữ</a:t>
            </a:r>
            <a:r>
              <a:rPr lang="en-US" sz="2800" dirty="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	 From   </a:t>
            </a:r>
            <a:r>
              <a:rPr lang="en-US" sz="2800" dirty="0" err="1" smtClean="0">
                <a:latin typeface="Times New Roman" panose="02020603050405020304" pitchFamily="18" charset="0"/>
                <a:cs typeface="Times New Roman" panose="02020603050405020304" pitchFamily="18" charset="0"/>
              </a:rPr>
              <a:t>HocSinh</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=&gt;</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p>
        </p:txBody>
      </p:sp>
      <p:sp>
        <p:nvSpPr>
          <p:cNvPr id="6" name="Rectangle 5"/>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560674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270933" y="3522134"/>
            <a:ext cx="1557866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400" dirty="0">
                <a:solidFill>
                  <a:schemeClr val="folHlink"/>
                </a:solidFill>
                <a:cs typeface="Arial" panose="020B0604020202020204" pitchFamily="34" charset="0"/>
              </a:rPr>
              <a:t>I. THỰC HIỆN SELECT QUERY </a:t>
            </a:r>
            <a:r>
              <a:rPr lang="en-US" altLang="ja-JP" sz="4400" dirty="0" err="1" smtClean="0">
                <a:solidFill>
                  <a:schemeClr val="folHlink"/>
                </a:solidFill>
                <a:cs typeface="Arial" panose="020B0604020202020204" pitchFamily="34" charset="0"/>
              </a:rPr>
              <a:t>Với</a:t>
            </a:r>
            <a:r>
              <a:rPr lang="en-US" altLang="ja-JP" sz="4400" dirty="0" smtClean="0">
                <a:solidFill>
                  <a:schemeClr val="folHlink"/>
                </a:solidFill>
                <a:cs typeface="Arial" panose="020B0604020202020204" pitchFamily="34" charset="0"/>
              </a:rPr>
              <a:t> </a:t>
            </a:r>
            <a:r>
              <a:rPr lang="en-US" altLang="ja-JP" sz="4400" dirty="0">
                <a:solidFill>
                  <a:schemeClr val="folHlink"/>
                </a:solidFill>
                <a:cs typeface="Arial" panose="020B0604020202020204" pitchFamily="34" charset="0"/>
              </a:rPr>
              <a:t>DESIGN VIEW</a:t>
            </a:r>
          </a:p>
        </p:txBody>
      </p:sp>
      <p:sp>
        <p:nvSpPr>
          <p:cNvPr id="10244" name="Rectangle 8"/>
          <p:cNvSpPr>
            <a:spLocks noChangeArrowheads="1"/>
          </p:cNvSpPr>
          <p:nvPr/>
        </p:nvSpPr>
        <p:spPr bwMode="auto">
          <a:xfrm>
            <a:off x="671987" y="1082545"/>
            <a:ext cx="12809725" cy="1186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7111" b="1" dirty="0" smtClean="0">
                <a:solidFill>
                  <a:schemeClr val="tx2"/>
                </a:solidFill>
                <a:latin typeface="Arial" panose="020B0604020202020204" pitchFamily="34" charset="0"/>
                <a:cs typeface="Arial" panose="020B0604020202020204" pitchFamily="34" charset="0"/>
              </a:rPr>
              <a:t>B. THIẾT </a:t>
            </a:r>
            <a:r>
              <a:rPr lang="en-US" altLang="ja-JP" sz="7111" b="1" dirty="0">
                <a:solidFill>
                  <a:schemeClr val="tx2"/>
                </a:solidFill>
                <a:latin typeface="Arial" panose="020B0604020202020204" pitchFamily="34" charset="0"/>
                <a:cs typeface="Arial" panose="020B0604020202020204" pitchFamily="34" charset="0"/>
              </a:rPr>
              <a:t>KẾ SELECT QUERY</a:t>
            </a:r>
          </a:p>
        </p:txBody>
      </p:sp>
      <p:sp>
        <p:nvSpPr>
          <p:cNvPr id="10245" name="Rectangle 9"/>
          <p:cNvSpPr>
            <a:spLocks noChangeArrowheads="1"/>
          </p:cNvSpPr>
          <p:nvPr/>
        </p:nvSpPr>
        <p:spPr bwMode="auto">
          <a:xfrm>
            <a:off x="270933" y="4876801"/>
            <a:ext cx="118993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4400" dirty="0">
                <a:solidFill>
                  <a:schemeClr val="folHlink"/>
                </a:solidFill>
                <a:cs typeface="Times New Roman" panose="02020603050405020304" pitchFamily="18" charset="0"/>
              </a:rPr>
              <a:t>II. THỰC HIỆN SELECT QUERY </a:t>
            </a:r>
            <a:r>
              <a:rPr lang="en-US" altLang="ja-JP" sz="4400" dirty="0" err="1" smtClean="0">
                <a:solidFill>
                  <a:schemeClr val="folHlink"/>
                </a:solidFill>
                <a:cs typeface="Times New Roman" panose="02020603050405020304" pitchFamily="18" charset="0"/>
              </a:rPr>
              <a:t>Với</a:t>
            </a:r>
            <a:r>
              <a:rPr lang="en-US" altLang="ja-JP" sz="4400" dirty="0" smtClean="0">
                <a:solidFill>
                  <a:schemeClr val="folHlink"/>
                </a:solidFill>
                <a:cs typeface="Times New Roman" panose="02020603050405020304" pitchFamily="18" charset="0"/>
              </a:rPr>
              <a:t> SQL </a:t>
            </a:r>
            <a:r>
              <a:rPr lang="en-US" altLang="ja-JP" sz="4400" dirty="0">
                <a:solidFill>
                  <a:schemeClr val="folHlink"/>
                </a:solidFill>
                <a:cs typeface="Times New Roman" panose="02020603050405020304" pitchFamily="18" charset="0"/>
              </a:rPr>
              <a:t>VIEW</a:t>
            </a:r>
          </a:p>
        </p:txBody>
      </p:sp>
    </p:spTree>
    <p:extLst>
      <p:ext uri="{BB962C8B-B14F-4D97-AF65-F5344CB8AC3E}">
        <p14:creationId xmlns:p14="http://schemas.microsoft.com/office/powerpoint/2010/main" val="6795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8955" y="489856"/>
            <a:ext cx="13817600" cy="2538401"/>
          </a:xfrm>
        </p:spPr>
        <p:txBody>
          <a:bodyPr>
            <a:normAutofit/>
          </a:bodyPr>
          <a:lstStyle/>
          <a:p>
            <a:pPr algn="l"/>
            <a:r>
              <a:rPr lang="vi-VN" sz="7200" b="1" dirty="0"/>
              <a:t>I. Khái niệm về Cơ Sở Dữ Liệu (CSDL)</a:t>
            </a:r>
            <a:endParaRPr lang="en-US" sz="7200" dirty="0"/>
          </a:p>
        </p:txBody>
      </p:sp>
      <p:sp>
        <p:nvSpPr>
          <p:cNvPr id="5" name="Subtitle 4"/>
          <p:cNvSpPr>
            <a:spLocks noGrp="1"/>
          </p:cNvSpPr>
          <p:nvPr>
            <p:ph type="subTitle" idx="1"/>
          </p:nvPr>
        </p:nvSpPr>
        <p:spPr>
          <a:xfrm>
            <a:off x="658954" y="3660092"/>
            <a:ext cx="14493959" cy="5810479"/>
          </a:xfrm>
        </p:spPr>
        <p:txBody>
          <a:bodyPr>
            <a:noAutofit/>
          </a:bodyPr>
          <a:lstStyle/>
          <a:p>
            <a:pPr algn="l"/>
            <a:r>
              <a:rPr lang="en-US" sz="2800" b="1" dirty="0" smtClean="0">
                <a:latin typeface="Times New Roman" panose="02020603050405020304" pitchFamily="18" charset="0"/>
                <a:cs typeface="Times New Roman" panose="02020603050405020304" pitchFamily="18" charset="0"/>
              </a:rPr>
              <a:t>2. </a:t>
            </a:r>
            <a:r>
              <a:rPr lang="en-US" sz="2800" b="1" dirty="0" err="1" smtClean="0">
                <a:latin typeface="Times New Roman" panose="02020603050405020304" pitchFamily="18" charset="0"/>
                <a:cs typeface="Times New Roman" panose="02020603050405020304" pitchFamily="18" charset="0"/>
              </a:rPr>
              <a:t>Một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HQT </a:t>
            </a:r>
            <a:r>
              <a:rPr lang="en-US" sz="2800" b="1" dirty="0" err="1" smtClean="0">
                <a:latin typeface="Times New Roman" panose="02020603050405020304" pitchFamily="18" charset="0"/>
                <a:cs typeface="Times New Roman" panose="02020603050405020304" pitchFamily="18" charset="0"/>
              </a:rPr>
              <a:t>Cơ</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Sở</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Dữ</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Liệu</a:t>
            </a:r>
            <a:endParaRPr lang="en-US" sz="2800" b="1"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Để </a:t>
            </a:r>
            <a:r>
              <a:rPr lang="vi-VN" sz="2800" dirty="0">
                <a:latin typeface="Times New Roman" panose="02020603050405020304" pitchFamily="18" charset="0"/>
                <a:cs typeface="Times New Roman" panose="02020603050405020304" pitchFamily="18" charset="0"/>
              </a:rPr>
              <a:t>giải quyết tốt những vấn đề mà cách tổ chức CSDL đặt ra như đã </a:t>
            </a:r>
            <a:r>
              <a:rPr lang="vi-VN" sz="2800" dirty="0" smtClean="0">
                <a:latin typeface="Times New Roman" panose="02020603050405020304" pitchFamily="18" charset="0"/>
                <a:cs typeface="Times New Roman" panose="02020603050405020304" pitchFamily="18" charset="0"/>
              </a:rPr>
              <a:t>nói</a:t>
            </a:r>
            <a:r>
              <a:rPr lang="en-US" sz="2800" dirty="0" smtClean="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a:t>
            </a:r>
          </a:p>
          <a:p>
            <a:pPr algn="l"/>
            <a:r>
              <a:rPr lang="vi-VN" sz="2800" dirty="0">
                <a:latin typeface="Times New Roman" panose="02020603050405020304" pitchFamily="18" charset="0"/>
                <a:cs typeface="Times New Roman" panose="02020603050405020304" pitchFamily="18" charset="0"/>
              </a:rPr>
              <a:t>Những phần mềm này được gọi là các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(HQT CSDL). </a:t>
            </a: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hệ quản trị </a:t>
            </a:r>
            <a:r>
              <a:rPr lang="vi-VN" sz="2800" dirty="0" smtClean="0">
                <a:latin typeface="Times New Roman" panose="02020603050405020304" pitchFamily="18" charset="0"/>
                <a:cs typeface="Times New Roman" panose="02020603050405020304" pitchFamily="18" charset="0"/>
              </a:rPr>
              <a:t>CSDL</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có </a:t>
            </a:r>
            <a:r>
              <a:rPr lang="vi-VN" sz="2800" dirty="0">
                <a:latin typeface="Times New Roman" panose="02020603050405020304" pitchFamily="18" charset="0"/>
                <a:cs typeface="Times New Roman" panose="02020603050405020304" pitchFamily="18" charset="0"/>
              </a:rPr>
              <a:t>nhiệm vụ hỗ trợ cho các nhà phân tích thiết kế CSDL cũng như </a:t>
            </a:r>
            <a:r>
              <a:rPr lang="vi-VN" sz="2800" dirty="0"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người </a:t>
            </a:r>
            <a:r>
              <a:rPr lang="vi-VN" sz="2800" dirty="0">
                <a:latin typeface="Times New Roman" panose="02020603050405020304" pitchFamily="18" charset="0"/>
                <a:cs typeface="Times New Roman" panose="02020603050405020304" pitchFamily="18" charset="0"/>
              </a:rPr>
              <a:t>khai thác CSDL. Hiện nay trên thị trường phần mềm đã có những </a:t>
            </a:r>
            <a:r>
              <a:rPr lang="vi-VN" sz="2800" dirty="0"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quản </a:t>
            </a:r>
            <a:r>
              <a:rPr lang="vi-VN" sz="2800" dirty="0">
                <a:latin typeface="Times New Roman" panose="02020603050405020304" pitchFamily="18" charset="0"/>
                <a:cs typeface="Times New Roman" panose="02020603050405020304" pitchFamily="18" charset="0"/>
              </a:rPr>
              <a:t>trị CSDL hỗ trợ được nhiều tiện ích như: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MS </a:t>
            </a:r>
            <a:r>
              <a:rPr lang="vi-VN" sz="2800" dirty="0">
                <a:latin typeface="Times New Roman" panose="02020603050405020304" pitchFamily="18" charset="0"/>
                <a:cs typeface="Times New Roman" panose="02020603050405020304" pitchFamily="18" charset="0"/>
              </a:rPr>
              <a:t>Access, </a:t>
            </a:r>
            <a:r>
              <a:rPr lang="en-US" sz="2800" dirty="0" smtClean="0">
                <a:latin typeface="Times New Roman" panose="02020603050405020304" pitchFamily="18" charset="0"/>
                <a:cs typeface="Times New Roman" panose="02020603050405020304" pitchFamily="18" charset="0"/>
              </a:rPr>
              <a:t>SQL Sever…</a:t>
            </a:r>
          </a:p>
          <a:p>
            <a:pPr algn="l"/>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Visual </a:t>
            </a:r>
            <a:r>
              <a:rPr lang="vi-VN" sz="2800" dirty="0">
                <a:latin typeface="Times New Roman" panose="02020603050405020304" pitchFamily="18" charset="0"/>
                <a:cs typeface="Times New Roman" panose="02020603050405020304" pitchFamily="18" charset="0"/>
              </a:rPr>
              <a:t>Foxpro, </a:t>
            </a:r>
            <a:r>
              <a:rPr lang="en-US" sz="2800" dirty="0" smtClean="0">
                <a:latin typeface="Times New Roman" panose="02020603050405020304" pitchFamily="18" charset="0"/>
                <a:cs typeface="Times New Roman" panose="02020603050405020304" pitchFamily="18" charset="0"/>
              </a:rPr>
              <a:t>My </a:t>
            </a:r>
            <a:r>
              <a:rPr lang="vi-VN" sz="2800" dirty="0" smtClean="0">
                <a:latin typeface="Times New Roman" panose="02020603050405020304" pitchFamily="18" charset="0"/>
                <a:cs typeface="Times New Roman" panose="02020603050405020304" pitchFamily="18" charset="0"/>
              </a:rPr>
              <a:t>SQL</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Server Oracle …</a:t>
            </a:r>
          </a:p>
          <a:p>
            <a:pPr algn="l"/>
            <a:r>
              <a:rPr lang="en-US" sz="2800" dirty="0" smtClean="0">
                <a:latin typeface="Times New Roman" panose="02020603050405020304" pitchFamily="18" charset="0"/>
                <a:cs typeface="Times New Roman" panose="02020603050405020304" pitchFamily="18" charset="0"/>
              </a:rPr>
              <a:t>Ở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chúng</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HQT CSDL MS Access.</a:t>
            </a:r>
          </a:p>
        </p:txBody>
      </p:sp>
    </p:spTree>
    <p:extLst>
      <p:ext uri="{BB962C8B-B14F-4D97-AF65-F5344CB8AC3E}">
        <p14:creationId xmlns:p14="http://schemas.microsoft.com/office/powerpoint/2010/main" val="24058111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41867" y="541867"/>
            <a:ext cx="15578667" cy="948267"/>
          </a:xfrm>
        </p:spPr>
        <p:txBody>
          <a:bodyP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 THỰC HIỆN SELECT QUERY VỚI DESIGN VIEW</a:t>
            </a:r>
          </a:p>
        </p:txBody>
      </p:sp>
      <p:sp>
        <p:nvSpPr>
          <p:cNvPr id="11267" name="Rectangle 4"/>
          <p:cNvSpPr>
            <a:spLocks noChangeArrowheads="1"/>
          </p:cNvSpPr>
          <p:nvPr/>
        </p:nvSpPr>
        <p:spPr bwMode="auto">
          <a:xfrm>
            <a:off x="609601" y="2065861"/>
            <a:ext cx="1442719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r>
              <a:rPr lang="en-US" altLang="ja-JP" sz="3600" b="1" dirty="0" err="1" smtClean="0">
                <a:cs typeface="Times New Roman" panose="02020603050405020304" pitchFamily="18" charset="0"/>
              </a:rPr>
              <a:t>Mở</a:t>
            </a:r>
            <a:r>
              <a:rPr lang="en-US" altLang="ja-JP" sz="3600" b="1" dirty="0" smtClean="0">
                <a:cs typeface="Times New Roman" panose="02020603050405020304" pitchFamily="18" charset="0"/>
              </a:rPr>
              <a:t> </a:t>
            </a:r>
            <a:r>
              <a:rPr lang="en-US" altLang="ja-JP" sz="3600" b="1" dirty="0" err="1" smtClean="0">
                <a:cs typeface="Times New Roman" panose="02020603050405020304" pitchFamily="18" charset="0"/>
              </a:rPr>
              <a:t>cửa</a:t>
            </a:r>
            <a:r>
              <a:rPr lang="en-US" altLang="ja-JP" sz="3600" b="1" dirty="0" smtClean="0">
                <a:cs typeface="Times New Roman" panose="02020603050405020304" pitchFamily="18" charset="0"/>
              </a:rPr>
              <a:t> </a:t>
            </a:r>
            <a:r>
              <a:rPr lang="en-US" altLang="ja-JP" sz="3600" b="1" dirty="0" err="1" smtClean="0">
                <a:cs typeface="Times New Roman" panose="02020603050405020304" pitchFamily="18" charset="0"/>
              </a:rPr>
              <a:t>sổ</a:t>
            </a:r>
            <a:r>
              <a:rPr lang="en-US" altLang="ja-JP" sz="3600" b="1" dirty="0" smtClean="0">
                <a:cs typeface="Times New Roman" panose="02020603050405020304" pitchFamily="18" charset="0"/>
              </a:rPr>
              <a:t> Design View</a:t>
            </a:r>
            <a:endParaRPr lang="en-US" altLang="ja-JP" sz="3600" dirty="0" smtClean="0">
              <a:cs typeface="Times New Roman" panose="02020603050405020304" pitchFamily="18" charset="0"/>
            </a:endParaRPr>
          </a:p>
          <a:p>
            <a:pPr indent="0"/>
            <a:r>
              <a:rPr lang="en-US" altLang="ja-JP" sz="3600" dirty="0" err="1" smtClean="0">
                <a:cs typeface="Times New Roman" panose="02020603050405020304" pitchFamily="18" charset="0"/>
              </a:rPr>
              <a:t>Từ</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cửa</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sổ</a:t>
            </a:r>
            <a:r>
              <a:rPr lang="en-US" altLang="ja-JP" sz="3600" dirty="0" smtClean="0">
                <a:cs typeface="Times New Roman" panose="02020603050405020304" pitchFamily="18" charset="0"/>
              </a:rPr>
              <a:t> Database : </a:t>
            </a:r>
          </a:p>
          <a:p>
            <a:pPr indent="0"/>
            <a:r>
              <a:rPr lang="en-US" altLang="ja-JP" sz="3600" dirty="0" err="1" smtClean="0">
                <a:cs typeface="Times New Roman" panose="02020603050405020304" pitchFamily="18" charset="0"/>
              </a:rPr>
              <a:t>Chọn</a:t>
            </a:r>
            <a:r>
              <a:rPr lang="en-US" altLang="ja-JP" sz="3600" dirty="0" smtClean="0">
                <a:cs typeface="Times New Roman" panose="02020603050405020304" pitchFamily="18" charset="0"/>
              </a:rPr>
              <a:t> Query </a:t>
            </a:r>
            <a:r>
              <a:rPr lang="en-US" altLang="ja-JP" sz="3600" dirty="0" err="1" smtClean="0">
                <a:cs typeface="Times New Roman" panose="02020603050405020304" pitchFamily="18" charset="0"/>
              </a:rPr>
              <a:t>khung</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bên</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trái</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chọn</a:t>
            </a:r>
            <a:r>
              <a:rPr lang="en-US" altLang="ja-JP" sz="3600" dirty="0" smtClean="0">
                <a:cs typeface="Times New Roman" panose="02020603050405020304" pitchFamily="18" charset="0"/>
              </a:rPr>
              <a:t> Create Query in design </a:t>
            </a:r>
            <a:r>
              <a:rPr lang="en-US" altLang="ja-JP" sz="3600" dirty="0" err="1" smtClean="0">
                <a:cs typeface="Times New Roman" panose="02020603050405020304" pitchFamily="18" charset="0"/>
              </a:rPr>
              <a:t>khung</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bên</a:t>
            </a:r>
            <a:r>
              <a:rPr lang="en-US" altLang="ja-JP" sz="3600" dirty="0" smtClean="0">
                <a:cs typeface="Times New Roman" panose="02020603050405020304" pitchFamily="18" charset="0"/>
              </a:rPr>
              <a:t> </a:t>
            </a:r>
            <a:r>
              <a:rPr lang="en-US" altLang="ja-JP" sz="3600" dirty="0" err="1" smtClean="0">
                <a:cs typeface="Times New Roman" panose="02020603050405020304" pitchFamily="18" charset="0"/>
              </a:rPr>
              <a:t>phải</a:t>
            </a:r>
            <a:r>
              <a:rPr lang="en-US" altLang="ja-JP" sz="3600" dirty="0" smtClean="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1110080" y="5623760"/>
            <a:ext cx="5501809" cy="3151271"/>
          </a:xfrm>
          <a:prstGeom prst="rect">
            <a:avLst/>
          </a:prstGeom>
          <a:ln w="12700">
            <a:solidFill>
              <a:schemeClr val="tx1"/>
            </a:solidFill>
          </a:ln>
        </p:spPr>
      </p:pic>
      <p:pic>
        <p:nvPicPr>
          <p:cNvPr id="3" name="Picture 2"/>
          <p:cNvPicPr>
            <a:picLocks noChangeAspect="1"/>
          </p:cNvPicPr>
          <p:nvPr/>
        </p:nvPicPr>
        <p:blipFill>
          <a:blip r:embed="rId3"/>
          <a:stretch>
            <a:fillRect/>
          </a:stretch>
        </p:blipFill>
        <p:spPr>
          <a:xfrm>
            <a:off x="8288421" y="4715722"/>
            <a:ext cx="5812590" cy="5682845"/>
          </a:xfrm>
          <a:prstGeom prst="rect">
            <a:avLst/>
          </a:prstGeom>
          <a:ln>
            <a:solidFill>
              <a:schemeClr val="accent1"/>
            </a:solidFill>
          </a:ln>
        </p:spPr>
      </p:pic>
      <p:sp>
        <p:nvSpPr>
          <p:cNvPr id="4" name="Right Arrow 3"/>
          <p:cNvSpPr/>
          <p:nvPr/>
        </p:nvSpPr>
        <p:spPr>
          <a:xfrm>
            <a:off x="7186863" y="6882063"/>
            <a:ext cx="834190" cy="657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226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
          <p:cNvSpPr>
            <a:spLocks noChangeArrowheads="1"/>
          </p:cNvSpPr>
          <p:nvPr/>
        </p:nvSpPr>
        <p:spPr bwMode="auto">
          <a:xfrm>
            <a:off x="270933" y="1686049"/>
            <a:ext cx="704426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000" b="1" dirty="0" err="1">
                <a:solidFill>
                  <a:schemeClr val="tx2"/>
                </a:solidFill>
                <a:cs typeface="Times New Roman" panose="02020603050405020304" pitchFamily="18" charset="0"/>
              </a:rPr>
              <a:t>Chọn</a:t>
            </a:r>
            <a:r>
              <a:rPr lang="en-US" altLang="ja-JP" sz="4000" b="1" dirty="0">
                <a:solidFill>
                  <a:schemeClr val="tx2"/>
                </a:solidFill>
                <a:cs typeface="Times New Roman" panose="02020603050405020304" pitchFamily="18" charset="0"/>
              </a:rPr>
              <a:t> </a:t>
            </a:r>
            <a:r>
              <a:rPr lang="en-US" altLang="ja-JP" sz="4000" b="1" dirty="0" err="1">
                <a:solidFill>
                  <a:schemeClr val="tx2"/>
                </a:solidFill>
                <a:cs typeface="Times New Roman" panose="02020603050405020304" pitchFamily="18" charset="0"/>
              </a:rPr>
              <a:t>các</a:t>
            </a:r>
            <a:r>
              <a:rPr lang="en-US" altLang="ja-JP" sz="4000" b="1" dirty="0">
                <a:solidFill>
                  <a:schemeClr val="tx2"/>
                </a:solidFill>
                <a:cs typeface="Times New Roman" panose="02020603050405020304" pitchFamily="18" charset="0"/>
              </a:rPr>
              <a:t> Table </a:t>
            </a:r>
            <a:r>
              <a:rPr lang="en-US" altLang="ja-JP" sz="4000" b="1" dirty="0" err="1">
                <a:solidFill>
                  <a:schemeClr val="tx2"/>
                </a:solidFill>
                <a:cs typeface="Times New Roman" panose="02020603050405020304" pitchFamily="18" charset="0"/>
              </a:rPr>
              <a:t>tham</a:t>
            </a:r>
            <a:r>
              <a:rPr lang="en-US" altLang="ja-JP" sz="4000" b="1" dirty="0">
                <a:solidFill>
                  <a:schemeClr val="tx2"/>
                </a:solidFill>
                <a:cs typeface="Times New Roman" panose="02020603050405020304" pitchFamily="18" charset="0"/>
              </a:rPr>
              <a:t> </a:t>
            </a:r>
            <a:r>
              <a:rPr lang="en-US" altLang="ja-JP" sz="4000" b="1" dirty="0" err="1">
                <a:solidFill>
                  <a:schemeClr val="tx2"/>
                </a:solidFill>
                <a:cs typeface="Times New Roman" panose="02020603050405020304" pitchFamily="18" charset="0"/>
              </a:rPr>
              <a:t>gia</a:t>
            </a:r>
            <a:r>
              <a:rPr lang="en-US" altLang="ja-JP" sz="4000" b="1" dirty="0">
                <a:solidFill>
                  <a:schemeClr val="tx2"/>
                </a:solidFill>
                <a:cs typeface="Times New Roman" panose="02020603050405020304" pitchFamily="18" charset="0"/>
              </a:rPr>
              <a:t> </a:t>
            </a:r>
            <a:r>
              <a:rPr lang="en-US" altLang="ja-JP" sz="4000" b="1" dirty="0" err="1">
                <a:solidFill>
                  <a:schemeClr val="tx2"/>
                </a:solidFill>
                <a:cs typeface="Times New Roman" panose="02020603050405020304" pitchFamily="18" charset="0"/>
              </a:rPr>
              <a:t>vào</a:t>
            </a:r>
            <a:r>
              <a:rPr lang="en-US" altLang="ja-JP" sz="4000" b="1" dirty="0">
                <a:solidFill>
                  <a:schemeClr val="tx2"/>
                </a:solidFill>
                <a:cs typeface="Times New Roman" panose="02020603050405020304" pitchFamily="18" charset="0"/>
              </a:rPr>
              <a:t> Select Query </a:t>
            </a:r>
            <a:endParaRPr lang="en-US" altLang="ja-JP" sz="4000" dirty="0">
              <a:solidFill>
                <a:schemeClr val="tx2"/>
              </a:solidFill>
              <a:cs typeface="Times New Roman" panose="02020603050405020304" pitchFamily="18" charset="0"/>
            </a:endParaRPr>
          </a:p>
        </p:txBody>
      </p:sp>
      <p:sp>
        <p:nvSpPr>
          <p:cNvPr id="12293" name="Rectangle 10"/>
          <p:cNvSpPr>
            <a:spLocks noChangeArrowheads="1"/>
          </p:cNvSpPr>
          <p:nvPr/>
        </p:nvSpPr>
        <p:spPr bwMode="auto">
          <a:xfrm>
            <a:off x="406400" y="6214559"/>
            <a:ext cx="6908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000" b="1" dirty="0" err="1">
                <a:solidFill>
                  <a:schemeClr val="folHlink"/>
                </a:solidFill>
                <a:cs typeface="Times New Roman" panose="02020603050405020304" pitchFamily="18" charset="0"/>
              </a:rPr>
              <a:t>Cửa</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sổ</a:t>
            </a:r>
            <a:r>
              <a:rPr lang="en-US" altLang="ja-JP" sz="4000" b="1" dirty="0">
                <a:solidFill>
                  <a:schemeClr val="folHlink"/>
                </a:solidFill>
                <a:cs typeface="Times New Roman" panose="02020603050405020304" pitchFamily="18" charset="0"/>
              </a:rPr>
              <a:t> Query </a:t>
            </a:r>
            <a:r>
              <a:rPr lang="en-US" altLang="ja-JP" sz="4000" b="1" dirty="0" err="1">
                <a:solidFill>
                  <a:schemeClr val="folHlink"/>
                </a:solidFill>
                <a:cs typeface="Times New Roman" panose="02020603050405020304" pitchFamily="18" charset="0"/>
              </a:rPr>
              <a:t>có</a:t>
            </a:r>
            <a:r>
              <a:rPr lang="en-US" altLang="ja-JP" sz="4000" b="1" dirty="0">
                <a:solidFill>
                  <a:schemeClr val="folHlink"/>
                </a:solidFill>
                <a:cs typeface="Times New Roman" panose="02020603050405020304" pitchFamily="18" charset="0"/>
              </a:rPr>
              <a:t> </a:t>
            </a:r>
            <a:r>
              <a:rPr lang="en-US" altLang="ja-JP" sz="4000" b="1" dirty="0" err="1">
                <a:solidFill>
                  <a:schemeClr val="folHlink"/>
                </a:solidFill>
                <a:cs typeface="Times New Roman" panose="02020603050405020304" pitchFamily="18" charset="0"/>
              </a:rPr>
              <a:t>dạng</a:t>
            </a:r>
            <a:r>
              <a:rPr lang="en-US" altLang="ja-JP" sz="4000" b="1" dirty="0">
                <a:solidFill>
                  <a:schemeClr val="folHlink"/>
                </a:solidFill>
                <a:cs typeface="Times New Roman" panose="02020603050405020304" pitchFamily="18" charset="0"/>
              </a:rPr>
              <a:t>: </a:t>
            </a:r>
          </a:p>
        </p:txBody>
      </p:sp>
      <p:sp>
        <p:nvSpPr>
          <p:cNvPr id="12294" name="Rectangle 11"/>
          <p:cNvSpPr>
            <a:spLocks noChangeArrowheads="1"/>
          </p:cNvSpPr>
          <p:nvPr/>
        </p:nvSpPr>
        <p:spPr bwMode="auto">
          <a:xfrm>
            <a:off x="827059" y="7183753"/>
            <a:ext cx="1517226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914400" algn="l"/>
              </a:tabLst>
              <a:defRPr sz="2400">
                <a:solidFill>
                  <a:schemeClr val="tx1"/>
                </a:solidFill>
                <a:latin typeface="Times New Roman" panose="02020603050405020304" pitchFamily="18" charset="0"/>
              </a:defRPr>
            </a:lvl1pPr>
            <a:lvl2pPr marL="742950" indent="-285750">
              <a:tabLst>
                <a:tab pos="914400" algn="l"/>
              </a:tabLst>
              <a:defRPr sz="2400">
                <a:solidFill>
                  <a:schemeClr val="tx1"/>
                </a:solidFill>
                <a:latin typeface="Times New Roman" panose="02020603050405020304" pitchFamily="18" charset="0"/>
              </a:defRPr>
            </a:lvl2pPr>
            <a:lvl3pPr marL="1143000" indent="-228600">
              <a:tabLst>
                <a:tab pos="914400" algn="l"/>
              </a:tabLst>
              <a:defRPr sz="2400">
                <a:solidFill>
                  <a:schemeClr val="tx1"/>
                </a:solidFill>
                <a:latin typeface="Times New Roman" panose="02020603050405020304" pitchFamily="18" charset="0"/>
              </a:defRPr>
            </a:lvl3pPr>
            <a:lvl4pPr marL="1600200" indent="-228600">
              <a:tabLst>
                <a:tab pos="914400" algn="l"/>
              </a:tabLst>
              <a:defRPr sz="2400">
                <a:solidFill>
                  <a:schemeClr val="tx1"/>
                </a:solidFill>
                <a:latin typeface="Times New Roman" panose="02020603050405020304" pitchFamily="18" charset="0"/>
              </a:defRPr>
            </a:lvl4pPr>
            <a:lvl5pPr marL="2057400" indent="-228600">
              <a:tabLst>
                <a:tab pos="91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sz="2400">
                <a:solidFill>
                  <a:schemeClr val="tx1"/>
                </a:solidFill>
                <a:latin typeface="Times New Roman" panose="02020603050405020304" pitchFamily="18" charset="0"/>
              </a:defRPr>
            </a:lvl9pPr>
          </a:lstStyle>
          <a:p>
            <a:r>
              <a:rPr lang="en-US" altLang="ja-JP" sz="3600" b="1" dirty="0" smtClean="0">
                <a:solidFill>
                  <a:schemeClr val="folHlink"/>
                </a:solidFill>
                <a:cs typeface="Times New Roman" panose="02020603050405020304" pitchFamily="18" charset="0"/>
              </a:rPr>
              <a:t>-</a:t>
            </a:r>
            <a:r>
              <a:rPr lang="en-US" altLang="ja-JP" sz="3600" b="1" dirty="0">
                <a:solidFill>
                  <a:schemeClr val="folHlink"/>
                </a:solidFill>
                <a:cs typeface="Times New Roman" panose="02020603050405020304" pitchFamily="18" charset="0"/>
              </a:rPr>
              <a:t>     </a:t>
            </a:r>
            <a:r>
              <a:rPr lang="en-US" altLang="ja-JP" sz="3600" b="1" dirty="0" err="1">
                <a:solidFill>
                  <a:schemeClr val="folHlink"/>
                </a:solidFill>
                <a:cs typeface="Times New Roman" panose="02020603050405020304" pitchFamily="18" charset="0"/>
              </a:rPr>
              <a:t>Khung</a:t>
            </a:r>
            <a:r>
              <a:rPr lang="en-US" altLang="ja-JP" sz="3600" b="1" dirty="0">
                <a:solidFill>
                  <a:schemeClr val="folHlink"/>
                </a:solidFill>
                <a:cs typeface="Times New Roman" panose="02020603050405020304" pitchFamily="18" charset="0"/>
              </a:rPr>
              <a:t> </a:t>
            </a:r>
            <a:r>
              <a:rPr lang="en-US" altLang="ja-JP" sz="3600" b="1" dirty="0" err="1">
                <a:solidFill>
                  <a:schemeClr val="folHlink"/>
                </a:solidFill>
                <a:cs typeface="Times New Roman" panose="02020603050405020304" pitchFamily="18" charset="0"/>
              </a:rPr>
              <a:t>trên</a:t>
            </a:r>
            <a:r>
              <a:rPr lang="en-US" altLang="ja-JP" sz="3600" dirty="0">
                <a:cs typeface="Times New Roman" panose="02020603050405020304" pitchFamily="18" charset="0"/>
              </a:rPr>
              <a:t> </a:t>
            </a:r>
            <a:r>
              <a:rPr lang="en-US" altLang="ja-JP" sz="3600" dirty="0" err="1">
                <a:cs typeface="Times New Roman" panose="02020603050405020304" pitchFamily="18" charset="0"/>
              </a:rPr>
              <a:t>chứa</a:t>
            </a:r>
            <a:r>
              <a:rPr lang="en-US" altLang="ja-JP" sz="3600" dirty="0">
                <a:cs typeface="Times New Roman" panose="02020603050405020304" pitchFamily="18" charset="0"/>
              </a:rPr>
              <a:t> </a:t>
            </a:r>
            <a:r>
              <a:rPr lang="en-US" altLang="ja-JP" sz="3600" dirty="0" err="1">
                <a:cs typeface="Times New Roman" panose="02020603050405020304" pitchFamily="18" charset="0"/>
              </a:rPr>
              <a:t>các</a:t>
            </a:r>
            <a:r>
              <a:rPr lang="en-US" altLang="ja-JP" sz="3600" dirty="0">
                <a:cs typeface="Times New Roman" panose="02020603050405020304" pitchFamily="18" charset="0"/>
              </a:rPr>
              <a:t> Table, Query </a:t>
            </a:r>
            <a:r>
              <a:rPr lang="en-US" altLang="ja-JP" sz="3600" dirty="0" err="1">
                <a:cs typeface="Times New Roman" panose="02020603050405020304" pitchFamily="18" charset="0"/>
              </a:rPr>
              <a:t>tham</a:t>
            </a:r>
            <a:r>
              <a:rPr lang="en-US" altLang="ja-JP" sz="3600" dirty="0">
                <a:cs typeface="Times New Roman" panose="02020603050405020304" pitchFamily="18" charset="0"/>
              </a:rPr>
              <a:t> </a:t>
            </a:r>
            <a:r>
              <a:rPr lang="en-US" altLang="ja-JP" sz="3600" dirty="0" err="1">
                <a:cs typeface="Times New Roman" panose="02020603050405020304" pitchFamily="18" charset="0"/>
              </a:rPr>
              <a:t>gia</a:t>
            </a:r>
            <a:endParaRPr lang="en-US" altLang="ja-JP" sz="3600" dirty="0">
              <a:cs typeface="Times New Roman" panose="02020603050405020304" pitchFamily="18" charset="0"/>
            </a:endParaRPr>
          </a:p>
          <a:p>
            <a:r>
              <a:rPr lang="en-US" altLang="ja-JP" sz="3600" b="1" dirty="0" smtClean="0">
                <a:solidFill>
                  <a:schemeClr val="folHlink"/>
                </a:solidFill>
                <a:cs typeface="Times New Roman" panose="02020603050405020304" pitchFamily="18" charset="0"/>
              </a:rPr>
              <a:t>-</a:t>
            </a:r>
            <a:r>
              <a:rPr lang="en-US" altLang="ja-JP" sz="3600" b="1" dirty="0">
                <a:solidFill>
                  <a:schemeClr val="folHlink"/>
                </a:solidFill>
                <a:cs typeface="Times New Roman" panose="02020603050405020304" pitchFamily="18" charset="0"/>
              </a:rPr>
              <a:t>     </a:t>
            </a:r>
            <a:r>
              <a:rPr lang="en-US" altLang="ja-JP" sz="3600" b="1" dirty="0" err="1">
                <a:solidFill>
                  <a:schemeClr val="folHlink"/>
                </a:solidFill>
                <a:cs typeface="Times New Roman" panose="02020603050405020304" pitchFamily="18" charset="0"/>
              </a:rPr>
              <a:t>Khung</a:t>
            </a:r>
            <a:r>
              <a:rPr lang="en-US" altLang="ja-JP" sz="3600" b="1" dirty="0">
                <a:solidFill>
                  <a:schemeClr val="folHlink"/>
                </a:solidFill>
                <a:cs typeface="Times New Roman" panose="02020603050405020304" pitchFamily="18" charset="0"/>
              </a:rPr>
              <a:t> </a:t>
            </a:r>
            <a:r>
              <a:rPr lang="en-US" altLang="ja-JP" sz="3600" b="1" dirty="0" err="1">
                <a:solidFill>
                  <a:schemeClr val="folHlink"/>
                </a:solidFill>
                <a:cs typeface="Times New Roman" panose="02020603050405020304" pitchFamily="18" charset="0"/>
              </a:rPr>
              <a:t>dưới</a:t>
            </a:r>
            <a:r>
              <a:rPr lang="en-US" altLang="ja-JP" sz="3600" dirty="0">
                <a:cs typeface="Times New Roman" panose="02020603050405020304" pitchFamily="18" charset="0"/>
              </a:rPr>
              <a:t> </a:t>
            </a:r>
            <a:r>
              <a:rPr lang="en-US" altLang="ja-JP" sz="3600" dirty="0" err="1">
                <a:cs typeface="Times New Roman" panose="02020603050405020304" pitchFamily="18" charset="0"/>
              </a:rPr>
              <a:t>chứa</a:t>
            </a:r>
            <a:r>
              <a:rPr lang="en-US" altLang="ja-JP" sz="3600" dirty="0">
                <a:cs typeface="Times New Roman" panose="02020603050405020304" pitchFamily="18" charset="0"/>
              </a:rPr>
              <a:t> </a:t>
            </a:r>
            <a:r>
              <a:rPr lang="en-US" altLang="ja-JP" sz="3600" dirty="0" err="1">
                <a:cs typeface="Times New Roman" panose="02020603050405020304" pitchFamily="18" charset="0"/>
              </a:rPr>
              <a:t>các</a:t>
            </a:r>
            <a:r>
              <a:rPr lang="en-US" altLang="ja-JP" sz="3600" dirty="0">
                <a:cs typeface="Times New Roman" panose="02020603050405020304" pitchFamily="18" charset="0"/>
              </a:rPr>
              <a:t> Field </a:t>
            </a:r>
            <a:r>
              <a:rPr lang="en-US" altLang="ja-JP" sz="3600" dirty="0" err="1">
                <a:cs typeface="Times New Roman" panose="02020603050405020304" pitchFamily="18" charset="0"/>
              </a:rPr>
              <a:t>đưa</a:t>
            </a:r>
            <a:r>
              <a:rPr lang="en-US" altLang="ja-JP" sz="3600" dirty="0">
                <a:cs typeface="Times New Roman" panose="02020603050405020304" pitchFamily="18" charset="0"/>
              </a:rPr>
              <a:t> </a:t>
            </a:r>
            <a:r>
              <a:rPr lang="en-US" altLang="ja-JP" sz="3600" dirty="0" err="1">
                <a:cs typeface="Times New Roman" panose="02020603050405020304" pitchFamily="18" charset="0"/>
              </a:rPr>
              <a:t>vào</a:t>
            </a:r>
            <a:r>
              <a:rPr lang="en-US" altLang="ja-JP" sz="3600" dirty="0">
                <a:cs typeface="Times New Roman" panose="02020603050405020304" pitchFamily="18" charset="0"/>
              </a:rPr>
              <a:t> Query:</a:t>
            </a: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Field : </a:t>
            </a:r>
            <a:r>
              <a:rPr lang="en-US" altLang="ja-JP" sz="3600" dirty="0" err="1">
                <a:cs typeface="Times New Roman" panose="02020603050405020304" pitchFamily="18" charset="0"/>
              </a:rPr>
              <a:t>Chứa</a:t>
            </a:r>
            <a:r>
              <a:rPr lang="en-US" altLang="ja-JP" sz="3600" dirty="0">
                <a:cs typeface="Times New Roman" panose="02020603050405020304" pitchFamily="18" charset="0"/>
              </a:rPr>
              <a:t> </a:t>
            </a:r>
            <a:r>
              <a:rPr lang="en-US" altLang="ja-JP" sz="3600" dirty="0" err="1">
                <a:cs typeface="Times New Roman" panose="02020603050405020304" pitchFamily="18" charset="0"/>
              </a:rPr>
              <a:t>các</a:t>
            </a:r>
            <a:r>
              <a:rPr lang="en-US" altLang="ja-JP" sz="3600" dirty="0">
                <a:cs typeface="Times New Roman" panose="02020603050405020304" pitchFamily="18" charset="0"/>
              </a:rPr>
              <a:t> Field</a:t>
            </a: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Table </a:t>
            </a:r>
            <a:r>
              <a:rPr lang="en-US" altLang="ja-JP" sz="3600" dirty="0" err="1">
                <a:cs typeface="Times New Roman" panose="02020603050405020304" pitchFamily="18" charset="0"/>
              </a:rPr>
              <a:t>chứa</a:t>
            </a:r>
            <a:r>
              <a:rPr lang="en-US" altLang="ja-JP" sz="3600" dirty="0">
                <a:cs typeface="Times New Roman" panose="02020603050405020304" pitchFamily="18" charset="0"/>
              </a:rPr>
              <a:t> </a:t>
            </a:r>
            <a:r>
              <a:rPr lang="en-US" altLang="ja-JP" sz="3600" dirty="0" err="1">
                <a:cs typeface="Times New Roman" panose="02020603050405020304" pitchFamily="18" charset="0"/>
              </a:rPr>
              <a:t>tên</a:t>
            </a:r>
            <a:r>
              <a:rPr lang="en-US" altLang="ja-JP" sz="3600" dirty="0">
                <a:cs typeface="Times New Roman" panose="02020603050405020304" pitchFamily="18" charset="0"/>
              </a:rPr>
              <a:t> table </a:t>
            </a:r>
            <a:r>
              <a:rPr lang="en-US" altLang="ja-JP" sz="3600" dirty="0" err="1">
                <a:cs typeface="Times New Roman" panose="02020603050405020304" pitchFamily="18" charset="0"/>
              </a:rPr>
              <a:t>của</a:t>
            </a:r>
            <a:r>
              <a:rPr lang="en-US" altLang="ja-JP" sz="3600" dirty="0">
                <a:cs typeface="Times New Roman" panose="02020603050405020304" pitchFamily="18" charset="0"/>
              </a:rPr>
              <a:t> Field </a:t>
            </a:r>
            <a:r>
              <a:rPr lang="en-US" altLang="ja-JP" sz="3600" dirty="0" err="1">
                <a:cs typeface="Times New Roman" panose="02020603050405020304" pitchFamily="18" charset="0"/>
              </a:rPr>
              <a:t>được</a:t>
            </a:r>
            <a:r>
              <a:rPr lang="en-US" altLang="ja-JP" sz="3600" dirty="0">
                <a:cs typeface="Times New Roman" panose="02020603050405020304" pitchFamily="18" charset="0"/>
              </a:rPr>
              <a:t> </a:t>
            </a:r>
            <a:r>
              <a:rPr lang="en-US" altLang="ja-JP" sz="3600" dirty="0" err="1">
                <a:cs typeface="Times New Roman" panose="02020603050405020304" pitchFamily="18" charset="0"/>
              </a:rPr>
              <a:t>chỉ</a:t>
            </a:r>
            <a:r>
              <a:rPr lang="en-US" altLang="ja-JP" sz="3600" dirty="0">
                <a:cs typeface="Times New Roman" panose="02020603050405020304" pitchFamily="18" charset="0"/>
              </a:rPr>
              <a:t> </a:t>
            </a:r>
            <a:r>
              <a:rPr lang="en-US" altLang="ja-JP" sz="3600" dirty="0" err="1">
                <a:cs typeface="Times New Roman" panose="02020603050405020304" pitchFamily="18" charset="0"/>
              </a:rPr>
              <a:t>định</a:t>
            </a:r>
            <a:r>
              <a:rPr lang="en-US" altLang="ja-JP" sz="3600" dirty="0">
                <a:cs typeface="Times New Roman" panose="02020603050405020304" pitchFamily="18" charset="0"/>
              </a:rPr>
              <a:t>.</a:t>
            </a: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Sort : </a:t>
            </a:r>
            <a:r>
              <a:rPr lang="en-US" altLang="ja-JP" sz="3600" dirty="0" err="1">
                <a:cs typeface="Times New Roman" panose="02020603050405020304" pitchFamily="18" charset="0"/>
              </a:rPr>
              <a:t>Sắp</a:t>
            </a:r>
            <a:r>
              <a:rPr lang="en-US" altLang="ja-JP" sz="3600" dirty="0">
                <a:cs typeface="Times New Roman" panose="02020603050405020304" pitchFamily="18" charset="0"/>
              </a:rPr>
              <a:t> </a:t>
            </a:r>
            <a:r>
              <a:rPr lang="en-US" altLang="ja-JP" sz="3600" dirty="0" err="1">
                <a:cs typeface="Times New Roman" panose="02020603050405020304" pitchFamily="18" charset="0"/>
              </a:rPr>
              <a:t>xếp</a:t>
            </a:r>
            <a:r>
              <a:rPr lang="en-US" altLang="ja-JP" sz="3600" dirty="0">
                <a:cs typeface="Times New Roman" panose="02020603050405020304" pitchFamily="18" charset="0"/>
              </a:rPr>
              <a:t> </a:t>
            </a:r>
            <a:r>
              <a:rPr lang="en-US" altLang="ja-JP" sz="3600" dirty="0" err="1">
                <a:cs typeface="Times New Roman" panose="02020603050405020304" pitchFamily="18" charset="0"/>
              </a:rPr>
              <a:t>các</a:t>
            </a:r>
            <a:r>
              <a:rPr lang="en-US" altLang="ja-JP" sz="3600" dirty="0">
                <a:cs typeface="Times New Roman" panose="02020603050405020304" pitchFamily="18" charset="0"/>
              </a:rPr>
              <a:t> </a:t>
            </a:r>
            <a:r>
              <a:rPr lang="en-US" altLang="ja-JP" sz="3600" dirty="0" err="1">
                <a:cs typeface="Times New Roman" panose="02020603050405020304" pitchFamily="18" charset="0"/>
              </a:rPr>
              <a:t>mẫu</a:t>
            </a:r>
            <a:r>
              <a:rPr lang="en-US" altLang="ja-JP" sz="3600" dirty="0">
                <a:cs typeface="Times New Roman" panose="02020603050405020304" pitchFamily="18" charset="0"/>
              </a:rPr>
              <a:t> tin</a:t>
            </a: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show : </a:t>
            </a:r>
            <a:r>
              <a:rPr lang="en-US" altLang="ja-JP" sz="3600" dirty="0" err="1">
                <a:cs typeface="Times New Roman" panose="02020603050405020304" pitchFamily="18" charset="0"/>
              </a:rPr>
              <a:t>Hiển</a:t>
            </a:r>
            <a:r>
              <a:rPr lang="en-US" altLang="ja-JP" sz="3600" dirty="0">
                <a:cs typeface="Times New Roman" panose="02020603050405020304" pitchFamily="18" charset="0"/>
              </a:rPr>
              <a:t> </a:t>
            </a:r>
            <a:r>
              <a:rPr lang="en-US" altLang="ja-JP" sz="3600" dirty="0" err="1">
                <a:cs typeface="Times New Roman" panose="02020603050405020304" pitchFamily="18" charset="0"/>
              </a:rPr>
              <a:t>thị</a:t>
            </a:r>
            <a:r>
              <a:rPr lang="en-US" altLang="ja-JP" sz="3600" dirty="0">
                <a:cs typeface="Times New Roman" panose="02020603050405020304" pitchFamily="18" charset="0"/>
              </a:rPr>
              <a:t> </a:t>
            </a:r>
            <a:r>
              <a:rPr lang="en-US" altLang="ja-JP" sz="3600" dirty="0" err="1">
                <a:cs typeface="Times New Roman" panose="02020603050405020304" pitchFamily="18" charset="0"/>
              </a:rPr>
              <a:t>hoặc</a:t>
            </a:r>
            <a:r>
              <a:rPr lang="en-US" altLang="ja-JP" sz="3600" dirty="0">
                <a:cs typeface="Times New Roman" panose="02020603050405020304" pitchFamily="18" charset="0"/>
              </a:rPr>
              <a:t> </a:t>
            </a:r>
            <a:r>
              <a:rPr lang="en-US" altLang="ja-JP" sz="3600" dirty="0" err="1">
                <a:cs typeface="Times New Roman" panose="02020603050405020304" pitchFamily="18" charset="0"/>
              </a:rPr>
              <a:t>không</a:t>
            </a:r>
            <a:r>
              <a:rPr lang="en-US" altLang="ja-JP" sz="3600" dirty="0">
                <a:cs typeface="Times New Roman" panose="02020603050405020304" pitchFamily="18" charset="0"/>
              </a:rPr>
              <a:t> </a:t>
            </a:r>
            <a:r>
              <a:rPr lang="en-US" altLang="ja-JP" sz="3600" dirty="0" err="1">
                <a:cs typeface="Times New Roman" panose="02020603050405020304" pitchFamily="18" charset="0"/>
              </a:rPr>
              <a:t>hiển</a:t>
            </a:r>
            <a:r>
              <a:rPr lang="en-US" altLang="ja-JP" sz="3600" dirty="0">
                <a:cs typeface="Times New Roman" panose="02020603050405020304" pitchFamily="18" charset="0"/>
              </a:rPr>
              <a:t> </a:t>
            </a:r>
            <a:r>
              <a:rPr lang="en-US" altLang="ja-JP" sz="3600" dirty="0" err="1">
                <a:cs typeface="Times New Roman" panose="02020603050405020304" pitchFamily="18" charset="0"/>
              </a:rPr>
              <a:t>thị</a:t>
            </a:r>
            <a:r>
              <a:rPr lang="en-US" altLang="ja-JP" sz="3600" dirty="0">
                <a:cs typeface="Times New Roman" panose="02020603050405020304" pitchFamily="18" charset="0"/>
              </a:rPr>
              <a:t> </a:t>
            </a:r>
            <a:r>
              <a:rPr lang="en-US" altLang="ja-JP" sz="3600" dirty="0" err="1">
                <a:cs typeface="Times New Roman" panose="02020603050405020304" pitchFamily="18" charset="0"/>
              </a:rPr>
              <a:t>các</a:t>
            </a:r>
            <a:r>
              <a:rPr lang="en-US" altLang="ja-JP" sz="3600" dirty="0">
                <a:cs typeface="Times New Roman" panose="02020603050405020304" pitchFamily="18" charset="0"/>
              </a:rPr>
              <a:t> filed </a:t>
            </a:r>
            <a:r>
              <a:rPr lang="en-US" altLang="ja-JP" sz="3600" dirty="0" err="1">
                <a:cs typeface="Times New Roman" panose="02020603050405020304" pitchFamily="18" charset="0"/>
              </a:rPr>
              <a:t>chỉ</a:t>
            </a:r>
            <a:r>
              <a:rPr lang="en-US" altLang="ja-JP" sz="3600" dirty="0">
                <a:cs typeface="Times New Roman" panose="02020603050405020304" pitchFamily="18" charset="0"/>
              </a:rPr>
              <a:t> </a:t>
            </a:r>
            <a:r>
              <a:rPr lang="en-US" altLang="ja-JP" sz="3600" dirty="0" err="1">
                <a:cs typeface="Times New Roman" panose="02020603050405020304" pitchFamily="18" charset="0"/>
              </a:rPr>
              <a:t>định</a:t>
            </a:r>
            <a:endParaRPr lang="en-US" altLang="ja-JP" sz="3600" dirty="0">
              <a:cs typeface="Times New Roman" panose="02020603050405020304" pitchFamily="18" charset="0"/>
            </a:endParaRP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a:t>
            </a:r>
            <a:r>
              <a:rPr lang="en-US" altLang="ja-JP" sz="3600" dirty="0" err="1">
                <a:cs typeface="Times New Roman" panose="02020603050405020304" pitchFamily="18" charset="0"/>
              </a:rPr>
              <a:t>Crieria</a:t>
            </a:r>
            <a:r>
              <a:rPr lang="en-US" altLang="ja-JP" sz="3600" dirty="0">
                <a:cs typeface="Times New Roman" panose="02020603050405020304" pitchFamily="18" charset="0"/>
              </a:rPr>
              <a:t> : </a:t>
            </a:r>
            <a:r>
              <a:rPr lang="en-US" altLang="ja-JP" sz="3600" dirty="0" err="1">
                <a:cs typeface="Times New Roman" panose="02020603050405020304" pitchFamily="18" charset="0"/>
              </a:rPr>
              <a:t>Dùng</a:t>
            </a:r>
            <a:r>
              <a:rPr lang="en-US" altLang="ja-JP" sz="3600" dirty="0">
                <a:cs typeface="Times New Roman" panose="02020603050405020304" pitchFamily="18" charset="0"/>
              </a:rPr>
              <a:t> </a:t>
            </a:r>
            <a:r>
              <a:rPr lang="en-US" altLang="ja-JP" sz="3600" dirty="0" err="1">
                <a:cs typeface="Times New Roman" panose="02020603050405020304" pitchFamily="18" charset="0"/>
              </a:rPr>
              <a:t>khai</a:t>
            </a:r>
            <a:r>
              <a:rPr lang="en-US" altLang="ja-JP" sz="3600" dirty="0">
                <a:cs typeface="Times New Roman" panose="02020603050405020304" pitchFamily="18" charset="0"/>
              </a:rPr>
              <a:t> </a:t>
            </a:r>
            <a:r>
              <a:rPr lang="en-US" altLang="ja-JP" sz="3600" dirty="0" err="1">
                <a:cs typeface="Times New Roman" panose="02020603050405020304" pitchFamily="18" charset="0"/>
              </a:rPr>
              <a:t>báo</a:t>
            </a:r>
            <a:r>
              <a:rPr lang="en-US" altLang="ja-JP" sz="3600" dirty="0">
                <a:cs typeface="Times New Roman" panose="02020603050405020304" pitchFamily="18" charset="0"/>
              </a:rPr>
              <a:t> </a:t>
            </a:r>
            <a:r>
              <a:rPr lang="en-US" altLang="ja-JP" sz="3600" dirty="0" err="1">
                <a:cs typeface="Times New Roman" panose="02020603050405020304" pitchFamily="18" charset="0"/>
              </a:rPr>
              <a:t>tiêu</a:t>
            </a:r>
            <a:r>
              <a:rPr lang="en-US" altLang="ja-JP" sz="3600" dirty="0">
                <a:cs typeface="Times New Roman" panose="02020603050405020304" pitchFamily="18" charset="0"/>
              </a:rPr>
              <a:t> </a:t>
            </a:r>
            <a:r>
              <a:rPr lang="en-US" altLang="ja-JP" sz="3600" dirty="0" err="1">
                <a:cs typeface="Times New Roman" panose="02020603050405020304" pitchFamily="18" charset="0"/>
              </a:rPr>
              <a:t>chuẩn</a:t>
            </a:r>
            <a:r>
              <a:rPr lang="en-US" altLang="ja-JP" sz="3600" dirty="0">
                <a:cs typeface="Times New Roman" panose="02020603050405020304" pitchFamily="18" charset="0"/>
              </a:rPr>
              <a:t> </a:t>
            </a:r>
            <a:r>
              <a:rPr lang="en-US" altLang="ja-JP" sz="3600" dirty="0" err="1">
                <a:cs typeface="Times New Roman" panose="02020603050405020304" pitchFamily="18" charset="0"/>
              </a:rPr>
              <a:t>lọc</a:t>
            </a:r>
            <a:r>
              <a:rPr lang="en-US" altLang="ja-JP" sz="3600" dirty="0">
                <a:cs typeface="Times New Roman" panose="02020603050405020304" pitchFamily="18" charset="0"/>
              </a:rPr>
              <a:t>.</a:t>
            </a:r>
          </a:p>
          <a:p>
            <a:r>
              <a:rPr lang="en-US" altLang="ja-JP" sz="3600" dirty="0">
                <a:cs typeface="Times New Roman" panose="02020603050405020304" pitchFamily="18" charset="0"/>
              </a:rPr>
              <a:t>+ </a:t>
            </a:r>
            <a:r>
              <a:rPr lang="en-US" altLang="ja-JP" sz="3600" dirty="0" err="1">
                <a:cs typeface="Times New Roman" panose="02020603050405020304" pitchFamily="18" charset="0"/>
              </a:rPr>
              <a:t>Dòng</a:t>
            </a:r>
            <a:r>
              <a:rPr lang="en-US" altLang="ja-JP" sz="3600" dirty="0">
                <a:cs typeface="Times New Roman" panose="02020603050405020304" pitchFamily="18" charset="0"/>
              </a:rPr>
              <a:t> Or </a:t>
            </a:r>
            <a:r>
              <a:rPr lang="en-US" altLang="ja-JP" sz="3600" dirty="0" err="1">
                <a:cs typeface="Times New Roman" panose="02020603050405020304" pitchFamily="18" charset="0"/>
              </a:rPr>
              <a:t>khai</a:t>
            </a:r>
            <a:r>
              <a:rPr lang="en-US" altLang="ja-JP" sz="3600" dirty="0">
                <a:cs typeface="Times New Roman" panose="02020603050405020304" pitchFamily="18" charset="0"/>
              </a:rPr>
              <a:t> </a:t>
            </a:r>
            <a:r>
              <a:rPr lang="en-US" altLang="ja-JP" sz="3600" dirty="0" err="1">
                <a:cs typeface="Times New Roman" panose="02020603050405020304" pitchFamily="18" charset="0"/>
              </a:rPr>
              <a:t>báo</a:t>
            </a:r>
            <a:r>
              <a:rPr lang="en-US" altLang="ja-JP" sz="3600" dirty="0">
                <a:cs typeface="Times New Roman" panose="02020603050405020304" pitchFamily="18" charset="0"/>
              </a:rPr>
              <a:t> </a:t>
            </a:r>
            <a:r>
              <a:rPr lang="en-US" altLang="ja-JP" sz="3600" dirty="0" err="1">
                <a:cs typeface="Times New Roman" panose="02020603050405020304" pitchFamily="18" charset="0"/>
              </a:rPr>
              <a:t>bổ</a:t>
            </a:r>
            <a:r>
              <a:rPr lang="en-US" altLang="ja-JP" sz="3600" dirty="0">
                <a:cs typeface="Times New Roman" panose="02020603050405020304" pitchFamily="18" charset="0"/>
              </a:rPr>
              <a:t> sung </a:t>
            </a:r>
            <a:r>
              <a:rPr lang="en-US" altLang="ja-JP" sz="3600" dirty="0" err="1">
                <a:cs typeface="Times New Roman" panose="02020603050405020304" pitchFamily="18" charset="0"/>
              </a:rPr>
              <a:t>điều</a:t>
            </a:r>
            <a:r>
              <a:rPr lang="en-US" altLang="ja-JP" sz="3600" dirty="0">
                <a:cs typeface="Times New Roman" panose="02020603050405020304" pitchFamily="18" charset="0"/>
              </a:rPr>
              <a:t> </a:t>
            </a:r>
            <a:r>
              <a:rPr lang="en-US" altLang="ja-JP" sz="3600" dirty="0" err="1">
                <a:cs typeface="Times New Roman" panose="02020603050405020304" pitchFamily="18" charset="0"/>
              </a:rPr>
              <a:t>kiện</a:t>
            </a:r>
            <a:r>
              <a:rPr lang="en-US" altLang="ja-JP" sz="3600" dirty="0">
                <a:cs typeface="Times New Roman" panose="02020603050405020304" pitchFamily="18" charset="0"/>
              </a:rPr>
              <a:t> </a:t>
            </a:r>
            <a:r>
              <a:rPr lang="en-US" altLang="ja-JP" sz="3600" dirty="0" err="1">
                <a:cs typeface="Times New Roman" panose="02020603050405020304" pitchFamily="18" charset="0"/>
              </a:rPr>
              <a:t>lọc</a:t>
            </a:r>
            <a:r>
              <a:rPr lang="en-US" altLang="ja-JP" sz="3600" dirty="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6759406" y="2347768"/>
            <a:ext cx="8641013" cy="4524375"/>
          </a:xfrm>
          <a:prstGeom prst="rect">
            <a:avLst/>
          </a:prstGeom>
          <a:ln w="12700">
            <a:solidFill>
              <a:schemeClr val="tx1"/>
            </a:solidFill>
          </a:ln>
        </p:spPr>
      </p:pic>
      <p:sp>
        <p:nvSpPr>
          <p:cNvPr id="6" name="Rectangle 2"/>
          <p:cNvSpPr>
            <a:spLocks noGrp="1" noChangeArrowheads="1"/>
          </p:cNvSpPr>
          <p:nvPr>
            <p:ph type="title"/>
          </p:nvPr>
        </p:nvSpPr>
        <p:spPr>
          <a:xfrm>
            <a:off x="541867" y="541867"/>
            <a:ext cx="15578667" cy="948267"/>
          </a:xfrm>
        </p:spPr>
        <p:txBody>
          <a:bodyP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 THỰC HIỆN SELECT QUERY VỚI DESIGN VIEW</a:t>
            </a:r>
          </a:p>
        </p:txBody>
      </p:sp>
    </p:spTree>
    <p:extLst>
      <p:ext uri="{BB962C8B-B14F-4D97-AF65-F5344CB8AC3E}">
        <p14:creationId xmlns:p14="http://schemas.microsoft.com/office/powerpoint/2010/main" val="2080206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0" y="4391379"/>
            <a:ext cx="16256000" cy="140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ja-JP" sz="4267"/>
          </a:p>
          <a:p>
            <a:pPr lvl="1"/>
            <a:endParaRPr lang="en-US" altLang="ja-JP" sz="4267"/>
          </a:p>
        </p:txBody>
      </p:sp>
      <p:sp>
        <p:nvSpPr>
          <p:cNvPr id="13315" name="Rectangle 5"/>
          <p:cNvSpPr>
            <a:spLocks noChangeArrowheads="1"/>
          </p:cNvSpPr>
          <p:nvPr/>
        </p:nvSpPr>
        <p:spPr bwMode="auto">
          <a:xfrm>
            <a:off x="406400" y="1715220"/>
            <a:ext cx="15443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indent="-228600">
              <a:tabLst>
                <a:tab pos="685800" algn="l"/>
              </a:tabLst>
              <a:defRPr sz="2400">
                <a:solidFill>
                  <a:schemeClr val="tx1"/>
                </a:solidFill>
                <a:latin typeface="Times New Roman" panose="02020603050405020304" pitchFamily="18" charset="0"/>
              </a:defRPr>
            </a:lvl1pPr>
            <a:lvl2pPr marL="742950" indent="-285750">
              <a:tabLst>
                <a:tab pos="685800" algn="l"/>
              </a:tabLst>
              <a:defRPr sz="2400">
                <a:solidFill>
                  <a:schemeClr val="tx1"/>
                </a:solidFill>
                <a:latin typeface="Times New Roman" panose="02020603050405020304" pitchFamily="18" charset="0"/>
              </a:defRPr>
            </a:lvl2pPr>
            <a:lvl3pPr marL="1143000" indent="-228600">
              <a:tabLst>
                <a:tab pos="685800" algn="l"/>
              </a:tabLst>
              <a:defRPr sz="2400">
                <a:solidFill>
                  <a:schemeClr val="tx1"/>
                </a:solidFill>
                <a:latin typeface="Times New Roman" panose="02020603050405020304" pitchFamily="18" charset="0"/>
              </a:defRPr>
            </a:lvl3pPr>
            <a:lvl4pPr marL="1600200" indent="-228600">
              <a:tabLst>
                <a:tab pos="685800" algn="l"/>
              </a:tabLst>
              <a:defRPr sz="2400">
                <a:solidFill>
                  <a:schemeClr val="tx1"/>
                </a:solidFill>
                <a:latin typeface="Times New Roman" panose="02020603050405020304" pitchFamily="18" charset="0"/>
              </a:defRPr>
            </a:lvl4pPr>
            <a:lvl5pPr marL="2057400" indent="-228600">
              <a:tabLst>
                <a:tab pos="685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9pPr>
          </a:lstStyle>
          <a:p>
            <a:r>
              <a:rPr lang="en-US" altLang="ja-JP" sz="3200" b="1" dirty="0" err="1">
                <a:solidFill>
                  <a:schemeClr val="tx2"/>
                </a:solidFill>
              </a:rPr>
              <a:t>Thêm</a:t>
            </a:r>
            <a:r>
              <a:rPr lang="en-US" altLang="ja-JP" sz="3200" b="1" dirty="0">
                <a:solidFill>
                  <a:schemeClr val="tx2"/>
                </a:solidFill>
              </a:rPr>
              <a:t> hay </a:t>
            </a:r>
            <a:r>
              <a:rPr lang="en-US" altLang="ja-JP" sz="3200" b="1" dirty="0" err="1">
                <a:solidFill>
                  <a:schemeClr val="tx2"/>
                </a:solidFill>
              </a:rPr>
              <a:t>bỏ</a:t>
            </a:r>
            <a:r>
              <a:rPr lang="en-US" altLang="ja-JP" sz="3200" b="1" dirty="0">
                <a:solidFill>
                  <a:schemeClr val="tx2"/>
                </a:solidFill>
              </a:rPr>
              <a:t>  </a:t>
            </a:r>
            <a:r>
              <a:rPr lang="en-US" altLang="ja-JP" sz="3200" b="1" dirty="0" err="1">
                <a:solidFill>
                  <a:schemeClr val="tx2"/>
                </a:solidFill>
              </a:rPr>
              <a:t>bớt</a:t>
            </a:r>
            <a:r>
              <a:rPr lang="en-US" altLang="ja-JP" sz="3200" b="1" dirty="0">
                <a:solidFill>
                  <a:schemeClr val="tx2"/>
                </a:solidFill>
              </a:rPr>
              <a:t> </a:t>
            </a:r>
            <a:r>
              <a:rPr lang="en-US" altLang="ja-JP" sz="3200" b="1" dirty="0" err="1">
                <a:solidFill>
                  <a:schemeClr val="tx2"/>
                </a:solidFill>
              </a:rPr>
              <a:t>các</a:t>
            </a:r>
            <a:r>
              <a:rPr lang="en-US" altLang="ja-JP" sz="3200" b="1" dirty="0">
                <a:solidFill>
                  <a:schemeClr val="tx2"/>
                </a:solidFill>
              </a:rPr>
              <a:t> Table </a:t>
            </a:r>
            <a:r>
              <a:rPr lang="en-US" altLang="ja-JP" sz="3200" b="1" dirty="0" err="1">
                <a:solidFill>
                  <a:schemeClr val="tx2"/>
                </a:solidFill>
              </a:rPr>
              <a:t>tham</a:t>
            </a:r>
            <a:r>
              <a:rPr lang="en-US" altLang="ja-JP" sz="3200" b="1" dirty="0">
                <a:solidFill>
                  <a:schemeClr val="tx2"/>
                </a:solidFill>
              </a:rPr>
              <a:t> </a:t>
            </a:r>
            <a:r>
              <a:rPr lang="en-US" altLang="ja-JP" sz="3200" b="1" dirty="0" err="1">
                <a:solidFill>
                  <a:schemeClr val="tx2"/>
                </a:solidFill>
              </a:rPr>
              <a:t>gia</a:t>
            </a:r>
            <a:r>
              <a:rPr lang="en-US" altLang="ja-JP" sz="3200" b="1" dirty="0">
                <a:solidFill>
                  <a:schemeClr val="tx2"/>
                </a:solidFill>
              </a:rPr>
              <a:t> </a:t>
            </a:r>
            <a:r>
              <a:rPr lang="en-US" altLang="ja-JP" sz="3200" b="1" dirty="0" err="1">
                <a:solidFill>
                  <a:schemeClr val="tx2"/>
                </a:solidFill>
              </a:rPr>
              <a:t>vào</a:t>
            </a:r>
            <a:r>
              <a:rPr lang="en-US" altLang="ja-JP" sz="3200" b="1" dirty="0">
                <a:solidFill>
                  <a:schemeClr val="tx2"/>
                </a:solidFill>
              </a:rPr>
              <a:t> Select Query</a:t>
            </a:r>
            <a:r>
              <a:rPr lang="en-US" altLang="ja-JP" sz="3200" b="1" dirty="0" smtClean="0">
                <a:solidFill>
                  <a:schemeClr val="tx2"/>
                </a:solidFill>
              </a:rPr>
              <a:t>.</a:t>
            </a:r>
          </a:p>
          <a:p>
            <a:endParaRPr lang="en-US" altLang="ja-JP" sz="3200" dirty="0">
              <a:solidFill>
                <a:schemeClr val="tx2"/>
              </a:solidFill>
            </a:endParaRPr>
          </a:p>
          <a:p>
            <a:r>
              <a:rPr lang="en-US" altLang="ja-JP" sz="3200" b="1" dirty="0" err="1">
                <a:solidFill>
                  <a:schemeClr val="folHlink"/>
                </a:solidFill>
                <a:cs typeface="Times New Roman" panose="02020603050405020304" pitchFamily="18" charset="0"/>
              </a:rPr>
              <a:t>Thêm</a:t>
            </a:r>
            <a:r>
              <a:rPr lang="en-US" altLang="ja-JP" sz="3200" b="1" dirty="0">
                <a:solidFill>
                  <a:schemeClr val="folHlink"/>
                </a:solidFill>
                <a:cs typeface="Times New Roman" panose="02020603050405020304" pitchFamily="18" charset="0"/>
              </a:rPr>
              <a:t> </a:t>
            </a:r>
            <a:r>
              <a:rPr lang="en-US" altLang="ja-JP" sz="3200" b="1" dirty="0" smtClean="0">
                <a:solidFill>
                  <a:schemeClr val="folHlink"/>
                </a:solidFill>
                <a:cs typeface="Times New Roman" panose="02020603050405020304" pitchFamily="18" charset="0"/>
              </a:rPr>
              <a:t>: </a:t>
            </a:r>
            <a:r>
              <a:rPr lang="en-US" altLang="ja-JP" sz="3200" dirty="0" err="1" smtClean="0">
                <a:cs typeface="Times New Roman" panose="02020603050405020304" pitchFamily="18" charset="0"/>
              </a:rPr>
              <a:t>Trong</a:t>
            </a:r>
            <a:r>
              <a:rPr lang="en-US" altLang="ja-JP" sz="3200" dirty="0" smtClean="0">
                <a:cs typeface="Times New Roman" panose="02020603050405020304" pitchFamily="18" charset="0"/>
              </a:rPr>
              <a:t> </a:t>
            </a:r>
            <a:r>
              <a:rPr lang="en-US" altLang="ja-JP" sz="3200" dirty="0">
                <a:cs typeface="Times New Roman" panose="02020603050405020304" pitchFamily="18" charset="0"/>
              </a:rPr>
              <a:t>Query Design </a:t>
            </a:r>
            <a:r>
              <a:rPr lang="en-US" altLang="ja-JP" sz="3200" dirty="0" err="1">
                <a:cs typeface="Times New Roman" panose="02020603050405020304" pitchFamily="18" charset="0"/>
              </a:rPr>
              <a:t>chọn</a:t>
            </a:r>
            <a:r>
              <a:rPr lang="en-US" altLang="ja-JP" sz="3200" dirty="0">
                <a:cs typeface="Times New Roman" panose="02020603050405020304" pitchFamily="18" charset="0"/>
              </a:rPr>
              <a:t> </a:t>
            </a:r>
            <a:r>
              <a:rPr lang="en-US" altLang="ja-JP" sz="3200" dirty="0" err="1">
                <a:cs typeface="Times New Roman" panose="02020603050405020304" pitchFamily="18" charset="0"/>
              </a:rPr>
              <a:t>Meu</a:t>
            </a:r>
            <a:r>
              <a:rPr lang="en-US" altLang="ja-JP" sz="3200" dirty="0">
                <a:cs typeface="Times New Roman" panose="02020603050405020304" pitchFamily="18" charset="0"/>
              </a:rPr>
              <a:t> Query\Show Table. </a:t>
            </a:r>
            <a:endParaRPr lang="en-US" altLang="ja-JP" sz="3200" dirty="0" smtClean="0">
              <a:cs typeface="Times New Roman" panose="02020603050405020304" pitchFamily="18" charset="0"/>
            </a:endParaRPr>
          </a:p>
          <a:p>
            <a:r>
              <a:rPr lang="en-US" altLang="ja-JP" sz="3200" dirty="0">
                <a:cs typeface="Times New Roman" panose="02020603050405020304" pitchFamily="18" charset="0"/>
              </a:rPr>
              <a:t>	</a:t>
            </a:r>
            <a:r>
              <a:rPr lang="en-US" altLang="ja-JP" sz="3200" dirty="0" smtClean="0">
                <a:cs typeface="Times New Roman" panose="02020603050405020304" pitchFamily="18" charset="0"/>
              </a:rPr>
              <a:t>		Add </a:t>
            </a:r>
            <a:r>
              <a:rPr lang="en-US" altLang="ja-JP" sz="3200" dirty="0" err="1">
                <a:cs typeface="Times New Roman" panose="02020603050405020304" pitchFamily="18" charset="0"/>
              </a:rPr>
              <a:t>các</a:t>
            </a:r>
            <a:r>
              <a:rPr lang="en-US" altLang="ja-JP" sz="3200" dirty="0">
                <a:cs typeface="Times New Roman" panose="02020603050405020304" pitchFamily="18" charset="0"/>
              </a:rPr>
              <a:t> Table </a:t>
            </a:r>
            <a:r>
              <a:rPr lang="en-US" altLang="ja-JP" sz="3200" dirty="0" err="1">
                <a:cs typeface="Times New Roman" panose="02020603050405020304" pitchFamily="18" charset="0"/>
              </a:rPr>
              <a:t>cần</a:t>
            </a:r>
            <a:r>
              <a:rPr lang="en-US" altLang="ja-JP" sz="3200" dirty="0">
                <a:cs typeface="Times New Roman" panose="02020603050405020304" pitchFamily="18" charset="0"/>
              </a:rPr>
              <a:t> </a:t>
            </a:r>
            <a:r>
              <a:rPr lang="en-US" altLang="ja-JP" sz="3200" dirty="0" err="1">
                <a:cs typeface="Times New Roman" panose="02020603050405020304" pitchFamily="18" charset="0"/>
              </a:rPr>
              <a:t>đưa</a:t>
            </a:r>
            <a:r>
              <a:rPr lang="en-US" altLang="ja-JP" sz="3200" dirty="0">
                <a:cs typeface="Times New Roman" panose="02020603050405020304" pitchFamily="18" charset="0"/>
              </a:rPr>
              <a:t> </a:t>
            </a:r>
            <a:r>
              <a:rPr lang="en-US" altLang="ja-JP" sz="3200" dirty="0" err="1">
                <a:cs typeface="Times New Roman" panose="02020603050405020304" pitchFamily="18" charset="0"/>
              </a:rPr>
              <a:t>vào</a:t>
            </a:r>
            <a:endParaRPr lang="en-US" altLang="ja-JP" sz="3200" dirty="0">
              <a:cs typeface="Times New Roman" panose="02020603050405020304" pitchFamily="18" charset="0"/>
            </a:endParaRPr>
          </a:p>
          <a:p>
            <a:r>
              <a:rPr lang="en-US" altLang="ja-JP" sz="3200" b="1" dirty="0" err="1">
                <a:solidFill>
                  <a:schemeClr val="folHlink"/>
                </a:solidFill>
                <a:cs typeface="Times New Roman" panose="02020603050405020304" pitchFamily="18" charset="0"/>
              </a:rPr>
              <a:t>Bớt</a:t>
            </a:r>
            <a:r>
              <a:rPr lang="en-US" altLang="ja-JP" sz="3200" b="1" dirty="0">
                <a:solidFill>
                  <a:schemeClr val="folHlink"/>
                </a:solidFill>
                <a:cs typeface="Times New Roman" panose="02020603050405020304" pitchFamily="18" charset="0"/>
              </a:rPr>
              <a:t> :</a:t>
            </a:r>
            <a:r>
              <a:rPr lang="en-US" altLang="ja-JP" sz="3200" b="1" dirty="0">
                <a:cs typeface="Times New Roman" panose="02020603050405020304" pitchFamily="18" charset="0"/>
              </a:rPr>
              <a:t> </a:t>
            </a:r>
            <a:r>
              <a:rPr lang="en-US" altLang="ja-JP" sz="3200" dirty="0" err="1">
                <a:cs typeface="Times New Roman" panose="02020603050405020304" pitchFamily="18" charset="0"/>
              </a:rPr>
              <a:t>Chọn</a:t>
            </a:r>
            <a:r>
              <a:rPr lang="en-US" altLang="ja-JP" sz="3200" dirty="0">
                <a:cs typeface="Times New Roman" panose="02020603050405020304" pitchFamily="18" charset="0"/>
              </a:rPr>
              <a:t> Table </a:t>
            </a:r>
            <a:r>
              <a:rPr lang="en-US" altLang="ja-JP" sz="3200" dirty="0" err="1">
                <a:cs typeface="Times New Roman" panose="02020603050405020304" pitchFamily="18" charset="0"/>
              </a:rPr>
              <a:t>nhấn</a:t>
            </a:r>
            <a:r>
              <a:rPr lang="en-US" altLang="ja-JP" sz="3200" dirty="0">
                <a:cs typeface="Times New Roman" panose="02020603050405020304" pitchFamily="18" charset="0"/>
              </a:rPr>
              <a:t> Delete (hay Menu Query\Remove Table) </a:t>
            </a:r>
            <a:r>
              <a:rPr lang="en-US" altLang="ja-JP" sz="3200" dirty="0" err="1">
                <a:cs typeface="Times New Roman" panose="02020603050405020304" pitchFamily="18" charset="0"/>
              </a:rPr>
              <a:t>để</a:t>
            </a:r>
            <a:r>
              <a:rPr lang="en-US" altLang="ja-JP" sz="3200" dirty="0">
                <a:cs typeface="Times New Roman" panose="02020603050405020304" pitchFamily="18" charset="0"/>
              </a:rPr>
              <a:t> </a:t>
            </a:r>
            <a:r>
              <a:rPr lang="en-US" altLang="ja-JP" sz="3200" dirty="0" err="1">
                <a:cs typeface="Times New Roman" panose="02020603050405020304" pitchFamily="18" charset="0"/>
              </a:rPr>
              <a:t>xóa</a:t>
            </a:r>
            <a:r>
              <a:rPr lang="en-US" altLang="ja-JP" sz="3200" dirty="0">
                <a:cs typeface="Times New Roman" panose="02020603050405020304" pitchFamily="18" charset="0"/>
              </a:rPr>
              <a:t> </a:t>
            </a:r>
          </a:p>
        </p:txBody>
      </p:sp>
      <p:sp>
        <p:nvSpPr>
          <p:cNvPr id="13316" name="Rectangle 6"/>
          <p:cNvSpPr>
            <a:spLocks noChangeArrowheads="1"/>
          </p:cNvSpPr>
          <p:nvPr/>
        </p:nvSpPr>
        <p:spPr bwMode="auto">
          <a:xfrm>
            <a:off x="677333" y="7779105"/>
            <a:ext cx="116501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2800" b="1" dirty="0" err="1">
                <a:solidFill>
                  <a:schemeClr val="tx2"/>
                </a:solidFill>
                <a:cs typeface="Times New Roman" panose="02020603050405020304" pitchFamily="18" charset="0"/>
              </a:rPr>
              <a:t>Khai</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báo</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tiêu</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chuẩn</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vấn</a:t>
            </a:r>
            <a:r>
              <a:rPr lang="en-US" altLang="ja-JP" sz="2800" b="1" dirty="0">
                <a:solidFill>
                  <a:schemeClr val="tx2"/>
                </a:solidFill>
                <a:cs typeface="Times New Roman" panose="02020603050405020304" pitchFamily="18" charset="0"/>
              </a:rPr>
              <a:t> tin (</a:t>
            </a:r>
            <a:r>
              <a:rPr lang="en-US" altLang="ja-JP" sz="2800" b="1" dirty="0" err="1">
                <a:solidFill>
                  <a:schemeClr val="tx2"/>
                </a:solidFill>
                <a:cs typeface="Times New Roman" panose="02020603050405020304" pitchFamily="18" charset="0"/>
              </a:rPr>
              <a:t>Criterial</a:t>
            </a:r>
            <a:r>
              <a:rPr lang="en-US" altLang="ja-JP" sz="2800" b="1" dirty="0" smtClean="0">
                <a:solidFill>
                  <a:schemeClr val="tx2"/>
                </a:solidFill>
                <a:cs typeface="Times New Roman" panose="02020603050405020304" pitchFamily="18" charset="0"/>
              </a:rPr>
              <a:t>)</a:t>
            </a:r>
          </a:p>
          <a:p>
            <a:r>
              <a:rPr lang="en-US" altLang="ja-JP" sz="2800" b="1" dirty="0" smtClean="0">
                <a:solidFill>
                  <a:schemeClr val="tx2"/>
                </a:solidFill>
                <a:cs typeface="Times New Roman" panose="02020603050405020304" pitchFamily="18" charset="0"/>
              </a:rPr>
              <a:t>VD:</a:t>
            </a:r>
            <a:r>
              <a:rPr lang="en-US" altLang="ja-JP" sz="2800" dirty="0" smtClean="0">
                <a:solidFill>
                  <a:schemeClr val="tx2"/>
                </a:solidFill>
                <a:cs typeface="Times New Roman" panose="02020603050405020304" pitchFamily="18" charset="0"/>
              </a:rPr>
              <a:t> </a:t>
            </a:r>
            <a:endParaRPr lang="en-US" altLang="ja-JP" sz="2800" dirty="0">
              <a:solidFill>
                <a:schemeClr val="tx2"/>
              </a:solidFill>
              <a:cs typeface="Times New Roman" panose="02020603050405020304" pitchFamily="18" charset="0"/>
            </a:endParaRPr>
          </a:p>
        </p:txBody>
      </p:sp>
      <p:graphicFrame>
        <p:nvGraphicFramePr>
          <p:cNvPr id="48336" name="Group 208"/>
          <p:cNvGraphicFramePr>
            <a:graphicFrameLocks noGrp="1"/>
          </p:cNvGraphicFramePr>
          <p:nvPr>
            <p:extLst>
              <p:ext uri="{D42A27DB-BD31-4B8C-83A1-F6EECF244321}">
                <p14:modId xmlns:p14="http://schemas.microsoft.com/office/powerpoint/2010/main" val="362398608"/>
              </p:ext>
            </p:extLst>
          </p:nvPr>
        </p:nvGraphicFramePr>
        <p:xfrm>
          <a:off x="677333" y="8822258"/>
          <a:ext cx="13072533" cy="2809475"/>
        </p:xfrm>
        <a:graphic>
          <a:graphicData uri="http://schemas.openxmlformats.org/drawingml/2006/table">
            <a:tbl>
              <a:tblPr/>
              <a:tblGrid>
                <a:gridCol w="6180667"/>
                <a:gridCol w="6891866"/>
              </a:tblGrid>
              <a:tr h="520584">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&gt; 234</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 field lớn hơn 234</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758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BetWeen #2/2/1997# and #1/12/1997# </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từ</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ngày</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2/2/1997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đến</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1/12/1997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584">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&gt;= ”Callahan” </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có</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tên</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“Callahan”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trở</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lên</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248">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Like “Smith” </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có</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chứa</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đoạn</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ký</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tự</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400" b="0" i="0" u="none" strike="noStrike" cap="none" normalizeH="0" baseline="0" dirty="0" smtClean="0">
                          <a:ln>
                            <a:noFill/>
                          </a:ln>
                          <a:solidFill>
                            <a:schemeClr val="folHlink"/>
                          </a:solidFill>
                          <a:effectLst/>
                          <a:latin typeface="Times New Roman" panose="02020603050405020304" pitchFamily="18" charset="0"/>
                          <a:ea typeface="+mn-ea"/>
                          <a:cs typeface="Times New Roman" panose="02020603050405020304" pitchFamily="18" charset="0"/>
                        </a:rPr>
                        <a:t>Smith</a:t>
                      </a:r>
                      <a:r>
                        <a:rPr kumimoji="0" lang="en-US" altLang="ja-JP" sz="24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p:cNvPicPr>
            <a:picLocks noChangeAspect="1"/>
          </p:cNvPicPr>
          <p:nvPr/>
        </p:nvPicPr>
        <p:blipFill>
          <a:blip r:embed="rId2"/>
          <a:stretch>
            <a:fillRect/>
          </a:stretch>
        </p:blipFill>
        <p:spPr>
          <a:xfrm>
            <a:off x="2622021" y="4343019"/>
            <a:ext cx="3597275" cy="3275779"/>
          </a:xfrm>
          <a:prstGeom prst="rect">
            <a:avLst/>
          </a:prstGeom>
          <a:ln w="6350">
            <a:solidFill>
              <a:schemeClr val="tx1"/>
            </a:solidFill>
          </a:ln>
        </p:spPr>
      </p:pic>
      <p:pic>
        <p:nvPicPr>
          <p:cNvPr id="3" name="Picture 2"/>
          <p:cNvPicPr>
            <a:picLocks noChangeAspect="1"/>
          </p:cNvPicPr>
          <p:nvPr/>
        </p:nvPicPr>
        <p:blipFill>
          <a:blip r:embed="rId3"/>
          <a:stretch>
            <a:fillRect/>
          </a:stretch>
        </p:blipFill>
        <p:spPr>
          <a:xfrm>
            <a:off x="8197850" y="4447382"/>
            <a:ext cx="3384550" cy="3131681"/>
          </a:xfrm>
          <a:prstGeom prst="rect">
            <a:avLst/>
          </a:prstGeom>
        </p:spPr>
      </p:pic>
      <p:sp>
        <p:nvSpPr>
          <p:cNvPr id="4" name="Right Arrow 3"/>
          <p:cNvSpPr/>
          <p:nvPr/>
        </p:nvSpPr>
        <p:spPr>
          <a:xfrm>
            <a:off x="6773333" y="5647532"/>
            <a:ext cx="897467"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a:spLocks noGrp="1" noChangeArrowheads="1"/>
          </p:cNvSpPr>
          <p:nvPr>
            <p:ph type="title"/>
          </p:nvPr>
        </p:nvSpPr>
        <p:spPr>
          <a:xfrm>
            <a:off x="541867" y="541867"/>
            <a:ext cx="15578667" cy="948267"/>
          </a:xfrm>
        </p:spPr>
        <p:txBody>
          <a:bodyP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 THỰC HIỆN SELECT QUERY VỚI DESIGN VIEW</a:t>
            </a:r>
          </a:p>
        </p:txBody>
      </p:sp>
    </p:spTree>
    <p:extLst>
      <p:ext uri="{BB962C8B-B14F-4D97-AF65-F5344CB8AC3E}">
        <p14:creationId xmlns:p14="http://schemas.microsoft.com/office/powerpoint/2010/main" val="486614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48" name="Group 96"/>
          <p:cNvGraphicFramePr>
            <a:graphicFrameLocks noGrp="1"/>
          </p:cNvGraphicFramePr>
          <p:nvPr>
            <p:extLst>
              <p:ext uri="{D42A27DB-BD31-4B8C-83A1-F6EECF244321}">
                <p14:modId xmlns:p14="http://schemas.microsoft.com/office/powerpoint/2010/main" val="2245819027"/>
              </p:ext>
            </p:extLst>
          </p:nvPr>
        </p:nvGraphicFramePr>
        <p:xfrm>
          <a:off x="541867" y="3270451"/>
          <a:ext cx="14190133" cy="7609277"/>
        </p:xfrm>
        <a:graphic>
          <a:graphicData uri="http://schemas.openxmlformats.org/drawingml/2006/table">
            <a:tbl>
              <a:tblPr/>
              <a:tblGrid>
                <a:gridCol w="5821593"/>
                <a:gridCol w="8368540"/>
              </a:tblGrid>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Like “</a:t>
                      </a: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th</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Có</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ký</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tự</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đầu</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th</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399">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Like “*/10/99”</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ó</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ket</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thuc</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la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chuoi</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mn-ea"/>
                          <a:cs typeface="Times New Roman" panose="02020603050405020304" pitchFamily="18" charset="0"/>
                        </a:rPr>
                        <a:t>/10/99”</a:t>
                      </a:r>
                      <a:endPar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Not like “H*”</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Không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có</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ký</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tự</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đầu</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 H</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Not 2</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 Field khác 2</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399">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In(“Canada”,”UK”)</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Là</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Canada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hoac</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UK</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60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Len([</a:t>
                      </a: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TenNV</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 &gt; Val(30)</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Tên nhân viên có chiều dài hơn 30 kí tự</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Right([</a:t>
                      </a: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MaDH</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],2)=”99”</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Các đơn hàng có 2 ký tự cuối là 99</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6560">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Between Date() And </a:t>
                      </a: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DateAdd</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(“m”,3,Date())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Thời gian từ hôm nay đến 3 tháng tới</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NgayDH</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 - Date()&lt;30</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Trước 30 ngày so với ngày hiện tại</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317">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Year([</a:t>
                      </a:r>
                      <a:r>
                        <a:rPr kumimoji="0" lang="en-US" altLang="ja-JP" sz="2800" b="0" i="0" u="none" strike="noStrike" cap="none" normalizeH="0" baseline="0" dirty="0" err="1"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NgayDH</a:t>
                      </a: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])=1998</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Đơn</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đặt</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hàng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trong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năm</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1998</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6"/>
          <p:cNvSpPr>
            <a:spLocks noChangeArrowheads="1"/>
          </p:cNvSpPr>
          <p:nvPr/>
        </p:nvSpPr>
        <p:spPr bwMode="auto">
          <a:xfrm>
            <a:off x="541867" y="1903239"/>
            <a:ext cx="116501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2800" b="1" dirty="0" err="1">
                <a:solidFill>
                  <a:schemeClr val="tx2"/>
                </a:solidFill>
                <a:cs typeface="Times New Roman" panose="02020603050405020304" pitchFamily="18" charset="0"/>
              </a:rPr>
              <a:t>Khai</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báo</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tiêu</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chuẩn</a:t>
            </a:r>
            <a:r>
              <a:rPr lang="en-US" altLang="ja-JP" sz="2800" b="1" dirty="0">
                <a:solidFill>
                  <a:schemeClr val="tx2"/>
                </a:solidFill>
                <a:cs typeface="Times New Roman" panose="02020603050405020304" pitchFamily="18" charset="0"/>
              </a:rPr>
              <a:t> </a:t>
            </a:r>
            <a:r>
              <a:rPr lang="en-US" altLang="ja-JP" sz="2800" b="1" dirty="0" err="1">
                <a:solidFill>
                  <a:schemeClr val="tx2"/>
                </a:solidFill>
                <a:cs typeface="Times New Roman" panose="02020603050405020304" pitchFamily="18" charset="0"/>
              </a:rPr>
              <a:t>vấn</a:t>
            </a:r>
            <a:r>
              <a:rPr lang="en-US" altLang="ja-JP" sz="2800" b="1" dirty="0">
                <a:solidFill>
                  <a:schemeClr val="tx2"/>
                </a:solidFill>
                <a:cs typeface="Times New Roman" panose="02020603050405020304" pitchFamily="18" charset="0"/>
              </a:rPr>
              <a:t> tin (</a:t>
            </a:r>
            <a:r>
              <a:rPr lang="en-US" altLang="ja-JP" sz="2800" b="1" dirty="0" err="1">
                <a:solidFill>
                  <a:schemeClr val="tx2"/>
                </a:solidFill>
                <a:cs typeface="Times New Roman" panose="02020603050405020304" pitchFamily="18" charset="0"/>
              </a:rPr>
              <a:t>Criterial</a:t>
            </a:r>
            <a:r>
              <a:rPr lang="en-US" altLang="ja-JP" sz="2800" b="1" dirty="0" smtClean="0">
                <a:solidFill>
                  <a:schemeClr val="tx2"/>
                </a:solidFill>
                <a:cs typeface="Times New Roman" panose="02020603050405020304" pitchFamily="18" charset="0"/>
              </a:rPr>
              <a:t>)</a:t>
            </a:r>
          </a:p>
          <a:p>
            <a:r>
              <a:rPr lang="en-US" altLang="ja-JP" sz="2800" b="1" dirty="0" smtClean="0">
                <a:solidFill>
                  <a:schemeClr val="tx2"/>
                </a:solidFill>
                <a:cs typeface="Times New Roman" panose="02020603050405020304" pitchFamily="18" charset="0"/>
              </a:rPr>
              <a:t>VD:</a:t>
            </a:r>
            <a:r>
              <a:rPr lang="en-US" altLang="ja-JP" sz="2800" dirty="0" smtClean="0">
                <a:solidFill>
                  <a:schemeClr val="tx2"/>
                </a:solidFill>
                <a:cs typeface="Times New Roman" panose="02020603050405020304" pitchFamily="18" charset="0"/>
              </a:rPr>
              <a:t> </a:t>
            </a:r>
            <a:endParaRPr lang="en-US" altLang="ja-JP" sz="2800" dirty="0">
              <a:solidFill>
                <a:schemeClr val="tx2"/>
              </a:solidFill>
              <a:cs typeface="Times New Roman" panose="02020603050405020304" pitchFamily="18" charset="0"/>
            </a:endParaRPr>
          </a:p>
        </p:txBody>
      </p:sp>
      <p:sp>
        <p:nvSpPr>
          <p:cNvPr id="4" name="Rectangle 2"/>
          <p:cNvSpPr>
            <a:spLocks noGrp="1" noChangeArrowheads="1"/>
          </p:cNvSpPr>
          <p:nvPr>
            <p:ph type="title"/>
          </p:nvPr>
        </p:nvSpPr>
        <p:spPr>
          <a:xfrm>
            <a:off x="541867" y="541867"/>
            <a:ext cx="15578667" cy="948267"/>
          </a:xfrm>
        </p:spPr>
        <p:txBody>
          <a:bodyP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 THỰC HIỆN SELECT QUERY VỚI DESIGN VIEW</a:t>
            </a:r>
          </a:p>
        </p:txBody>
      </p:sp>
    </p:spTree>
    <p:extLst>
      <p:ext uri="{BB962C8B-B14F-4D97-AF65-F5344CB8AC3E}">
        <p14:creationId xmlns:p14="http://schemas.microsoft.com/office/powerpoint/2010/main" val="2003153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08003" y="2235201"/>
            <a:ext cx="13411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000" b="1" dirty="0" err="1">
                <a:solidFill>
                  <a:schemeClr val="tx2"/>
                </a:solidFill>
                <a:cs typeface="Times New Roman" panose="02020603050405020304" pitchFamily="18" charset="0"/>
              </a:rPr>
              <a:t>Dòng</a:t>
            </a:r>
            <a:r>
              <a:rPr lang="en-US" altLang="ja-JP" sz="4000" b="1" dirty="0">
                <a:solidFill>
                  <a:schemeClr val="tx2"/>
                </a:solidFill>
                <a:cs typeface="Times New Roman" panose="02020603050405020304" pitchFamily="18" charset="0"/>
              </a:rPr>
              <a:t> Total </a:t>
            </a:r>
            <a:r>
              <a:rPr lang="en-US" altLang="ja-JP" sz="4000" b="1" dirty="0" err="1">
                <a:solidFill>
                  <a:schemeClr val="tx2"/>
                </a:solidFill>
                <a:cs typeface="Times New Roman" panose="02020603050405020304" pitchFamily="18" charset="0"/>
              </a:rPr>
              <a:t>trong</a:t>
            </a:r>
            <a:r>
              <a:rPr lang="en-US" altLang="ja-JP" sz="4000" b="1" dirty="0">
                <a:solidFill>
                  <a:schemeClr val="tx2"/>
                </a:solidFill>
                <a:cs typeface="Times New Roman" panose="02020603050405020304" pitchFamily="18" charset="0"/>
              </a:rPr>
              <a:t> </a:t>
            </a:r>
            <a:r>
              <a:rPr lang="en-US" altLang="ja-JP" sz="4000" b="1" dirty="0" err="1">
                <a:solidFill>
                  <a:schemeClr val="tx2"/>
                </a:solidFill>
                <a:cs typeface="Times New Roman" panose="02020603050405020304" pitchFamily="18" charset="0"/>
              </a:rPr>
              <a:t>cửa</a:t>
            </a:r>
            <a:r>
              <a:rPr lang="en-US" altLang="ja-JP" sz="4000" b="1" dirty="0">
                <a:solidFill>
                  <a:schemeClr val="tx2"/>
                </a:solidFill>
                <a:cs typeface="Times New Roman" panose="02020603050405020304" pitchFamily="18" charset="0"/>
              </a:rPr>
              <a:t> </a:t>
            </a:r>
            <a:r>
              <a:rPr lang="en-US" altLang="ja-JP" sz="4000" b="1" dirty="0" err="1">
                <a:solidFill>
                  <a:schemeClr val="tx2"/>
                </a:solidFill>
                <a:cs typeface="Times New Roman" panose="02020603050405020304" pitchFamily="18" charset="0"/>
              </a:rPr>
              <a:t>sổ</a:t>
            </a:r>
            <a:r>
              <a:rPr lang="en-US" altLang="ja-JP" sz="4000" b="1" dirty="0">
                <a:solidFill>
                  <a:schemeClr val="tx2"/>
                </a:solidFill>
                <a:cs typeface="Times New Roman" panose="02020603050405020304" pitchFamily="18" charset="0"/>
              </a:rPr>
              <a:t> Design View Query</a:t>
            </a:r>
            <a:r>
              <a:rPr lang="en-US" altLang="ja-JP" sz="4000" dirty="0">
                <a:solidFill>
                  <a:schemeClr val="tx2"/>
                </a:solidFill>
                <a:cs typeface="Times New Roman" panose="02020603050405020304" pitchFamily="18" charset="0"/>
              </a:rPr>
              <a:t> </a:t>
            </a:r>
          </a:p>
        </p:txBody>
      </p:sp>
      <p:sp>
        <p:nvSpPr>
          <p:cNvPr id="16387" name="Rectangle 5"/>
          <p:cNvSpPr>
            <a:spLocks noChangeArrowheads="1"/>
          </p:cNvSpPr>
          <p:nvPr/>
        </p:nvSpPr>
        <p:spPr bwMode="auto">
          <a:xfrm>
            <a:off x="474134" y="3183468"/>
            <a:ext cx="15443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000" b="1" dirty="0" err="1">
                <a:cs typeface="Times New Roman" panose="02020603050405020304" pitchFamily="18" charset="0"/>
              </a:rPr>
              <a:t>Mặc</a:t>
            </a:r>
            <a:r>
              <a:rPr lang="en-US" altLang="ja-JP" sz="4000" b="1" dirty="0">
                <a:cs typeface="Times New Roman" panose="02020603050405020304" pitchFamily="18" charset="0"/>
              </a:rPr>
              <a:t> </a:t>
            </a:r>
            <a:r>
              <a:rPr lang="en-US" altLang="ja-JP" sz="4000" b="1" dirty="0" err="1">
                <a:cs typeface="Times New Roman" panose="02020603050405020304" pitchFamily="18" charset="0"/>
              </a:rPr>
              <a:t>định</a:t>
            </a:r>
            <a:r>
              <a:rPr lang="en-US" altLang="ja-JP" sz="4000" b="1" dirty="0">
                <a:cs typeface="Times New Roman" panose="02020603050405020304" pitchFamily="18" charset="0"/>
              </a:rPr>
              <a:t> </a:t>
            </a:r>
            <a:r>
              <a:rPr lang="en-US" altLang="ja-JP" sz="4000" b="1" dirty="0" err="1">
                <a:cs typeface="Times New Roman" panose="02020603050405020304" pitchFamily="18" charset="0"/>
              </a:rPr>
              <a:t>dòng</a:t>
            </a:r>
            <a:r>
              <a:rPr lang="en-US" altLang="ja-JP" sz="4000" b="1" dirty="0">
                <a:cs typeface="Times New Roman" panose="02020603050405020304" pitchFamily="18" charset="0"/>
              </a:rPr>
              <a:t> total </a:t>
            </a:r>
            <a:r>
              <a:rPr lang="en-US" altLang="ja-JP" sz="4000" b="1" dirty="0" err="1">
                <a:cs typeface="Times New Roman" panose="02020603050405020304" pitchFamily="18" charset="0"/>
              </a:rPr>
              <a:t>không</a:t>
            </a:r>
            <a:r>
              <a:rPr lang="en-US" altLang="ja-JP" sz="4000" b="1" dirty="0">
                <a:cs typeface="Times New Roman" panose="02020603050405020304" pitchFamily="18" charset="0"/>
              </a:rPr>
              <a:t> </a:t>
            </a:r>
            <a:r>
              <a:rPr lang="en-US" altLang="ja-JP" sz="4000" b="1" dirty="0" err="1">
                <a:cs typeface="Times New Roman" panose="02020603050405020304" pitchFamily="18" charset="0"/>
              </a:rPr>
              <a:t>có</a:t>
            </a:r>
            <a:r>
              <a:rPr lang="en-US" altLang="ja-JP" sz="4000" b="1" dirty="0">
                <a:cs typeface="Times New Roman" panose="02020603050405020304" pitchFamily="18" charset="0"/>
              </a:rPr>
              <a:t> , </a:t>
            </a:r>
            <a:r>
              <a:rPr lang="en-US" altLang="ja-JP" sz="4000" b="1" dirty="0" err="1">
                <a:cs typeface="Times New Roman" panose="02020603050405020304" pitchFamily="18" charset="0"/>
              </a:rPr>
              <a:t>Muốn</a:t>
            </a:r>
            <a:r>
              <a:rPr lang="en-US" altLang="ja-JP" sz="4000" b="1" dirty="0">
                <a:cs typeface="Times New Roman" panose="02020603050405020304" pitchFamily="18" charset="0"/>
              </a:rPr>
              <a:t> </a:t>
            </a:r>
            <a:r>
              <a:rPr lang="en-US" altLang="ja-JP" sz="4000" b="1" dirty="0" err="1">
                <a:cs typeface="Times New Roman" panose="02020603050405020304" pitchFamily="18" charset="0"/>
              </a:rPr>
              <a:t>hiện</a:t>
            </a:r>
            <a:r>
              <a:rPr lang="en-US" altLang="ja-JP" sz="4000" b="1" dirty="0">
                <a:cs typeface="Times New Roman" panose="02020603050405020304" pitchFamily="18" charset="0"/>
              </a:rPr>
              <a:t> </a:t>
            </a:r>
            <a:r>
              <a:rPr lang="en-US" altLang="ja-JP" sz="4000" b="1" dirty="0" err="1">
                <a:cs typeface="Times New Roman" panose="02020603050405020304" pitchFamily="18" charset="0"/>
              </a:rPr>
              <a:t>thị</a:t>
            </a:r>
            <a:r>
              <a:rPr lang="en-US" altLang="ja-JP" sz="4000" b="1" dirty="0">
                <a:cs typeface="Times New Roman" panose="02020603050405020304" pitchFamily="18" charset="0"/>
              </a:rPr>
              <a:t> : </a:t>
            </a:r>
            <a:r>
              <a:rPr lang="en-US" altLang="ja-JP" sz="4000" b="1" dirty="0" smtClean="0">
                <a:cs typeface="Times New Roman" panose="02020603050405020304" pitchFamily="18" charset="0"/>
              </a:rPr>
              <a:t>Design\Totals</a:t>
            </a:r>
            <a:endParaRPr lang="en-US" altLang="ja-JP" sz="4000" b="1" dirty="0">
              <a:cs typeface="Times New Roman" panose="02020603050405020304" pitchFamily="18" charset="0"/>
            </a:endParaRPr>
          </a:p>
        </p:txBody>
      </p:sp>
      <p:graphicFrame>
        <p:nvGraphicFramePr>
          <p:cNvPr id="52387" name="Group 163"/>
          <p:cNvGraphicFramePr>
            <a:graphicFrameLocks noGrp="1"/>
          </p:cNvGraphicFramePr>
          <p:nvPr>
            <p:extLst>
              <p:ext uri="{D42A27DB-BD31-4B8C-83A1-F6EECF244321}">
                <p14:modId xmlns:p14="http://schemas.microsoft.com/office/powerpoint/2010/main" val="3445303451"/>
              </p:ext>
            </p:extLst>
          </p:nvPr>
        </p:nvGraphicFramePr>
        <p:xfrm>
          <a:off x="558799" y="4454038"/>
          <a:ext cx="15307734" cy="6570739"/>
        </p:xfrm>
        <a:graphic>
          <a:graphicData uri="http://schemas.openxmlformats.org/drawingml/2006/table">
            <a:tbl>
              <a:tblPr/>
              <a:tblGrid>
                <a:gridCol w="4605867"/>
                <a:gridCol w="10701867"/>
              </a:tblGrid>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Sum</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Tổng giá trị trong một Field</a:t>
                      </a:r>
                      <a:endParaRPr kumimoji="0" lang="en-US" altLang="ja-JP" sz="2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Avg</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trung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bình</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của</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một</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a:t>
                      </a:r>
                      <a:endParaRPr kumimoji="0" lang="en-US" altLang="ja-JP" sz="2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Min</a:t>
                      </a:r>
                      <a:endParaRPr kumimoji="0" lang="en-US" altLang="ja-JP" sz="2800" b="0" i="0" u="none" strike="noStrike" cap="none" normalizeH="0" baseline="0" smtClean="0">
                        <a:ln>
                          <a:noFill/>
                        </a:ln>
                        <a:solidFill>
                          <a:schemeClr val="folHlink"/>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 nhỏ nhất trong một Field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Max</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 lớn nhất trong một Field</a:t>
                      </a:r>
                      <a:endParaRPr kumimoji="0" lang="en-US" altLang="ja-JP" sz="2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Count</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Số các trị trong field không đếm trị Null</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StDev</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Độ lệch chuẩn của các trị trong một Filed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Var</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sự</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biến</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thiên</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của</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trị</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trong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một</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433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by</a:t>
                      </a:r>
                      <a:endParaRPr kumimoji="0" lang="en-US" altLang="ja-JP" sz="2800" b="0" i="0" u="none" strike="noStrike" cap="none" normalizeH="0" baseline="0" smtClean="0">
                        <a:ln>
                          <a:noFill/>
                        </a:ln>
                        <a:solidFill>
                          <a:schemeClr val="folHlink"/>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Định nghĩa các nhóm muốu thực hiện tính toán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85">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cs typeface="Times New Roman" panose="02020603050405020304" pitchFamily="18" charset="0"/>
                        </a:rPr>
                        <a:t>Expression</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Phối hợp nhiều hàm trong một biểu thức </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2164">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smtClean="0">
                          <a:ln>
                            <a:noFill/>
                          </a:ln>
                          <a:solidFill>
                            <a:schemeClr val="folHlink"/>
                          </a:solidFill>
                          <a:effectLst/>
                          <a:latin typeface="Times New Roman" panose="02020603050405020304" pitchFamily="18" charset="0"/>
                          <a:ea typeface="ＭＳ Ｐゴシック" panose="020B0600070205080204" pitchFamily="50" charset="-128"/>
                        </a:rPr>
                        <a:t>Where</a:t>
                      </a:r>
                    </a:p>
                  </a:txBody>
                  <a:tcPr marL="162560" marR="162560" marT="81280" marB="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kumimoji="1" sz="19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defRPr kumimoji="1" sz="16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defRPr kumimoji="1" sz="13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defRPr kumimoji="1"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defRPr kumimoji="1"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Mà</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không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dùng</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định</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nghĩa</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nhóm</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Chỉ</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định</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tiêu</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chuẩn</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của</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kumimoji="0"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một</a:t>
                      </a:r>
                      <a:r>
                        <a:rPr kumimoji="0"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 field</a:t>
                      </a:r>
                    </a:p>
                  </a:txBody>
                  <a:tcPr marL="162560" marR="162560" marT="81280" marB="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a:xfrm>
            <a:off x="541867" y="541867"/>
            <a:ext cx="15578667" cy="948267"/>
          </a:xfrm>
        </p:spPr>
        <p:txBody>
          <a:bodyP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 THỰC HIỆN SELECT QUERY VỚI DESIGN VIEW</a:t>
            </a:r>
          </a:p>
        </p:txBody>
      </p:sp>
    </p:spTree>
    <p:extLst>
      <p:ext uri="{BB962C8B-B14F-4D97-AF65-F5344CB8AC3E}">
        <p14:creationId xmlns:p14="http://schemas.microsoft.com/office/powerpoint/2010/main" val="75351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5467" y="389467"/>
            <a:ext cx="15578667" cy="1168400"/>
          </a:xfrm>
        </p:spPr>
        <p:txBody>
          <a:bodyPr vert="horz" lIns="91440" tIns="45720" rIns="91440" bIns="45720" rtlCol="0" anchor="ctr">
            <a:normAutofit/>
          </a:bodyPr>
          <a:lstStyle/>
          <a:p>
            <a:r>
              <a:rPr lang="en-US" altLang="ja-JP" sz="4800" b="1" dirty="0">
                <a:solidFill>
                  <a:schemeClr val="folHlink"/>
                </a:solidFill>
                <a:latin typeface="Times New Roman" panose="02020603050405020304" pitchFamily="18" charset="0"/>
                <a:cs typeface="Times New Roman" panose="02020603050405020304" pitchFamily="18" charset="0"/>
              </a:rPr>
              <a:t>II. THỰC HIỆN SELECT QUERY SQL VIEW </a:t>
            </a:r>
          </a:p>
        </p:txBody>
      </p:sp>
      <p:sp>
        <p:nvSpPr>
          <p:cNvPr id="17411" name="Rectangle 4"/>
          <p:cNvSpPr>
            <a:spLocks noChangeArrowheads="1"/>
          </p:cNvSpPr>
          <p:nvPr/>
        </p:nvSpPr>
        <p:spPr bwMode="auto">
          <a:xfrm>
            <a:off x="541867" y="2032001"/>
            <a:ext cx="15172267" cy="54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4978" dirty="0" err="1">
                <a:solidFill>
                  <a:schemeClr val="folHlink"/>
                </a:solidFill>
                <a:cs typeface="Times New Roman" panose="02020603050405020304" pitchFamily="18" charset="0"/>
              </a:rPr>
              <a:t>Từ</a:t>
            </a:r>
            <a:r>
              <a:rPr lang="en-US" altLang="ja-JP" sz="4978" dirty="0">
                <a:solidFill>
                  <a:schemeClr val="folHlink"/>
                </a:solidFill>
                <a:cs typeface="Times New Roman" panose="02020603050405020304" pitchFamily="18" charset="0"/>
              </a:rPr>
              <a:t> </a:t>
            </a:r>
            <a:r>
              <a:rPr lang="en-US" altLang="ja-JP" sz="4978" dirty="0" err="1">
                <a:solidFill>
                  <a:schemeClr val="folHlink"/>
                </a:solidFill>
                <a:cs typeface="Times New Roman" panose="02020603050405020304" pitchFamily="18" charset="0"/>
              </a:rPr>
              <a:t>cửa</a:t>
            </a:r>
            <a:r>
              <a:rPr lang="en-US" altLang="ja-JP" sz="4978" dirty="0">
                <a:solidFill>
                  <a:schemeClr val="folHlink"/>
                </a:solidFill>
                <a:cs typeface="Times New Roman" panose="02020603050405020304" pitchFamily="18" charset="0"/>
              </a:rPr>
              <a:t> </a:t>
            </a:r>
            <a:r>
              <a:rPr lang="en-US" altLang="ja-JP" sz="4978" dirty="0" err="1">
                <a:solidFill>
                  <a:schemeClr val="folHlink"/>
                </a:solidFill>
                <a:cs typeface="Times New Roman" panose="02020603050405020304" pitchFamily="18" charset="0"/>
              </a:rPr>
              <a:t>sổ</a:t>
            </a:r>
            <a:r>
              <a:rPr lang="en-US" altLang="ja-JP" sz="4978" dirty="0">
                <a:solidFill>
                  <a:schemeClr val="folHlink"/>
                </a:solidFill>
                <a:cs typeface="Times New Roman" panose="02020603050405020304" pitchFamily="18" charset="0"/>
              </a:rPr>
              <a:t> Design view </a:t>
            </a:r>
            <a:r>
              <a:rPr lang="en-US" altLang="ja-JP" sz="4978" dirty="0" err="1">
                <a:solidFill>
                  <a:schemeClr val="folHlink"/>
                </a:solidFill>
                <a:cs typeface="Times New Roman" panose="02020603050405020304" pitchFamily="18" charset="0"/>
              </a:rPr>
              <a:t>chọn</a:t>
            </a:r>
            <a:r>
              <a:rPr lang="en-US" altLang="ja-JP" sz="4978" dirty="0">
                <a:solidFill>
                  <a:schemeClr val="folHlink"/>
                </a:solidFill>
                <a:cs typeface="Times New Roman" panose="02020603050405020304" pitchFamily="18" charset="0"/>
              </a:rPr>
              <a:t> Menu View\SQL </a:t>
            </a:r>
            <a:r>
              <a:rPr lang="en-US" altLang="ja-JP" sz="4978" dirty="0" smtClean="0">
                <a:solidFill>
                  <a:schemeClr val="folHlink"/>
                </a:solidFill>
                <a:cs typeface="Times New Roman" panose="02020603050405020304" pitchFamily="18" charset="0"/>
              </a:rPr>
              <a:t>View</a:t>
            </a:r>
          </a:p>
          <a:p>
            <a:endParaRPr lang="en-US" altLang="ja-JP" sz="4978" dirty="0">
              <a:solidFill>
                <a:schemeClr val="folHlink"/>
              </a:solidFill>
              <a:cs typeface="Times New Roman" panose="02020603050405020304" pitchFamily="18" charset="0"/>
            </a:endParaRPr>
          </a:p>
          <a:p>
            <a:endParaRPr lang="en-US" altLang="ja-JP" sz="4978" dirty="0" smtClean="0">
              <a:solidFill>
                <a:schemeClr val="folHlink"/>
              </a:solidFill>
              <a:cs typeface="Times New Roman" panose="02020603050405020304" pitchFamily="18" charset="0"/>
            </a:endParaRPr>
          </a:p>
          <a:p>
            <a:endParaRPr lang="en-US" altLang="ja-JP" sz="4978" dirty="0">
              <a:solidFill>
                <a:schemeClr val="folHlink"/>
              </a:solidFill>
              <a:cs typeface="Times New Roman" panose="02020603050405020304" pitchFamily="18" charset="0"/>
            </a:endParaRPr>
          </a:p>
          <a:p>
            <a:endParaRPr lang="en-US" altLang="ja-JP" sz="4978" dirty="0" smtClean="0">
              <a:solidFill>
                <a:schemeClr val="folHlink"/>
              </a:solidFill>
              <a:cs typeface="Times New Roman" panose="02020603050405020304" pitchFamily="18" charset="0"/>
            </a:endParaRPr>
          </a:p>
          <a:p>
            <a:endParaRPr lang="en-US" altLang="ja-JP" sz="4978" dirty="0" smtClean="0">
              <a:solidFill>
                <a:schemeClr val="folHlink"/>
              </a:solidFill>
              <a:cs typeface="Times New Roman" panose="02020603050405020304" pitchFamily="18" charset="0"/>
            </a:endParaRPr>
          </a:p>
          <a:p>
            <a:endParaRPr lang="en-US" altLang="ja-JP" sz="4978" dirty="0">
              <a:solidFill>
                <a:schemeClr val="folHlink"/>
              </a:solidFill>
              <a:cs typeface="Times New Roman" panose="02020603050405020304" pitchFamily="18" charset="0"/>
            </a:endParaRPr>
          </a:p>
        </p:txBody>
      </p:sp>
      <p:sp>
        <p:nvSpPr>
          <p:cNvPr id="5" name="Right Arrow 4"/>
          <p:cNvSpPr/>
          <p:nvPr/>
        </p:nvSpPr>
        <p:spPr>
          <a:xfrm>
            <a:off x="6843099" y="4503897"/>
            <a:ext cx="508000" cy="36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ChangeArrowheads="1"/>
          </p:cNvSpPr>
          <p:nvPr/>
        </p:nvSpPr>
        <p:spPr bwMode="auto">
          <a:xfrm>
            <a:off x="874099" y="7244859"/>
            <a:ext cx="11938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ja-JP" sz="2800" b="1" dirty="0" err="1">
                <a:cs typeface="Times New Roman" panose="02020603050405020304" pitchFamily="18" charset="0"/>
              </a:rPr>
              <a:t>Ví</a:t>
            </a:r>
            <a:r>
              <a:rPr lang="en-US" altLang="ja-JP" sz="2800" b="1" dirty="0">
                <a:cs typeface="Times New Roman" panose="02020603050405020304" pitchFamily="18" charset="0"/>
              </a:rPr>
              <a:t> </a:t>
            </a:r>
            <a:r>
              <a:rPr lang="en-US" altLang="ja-JP" sz="2800" b="1" dirty="0" err="1">
                <a:cs typeface="Times New Roman" panose="02020603050405020304" pitchFamily="18" charset="0"/>
              </a:rPr>
              <a:t>dụ</a:t>
            </a:r>
            <a:r>
              <a:rPr lang="en-US" altLang="ja-JP" sz="2800" b="1" dirty="0">
                <a:cs typeface="Times New Roman" panose="02020603050405020304" pitchFamily="18" charset="0"/>
              </a:rPr>
              <a:t>  1 :</a:t>
            </a:r>
            <a:endParaRPr lang="en-US" altLang="ja-JP" sz="2800" dirty="0">
              <a:cs typeface="Times New Roman" panose="02020603050405020304" pitchFamily="18" charset="0"/>
            </a:endParaRPr>
          </a:p>
          <a:p>
            <a:r>
              <a:rPr lang="en-US" altLang="ja-JP" sz="2800" dirty="0">
                <a:solidFill>
                  <a:schemeClr val="folHlink"/>
                </a:solidFill>
                <a:cs typeface="Times New Roman" panose="02020603050405020304" pitchFamily="18" charset="0"/>
              </a:rPr>
              <a:t>SELECT * </a:t>
            </a:r>
          </a:p>
          <a:p>
            <a:r>
              <a:rPr lang="en-US" altLang="ja-JP" sz="2800" dirty="0">
                <a:solidFill>
                  <a:schemeClr val="folHlink"/>
                </a:solidFill>
                <a:cs typeface="Times New Roman" panose="02020603050405020304" pitchFamily="18" charset="0"/>
              </a:rPr>
              <a:t>FROM </a:t>
            </a:r>
            <a:r>
              <a:rPr lang="en-US" altLang="ja-JP" sz="2800" dirty="0" err="1">
                <a:solidFill>
                  <a:schemeClr val="folHlink"/>
                </a:solidFill>
                <a:cs typeface="Times New Roman" panose="02020603050405020304" pitchFamily="18" charset="0"/>
              </a:rPr>
              <a:t>NhanVien</a:t>
            </a:r>
            <a:endParaRPr lang="en-US" altLang="ja-JP" sz="2800" dirty="0">
              <a:solidFill>
                <a:schemeClr val="folHlink"/>
              </a:solidFill>
              <a:cs typeface="Times New Roman" panose="02020603050405020304" pitchFamily="18" charset="0"/>
            </a:endParaRPr>
          </a:p>
          <a:p>
            <a:endParaRPr lang="en-US" altLang="ja-JP" sz="2800" b="1" dirty="0">
              <a:solidFill>
                <a:schemeClr val="folHlink"/>
              </a:solidFill>
              <a:cs typeface="Times New Roman" panose="02020603050405020304" pitchFamily="18" charset="0"/>
            </a:endParaRPr>
          </a:p>
          <a:p>
            <a:r>
              <a:rPr lang="en-US" altLang="ja-JP" sz="2800" b="1" dirty="0" err="1">
                <a:cs typeface="Times New Roman" panose="02020603050405020304" pitchFamily="18" charset="0"/>
              </a:rPr>
              <a:t>Ví</a:t>
            </a:r>
            <a:r>
              <a:rPr lang="en-US" altLang="ja-JP" sz="2800" b="1" dirty="0">
                <a:cs typeface="Times New Roman" panose="02020603050405020304" pitchFamily="18" charset="0"/>
              </a:rPr>
              <a:t> </a:t>
            </a:r>
            <a:r>
              <a:rPr lang="en-US" altLang="ja-JP" sz="2800" b="1" dirty="0" err="1">
                <a:cs typeface="Times New Roman" panose="02020603050405020304" pitchFamily="18" charset="0"/>
              </a:rPr>
              <a:t>dụ</a:t>
            </a:r>
            <a:r>
              <a:rPr lang="en-US" altLang="ja-JP" sz="2800" b="1" dirty="0">
                <a:cs typeface="Times New Roman" panose="02020603050405020304" pitchFamily="18" charset="0"/>
              </a:rPr>
              <a:t> 2 :</a:t>
            </a:r>
            <a:endParaRPr lang="en-US" altLang="ja-JP" sz="2800" dirty="0">
              <a:cs typeface="Times New Roman" panose="02020603050405020304" pitchFamily="18" charset="0"/>
            </a:endParaRPr>
          </a:p>
          <a:p>
            <a:r>
              <a:rPr lang="en-US" altLang="ja-JP" sz="2800" dirty="0">
                <a:solidFill>
                  <a:schemeClr val="folHlink"/>
                </a:solidFill>
                <a:cs typeface="Times New Roman" panose="02020603050405020304" pitchFamily="18" charset="0"/>
              </a:rPr>
              <a:t>SELECT </a:t>
            </a:r>
            <a:r>
              <a:rPr lang="en-US" altLang="ja-JP" sz="2800" dirty="0" err="1">
                <a:solidFill>
                  <a:schemeClr val="folHlink"/>
                </a:solidFill>
                <a:cs typeface="Times New Roman" panose="02020603050405020304" pitchFamily="18" charset="0"/>
              </a:rPr>
              <a:t>N.MaNCC</a:t>
            </a:r>
            <a:r>
              <a:rPr lang="en-US" altLang="ja-JP" sz="2800" dirty="0">
                <a:solidFill>
                  <a:schemeClr val="folHlink"/>
                </a:solidFill>
                <a:cs typeface="Times New Roman" panose="02020603050405020304" pitchFamily="18" charset="0"/>
              </a:rPr>
              <a:t>, </a:t>
            </a:r>
            <a:r>
              <a:rPr lang="en-US" altLang="ja-JP" sz="2800" dirty="0" err="1">
                <a:solidFill>
                  <a:schemeClr val="folHlink"/>
                </a:solidFill>
                <a:cs typeface="Times New Roman" panose="02020603050405020304" pitchFamily="18" charset="0"/>
              </a:rPr>
              <a:t>TenNCC</a:t>
            </a:r>
            <a:r>
              <a:rPr lang="en-US" altLang="ja-JP" sz="2800" dirty="0">
                <a:solidFill>
                  <a:schemeClr val="folHlink"/>
                </a:solidFill>
                <a:cs typeface="Times New Roman" panose="02020603050405020304" pitchFamily="18" charset="0"/>
              </a:rPr>
              <a:t>, </a:t>
            </a:r>
            <a:r>
              <a:rPr lang="en-US" altLang="ja-JP" sz="2800" dirty="0" err="1">
                <a:solidFill>
                  <a:schemeClr val="folHlink"/>
                </a:solidFill>
                <a:cs typeface="Times New Roman" panose="02020603050405020304" pitchFamily="18" charset="0"/>
              </a:rPr>
              <a:t>TenHang</a:t>
            </a:r>
            <a:r>
              <a:rPr lang="en-US" altLang="ja-JP" sz="2800" dirty="0">
                <a:solidFill>
                  <a:schemeClr val="folHlink"/>
                </a:solidFill>
                <a:cs typeface="Times New Roman" panose="02020603050405020304" pitchFamily="18" charset="0"/>
              </a:rPr>
              <a:t>, </a:t>
            </a:r>
            <a:r>
              <a:rPr lang="en-US" altLang="ja-JP" sz="2800" dirty="0" err="1">
                <a:solidFill>
                  <a:schemeClr val="folHlink"/>
                </a:solidFill>
                <a:cs typeface="Times New Roman" panose="02020603050405020304" pitchFamily="18" charset="0"/>
              </a:rPr>
              <a:t>DonViTinh</a:t>
            </a:r>
            <a:r>
              <a:rPr lang="en-US" altLang="ja-JP" sz="2800" dirty="0">
                <a:solidFill>
                  <a:schemeClr val="folHlink"/>
                </a:solidFill>
                <a:cs typeface="Times New Roman" panose="02020603050405020304" pitchFamily="18" charset="0"/>
              </a:rPr>
              <a:t>, </a:t>
            </a:r>
            <a:r>
              <a:rPr lang="en-US" altLang="ja-JP" sz="2800" dirty="0" err="1">
                <a:solidFill>
                  <a:schemeClr val="folHlink"/>
                </a:solidFill>
                <a:cs typeface="Times New Roman" panose="02020603050405020304" pitchFamily="18" charset="0"/>
              </a:rPr>
              <a:t>DonGia</a:t>
            </a:r>
            <a:endParaRPr lang="en-US" altLang="ja-JP" sz="2800" dirty="0">
              <a:solidFill>
                <a:schemeClr val="folHlink"/>
              </a:solidFill>
              <a:cs typeface="Times New Roman" panose="02020603050405020304" pitchFamily="18" charset="0"/>
            </a:endParaRPr>
          </a:p>
          <a:p>
            <a:r>
              <a:rPr lang="en-US" altLang="ja-JP" sz="2800" dirty="0">
                <a:solidFill>
                  <a:schemeClr val="folHlink"/>
                </a:solidFill>
                <a:cs typeface="Times New Roman" panose="02020603050405020304" pitchFamily="18" charset="0"/>
              </a:rPr>
              <a:t>FROM </a:t>
            </a:r>
            <a:r>
              <a:rPr lang="en-US" altLang="ja-JP" sz="2800" dirty="0" err="1">
                <a:solidFill>
                  <a:schemeClr val="folHlink"/>
                </a:solidFill>
                <a:cs typeface="Times New Roman" panose="02020603050405020304" pitchFamily="18" charset="0"/>
              </a:rPr>
              <a:t>NhaCungCap</a:t>
            </a:r>
            <a:r>
              <a:rPr lang="en-US" altLang="ja-JP" sz="2800" dirty="0">
                <a:solidFill>
                  <a:schemeClr val="folHlink"/>
                </a:solidFill>
                <a:cs typeface="Times New Roman" panose="02020603050405020304" pitchFamily="18" charset="0"/>
              </a:rPr>
              <a:t> N, </a:t>
            </a:r>
            <a:r>
              <a:rPr lang="en-US" altLang="ja-JP" sz="2800" dirty="0" err="1">
                <a:solidFill>
                  <a:schemeClr val="folHlink"/>
                </a:solidFill>
                <a:cs typeface="Times New Roman" panose="02020603050405020304" pitchFamily="18" charset="0"/>
              </a:rPr>
              <a:t>MatHang</a:t>
            </a:r>
            <a:r>
              <a:rPr lang="en-US" altLang="ja-JP" sz="2800" dirty="0">
                <a:solidFill>
                  <a:schemeClr val="folHlink"/>
                </a:solidFill>
                <a:cs typeface="Times New Roman" panose="02020603050405020304" pitchFamily="18" charset="0"/>
              </a:rPr>
              <a:t> M</a:t>
            </a:r>
          </a:p>
          <a:p>
            <a:r>
              <a:rPr lang="en-US" altLang="ja-JP" sz="2800" dirty="0">
                <a:solidFill>
                  <a:schemeClr val="folHlink"/>
                </a:solidFill>
                <a:cs typeface="Times New Roman" panose="02020603050405020304" pitchFamily="18" charset="0"/>
              </a:rPr>
              <a:t>WHERE </a:t>
            </a:r>
            <a:r>
              <a:rPr lang="en-US" altLang="ja-JP" sz="2800" dirty="0" err="1">
                <a:solidFill>
                  <a:schemeClr val="folHlink"/>
                </a:solidFill>
                <a:cs typeface="Times New Roman" panose="02020603050405020304" pitchFamily="18" charset="0"/>
              </a:rPr>
              <a:t>N.MaNCC</a:t>
            </a:r>
            <a:r>
              <a:rPr lang="en-US" altLang="ja-JP" sz="2800" dirty="0">
                <a:solidFill>
                  <a:schemeClr val="folHlink"/>
                </a:solidFill>
                <a:cs typeface="Times New Roman" panose="02020603050405020304" pitchFamily="18" charset="0"/>
              </a:rPr>
              <a:t>=</a:t>
            </a:r>
            <a:r>
              <a:rPr lang="en-US" altLang="ja-JP" sz="2800" dirty="0" err="1">
                <a:solidFill>
                  <a:schemeClr val="folHlink"/>
                </a:solidFill>
                <a:cs typeface="Times New Roman" panose="02020603050405020304" pitchFamily="18" charset="0"/>
              </a:rPr>
              <a:t>M.MaNCC</a:t>
            </a:r>
            <a:r>
              <a:rPr lang="en-US" altLang="ja-JP" sz="2800" dirty="0">
                <a:solidFill>
                  <a:schemeClr val="folHlink"/>
                </a:solidFill>
                <a:cs typeface="Times New Roman" panose="02020603050405020304" pitchFamily="18" charset="0"/>
              </a:rPr>
              <a:t> And (</a:t>
            </a:r>
            <a:r>
              <a:rPr lang="en-US" altLang="ja-JP" sz="2800" dirty="0" err="1">
                <a:solidFill>
                  <a:schemeClr val="folHlink"/>
                </a:solidFill>
                <a:cs typeface="Times New Roman" panose="02020603050405020304" pitchFamily="18" charset="0"/>
              </a:rPr>
              <a:t>M.MaNCC</a:t>
            </a:r>
            <a:r>
              <a:rPr lang="en-US" altLang="ja-JP" sz="2800" dirty="0">
                <a:solidFill>
                  <a:schemeClr val="folHlink"/>
                </a:solidFill>
                <a:cs typeface="Times New Roman" panose="02020603050405020304" pitchFamily="18" charset="0"/>
              </a:rPr>
              <a:t>=2 Or [</a:t>
            </a:r>
            <a:r>
              <a:rPr lang="en-US" altLang="ja-JP" sz="2800" dirty="0" err="1">
                <a:solidFill>
                  <a:schemeClr val="folHlink"/>
                </a:solidFill>
                <a:cs typeface="Times New Roman" panose="02020603050405020304" pitchFamily="18" charset="0"/>
              </a:rPr>
              <a:t>M.MaNCC</a:t>
            </a:r>
            <a:r>
              <a:rPr lang="en-US" altLang="ja-JP" sz="2800" dirty="0">
                <a:solidFill>
                  <a:schemeClr val="folHlink"/>
                </a:solidFill>
                <a:cs typeface="Times New Roman" panose="02020603050405020304" pitchFamily="18" charset="0"/>
              </a:rPr>
              <a:t>=4); </a:t>
            </a:r>
          </a:p>
        </p:txBody>
      </p:sp>
      <p:pic>
        <p:nvPicPr>
          <p:cNvPr id="6" name="Picture 5"/>
          <p:cNvPicPr>
            <a:picLocks noChangeAspect="1"/>
          </p:cNvPicPr>
          <p:nvPr/>
        </p:nvPicPr>
        <p:blipFill>
          <a:blip r:embed="rId2"/>
          <a:stretch>
            <a:fillRect/>
          </a:stretch>
        </p:blipFill>
        <p:spPr>
          <a:xfrm>
            <a:off x="1443927" y="3029713"/>
            <a:ext cx="4452938" cy="3720420"/>
          </a:xfrm>
          <a:prstGeom prst="rect">
            <a:avLst/>
          </a:prstGeom>
          <a:ln w="3175">
            <a:solidFill>
              <a:schemeClr val="tx1"/>
            </a:solidFill>
          </a:ln>
        </p:spPr>
      </p:pic>
      <p:pic>
        <p:nvPicPr>
          <p:cNvPr id="7" name="Picture 6"/>
          <p:cNvPicPr>
            <a:picLocks noChangeAspect="1"/>
          </p:cNvPicPr>
          <p:nvPr/>
        </p:nvPicPr>
        <p:blipFill>
          <a:blip r:embed="rId3"/>
          <a:stretch>
            <a:fillRect/>
          </a:stretch>
        </p:blipFill>
        <p:spPr>
          <a:xfrm>
            <a:off x="7907867" y="3413806"/>
            <a:ext cx="6608641" cy="3128872"/>
          </a:xfrm>
          <a:prstGeom prst="rect">
            <a:avLst/>
          </a:prstGeom>
          <a:ln w="3175">
            <a:solidFill>
              <a:schemeClr val="tx1"/>
            </a:solidFill>
          </a:ln>
        </p:spPr>
      </p:pic>
    </p:spTree>
    <p:extLst>
      <p:ext uri="{BB962C8B-B14F-4D97-AF65-F5344CB8AC3E}">
        <p14:creationId xmlns:p14="http://schemas.microsoft.com/office/powerpoint/2010/main" val="2527562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4"/>
            <a:ext cx="14672128" cy="9414932"/>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hành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Luyện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endParaRPr lang="en-US" sz="3600" b="1" i="1"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Cho 1 CSDL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DMKhoa</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t>
            </a:r>
            <a:r>
              <a:rPr lang="en-US" sz="2800" b="1" u="sng" dirty="0" err="1" smtClean="0">
                <a:latin typeface="Times New Roman" panose="02020603050405020304" pitchFamily="18" charset="0"/>
                <a:cs typeface="Times New Roman" panose="02020603050405020304" pitchFamily="18" charset="0"/>
              </a:rPr>
              <a:t>MaKhoa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TenKhoa</a:t>
            </a:r>
            <a:r>
              <a:rPr lang="en-US" sz="2800" dirty="0" smtClean="0">
                <a:latin typeface="Times New Roman" panose="02020603050405020304" pitchFamily="18" charset="0"/>
                <a:cs typeface="Times New Roman" panose="02020603050405020304" pitchFamily="18" charset="0"/>
              </a:rPr>
              <a:t> )</a:t>
            </a:r>
          </a:p>
          <a:p>
            <a:pPr algn="l"/>
            <a:r>
              <a:rPr lang="en-US" sz="2800" dirty="0" smtClean="0">
                <a:latin typeface="Times New Roman" panose="02020603050405020304" pitchFamily="18" charset="0"/>
                <a:cs typeface="Times New Roman" panose="02020603050405020304" pitchFamily="18" charset="0"/>
              </a:rPr>
              <a:t>+DMSV</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t>
            </a:r>
            <a:r>
              <a:rPr lang="en-US" sz="2800" b="1" u="sng" dirty="0" err="1" smtClean="0">
                <a:latin typeface="Times New Roman" panose="02020603050405020304" pitchFamily="18" charset="0"/>
                <a:cs typeface="Times New Roman" panose="02020603050405020304" pitchFamily="18" charset="0"/>
              </a:rPr>
              <a:t>MaSV</a:t>
            </a:r>
            <a:r>
              <a:rPr lang="en-US" sz="2800" dirty="0" smtClean="0">
                <a:latin typeface="Times New Roman" panose="02020603050405020304" pitchFamily="18" charset="0"/>
                <a:cs typeface="Times New Roman" panose="02020603050405020304" pitchFamily="18" charset="0"/>
              </a:rPr>
              <a:t> , </a:t>
            </a:r>
            <a:r>
              <a:rPr lang="en-US" sz="2800" i="1" u="sng" dirty="0" err="1">
                <a:latin typeface="Times New Roman" panose="02020603050405020304" pitchFamily="18" charset="0"/>
                <a:cs typeface="Times New Roman" panose="02020603050405020304" pitchFamily="18" charset="0"/>
              </a:rPr>
              <a:t>MaKhoa</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HoSV</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TenSV</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NgaySinh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NoiSinh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HocBong</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+DMMH</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t>
            </a:r>
            <a:r>
              <a:rPr lang="en-US" sz="2800" b="1" u="sng" dirty="0" err="1" smtClean="0">
                <a:latin typeface="Times New Roman" panose="02020603050405020304" pitchFamily="18" charset="0"/>
                <a:cs typeface="Times New Roman" panose="02020603050405020304" pitchFamily="18" charset="0"/>
              </a:rPr>
              <a:t>MaMH</a:t>
            </a:r>
            <a:r>
              <a:rPr lang="en-US" sz="2800" b="1" u="sng"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TenMH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SoTiet</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KetQua</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t>
            </a:r>
            <a:r>
              <a:rPr lang="en-US" sz="2800" i="1" u="sng" dirty="0" err="1" smtClean="0">
                <a:latin typeface="Times New Roman" panose="02020603050405020304" pitchFamily="18" charset="0"/>
                <a:cs typeface="Times New Roman" panose="02020603050405020304" pitchFamily="18" charset="0"/>
              </a:rPr>
              <a:t>MaSV</a:t>
            </a:r>
            <a:r>
              <a:rPr lang="en-US" sz="2800" i="1" u="sng"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u="sng" dirty="0" err="1" smtClean="0">
                <a:latin typeface="Times New Roman" panose="02020603050405020304" pitchFamily="18" charset="0"/>
                <a:cs typeface="Times New Roman" panose="02020603050405020304" pitchFamily="18" charset="0"/>
              </a:rPr>
              <a:t>MaMH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LanThi</a:t>
            </a:r>
            <a:r>
              <a:rPr lang="en-US" sz="2800" dirty="0" smtClean="0">
                <a:latin typeface="Times New Roman" panose="02020603050405020304" pitchFamily="18" charset="0"/>
                <a:cs typeface="Times New Roman" panose="02020603050405020304" pitchFamily="18" charset="0"/>
              </a:rPr>
              <a:t> , Diem)</a:t>
            </a:r>
          </a:p>
          <a:p>
            <a:pPr algn="l"/>
            <a:r>
              <a:rPr lang="en-US" sz="2800" b="1" dirty="0" err="1" smtClean="0">
                <a:latin typeface="Times New Roman" panose="02020603050405020304" pitchFamily="18" charset="0"/>
                <a:cs typeface="Times New Roman" panose="02020603050405020304" pitchFamily="18" charset="0"/>
              </a:rPr>
              <a:t>Yêu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Cầu</a:t>
            </a:r>
            <a:r>
              <a:rPr lang="en-US" sz="2800" b="1"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CSDL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QLDSV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phía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Relationships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CSDL </a:t>
            </a:r>
            <a:r>
              <a:rPr lang="en-US" sz="2800" dirty="0" err="1" smtClean="0">
                <a:latin typeface="Times New Roman" panose="02020603050405020304" pitchFamily="18" charset="0"/>
                <a:cs typeface="Times New Roman" panose="02020603050405020304" pitchFamily="18" charset="0"/>
              </a:rPr>
              <a:t>này</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endParaRPr lang="en-US" sz="2800" dirty="0" smtClean="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7036974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4"/>
            <a:ext cx="9039982" cy="9936245"/>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hành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Luyện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endParaRPr lang="en-US" sz="3600" b="1" i="1" dirty="0">
              <a:latin typeface="Times New Roman" panose="02020603050405020304" pitchFamily="18" charset="0"/>
              <a:cs typeface="Times New Roman" panose="02020603050405020304" pitchFamily="18" charset="0"/>
            </a:endParaRPr>
          </a:p>
          <a:p>
            <a:pPr algn="l"/>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a:t>
            </a:r>
          </a:p>
          <a:p>
            <a:pPr algn="l"/>
            <a:r>
              <a:rPr lang="vi-VN" sz="1800" dirty="0" smtClean="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NHAP DU LIEU DMMH</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algn="l"/>
            <a:r>
              <a:rPr lang="vi-VN" sz="1800" dirty="0">
                <a:latin typeface="Times New Roman" panose="02020603050405020304" pitchFamily="18" charset="0"/>
                <a:cs typeface="Times New Roman" panose="02020603050405020304" pitchFamily="18" charset="0"/>
              </a:rPr>
              <a:t>Insertinto DMMH(MaMH,TenMH,SoTiet)</a:t>
            </a: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'01','Cơ </a:t>
            </a:r>
            <a:r>
              <a:rPr lang="vi-VN" sz="1800" dirty="0">
                <a:latin typeface="Times New Roman" panose="02020603050405020304" pitchFamily="18" charset="0"/>
                <a:cs typeface="Times New Roman" panose="02020603050405020304" pitchFamily="18" charset="0"/>
              </a:rPr>
              <a:t>Sở Dữ Liệu</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6</a:t>
            </a:r>
            <a:r>
              <a:rPr lang="vi-VN" sz="1800" dirty="0" smtClean="0">
                <a:latin typeface="Times New Roman" panose="02020603050405020304" pitchFamily="18" charset="0"/>
                <a:cs typeface="Times New Roman" panose="02020603050405020304" pitchFamily="18" charset="0"/>
              </a:rPr>
              <a:t>5</a:t>
            </a:r>
            <a:r>
              <a:rPr lang="vi-VN" sz="1800" dirty="0">
                <a:latin typeface="Times New Roman" panose="02020603050405020304" pitchFamily="18" charset="0"/>
                <a:cs typeface="Times New Roman" panose="02020603050405020304" pitchFamily="18" charset="0"/>
              </a:rPr>
              <a:t>)</a:t>
            </a: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'02','Trí </a:t>
            </a:r>
            <a:r>
              <a:rPr lang="vi-VN" sz="1800" dirty="0">
                <a:latin typeface="Times New Roman" panose="02020603050405020304" pitchFamily="18" charset="0"/>
                <a:cs typeface="Times New Roman" panose="02020603050405020304" pitchFamily="18" charset="0"/>
              </a:rPr>
              <a:t>Tuệ Nhân Tạo',45)</a:t>
            </a: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'03','Truyền </a:t>
            </a:r>
            <a:r>
              <a:rPr lang="vi-VN" sz="1800" dirty="0">
                <a:latin typeface="Times New Roman" panose="02020603050405020304" pitchFamily="18" charset="0"/>
                <a:cs typeface="Times New Roman" panose="02020603050405020304" pitchFamily="18" charset="0"/>
              </a:rPr>
              <a:t>Tin</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34</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'04','Đồ </a:t>
            </a:r>
            <a:r>
              <a:rPr lang="vi-VN" sz="1800" dirty="0">
                <a:latin typeface="Times New Roman" panose="02020603050405020304" pitchFamily="18" charset="0"/>
                <a:cs typeface="Times New Roman" panose="02020603050405020304" pitchFamily="18" charset="0"/>
              </a:rPr>
              <a:t>Họa',60)</a:t>
            </a: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'05','Văn </a:t>
            </a:r>
            <a:r>
              <a:rPr lang="vi-VN" sz="1800" dirty="0">
                <a:latin typeface="Times New Roman" panose="02020603050405020304" pitchFamily="18" charset="0"/>
                <a:cs typeface="Times New Roman" panose="02020603050405020304" pitchFamily="18" charset="0"/>
              </a:rPr>
              <a:t>Phạm</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28</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l"/>
            <a:r>
              <a:rPr lang="vi-VN" sz="1800" dirty="0">
                <a:latin typeface="Times New Roman" panose="02020603050405020304" pitchFamily="18" charset="0"/>
                <a:cs typeface="Times New Roman" panose="02020603050405020304" pitchFamily="18" charset="0"/>
              </a:rPr>
              <a:t>values(</a:t>
            </a:r>
            <a:r>
              <a:rPr lang="vi-VN" sz="1800" dirty="0" smtClean="0">
                <a:latin typeface="Times New Roman" panose="02020603050405020304" pitchFamily="18" charset="0"/>
                <a:cs typeface="Times New Roman" panose="02020603050405020304" pitchFamily="18" charset="0"/>
              </a:rPr>
              <a:t>'0</a:t>
            </a:r>
            <a:r>
              <a:rPr lang="en-US" sz="1800" dirty="0" smtClean="0">
                <a:latin typeface="Times New Roman" panose="02020603050405020304" pitchFamily="18" charset="0"/>
                <a:cs typeface="Times New Roman" panose="02020603050405020304" pitchFamily="18" charset="0"/>
              </a:rPr>
              <a:t>6</a:t>
            </a:r>
            <a:r>
              <a:rPr lang="vi-VN" sz="1800" dirty="0" smtClean="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Csharp</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38</a:t>
            </a:r>
            <a:r>
              <a:rPr lang="vi-VN"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NHAP DU LIEU DMKHOA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r>
              <a:rPr lang="en-US" sz="1800" dirty="0" err="1">
                <a:latin typeface="Times New Roman" panose="02020603050405020304" pitchFamily="18" charset="0"/>
                <a:cs typeface="Times New Roman" panose="02020603050405020304" pitchFamily="18" charset="0"/>
              </a:rPr>
              <a:t>Insertinto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DMKhoa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MaKhoa,TenKhoa</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values('AV</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Anh</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a:t>
            </a:r>
            <a:r>
              <a:rPr lang="en-US" sz="1800" dirty="0" err="1">
                <a:latin typeface="Times New Roman" panose="02020603050405020304" pitchFamily="18" charset="0"/>
                <a:cs typeface="Times New Roman" panose="02020603050405020304" pitchFamily="18" charset="0"/>
              </a:rPr>
              <a:t>TH</a:t>
            </a:r>
            <a:r>
              <a:rPr lang="en-US" sz="1800" dirty="0" err="1" smtClean="0">
                <a:latin typeface="Times New Roman" panose="02020603050405020304" pitchFamily="18" charset="0"/>
                <a:cs typeface="Times New Roman" panose="02020603050405020304" pitchFamily="18" charset="0"/>
              </a:rPr>
              <a:t>','Tin</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values('TR</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Triết</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 VLY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Vật</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a:t>
            </a:r>
          </a:p>
          <a:p>
            <a:pPr algn="l"/>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NHAP DU LIEU DMSV</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r>
              <a:rPr lang="en-US" sz="1800" dirty="0" err="1" smtClean="0">
                <a:latin typeface="Times New Roman" panose="02020603050405020304" pitchFamily="18" charset="0"/>
                <a:cs typeface="Times New Roman" panose="02020603050405020304" pitchFamily="18" charset="0"/>
              </a:rPr>
              <a:t>Insertinto</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DMSV(</a:t>
            </a:r>
            <a:r>
              <a:rPr lang="en-US" sz="1800" dirty="0" err="1">
                <a:latin typeface="Times New Roman" panose="02020603050405020304" pitchFamily="18" charset="0"/>
                <a:cs typeface="Times New Roman" panose="02020603050405020304" pitchFamily="18" charset="0"/>
              </a:rPr>
              <a:t>MaSV,HoSV,TenSV,Phai,NgaySinh,NoiSinh,MaKhoa,HocBong</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values('A01</a:t>
            </a:r>
            <a:r>
              <a:rPr lang="en-US" sz="1800" dirty="0" smtClean="0">
                <a:latin typeface="Times New Roman" panose="02020603050405020304" pitchFamily="18" charset="0"/>
                <a:cs typeface="Times New Roman" panose="02020603050405020304" pitchFamily="18" charset="0"/>
              </a:rPr>
              <a:t>','Nguyễn </a:t>
            </a:r>
            <a:r>
              <a:rPr lang="en-US" sz="1800" dirty="0">
                <a:latin typeface="Times New Roman" panose="02020603050405020304" pitchFamily="18" charset="0"/>
                <a:cs typeface="Times New Roman" panose="02020603050405020304" pitchFamily="18" charset="0"/>
              </a:rPr>
              <a:t>Thị</a:t>
            </a:r>
            <a:r>
              <a:rPr lang="en-US" sz="1800" dirty="0" smtClean="0">
                <a:latin typeface="Times New Roman" panose="02020603050405020304" pitchFamily="18" charset="0"/>
                <a:cs typeface="Times New Roman" panose="02020603050405020304" pitchFamily="18" charset="0"/>
              </a:rPr>
              <a:t>','Hải','Nữ</a:t>
            </a:r>
            <a:r>
              <a:rPr lang="en-US" sz="1800" dirty="0">
                <a:latin typeface="Times New Roman" panose="02020603050405020304" pitchFamily="18" charset="0"/>
                <a:cs typeface="Times New Roman" panose="02020603050405020304" pitchFamily="18" charset="0"/>
              </a:rPr>
              <a:t>','23/02/1990</a:t>
            </a:r>
            <a:r>
              <a:rPr lang="en-US" sz="1800" dirty="0" smtClean="0">
                <a:latin typeface="Times New Roman" panose="02020603050405020304" pitchFamily="18" charset="0"/>
                <a:cs typeface="Times New Roman" panose="02020603050405020304" pitchFamily="18" charset="0"/>
              </a:rPr>
              <a:t>','Hà </a:t>
            </a:r>
            <a:r>
              <a:rPr lang="en-US" sz="1800" dirty="0">
                <a:latin typeface="Times New Roman" panose="02020603050405020304" pitchFamily="18" charset="0"/>
                <a:cs typeface="Times New Roman" panose="02020603050405020304" pitchFamily="18" charset="0"/>
              </a:rPr>
              <a:t>Nội','TH',130000)</a:t>
            </a:r>
          </a:p>
          <a:p>
            <a:pPr algn="l"/>
            <a:r>
              <a:rPr lang="en-US" sz="1800" dirty="0">
                <a:latin typeface="Times New Roman" panose="02020603050405020304" pitchFamily="18" charset="0"/>
                <a:cs typeface="Times New Roman" panose="02020603050405020304" pitchFamily="18" charset="0"/>
              </a:rPr>
              <a:t>values('A02</a:t>
            </a:r>
            <a:r>
              <a:rPr lang="en-US" sz="1800" dirty="0" smtClean="0">
                <a:latin typeface="Times New Roman" panose="02020603050405020304" pitchFamily="18" charset="0"/>
                <a:cs typeface="Times New Roman" panose="02020603050405020304" pitchFamily="18" charset="0"/>
              </a:rPr>
              <a:t>','Trần </a:t>
            </a:r>
            <a:r>
              <a:rPr lang="en-US" sz="1800" dirty="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','Chính','Nam</a:t>
            </a:r>
            <a:r>
              <a:rPr lang="en-US" sz="1800" dirty="0">
                <a:latin typeface="Times New Roman" panose="02020603050405020304" pitchFamily="18" charset="0"/>
                <a:cs typeface="Times New Roman" panose="02020603050405020304" pitchFamily="18" charset="0"/>
              </a:rPr>
              <a:t>','24/12/1992</a:t>
            </a:r>
            <a:r>
              <a:rPr lang="en-US" sz="1800" dirty="0" smtClean="0">
                <a:latin typeface="Times New Roman" panose="02020603050405020304" pitchFamily="18" charset="0"/>
                <a:cs typeface="Times New Roman" panose="02020603050405020304" pitchFamily="18" charset="0"/>
              </a:rPr>
              <a:t>','Bình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VLY ',150000)</a:t>
            </a:r>
          </a:p>
          <a:p>
            <a:pPr algn="l"/>
            <a:r>
              <a:rPr lang="en-US" sz="1800" dirty="0">
                <a:latin typeface="Times New Roman" panose="02020603050405020304" pitchFamily="18" charset="0"/>
                <a:cs typeface="Times New Roman" panose="02020603050405020304" pitchFamily="18" charset="0"/>
              </a:rPr>
              <a:t>values('A03</a:t>
            </a:r>
            <a:r>
              <a:rPr lang="en-US" sz="1800" dirty="0" smtClean="0">
                <a:latin typeface="Times New Roman" panose="02020603050405020304" pitchFamily="18" charset="0"/>
                <a:cs typeface="Times New Roman" panose="02020603050405020304" pitchFamily="18" charset="0"/>
              </a:rPr>
              <a:t>','Lê </a:t>
            </a:r>
            <a:r>
              <a:rPr lang="en-US" sz="1800" dirty="0">
                <a:latin typeface="Times New Roman" panose="02020603050405020304" pitchFamily="18" charset="0"/>
                <a:cs typeface="Times New Roman" panose="02020603050405020304" pitchFamily="18" charset="0"/>
              </a:rPr>
              <a:t>Thu Bạch</a:t>
            </a:r>
            <a:r>
              <a:rPr lang="en-US" sz="1800" dirty="0" smtClean="0">
                <a:latin typeface="Times New Roman" panose="02020603050405020304" pitchFamily="18" charset="0"/>
                <a:cs typeface="Times New Roman" panose="02020603050405020304" pitchFamily="18" charset="0"/>
              </a:rPr>
              <a:t>','Yến','Nữ</a:t>
            </a:r>
            <a:r>
              <a:rPr lang="en-US" sz="1800" dirty="0">
                <a:latin typeface="Times New Roman" panose="02020603050405020304" pitchFamily="18" charset="0"/>
                <a:cs typeface="Times New Roman" panose="02020603050405020304" pitchFamily="18" charset="0"/>
              </a:rPr>
              <a:t>','21/02/1990</a:t>
            </a:r>
            <a:r>
              <a:rPr lang="en-US" sz="1800" dirty="0" smtClean="0">
                <a:latin typeface="Times New Roman" panose="02020603050405020304" pitchFamily="18" charset="0"/>
                <a:cs typeface="Times New Roman" panose="02020603050405020304" pitchFamily="18" charset="0"/>
              </a:rPr>
              <a:t>','TP </a:t>
            </a:r>
            <a:r>
              <a:rPr lang="en-US" sz="1800" dirty="0" err="1">
                <a:latin typeface="Times New Roman" panose="02020603050405020304" pitchFamily="18" charset="0"/>
                <a:cs typeface="Times New Roman" panose="02020603050405020304" pitchFamily="18" charset="0"/>
              </a:rPr>
              <a:t>Hồ</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a:t>
            </a:r>
            <a:r>
              <a:rPr lang="en-US" sz="1800" dirty="0">
                <a:latin typeface="Times New Roman" panose="02020603050405020304" pitchFamily="18" charset="0"/>
                <a:cs typeface="Times New Roman" panose="02020603050405020304" pitchFamily="18" charset="0"/>
              </a:rPr>
              <a:t> Minh','TH',170000)</a:t>
            </a:r>
          </a:p>
          <a:p>
            <a:pPr algn="l"/>
            <a:r>
              <a:rPr lang="en-US" sz="1800" dirty="0">
                <a:latin typeface="Times New Roman" panose="02020603050405020304" pitchFamily="18" charset="0"/>
                <a:cs typeface="Times New Roman" panose="02020603050405020304" pitchFamily="18" charset="0"/>
              </a:rPr>
              <a:t>values('A04</a:t>
            </a:r>
            <a:r>
              <a:rPr lang="en-US" sz="1800" dirty="0" smtClean="0">
                <a:latin typeface="Times New Roman" panose="02020603050405020304" pitchFamily="18" charset="0"/>
                <a:cs typeface="Times New Roman" panose="02020603050405020304" pitchFamily="18" charset="0"/>
              </a:rPr>
              <a:t>','Trần </a:t>
            </a:r>
            <a:r>
              <a:rPr lang="en-US" sz="1800" dirty="0">
                <a:latin typeface="Times New Roman" panose="02020603050405020304" pitchFamily="18" charset="0"/>
                <a:cs typeface="Times New Roman" panose="02020603050405020304" pitchFamily="18" charset="0"/>
              </a:rPr>
              <a:t>Anh</a:t>
            </a:r>
            <a:r>
              <a:rPr lang="en-US" sz="1800" dirty="0" smtClean="0">
                <a:latin typeface="Times New Roman" panose="02020603050405020304" pitchFamily="18" charset="0"/>
                <a:cs typeface="Times New Roman" panose="02020603050405020304" pitchFamily="18" charset="0"/>
              </a:rPr>
              <a:t>','Tuấn','Nam</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'20/12/1988','Hà </a:t>
            </a:r>
            <a:r>
              <a:rPr lang="en-US" sz="1800" dirty="0">
                <a:latin typeface="Times New Roman" panose="02020603050405020304" pitchFamily="18" charset="0"/>
                <a:cs typeface="Times New Roman" panose="02020603050405020304" pitchFamily="18" charset="0"/>
              </a:rPr>
              <a:t>Nội','AV',</a:t>
            </a:r>
            <a:r>
              <a:rPr lang="en-US" sz="1800" dirty="0" smtClean="0">
                <a:latin typeface="Times New Roman" panose="02020603050405020304" pitchFamily="18" charset="0"/>
                <a:cs typeface="Times New Roman" panose="02020603050405020304" pitchFamily="18" charset="0"/>
              </a:rPr>
              <a:t>800000</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values('B01</a:t>
            </a:r>
            <a:r>
              <a:rPr lang="en-US" sz="1800" dirty="0" smtClean="0">
                <a:latin typeface="Times New Roman" panose="02020603050405020304" pitchFamily="18" charset="0"/>
                <a:cs typeface="Times New Roman" panose="02020603050405020304" pitchFamily="18" charset="0"/>
              </a:rPr>
              <a:t>','Trần </a:t>
            </a:r>
            <a:r>
              <a:rPr lang="en-US" sz="1800" dirty="0">
                <a:latin typeface="Times New Roman" panose="02020603050405020304" pitchFamily="18" charset="0"/>
                <a:cs typeface="Times New Roman" panose="02020603050405020304" pitchFamily="18" charset="0"/>
              </a:rPr>
              <a:t>Thanh</a:t>
            </a:r>
            <a:r>
              <a:rPr lang="en-US" sz="1800" dirty="0" smtClean="0">
                <a:latin typeface="Times New Roman" panose="02020603050405020304" pitchFamily="18" charset="0"/>
                <a:cs typeface="Times New Roman" panose="02020603050405020304" pitchFamily="18" charset="0"/>
              </a:rPr>
              <a:t>','Mai','Nữ</a:t>
            </a:r>
            <a:r>
              <a:rPr lang="en-US" sz="1800" dirty="0">
                <a:latin typeface="Times New Roman" panose="02020603050405020304" pitchFamily="18" charset="0"/>
                <a:cs typeface="Times New Roman" panose="02020603050405020304" pitchFamily="18" charset="0"/>
              </a:rPr>
              <a:t>','12/08/1991</a:t>
            </a:r>
            <a:r>
              <a:rPr lang="en-US" sz="1800" dirty="0" smtClean="0">
                <a:latin typeface="Times New Roman" panose="02020603050405020304" pitchFamily="18" charset="0"/>
                <a:cs typeface="Times New Roman" panose="02020603050405020304" pitchFamily="18" charset="0"/>
              </a:rPr>
              <a:t>','Hải </a:t>
            </a:r>
            <a:r>
              <a:rPr lang="en-US" sz="1800" dirty="0">
                <a:latin typeface="Times New Roman" panose="02020603050405020304" pitchFamily="18" charset="0"/>
                <a:cs typeface="Times New Roman" panose="02020603050405020304" pitchFamily="18" charset="0"/>
              </a:rPr>
              <a:t>Phòng','TR',0)</a:t>
            </a:r>
          </a:p>
          <a:p>
            <a:pPr algn="l"/>
            <a:r>
              <a:rPr lang="en-US" sz="1800" dirty="0">
                <a:latin typeface="Times New Roman" panose="02020603050405020304" pitchFamily="18" charset="0"/>
                <a:cs typeface="Times New Roman" panose="02020603050405020304" pitchFamily="18" charset="0"/>
              </a:rPr>
              <a:t>values('B02</a:t>
            </a:r>
            <a:r>
              <a:rPr lang="en-US" sz="1800" dirty="0" smtClean="0">
                <a:latin typeface="Times New Roman" panose="02020603050405020304" pitchFamily="18" charset="0"/>
                <a:cs typeface="Times New Roman" panose="02020603050405020304" pitchFamily="18" charset="0"/>
              </a:rPr>
              <a:t>','Trần </a:t>
            </a:r>
            <a:r>
              <a:rPr lang="en-US" sz="1800" dirty="0" err="1">
                <a:latin typeface="Times New Roman" panose="02020603050405020304" pitchFamily="18" charset="0"/>
                <a:cs typeface="Times New Roman" panose="02020603050405020304" pitchFamily="18" charset="0"/>
              </a:rPr>
              <a:t>Thị</a:t>
            </a:r>
            <a:r>
              <a:rPr lang="en-US" sz="1800" dirty="0">
                <a:latin typeface="Times New Roman" panose="02020603050405020304" pitchFamily="18" charset="0"/>
                <a:cs typeface="Times New Roman" panose="02020603050405020304" pitchFamily="18" charset="0"/>
              </a:rPr>
              <a:t> Thu</a:t>
            </a:r>
            <a:r>
              <a:rPr lang="en-US" sz="1800" dirty="0" smtClean="0">
                <a:latin typeface="Times New Roman" panose="02020603050405020304" pitchFamily="18" charset="0"/>
                <a:cs typeface="Times New Roman" panose="02020603050405020304" pitchFamily="18" charset="0"/>
              </a:rPr>
              <a:t>','Thủy','Nữ</a:t>
            </a:r>
            <a:r>
              <a:rPr lang="en-US" sz="1800" dirty="0">
                <a:latin typeface="Times New Roman" panose="02020603050405020304" pitchFamily="18" charset="0"/>
                <a:cs typeface="Times New Roman" panose="02020603050405020304" pitchFamily="18" charset="0"/>
              </a:rPr>
              <a:t>','02/01/1991','Bắc Giang','AV',0</a:t>
            </a:r>
            <a:r>
              <a:rPr lang="en-US" sz="1800" dirty="0" smtClean="0">
                <a:latin typeface="Times New Roman" panose="02020603050405020304" pitchFamily="18" charset="0"/>
                <a:cs typeface="Times New Roman" panose="02020603050405020304" pitchFamily="18" charset="0"/>
              </a:rPr>
              <a:t>)</a:t>
            </a:r>
          </a:p>
          <a:p>
            <a:pPr algn="l"/>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0450289" y="2789988"/>
            <a:ext cx="5516640" cy="8245847"/>
          </a:xfrm>
          <a:prstGeom prst="rect">
            <a:avLst/>
          </a:prstGeom>
        </p:spPr>
        <p:txBody>
          <a:bodyPr wrap="square">
            <a:spAutoFit/>
          </a:bodyPr>
          <a:lstStyle/>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/*====NHAP DU LIEU BANG KET QUA====*/</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Insertinto KetQua(MaSV,MaMH,LanThi,Diem)</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values('A01','01',1,3)</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values('A01','01',2,6)</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values('A01','02',2,6)</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values('A01','03',1,5)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values('A02','01',1,4.5)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values('A02','01',2,7)</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values('A02','03',1,10)</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values('A02','05',1,9)</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values('A03','01',1,2)</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values('A03','01',2,5)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values('A03','03',1,2.5)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values('A03','03',2,4)</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values('A04','05',2,10)</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values('B01','01',1,7)</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values('B01','03',1,2.5)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values('B01','03',2,5)</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values('B02','02',1,6)</a:t>
            </a:r>
          </a:p>
          <a:p>
            <a:pPr defTabSz="1219170">
              <a:lnSpc>
                <a:spcPct val="90000"/>
              </a:lnSpc>
              <a:spcBef>
                <a:spcPts val="1333"/>
              </a:spcBef>
            </a:pPr>
            <a:r>
              <a:rPr lang="vi-VN" dirty="0">
                <a:latin typeface="Times New Roman" panose="02020603050405020304" pitchFamily="18" charset="0"/>
                <a:cs typeface="Times New Roman" panose="02020603050405020304" pitchFamily="18" charset="0"/>
              </a:rPr>
              <a:t>values('B02','04',1,10)</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392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4"/>
            <a:ext cx="14101839" cy="7422249"/>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hành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Luyện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p>
          <a:p>
            <a:pPr algn="l"/>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dưới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a:t>
            </a:r>
          </a:p>
          <a:p>
            <a:pPr algn="l"/>
            <a:r>
              <a:rPr lang="vi-VN" sz="2400" dirty="0" smtClean="0">
                <a:latin typeface="Times New Roman" panose="02020603050405020304" pitchFamily="18" charset="0"/>
                <a:cs typeface="Times New Roman" panose="02020603050405020304" pitchFamily="18" charset="0"/>
              </a:rPr>
              <a:t>1. Liệt kê danh sách sinh viên, gồm các thông tin sau: Mã sinh viên, Họ sinh viên, Tên sinh viên, Học bổng. Danh sách sẽ được sắp xếp theo thứ tự Mã sinh viên tăng dần. </a:t>
            </a:r>
          </a:p>
          <a:p>
            <a:pPr algn="l"/>
            <a:r>
              <a:rPr lang="vi-VN" sz="2400" dirty="0" smtClean="0">
                <a:latin typeface="Times New Roman" panose="02020603050405020304" pitchFamily="18" charset="0"/>
                <a:cs typeface="Times New Roman" panose="02020603050405020304" pitchFamily="18" charset="0"/>
              </a:rPr>
              <a:t>2. Thông tin các sinh viên gồm: Họ tên sinh viên, Ngày sinh, Học bổng. Thông tin sẽ được sắp xếp theo thứ tự Ngày sinh tăng dần và Học bổng giảm dần.</a:t>
            </a:r>
          </a:p>
          <a:p>
            <a:pPr algn="l"/>
            <a:r>
              <a:rPr lang="vi-VN" sz="2400" dirty="0" smtClean="0">
                <a:latin typeface="Times New Roman" panose="02020603050405020304" pitchFamily="18" charset="0"/>
                <a:cs typeface="Times New Roman" panose="02020603050405020304" pitchFamily="18" charset="0"/>
              </a:rPr>
              <a:t>3. Danh sách các môn học có tên bắt đầu bằng chữ T, gồm các thông tin: Mã môn, Tên môn, Số tiết. </a:t>
            </a:r>
          </a:p>
          <a:p>
            <a:pPr algn="l"/>
            <a:r>
              <a:rPr lang="vi-VN" sz="2400" dirty="0" smtClean="0">
                <a:latin typeface="Times New Roman" panose="02020603050405020304" pitchFamily="18" charset="0"/>
                <a:cs typeface="Times New Roman" panose="02020603050405020304" pitchFamily="18" charset="0"/>
              </a:rPr>
              <a:t>4. Cho biết những sinh viên có ngày sinh từ ngày 01/01/1991 đến ngày 05/06/1992 gồm các thông tin: Mã sinh viên, Ngày sinh, Nơi sinh, Học bổng.  </a:t>
            </a:r>
          </a:p>
          <a:p>
            <a:pPr algn="l"/>
            <a:r>
              <a:rPr lang="vi-VN" sz="2400" dirty="0" smtClean="0">
                <a:latin typeface="Times New Roman" panose="02020603050405020304" pitchFamily="18" charset="0"/>
                <a:cs typeface="Times New Roman" panose="02020603050405020304" pitchFamily="18" charset="0"/>
              </a:rPr>
              <a:t>5. Danh sách những sinh viên có tuổi từ 20 đến 25, thông tin gồm: Họ tên sinh viên, Tuổi, Tên khoa.</a:t>
            </a:r>
          </a:p>
          <a:p>
            <a:pPr algn="l"/>
            <a:r>
              <a:rPr lang="vi-VN" sz="2400" dirty="0" smtClean="0">
                <a:latin typeface="Times New Roman" panose="02020603050405020304" pitchFamily="18" charset="0"/>
                <a:cs typeface="Times New Roman" panose="02020603050405020304" pitchFamily="18" charset="0"/>
              </a:rPr>
              <a:t>6. Cho biết thông tin về mức học bổng của các sinh viên, gồm: Mã sinh viên, Phái, Mã khoa, Mức học bổng. Trong đó, mức học bổng sẽ hiển thị là “Học bổng cao” nếu giá trị của field học bổng lớn hơn 500,000 và ngược lại hiển thị là “Mức trung bình”</a:t>
            </a:r>
          </a:p>
          <a:p>
            <a:pPr algn="l"/>
            <a:r>
              <a:rPr lang="vi-VN" sz="2400" dirty="0" smtClean="0">
                <a:latin typeface="Times New Roman" panose="02020603050405020304" pitchFamily="18" charset="0"/>
                <a:cs typeface="Times New Roman" panose="02020603050405020304" pitchFamily="18" charset="0"/>
              </a:rPr>
              <a:t>7. Cho biết tổng sinh viên và tổng sinh viên nữ. </a:t>
            </a:r>
          </a:p>
          <a:p>
            <a:pPr algn="l"/>
            <a:r>
              <a:rPr lang="vi-VN" sz="2400" dirty="0" smtClean="0">
                <a:latin typeface="Times New Roman" panose="02020603050405020304" pitchFamily="18" charset="0"/>
                <a:cs typeface="Times New Roman" panose="02020603050405020304" pitchFamily="18" charset="0"/>
              </a:rPr>
              <a:t>8. Danh sách sinh viên sinh vào mùa xuân năm 1990, gồm các thông tin: Họ tên sinh viên, Phái, Ngày sinh.</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03553" y="231354"/>
            <a:ext cx="15104533" cy="1089529"/>
          </a:xfrm>
          <a:prstGeom prst="rect">
            <a:avLst/>
          </a:prstGeom>
        </p:spPr>
        <p:txBody>
          <a:bodyPr vert="horz" lIns="91440" tIns="45720" rIns="91440" bIns="45720" rtlCol="0" anchor="b">
            <a:normAutofit fontScale="77500" lnSpcReduction="20000"/>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IV. </a:t>
            </a:r>
            <a:r>
              <a:rPr lang="en-US" sz="7200" b="1" dirty="0" err="1" smtClean="0">
                <a:latin typeface="Times New Roman" panose="02020603050405020304" pitchFamily="18" charset="0"/>
                <a:ea typeface="+mj-ea"/>
                <a:cs typeface="Times New Roman" panose="02020603050405020304" pitchFamily="18" charset="0"/>
              </a:rPr>
              <a:t>Truy</a:t>
            </a:r>
            <a:r>
              <a:rPr lang="en-US" sz="7200" b="1" dirty="0" smtClean="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vấn</a:t>
            </a:r>
            <a:r>
              <a:rPr lang="en-US" sz="7200" b="1" dirty="0">
                <a:latin typeface="Times New Roman" panose="02020603050405020304" pitchFamily="18" charset="0"/>
                <a:ea typeface="+mj-ea"/>
                <a:cs typeface="Times New Roman" panose="02020603050405020304" pitchFamily="18" charset="0"/>
              </a:rPr>
              <a:t> (Queries): </a:t>
            </a:r>
            <a:r>
              <a:rPr lang="en-US" sz="7200" b="1" dirty="0" err="1">
                <a:latin typeface="Times New Roman" panose="02020603050405020304" pitchFamily="18" charset="0"/>
                <a:ea typeface="+mj-ea"/>
                <a:cs typeface="Times New Roman" panose="02020603050405020304" pitchFamily="18" charset="0"/>
              </a:rPr>
              <a:t>Các</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câu</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lệnh</a:t>
            </a:r>
            <a:r>
              <a:rPr lang="en-US" sz="7200" b="1" dirty="0">
                <a:latin typeface="Times New Roman" panose="02020603050405020304" pitchFamily="18" charset="0"/>
                <a:ea typeface="+mj-ea"/>
                <a:cs typeface="Times New Roman" panose="02020603050405020304" pitchFamily="18" charset="0"/>
              </a:rPr>
              <a:t> </a:t>
            </a:r>
            <a:r>
              <a:rPr lang="en-US" sz="7200" b="1" dirty="0" err="1">
                <a:latin typeface="Times New Roman" panose="02020603050405020304" pitchFamily="18" charset="0"/>
                <a:ea typeface="+mj-ea"/>
                <a:cs typeface="Times New Roman" panose="02020603050405020304" pitchFamily="18" charset="0"/>
              </a:rPr>
              <a:t>truy</a:t>
            </a:r>
            <a:r>
              <a:rPr lang="en-US" sz="7200" b="1" dirty="0">
                <a:latin typeface="Times New Roman" panose="02020603050405020304" pitchFamily="18" charset="0"/>
                <a:ea typeface="+mj-ea"/>
                <a:cs typeface="Times New Roman" panose="02020603050405020304" pitchFamily="18" charset="0"/>
              </a:rPr>
              <a:t> </a:t>
            </a:r>
            <a:r>
              <a:rPr lang="en-US" sz="7200" b="1" dirty="0" err="1" smtClean="0">
                <a:latin typeface="Times New Roman" panose="02020603050405020304" pitchFamily="18" charset="0"/>
                <a:ea typeface="+mj-ea"/>
                <a:cs typeface="Times New Roman" panose="02020603050405020304" pitchFamily="18" charset="0"/>
              </a:rPr>
              <a:t>xuất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948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3"/>
            <a:ext cx="14101839" cy="8404384"/>
          </a:xfrm>
        </p:spPr>
        <p:txBody>
          <a:bodyPr>
            <a:noAutofit/>
          </a:bodyPr>
          <a:lstStyle/>
          <a:p>
            <a:pPr marL="514350" indent="-514350" algn="l">
              <a:buAutoNum type="arabicPeriod"/>
            </a:pPr>
            <a:r>
              <a:rPr lang="en-US" sz="4000" b="1" dirty="0" err="1" smtClean="0">
                <a:latin typeface="Times New Roman" panose="02020603050405020304" pitchFamily="18" charset="0"/>
                <a:cs typeface="Times New Roman" panose="02020603050405020304" pitchFamily="18" charset="0"/>
              </a:rPr>
              <a:t>Công</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dụng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khái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quát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về</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biểu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mẫu</a:t>
            </a:r>
            <a:r>
              <a:rPr lang="en-US" sz="4000" b="1"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Biểu mẫu (Form) là phương tiện giao </a:t>
            </a:r>
            <a:r>
              <a:rPr lang="vi-VN" dirty="0" smtClean="0">
                <a:latin typeface="Times New Roman" panose="02020603050405020304" pitchFamily="18" charset="0"/>
                <a:cs typeface="Times New Roman" panose="02020603050405020304" pitchFamily="18" charset="0"/>
              </a:rPr>
              <a:t>d</a:t>
            </a:r>
            <a:r>
              <a:rPr lang="en-US" smtClean="0">
                <a:latin typeface="Times New Roman" panose="02020603050405020304" pitchFamily="18" charset="0"/>
                <a:cs typeface="Times New Roman" panose="02020603050405020304" pitchFamily="18" charset="0"/>
              </a:rPr>
              <a:t>iệ</a:t>
            </a:r>
            <a:r>
              <a:rPr lang="vi-VN" smtClean="0">
                <a:latin typeface="Times New Roman" panose="02020603050405020304" pitchFamily="18" charset="0"/>
                <a:cs typeface="Times New Roman" panose="02020603050405020304" pitchFamily="18" charset="0"/>
              </a:rPr>
              <a:t>n </a:t>
            </a:r>
            <a:r>
              <a:rPr lang="vi-VN" dirty="0">
                <a:latin typeface="Times New Roman" panose="02020603050405020304" pitchFamily="18" charset="0"/>
                <a:cs typeface="Times New Roman" panose="02020603050405020304" pitchFamily="18" charset="0"/>
              </a:rPr>
              <a:t>cơ bản giữa người dùng và </a:t>
            </a:r>
            <a:r>
              <a:rPr lang="vi-VN" b="1" dirty="0">
                <a:latin typeface="Times New Roman" panose="02020603050405020304" pitchFamily="18" charset="0"/>
                <a:cs typeface="Times New Roman" panose="02020603050405020304" pitchFamily="18" charset="0"/>
              </a:rPr>
              <a:t>Access</a:t>
            </a:r>
            <a:r>
              <a:rPr lang="vi-VN" dirty="0">
                <a:latin typeface="Times New Roman" panose="02020603050405020304" pitchFamily="18" charset="0"/>
                <a:cs typeface="Times New Roman" panose="02020603050405020304" pitchFamily="18" charset="0"/>
              </a:rPr>
              <a:t>, thông tin trong biểu mẫu được lấy từ bảng, có thể thiết kế các biểu mẫu cho nhiều mục đích khác nhau: </a:t>
            </a:r>
          </a:p>
          <a:p>
            <a:pPr algn="l"/>
            <a:r>
              <a:rPr lang="vi-VN" dirty="0">
                <a:latin typeface="Times New Roman" panose="02020603050405020304" pitchFamily="18" charset="0"/>
                <a:cs typeface="Times New Roman" panose="02020603050405020304" pitchFamily="18" charset="0"/>
              </a:rPr>
              <a:t></a:t>
            </a:r>
            <a:r>
              <a:rPr lang="vi-VN" b="1" i="1" dirty="0">
                <a:latin typeface="Times New Roman" panose="02020603050405020304" pitchFamily="18" charset="0"/>
                <a:cs typeface="Times New Roman" panose="02020603050405020304" pitchFamily="18" charset="0"/>
              </a:rPr>
              <a:t>Hiển thị và chỉnh sửa dữ liệu</a:t>
            </a:r>
            <a:r>
              <a:rPr lang="vi-VN" dirty="0">
                <a:latin typeface="Times New Roman" panose="02020603050405020304" pitchFamily="18" charset="0"/>
                <a:cs typeface="Times New Roman" panose="02020603050405020304" pitchFamily="18" charset="0"/>
              </a:rPr>
              <a:t>: Đây là công việc thông dụng nhất của biểu mẫu. Sử dụng biểu mẫu để thay đổi, bổ sung, xoá dữ liệu thì dễ dàng hơn. </a:t>
            </a:r>
          </a:p>
          <a:p>
            <a:pPr algn="l"/>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Nhập</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các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dữ</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Và</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còn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mục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đích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khác</a:t>
            </a:r>
            <a:r>
              <a:rPr lang="en-US" b="1" i="1" dirty="0">
                <a:latin typeface="Times New Roman" panose="02020603050405020304" pitchFamily="18" charset="0"/>
                <a:cs typeface="Times New Roman" panose="02020603050405020304" pitchFamily="18" charset="0"/>
              </a:rPr>
              <a:t>. </a:t>
            </a:r>
            <a:endParaRPr lang="en-US" b="1" i="1" dirty="0" smtClean="0">
              <a:latin typeface="Times New Roman" panose="02020603050405020304" pitchFamily="18" charset="0"/>
              <a:cs typeface="Times New Roman" panose="02020603050405020304" pitchFamily="18" charset="0"/>
            </a:endParaRPr>
          </a:p>
          <a:p>
            <a:pPr algn="l"/>
            <a:endParaRPr lang="en-US" b="1" i="1" dirty="0" smtClean="0">
              <a:latin typeface="Times New Roman" panose="02020603050405020304" pitchFamily="18" charset="0"/>
              <a:cs typeface="Times New Roman" panose="02020603050405020304" pitchFamily="18" charset="0"/>
            </a:endParaRPr>
          </a:p>
          <a:p>
            <a:pPr algn="l"/>
            <a:r>
              <a:rPr lang="en-US" sz="4000" b="1" dirty="0">
                <a:latin typeface="Times New Roman" panose="02020603050405020304" pitchFamily="18" charset="0"/>
                <a:cs typeface="Times New Roman" panose="02020603050405020304" pitchFamily="18" charset="0"/>
              </a:rPr>
              <a:t>2. </a:t>
            </a:r>
            <a:r>
              <a:rPr lang="en-US" sz="4000" b="1" dirty="0" err="1">
                <a:latin typeface="Times New Roman" panose="02020603050405020304" pitchFamily="18" charset="0"/>
                <a:cs typeface="Times New Roman" panose="02020603050405020304" pitchFamily="18" charset="0"/>
              </a:rPr>
              <a:t>Cách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tạo</a:t>
            </a:r>
            <a:r>
              <a:rPr lang="en-US" sz="4000" b="1" dirty="0">
                <a:latin typeface="Times New Roman" panose="02020603050405020304" pitchFamily="18" charset="0"/>
                <a:cs typeface="Times New Roman" panose="02020603050405020304" pitchFamily="18" charset="0"/>
              </a:rPr>
              <a:t> Form </a:t>
            </a:r>
            <a:endParaRPr lang="en-US" sz="4000" b="1"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form,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tab </a:t>
            </a:r>
            <a:r>
              <a:rPr lang="en-US" b="1" dirty="0">
                <a:latin typeface="Times New Roman" panose="02020603050405020304" pitchFamily="18" charset="0"/>
                <a:cs typeface="Times New Roman" panose="02020603050405020304" pitchFamily="18" charset="0"/>
              </a:rPr>
              <a:t>Create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Ribbon,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form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p>
          <a:p>
            <a:pPr algn="l"/>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Forms. </a:t>
            </a: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32692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2990951"/>
            <a:ext cx="14672128" cy="6104063"/>
          </a:xfrm>
        </p:spPr>
        <p:txBody>
          <a:bodyPr>
            <a:normAutofit lnSpcReduction="10000"/>
          </a:bodyPr>
          <a:lstStyle/>
          <a:p>
            <a:pPr marL="514350" indent="-514350" algn="l">
              <a:buAutoNum type="arabicPeriod"/>
            </a:pPr>
            <a:r>
              <a:rPr lang="en-US" b="1" dirty="0" smtClean="0">
                <a:latin typeface="Times New Roman" panose="02020603050405020304" pitchFamily="18" charset="0"/>
                <a:cs typeface="Times New Roman" panose="02020603050405020304" pitchFamily="18" charset="0"/>
              </a:rPr>
              <a:t>GIỚI </a:t>
            </a:r>
            <a:r>
              <a:rPr lang="en-US" b="1" dirty="0">
                <a:latin typeface="Times New Roman" panose="02020603050405020304" pitchFamily="18" charset="0"/>
                <a:cs typeface="Times New Roman" panose="02020603050405020304" pitchFamily="18" charset="0"/>
              </a:rPr>
              <a:t>THIỆU MICROSOFT </a:t>
            </a:r>
            <a:r>
              <a:rPr lang="en-US" b="1" dirty="0" smtClean="0">
                <a:latin typeface="Times New Roman" panose="02020603050405020304" pitchFamily="18" charset="0"/>
                <a:cs typeface="Times New Roman" panose="02020603050405020304" pitchFamily="18" charset="0"/>
              </a:rPr>
              <a:t>ACCESS</a:t>
            </a:r>
          </a:p>
          <a:p>
            <a:pPr algn="l"/>
            <a:r>
              <a:rPr lang="en-US" sz="3300" b="1" i="1" dirty="0" smtClean="0">
                <a:latin typeface="Times New Roman" panose="02020603050405020304" pitchFamily="18" charset="0"/>
                <a:cs typeface="Times New Roman" panose="02020603050405020304" pitchFamily="18" charset="0"/>
              </a:rPr>
              <a:t>- </a:t>
            </a:r>
            <a:r>
              <a:rPr lang="vi-VN" sz="3300" b="1" i="1" dirty="0" smtClean="0">
                <a:latin typeface="Times New Roman" panose="02020603050405020304" pitchFamily="18" charset="0"/>
                <a:cs typeface="Times New Roman" panose="02020603050405020304" pitchFamily="18" charset="0"/>
              </a:rPr>
              <a:t>Microsoft </a:t>
            </a:r>
            <a:r>
              <a:rPr lang="vi-VN" sz="3300" b="1" i="1" dirty="0">
                <a:latin typeface="Times New Roman" panose="02020603050405020304" pitchFamily="18" charset="0"/>
                <a:cs typeface="Times New Roman" panose="02020603050405020304" pitchFamily="18" charset="0"/>
              </a:rPr>
              <a:t>Access </a:t>
            </a:r>
            <a:r>
              <a:rPr lang="vi-VN" sz="3300" dirty="0">
                <a:latin typeface="Times New Roman" panose="02020603050405020304" pitchFamily="18" charset="0"/>
                <a:cs typeface="Times New Roman" panose="02020603050405020304" pitchFamily="18" charset="0"/>
              </a:rPr>
              <a:t>là một Hệ Quản Trị Cơ Sở Dữ Liệu (QTCSDL) </a:t>
            </a:r>
            <a:r>
              <a:rPr lang="vi-VN" sz="3300" dirty="0" smtClean="0">
                <a:latin typeface="Times New Roman" panose="02020603050405020304" pitchFamily="18" charset="0"/>
                <a:cs typeface="Times New Roman" panose="02020603050405020304" pitchFamily="18" charset="0"/>
              </a:rPr>
              <a:t>tương </a:t>
            </a:r>
            <a:r>
              <a:rPr lang="vi-VN" sz="3300" dirty="0">
                <a:latin typeface="Times New Roman" panose="02020603050405020304" pitchFamily="18" charset="0"/>
                <a:cs typeface="Times New Roman" panose="02020603050405020304" pitchFamily="18" charset="0"/>
              </a:rPr>
              <a:t>tác </a:t>
            </a:r>
            <a:r>
              <a:rPr lang="vi-VN" sz="3300" dirty="0" smtClean="0">
                <a:latin typeface="Times New Roman" panose="02020603050405020304" pitchFamily="18" charset="0"/>
                <a:cs typeface="Times New Roman" panose="02020603050405020304" pitchFamily="18" charset="0"/>
              </a:rPr>
              <a:t>người</a:t>
            </a:r>
            <a:r>
              <a:rPr lang="en-US" sz="3300" dirty="0" smtClean="0">
                <a:latin typeface="Times New Roman" panose="02020603050405020304" pitchFamily="18" charset="0"/>
                <a:cs typeface="Times New Roman" panose="02020603050405020304" pitchFamily="18" charset="0"/>
              </a:rPr>
              <a:t> </a:t>
            </a:r>
            <a:r>
              <a:rPr lang="vi-VN" sz="3300" dirty="0" smtClean="0">
                <a:latin typeface="Times New Roman" panose="02020603050405020304" pitchFamily="18" charset="0"/>
                <a:cs typeface="Times New Roman" panose="02020603050405020304" pitchFamily="18" charset="0"/>
              </a:rPr>
              <a:t>sử </a:t>
            </a:r>
            <a:r>
              <a:rPr lang="vi-VN" sz="3300" dirty="0">
                <a:latin typeface="Times New Roman" panose="02020603050405020304" pitchFamily="18" charset="0"/>
                <a:cs typeface="Times New Roman" panose="02020603050405020304" pitchFamily="18" charset="0"/>
              </a:rPr>
              <a:t>dụng chạy trong môi trường Windows</a:t>
            </a:r>
            <a:r>
              <a:rPr lang="vi-VN" sz="3300" dirty="0" smtClean="0">
                <a:latin typeface="Times New Roman" panose="02020603050405020304" pitchFamily="18" charset="0"/>
                <a:cs typeface="Times New Roman" panose="02020603050405020304" pitchFamily="18" charset="0"/>
              </a:rPr>
              <a:t>.</a:t>
            </a:r>
            <a:endParaRPr lang="en-US" sz="3300" dirty="0" smtClean="0">
              <a:latin typeface="Times New Roman" panose="02020603050405020304" pitchFamily="18" charset="0"/>
              <a:cs typeface="Times New Roman" panose="02020603050405020304" pitchFamily="18" charset="0"/>
            </a:endParaRPr>
          </a:p>
          <a:p>
            <a:pPr algn="l"/>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có</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khả</a:t>
            </a:r>
            <a:r>
              <a:rPr lang="en-US" sz="3300" dirty="0" smtClean="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năng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thao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tác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dữ</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liệu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khả</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năng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liên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kết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và</a:t>
            </a:r>
            <a:r>
              <a:rPr lang="en-US" sz="3300" dirty="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công</a:t>
            </a:r>
            <a:r>
              <a:rPr lang="en-US" sz="3300" dirty="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cụ</a:t>
            </a:r>
            <a:r>
              <a:rPr lang="en-US" sz="3300" dirty="0" smtClean="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truy</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vấn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mạnh</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mẽ</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giúp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quá</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trình</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tìm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kiếm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thông</a:t>
            </a:r>
            <a:r>
              <a:rPr lang="en-US" sz="3300" dirty="0">
                <a:latin typeface="Times New Roman" panose="02020603050405020304" pitchFamily="18" charset="0"/>
                <a:cs typeface="Times New Roman" panose="02020603050405020304" pitchFamily="18" charset="0"/>
              </a:rPr>
              <a:t> tin </a:t>
            </a:r>
            <a:r>
              <a:rPr lang="en-US" sz="3300" dirty="0" err="1" smtClean="0">
                <a:latin typeface="Times New Roman" panose="02020603050405020304" pitchFamily="18" charset="0"/>
                <a:cs typeface="Times New Roman" panose="02020603050405020304" pitchFamily="18" charset="0"/>
              </a:rPr>
              <a:t>nhanh</a:t>
            </a:r>
            <a:r>
              <a:rPr lang="en-US" sz="3300" dirty="0" smtClean="0">
                <a:latin typeface="Times New Roman" panose="02020603050405020304" pitchFamily="18" charset="0"/>
                <a:cs typeface="Times New Roman" panose="02020603050405020304" pitchFamily="18" charset="0"/>
              </a:rPr>
              <a:t>…</a:t>
            </a:r>
          </a:p>
          <a:p>
            <a:pPr algn="l"/>
            <a:r>
              <a:rPr lang="en-US" sz="3300" dirty="0" smtClean="0">
                <a:latin typeface="Times New Roman" panose="02020603050405020304" pitchFamily="18" charset="0"/>
                <a:cs typeface="Times New Roman" panose="02020603050405020304" pitchFamily="18" charset="0"/>
              </a:rPr>
              <a:t>- </a:t>
            </a:r>
            <a:r>
              <a:rPr lang="vi-VN" sz="3300" b="1" i="1" dirty="0" smtClean="0">
                <a:latin typeface="Times New Roman" panose="02020603050405020304" pitchFamily="18" charset="0"/>
                <a:cs typeface="Times New Roman" panose="02020603050405020304" pitchFamily="18" charset="0"/>
              </a:rPr>
              <a:t>Microsoft </a:t>
            </a:r>
            <a:r>
              <a:rPr lang="vi-VN" sz="3300" b="1" i="1" dirty="0">
                <a:latin typeface="Times New Roman" panose="02020603050405020304" pitchFamily="18" charset="0"/>
                <a:cs typeface="Times New Roman" panose="02020603050405020304" pitchFamily="18" charset="0"/>
              </a:rPr>
              <a:t>Access </a:t>
            </a:r>
            <a:r>
              <a:rPr lang="vi-VN" sz="3300" dirty="0">
                <a:latin typeface="Times New Roman" panose="02020603050405020304" pitchFamily="18" charset="0"/>
                <a:cs typeface="Times New Roman" panose="02020603050405020304" pitchFamily="18" charset="0"/>
              </a:rPr>
              <a:t>và khả năng kết xuất dữ liệu cho phép người sử dụng thiết kế</a:t>
            </a:r>
          </a:p>
          <a:p>
            <a:pPr algn="l"/>
            <a:r>
              <a:rPr lang="en-US" sz="3300" dirty="0" err="1">
                <a:latin typeface="Times New Roman" panose="02020603050405020304" pitchFamily="18" charset="0"/>
                <a:cs typeface="Times New Roman" panose="02020603050405020304" pitchFamily="18" charset="0"/>
              </a:rPr>
              <a:t>những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biểu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mẫu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và</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báo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cáo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phức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tạp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đáp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ứng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đầy</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đủ</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các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yêu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cầu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quản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lý</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có</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thể</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vận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động</a:t>
            </a:r>
            <a:endParaRPr lang="en-US" sz="3300" dirty="0">
              <a:latin typeface="Times New Roman" panose="02020603050405020304" pitchFamily="18" charset="0"/>
              <a:cs typeface="Times New Roman" panose="02020603050405020304" pitchFamily="18" charset="0"/>
            </a:endParaRPr>
          </a:p>
          <a:p>
            <a:pPr algn="l"/>
            <a:r>
              <a:rPr lang="en-US" sz="3300" dirty="0" err="1">
                <a:latin typeface="Times New Roman" panose="02020603050405020304" pitchFamily="18" charset="0"/>
                <a:cs typeface="Times New Roman" panose="02020603050405020304" pitchFamily="18" charset="0"/>
              </a:rPr>
              <a:t>dữ</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liệu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và</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kết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hợp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các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biểu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mẫu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va</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báo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cáo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trong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một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tài</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liệu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và</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trình</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bày</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kết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quả</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theo</a:t>
            </a:r>
            <a:endParaRPr lang="en-US" sz="3300" dirty="0">
              <a:latin typeface="Times New Roman" panose="02020603050405020304" pitchFamily="18" charset="0"/>
              <a:cs typeface="Times New Roman" panose="02020603050405020304" pitchFamily="18" charset="0"/>
            </a:endParaRPr>
          </a:p>
          <a:p>
            <a:pPr algn="l"/>
            <a:r>
              <a:rPr lang="en-US" sz="3300" dirty="0" err="1">
                <a:latin typeface="Times New Roman" panose="02020603050405020304" pitchFamily="18" charset="0"/>
                <a:cs typeface="Times New Roman" panose="02020603050405020304" pitchFamily="18" charset="0"/>
              </a:rPr>
              <a:t>dạng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thức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chuyên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nghiệp</a:t>
            </a:r>
            <a:r>
              <a:rPr lang="en-US" sz="3300" dirty="0" smtClean="0">
                <a:latin typeface="Times New Roman" panose="02020603050405020304" pitchFamily="18" charset="0"/>
                <a:cs typeface="Times New Roman" panose="02020603050405020304" pitchFamily="18" charset="0"/>
              </a:rPr>
              <a:t>.</a:t>
            </a:r>
          </a:p>
          <a:p>
            <a:pPr algn="l"/>
            <a:r>
              <a:rPr lang="en-US" sz="3300" dirty="0" smtClean="0">
                <a:latin typeface="Times New Roman" panose="02020603050405020304" pitchFamily="18" charset="0"/>
                <a:cs typeface="Times New Roman" panose="02020603050405020304" pitchFamily="18" charset="0"/>
              </a:rPr>
              <a:t>- </a:t>
            </a:r>
            <a:r>
              <a:rPr lang="en-US" sz="3300" b="1" i="1" dirty="0" smtClean="0">
                <a:latin typeface="Times New Roman" panose="02020603050405020304" pitchFamily="18" charset="0"/>
                <a:cs typeface="Times New Roman" panose="02020603050405020304" pitchFamily="18" charset="0"/>
              </a:rPr>
              <a:t>Microsoft </a:t>
            </a:r>
            <a:r>
              <a:rPr lang="en-US" sz="3300" b="1" i="1" dirty="0">
                <a:latin typeface="Times New Roman" panose="02020603050405020304" pitchFamily="18" charset="0"/>
                <a:cs typeface="Times New Roman" panose="02020603050405020304" pitchFamily="18" charset="0"/>
              </a:rPr>
              <a:t>Access </a:t>
            </a:r>
            <a:r>
              <a:rPr lang="en-US" sz="3300" dirty="0" err="1">
                <a:latin typeface="Times New Roman" panose="02020603050405020304" pitchFamily="18" charset="0"/>
                <a:cs typeface="Times New Roman" panose="02020603050405020304" pitchFamily="18" charset="0"/>
              </a:rPr>
              <a:t>là</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một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công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cụ</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đầy</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năng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lực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để</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nâng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cao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hiệu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suất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công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việc</a:t>
            </a:r>
            <a:r>
              <a:rPr lang="en-US" sz="3300" dirty="0" smtClean="0">
                <a:latin typeface="Times New Roman" panose="02020603050405020304" pitchFamily="18" charset="0"/>
                <a:cs typeface="Times New Roman" panose="02020603050405020304" pitchFamily="18" charset="0"/>
              </a:rPr>
              <a:t>.</a:t>
            </a:r>
          </a:p>
        </p:txBody>
      </p:sp>
      <p:sp>
        <p:nvSpPr>
          <p:cNvPr id="4" name="Rectangle 3"/>
          <p:cNvSpPr/>
          <p:nvPr/>
        </p:nvSpPr>
        <p:spPr>
          <a:xfrm>
            <a:off x="1155738" y="755313"/>
            <a:ext cx="10133223" cy="1089529"/>
          </a:xfrm>
          <a:prstGeom prst="rect">
            <a:avLst/>
          </a:prstGeom>
        </p:spPr>
        <p:txBody>
          <a:bodyPr vert="horz" lIns="91440" tIns="45720" rIns="91440" bIns="45720" rtlCol="0" anchor="b">
            <a:normAutofit fontScale="92500"/>
          </a:bodyPr>
          <a:lstStyle/>
          <a:p>
            <a:pPr defTabSz="1219170">
              <a:lnSpc>
                <a:spcPct val="90000"/>
              </a:lnSpc>
              <a:spcBef>
                <a:spcPct val="0"/>
              </a:spcBef>
            </a:pPr>
            <a:r>
              <a:rPr lang="en-US" sz="7200" b="1" dirty="0">
                <a:latin typeface="Times New Roman" panose="02020603050405020304" pitchFamily="18" charset="0"/>
                <a:ea typeface="+mj-ea"/>
                <a:cs typeface="Times New Roman" panose="02020603050405020304" pitchFamily="18" charset="0"/>
              </a:rPr>
              <a:t>II.</a:t>
            </a:r>
            <a:r>
              <a:rPr lang="vi-VN" sz="7200" b="1" dirty="0">
                <a:latin typeface="Times New Roman" panose="02020603050405020304" pitchFamily="18" charset="0"/>
                <a:ea typeface="+mj-ea"/>
                <a:cs typeface="Times New Roman" panose="02020603050405020304" pitchFamily="18" charset="0"/>
              </a:rPr>
              <a:t>Nhập môn về ACCESS.</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61308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3"/>
            <a:ext cx="10369249" cy="8607584"/>
          </a:xfrm>
        </p:spPr>
        <p:txBody>
          <a:bodyPr>
            <a:noAutofit/>
          </a:bodyPr>
          <a:lstStyle/>
          <a:p>
            <a:pPr algn="l"/>
            <a:r>
              <a:rPr lang="en-US" sz="4400" b="1" dirty="0">
                <a:latin typeface="Times New Roman" panose="02020603050405020304" pitchFamily="18" charset="0"/>
                <a:cs typeface="Times New Roman" panose="02020603050405020304" pitchFamily="18" charset="0"/>
              </a:rPr>
              <a:t>2. </a:t>
            </a:r>
            <a:r>
              <a:rPr lang="en-US" sz="4400" b="1" dirty="0" err="1">
                <a:latin typeface="Times New Roman" panose="02020603050405020304" pitchFamily="18" charset="0"/>
                <a:cs typeface="Times New Roman" panose="02020603050405020304" pitchFamily="18" charset="0"/>
              </a:rPr>
              <a:t>Cách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tạo</a:t>
            </a:r>
            <a:r>
              <a:rPr lang="en-US" sz="4400" b="1" dirty="0">
                <a:latin typeface="Times New Roman" panose="02020603050405020304" pitchFamily="18" charset="0"/>
                <a:cs typeface="Times New Roman" panose="02020603050405020304" pitchFamily="18" charset="0"/>
              </a:rPr>
              <a:t> Form </a:t>
            </a:r>
            <a:endParaRPr lang="en-US" sz="4400" b="1" dirty="0" smtClean="0">
              <a:latin typeface="Times New Roman" panose="02020603050405020304" pitchFamily="18" charset="0"/>
              <a:cs typeface="Times New Roman" panose="02020603050405020304" pitchFamily="18" charset="0"/>
            </a:endParaRPr>
          </a:p>
          <a:p>
            <a:pPr algn="l"/>
            <a:r>
              <a:rPr lang="en-US" sz="3600" i="1" dirty="0" smtClean="0">
                <a:latin typeface="Times New Roman" panose="02020603050405020304" pitchFamily="18" charset="0"/>
                <a:cs typeface="Times New Roman" panose="02020603050405020304" pitchFamily="18" charset="0"/>
              </a:rPr>
              <a:t>-From</a:t>
            </a:r>
            <a:r>
              <a:rPr lang="en-US" sz="36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một</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form </a:t>
            </a:r>
            <a:r>
              <a:rPr lang="en-US" sz="3600" dirty="0" err="1">
                <a:latin typeface="Times New Roman" panose="02020603050405020304" pitchFamily="18" charset="0"/>
                <a:cs typeface="Times New Roman" panose="02020603050405020304" pitchFamily="18" charset="0"/>
              </a:rPr>
              <a:t>dựa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nguồn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Table/Query </a:t>
            </a:r>
            <a:endParaRPr lang="en-US" sz="3600" dirty="0">
              <a:latin typeface="Times New Roman" panose="02020603050405020304" pitchFamily="18" charset="0"/>
              <a:cs typeface="Times New Roman" panose="02020603050405020304" pitchFamily="18" charset="0"/>
            </a:endParaRPr>
          </a:p>
          <a:p>
            <a:pPr algn="l"/>
            <a:r>
              <a:rPr lang="en-US" sz="3600" i="1" dirty="0" smtClean="0">
                <a:latin typeface="Times New Roman" panose="02020603050405020304" pitchFamily="18" charset="0"/>
                <a:cs typeface="Times New Roman" panose="02020603050405020304" pitchFamily="18" charset="0"/>
              </a:rPr>
              <a:t>-From </a:t>
            </a:r>
            <a:r>
              <a:rPr lang="en-US" sz="3600" i="1" dirty="0">
                <a:latin typeface="Times New Roman" panose="02020603050405020304" pitchFamily="18" charset="0"/>
                <a:cs typeface="Times New Roman" panose="02020603050405020304" pitchFamily="18" charset="0"/>
              </a:rPr>
              <a:t>Design </a:t>
            </a:r>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From </a:t>
            </a:r>
            <a:r>
              <a:rPr lang="en-US" sz="3600" dirty="0" err="1">
                <a:latin typeface="Times New Roman" panose="02020603050405020304" pitchFamily="18" charset="0"/>
                <a:cs typeface="Times New Roman" panose="02020603050405020304" pitchFamily="18" charset="0"/>
              </a:rPr>
              <a:t>mới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trống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thị</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độ</a:t>
            </a:r>
            <a:r>
              <a:rPr lang="en-US" sz="3600" dirty="0">
                <a:latin typeface="Times New Roman" panose="02020603050405020304" pitchFamily="18" charset="0"/>
                <a:cs typeface="Times New Roman" panose="02020603050405020304" pitchFamily="18" charset="0"/>
              </a:rPr>
              <a:t> Design View </a:t>
            </a:r>
          </a:p>
          <a:p>
            <a:pPr algn="l"/>
            <a:r>
              <a:rPr lang="en-US" sz="3600" i="1" dirty="0" smtClean="0">
                <a:latin typeface="Times New Roman" panose="02020603050405020304" pitchFamily="18" charset="0"/>
                <a:cs typeface="Times New Roman" panose="02020603050405020304" pitchFamily="18" charset="0"/>
              </a:rPr>
              <a:t>-Blank </a:t>
            </a:r>
            <a:r>
              <a:rPr lang="en-US" sz="3600" i="1" dirty="0">
                <a:latin typeface="Times New Roman" panose="02020603050405020304" pitchFamily="18" charset="0"/>
                <a:cs typeface="Times New Roman" panose="02020603050405020304" pitchFamily="18" charset="0"/>
              </a:rPr>
              <a:t>Form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Form </a:t>
            </a:r>
            <a:r>
              <a:rPr lang="en-US" sz="3600" dirty="0" err="1">
                <a:latin typeface="Times New Roman" panose="02020603050405020304" pitchFamily="18" charset="0"/>
                <a:cs typeface="Times New Roman" panose="02020603050405020304" pitchFamily="18" charset="0"/>
              </a:rPr>
              <a:t>trống</a:t>
            </a:r>
            <a:r>
              <a:rPr lang="en-US" sz="3600" dirty="0">
                <a:latin typeface="Times New Roman" panose="02020603050405020304" pitchFamily="18" charset="0"/>
                <a:cs typeface="Times New Roman" panose="02020603050405020304" pitchFamily="18" charset="0"/>
              </a:rPr>
              <a:t>, Form </a:t>
            </a:r>
            <a:r>
              <a:rPr lang="en-US" sz="3600" dirty="0" err="1">
                <a:latin typeface="Times New Roman" panose="02020603050405020304" pitchFamily="18" charset="0"/>
                <a:cs typeface="Times New Roman" panose="02020603050405020304" pitchFamily="18" charset="0"/>
              </a:rPr>
              <a:t>mới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không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bị</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ràng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buộc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nguồn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mở</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độ</a:t>
            </a:r>
            <a:r>
              <a:rPr lang="en-US" sz="3600" dirty="0">
                <a:latin typeface="Times New Roman" panose="02020603050405020304" pitchFamily="18" charset="0"/>
                <a:cs typeface="Times New Roman" panose="02020603050405020304" pitchFamily="18" charset="0"/>
              </a:rPr>
              <a:t> Layout View </a:t>
            </a:r>
          </a:p>
          <a:p>
            <a:pPr algn="l"/>
            <a:r>
              <a:rPr lang="en-US" sz="3600" i="1" dirty="0" smtClean="0">
                <a:latin typeface="Times New Roman" panose="02020603050405020304" pitchFamily="18" charset="0"/>
                <a:cs typeface="Times New Roman" panose="02020603050405020304" pitchFamily="18" charset="0"/>
              </a:rPr>
              <a:t>-</a:t>
            </a:r>
            <a:r>
              <a:rPr lang="vi-VN" sz="3600" i="1" dirty="0" smtClean="0">
                <a:latin typeface="Times New Roman" panose="02020603050405020304" pitchFamily="18" charset="0"/>
                <a:cs typeface="Times New Roman" panose="02020603050405020304" pitchFamily="18" charset="0"/>
              </a:rPr>
              <a:t>Form </a:t>
            </a:r>
            <a:r>
              <a:rPr lang="vi-VN" sz="3600" i="1" dirty="0">
                <a:latin typeface="Times New Roman" panose="02020603050405020304" pitchFamily="18" charset="0"/>
                <a:cs typeface="Times New Roman" panose="02020603050405020304" pitchFamily="18" charset="0"/>
              </a:rPr>
              <a:t>Wizard</a:t>
            </a:r>
            <a:r>
              <a:rPr lang="vi-VN" sz="3600" dirty="0">
                <a:latin typeface="Times New Roman" panose="02020603050405020304" pitchFamily="18" charset="0"/>
                <a:cs typeface="Times New Roman" panose="02020603050405020304" pitchFamily="18" charset="0"/>
              </a:rPr>
              <a:t>: Hỗ trợ thiết kế Form đơn giản :Wizard yêu cầu các nguồn dữ liệu, chọn Field hiển thị… </a:t>
            </a:r>
            <a:endParaRPr lang="en-US" sz="3600" dirty="0" smtClean="0">
              <a:latin typeface="Times New Roman" panose="02020603050405020304" pitchFamily="18" charset="0"/>
              <a:cs typeface="Times New Roman" panose="02020603050405020304" pitchFamily="18" charset="0"/>
            </a:endParaRPr>
          </a:p>
          <a:p>
            <a:pPr algn="l"/>
            <a:r>
              <a:rPr lang="en-US" sz="3600" i="1" dirty="0" smtClean="0">
                <a:latin typeface="Times New Roman" panose="02020603050405020304" pitchFamily="18" charset="0"/>
                <a:cs typeface="Times New Roman" panose="02020603050405020304" pitchFamily="18" charset="0"/>
              </a:rPr>
              <a:t>-</a:t>
            </a:r>
            <a:r>
              <a:rPr lang="vi-VN" sz="3600" i="1" dirty="0" smtClean="0">
                <a:latin typeface="Times New Roman" panose="02020603050405020304" pitchFamily="18" charset="0"/>
                <a:cs typeface="Times New Roman" panose="02020603050405020304" pitchFamily="18" charset="0"/>
              </a:rPr>
              <a:t>Navigation </a:t>
            </a:r>
            <a:r>
              <a:rPr lang="vi-VN" sz="3600" i="1" dirty="0">
                <a:latin typeface="Times New Roman" panose="02020603050405020304" pitchFamily="18" charset="0"/>
                <a:cs typeface="Times New Roman" panose="02020603050405020304" pitchFamily="18" charset="0"/>
              </a:rPr>
              <a:t>Form</a:t>
            </a:r>
            <a:r>
              <a:rPr lang="vi-VN" sz="3600" dirty="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Cho </a:t>
            </a:r>
            <a:r>
              <a:rPr lang="vi-VN" sz="3600" dirty="0">
                <a:latin typeface="Times New Roman" panose="02020603050405020304" pitchFamily="18" charset="0"/>
                <a:cs typeface="Times New Roman" panose="02020603050405020304" pitchFamily="18" charset="0"/>
              </a:rPr>
              <a:t>phép người dùng dễ dàng di chuyển giữa các thành phần trong form </a:t>
            </a:r>
            <a:r>
              <a:rPr lang="en-US" sz="3600" dirty="0" smtClean="0">
                <a:latin typeface="Times New Roman" panose="02020603050405020304" pitchFamily="18" charset="0"/>
                <a:cs typeface="Times New Roman" panose="02020603050405020304" pitchFamily="18" charset="0"/>
              </a:rPr>
              <a:t>(Tab)</a:t>
            </a:r>
            <a:endParaRPr lang="en-US"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99547" y="2809800"/>
            <a:ext cx="4334933" cy="3083000"/>
          </a:xfrm>
          <a:prstGeom prst="rect">
            <a:avLst/>
          </a:prstGeom>
          <a:ln>
            <a:solidFill>
              <a:schemeClr val="tx1"/>
            </a:solidFill>
          </a:ln>
        </p:spPr>
      </p:pic>
    </p:spTree>
    <p:extLst>
      <p:ext uri="{BB962C8B-B14F-4D97-AF65-F5344CB8AC3E}">
        <p14:creationId xmlns:p14="http://schemas.microsoft.com/office/powerpoint/2010/main" val="20627249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4"/>
            <a:ext cx="14101839" cy="3375184"/>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3. </a:t>
            </a:r>
            <a:r>
              <a:rPr lang="en-US" sz="4000" b="1" dirty="0" err="1" smtClean="0">
                <a:latin typeface="Times New Roman" panose="02020603050405020304" pitchFamily="18" charset="0"/>
                <a:cs typeface="Times New Roman" panose="02020603050405020304" pitchFamily="18" charset="0"/>
              </a:rPr>
              <a:t>Các</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thành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phần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trong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cửa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sổ</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kế</a:t>
            </a:r>
            <a:r>
              <a:rPr lang="en-US" sz="4000" b="1" dirty="0">
                <a:latin typeface="Times New Roman" panose="02020603050405020304" pitchFamily="18" charset="0"/>
                <a:cs typeface="Times New Roman" panose="02020603050405020304" pitchFamily="18" charset="0"/>
              </a:rPr>
              <a:t> Form </a:t>
            </a:r>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Form </a:t>
            </a:r>
            <a:r>
              <a:rPr lang="en-US" b="1" dirty="0">
                <a:latin typeface="Times New Roman" panose="02020603050405020304" pitchFamily="18" charset="0"/>
                <a:cs typeface="Times New Roman" panose="02020603050405020304" pitchFamily="18" charset="0"/>
              </a:rPr>
              <a:t>Header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Form </a:t>
            </a:r>
          </a:p>
          <a:p>
            <a:pPr algn="l"/>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Form </a:t>
            </a:r>
            <a:r>
              <a:rPr lang="en-US" b="1" dirty="0">
                <a:latin typeface="Times New Roman" panose="02020603050405020304" pitchFamily="18" charset="0"/>
                <a:cs typeface="Times New Roman" panose="02020603050405020304" pitchFamily="18" charset="0"/>
              </a:rPr>
              <a:t>Footer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Form </a:t>
            </a:r>
          </a:p>
          <a:p>
            <a:pPr algn="l"/>
            <a:r>
              <a:rPr lang="en-US" dirty="0" smtClean="0">
                <a:latin typeface="Times New Roman" panose="02020603050405020304" pitchFamily="18" charset="0"/>
                <a:cs typeface="Times New Roman" panose="02020603050405020304" pitchFamily="18" charset="0"/>
              </a:rPr>
              <a:t>-</a:t>
            </a:r>
            <a:r>
              <a:rPr lang="vi-VN" b="1" dirty="0" smtClean="0">
                <a:latin typeface="Times New Roman" panose="02020603050405020304" pitchFamily="18" charset="0"/>
                <a:cs typeface="Times New Roman" panose="02020603050405020304" pitchFamily="18" charset="0"/>
              </a:rPr>
              <a:t>Detail</a:t>
            </a:r>
            <a:r>
              <a:rPr lang="vi-VN" dirty="0">
                <a:latin typeface="Times New Roman" panose="02020603050405020304" pitchFamily="18" charset="0"/>
                <a:cs typeface="Times New Roman" panose="02020603050405020304" pitchFamily="18" charset="0"/>
              </a:rPr>
              <a:t>: Chứa nội dung chính của Form, hiện thị nội dung trong dữ liệu nguồn của Form hoặc các control đưa vào từ toolbox </a:t>
            </a:r>
          </a:p>
          <a:p>
            <a:pPr algn="l"/>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737230" y="5433424"/>
            <a:ext cx="7929784" cy="452490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1361545" y="5433424"/>
            <a:ext cx="3176588" cy="2789199"/>
          </a:xfrm>
          <a:prstGeom prst="rect">
            <a:avLst/>
          </a:prstGeom>
          <a:ln>
            <a:solidFill>
              <a:schemeClr val="tx1"/>
            </a:solidFill>
          </a:ln>
        </p:spPr>
      </p:pic>
    </p:spTree>
    <p:extLst>
      <p:ext uri="{BB962C8B-B14F-4D97-AF65-F5344CB8AC3E}">
        <p14:creationId xmlns:p14="http://schemas.microsoft.com/office/powerpoint/2010/main" val="29424350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9019" y="1738683"/>
            <a:ext cx="8100181" cy="9674566"/>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4. </a:t>
            </a:r>
            <a:r>
              <a:rPr lang="en-US" sz="4000" b="1" dirty="0" err="1" smtClean="0">
                <a:latin typeface="Times New Roman" panose="02020603050405020304" pitchFamily="18" charset="0"/>
                <a:cs typeface="Times New Roman" panose="02020603050405020304" pitchFamily="18" charset="0"/>
              </a:rPr>
              <a:t>Thiết</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thuộc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tính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Form</a:t>
            </a:r>
          </a:p>
          <a:p>
            <a:pPr algn="l"/>
            <a:r>
              <a:rPr lang="vi-VN" sz="4000" dirty="0">
                <a:latin typeface="Times New Roman" panose="02020603050405020304" pitchFamily="18" charset="0"/>
                <a:cs typeface="Times New Roman" panose="02020603050405020304" pitchFamily="18" charset="0"/>
              </a:rPr>
              <a:t>*Các thuộc tính trong Properties Sheet được hiển thị theo từng </a:t>
            </a:r>
            <a:r>
              <a:rPr lang="vi-VN" sz="4000" dirty="0" smtClean="0">
                <a:latin typeface="Times New Roman" panose="02020603050405020304" pitchFamily="18" charset="0"/>
                <a:cs typeface="Times New Roman" panose="02020603050405020304" pitchFamily="18" charset="0"/>
              </a:rPr>
              <a:t>nhóm</a:t>
            </a:r>
            <a:r>
              <a:rPr lang="en-US" sz="4000" dirty="0" smtClean="0">
                <a:latin typeface="Times New Roman" panose="02020603050405020304" pitchFamily="18" charset="0"/>
                <a:cs typeface="Times New Roman" panose="02020603050405020304" pitchFamily="18" charset="0"/>
              </a:rPr>
              <a:t>:</a:t>
            </a:r>
            <a:endParaRPr lang="en-US" sz="4000" i="1" dirty="0" smtClean="0">
              <a:latin typeface="Times New Roman" panose="02020603050405020304" pitchFamily="18" charset="0"/>
              <a:cs typeface="Times New Roman" panose="02020603050405020304" pitchFamily="18" charset="0"/>
            </a:endParaRPr>
          </a:p>
          <a:p>
            <a:pPr algn="l"/>
            <a:r>
              <a:rPr lang="en-US" sz="4000" i="1" dirty="0" smtClean="0">
                <a:latin typeface="Times New Roman" panose="02020603050405020304" pitchFamily="18" charset="0"/>
                <a:cs typeface="Times New Roman" panose="02020603050405020304" pitchFamily="18" charset="0"/>
              </a:rPr>
              <a:t>+ Format</a:t>
            </a:r>
          </a:p>
          <a:p>
            <a:pPr algn="l"/>
            <a:r>
              <a:rPr lang="en-US" sz="4000" i="1" dirty="0" smtClean="0">
                <a:latin typeface="Times New Roman" panose="02020603050405020304" pitchFamily="18" charset="0"/>
                <a:cs typeface="Times New Roman" panose="02020603050405020304" pitchFamily="18" charset="0"/>
              </a:rPr>
              <a:t>+ Data</a:t>
            </a:r>
            <a:endParaRPr lang="en-US" sz="4000" i="1" dirty="0">
              <a:latin typeface="Times New Roman" panose="02020603050405020304" pitchFamily="18" charset="0"/>
              <a:cs typeface="Times New Roman" panose="02020603050405020304" pitchFamily="18" charset="0"/>
            </a:endParaRPr>
          </a:p>
          <a:p>
            <a:pPr algn="l"/>
            <a:r>
              <a:rPr lang="en-US" sz="4000" i="1" dirty="0" smtClean="0">
                <a:latin typeface="Times New Roman" panose="02020603050405020304" pitchFamily="18" charset="0"/>
                <a:cs typeface="Times New Roman" panose="02020603050405020304" pitchFamily="18" charset="0"/>
              </a:rPr>
              <a:t>+ Event</a:t>
            </a:r>
          </a:p>
          <a:p>
            <a:pPr algn="l"/>
            <a:r>
              <a:rPr lang="en-US" sz="4000" i="1" dirty="0" smtClean="0">
                <a:latin typeface="Times New Roman" panose="02020603050405020304" pitchFamily="18" charset="0"/>
                <a:cs typeface="Times New Roman" panose="02020603050405020304" pitchFamily="18" charset="0"/>
              </a:rPr>
              <a:t>+ Other</a:t>
            </a:r>
            <a:endParaRPr lang="en-US" sz="4000" i="1" dirty="0">
              <a:latin typeface="Times New Roman" panose="02020603050405020304" pitchFamily="18" charset="0"/>
              <a:cs typeface="Times New Roman" panose="02020603050405020304" pitchFamily="18" charset="0"/>
            </a:endParaRPr>
          </a:p>
          <a:p>
            <a:pPr algn="l"/>
            <a:r>
              <a:rPr lang="en-US" sz="4000" i="1" dirty="0" smtClean="0">
                <a:latin typeface="Times New Roman" panose="02020603050405020304" pitchFamily="18" charset="0"/>
                <a:cs typeface="Times New Roman" panose="02020603050405020304" pitchFamily="18" charset="0"/>
              </a:rPr>
              <a:t>+ All</a:t>
            </a:r>
          </a:p>
          <a:p>
            <a:pPr algn="l"/>
            <a:r>
              <a:rPr lang="en-US" sz="4000" dirty="0" err="1" smtClean="0">
                <a:latin typeface="Times New Roman" panose="02020603050405020304" pitchFamily="18" charset="0"/>
                <a:cs typeface="Times New Roman" panose="02020603050405020304" pitchFamily="18" charset="0"/>
              </a:rPr>
              <a:t>Thao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tác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trên</a:t>
            </a:r>
            <a:r>
              <a:rPr lang="en-US" sz="4000" dirty="0" smtClean="0">
                <a:latin typeface="Times New Roman" panose="02020603050405020304" pitchFamily="18" charset="0"/>
                <a:cs typeface="Times New Roman" panose="02020603050405020304" pitchFamily="18" charset="0"/>
              </a:rPr>
              <a:t> access:</a:t>
            </a:r>
          </a:p>
          <a:p>
            <a:pPr algn="l"/>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Chọn</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form </a:t>
            </a:r>
            <a:r>
              <a:rPr lang="en-US" sz="4000" dirty="0" err="1">
                <a:latin typeface="Times New Roman" panose="02020603050405020304" pitchFamily="18" charset="0"/>
                <a:cs typeface="Times New Roman" panose="02020603050405020304" pitchFamily="18" charset="0"/>
              </a:rPr>
              <a:t>cần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thuộc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endParaRPr lang="en-US" sz="4000" dirty="0" smtClean="0">
              <a:latin typeface="Times New Roman" panose="02020603050405020304" pitchFamily="18" charset="0"/>
              <a:cs typeface="Times New Roman" panose="02020603050405020304" pitchFamily="18" charset="0"/>
            </a:endParaRPr>
          </a:p>
          <a:p>
            <a:pPr algn="l"/>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Vào</a:t>
            </a:r>
            <a:r>
              <a:rPr lang="en-US" sz="4000" dirty="0" smtClean="0">
                <a:latin typeface="Times New Roman" panose="02020603050405020304" pitchFamily="18" charset="0"/>
                <a:cs typeface="Times New Roman" panose="02020603050405020304" pitchFamily="18" charset="0"/>
              </a:rPr>
              <a:t> Tab Design-&gt;</a:t>
            </a:r>
            <a:r>
              <a:rPr lang="en-US" sz="4000" b="1" dirty="0" smtClean="0">
                <a:latin typeface="Times New Roman" panose="02020603050405020304" pitchFamily="18" charset="0"/>
                <a:cs typeface="Times New Roman" panose="02020603050405020304" pitchFamily="18" charset="0"/>
              </a:rPr>
              <a:t>Property Sheet</a:t>
            </a:r>
            <a:endParaRPr lang="en-US" sz="4000" dirty="0">
              <a:latin typeface="Times New Roman" panose="02020603050405020304" pitchFamily="18" charset="0"/>
              <a:cs typeface="Times New Roman" panose="02020603050405020304" pitchFamily="18" charset="0"/>
            </a:endParaRPr>
          </a:p>
          <a:p>
            <a:pPr algn="l"/>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Chọn</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thuộc</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form</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9937221" y="1981200"/>
            <a:ext cx="5844647" cy="9432049"/>
          </a:xfrm>
          <a:prstGeom prst="rect">
            <a:avLst/>
          </a:prstGeom>
        </p:spPr>
      </p:pic>
    </p:spTree>
    <p:extLst>
      <p:ext uri="{BB962C8B-B14F-4D97-AF65-F5344CB8AC3E}">
        <p14:creationId xmlns:p14="http://schemas.microsoft.com/office/powerpoint/2010/main" val="31129155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35243603"/>
              </p:ext>
            </p:extLst>
          </p:nvPr>
        </p:nvGraphicFramePr>
        <p:xfrm>
          <a:off x="927097" y="3048002"/>
          <a:ext cx="12739917" cy="8404136"/>
        </p:xfrm>
        <a:graphic>
          <a:graphicData uri="http://schemas.openxmlformats.org/drawingml/2006/table">
            <a:tbl>
              <a:tblPr firstRow="1" bandRow="1">
                <a:tableStyleId>{5C22544A-7EE6-4342-B048-85BDC9FD1C3A}</a:tableStyleId>
              </a:tblPr>
              <a:tblGrid>
                <a:gridCol w="3765251"/>
                <a:gridCol w="8974666"/>
              </a:tblGrid>
              <a:tr h="622696">
                <a:tc>
                  <a:txBody>
                    <a:bodyPr/>
                    <a:lstStyle/>
                    <a:p>
                      <a:r>
                        <a:rPr lang="en-US" sz="24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Thuộc</a:t>
                      </a:r>
                      <a:r>
                        <a:rPr lang="en-US" sz="24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24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tính</a:t>
                      </a:r>
                      <a:r>
                        <a:rPr lang="en-US" sz="24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c>
                  <a:txBody>
                    <a:bodyPr/>
                    <a:lstStyle/>
                    <a:p>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Caption 	</a:t>
                      </a:r>
                    </a:p>
                  </a:txBody>
                  <a:tcPr/>
                </a:tc>
                <a:tc>
                  <a:txBody>
                    <a:bodyPr/>
                    <a:lstStyle/>
                    <a:p>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form.</a:t>
                      </a:r>
                      <a:endParaRPr lang="en-US" dirty="0">
                        <a:latin typeface="Times New Roman" panose="02020603050405020304" pitchFamily="18" charset="0"/>
                        <a:cs typeface="Times New Roman" panose="02020603050405020304" pitchFamily="18" charset="0"/>
                      </a:endParaRPr>
                    </a:p>
                  </a:txBody>
                  <a:tcPr/>
                </a:tc>
              </a:tr>
              <a:tr h="1521048">
                <a:tc>
                  <a:txBody>
                    <a:bodyPr/>
                    <a:lstStyle/>
                    <a:p>
                      <a:r>
                        <a:rPr lang="en-US" dirty="0" smtClean="0">
                          <a:latin typeface="Times New Roman" panose="02020603050405020304" pitchFamily="18" charset="0"/>
                          <a:cs typeface="Times New Roman" panose="02020603050405020304" pitchFamily="18" charset="0"/>
                        </a:rPr>
                        <a:t>Default view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form.</a:t>
                      </a:r>
                    </a:p>
                    <a:p>
                      <a:pPr marL="0" indent="0">
                        <a:buFontTx/>
                        <a:buNone/>
                      </a:pPr>
                      <a:r>
                        <a:rPr lang="en-US" dirty="0" smtClean="0">
                          <a:latin typeface="Times New Roman" panose="02020603050405020304" pitchFamily="18" charset="0"/>
                          <a:cs typeface="Times New Roman" panose="02020603050405020304" pitchFamily="18" charset="0"/>
                        </a:rPr>
                        <a:t>- Single Form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Recor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endParaRPr lang="en-US" dirty="0" smtClean="0">
                        <a:latin typeface="Times New Roman" panose="02020603050405020304" pitchFamily="18" charset="0"/>
                        <a:cs typeface="Times New Roman" panose="02020603050405020304" pitchFamily="18" charset="0"/>
                      </a:endParaRPr>
                    </a:p>
                    <a:p>
                      <a:pPr marL="0" indent="0">
                        <a:buFontTx/>
                        <a:buNone/>
                      </a:pPr>
                      <a:r>
                        <a:rPr lang="en-US" dirty="0" smtClean="0">
                          <a:latin typeface="Times New Roman" panose="02020603050405020304" pitchFamily="18" charset="0"/>
                          <a:cs typeface="Times New Roman" panose="02020603050405020304" pitchFamily="18" charset="0"/>
                        </a:rPr>
                        <a:t>- Continuous Form: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record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pPr marL="0" indent="0">
                        <a:buFontTx/>
                        <a:buNone/>
                      </a:pPr>
                      <a:r>
                        <a:rPr lang="en-US" dirty="0" smtClean="0">
                          <a:latin typeface="Times New Roman" panose="02020603050405020304" pitchFamily="18" charset="0"/>
                          <a:cs typeface="Times New Roman" panose="02020603050405020304" pitchFamily="18" charset="0"/>
                        </a:rPr>
                        <a:t>- Datasheet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Scroll Bar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ñộ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cuộn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Record</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Selectors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Bật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record.</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Navigation Buttons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Bật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duyệt</a:t>
                      </a:r>
                      <a:r>
                        <a:rPr lang="en-US" dirty="0" smtClean="0">
                          <a:latin typeface="Times New Roman" panose="02020603050405020304" pitchFamily="18" charset="0"/>
                          <a:cs typeface="Times New Roman" panose="02020603050405020304" pitchFamily="18" charset="0"/>
                        </a:rPr>
                        <a:t> record.</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Dividing lines</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Bật/tắt các </a:t>
                      </a:r>
                      <a:r>
                        <a:rPr lang="en-US" dirty="0" smtClean="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ường k</a:t>
                      </a:r>
                      <a:r>
                        <a:rPr lang="en-US" dirty="0" smtClean="0">
                          <a:latin typeface="Times New Roman" panose="02020603050405020304" pitchFamily="18" charset="0"/>
                          <a:cs typeface="Times New Roman" panose="02020603050405020304" pitchFamily="18" charset="0"/>
                        </a:rPr>
                        <a:t>ẻ</a:t>
                      </a:r>
                      <a:r>
                        <a:rPr lang="vi-VN" dirty="0" smtClean="0">
                          <a:latin typeface="Times New Roman" panose="02020603050405020304" pitchFamily="18" charset="0"/>
                          <a:cs typeface="Times New Roman" panose="02020603050405020304" pitchFamily="18" charset="0"/>
                        </a:rPr>
                        <a:t> phân cách các 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form.</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Auto Center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form </a:t>
                      </a:r>
                      <a:r>
                        <a:rPr lang="en-US" dirty="0" err="1" smtClean="0">
                          <a:latin typeface="Times New Roman" panose="02020603050405020304" pitchFamily="18" charset="0"/>
                          <a:cs typeface="Times New Roman" panose="02020603050405020304" pitchFamily="18" charset="0"/>
                        </a:rPr>
                        <a:t>ngay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Border Style</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Chọn kiểu đường viền của form.</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Min Max </a:t>
                      </a:r>
                      <a:r>
                        <a:rPr lang="en-US" dirty="0" err="1" smtClean="0">
                          <a:latin typeface="Times New Roman" panose="02020603050405020304" pitchFamily="18" charset="0"/>
                          <a:cs typeface="Times New Roman" panose="02020603050405020304" pitchFamily="18" charset="0"/>
                        </a:rPr>
                        <a:t>botton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Bật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Max/Min.</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Close Button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Bật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close form.</a:t>
                      </a:r>
                      <a:endParaRPr lang="en-US" dirty="0">
                        <a:latin typeface="Times New Roman" panose="02020603050405020304" pitchFamily="18" charset="0"/>
                        <a:cs typeface="Times New Roman" panose="02020603050405020304" pitchFamily="18" charset="0"/>
                      </a:endParaRPr>
                    </a:p>
                  </a:txBody>
                  <a:tcPr/>
                </a:tc>
              </a:tr>
              <a:tr h="622696">
                <a:tc>
                  <a:txBody>
                    <a:bodyPr/>
                    <a:lstStyle/>
                    <a:p>
                      <a:r>
                        <a:rPr lang="en-US" dirty="0" smtClean="0">
                          <a:latin typeface="Times New Roman" panose="02020603050405020304" pitchFamily="18" charset="0"/>
                          <a:cs typeface="Times New Roman" panose="02020603050405020304" pitchFamily="18" charset="0"/>
                        </a:rPr>
                        <a:t>Picture</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Alignment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picture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form.</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3" name="Subtitle 2"/>
          <p:cNvSpPr>
            <a:spLocks noGrp="1"/>
          </p:cNvSpPr>
          <p:nvPr>
            <p:ph type="subTitle" idx="1"/>
          </p:nvPr>
        </p:nvSpPr>
        <p:spPr>
          <a:xfrm>
            <a:off x="688220" y="1637086"/>
            <a:ext cx="14101839" cy="1410916"/>
          </a:xfrm>
        </p:spPr>
        <p:txBody>
          <a:bodyPr>
            <a:noAutofit/>
          </a:bodyPr>
          <a:lstStyle/>
          <a:p>
            <a:pPr algn="l"/>
            <a:r>
              <a:rPr lang="en-US" sz="4000" b="1" dirty="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thuộc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tính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Form</a:t>
            </a:r>
          </a:p>
          <a:p>
            <a:pPr algn="l"/>
            <a:r>
              <a:rPr lang="en-US" dirty="0" smtClean="0">
                <a:latin typeface="Times New Roman" panose="02020603050405020304" pitchFamily="18" charset="0"/>
                <a:cs typeface="Times New Roman" panose="02020603050405020304" pitchFamily="18" charset="0"/>
              </a:rPr>
              <a:t>-Format: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Format </a:t>
            </a: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913264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8220" y="1637086"/>
            <a:ext cx="14101839" cy="1410916"/>
          </a:xfrm>
        </p:spPr>
        <p:txBody>
          <a:bodyPr>
            <a:noAutofit/>
          </a:bodyPr>
          <a:lstStyle/>
          <a:p>
            <a:pPr algn="l"/>
            <a:r>
              <a:rPr lang="en-US" sz="4000" b="1" dirty="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lập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thuộc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tính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Form</a:t>
            </a:r>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Data: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Data </a:t>
            </a:r>
          </a:p>
        </p:txBody>
      </p:sp>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3094794"/>
              </p:ext>
            </p:extLst>
          </p:nvPr>
        </p:nvGraphicFramePr>
        <p:xfrm>
          <a:off x="914398" y="3096627"/>
          <a:ext cx="12752616" cy="4997510"/>
        </p:xfrm>
        <a:graphic>
          <a:graphicData uri="http://schemas.openxmlformats.org/drawingml/2006/table">
            <a:tbl>
              <a:tblPr firstRow="1" bandRow="1">
                <a:tableStyleId>{5C22544A-7EE6-4342-B048-85BDC9FD1C3A}</a:tableStyleId>
              </a:tblPr>
              <a:tblGrid>
                <a:gridCol w="6376308"/>
                <a:gridCol w="6376308"/>
              </a:tblGrid>
              <a:tr h="684125">
                <a:tc>
                  <a:txBody>
                    <a:bodyPr/>
                    <a:lstStyle/>
                    <a:p>
                      <a:r>
                        <a:rPr lang="en-US" sz="24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Thuộc</a:t>
                      </a:r>
                      <a:r>
                        <a:rPr lang="en-US" sz="24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2400" b="1" i="0" u="none" strike="noStrike" kern="1200" baseline="0" dirty="0" err="1" smtClean="0">
                          <a:solidFill>
                            <a:schemeClr val="lt1"/>
                          </a:solidFill>
                          <a:latin typeface="Times New Roman" panose="02020603050405020304" pitchFamily="18" charset="0"/>
                          <a:ea typeface="+mn-ea"/>
                          <a:cs typeface="Times New Roman" panose="02020603050405020304" pitchFamily="18" charset="0"/>
                        </a:rPr>
                        <a:t>tính</a:t>
                      </a:r>
                      <a:r>
                        <a:rPr lang="en-US" sz="24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c>
                  <a:txBody>
                    <a:bodyPr/>
                    <a:lstStyle/>
                    <a:p>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txBody>
                  <a:tcPr/>
                </a:tc>
              </a:tr>
              <a:tr h="684125">
                <a:tc>
                  <a:txBody>
                    <a:bodyPr/>
                    <a:lstStyle/>
                    <a:p>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Record Source</a:t>
                      </a:r>
                    </a:p>
                  </a:txBody>
                  <a:tcPr/>
                </a:tc>
                <a:tc>
                  <a:txBody>
                    <a:bodyPr/>
                    <a:lstStyle/>
                    <a:p>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form.</a:t>
                      </a:r>
                      <a:endParaRPr lang="en-US" dirty="0">
                        <a:latin typeface="Times New Roman" panose="02020603050405020304" pitchFamily="18" charset="0"/>
                        <a:cs typeface="Times New Roman" panose="02020603050405020304" pitchFamily="18" charset="0"/>
                      </a:endParaRPr>
                    </a:p>
                  </a:txBody>
                  <a:tcPr/>
                </a:tc>
              </a:tr>
              <a:tr h="684125">
                <a:tc>
                  <a:txBody>
                    <a:bodyPr/>
                    <a:lstStyle/>
                    <a:p>
                      <a:r>
                        <a:rPr lang="en-US" dirty="0" smtClean="0">
                          <a:latin typeface="Times New Roman" panose="02020603050405020304" pitchFamily="18" charset="0"/>
                          <a:cs typeface="Times New Roman" panose="02020603050405020304" pitchFamily="18" charset="0"/>
                        </a:rPr>
                        <a:t>Filter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lọc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684125">
                <a:tc>
                  <a:txBody>
                    <a:bodyPr/>
                    <a:lstStyle/>
                    <a:p>
                      <a:r>
                        <a:rPr lang="en-US" dirty="0" smtClean="0">
                          <a:latin typeface="Times New Roman" panose="02020603050405020304" pitchFamily="18" charset="0"/>
                          <a:cs typeface="Times New Roman" panose="02020603050405020304" pitchFamily="18" charset="0"/>
                        </a:rPr>
                        <a:t>Order by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field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sắp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684125">
                <a:tc>
                  <a:txBody>
                    <a:bodyPr/>
                    <a:lstStyle/>
                    <a:p>
                      <a:r>
                        <a:rPr lang="en-US" dirty="0" smtClean="0">
                          <a:latin typeface="Times New Roman" panose="02020603050405020304" pitchFamily="18" charset="0"/>
                          <a:cs typeface="Times New Roman" panose="02020603050405020304" pitchFamily="18" charset="0"/>
                        </a:rPr>
                        <a:t>Allow filter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Cho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record.</a:t>
                      </a:r>
                      <a:endParaRPr lang="en-US" dirty="0">
                        <a:latin typeface="Times New Roman" panose="02020603050405020304" pitchFamily="18" charset="0"/>
                        <a:cs typeface="Times New Roman" panose="02020603050405020304" pitchFamily="18" charset="0"/>
                      </a:endParaRPr>
                    </a:p>
                  </a:txBody>
                  <a:tcPr/>
                </a:tc>
              </a:tr>
              <a:tr h="684125">
                <a:tc>
                  <a:txBody>
                    <a:bodyPr/>
                    <a:lstStyle/>
                    <a:p>
                      <a:r>
                        <a:rPr lang="en-US" dirty="0" smtClean="0">
                          <a:latin typeface="Times New Roman" panose="02020603050405020304" pitchFamily="18" charset="0"/>
                          <a:cs typeface="Times New Roman" panose="02020603050405020304" pitchFamily="18" charset="0"/>
                        </a:rPr>
                        <a:t>Allow Edits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Cho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892760">
                <a:tc>
                  <a:txBody>
                    <a:bodyPr/>
                    <a:lstStyle/>
                    <a:p>
                      <a:r>
                        <a:rPr lang="en-US" dirty="0" smtClean="0">
                          <a:latin typeface="Times New Roman" panose="02020603050405020304" pitchFamily="18" charset="0"/>
                          <a:cs typeface="Times New Roman" panose="02020603050405020304" pitchFamily="18" charset="0"/>
                        </a:rPr>
                        <a:t>Allow Additions</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Cho phép nhập thêm các record hay không.</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801308" y="8417467"/>
            <a:ext cx="13875661" cy="2062103"/>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 Event: </a:t>
            </a:r>
            <a:r>
              <a:rPr lang="en-US" sz="3200" dirty="0" err="1" smtClean="0">
                <a:latin typeface="Times New Roman" panose="02020603050405020304" pitchFamily="18" charset="0"/>
                <a:cs typeface="Times New Roman" panose="02020603050405020304" pitchFamily="18" charset="0"/>
              </a:rPr>
              <a:t>Gán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lệnh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gọi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thức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macro hay code module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theo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yêu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cầu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tìm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thêm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 Other: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tìm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thêm</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All: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hợp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thuộc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Form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17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2613911255"/>
              </p:ext>
            </p:extLst>
          </p:nvPr>
        </p:nvGraphicFramePr>
        <p:xfrm>
          <a:off x="620487" y="2096516"/>
          <a:ext cx="14987642" cy="9895842"/>
        </p:xfrm>
        <a:graphic>
          <a:graphicData uri="http://schemas.openxmlformats.org/drawingml/2006/table">
            <a:tbl>
              <a:tblPr firstRow="1" bandRow="1">
                <a:tableStyleId>{5C22544A-7EE6-4342-B048-85BDC9FD1C3A}</a:tableStyleId>
              </a:tblPr>
              <a:tblGrid>
                <a:gridCol w="1504899"/>
                <a:gridCol w="3041739"/>
                <a:gridCol w="10441004"/>
              </a:tblGrid>
              <a:tr h="626532">
                <a:tc>
                  <a:txBody>
                    <a:bodyPr/>
                    <a:lstStyle/>
                    <a:p>
                      <a:r>
                        <a:rPr lang="en-US" dirty="0" smtClean="0"/>
                        <a:t>Control</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Tên</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p>
                    <a:p>
                      <a:r>
                        <a:rPr lang="en-US" dirty="0" err="1" smtClean="0"/>
                        <a:t>TextBox</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Có</a:t>
                      </a:r>
                      <a:r>
                        <a:rPr lang="en-US" baseline="0" dirty="0" smtClean="0"/>
                        <a:t> 2 </a:t>
                      </a:r>
                      <a:r>
                        <a:rPr lang="en-US" baseline="0" dirty="0" err="1" smtClean="0"/>
                        <a:t>loại</a:t>
                      </a:r>
                      <a:r>
                        <a:rPr lang="en-US" baseline="0" dirty="0" smtClean="0"/>
                        <a:t>:</a:t>
                      </a:r>
                    </a:p>
                    <a:p>
                      <a:r>
                        <a:rPr lang="en-US" baseline="0" dirty="0" smtClean="0"/>
                        <a:t>-Bound control: </a:t>
                      </a:r>
                      <a:r>
                        <a:rPr lang="en-US" baseline="0" dirty="0" err="1" smtClean="0"/>
                        <a:t>chứa</a:t>
                      </a:r>
                      <a:r>
                        <a:rPr lang="en-US" baseline="0" dirty="0" smtClean="0"/>
                        <a:t> </a:t>
                      </a:r>
                      <a:r>
                        <a:rPr lang="en-US" baseline="0" dirty="0" err="1" smtClean="0"/>
                        <a:t>nội</a:t>
                      </a:r>
                      <a:r>
                        <a:rPr lang="en-US" baseline="0" dirty="0" smtClean="0"/>
                        <a:t> dung </a:t>
                      </a:r>
                      <a:r>
                        <a:rPr lang="en-US" baseline="0" dirty="0" err="1" smtClean="0"/>
                        <a:t>của</a:t>
                      </a:r>
                      <a:r>
                        <a:rPr lang="en-US" baseline="0" dirty="0" smtClean="0"/>
                        <a:t> field</a:t>
                      </a:r>
                    </a:p>
                    <a:p>
                      <a:r>
                        <a:rPr lang="en-US" baseline="0" dirty="0" smtClean="0"/>
                        <a:t>-Unbound control: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nguồn</a:t>
                      </a:r>
                      <a:r>
                        <a:rPr lang="en-US" baseline="0" dirty="0" smtClean="0"/>
                        <a:t>, hay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nhập</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tính</a:t>
                      </a:r>
                      <a:r>
                        <a:rPr lang="en-US" baseline="0" dirty="0" smtClean="0"/>
                        <a:t> </a:t>
                      </a:r>
                      <a:r>
                        <a:rPr lang="en-US" baseline="0" dirty="0" err="1" smtClean="0"/>
                        <a:t>toán</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Label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Sử</a:t>
                      </a:r>
                      <a:r>
                        <a:rPr lang="en-US" dirty="0" smtClean="0"/>
                        <a:t> </a:t>
                      </a:r>
                      <a:r>
                        <a:rPr lang="en-US" dirty="0" err="1" smtClean="0"/>
                        <a:t>dụng</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nhãn</a:t>
                      </a:r>
                      <a:r>
                        <a:rPr lang="en-US" baseline="0" dirty="0" smtClean="0"/>
                        <a:t> </a:t>
                      </a:r>
                      <a:r>
                        <a:rPr lang="en-US" baseline="0" dirty="0" err="1" smtClean="0"/>
                        <a:t>hoặc</a:t>
                      </a:r>
                      <a:r>
                        <a:rPr lang="en-US" baseline="0" dirty="0" smtClean="0"/>
                        <a:t> hyperlink</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Button</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Nút</a:t>
                      </a:r>
                      <a:r>
                        <a:rPr lang="en-US" baseline="0" dirty="0" smtClean="0"/>
                        <a:t> </a:t>
                      </a:r>
                      <a:r>
                        <a:rPr lang="en-US" baseline="0" dirty="0" err="1" smtClean="0"/>
                        <a:t>lệnh</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khi</a:t>
                      </a:r>
                      <a:r>
                        <a:rPr lang="en-US" baseline="0" dirty="0" smtClean="0"/>
                        <a:t> click</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 Tab</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Hiển</a:t>
                      </a:r>
                      <a:r>
                        <a:rPr lang="en-US" baseline="0" dirty="0" smtClean="0"/>
                        <a:t> </a:t>
                      </a:r>
                      <a:r>
                        <a:rPr lang="en-US" baseline="0" dirty="0" err="1" smtClean="0"/>
                        <a:t>thị</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thành</a:t>
                      </a:r>
                      <a:r>
                        <a:rPr lang="en-US" baseline="0" dirty="0" smtClean="0"/>
                        <a:t> </a:t>
                      </a:r>
                      <a:r>
                        <a:rPr lang="en-US" baseline="0" dirty="0" err="1" smtClean="0"/>
                        <a:t>từng</a:t>
                      </a:r>
                      <a:r>
                        <a:rPr lang="en-US" baseline="0" dirty="0" smtClean="0"/>
                        <a:t> </a:t>
                      </a:r>
                      <a:r>
                        <a:rPr lang="en-US" baseline="0" dirty="0" err="1" smtClean="0"/>
                        <a:t>nhóm</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tab </a:t>
                      </a:r>
                      <a:r>
                        <a:rPr lang="en-US" baseline="0" dirty="0" err="1" smtClean="0"/>
                        <a:t>khác</a:t>
                      </a:r>
                      <a:r>
                        <a:rPr lang="en-US" baseline="0" dirty="0" smtClean="0"/>
                        <a:t> </a:t>
                      </a:r>
                      <a:r>
                        <a:rPr lang="en-US" baseline="0" dirty="0" err="1" smtClean="0"/>
                        <a:t>nhau</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Hyperlink</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Tạo</a:t>
                      </a:r>
                      <a:r>
                        <a:rPr lang="en-US" baseline="0" dirty="0" smtClean="0"/>
                        <a:t> hyperlink</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WebBrower</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Cửa</a:t>
                      </a:r>
                      <a:r>
                        <a:rPr lang="en-US" baseline="0" dirty="0" smtClean="0"/>
                        <a:t> </a:t>
                      </a:r>
                      <a:r>
                        <a:rPr lang="en-US" baseline="0" dirty="0" err="1" smtClean="0"/>
                        <a:t>sổ</a:t>
                      </a:r>
                      <a:r>
                        <a:rPr lang="en-US" baseline="0" dirty="0" smtClean="0"/>
                        <a:t> </a:t>
                      </a:r>
                      <a:r>
                        <a:rPr lang="en-US" baseline="0" dirty="0" err="1" smtClean="0"/>
                        <a:t>trình</a:t>
                      </a:r>
                      <a:r>
                        <a:rPr lang="en-US" baseline="0" dirty="0" smtClean="0"/>
                        <a:t> </a:t>
                      </a:r>
                      <a:r>
                        <a:rPr lang="en-US" baseline="0" dirty="0" err="1" smtClean="0"/>
                        <a:t>duyệt</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Navigation</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Tab</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hiện</a:t>
                      </a:r>
                      <a:r>
                        <a:rPr lang="en-US" baseline="0" dirty="0" smtClean="0"/>
                        <a:t> </a:t>
                      </a:r>
                      <a:r>
                        <a:rPr lang="en-US" baseline="0" dirty="0" err="1" smtClean="0"/>
                        <a:t>thị</a:t>
                      </a:r>
                      <a:r>
                        <a:rPr lang="en-US" baseline="0" dirty="0" smtClean="0"/>
                        <a:t> form </a:t>
                      </a:r>
                      <a:r>
                        <a:rPr lang="en-US" baseline="0" dirty="0" err="1" smtClean="0"/>
                        <a:t>hoặc</a:t>
                      </a:r>
                      <a:r>
                        <a:rPr lang="en-US" baseline="0" dirty="0" smtClean="0"/>
                        <a:t> report </a:t>
                      </a:r>
                      <a:r>
                        <a:rPr lang="en-US" baseline="0" dirty="0" err="1" smtClean="0"/>
                        <a:t>trong</a:t>
                      </a:r>
                      <a:r>
                        <a:rPr lang="en-US" baseline="0" dirty="0" smtClean="0"/>
                        <a:t> CSDL</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Combo Box</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Drop-down</a:t>
                      </a:r>
                      <a:r>
                        <a:rPr lang="en-US" baseline="0" dirty="0" smtClean="0"/>
                        <a:t> menu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chọn</a:t>
                      </a:r>
                      <a:r>
                        <a:rPr lang="en-US" baseline="0" dirty="0" smtClean="0"/>
                        <a:t> 1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thêm</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mới</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List Box</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smtClean="0"/>
                        <a:t>Drop-down</a:t>
                      </a:r>
                      <a:r>
                        <a:rPr lang="en-US" baseline="0" dirty="0" smtClean="0"/>
                        <a:t> menu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chọn</a:t>
                      </a:r>
                      <a:r>
                        <a:rPr lang="en-US" baseline="0" dirty="0" smtClean="0"/>
                        <a:t> 1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thêm</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mới</a:t>
                      </a:r>
                      <a:endParaRPr lang="en-US" dirty="0" smtClean="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Check</a:t>
                      </a:r>
                      <a:r>
                        <a:rPr lang="en-US" baseline="0" dirty="0" smtClean="0"/>
                        <a:t> Box</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Hộp</a:t>
                      </a:r>
                      <a:r>
                        <a:rPr lang="en-US" baseline="0" dirty="0" smtClean="0"/>
                        <a:t> </a:t>
                      </a:r>
                      <a:r>
                        <a:rPr lang="en-US" baseline="0" dirty="0" err="1" smtClean="0"/>
                        <a:t>chọn</a:t>
                      </a:r>
                      <a:r>
                        <a:rPr lang="en-US" baseline="0" dirty="0" smtClean="0"/>
                        <a:t>, </a:t>
                      </a:r>
                      <a:r>
                        <a:rPr lang="en-US" baseline="0" dirty="0" err="1" smtClean="0"/>
                        <a:t>có</a:t>
                      </a:r>
                      <a:r>
                        <a:rPr lang="en-US" baseline="0" dirty="0" smtClean="0"/>
                        <a:t> 2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là</a:t>
                      </a:r>
                      <a:r>
                        <a:rPr lang="en-US" baseline="0" dirty="0" smtClean="0"/>
                        <a:t> check </a:t>
                      </a:r>
                      <a:r>
                        <a:rPr lang="en-US" baseline="0" dirty="0" err="1" smtClean="0"/>
                        <a:t>và</a:t>
                      </a:r>
                      <a:r>
                        <a:rPr lang="en-US" baseline="0" dirty="0" smtClean="0"/>
                        <a:t> uncheck</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Attachment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những</a:t>
                      </a:r>
                      <a:r>
                        <a:rPr lang="en-US" baseline="0" dirty="0" smtClean="0"/>
                        <a:t> field </a:t>
                      </a:r>
                      <a:r>
                        <a:rPr lang="en-US" baseline="0" dirty="0" err="1" smtClean="0"/>
                        <a:t>có</a:t>
                      </a:r>
                      <a:r>
                        <a:rPr lang="en-US" baseline="0" dirty="0" smtClean="0"/>
                        <a:t> </a:t>
                      </a:r>
                      <a:r>
                        <a:rPr lang="en-US" baseline="0" dirty="0" err="1" smtClean="0"/>
                        <a:t>kiểu</a:t>
                      </a:r>
                      <a:r>
                        <a:rPr lang="en-US" baseline="0" dirty="0" smtClean="0"/>
                        <a:t> attachment</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t>SubForm</a:t>
                      </a:r>
                      <a:r>
                        <a:rPr lang="en-US" dirty="0" smtClean="0"/>
                        <a:t>/</a:t>
                      </a:r>
                      <a:r>
                        <a:rPr lang="en-US" dirty="0" err="1" smtClean="0"/>
                        <a:t>Subreport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Tạo</a:t>
                      </a:r>
                      <a:r>
                        <a:rPr lang="en-US" baseline="0" dirty="0" smtClean="0"/>
                        <a:t> </a:t>
                      </a:r>
                      <a:r>
                        <a:rPr lang="en-US" baseline="0" dirty="0" err="1" smtClean="0"/>
                        <a:t>subform</a:t>
                      </a:r>
                      <a:r>
                        <a:rPr lang="en-US" baseline="0" dirty="0" smtClean="0"/>
                        <a:t> </a:t>
                      </a:r>
                      <a:r>
                        <a:rPr lang="en-US" baseline="0" dirty="0" err="1" smtClean="0"/>
                        <a:t>hoặc</a:t>
                      </a:r>
                      <a:r>
                        <a:rPr lang="en-US" baseline="0" dirty="0" smtClean="0"/>
                        <a:t> report</a:t>
                      </a:r>
                      <a:endParaRPr lang="en-US" dirty="0"/>
                    </a:p>
                  </a:txBody>
                  <a:tcPr/>
                </a:tc>
              </a:tr>
              <a:tr h="64346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Image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Hình</a:t>
                      </a:r>
                      <a:r>
                        <a:rPr lang="en-US" baseline="0" dirty="0" smtClean="0"/>
                        <a:t> </a:t>
                      </a:r>
                      <a:r>
                        <a:rPr lang="en-US" baseline="0" dirty="0" err="1" smtClean="0"/>
                        <a:t>loại</a:t>
                      </a:r>
                      <a:r>
                        <a:rPr lang="en-US" baseline="0" dirty="0" smtClean="0"/>
                        <a:t> Bitmap</a:t>
                      </a:r>
                      <a:endParaRPr lang="en-US" dirty="0"/>
                    </a:p>
                  </a:txBody>
                  <a:tcPr/>
                </a:tc>
              </a:tr>
            </a:tbl>
          </a:graphicData>
        </a:graphic>
      </p:graphicFrame>
      <p:sp>
        <p:nvSpPr>
          <p:cNvPr id="3" name="Subtitle 2"/>
          <p:cNvSpPr>
            <a:spLocks noGrp="1"/>
          </p:cNvSpPr>
          <p:nvPr>
            <p:ph type="subTitle" idx="1"/>
          </p:nvPr>
        </p:nvSpPr>
        <p:spPr>
          <a:xfrm>
            <a:off x="363764" y="878392"/>
            <a:ext cx="14101839" cy="1094431"/>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5. </a:t>
            </a:r>
            <a:r>
              <a:rPr lang="en-US" sz="3600" b="1" dirty="0" err="1" smtClean="0">
                <a:latin typeface="Times New Roman" panose="02020603050405020304" pitchFamily="18" charset="0"/>
                <a:cs typeface="Times New Roman" panose="02020603050405020304" pitchFamily="18" charset="0"/>
              </a:rPr>
              <a:t>Tùy</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biến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của</a:t>
            </a:r>
            <a:r>
              <a:rPr lang="en-US" sz="3600" b="1" dirty="0" smtClean="0">
                <a:latin typeface="Times New Roman" panose="02020603050405020304" pitchFamily="18" charset="0"/>
                <a:cs typeface="Times New Roman" panose="02020603050405020304" pitchFamily="18" charset="0"/>
              </a:rPr>
              <a:t> form </a:t>
            </a:r>
            <a:r>
              <a:rPr lang="en-US" sz="3600" b="1" dirty="0" err="1" smtClean="0">
                <a:latin typeface="Times New Roman" panose="02020603050405020304" pitchFamily="18" charset="0"/>
                <a:cs typeface="Times New Roman" panose="02020603050405020304" pitchFamily="18" charset="0"/>
              </a:rPr>
              <a:t>trong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chế</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độ</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Desing</a:t>
            </a:r>
            <a:r>
              <a:rPr lang="en-US" sz="3600" b="1" dirty="0" smtClean="0">
                <a:latin typeface="Times New Roman" panose="02020603050405020304" pitchFamily="18" charset="0"/>
                <a:cs typeface="Times New Roman" panose="02020603050405020304" pitchFamily="18" charset="0"/>
              </a:rPr>
              <a:t> view .</a:t>
            </a:r>
            <a:endParaRPr lang="en-US" sz="3600" dirty="0" smtClean="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control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form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63764" y="-92457"/>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grpSp>
        <p:nvGrpSpPr>
          <p:cNvPr id="24" name="Group 23"/>
          <p:cNvGrpSpPr/>
          <p:nvPr/>
        </p:nvGrpSpPr>
        <p:grpSpPr>
          <a:xfrm>
            <a:off x="866190" y="3001883"/>
            <a:ext cx="984630" cy="8905810"/>
            <a:chOff x="866190" y="3086548"/>
            <a:chExt cx="984630" cy="8905810"/>
          </a:xfrm>
        </p:grpSpPr>
        <p:pic>
          <p:nvPicPr>
            <p:cNvPr id="9" name="Picture 8"/>
            <p:cNvPicPr>
              <a:picLocks noChangeAspect="1"/>
            </p:cNvPicPr>
            <p:nvPr/>
          </p:nvPicPr>
          <p:blipFill>
            <a:blip r:embed="rId3"/>
            <a:stretch>
              <a:fillRect/>
            </a:stretch>
          </p:blipFill>
          <p:spPr>
            <a:xfrm>
              <a:off x="1088493" y="4060293"/>
              <a:ext cx="607378" cy="480767"/>
            </a:xfrm>
            <a:prstGeom prst="rect">
              <a:avLst/>
            </a:prstGeom>
          </p:spPr>
        </p:pic>
        <p:pic>
          <p:nvPicPr>
            <p:cNvPr id="10" name="Picture 9"/>
            <p:cNvPicPr>
              <a:picLocks noChangeAspect="1"/>
            </p:cNvPicPr>
            <p:nvPr/>
          </p:nvPicPr>
          <p:blipFill>
            <a:blip r:embed="rId4"/>
            <a:stretch>
              <a:fillRect/>
            </a:stretch>
          </p:blipFill>
          <p:spPr>
            <a:xfrm>
              <a:off x="988481" y="4650681"/>
              <a:ext cx="685189" cy="596275"/>
            </a:xfrm>
            <a:prstGeom prst="rect">
              <a:avLst/>
            </a:prstGeom>
          </p:spPr>
        </p:pic>
        <p:pic>
          <p:nvPicPr>
            <p:cNvPr id="11" name="Picture 10"/>
            <p:cNvPicPr>
              <a:picLocks noChangeAspect="1"/>
            </p:cNvPicPr>
            <p:nvPr/>
          </p:nvPicPr>
          <p:blipFill>
            <a:blip r:embed="rId5"/>
            <a:stretch>
              <a:fillRect/>
            </a:stretch>
          </p:blipFill>
          <p:spPr>
            <a:xfrm>
              <a:off x="950856" y="5364043"/>
              <a:ext cx="721840" cy="505288"/>
            </a:xfrm>
            <a:prstGeom prst="rect">
              <a:avLst/>
            </a:prstGeom>
          </p:spPr>
        </p:pic>
        <p:pic>
          <p:nvPicPr>
            <p:cNvPr id="12" name="Picture 11"/>
            <p:cNvPicPr>
              <a:picLocks noChangeAspect="1"/>
            </p:cNvPicPr>
            <p:nvPr/>
          </p:nvPicPr>
          <p:blipFill>
            <a:blip r:embed="rId6"/>
            <a:stretch>
              <a:fillRect/>
            </a:stretch>
          </p:blipFill>
          <p:spPr>
            <a:xfrm>
              <a:off x="1088447" y="5972894"/>
              <a:ext cx="646585" cy="555643"/>
            </a:xfrm>
            <a:prstGeom prst="rect">
              <a:avLst/>
            </a:prstGeom>
          </p:spPr>
        </p:pic>
        <p:pic>
          <p:nvPicPr>
            <p:cNvPr id="13" name="Picture 12"/>
            <p:cNvPicPr>
              <a:picLocks noChangeAspect="1"/>
            </p:cNvPicPr>
            <p:nvPr/>
          </p:nvPicPr>
          <p:blipFill>
            <a:blip r:embed="rId7"/>
            <a:stretch>
              <a:fillRect/>
            </a:stretch>
          </p:blipFill>
          <p:spPr>
            <a:xfrm>
              <a:off x="949659" y="6640566"/>
              <a:ext cx="834294" cy="487146"/>
            </a:xfrm>
            <a:prstGeom prst="rect">
              <a:avLst/>
            </a:prstGeom>
          </p:spPr>
        </p:pic>
        <p:pic>
          <p:nvPicPr>
            <p:cNvPr id="14" name="Picture 13"/>
            <p:cNvPicPr>
              <a:picLocks noChangeAspect="1"/>
            </p:cNvPicPr>
            <p:nvPr/>
          </p:nvPicPr>
          <p:blipFill>
            <a:blip r:embed="rId8"/>
            <a:stretch>
              <a:fillRect/>
            </a:stretch>
          </p:blipFill>
          <p:spPr>
            <a:xfrm>
              <a:off x="866190" y="7903534"/>
              <a:ext cx="806505" cy="525894"/>
            </a:xfrm>
            <a:prstGeom prst="rect">
              <a:avLst/>
            </a:prstGeom>
          </p:spPr>
        </p:pic>
        <p:pic>
          <p:nvPicPr>
            <p:cNvPr id="15" name="Picture 14"/>
            <p:cNvPicPr>
              <a:picLocks noChangeAspect="1"/>
            </p:cNvPicPr>
            <p:nvPr/>
          </p:nvPicPr>
          <p:blipFill rotWithShape="1">
            <a:blip r:embed="rId9"/>
            <a:srcRect l="1" t="17718" r="8422" b="18707"/>
            <a:stretch/>
          </p:blipFill>
          <p:spPr>
            <a:xfrm>
              <a:off x="1038854" y="8836887"/>
              <a:ext cx="637545" cy="480005"/>
            </a:xfrm>
            <a:prstGeom prst="rect">
              <a:avLst/>
            </a:prstGeom>
          </p:spPr>
        </p:pic>
        <p:pic>
          <p:nvPicPr>
            <p:cNvPr id="16" name="Picture 15"/>
            <p:cNvPicPr>
              <a:picLocks noChangeAspect="1"/>
            </p:cNvPicPr>
            <p:nvPr/>
          </p:nvPicPr>
          <p:blipFill>
            <a:blip r:embed="rId10"/>
            <a:stretch>
              <a:fillRect/>
            </a:stretch>
          </p:blipFill>
          <p:spPr>
            <a:xfrm>
              <a:off x="1017721" y="9540471"/>
              <a:ext cx="766233" cy="520484"/>
            </a:xfrm>
            <a:prstGeom prst="rect">
              <a:avLst/>
            </a:prstGeom>
          </p:spPr>
        </p:pic>
        <p:pic>
          <p:nvPicPr>
            <p:cNvPr id="18" name="Picture 17"/>
            <p:cNvPicPr>
              <a:picLocks noChangeAspect="1"/>
            </p:cNvPicPr>
            <p:nvPr/>
          </p:nvPicPr>
          <p:blipFill>
            <a:blip r:embed="rId11"/>
            <a:stretch>
              <a:fillRect/>
            </a:stretch>
          </p:blipFill>
          <p:spPr>
            <a:xfrm>
              <a:off x="956728" y="10246367"/>
              <a:ext cx="800633" cy="512716"/>
            </a:xfrm>
            <a:prstGeom prst="rect">
              <a:avLst/>
            </a:prstGeom>
          </p:spPr>
        </p:pic>
        <p:pic>
          <p:nvPicPr>
            <p:cNvPr id="19" name="Picture 18"/>
            <p:cNvPicPr>
              <a:picLocks noChangeAspect="1"/>
            </p:cNvPicPr>
            <p:nvPr/>
          </p:nvPicPr>
          <p:blipFill>
            <a:blip r:embed="rId12"/>
            <a:stretch>
              <a:fillRect/>
            </a:stretch>
          </p:blipFill>
          <p:spPr>
            <a:xfrm>
              <a:off x="950856" y="10834196"/>
              <a:ext cx="899964" cy="518260"/>
            </a:xfrm>
            <a:prstGeom prst="rect">
              <a:avLst/>
            </a:prstGeom>
          </p:spPr>
        </p:pic>
        <p:pic>
          <p:nvPicPr>
            <p:cNvPr id="20" name="Picture 19"/>
            <p:cNvPicPr>
              <a:picLocks noChangeAspect="1"/>
            </p:cNvPicPr>
            <p:nvPr/>
          </p:nvPicPr>
          <p:blipFill rotWithShape="1">
            <a:blip r:embed="rId13"/>
            <a:srcRect r="10886" b="4810"/>
            <a:stretch/>
          </p:blipFill>
          <p:spPr>
            <a:xfrm>
              <a:off x="1031051" y="11495301"/>
              <a:ext cx="698685" cy="497057"/>
            </a:xfrm>
            <a:prstGeom prst="rect">
              <a:avLst/>
            </a:prstGeom>
          </p:spPr>
        </p:pic>
        <p:pic>
          <p:nvPicPr>
            <p:cNvPr id="21" name="Picture 20"/>
            <p:cNvPicPr>
              <a:picLocks noChangeAspect="1"/>
            </p:cNvPicPr>
            <p:nvPr/>
          </p:nvPicPr>
          <p:blipFill>
            <a:blip r:embed="rId14"/>
            <a:stretch>
              <a:fillRect/>
            </a:stretch>
          </p:blipFill>
          <p:spPr>
            <a:xfrm>
              <a:off x="1052218" y="7305638"/>
              <a:ext cx="731735" cy="491792"/>
            </a:xfrm>
            <a:prstGeom prst="rect">
              <a:avLst/>
            </a:prstGeom>
          </p:spPr>
        </p:pic>
        <p:pic>
          <p:nvPicPr>
            <p:cNvPr id="8" name="Picture 7"/>
            <p:cNvPicPr>
              <a:picLocks noChangeAspect="1"/>
            </p:cNvPicPr>
            <p:nvPr/>
          </p:nvPicPr>
          <p:blipFill>
            <a:blip r:embed="rId15"/>
            <a:stretch>
              <a:fillRect/>
            </a:stretch>
          </p:blipFill>
          <p:spPr>
            <a:xfrm>
              <a:off x="1016526" y="3086548"/>
              <a:ext cx="740835" cy="490764"/>
            </a:xfrm>
            <a:prstGeom prst="rect">
              <a:avLst/>
            </a:prstGeom>
          </p:spPr>
        </p:pic>
      </p:grpSp>
    </p:spTree>
    <p:extLst>
      <p:ext uri="{BB962C8B-B14F-4D97-AF65-F5344CB8AC3E}">
        <p14:creationId xmlns:p14="http://schemas.microsoft.com/office/powerpoint/2010/main" val="27849152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8279190"/>
          </a:xfrm>
          <a:prstGeom prst="rect">
            <a:avLst/>
          </a:prstGeom>
        </p:spPr>
        <p:txBody>
          <a:bodyPr wrap="square">
            <a:spAutoFit/>
          </a:bodyPr>
          <a:lstStyle/>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6.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control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hỗ</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Wizard</a:t>
            </a:r>
          </a:p>
          <a:p>
            <a:pPr marL="342900" indent="-342900">
              <a:buAutoNum type="alphaLcPeriod"/>
            </a:pPr>
            <a:r>
              <a:rPr lang="en-US" sz="2800" dirty="0" smtClean="0">
                <a:latin typeface="Times New Roman" panose="02020603050405020304" pitchFamily="18" charset="0"/>
                <a:cs typeface="Times New Roman" panose="02020603050405020304" pitchFamily="18" charset="0"/>
              </a:rPr>
              <a:t>Command </a:t>
            </a:r>
            <a:r>
              <a:rPr lang="en-US" sz="2800" dirty="0">
                <a:latin typeface="Times New Roman" panose="02020603050405020304" pitchFamily="18" charset="0"/>
                <a:cs typeface="Times New Roman" panose="02020603050405020304" pitchFamily="18" charset="0"/>
              </a:rPr>
              <a:t>button :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Record Navigation</a:t>
            </a:r>
            <a:r>
              <a:rPr lang="vi-VN" sz="2800" dirty="0">
                <a:latin typeface="Times New Roman" panose="02020603050405020304" pitchFamily="18" charset="0"/>
                <a:cs typeface="Times New Roman" panose="02020603050405020304" pitchFamily="18" charset="0"/>
              </a:rPr>
              <a:t>: chứa các lệnh di chuyển giữa các record như: </a:t>
            </a:r>
          </a:p>
          <a:p>
            <a:pPr lvl="1"/>
            <a:r>
              <a:rPr lang="en-US" sz="2800" dirty="0" smtClean="0">
                <a:latin typeface="Times New Roman" panose="02020603050405020304" pitchFamily="18" charset="0"/>
                <a:cs typeface="Times New Roman" panose="02020603050405020304" pitchFamily="18" charset="0"/>
              </a:rPr>
              <a:t>-Go </a:t>
            </a:r>
            <a:r>
              <a:rPr lang="en-US" sz="2800" dirty="0">
                <a:latin typeface="Times New Roman" panose="02020603050405020304" pitchFamily="18" charset="0"/>
                <a:cs typeface="Times New Roman" panose="02020603050405020304" pitchFamily="18" charset="0"/>
              </a:rPr>
              <a:t>To First Record: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-Go </a:t>
            </a:r>
            <a:r>
              <a:rPr lang="en-US" sz="2800" dirty="0">
                <a:latin typeface="Times New Roman" panose="02020603050405020304" pitchFamily="18" charset="0"/>
                <a:cs typeface="Times New Roman" panose="02020603050405020304" pitchFamily="18" charset="0"/>
              </a:rPr>
              <a:t>To Last Record: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-Go </a:t>
            </a:r>
            <a:r>
              <a:rPr lang="en-US" sz="2800" dirty="0">
                <a:latin typeface="Times New Roman" panose="02020603050405020304" pitchFamily="18" charset="0"/>
                <a:cs typeface="Times New Roman" panose="02020603050405020304" pitchFamily="18" charset="0"/>
              </a:rPr>
              <a:t>To Next Record: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-Go </a:t>
            </a:r>
            <a:r>
              <a:rPr lang="en-US" sz="2800" dirty="0">
                <a:latin typeface="Times New Roman" panose="02020603050405020304" pitchFamily="18" charset="0"/>
                <a:cs typeface="Times New Roman" panose="02020603050405020304" pitchFamily="18" charset="0"/>
              </a:rPr>
              <a:t>To Previous Record: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p>
          <a:p>
            <a:r>
              <a:rPr lang="vi-VN" sz="2800" dirty="0" smtClean="0">
                <a:latin typeface="Times New Roman" panose="02020603050405020304" pitchFamily="18" charset="0"/>
                <a:cs typeface="Times New Roman" panose="02020603050405020304" pitchFamily="18" charset="0"/>
              </a:rPr>
              <a:t>Các lệnh này thường dùng để tạo thanh navigation buttons trên form. </a:t>
            </a:r>
            <a:endParaRPr lang="en-US" sz="2800" dirty="0" smtClean="0">
              <a:latin typeface="Times New Roman" panose="02020603050405020304" pitchFamily="18" charset="0"/>
              <a:cs typeface="Times New Roman" panose="02020603050405020304" pitchFamily="18" charset="0"/>
            </a:endParaRPr>
          </a:p>
          <a:p>
            <a:endParaRPr lang="en-US" sz="2800" dirty="0" smtClean="0"/>
          </a:p>
          <a:p>
            <a:r>
              <a:rPr lang="vi-VN" sz="2800" dirty="0" smtClean="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Record Operations</a:t>
            </a:r>
            <a:r>
              <a:rPr lang="vi-VN" sz="2800" dirty="0">
                <a:latin typeface="Times New Roman" panose="02020603050405020304" pitchFamily="18" charset="0"/>
                <a:cs typeface="Times New Roman" panose="02020603050405020304" pitchFamily="18" charset="0"/>
              </a:rPr>
              <a:t>: gồm các lệnh thêm record hoặc xóa record như: </a:t>
            </a:r>
          </a:p>
          <a:p>
            <a:pPr lvl="1"/>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Add </a:t>
            </a:r>
            <a:r>
              <a:rPr lang="en-US" sz="2800" dirty="0">
                <a:latin typeface="Times New Roman" panose="02020603050405020304" pitchFamily="18" charset="0"/>
                <a:cs typeface="Times New Roman" panose="02020603050405020304" pitchFamily="18" charset="0"/>
              </a:rPr>
              <a:t>New Record: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-Delete </a:t>
            </a:r>
            <a:r>
              <a:rPr lang="en-US" sz="2800" dirty="0">
                <a:latin typeface="Times New Roman" panose="02020603050405020304" pitchFamily="18" charset="0"/>
                <a:cs typeface="Times New Roman" panose="02020603050405020304" pitchFamily="18" charset="0"/>
              </a:rPr>
              <a:t>Record: </a:t>
            </a:r>
            <a:r>
              <a:rPr lang="en-US" sz="2800" dirty="0" err="1">
                <a:latin typeface="Times New Roman" panose="02020603050405020304" pitchFamily="18" charset="0"/>
                <a:cs typeface="Times New Roman" panose="02020603050405020304" pitchFamily="18" charset="0"/>
              </a:rPr>
              <a:t>Xóa</a:t>
            </a:r>
            <a:r>
              <a:rPr lang="en-US" sz="2800" dirty="0">
                <a:latin typeface="Times New Roman" panose="02020603050405020304" pitchFamily="18" charset="0"/>
                <a:cs typeface="Times New Roman" panose="02020603050405020304" pitchFamily="18" charset="0"/>
              </a:rPr>
              <a:t> record. </a:t>
            </a:r>
          </a:p>
          <a:p>
            <a:pPr lvl="1"/>
            <a:r>
              <a:rPr lang="en-US" sz="2800" dirty="0" smtClean="0">
                <a:latin typeface="Times New Roman" panose="02020603050405020304" pitchFamily="18" charset="0"/>
                <a:cs typeface="Times New Roman" panose="02020603050405020304" pitchFamily="18" charset="0"/>
              </a:rPr>
              <a:t>-Duplicate </a:t>
            </a:r>
            <a:r>
              <a:rPr lang="en-US" sz="2800" dirty="0">
                <a:latin typeface="Times New Roman" panose="02020603050405020304" pitchFamily="18" charset="0"/>
                <a:cs typeface="Times New Roman" panose="02020603050405020304" pitchFamily="18" charset="0"/>
              </a:rPr>
              <a:t>Record: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trùng</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field. </a:t>
            </a:r>
          </a:p>
          <a:p>
            <a:pPr lvl="1"/>
            <a:r>
              <a:rPr lang="en-US" sz="2800" dirty="0" smtClean="0">
                <a:latin typeface="Times New Roman" panose="02020603050405020304" pitchFamily="18" charset="0"/>
                <a:cs typeface="Times New Roman" panose="02020603050405020304" pitchFamily="18" charset="0"/>
              </a:rPr>
              <a:t>-Print </a:t>
            </a:r>
            <a:r>
              <a:rPr lang="en-US" sz="2800" dirty="0">
                <a:latin typeface="Times New Roman" panose="02020603050405020304" pitchFamily="18" charset="0"/>
                <a:cs typeface="Times New Roman" panose="02020603050405020304" pitchFamily="18" charset="0"/>
              </a:rPr>
              <a:t>Record: In </a:t>
            </a:r>
            <a:r>
              <a:rPr lang="en-US" sz="2800" dirty="0" err="1">
                <a:latin typeface="Times New Roman" panose="02020603050405020304" pitchFamily="18" charset="0"/>
                <a:cs typeface="Times New Roman" panose="02020603050405020304" pitchFamily="18" charset="0"/>
              </a:rPr>
              <a:t>mẩu</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Save </a:t>
            </a:r>
            <a:r>
              <a:rPr lang="vi-VN" sz="2800" dirty="0">
                <a:latin typeface="Times New Roman" panose="02020603050405020304" pitchFamily="18" charset="0"/>
                <a:cs typeface="Times New Roman" panose="02020603050405020304" pitchFamily="18" charset="0"/>
              </a:rPr>
              <a:t>Record: lưu những thay đổi trước khi chuyển đến record tiếp theo. </a:t>
            </a:r>
          </a:p>
          <a:p>
            <a:pPr lvl="1"/>
            <a:r>
              <a:rPr lang="en-US" sz="2800" dirty="0" smtClean="0">
                <a:latin typeface="Times New Roman" panose="02020603050405020304" pitchFamily="18" charset="0"/>
                <a:cs typeface="Times New Roman" panose="02020603050405020304" pitchFamily="18" charset="0"/>
              </a:rPr>
              <a:t>-Undo </a:t>
            </a:r>
            <a:r>
              <a:rPr lang="en-US" sz="2800" dirty="0">
                <a:latin typeface="Times New Roman" panose="02020603050405020304" pitchFamily="18" charset="0"/>
                <a:cs typeface="Times New Roman" panose="02020603050405020304" pitchFamily="18" charset="0"/>
              </a:rPr>
              <a:t>Record: </a:t>
            </a:r>
            <a:r>
              <a:rPr lang="en-US" sz="2800" dirty="0" err="1">
                <a:latin typeface="Times New Roman" panose="02020603050405020304" pitchFamily="18" charset="0"/>
                <a:cs typeface="Times New Roman" panose="02020603050405020304" pitchFamily="18" charset="0"/>
              </a:rPr>
              <a:t>Hủy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90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8710077"/>
          </a:xfrm>
          <a:prstGeom prst="rect">
            <a:avLst/>
          </a:prstGeom>
        </p:spPr>
        <p:txBody>
          <a:bodyPr wrap="square">
            <a:spAutoFit/>
          </a:bodyPr>
          <a:lstStyle/>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6.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control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hỗ</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Wizard</a:t>
            </a:r>
          </a:p>
          <a:p>
            <a:pPr marL="342900" indent="-342900">
              <a:buAutoNum type="alphaLcPeriod"/>
            </a:pPr>
            <a:r>
              <a:rPr lang="en-US" sz="2800" dirty="0" smtClean="0">
                <a:latin typeface="Times New Roman" panose="02020603050405020304" pitchFamily="18" charset="0"/>
                <a:cs typeface="Times New Roman" panose="02020603050405020304" pitchFamily="18" charset="0"/>
              </a:rPr>
              <a:t>Command </a:t>
            </a:r>
            <a:r>
              <a:rPr lang="en-US" sz="2800" dirty="0">
                <a:latin typeface="Times New Roman" panose="02020603050405020304" pitchFamily="18" charset="0"/>
                <a:cs typeface="Times New Roman" panose="02020603050405020304" pitchFamily="18" charset="0"/>
              </a:rPr>
              <a:t>button : </a:t>
            </a:r>
          </a:p>
          <a:p>
            <a:r>
              <a:rPr lang="en-US" sz="2800" b="1" dirty="0">
                <a:latin typeface="Times New Roman" panose="02020603050405020304" pitchFamily="18" charset="0"/>
                <a:cs typeface="Times New Roman" panose="02020603050405020304" pitchFamily="18" charset="0"/>
              </a:rPr>
              <a:t>♦ Form Operations: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form </a:t>
            </a:r>
          </a:p>
          <a:p>
            <a:pPr lvl="1"/>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CloseForm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đóng</a:t>
            </a:r>
            <a:r>
              <a:rPr lang="en-US" sz="2800" dirty="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-Print </a:t>
            </a:r>
            <a:r>
              <a:rPr lang="en-US" sz="2800" dirty="0">
                <a:latin typeface="Times New Roman" panose="02020603050405020304" pitchFamily="18" charset="0"/>
                <a:cs typeface="Times New Roman" panose="02020603050405020304" pitchFamily="18" charset="0"/>
              </a:rPr>
              <a:t>Current Form: in form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p>
          <a:p>
            <a:pPr lvl="1"/>
            <a:r>
              <a:rPr lang="nn-NO" sz="2800" dirty="0" smtClean="0">
                <a:latin typeface="Times New Roman" panose="02020603050405020304" pitchFamily="18" charset="0"/>
                <a:cs typeface="Times New Roman" panose="02020603050405020304" pitchFamily="18" charset="0"/>
              </a:rPr>
              <a:t>-Open </a:t>
            </a:r>
            <a:r>
              <a:rPr lang="nn-NO" sz="2800" dirty="0">
                <a:latin typeface="Times New Roman" panose="02020603050405020304" pitchFamily="18" charset="0"/>
                <a:cs typeface="Times New Roman" panose="02020603050405020304" pitchFamily="18" charset="0"/>
              </a:rPr>
              <a:t>Form: Mở một form khác.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Report Operations: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Report </a:t>
            </a:r>
          </a:p>
          <a:p>
            <a:pPr lvl="1"/>
            <a:r>
              <a:rPr lang="en-US" sz="2800" dirty="0" smtClean="0">
                <a:latin typeface="Times New Roman" panose="02020603050405020304" pitchFamily="18" charset="0"/>
                <a:cs typeface="Times New Roman" panose="02020603050405020304" pitchFamily="18" charset="0"/>
              </a:rPr>
              <a:t>-Open </a:t>
            </a:r>
            <a:r>
              <a:rPr lang="en-US" sz="2800" dirty="0">
                <a:latin typeface="Times New Roman" panose="02020603050405020304" pitchFamily="18" charset="0"/>
                <a:cs typeface="Times New Roman" panose="02020603050405020304" pitchFamily="18" charset="0"/>
              </a:rPr>
              <a:t>Report: </a:t>
            </a:r>
            <a:r>
              <a:rPr lang="en-US" sz="2800" dirty="0" err="1">
                <a:latin typeface="Times New Roman" panose="02020603050405020304" pitchFamily="18" charset="0"/>
                <a:cs typeface="Times New Roman" panose="02020603050405020304" pitchFamily="18" charset="0"/>
              </a:rPr>
              <a:t>mở</a:t>
            </a:r>
            <a:r>
              <a:rPr lang="en-US" sz="2800" dirty="0">
                <a:latin typeface="Times New Roman" panose="02020603050405020304" pitchFamily="18" charset="0"/>
                <a:cs typeface="Times New Roman" panose="02020603050405020304" pitchFamily="18" charset="0"/>
              </a:rPr>
              <a:t> report. </a:t>
            </a:r>
          </a:p>
          <a:p>
            <a:pPr lvl="1"/>
            <a:r>
              <a:rPr lang="en-US" sz="2800" dirty="0" smtClean="0">
                <a:latin typeface="Times New Roman" panose="02020603050405020304" pitchFamily="18" charset="0"/>
                <a:cs typeface="Times New Roman" panose="02020603050405020304" pitchFamily="18" charset="0"/>
              </a:rPr>
              <a:t>-Preview </a:t>
            </a:r>
            <a:r>
              <a:rPr lang="en-US" sz="2800" dirty="0">
                <a:latin typeface="Times New Roman" panose="02020603050405020304" pitchFamily="18" charset="0"/>
                <a:cs typeface="Times New Roman" panose="02020603050405020304" pitchFamily="18" charset="0"/>
              </a:rPr>
              <a:t>Report: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report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in. </a:t>
            </a:r>
          </a:p>
          <a:p>
            <a:pPr lvl="1"/>
            <a:r>
              <a:rPr lang="en-US" sz="2800" dirty="0" smtClean="0">
                <a:latin typeface="Times New Roman" panose="02020603050405020304" pitchFamily="18" charset="0"/>
                <a:cs typeface="Times New Roman" panose="02020603050405020304" pitchFamily="18" charset="0"/>
              </a:rPr>
              <a:t>-Print </a:t>
            </a:r>
            <a:r>
              <a:rPr lang="en-US" sz="2800" dirty="0">
                <a:latin typeface="Times New Roman" panose="02020603050405020304" pitchFamily="18" charset="0"/>
                <a:cs typeface="Times New Roman" panose="02020603050405020304" pitchFamily="18" charset="0"/>
              </a:rPr>
              <a:t>Report: in report. </a:t>
            </a:r>
          </a:p>
          <a:p>
            <a:endParaRPr lang="en-US" sz="2800" dirty="0">
              <a:latin typeface="Times New Roman" panose="02020603050405020304" pitchFamily="18" charset="0"/>
              <a:cs typeface="Times New Roman" panose="02020603050405020304" pitchFamily="18" charset="0"/>
            </a:endParaRPr>
          </a:p>
          <a:p>
            <a:r>
              <a:rPr lang="vi-VN" sz="2800" b="1" dirty="0">
                <a:latin typeface="Times New Roman" panose="02020603050405020304" pitchFamily="18" charset="0"/>
                <a:cs typeface="Times New Roman" panose="02020603050405020304" pitchFamily="18" charset="0"/>
              </a:rPr>
              <a:t>♦ Application: </a:t>
            </a:r>
            <a:r>
              <a:rPr lang="vi-VN" sz="2800" dirty="0">
                <a:latin typeface="Times New Roman" panose="02020603050405020304" pitchFamily="18" charset="0"/>
                <a:cs typeface="Times New Roman" panose="02020603050405020304" pitchFamily="18" charset="0"/>
              </a:rPr>
              <a:t>gồm lệnh liên quan đến ứng dụng như Quit Application. </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Miscellaneous: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Run Query, Run Macro... </a:t>
            </a:r>
          </a:p>
          <a:p>
            <a:pPr lvl="1"/>
            <a:r>
              <a:rPr lang="en-US" sz="2800" dirty="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khung</a:t>
            </a:r>
            <a:r>
              <a:rPr lang="en-US" sz="2800" dirty="0">
                <a:latin typeface="Times New Roman" panose="02020603050405020304" pitchFamily="18" charset="0"/>
                <a:cs typeface="Times New Roman" panose="02020603050405020304" pitchFamily="18" charset="0"/>
              </a:rPr>
              <a:t> Action, click Next. </a:t>
            </a:r>
          </a:p>
          <a:p>
            <a:pPr lvl="1"/>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Text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Picture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click Next. </a:t>
            </a:r>
          </a:p>
          <a:p>
            <a:pPr lvl="1"/>
            <a:r>
              <a:rPr lang="pt-BR" sz="2800" dirty="0" smtClean="0">
                <a:latin typeface="Times New Roman" panose="02020603050405020304" pitchFamily="18" charset="0"/>
                <a:cs typeface="Times New Roman" panose="02020603050405020304" pitchFamily="18" charset="0"/>
              </a:rPr>
              <a:t>-Đặt </a:t>
            </a:r>
            <a:r>
              <a:rPr lang="pt-BR" sz="2800" dirty="0">
                <a:latin typeface="Times New Roman" panose="02020603050405020304" pitchFamily="18" charset="0"/>
                <a:cs typeface="Times New Roman" panose="02020603050405020304" pitchFamily="18" charset="0"/>
              </a:rPr>
              <a:t>tên cho nút, Finish.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7309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3970318"/>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7. </a:t>
            </a:r>
            <a:r>
              <a:rPr lang="en-US" sz="2800" b="1" dirty="0" err="1" smtClean="0">
                <a:latin typeface="Times New Roman" panose="02020603050405020304" pitchFamily="18" charset="0"/>
                <a:cs typeface="Times New Roman" panose="02020603050405020304" pitchFamily="18" charset="0"/>
              </a:rPr>
              <a:t>Thực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hành</a:t>
            </a:r>
            <a:endParaRPr lang="en-US" sz="2800" dirty="0">
              <a:latin typeface="Times New Roman" panose="02020603050405020304" pitchFamily="18" charset="0"/>
              <a:cs typeface="Times New Roman" panose="02020603050405020304" pitchFamily="18" charset="0"/>
            </a:endParaRPr>
          </a:p>
          <a:p>
            <a:r>
              <a:rPr lang="da-DK" sz="2800" b="1" dirty="0" smtClean="0">
                <a:latin typeface="Times New Roman" panose="02020603050405020304" pitchFamily="18" charset="0"/>
                <a:cs typeface="Times New Roman" panose="02020603050405020304" pitchFamily="18" charset="0"/>
              </a:rPr>
              <a:t>7.1 </a:t>
            </a:r>
            <a:r>
              <a:rPr lang="da-DK" sz="2800" b="1" dirty="0">
                <a:latin typeface="Times New Roman" panose="02020603050405020304" pitchFamily="18" charset="0"/>
                <a:cs typeface="Times New Roman" panose="02020603050405020304" pitchFamily="18" charset="0"/>
              </a:rPr>
              <a:t>Tạo một Single </a:t>
            </a:r>
            <a:r>
              <a:rPr lang="da-DK" sz="2800" b="1" dirty="0" smtClean="0">
                <a:latin typeface="Times New Roman" panose="02020603050405020304" pitchFamily="18" charset="0"/>
                <a:cs typeface="Times New Roman" panose="02020603050405020304" pitchFamily="18" charset="0"/>
              </a:rPr>
              <a:t>Form</a:t>
            </a:r>
          </a:p>
          <a:p>
            <a:r>
              <a:rPr lang="da-DK" sz="2800" b="1" dirty="0" smtClean="0">
                <a:latin typeface="Times New Roman" panose="02020603050405020304" pitchFamily="18" charset="0"/>
                <a:cs typeface="Times New Roman" panose="02020603050405020304" pitchFamily="18" charset="0"/>
              </a:rPr>
              <a:t>Chọn 1 table trong CSDL, sau đó trong tab CREATE-&gt;FORM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Single </a:t>
            </a:r>
            <a:r>
              <a:rPr lang="en-US" sz="2800" dirty="0">
                <a:latin typeface="Times New Roman" panose="02020603050405020304" pitchFamily="18" charset="0"/>
                <a:cs typeface="Times New Roman" panose="02020603050405020304" pitchFamily="18" charset="0"/>
              </a:rPr>
              <a:t>form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field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field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query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Note: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cha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record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con. </a:t>
            </a:r>
            <a:endParaRPr lang="da-DK" sz="2800" b="1" dirty="0" smtClean="0">
              <a:latin typeface="Times New Roman" panose="02020603050405020304" pitchFamily="18" charset="0"/>
              <a:cs typeface="Times New Roman" panose="02020603050405020304" pitchFamily="18" charset="0"/>
            </a:endParaRPr>
          </a:p>
          <a:p>
            <a:r>
              <a:rPr lang="da-DK" sz="2800" b="1" dirty="0" smtClean="0">
                <a:latin typeface="Times New Roman" panose="02020603050405020304" pitchFamily="18" charset="0"/>
                <a:cs typeface="Times New Roman" panose="02020603050405020304" pitchFamily="18" charset="0"/>
              </a:rPr>
              <a:t>Ví dụ: tạo form DMSV:</a:t>
            </a:r>
            <a:endParaRPr lang="pt-BR"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28258" y="5808133"/>
            <a:ext cx="12257617" cy="5529570"/>
          </a:xfrm>
          <a:prstGeom prst="rect">
            <a:avLst/>
          </a:prstGeom>
          <a:ln>
            <a:solidFill>
              <a:schemeClr val="bg1">
                <a:lumMod val="50000"/>
              </a:schemeClr>
            </a:solidFill>
          </a:ln>
        </p:spPr>
      </p:pic>
    </p:spTree>
    <p:extLst>
      <p:ext uri="{BB962C8B-B14F-4D97-AF65-F5344CB8AC3E}">
        <p14:creationId xmlns:p14="http://schemas.microsoft.com/office/powerpoint/2010/main" val="237612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2246769"/>
          </a:xfrm>
          <a:prstGeom prst="rect">
            <a:avLst/>
          </a:prstGeom>
        </p:spPr>
        <p:txBody>
          <a:bodyPr wrap="square">
            <a:spAutoFit/>
          </a:bodyPr>
          <a:lstStyle/>
          <a:p>
            <a:r>
              <a:rPr lang="da-DK" sz="2800" b="1" dirty="0" smtClean="0">
                <a:latin typeface="Times New Roman" panose="02020603050405020304" pitchFamily="18" charset="0"/>
                <a:cs typeface="Times New Roman" panose="02020603050405020304" pitchFamily="18" charset="0"/>
              </a:rPr>
              <a:t>7.2 </a:t>
            </a:r>
            <a:r>
              <a:rPr lang="en-US" sz="2800" b="1" dirty="0" err="1" smtClean="0">
                <a:latin typeface="Times New Roman" panose="02020603050405020304" pitchFamily="18" charset="0"/>
                <a:cs typeface="Times New Roman" panose="02020603050405020304" pitchFamily="18" charset="0"/>
              </a:rPr>
              <a:t>Tạo</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Form </a:t>
            </a:r>
            <a:r>
              <a:rPr lang="en-US" sz="2800" b="1" dirty="0" err="1">
                <a:latin typeface="Times New Roman" panose="02020603050405020304" pitchFamily="18" charset="0"/>
                <a:cs typeface="Times New Roman" panose="02020603050405020304" pitchFamily="18" charset="0"/>
              </a:rPr>
              <a:t>bằng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Form Wizard </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•Là công cụ tạo Form qua các bước trung gian với một loạt câu hỏi gợi ý giúp xây dựng From phù hợp nhất. </a:t>
            </a:r>
          </a:p>
          <a:p>
            <a:r>
              <a:rPr lang="en-US" sz="2800" b="1" dirty="0" err="1" smtClean="0">
                <a:latin typeface="Times New Roman" panose="02020603050405020304" pitchFamily="18" charset="0"/>
                <a:cs typeface="Times New Roman" panose="02020603050405020304" pitchFamily="18" charset="0"/>
              </a:rPr>
              <a:t>Chọn</a:t>
            </a:r>
            <a:r>
              <a:rPr lang="en-US" sz="2800" b="1" dirty="0" smtClean="0">
                <a:latin typeface="Times New Roman" panose="02020603050405020304" pitchFamily="18" charset="0"/>
                <a:cs typeface="Times New Roman" panose="02020603050405020304" pitchFamily="18" charset="0"/>
              </a:rPr>
              <a:t> tab CREATE-&gt;Form Wizard-&gt;</a:t>
            </a:r>
            <a:r>
              <a:rPr lang="en-US" sz="2800" b="1" dirty="0" err="1" smtClean="0">
                <a:latin typeface="Times New Roman" panose="02020603050405020304" pitchFamily="18" charset="0"/>
                <a:cs typeface="Times New Roman" panose="02020603050405020304" pitchFamily="18" charset="0"/>
              </a:rPr>
              <a:t>chọn</a:t>
            </a:r>
            <a:r>
              <a:rPr lang="en-US" sz="2800" b="1" dirty="0" smtClean="0">
                <a:latin typeface="Times New Roman" panose="02020603050405020304" pitchFamily="18" charset="0"/>
                <a:cs typeface="Times New Roman" panose="02020603050405020304" pitchFamily="18" charset="0"/>
              </a:rPr>
              <a:t> table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field </a:t>
            </a:r>
            <a:r>
              <a:rPr lang="en-US" sz="2800" b="1" dirty="0" err="1" smtClean="0">
                <a:latin typeface="Times New Roman" panose="02020603050405020304" pitchFamily="18" charset="0"/>
                <a:cs typeface="Times New Roman" panose="02020603050405020304" pitchFamily="18" charset="0"/>
              </a:rPr>
              <a:t>làm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dữ</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liệu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form-&gt;next</a:t>
            </a:r>
            <a:r>
              <a:rPr lang="pt-BR" sz="2800" dirty="0" smtClean="0">
                <a:latin typeface="Times New Roman" panose="02020603050405020304" pitchFamily="18" charset="0"/>
                <a:cs typeface="Times New Roman" panose="02020603050405020304" pitchFamily="18" charset="0"/>
              </a:rPr>
              <a:t>.</a:t>
            </a:r>
          </a:p>
          <a:p>
            <a:r>
              <a:rPr lang="pt-BR" sz="2800" b="1" dirty="0" smtClean="0">
                <a:latin typeface="Times New Roman" panose="02020603050405020304" pitchFamily="18" charset="0"/>
                <a:cs typeface="Times New Roman" panose="02020603050405020304" pitchFamily="18" charset="0"/>
              </a:rPr>
              <a:t>Sau đó chọn các dạng form cần tạo ở cửa sổ Form Wizard, đặt tên cho form-&gt;Finish.</a:t>
            </a:r>
            <a:endParaRPr lang="en-US" sz="2800" b="1" dirty="0" smtClean="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874394" y="5065184"/>
            <a:ext cx="13965346" cy="4057006"/>
            <a:chOff x="777347" y="4777317"/>
            <a:chExt cx="13965346" cy="4057006"/>
          </a:xfrm>
        </p:grpSpPr>
        <p:grpSp>
          <p:nvGrpSpPr>
            <p:cNvPr id="9" name="Group 8"/>
            <p:cNvGrpSpPr/>
            <p:nvPr/>
          </p:nvGrpSpPr>
          <p:grpSpPr>
            <a:xfrm>
              <a:off x="777347" y="4777317"/>
              <a:ext cx="9866864" cy="4057006"/>
              <a:chOff x="711201" y="4705351"/>
              <a:chExt cx="9866864" cy="4057006"/>
            </a:xfrm>
          </p:grpSpPr>
          <p:pic>
            <p:nvPicPr>
              <p:cNvPr id="5" name="Picture 4"/>
              <p:cNvPicPr>
                <a:picLocks noChangeAspect="1"/>
              </p:cNvPicPr>
              <p:nvPr/>
            </p:nvPicPr>
            <p:blipFill>
              <a:blip r:embed="rId3"/>
              <a:stretch>
                <a:fillRect/>
              </a:stretch>
            </p:blipFill>
            <p:spPr>
              <a:xfrm>
                <a:off x="711201" y="4705351"/>
                <a:ext cx="4370386" cy="405700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5958950" y="5155665"/>
                <a:ext cx="4026450" cy="3001969"/>
              </a:xfrm>
              <a:prstGeom prst="rect">
                <a:avLst/>
              </a:prstGeom>
            </p:spPr>
          </p:pic>
          <p:sp>
            <p:nvSpPr>
              <p:cNvPr id="8" name="Right Arrow 7"/>
              <p:cNvSpPr/>
              <p:nvPr/>
            </p:nvSpPr>
            <p:spPr>
              <a:xfrm>
                <a:off x="5266268" y="6345763"/>
                <a:ext cx="508000"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0070065" y="6445987"/>
                <a:ext cx="508000"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5"/>
            <a:stretch>
              <a:fillRect/>
            </a:stretch>
          </p:blipFill>
          <p:spPr>
            <a:xfrm>
              <a:off x="10761134" y="5227631"/>
              <a:ext cx="3981559" cy="3001969"/>
            </a:xfrm>
            <a:prstGeom prst="rect">
              <a:avLst/>
            </a:prstGeom>
          </p:spPr>
        </p:pic>
      </p:grpSp>
    </p:spTree>
    <p:extLst>
      <p:ext uri="{BB962C8B-B14F-4D97-AF65-F5344CB8AC3E}">
        <p14:creationId xmlns:p14="http://schemas.microsoft.com/office/powerpoint/2010/main" val="347981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2957085"/>
            <a:ext cx="14672128" cy="6104063"/>
          </a:xfrm>
        </p:spPr>
        <p:txBody>
          <a:bodyPr>
            <a:normAutofit lnSpcReduction="10000"/>
          </a:bodyPr>
          <a:lstStyle/>
          <a:p>
            <a:pPr algn="l"/>
            <a:r>
              <a:rPr lang="en-US" b="1" dirty="0" smtClean="0">
                <a:latin typeface="Times New Roman" panose="02020603050405020304" pitchFamily="18" charset="0"/>
                <a:cs typeface="Times New Roman" panose="02020603050405020304" pitchFamily="18" charset="0"/>
              </a:rPr>
              <a:t>2. </a:t>
            </a:r>
            <a:r>
              <a:rPr lang="vi-VN" b="1" dirty="0">
                <a:latin typeface="Times New Roman" panose="02020603050405020304" pitchFamily="18" charset="0"/>
                <a:cs typeface="Times New Roman" panose="02020603050405020304" pitchFamily="18" charset="0"/>
              </a:rPr>
              <a:t>Các thành phần cơ bản của một tập tin CSDL </a:t>
            </a:r>
            <a:r>
              <a:rPr lang="vi-VN" b="1" dirty="0" smtClean="0">
                <a:latin typeface="Times New Roman" panose="02020603050405020304" pitchFamily="18" charset="0"/>
                <a:cs typeface="Times New Roman" panose="02020603050405020304" pitchFamily="18" charset="0"/>
              </a:rPr>
              <a:t>ACCESS</a:t>
            </a:r>
            <a:endParaRPr lang="en-US" b="1" dirty="0" smtClean="0">
              <a:latin typeface="Times New Roman" panose="02020603050405020304" pitchFamily="18" charset="0"/>
              <a:cs typeface="Times New Roman" panose="02020603050405020304" pitchFamily="18" charset="0"/>
            </a:endParaRPr>
          </a:p>
          <a:p>
            <a:pPr algn="l"/>
            <a:r>
              <a:rPr lang="vi-VN" sz="2800" dirty="0">
                <a:latin typeface="+mj-lt"/>
                <a:cs typeface="Times New Roman" panose="02020603050405020304" pitchFamily="18" charset="0"/>
              </a:rPr>
              <a:t>Một tập tin CSDL ACCESS gồm có 6 thành phần cơ bản sau</a:t>
            </a:r>
          </a:p>
          <a:p>
            <a:pPr algn="l"/>
            <a:r>
              <a:rPr lang="fr-FR" sz="2800" i="1" dirty="0" smtClean="0">
                <a:latin typeface="Times New Roman" panose="02020603050405020304" pitchFamily="18" charset="0"/>
                <a:cs typeface="Times New Roman" panose="02020603050405020304" pitchFamily="18" charset="0"/>
              </a:rPr>
              <a:t>- </a:t>
            </a:r>
            <a:r>
              <a:rPr lang="fr-FR" sz="2800" i="1" dirty="0" err="1" smtClean="0">
                <a:latin typeface="Times New Roman" panose="02020603050405020304" pitchFamily="18" charset="0"/>
                <a:cs typeface="Times New Roman" panose="02020603050405020304" pitchFamily="18" charset="0"/>
              </a:rPr>
              <a:t>Bảng</a:t>
            </a:r>
            <a:r>
              <a:rPr lang="fr-FR" sz="2800" i="1" dirty="0" smtClean="0">
                <a:latin typeface="Times New Roman" panose="02020603050405020304" pitchFamily="18" charset="0"/>
                <a:cs typeface="Times New Roman" panose="02020603050405020304" pitchFamily="18" charset="0"/>
              </a:rPr>
              <a:t> </a:t>
            </a:r>
            <a:r>
              <a:rPr lang="fr-FR" sz="2800" i="1" dirty="0">
                <a:latin typeface="Times New Roman" panose="02020603050405020304" pitchFamily="18" charset="0"/>
                <a:cs typeface="Times New Roman" panose="02020603050405020304" pitchFamily="18" charset="0"/>
              </a:rPr>
              <a:t>(Tables) </a:t>
            </a:r>
            <a:r>
              <a:rPr lang="fr-FR" sz="2800" dirty="0">
                <a:latin typeface="Times New Roman" panose="02020603050405020304" pitchFamily="18" charset="0"/>
                <a:cs typeface="Times New Roman" panose="02020603050405020304" pitchFamily="18" charset="0"/>
              </a:rPr>
              <a:t>: Là </a:t>
            </a:r>
            <a:r>
              <a:rPr lang="fr-FR" sz="2800" dirty="0" err="1">
                <a:latin typeface="Times New Roman" panose="02020603050405020304" pitchFamily="18" charset="0"/>
                <a:cs typeface="Times New Roman" panose="02020603050405020304" pitchFamily="18" charset="0"/>
              </a:rPr>
              <a:t>nơi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chứa</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dữ</a:t>
            </a:r>
            <a:r>
              <a:rPr lang="fr-FR" sz="2800" dirty="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liệu</a:t>
            </a:r>
            <a:r>
              <a:rPr lang="fr-FR"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(con</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người,địa</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điểm,đồ</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vật,…)</a:t>
            </a:r>
            <a:endParaRPr lang="fr-FR" sz="2800" dirty="0" smtClean="0">
              <a:latin typeface="Times New Roman" panose="02020603050405020304" pitchFamily="18" charset="0"/>
              <a:cs typeface="Times New Roman" panose="02020603050405020304" pitchFamily="18" charset="0"/>
            </a:endParaRP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Truy</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vấn</a:t>
            </a:r>
            <a:r>
              <a:rPr lang="en-US" sz="2800" i="1" dirty="0">
                <a:latin typeface="Times New Roman" panose="02020603050405020304" pitchFamily="18" charset="0"/>
                <a:cs typeface="Times New Roman" panose="02020603050405020304" pitchFamily="18" charset="0"/>
              </a:rPr>
              <a:t> (Queries)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a:t>
            </a: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Biểu</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mẫu</a:t>
            </a:r>
            <a:r>
              <a:rPr lang="en-US" sz="2800" i="1" dirty="0">
                <a:latin typeface="Times New Roman" panose="02020603050405020304" pitchFamily="18" charset="0"/>
                <a:cs typeface="Times New Roman" panose="02020603050405020304" pitchFamily="18" charset="0"/>
              </a:rPr>
              <a:t> (Forms)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pPr algn="l"/>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Báo</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cáo</a:t>
            </a:r>
            <a:r>
              <a:rPr lang="en-US" sz="2800" i="1" dirty="0">
                <a:latin typeface="Times New Roman" panose="02020603050405020304" pitchFamily="18" charset="0"/>
                <a:cs typeface="Times New Roman" panose="02020603050405020304" pitchFamily="18" charset="0"/>
              </a:rPr>
              <a:t> (Reports)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in </a:t>
            </a:r>
            <a:r>
              <a:rPr lang="en-US" sz="2800" dirty="0" err="1">
                <a:latin typeface="Times New Roman" panose="02020603050405020304" pitchFamily="18" charset="0"/>
                <a:cs typeface="Times New Roman" panose="02020603050405020304" pitchFamily="18" charset="0"/>
              </a:rPr>
              <a:t>ấn</a:t>
            </a:r>
            <a:r>
              <a:rPr lang="en-US" sz="2800" dirty="0">
                <a:latin typeface="Times New Roman" panose="02020603050405020304" pitchFamily="18" charset="0"/>
                <a:cs typeface="Times New Roman" panose="02020603050405020304" pitchFamily="18" charset="0"/>
              </a:rPr>
              <a:t>.</a:t>
            </a:r>
          </a:p>
          <a:p>
            <a:pPr algn="l"/>
            <a:r>
              <a:rPr lang="fr-FR" sz="2800" i="1" dirty="0" smtClean="0">
                <a:latin typeface="Times New Roman" panose="02020603050405020304" pitchFamily="18" charset="0"/>
                <a:cs typeface="Times New Roman" panose="02020603050405020304" pitchFamily="18" charset="0"/>
              </a:rPr>
              <a:t>- Pages </a:t>
            </a:r>
            <a:r>
              <a:rPr lang="fr-FR" sz="2800" i="1" dirty="0">
                <a:latin typeface="Times New Roman" panose="02020603050405020304" pitchFamily="18" charset="0"/>
                <a:cs typeface="Times New Roman" panose="02020603050405020304" pitchFamily="18" charset="0"/>
              </a:rPr>
              <a:t>(</a:t>
            </a:r>
            <a:r>
              <a:rPr lang="fr-FR" sz="2800" i="1" dirty="0" err="1">
                <a:latin typeface="Times New Roman" panose="02020603050405020304" pitchFamily="18" charset="0"/>
                <a:cs typeface="Times New Roman" panose="02020603050405020304" pitchFamily="18" charset="0"/>
              </a:rPr>
              <a:t>Trang</a:t>
            </a:r>
            <a:r>
              <a:rPr lang="fr-FR" sz="2800" i="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Tạo</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trang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dữ</a:t>
            </a:r>
            <a:r>
              <a:rPr lang="fr-FR" sz="2800" dirty="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liệu</a:t>
            </a:r>
            <a:r>
              <a:rPr lang="fr-FR"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HTML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gửi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WebServer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1mạng LAN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Webbrowser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nhìn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thấy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a:p>
            <a:pPr algn="l"/>
            <a:r>
              <a:rPr lang="en-US" sz="2800" i="1" dirty="0" smtClean="0">
                <a:latin typeface="Times New Roman" panose="02020603050405020304" pitchFamily="18" charset="0"/>
                <a:cs typeface="Times New Roman" panose="02020603050405020304" pitchFamily="18" charset="0"/>
              </a:rPr>
              <a:t>- Macros </a:t>
            </a:r>
            <a:r>
              <a:rPr lang="en-US"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Tập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lệnh</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a:t>
            </a:r>
          </a:p>
          <a:p>
            <a:pPr algn="l"/>
            <a:r>
              <a:rPr lang="en-US" sz="2800" i="1" dirty="0" smtClean="0">
                <a:latin typeface="+mj-lt"/>
                <a:cs typeface="Times New Roman" panose="02020603050405020304" pitchFamily="18" charset="0"/>
              </a:rPr>
              <a:t>-</a:t>
            </a:r>
            <a:r>
              <a:rPr lang="vi-VN" sz="2800" i="1" dirty="0" smtClean="0">
                <a:latin typeface="+mj-lt"/>
                <a:cs typeface="Times New Roman" panose="02020603050405020304" pitchFamily="18" charset="0"/>
              </a:rPr>
              <a:t>Modules </a:t>
            </a:r>
            <a:r>
              <a:rPr lang="vi-VN" sz="2800" i="1" dirty="0">
                <a:latin typeface="+mj-lt"/>
                <a:cs typeface="Times New Roman" panose="02020603050405020304" pitchFamily="18" charset="0"/>
              </a:rPr>
              <a:t>(Đơn thể) </a:t>
            </a:r>
            <a:r>
              <a:rPr lang="vi-VN" sz="2800" dirty="0">
                <a:latin typeface="+mj-lt"/>
                <a:cs typeface="Times New Roman" panose="02020603050405020304" pitchFamily="18" charset="0"/>
              </a:rPr>
              <a:t>: Dùng để lập trình Access </a:t>
            </a:r>
            <a:r>
              <a:rPr lang="vi-VN" sz="2800" dirty="0" smtClean="0">
                <a:latin typeface="+mj-lt"/>
                <a:cs typeface="Times New Roman" panose="02020603050405020304" pitchFamily="18" charset="0"/>
              </a:rPr>
              <a:t>Basic</a:t>
            </a:r>
            <a:endParaRPr lang="en-US" sz="2800" dirty="0" smtClean="0">
              <a:latin typeface="+mj-lt"/>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1 CSDL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1 table,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endParaRPr lang="fr-FR" sz="2800" dirty="0" smtClean="0">
              <a:latin typeface="Times New Roman" panose="02020603050405020304" pitchFamily="18" charset="0"/>
              <a:cs typeface="Times New Roman" panose="02020603050405020304" pitchFamily="18" charset="0"/>
            </a:endParaRPr>
          </a:p>
          <a:p>
            <a:endParaRPr lang="en-US" sz="33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155738" y="755313"/>
            <a:ext cx="10133223" cy="1089529"/>
          </a:xfrm>
          <a:prstGeom prst="rect">
            <a:avLst/>
          </a:prstGeom>
        </p:spPr>
        <p:txBody>
          <a:bodyPr vert="horz" lIns="91440" tIns="45720" rIns="91440" bIns="45720" rtlCol="0" anchor="b">
            <a:normAutofit fontScale="92500"/>
          </a:bodyPr>
          <a:lstStyle/>
          <a:p>
            <a:pPr defTabSz="1219170">
              <a:lnSpc>
                <a:spcPct val="90000"/>
              </a:lnSpc>
              <a:spcBef>
                <a:spcPct val="0"/>
              </a:spcBef>
            </a:pPr>
            <a:r>
              <a:rPr lang="en-US" sz="7200" b="1" dirty="0">
                <a:latin typeface="Times New Roman" panose="02020603050405020304" pitchFamily="18" charset="0"/>
                <a:ea typeface="+mj-ea"/>
                <a:cs typeface="Times New Roman" panose="02020603050405020304" pitchFamily="18" charset="0"/>
              </a:rPr>
              <a:t>II.</a:t>
            </a:r>
            <a:r>
              <a:rPr lang="vi-VN" sz="7200" b="1" dirty="0">
                <a:latin typeface="Times New Roman" panose="02020603050405020304" pitchFamily="18" charset="0"/>
                <a:ea typeface="+mj-ea"/>
                <a:cs typeface="Times New Roman" panose="02020603050405020304" pitchFamily="18" charset="0"/>
              </a:rPr>
              <a:t>Nhập môn về ACCESS.</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74203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3108543"/>
          </a:xfrm>
          <a:prstGeom prst="rect">
            <a:avLst/>
          </a:prstGeom>
        </p:spPr>
        <p:txBody>
          <a:bodyPr wrap="square">
            <a:spAutoFit/>
          </a:bodyPr>
          <a:lstStyle/>
          <a:p>
            <a:r>
              <a:rPr lang="da-DK" sz="2800" b="1" dirty="0" smtClean="0">
                <a:latin typeface="Times New Roman" panose="02020603050405020304" pitchFamily="18" charset="0"/>
                <a:cs typeface="Times New Roman" panose="02020603050405020304" pitchFamily="18" charset="0"/>
              </a:rPr>
              <a:t>7.</a:t>
            </a:r>
            <a:r>
              <a:rPr lang="nn-NO" sz="2800" b="1" dirty="0" smtClean="0">
                <a:latin typeface="Times New Roman" panose="02020603050405020304" pitchFamily="18" charset="0"/>
                <a:cs typeface="Times New Roman" panose="02020603050405020304" pitchFamily="18" charset="0"/>
              </a:rPr>
              <a:t>3 </a:t>
            </a:r>
            <a:r>
              <a:rPr lang="nn-NO" sz="2800" b="1" dirty="0">
                <a:latin typeface="Times New Roman" panose="02020603050405020304" pitchFamily="18" charset="0"/>
                <a:cs typeface="Times New Roman" panose="02020603050405020304" pitchFamily="18" charset="0"/>
              </a:rPr>
              <a:t>Tạo Form bằng Design </a:t>
            </a:r>
            <a:endParaRPr lang="nn-NO"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From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Access </a:t>
            </a:r>
          </a:p>
          <a:p>
            <a:r>
              <a:rPr lang="en-US" sz="2800" b="1" dirty="0" smtClean="0">
                <a:latin typeface="Times New Roman" panose="02020603050405020304" pitchFamily="18" charset="0"/>
                <a:cs typeface="Times New Roman" panose="02020603050405020304" pitchFamily="18" charset="0"/>
              </a:rPr>
              <a:t>7.3.1 </a:t>
            </a:r>
            <a:r>
              <a:rPr lang="en-US" sz="2800" b="1" dirty="0">
                <a:latin typeface="Times New Roman" panose="02020603050405020304" pitchFamily="18" charset="0"/>
                <a:cs typeface="Times New Roman" panose="02020603050405020304" pitchFamily="18" charset="0"/>
              </a:rPr>
              <a:t>Layout View ( Blank Form) </a:t>
            </a:r>
            <a:endParaRPr lang="en-US" sz="28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tab </a:t>
            </a:r>
            <a:r>
              <a:rPr lang="en-US" sz="2800" b="1" dirty="0">
                <a:latin typeface="Times New Roman" panose="02020603050405020304" pitchFamily="18" charset="0"/>
                <a:cs typeface="Times New Roman" panose="02020603050405020304" pitchFamily="18" charset="0"/>
              </a:rPr>
              <a:t>Create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thanh</a:t>
            </a:r>
            <a:r>
              <a:rPr lang="en-US" sz="2800" dirty="0">
                <a:latin typeface="Times New Roman" panose="02020603050405020304" pitchFamily="18" charset="0"/>
                <a:cs typeface="Times New Roman" panose="02020603050405020304" pitchFamily="18" charset="0"/>
              </a:rPr>
              <a:t> Ribbon, click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Blank Form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Forms. </a:t>
            </a:r>
          </a:p>
          <a:p>
            <a:r>
              <a:rPr lang="en-US" sz="2800" dirty="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trắng</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Layout view. </a:t>
            </a:r>
          </a:p>
          <a:p>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Drag </a:t>
            </a:r>
            <a:r>
              <a:rPr lang="en-US" sz="2800" dirty="0" err="1">
                <a:latin typeface="Times New Roman" panose="02020603050405020304" pitchFamily="18" charset="0"/>
                <a:cs typeface="Times New Roman" panose="02020603050405020304" pitchFamily="18" charset="0"/>
              </a:rPr>
              <a:t>chuột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kéo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field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field list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form. </a:t>
            </a:r>
          </a:p>
        </p:txBody>
      </p:sp>
      <p:pic>
        <p:nvPicPr>
          <p:cNvPr id="2" name="Picture 1"/>
          <p:cNvPicPr>
            <a:picLocks noChangeAspect="1"/>
          </p:cNvPicPr>
          <p:nvPr/>
        </p:nvPicPr>
        <p:blipFill rotWithShape="1">
          <a:blip r:embed="rId3"/>
          <a:srcRect b="17164"/>
          <a:stretch/>
        </p:blipFill>
        <p:spPr>
          <a:xfrm>
            <a:off x="6113689" y="4818250"/>
            <a:ext cx="7553325" cy="1806837"/>
          </a:xfrm>
          <a:prstGeom prst="rect">
            <a:avLst/>
          </a:prstGeom>
          <a:ln>
            <a:solidFill>
              <a:schemeClr val="bg1">
                <a:lumMod val="50000"/>
              </a:schemeClr>
            </a:solidFill>
          </a:ln>
        </p:spPr>
      </p:pic>
      <p:sp>
        <p:nvSpPr>
          <p:cNvPr id="3" name="Rectangle 2"/>
          <p:cNvSpPr/>
          <p:nvPr/>
        </p:nvSpPr>
        <p:spPr>
          <a:xfrm>
            <a:off x="524934" y="6690631"/>
            <a:ext cx="14347006" cy="224676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7.3.1 Layout View ( Blank Form) </a:t>
            </a:r>
            <a:endParaRPr lang="en-US" sz="28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tab </a:t>
            </a:r>
            <a:r>
              <a:rPr lang="en-US" sz="2800" b="1" dirty="0">
                <a:latin typeface="Times New Roman" panose="02020603050405020304" pitchFamily="18" charset="0"/>
                <a:cs typeface="Times New Roman" panose="02020603050405020304" pitchFamily="18" charset="0"/>
              </a:rPr>
              <a:t>Create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thanh</a:t>
            </a:r>
            <a:r>
              <a:rPr lang="en-US" sz="2800" dirty="0">
                <a:latin typeface="Times New Roman" panose="02020603050405020304" pitchFamily="18" charset="0"/>
                <a:cs typeface="Times New Roman" panose="02020603050405020304" pitchFamily="18" charset="0"/>
              </a:rPr>
              <a:t> Ribbon, click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Blank Form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Forms. </a:t>
            </a:r>
          </a:p>
          <a:p>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form </a:t>
            </a:r>
            <a:r>
              <a:rPr lang="en-US" sz="2800" dirty="0" err="1">
                <a:latin typeface="Times New Roman" panose="02020603050405020304" pitchFamily="18" charset="0"/>
                <a:cs typeface="Times New Roman" panose="02020603050405020304" pitchFamily="18" charset="0"/>
              </a:rPr>
              <a:t>trắng</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Layout view. </a:t>
            </a:r>
          </a:p>
          <a:p>
            <a:r>
              <a:rPr lang="en-US" sz="2800" dirty="0">
                <a:latin typeface="Times New Roman" panose="02020603050405020304" pitchFamily="18" charset="0"/>
                <a:cs typeface="Times New Roman" panose="02020603050405020304" pitchFamily="18" charset="0"/>
              </a:rPr>
              <a:t>-Drag </a:t>
            </a:r>
            <a:r>
              <a:rPr lang="en-US" sz="2800" dirty="0" err="1">
                <a:latin typeface="Times New Roman" panose="02020603050405020304" pitchFamily="18" charset="0"/>
                <a:cs typeface="Times New Roman" panose="02020603050405020304" pitchFamily="18" charset="0"/>
              </a:rPr>
              <a:t>chuột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kéo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field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field list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form. </a:t>
            </a:r>
          </a:p>
        </p:txBody>
      </p:sp>
      <p:pic>
        <p:nvPicPr>
          <p:cNvPr id="13" name="Picture 12"/>
          <p:cNvPicPr>
            <a:picLocks noChangeAspect="1"/>
          </p:cNvPicPr>
          <p:nvPr/>
        </p:nvPicPr>
        <p:blipFill rotWithShape="1">
          <a:blip r:embed="rId4"/>
          <a:srcRect b="16567"/>
          <a:stretch/>
        </p:blipFill>
        <p:spPr>
          <a:xfrm>
            <a:off x="4447926" y="9266814"/>
            <a:ext cx="7991475" cy="2439748"/>
          </a:xfrm>
          <a:prstGeom prst="rect">
            <a:avLst/>
          </a:prstGeom>
          <a:ln>
            <a:solidFill>
              <a:schemeClr val="bg1">
                <a:lumMod val="50000"/>
              </a:schemeClr>
            </a:solidFill>
          </a:ln>
        </p:spPr>
      </p:pic>
    </p:spTree>
    <p:extLst>
      <p:ext uri="{BB962C8B-B14F-4D97-AF65-F5344CB8AC3E}">
        <p14:creationId xmlns:p14="http://schemas.microsoft.com/office/powerpoint/2010/main" val="16135651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664266" cy="3108543"/>
          </a:xfrm>
          <a:prstGeom prst="rect">
            <a:avLst/>
          </a:prstGeom>
        </p:spPr>
        <p:txBody>
          <a:bodyPr wrap="square">
            <a:spAutoFit/>
          </a:bodyPr>
          <a:lstStyle/>
          <a:p>
            <a:r>
              <a:rPr lang="da-DK" sz="2800" b="1" dirty="0" smtClean="0">
                <a:latin typeface="Times New Roman" panose="02020603050405020304" pitchFamily="18" charset="0"/>
                <a:cs typeface="Times New Roman" panose="02020603050405020304" pitchFamily="18" charset="0"/>
              </a:rPr>
              <a:t>7.</a:t>
            </a:r>
            <a:r>
              <a:rPr lang="nn-NO" sz="2800" b="1" dirty="0" smtClean="0">
                <a:latin typeface="Times New Roman" panose="02020603050405020304" pitchFamily="18" charset="0"/>
                <a:cs typeface="Times New Roman" panose="02020603050405020304" pitchFamily="18" charset="0"/>
              </a:rPr>
              <a:t>4 </a:t>
            </a:r>
            <a:r>
              <a:rPr lang="en-US" sz="2800" b="1" dirty="0" err="1" smtClean="0"/>
              <a:t>Cách</a:t>
            </a:r>
            <a:r>
              <a:rPr lang="en-US" sz="2800" b="1" dirty="0" smtClean="0"/>
              <a:t> </a:t>
            </a:r>
            <a:r>
              <a:rPr lang="en-US" sz="2800" b="1" dirty="0" err="1"/>
              <a:t>tạo</a:t>
            </a:r>
            <a:r>
              <a:rPr lang="en-US" sz="2800" b="1" dirty="0"/>
              <a:t> </a:t>
            </a:r>
            <a:r>
              <a:rPr lang="en-US" sz="2800" b="1" dirty="0" err="1"/>
              <a:t>các</a:t>
            </a:r>
            <a:r>
              <a:rPr lang="en-US" sz="2800" b="1" dirty="0"/>
              <a:t> control </a:t>
            </a:r>
            <a:r>
              <a:rPr lang="en-US" sz="2800" b="1" dirty="0" err="1"/>
              <a:t>có</a:t>
            </a:r>
            <a:r>
              <a:rPr lang="en-US" sz="2800" b="1" dirty="0"/>
              <a:t> </a:t>
            </a:r>
            <a:r>
              <a:rPr lang="en-US" sz="2800" b="1" dirty="0" err="1"/>
              <a:t>hỗ</a:t>
            </a:r>
            <a:r>
              <a:rPr lang="en-US" sz="2800" b="1" dirty="0"/>
              <a:t> </a:t>
            </a:r>
            <a:r>
              <a:rPr lang="en-US" sz="2800" b="1" dirty="0" err="1"/>
              <a:t>trợ</a:t>
            </a:r>
            <a:r>
              <a:rPr lang="en-US" sz="2800" b="1" dirty="0"/>
              <a:t> </a:t>
            </a:r>
            <a:r>
              <a:rPr lang="en-US" sz="2800" b="1" dirty="0" err="1"/>
              <a:t>của</a:t>
            </a:r>
            <a:r>
              <a:rPr lang="en-US" sz="2800" b="1" dirty="0"/>
              <a:t> </a:t>
            </a:r>
            <a:r>
              <a:rPr lang="en-US" sz="2800" b="1" dirty="0" err="1"/>
              <a:t>chức</a:t>
            </a:r>
            <a:r>
              <a:rPr lang="en-US" sz="2800" b="1" dirty="0"/>
              <a:t> </a:t>
            </a:r>
            <a:r>
              <a:rPr lang="en-US" sz="2800" b="1" dirty="0" err="1"/>
              <a:t>năng</a:t>
            </a:r>
            <a:r>
              <a:rPr lang="en-US" sz="2800" b="1" dirty="0"/>
              <a:t> Wizard </a:t>
            </a:r>
            <a:endParaRPr lang="en-US" sz="2800" dirty="0"/>
          </a:p>
          <a:p>
            <a:r>
              <a:rPr lang="da-DK" sz="2800" b="1" dirty="0">
                <a:latin typeface="Times New Roman" panose="02020603050405020304" pitchFamily="18" charset="0"/>
                <a:cs typeface="Times New Roman" panose="02020603050405020304" pitchFamily="18" charset="0"/>
              </a:rPr>
              <a:t>7.</a:t>
            </a:r>
            <a:r>
              <a:rPr lang="nn-NO" sz="2800" b="1" dirty="0">
                <a:latin typeface="Times New Roman" panose="02020603050405020304" pitchFamily="18" charset="0"/>
                <a:cs typeface="Times New Roman" panose="02020603050405020304" pitchFamily="18" charset="0"/>
              </a:rPr>
              <a:t>4</a:t>
            </a:r>
            <a:r>
              <a:rPr lang="en-US" sz="2800" b="1" dirty="0" smtClean="0"/>
              <a:t>.1</a:t>
            </a:r>
            <a:r>
              <a:rPr lang="en-US" sz="2800" b="1" dirty="0"/>
              <a:t>. Command button : </a:t>
            </a:r>
            <a:endParaRPr lang="en-US" sz="2800" dirty="0"/>
          </a:p>
          <a:p>
            <a:pPr marL="514350" indent="-514350">
              <a:buAutoNum type="alphaLcParenR"/>
            </a:pPr>
            <a:r>
              <a:rPr lang="en-US" sz="2800" b="1" dirty="0" err="1" smtClean="0"/>
              <a:t>Tạo</a:t>
            </a:r>
            <a:r>
              <a:rPr lang="en-US" sz="2800" b="1" dirty="0" smtClean="0"/>
              <a:t> </a:t>
            </a:r>
            <a:r>
              <a:rPr lang="en-US" sz="2800" b="1" dirty="0" err="1"/>
              <a:t>bằng</a:t>
            </a:r>
            <a:r>
              <a:rPr lang="en-US" sz="2800" b="1" dirty="0"/>
              <a:t> wizard </a:t>
            </a:r>
            <a:endParaRPr lang="en-US" sz="2800" b="1" dirty="0" smtClean="0"/>
          </a:p>
          <a:p>
            <a:r>
              <a:rPr lang="en-US" sz="2800" b="1" dirty="0" smtClean="0"/>
              <a:t>♦ </a:t>
            </a:r>
            <a:r>
              <a:rPr lang="en-US" sz="2800" b="1" dirty="0"/>
              <a:t>Record Navigation </a:t>
            </a:r>
            <a:r>
              <a:rPr lang="en-US" sz="2800" b="1" dirty="0" smtClean="0"/>
              <a:t>:</a:t>
            </a:r>
            <a:r>
              <a:rPr lang="en-US" sz="2800" b="1" dirty="0" err="1" smtClean="0"/>
              <a:t>thêm</a:t>
            </a:r>
            <a:r>
              <a:rPr lang="en-US" sz="2800" b="1" dirty="0" smtClean="0"/>
              <a:t> </a:t>
            </a:r>
            <a:r>
              <a:rPr lang="en-US" sz="2800" b="1" dirty="0" err="1" smtClean="0"/>
              <a:t>nút</a:t>
            </a:r>
            <a:r>
              <a:rPr lang="en-US" sz="2800" b="1" dirty="0" smtClean="0"/>
              <a:t> next, back, first </a:t>
            </a:r>
            <a:r>
              <a:rPr lang="en-US" sz="2800" b="1" dirty="0" err="1" smtClean="0"/>
              <a:t>hoặc</a:t>
            </a:r>
            <a:r>
              <a:rPr lang="en-US" sz="2800" b="1" dirty="0" smtClean="0"/>
              <a:t> last </a:t>
            </a:r>
            <a:r>
              <a:rPr lang="en-US" sz="2800" b="1" dirty="0" err="1" smtClean="0"/>
              <a:t>vào</a:t>
            </a:r>
            <a:r>
              <a:rPr lang="en-US" sz="2800" b="1" dirty="0" smtClean="0"/>
              <a:t>  </a:t>
            </a:r>
            <a:r>
              <a:rPr lang="en-US" sz="2800" b="1" dirty="0" err="1" smtClean="0"/>
              <a:t>trong</a:t>
            </a:r>
            <a:r>
              <a:rPr lang="en-US" sz="2800" b="1" dirty="0" smtClean="0"/>
              <a:t> form</a:t>
            </a:r>
            <a:endParaRPr lang="en-US" sz="2800" dirty="0"/>
          </a:p>
          <a:p>
            <a:r>
              <a:rPr lang="en-US" sz="2800" dirty="0" smtClean="0"/>
              <a:t>-</a:t>
            </a:r>
            <a:r>
              <a:rPr lang="en-US" sz="2800" dirty="0" err="1" smtClean="0"/>
              <a:t>Mở</a:t>
            </a:r>
            <a:r>
              <a:rPr lang="en-US" sz="2800" dirty="0" smtClean="0"/>
              <a:t> form ở </a:t>
            </a:r>
            <a:r>
              <a:rPr lang="en-US" sz="2800" dirty="0" err="1" smtClean="0"/>
              <a:t>chế</a:t>
            </a:r>
            <a:r>
              <a:rPr lang="en-US" sz="2800" dirty="0" smtClean="0"/>
              <a:t> </a:t>
            </a:r>
            <a:r>
              <a:rPr lang="en-US" sz="2800" dirty="0" err="1" smtClean="0"/>
              <a:t>độ</a:t>
            </a:r>
            <a:r>
              <a:rPr lang="en-US" sz="2800" dirty="0" smtClean="0"/>
              <a:t> Design View, </a:t>
            </a:r>
            <a:r>
              <a:rPr lang="en-US" sz="2800" dirty="0" err="1" smtClean="0"/>
              <a:t>chọn</a:t>
            </a:r>
            <a:r>
              <a:rPr lang="en-US" sz="2800" dirty="0" smtClean="0"/>
              <a:t> </a:t>
            </a:r>
            <a:r>
              <a:rPr lang="en-US" sz="2800" dirty="0"/>
              <a:t>button </a:t>
            </a:r>
            <a:r>
              <a:rPr lang="en-US" sz="2800" dirty="0" err="1"/>
              <a:t>trong</a:t>
            </a:r>
            <a:r>
              <a:rPr lang="en-US" sz="2800" dirty="0"/>
              <a:t> </a:t>
            </a:r>
            <a:r>
              <a:rPr lang="en-US" sz="2800" dirty="0" err="1"/>
              <a:t>nhóm</a:t>
            </a:r>
            <a:r>
              <a:rPr lang="en-US" sz="2800" dirty="0"/>
              <a:t> Controls, drag </a:t>
            </a:r>
            <a:r>
              <a:rPr lang="en-US" sz="2800" dirty="0" err="1"/>
              <a:t>chuột</a:t>
            </a:r>
            <a:r>
              <a:rPr lang="en-US" sz="2800" dirty="0"/>
              <a:t> </a:t>
            </a:r>
            <a:r>
              <a:rPr lang="en-US" sz="2800" dirty="0" err="1"/>
              <a:t>vẽ</a:t>
            </a:r>
            <a:r>
              <a:rPr lang="en-US" sz="2800" dirty="0"/>
              <a:t> </a:t>
            </a:r>
            <a:r>
              <a:rPr lang="en-US" sz="2800" dirty="0" err="1"/>
              <a:t>vào</a:t>
            </a:r>
            <a:r>
              <a:rPr lang="en-US" sz="2800" dirty="0"/>
              <a:t> form. </a:t>
            </a:r>
          </a:p>
          <a:p>
            <a:r>
              <a:rPr lang="en-US" sz="2800" dirty="0" smtClean="0"/>
              <a:t>-&gt;</a:t>
            </a:r>
            <a:r>
              <a:rPr lang="en-US" sz="2800" dirty="0" err="1" smtClean="0"/>
              <a:t>Xuất</a:t>
            </a:r>
            <a:r>
              <a:rPr lang="en-US" sz="2800" dirty="0" smtClean="0"/>
              <a:t> </a:t>
            </a:r>
            <a:r>
              <a:rPr lang="en-US" sz="2800" dirty="0" err="1"/>
              <a:t>hiện</a:t>
            </a:r>
            <a:r>
              <a:rPr lang="en-US" sz="2800" dirty="0"/>
              <a:t> </a:t>
            </a:r>
            <a:r>
              <a:rPr lang="en-US" sz="2800" dirty="0" err="1"/>
              <a:t>cửa</a:t>
            </a:r>
            <a:r>
              <a:rPr lang="en-US" sz="2800" dirty="0"/>
              <a:t> </a:t>
            </a:r>
            <a:r>
              <a:rPr lang="en-US" sz="2800" dirty="0" err="1"/>
              <a:t>sổ</a:t>
            </a:r>
            <a:r>
              <a:rPr lang="en-US" sz="2800" dirty="0"/>
              <a:t> Command button Wizard. </a:t>
            </a:r>
          </a:p>
          <a:p>
            <a:r>
              <a:rPr lang="en-US" sz="2800" dirty="0" smtClean="0"/>
              <a:t>-&gt;</a:t>
            </a:r>
            <a:r>
              <a:rPr lang="en-US" sz="2800" dirty="0" err="1" smtClean="0"/>
              <a:t>Trong</a:t>
            </a:r>
            <a:r>
              <a:rPr lang="en-US" sz="2800" dirty="0" smtClean="0"/>
              <a:t> </a:t>
            </a:r>
            <a:r>
              <a:rPr lang="en-US" sz="2800" dirty="0" err="1"/>
              <a:t>khung</a:t>
            </a:r>
            <a:r>
              <a:rPr lang="en-US" sz="2800" dirty="0"/>
              <a:t> Categories </a:t>
            </a:r>
            <a:r>
              <a:rPr lang="en-US" sz="2800" dirty="0" err="1"/>
              <a:t>chọn</a:t>
            </a:r>
            <a:r>
              <a:rPr lang="en-US" sz="2800" dirty="0"/>
              <a:t> </a:t>
            </a:r>
            <a:r>
              <a:rPr lang="en-US" sz="2800" dirty="0" err="1"/>
              <a:t>nhóm</a:t>
            </a:r>
            <a:r>
              <a:rPr lang="en-US" sz="2800" dirty="0"/>
              <a:t> </a:t>
            </a:r>
            <a:r>
              <a:rPr lang="en-US" sz="2800" dirty="0" err="1" smtClean="0"/>
              <a:t>lệnh</a:t>
            </a:r>
            <a:r>
              <a:rPr lang="en-US" sz="2800" dirty="0" smtClean="0"/>
              <a:t> </a:t>
            </a:r>
            <a:r>
              <a:rPr lang="en-US" sz="2800" dirty="0" err="1" smtClean="0"/>
              <a:t>mà</a:t>
            </a:r>
            <a:r>
              <a:rPr lang="en-US" sz="2800" dirty="0" smtClean="0"/>
              <a:t> </a:t>
            </a:r>
            <a:r>
              <a:rPr lang="en-US" sz="2800" dirty="0" err="1" smtClean="0"/>
              <a:t>mình</a:t>
            </a:r>
            <a:r>
              <a:rPr lang="en-US" sz="2800" dirty="0" smtClean="0"/>
              <a:t> </a:t>
            </a:r>
            <a:r>
              <a:rPr lang="en-US" sz="2800" dirty="0" err="1" smtClean="0"/>
              <a:t>cần</a:t>
            </a:r>
            <a:r>
              <a:rPr lang="en-US" sz="2800" dirty="0" smtClean="0"/>
              <a:t> </a:t>
            </a:r>
            <a:r>
              <a:rPr lang="en-US" sz="2800" dirty="0" err="1" smtClean="0"/>
              <a:t>lấy</a:t>
            </a:r>
            <a:r>
              <a:rPr lang="en-US" sz="2800" dirty="0" smtClean="0"/>
              <a:t>. </a:t>
            </a:r>
            <a:endParaRPr lang="en-US" sz="2800" dirty="0"/>
          </a:p>
        </p:txBody>
      </p:sp>
      <p:grpSp>
        <p:nvGrpSpPr>
          <p:cNvPr id="15" name="Group 14"/>
          <p:cNvGrpSpPr/>
          <p:nvPr/>
        </p:nvGrpSpPr>
        <p:grpSpPr>
          <a:xfrm>
            <a:off x="754173" y="4977741"/>
            <a:ext cx="13412157" cy="5788773"/>
            <a:chOff x="1777043" y="4459408"/>
            <a:chExt cx="13412157" cy="5788773"/>
          </a:xfrm>
        </p:grpSpPr>
        <p:pic>
          <p:nvPicPr>
            <p:cNvPr id="5" name="Picture 4"/>
            <p:cNvPicPr>
              <a:picLocks noChangeAspect="1"/>
            </p:cNvPicPr>
            <p:nvPr/>
          </p:nvPicPr>
          <p:blipFill rotWithShape="1">
            <a:blip r:embed="rId3"/>
            <a:srcRect b="15383"/>
            <a:stretch/>
          </p:blipFill>
          <p:spPr>
            <a:xfrm>
              <a:off x="3585893" y="4459408"/>
              <a:ext cx="11603307" cy="5788773"/>
            </a:xfrm>
            <a:prstGeom prst="rect">
              <a:avLst/>
            </a:prstGeom>
          </p:spPr>
        </p:pic>
        <p:pic>
          <p:nvPicPr>
            <p:cNvPr id="10" name="Picture 9"/>
            <p:cNvPicPr>
              <a:picLocks noChangeAspect="1"/>
            </p:cNvPicPr>
            <p:nvPr/>
          </p:nvPicPr>
          <p:blipFill>
            <a:blip r:embed="rId4"/>
            <a:stretch>
              <a:fillRect/>
            </a:stretch>
          </p:blipFill>
          <p:spPr>
            <a:xfrm>
              <a:off x="3807019" y="4459408"/>
              <a:ext cx="6780362" cy="1657350"/>
            </a:xfrm>
            <a:prstGeom prst="rect">
              <a:avLst/>
            </a:prstGeom>
          </p:spPr>
        </p:pic>
        <p:sp>
          <p:nvSpPr>
            <p:cNvPr id="2" name="Rectangle 1"/>
            <p:cNvSpPr/>
            <p:nvPr/>
          </p:nvSpPr>
          <p:spPr>
            <a:xfrm>
              <a:off x="5676711" y="4891478"/>
              <a:ext cx="716242" cy="405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77043" y="4513527"/>
              <a:ext cx="2650830" cy="57605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Click </a:t>
              </a:r>
              <a:r>
                <a:rPr lang="en-US" dirty="0" err="1" smtClean="0">
                  <a:solidFill>
                    <a:schemeClr val="tx1"/>
                  </a:solidFill>
                  <a:latin typeface="Times New Roman" panose="02020603050405020304" pitchFamily="18" charset="0"/>
                  <a:cs typeface="Times New Roman" panose="02020603050405020304" pitchFamily="18" charset="0"/>
                </a:rPr>
                <a:t>Nút</a:t>
              </a:r>
              <a:r>
                <a:rPr lang="en-US" dirty="0" smtClean="0">
                  <a:solidFill>
                    <a:schemeClr val="tx1"/>
                  </a:solidFill>
                  <a:latin typeface="Times New Roman" panose="02020603050405020304" pitchFamily="18" charset="0"/>
                  <a:cs typeface="Times New Roman" panose="02020603050405020304" pitchFamily="18" charset="0"/>
                </a:rPr>
                <a:t> Button</a:t>
              </a:r>
            </a:p>
            <a:p>
              <a:r>
                <a:rPr lang="en-US" dirty="0" err="1" smtClean="0">
                  <a:solidFill>
                    <a:schemeClr val="tx1"/>
                  </a:solidFill>
                  <a:latin typeface="Times New Roman" panose="02020603050405020304" pitchFamily="18" charset="0"/>
                  <a:cs typeface="Times New Roman" panose="02020603050405020304" pitchFamily="18" charset="0"/>
                </a:rPr>
                <a:t>Chọn</a:t>
              </a:r>
              <a:r>
                <a:rPr lang="en-US" dirty="0" smtClean="0">
                  <a:solidFill>
                    <a:schemeClr val="tx1"/>
                  </a:solidFill>
                  <a:latin typeface="Times New Roman" panose="02020603050405020304" pitchFamily="18" charset="0"/>
                  <a:cs typeface="Times New Roman" panose="02020603050405020304" pitchFamily="18" charset="0"/>
                </a:rPr>
                <a:t> use Control wizards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a:stCxn id="7" idx="3"/>
              <a:endCxn id="2" idx="1"/>
            </p:cNvCxnSpPr>
            <p:nvPr/>
          </p:nvCxnSpPr>
          <p:spPr>
            <a:xfrm>
              <a:off x="4427873" y="4801556"/>
              <a:ext cx="1248838" cy="2924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5"/>
          <a:stretch>
            <a:fillRect/>
          </a:stretch>
        </p:blipFill>
        <p:spPr>
          <a:xfrm>
            <a:off x="2563023" y="11419217"/>
            <a:ext cx="1714500" cy="533400"/>
          </a:xfrm>
          <a:prstGeom prst="rect">
            <a:avLst/>
          </a:prstGeom>
        </p:spPr>
      </p:pic>
      <p:sp>
        <p:nvSpPr>
          <p:cNvPr id="21" name="Rectangle 20"/>
          <p:cNvSpPr/>
          <p:nvPr/>
        </p:nvSpPr>
        <p:spPr>
          <a:xfrm>
            <a:off x="754173" y="11499011"/>
            <a:ext cx="1638203" cy="373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Kết</a:t>
            </a:r>
            <a:r>
              <a:rPr lang="en-US" dirty="0" smtClean="0">
                <a:solidFill>
                  <a:schemeClr val="tx1"/>
                </a:solidFill>
              </a:rPr>
              <a:t> </a:t>
            </a:r>
            <a:r>
              <a:rPr lang="en-US" dirty="0" err="1" smtClean="0">
                <a:solidFill>
                  <a:schemeClr val="tx1"/>
                </a:solidFill>
              </a:rPr>
              <a:t>quả</a:t>
            </a:r>
            <a:r>
              <a:rPr lang="en-US" dirty="0" smtClean="0">
                <a:solidFill>
                  <a:schemeClr val="tx1"/>
                </a:solidFill>
              </a:rPr>
              <a:t>: =&gt;</a:t>
            </a:r>
            <a:endParaRPr lang="en-US" dirty="0">
              <a:solidFill>
                <a:schemeClr val="tx1"/>
              </a:solidFill>
            </a:endParaRPr>
          </a:p>
        </p:txBody>
      </p:sp>
    </p:spTree>
    <p:extLst>
      <p:ext uri="{BB962C8B-B14F-4D97-AF65-F5344CB8AC3E}">
        <p14:creationId xmlns:p14="http://schemas.microsoft.com/office/powerpoint/2010/main" val="17379848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84149" y="5056853"/>
            <a:ext cx="9330233" cy="6172583"/>
          </a:xfrm>
          <a:prstGeom prst="rect">
            <a:avLst/>
          </a:prstGeom>
        </p:spPr>
      </p:pic>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a:t>
            </a:r>
            <a:r>
              <a:rPr lang="en-US" sz="6000" b="1" dirty="0" smtClean="0">
                <a:latin typeface="Times New Roman" panose="02020603050405020304" pitchFamily="18" charset="0"/>
                <a:cs typeface="Times New Roman" panose="02020603050405020304" pitchFamily="18" charset="0"/>
              </a:rPr>
              <a:t> Form – </a:t>
            </a:r>
            <a:r>
              <a:rPr lang="en-US" sz="6000" b="1" dirty="0" err="1" smtClean="0">
                <a:latin typeface="Times New Roman" panose="02020603050405020304" pitchFamily="18" charset="0"/>
                <a:cs typeface="Times New Roman" panose="02020603050405020304" pitchFamily="18" charset="0"/>
              </a:rPr>
              <a:t>Biểu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Mẫu</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Trong</a:t>
            </a:r>
            <a:r>
              <a:rPr lang="en-US" sz="6000" b="1" dirty="0" smtClean="0">
                <a:latin typeface="Times New Roman" panose="02020603050405020304" pitchFamily="18" charset="0"/>
                <a:cs typeface="Times New Roman" panose="02020603050405020304" pitchFamily="18" charset="0"/>
              </a:rPr>
              <a:t> Access</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2880515" cy="1815882"/>
          </a:xfrm>
          <a:prstGeom prst="rect">
            <a:avLst/>
          </a:prstGeom>
        </p:spPr>
        <p:txBody>
          <a:bodyPr wrap="square">
            <a:spAutoFit/>
          </a:bodyPr>
          <a:lstStyle/>
          <a:p>
            <a:r>
              <a:rPr lang="da-DK" sz="2800" b="1" dirty="0" smtClean="0">
                <a:latin typeface="Times New Roman" panose="02020603050405020304" pitchFamily="18" charset="0"/>
                <a:cs typeface="Times New Roman" panose="02020603050405020304" pitchFamily="18" charset="0"/>
              </a:rPr>
              <a:t>7.</a:t>
            </a:r>
            <a:r>
              <a:rPr lang="nn-NO" sz="2800" b="1" dirty="0" smtClean="0">
                <a:latin typeface="Times New Roman" panose="02020603050405020304" pitchFamily="18" charset="0"/>
                <a:cs typeface="Times New Roman" panose="02020603050405020304" pitchFamily="18" charset="0"/>
              </a:rPr>
              <a:t>4 </a:t>
            </a:r>
            <a:r>
              <a:rPr lang="en-US" sz="2800" b="1" dirty="0" err="1" smtClean="0"/>
              <a:t>Cách</a:t>
            </a:r>
            <a:r>
              <a:rPr lang="en-US" sz="2800" b="1" dirty="0" smtClean="0"/>
              <a:t> </a:t>
            </a:r>
            <a:r>
              <a:rPr lang="en-US" sz="2800" b="1" dirty="0" err="1"/>
              <a:t>tạo</a:t>
            </a:r>
            <a:r>
              <a:rPr lang="en-US" sz="2800" b="1" dirty="0"/>
              <a:t> </a:t>
            </a:r>
            <a:r>
              <a:rPr lang="en-US" sz="2800" b="1" dirty="0" err="1"/>
              <a:t>các</a:t>
            </a:r>
            <a:r>
              <a:rPr lang="en-US" sz="2800" b="1" dirty="0"/>
              <a:t> control </a:t>
            </a:r>
            <a:r>
              <a:rPr lang="en-US" sz="2800" b="1" dirty="0" err="1"/>
              <a:t>có</a:t>
            </a:r>
            <a:r>
              <a:rPr lang="en-US" sz="2800" b="1" dirty="0"/>
              <a:t> </a:t>
            </a:r>
            <a:r>
              <a:rPr lang="en-US" sz="2800" b="1" dirty="0" err="1"/>
              <a:t>hỗ</a:t>
            </a:r>
            <a:r>
              <a:rPr lang="en-US" sz="2800" b="1" dirty="0"/>
              <a:t> </a:t>
            </a:r>
            <a:r>
              <a:rPr lang="en-US" sz="2800" b="1" dirty="0" err="1"/>
              <a:t>trợ</a:t>
            </a:r>
            <a:r>
              <a:rPr lang="en-US" sz="2800" b="1" dirty="0"/>
              <a:t> </a:t>
            </a:r>
            <a:r>
              <a:rPr lang="en-US" sz="2800" b="1" dirty="0" err="1"/>
              <a:t>của</a:t>
            </a:r>
            <a:r>
              <a:rPr lang="en-US" sz="2800" b="1" dirty="0"/>
              <a:t> </a:t>
            </a:r>
            <a:r>
              <a:rPr lang="en-US" sz="2800" b="1" dirty="0" err="1"/>
              <a:t>chức</a:t>
            </a:r>
            <a:r>
              <a:rPr lang="en-US" sz="2800" b="1" dirty="0"/>
              <a:t> </a:t>
            </a:r>
            <a:r>
              <a:rPr lang="en-US" sz="2800" b="1" dirty="0" err="1"/>
              <a:t>năng</a:t>
            </a:r>
            <a:r>
              <a:rPr lang="en-US" sz="2800" b="1" dirty="0"/>
              <a:t> Wizard </a:t>
            </a:r>
            <a:endParaRPr lang="en-US" sz="2800" dirty="0"/>
          </a:p>
          <a:p>
            <a:r>
              <a:rPr lang="da-DK" sz="2800" b="1" dirty="0">
                <a:latin typeface="Times New Roman" panose="02020603050405020304" pitchFamily="18" charset="0"/>
                <a:cs typeface="Times New Roman" panose="02020603050405020304" pitchFamily="18" charset="0"/>
              </a:rPr>
              <a:t>7.</a:t>
            </a:r>
            <a:r>
              <a:rPr lang="nn-NO" sz="2800" b="1" dirty="0">
                <a:latin typeface="Times New Roman" panose="02020603050405020304" pitchFamily="18" charset="0"/>
                <a:cs typeface="Times New Roman" panose="02020603050405020304" pitchFamily="18" charset="0"/>
              </a:rPr>
              <a:t>4</a:t>
            </a:r>
            <a:r>
              <a:rPr lang="en-US" sz="2800" b="1" dirty="0" smtClean="0"/>
              <a:t>.1</a:t>
            </a:r>
            <a:r>
              <a:rPr lang="en-US" sz="2800" b="1" dirty="0"/>
              <a:t>. Command button : </a:t>
            </a:r>
            <a:endParaRPr lang="en-US" sz="2800" dirty="0"/>
          </a:p>
          <a:p>
            <a:pPr marL="514350" indent="-514350">
              <a:buAutoNum type="alphaLcParenR"/>
            </a:pPr>
            <a:r>
              <a:rPr lang="en-US" sz="2800" b="1" dirty="0" err="1" smtClean="0"/>
              <a:t>Tạo</a:t>
            </a:r>
            <a:r>
              <a:rPr lang="en-US" sz="2800" b="1" dirty="0" smtClean="0"/>
              <a:t> </a:t>
            </a:r>
            <a:r>
              <a:rPr lang="en-US" sz="2800" b="1" dirty="0" err="1"/>
              <a:t>bằng</a:t>
            </a:r>
            <a:r>
              <a:rPr lang="en-US" sz="2800" b="1" dirty="0"/>
              <a:t> wizard </a:t>
            </a:r>
            <a:endParaRPr lang="en-US" sz="2800" dirty="0"/>
          </a:p>
          <a:p>
            <a:r>
              <a:rPr lang="en-US" sz="2800" b="1" dirty="0"/>
              <a:t>♦ Record Operations</a:t>
            </a:r>
            <a:r>
              <a:rPr lang="en-US" sz="2800" b="1" dirty="0" smtClean="0"/>
              <a:t>: </a:t>
            </a:r>
            <a:r>
              <a:rPr lang="en-US" sz="2800" b="1" dirty="0" err="1" smtClean="0"/>
              <a:t>thêm</a:t>
            </a:r>
            <a:r>
              <a:rPr lang="en-US" sz="2800" b="1" dirty="0" smtClean="0"/>
              <a:t> </a:t>
            </a:r>
            <a:r>
              <a:rPr lang="en-US" sz="2800" b="1" dirty="0" err="1" smtClean="0"/>
              <a:t>các</a:t>
            </a:r>
            <a:r>
              <a:rPr lang="en-US" sz="2800" b="1" dirty="0" smtClean="0"/>
              <a:t> </a:t>
            </a:r>
            <a:r>
              <a:rPr lang="en-US" sz="2800" b="1" dirty="0" err="1" smtClean="0"/>
              <a:t>nút</a:t>
            </a:r>
            <a:r>
              <a:rPr lang="en-US" sz="2800" b="1" dirty="0" smtClean="0"/>
              <a:t> add, delete, print, save undo </a:t>
            </a:r>
            <a:r>
              <a:rPr lang="en-US" sz="2800" b="1" dirty="0" err="1" smtClean="0"/>
              <a:t>các</a:t>
            </a:r>
            <a:r>
              <a:rPr lang="en-US" sz="2800" b="1" dirty="0" smtClean="0"/>
              <a:t> </a:t>
            </a:r>
            <a:r>
              <a:rPr lang="en-US" sz="2800" b="1" dirty="0" err="1" smtClean="0"/>
              <a:t>bản</a:t>
            </a:r>
            <a:r>
              <a:rPr lang="en-US" sz="2800" b="1" dirty="0" smtClean="0"/>
              <a:t> record.</a:t>
            </a:r>
            <a:endParaRPr lang="en-US" sz="2800" dirty="0"/>
          </a:p>
        </p:txBody>
      </p:sp>
      <p:grpSp>
        <p:nvGrpSpPr>
          <p:cNvPr id="9" name="Group 8"/>
          <p:cNvGrpSpPr/>
          <p:nvPr/>
        </p:nvGrpSpPr>
        <p:grpSpPr>
          <a:xfrm>
            <a:off x="754173" y="3589284"/>
            <a:ext cx="8810338" cy="1657350"/>
            <a:chOff x="754173" y="4977741"/>
            <a:chExt cx="8810338" cy="1657350"/>
          </a:xfrm>
        </p:grpSpPr>
        <p:pic>
          <p:nvPicPr>
            <p:cNvPr id="10" name="Picture 9"/>
            <p:cNvPicPr>
              <a:picLocks noChangeAspect="1"/>
            </p:cNvPicPr>
            <p:nvPr/>
          </p:nvPicPr>
          <p:blipFill>
            <a:blip r:embed="rId4"/>
            <a:stretch>
              <a:fillRect/>
            </a:stretch>
          </p:blipFill>
          <p:spPr>
            <a:xfrm>
              <a:off x="2784149" y="4977741"/>
              <a:ext cx="6780362" cy="1657350"/>
            </a:xfrm>
            <a:prstGeom prst="rect">
              <a:avLst/>
            </a:prstGeom>
          </p:spPr>
        </p:pic>
        <p:sp>
          <p:nvSpPr>
            <p:cNvPr id="2" name="Rectangle 1"/>
            <p:cNvSpPr/>
            <p:nvPr/>
          </p:nvSpPr>
          <p:spPr>
            <a:xfrm>
              <a:off x="4653841" y="5409811"/>
              <a:ext cx="716242" cy="405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4173" y="5031860"/>
              <a:ext cx="2650830" cy="57605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Click </a:t>
              </a:r>
              <a:r>
                <a:rPr lang="en-US" dirty="0" err="1" smtClean="0">
                  <a:solidFill>
                    <a:schemeClr val="tx1"/>
                  </a:solidFill>
                  <a:latin typeface="Times New Roman" panose="02020603050405020304" pitchFamily="18" charset="0"/>
                  <a:cs typeface="Times New Roman" panose="02020603050405020304" pitchFamily="18" charset="0"/>
                </a:rPr>
                <a:t>Nút</a:t>
              </a:r>
              <a:r>
                <a:rPr lang="en-US" dirty="0" smtClean="0">
                  <a:solidFill>
                    <a:schemeClr val="tx1"/>
                  </a:solidFill>
                  <a:latin typeface="Times New Roman" panose="02020603050405020304" pitchFamily="18" charset="0"/>
                  <a:cs typeface="Times New Roman" panose="02020603050405020304" pitchFamily="18" charset="0"/>
                </a:rPr>
                <a:t> Button</a:t>
              </a:r>
            </a:p>
            <a:p>
              <a:r>
                <a:rPr lang="en-US" dirty="0" err="1" smtClean="0">
                  <a:solidFill>
                    <a:schemeClr val="tx1"/>
                  </a:solidFill>
                  <a:latin typeface="Times New Roman" panose="02020603050405020304" pitchFamily="18" charset="0"/>
                  <a:cs typeface="Times New Roman" panose="02020603050405020304" pitchFamily="18" charset="0"/>
                </a:rPr>
                <a:t>Chọn</a:t>
              </a:r>
              <a:r>
                <a:rPr lang="en-US" dirty="0" smtClean="0">
                  <a:solidFill>
                    <a:schemeClr val="tx1"/>
                  </a:solidFill>
                  <a:latin typeface="Times New Roman" panose="02020603050405020304" pitchFamily="18" charset="0"/>
                  <a:cs typeface="Times New Roman" panose="02020603050405020304" pitchFamily="18" charset="0"/>
                </a:rPr>
                <a:t> use Control wizards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a:stCxn id="7" idx="3"/>
              <a:endCxn id="2" idx="1"/>
            </p:cNvCxnSpPr>
            <p:nvPr/>
          </p:nvCxnSpPr>
          <p:spPr>
            <a:xfrm>
              <a:off x="3405003" y="5319889"/>
              <a:ext cx="1248838" cy="2924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54173" y="11499011"/>
            <a:ext cx="1638203" cy="373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Kết</a:t>
            </a:r>
            <a:r>
              <a:rPr lang="en-US" dirty="0" smtClean="0">
                <a:solidFill>
                  <a:schemeClr val="tx1"/>
                </a:solidFill>
              </a:rPr>
              <a:t> </a:t>
            </a:r>
            <a:r>
              <a:rPr lang="en-US" dirty="0" err="1" smtClean="0">
                <a:solidFill>
                  <a:schemeClr val="tx1"/>
                </a:solidFill>
              </a:rPr>
              <a:t>quả</a:t>
            </a:r>
            <a:r>
              <a:rPr lang="en-US" dirty="0" smtClean="0">
                <a:solidFill>
                  <a:schemeClr val="tx1"/>
                </a:solidFill>
              </a:rPr>
              <a:t>: =&gt;</a:t>
            </a:r>
            <a:endParaRPr lang="en-US" dirty="0">
              <a:solidFill>
                <a:schemeClr val="tx1"/>
              </a:solidFill>
            </a:endParaRPr>
          </a:p>
        </p:txBody>
      </p:sp>
      <p:pic>
        <p:nvPicPr>
          <p:cNvPr id="12" name="Picture 11"/>
          <p:cNvPicPr>
            <a:picLocks noChangeAspect="1"/>
          </p:cNvPicPr>
          <p:nvPr/>
        </p:nvPicPr>
        <p:blipFill>
          <a:blip r:embed="rId5"/>
          <a:stretch>
            <a:fillRect/>
          </a:stretch>
        </p:blipFill>
        <p:spPr>
          <a:xfrm>
            <a:off x="2357253" y="11414453"/>
            <a:ext cx="2095500" cy="542925"/>
          </a:xfrm>
          <a:prstGeom prst="rect">
            <a:avLst/>
          </a:prstGeom>
        </p:spPr>
      </p:pic>
    </p:spTree>
    <p:extLst>
      <p:ext uri="{BB962C8B-B14F-4D97-AF65-F5344CB8AC3E}">
        <p14:creationId xmlns:p14="http://schemas.microsoft.com/office/powerpoint/2010/main" val="5795524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Bài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Tập</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Tổng</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Hợp</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433270" cy="4832092"/>
          </a:xfrm>
          <a:prstGeom prst="rect">
            <a:avLst/>
          </a:prstGeom>
        </p:spPr>
        <p:txBody>
          <a:bodyPr wrap="square">
            <a:spAutoFit/>
          </a:bodyPr>
          <a:lstStyle/>
          <a:p>
            <a:r>
              <a:rPr lang="nn-NO" sz="2800" b="1" dirty="0" smtClean="0">
                <a:latin typeface="Times New Roman" panose="02020603050405020304" pitchFamily="18" charset="0"/>
                <a:cs typeface="Times New Roman" panose="02020603050405020304" pitchFamily="18" charset="0"/>
              </a:rPr>
              <a:t>1.Bài tập luyện tập : </a:t>
            </a:r>
            <a:r>
              <a:rPr lang="vi-VN" sz="2800" b="1" dirty="0">
                <a:latin typeface="Times New Roman" panose="02020603050405020304" pitchFamily="18" charset="0"/>
                <a:cs typeface="Times New Roman" panose="02020603050405020304" pitchFamily="18" charset="0"/>
              </a:rPr>
              <a:t>Quản lý Thư </a:t>
            </a:r>
            <a:r>
              <a:rPr lang="vi-VN" sz="2800" b="1" dirty="0" smtClean="0">
                <a:latin typeface="Times New Roman" panose="02020603050405020304" pitchFamily="18" charset="0"/>
                <a:cs typeface="Times New Roman" panose="02020603050405020304" pitchFamily="18" charset="0"/>
              </a:rPr>
              <a:t>viện</a:t>
            </a:r>
            <a:endParaRPr lang="en-US" sz="2800" b="1"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file CSDL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QLThuVien.mdb</a:t>
            </a:r>
          </a:p>
          <a:p>
            <a:pPr lvl="1"/>
            <a:r>
              <a:rPr lang="en-US" sz="2800" dirty="0" smtClean="0">
                <a:latin typeface="Times New Roman" panose="02020603050405020304" pitchFamily="18" charset="0"/>
                <a:cs typeface="Times New Roman" panose="02020603050405020304" pitchFamily="18" charset="0"/>
              </a:rPr>
              <a:t>1.1,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kế </a:t>
            </a:r>
            <a:r>
              <a:rPr lang="vi-VN" sz="2800" i="1" dirty="0">
                <a:latin typeface="Times New Roman" panose="02020603050405020304" pitchFamily="18" charset="0"/>
                <a:cs typeface="Times New Roman" panose="02020603050405020304" pitchFamily="18" charset="0"/>
              </a:rPr>
              <a:t>cơ sở dữ liệu gồm các bảng sau </a:t>
            </a:r>
            <a:r>
              <a:rPr lang="vi-VN" sz="2800" i="1"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1"/>
            <a:r>
              <a:rPr lang="en-US" sz="2800" dirty="0" err="1" smtClean="0">
                <a:latin typeface="Times New Roman" panose="02020603050405020304" pitchFamily="18" charset="0"/>
                <a:cs typeface="Times New Roman" panose="02020603050405020304" pitchFamily="18" charset="0"/>
              </a:rPr>
              <a:t>LoaiSach</a:t>
            </a:r>
            <a:r>
              <a:rPr lang="en-US" sz="2800"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MaLoaiSach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TenLoaiSach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ThoiHanMuon</a:t>
            </a:r>
            <a:r>
              <a:rPr lang="en-US" sz="2800" dirty="0" smtClean="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Sach</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MaSach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TenSach</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MaLS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TacGia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SoTrang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GiaBia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SoDauSach</a:t>
            </a:r>
            <a:r>
              <a:rPr lang="en-US" sz="2800" dirty="0" smtClean="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DocGia</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MaDG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HoTenDG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NgaySinh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DiaChi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DienThoai</a:t>
            </a:r>
            <a:r>
              <a:rPr lang="en-US" sz="2800" dirty="0" smtClean="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PhieuMuon</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MaPhieu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NgayMuon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NgayTra</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MaDG</a:t>
            </a:r>
            <a:r>
              <a:rPr lang="en-US" sz="2800" dirty="0" smtClean="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ChiTietPM</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MaPhieu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MaSach</a:t>
            </a:r>
            <a:r>
              <a:rPr lang="en-US" sz="2800" dirty="0" smtClean="0">
                <a:latin typeface="Times New Roman" panose="02020603050405020304" pitchFamily="18" charset="0"/>
                <a:cs typeface="Times New Roman" panose="02020603050405020304" pitchFamily="18" charset="0"/>
              </a:rPr>
              <a:t>)</a:t>
            </a:r>
          </a:p>
          <a:p>
            <a:pPr marL="971550" lvl="1" indent="-514350">
              <a:buAutoNum type="alphaLcPeriod"/>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endParaRPr lang="en-US" sz="2800" dirty="0" smtClean="0">
              <a:latin typeface="Times New Roman" panose="02020603050405020304" pitchFamily="18" charset="0"/>
              <a:cs typeface="Times New Roman" panose="02020603050405020304" pitchFamily="18" charset="0"/>
            </a:endParaRPr>
          </a:p>
          <a:p>
            <a:pPr marL="971550" lvl="1" indent="-514350">
              <a:buAutoNum type="alphaLcPeriod"/>
            </a:pP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17138" y="6169773"/>
            <a:ext cx="4629150" cy="1819275"/>
          </a:xfrm>
          <a:prstGeom prst="rect">
            <a:avLst/>
          </a:prstGeom>
        </p:spPr>
      </p:pic>
      <p:pic>
        <p:nvPicPr>
          <p:cNvPr id="5" name="Picture 4"/>
          <p:cNvPicPr>
            <a:picLocks noChangeAspect="1"/>
          </p:cNvPicPr>
          <p:nvPr/>
        </p:nvPicPr>
        <p:blipFill>
          <a:blip r:embed="rId4"/>
          <a:stretch>
            <a:fillRect/>
          </a:stretch>
        </p:blipFill>
        <p:spPr>
          <a:xfrm>
            <a:off x="889629" y="8148816"/>
            <a:ext cx="8886825" cy="2657475"/>
          </a:xfrm>
          <a:prstGeom prst="rect">
            <a:avLst/>
          </a:prstGeom>
        </p:spPr>
      </p:pic>
    </p:spTree>
    <p:extLst>
      <p:ext uri="{BB962C8B-B14F-4D97-AF65-F5344CB8AC3E}">
        <p14:creationId xmlns:p14="http://schemas.microsoft.com/office/powerpoint/2010/main" val="41305499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Bài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Tập</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Tổng</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Hợp</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433270" cy="1384995"/>
          </a:xfrm>
          <a:prstGeom prst="rect">
            <a:avLst/>
          </a:prstGeom>
        </p:spPr>
        <p:txBody>
          <a:bodyPr wrap="square">
            <a:spAutoFit/>
          </a:bodyPr>
          <a:lstStyle/>
          <a:p>
            <a:r>
              <a:rPr lang="nn-NO" sz="2800" b="1" dirty="0" smtClean="0">
                <a:latin typeface="Times New Roman" panose="02020603050405020304" pitchFamily="18" charset="0"/>
                <a:cs typeface="Times New Roman" panose="02020603050405020304" pitchFamily="18" charset="0"/>
              </a:rPr>
              <a:t>1.Bài tập luyện tập : </a:t>
            </a:r>
            <a:r>
              <a:rPr lang="vi-VN" sz="2800" b="1" dirty="0" smtClean="0">
                <a:latin typeface="Times New Roman" panose="02020603050405020304" pitchFamily="18" charset="0"/>
                <a:cs typeface="Times New Roman" panose="02020603050405020304" pitchFamily="18" charset="0"/>
              </a:rPr>
              <a:t>Quản lý Thư viện</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73451" y="3029158"/>
            <a:ext cx="8105775" cy="2162175"/>
          </a:xfrm>
          <a:prstGeom prst="rect">
            <a:avLst/>
          </a:prstGeom>
        </p:spPr>
      </p:pic>
      <p:pic>
        <p:nvPicPr>
          <p:cNvPr id="7" name="Picture 6"/>
          <p:cNvPicPr>
            <a:picLocks noChangeAspect="1"/>
          </p:cNvPicPr>
          <p:nvPr/>
        </p:nvPicPr>
        <p:blipFill>
          <a:blip r:embed="rId4"/>
          <a:stretch>
            <a:fillRect/>
          </a:stretch>
        </p:blipFill>
        <p:spPr>
          <a:xfrm>
            <a:off x="1573451" y="5390465"/>
            <a:ext cx="5181600" cy="2371725"/>
          </a:xfrm>
          <a:prstGeom prst="rect">
            <a:avLst/>
          </a:prstGeom>
        </p:spPr>
      </p:pic>
      <p:pic>
        <p:nvPicPr>
          <p:cNvPr id="8" name="Picture 7"/>
          <p:cNvPicPr>
            <a:picLocks noChangeAspect="1"/>
          </p:cNvPicPr>
          <p:nvPr/>
        </p:nvPicPr>
        <p:blipFill>
          <a:blip r:embed="rId5"/>
          <a:stretch>
            <a:fillRect/>
          </a:stretch>
        </p:blipFill>
        <p:spPr>
          <a:xfrm>
            <a:off x="1654763" y="8189163"/>
            <a:ext cx="2867025" cy="2990850"/>
          </a:xfrm>
          <a:prstGeom prst="rect">
            <a:avLst/>
          </a:prstGeom>
        </p:spPr>
      </p:pic>
    </p:spTree>
    <p:extLst>
      <p:ext uri="{BB962C8B-B14F-4D97-AF65-F5344CB8AC3E}">
        <p14:creationId xmlns:p14="http://schemas.microsoft.com/office/powerpoint/2010/main" val="24409503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Bài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Tập</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Tổng</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Hợp</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433270" cy="9140964"/>
          </a:xfrm>
          <a:prstGeom prst="rect">
            <a:avLst/>
          </a:prstGeom>
        </p:spPr>
        <p:txBody>
          <a:bodyPr wrap="square">
            <a:spAutoFit/>
          </a:bodyPr>
          <a:lstStyle/>
          <a:p>
            <a:r>
              <a:rPr lang="nn-NO" sz="2800" b="1" dirty="0" smtClean="0">
                <a:latin typeface="Times New Roman" panose="02020603050405020304" pitchFamily="18" charset="0"/>
                <a:cs typeface="Times New Roman" panose="02020603050405020304" pitchFamily="18" charset="0"/>
              </a:rPr>
              <a:t>1.Bài tập luyện tập : </a:t>
            </a:r>
            <a:r>
              <a:rPr lang="vi-VN" sz="2800" b="1" dirty="0" smtClean="0">
                <a:latin typeface="Times New Roman" panose="02020603050405020304" pitchFamily="18" charset="0"/>
                <a:cs typeface="Times New Roman" panose="02020603050405020304" pitchFamily="18" charset="0"/>
              </a:rPr>
              <a:t>Quản lý Thư viện</a:t>
            </a:r>
            <a:endParaRPr lang="en-US" sz="2800" b="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a:t>
            </a:r>
          </a:p>
          <a:p>
            <a:pPr lvl="1"/>
            <a:r>
              <a:rPr lang="vi-VN" sz="2400" dirty="0">
                <a:latin typeface="+mj-lt"/>
                <a:cs typeface="Times New Roman" panose="02020603050405020304" pitchFamily="18" charset="0"/>
              </a:rPr>
              <a:t>1. Cho biết các quyển sách mà độc giả ‘Lê Hoàng Anh’ đã mượn.</a:t>
            </a:r>
          </a:p>
          <a:p>
            <a:pPr lvl="1"/>
            <a:r>
              <a:rPr lang="vi-VN" sz="2400" dirty="0">
                <a:latin typeface="+mj-lt"/>
                <a:cs typeface="Times New Roman" panose="02020603050405020304" pitchFamily="18" charset="0"/>
              </a:rPr>
              <a:t>2. Khi mượn sách, nếu sách có trị giá trên . thì độc giả phải đặt cược 20% giá bìa.</a:t>
            </a:r>
          </a:p>
          <a:p>
            <a:pPr lvl="1"/>
            <a:r>
              <a:rPr lang="vi-VN" sz="2400" dirty="0">
                <a:latin typeface="+mj-lt"/>
                <a:cs typeface="Times New Roman" panose="02020603050405020304" pitchFamily="18" charset="0"/>
              </a:rPr>
              <a:t>Hãy cho biết số tiền đặt cược của tất cả các cuốn sách được mượn trong năm 2 .</a:t>
            </a:r>
          </a:p>
          <a:p>
            <a:pPr lvl="1"/>
            <a:r>
              <a:rPr lang="en-US" sz="2400" dirty="0" err="1">
                <a:latin typeface="+mj-lt"/>
                <a:cs typeface="Times New Roman" panose="02020603050405020304" pitchFamily="18" charset="0"/>
              </a:rPr>
              <a:t>Gồm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MaPhieu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NgayMuon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MaSach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TenSach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GiaBia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TienCuoc</a:t>
            </a:r>
            <a:r>
              <a:rPr lang="en-US" sz="2400" dirty="0">
                <a:latin typeface="+mj-lt"/>
                <a:cs typeface="Times New Roman" panose="02020603050405020304" pitchFamily="18" charset="0"/>
              </a:rPr>
              <a:t>.</a:t>
            </a:r>
          </a:p>
          <a:p>
            <a:pPr lvl="1"/>
            <a:r>
              <a:rPr lang="vi-VN" sz="2400" dirty="0">
                <a:latin typeface="+mj-lt"/>
                <a:cs typeface="Times New Roman" panose="02020603050405020304" pitchFamily="18" charset="0"/>
              </a:rPr>
              <a:t>3. Liệt kê các cuốn sách đang được mượn chưa trả. (MaDG, TenDG, MaSach, TenSach,</a:t>
            </a:r>
          </a:p>
          <a:p>
            <a:pPr lvl="1"/>
            <a:r>
              <a:rPr lang="en-US" sz="2400" dirty="0" err="1">
                <a:latin typeface="+mj-lt"/>
                <a:cs typeface="Times New Roman" panose="02020603050405020304" pitchFamily="18" charset="0"/>
              </a:rPr>
              <a:t>NgayMuon</a:t>
            </a:r>
            <a:r>
              <a:rPr lang="en-US" sz="2400" dirty="0">
                <a:latin typeface="+mj-lt"/>
                <a:cs typeface="Times New Roman" panose="02020603050405020304" pitchFamily="18" charset="0"/>
              </a:rPr>
              <a:t>)</a:t>
            </a:r>
          </a:p>
          <a:p>
            <a:pPr lvl="1"/>
            <a:r>
              <a:rPr lang="vi-VN" sz="2400" dirty="0">
                <a:latin typeface="+mj-lt"/>
                <a:cs typeface="Times New Roman" panose="02020603050405020304" pitchFamily="18" charset="0"/>
              </a:rPr>
              <a:t>4. Liệt kê các quyển sách đã hôm nay đã quá hạn trả nhưng độc giả chưa trả. Cho biết số ngày</a:t>
            </a:r>
          </a:p>
          <a:p>
            <a:pPr lvl="1"/>
            <a:r>
              <a:rPr lang="en-US" sz="2400" dirty="0" err="1">
                <a:latin typeface="+mj-lt"/>
                <a:cs typeface="Times New Roman" panose="02020603050405020304" pitchFamily="18" charset="0"/>
              </a:rPr>
              <a:t>trễ</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hạn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MaDG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TenDG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MaSach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TenSach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NgayMuon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SoNgayTre</a:t>
            </a:r>
            <a:r>
              <a:rPr lang="en-US" sz="2400" dirty="0">
                <a:latin typeface="+mj-lt"/>
                <a:cs typeface="Times New Roman" panose="02020603050405020304" pitchFamily="18" charset="0"/>
              </a:rPr>
              <a:t>)</a:t>
            </a:r>
          </a:p>
          <a:p>
            <a:pPr lvl="1"/>
            <a:r>
              <a:rPr lang="en-US" sz="2400" dirty="0">
                <a:latin typeface="+mj-lt"/>
                <a:cs typeface="Times New Roman" panose="02020603050405020304" pitchFamily="18" charset="0"/>
              </a:rPr>
              <a:t>5. </a:t>
            </a:r>
            <a:r>
              <a:rPr lang="en-US" sz="2400" dirty="0" err="1">
                <a:latin typeface="+mj-lt"/>
                <a:cs typeface="Times New Roman" panose="02020603050405020304" pitchFamily="18" charset="0"/>
              </a:rPr>
              <a:t>Khi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trả</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sách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trả</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quá</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hạn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độc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giả</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sẽ</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bị</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phạt</a:t>
            </a:r>
            <a:r>
              <a:rPr lang="en-US" sz="2400" dirty="0">
                <a:latin typeface="+mj-lt"/>
                <a:cs typeface="Times New Roman" panose="02020603050405020304" pitchFamily="18" charset="0"/>
              </a:rPr>
              <a:t> 5.000 </a:t>
            </a:r>
            <a:r>
              <a:rPr lang="en-US" sz="2400" dirty="0" err="1">
                <a:latin typeface="+mj-lt"/>
                <a:cs typeface="Times New Roman" panose="02020603050405020304" pitchFamily="18" charset="0"/>
              </a:rPr>
              <a:t>cho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mỗi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ngày</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trễ</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hạn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của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mỗi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cuốn</a:t>
            </a:r>
            <a:endParaRPr lang="en-US" sz="2400" dirty="0">
              <a:latin typeface="+mj-lt"/>
              <a:cs typeface="Times New Roman" panose="02020603050405020304" pitchFamily="18" charset="0"/>
            </a:endParaRPr>
          </a:p>
          <a:p>
            <a:pPr lvl="1"/>
            <a:r>
              <a:rPr lang="vi-VN" sz="2400" dirty="0">
                <a:latin typeface="+mj-lt"/>
                <a:cs typeface="Times New Roman" panose="02020603050405020304" pitchFamily="18" charset="0"/>
              </a:rPr>
              <a:t>sách. Tính số tiền bị phạt của phiếu mượn ‘P ’.</a:t>
            </a:r>
          </a:p>
          <a:p>
            <a:pPr lvl="1"/>
            <a:r>
              <a:rPr lang="vi-VN" sz="2400" dirty="0">
                <a:latin typeface="+mj-lt"/>
                <a:cs typeface="Times New Roman" panose="02020603050405020304" pitchFamily="18" charset="0"/>
              </a:rPr>
              <a:t>6. Hãy cho biết số lượng đang mượn và số lượng trong kho của quyển sách ‘Đất</a:t>
            </a:r>
          </a:p>
          <a:p>
            <a:pPr lvl="1"/>
            <a:r>
              <a:rPr lang="vi-VN" sz="2400" dirty="0">
                <a:latin typeface="+mj-lt"/>
                <a:cs typeface="Times New Roman" panose="02020603050405020304" pitchFamily="18" charset="0"/>
              </a:rPr>
              <a:t>phương nam’ (TenSach, SoDauSach, SoLuongMuon, SoLuongCon)</a:t>
            </a:r>
          </a:p>
          <a:p>
            <a:pPr lvl="1"/>
            <a:r>
              <a:rPr lang="vi-VN" sz="2400" dirty="0">
                <a:latin typeface="+mj-lt"/>
                <a:cs typeface="Times New Roman" panose="02020603050405020304" pitchFamily="18" charset="0"/>
              </a:rPr>
              <a:t>7. Tính tổng số tiền đặt cược trong tháng 10 năm 2 (tiền đặt cược độc giả nộp vào</a:t>
            </a:r>
          </a:p>
          <a:p>
            <a:r>
              <a:rPr lang="vi-VN" sz="2400" dirty="0" smtClean="0">
                <a:latin typeface="+mj-lt"/>
                <a:cs typeface="Times New Roman" panose="02020603050405020304" pitchFamily="18" charset="0"/>
              </a:rPr>
              <a:t>ngày mượn sách)</a:t>
            </a:r>
            <a:r>
              <a:rPr lang="en-US" sz="2400" dirty="0" smtClean="0">
                <a:latin typeface="+mj-lt"/>
              </a:rPr>
              <a:t> </a:t>
            </a:r>
          </a:p>
          <a:p>
            <a:pPr lvl="1"/>
            <a:r>
              <a:rPr lang="en-US" sz="2400" dirty="0" smtClean="0">
                <a:latin typeface="+mj-lt"/>
              </a:rPr>
              <a:t>8</a:t>
            </a:r>
            <a:r>
              <a:rPr lang="en-US" sz="2400" dirty="0">
                <a:latin typeface="+mj-lt"/>
              </a:rPr>
              <a:t>. </a:t>
            </a:r>
            <a:r>
              <a:rPr lang="en-US" sz="2400" dirty="0" err="1">
                <a:latin typeface="+mj-lt"/>
              </a:rPr>
              <a:t>Tính</a:t>
            </a:r>
            <a:r>
              <a:rPr lang="en-US" sz="2400" dirty="0">
                <a:latin typeface="+mj-lt"/>
              </a:rPr>
              <a:t> </a:t>
            </a:r>
            <a:r>
              <a:rPr lang="en-US" sz="2400" dirty="0" err="1">
                <a:latin typeface="+mj-lt"/>
              </a:rPr>
              <a:t>tổng</a:t>
            </a:r>
            <a:r>
              <a:rPr lang="en-US" sz="2400" dirty="0">
                <a:latin typeface="+mj-lt"/>
              </a:rPr>
              <a:t> </a:t>
            </a:r>
            <a:r>
              <a:rPr lang="en-US" sz="2400" dirty="0" err="1">
                <a:latin typeface="+mj-lt"/>
              </a:rPr>
              <a:t>số</a:t>
            </a:r>
            <a:r>
              <a:rPr lang="en-US" sz="2400" dirty="0">
                <a:latin typeface="+mj-lt"/>
              </a:rPr>
              <a:t> </a:t>
            </a:r>
            <a:r>
              <a:rPr lang="en-US" sz="2400" dirty="0" err="1">
                <a:latin typeface="+mj-lt"/>
              </a:rPr>
              <a:t>tiền</a:t>
            </a:r>
            <a:r>
              <a:rPr lang="en-US" sz="2400" dirty="0">
                <a:latin typeface="+mj-lt"/>
              </a:rPr>
              <a:t> </a:t>
            </a:r>
            <a:r>
              <a:rPr lang="en-US" sz="2400" dirty="0" err="1">
                <a:latin typeface="+mj-lt"/>
              </a:rPr>
              <a:t>phạt</a:t>
            </a:r>
            <a:r>
              <a:rPr lang="en-US" sz="2400" dirty="0">
                <a:latin typeface="+mj-lt"/>
              </a:rPr>
              <a:t> </a:t>
            </a:r>
            <a:r>
              <a:rPr lang="en-US" sz="2400" dirty="0" err="1">
                <a:latin typeface="+mj-lt"/>
              </a:rPr>
              <a:t>trong</a:t>
            </a:r>
            <a:r>
              <a:rPr lang="en-US" sz="2400" dirty="0">
                <a:latin typeface="+mj-lt"/>
              </a:rPr>
              <a:t> </a:t>
            </a:r>
            <a:r>
              <a:rPr lang="en-US" sz="2400" dirty="0" err="1">
                <a:latin typeface="+mj-lt"/>
              </a:rPr>
              <a:t>tháng</a:t>
            </a:r>
            <a:r>
              <a:rPr lang="en-US" sz="2400" dirty="0">
                <a:latin typeface="+mj-lt"/>
              </a:rPr>
              <a:t> </a:t>
            </a:r>
            <a:r>
              <a:rPr lang="en-US" sz="2400" dirty="0" err="1">
                <a:latin typeface="+mj-lt"/>
              </a:rPr>
              <a:t>năm</a:t>
            </a:r>
            <a:r>
              <a:rPr lang="en-US" sz="2400" dirty="0">
                <a:latin typeface="+mj-lt"/>
              </a:rPr>
              <a:t> 2 (</a:t>
            </a:r>
            <a:r>
              <a:rPr lang="en-US" sz="2400" dirty="0" err="1">
                <a:latin typeface="+mj-lt"/>
              </a:rPr>
              <a:t>tiền</a:t>
            </a:r>
            <a:r>
              <a:rPr lang="en-US" sz="2400" dirty="0">
                <a:latin typeface="+mj-lt"/>
              </a:rPr>
              <a:t> </a:t>
            </a:r>
            <a:r>
              <a:rPr lang="en-US" sz="2400" dirty="0" err="1">
                <a:latin typeface="+mj-lt"/>
              </a:rPr>
              <a:t>phạt</a:t>
            </a:r>
            <a:r>
              <a:rPr lang="en-US" sz="2400" dirty="0">
                <a:latin typeface="+mj-lt"/>
              </a:rPr>
              <a:t> </a:t>
            </a:r>
            <a:r>
              <a:rPr lang="en-US" sz="2400" dirty="0" err="1">
                <a:latin typeface="+mj-lt"/>
              </a:rPr>
              <a:t>độc</a:t>
            </a:r>
            <a:r>
              <a:rPr lang="en-US" sz="2400" dirty="0">
                <a:latin typeface="+mj-lt"/>
              </a:rPr>
              <a:t> </a:t>
            </a:r>
            <a:r>
              <a:rPr lang="en-US" sz="2400" dirty="0" err="1">
                <a:latin typeface="+mj-lt"/>
              </a:rPr>
              <a:t>giả</a:t>
            </a:r>
            <a:r>
              <a:rPr lang="en-US" sz="2400" dirty="0">
                <a:latin typeface="+mj-lt"/>
              </a:rPr>
              <a:t> </a:t>
            </a:r>
            <a:r>
              <a:rPr lang="en-US" sz="2400" dirty="0" err="1">
                <a:latin typeface="+mj-lt"/>
              </a:rPr>
              <a:t>nộp</a:t>
            </a:r>
            <a:r>
              <a:rPr lang="en-US" sz="2400" dirty="0">
                <a:latin typeface="+mj-lt"/>
              </a:rPr>
              <a:t> </a:t>
            </a:r>
            <a:r>
              <a:rPr lang="en-US" sz="2400" dirty="0" err="1">
                <a:latin typeface="+mj-lt"/>
              </a:rPr>
              <a:t>vào</a:t>
            </a:r>
            <a:r>
              <a:rPr lang="en-US" sz="2400" dirty="0">
                <a:latin typeface="+mj-lt"/>
              </a:rPr>
              <a:t> </a:t>
            </a:r>
            <a:r>
              <a:rPr lang="en-US" sz="2400" dirty="0" err="1">
                <a:latin typeface="+mj-lt"/>
              </a:rPr>
              <a:t>ngày</a:t>
            </a:r>
            <a:r>
              <a:rPr lang="en-US" sz="2400" dirty="0">
                <a:latin typeface="+mj-lt"/>
              </a:rPr>
              <a:t> </a:t>
            </a:r>
            <a:r>
              <a:rPr lang="en-US" sz="2400" dirty="0" err="1">
                <a:latin typeface="+mj-lt"/>
              </a:rPr>
              <a:t>trả</a:t>
            </a:r>
            <a:endParaRPr lang="en-US" sz="2400" dirty="0">
              <a:latin typeface="+mj-lt"/>
            </a:endParaRPr>
          </a:p>
          <a:p>
            <a:pPr lvl="1"/>
            <a:r>
              <a:rPr lang="en-US" sz="2400" dirty="0" err="1">
                <a:latin typeface="+mj-lt"/>
              </a:rPr>
              <a:t>sách</a:t>
            </a:r>
            <a:r>
              <a:rPr lang="en-US" sz="2400" dirty="0">
                <a:latin typeface="+mj-lt"/>
              </a:rPr>
              <a:t>)</a:t>
            </a:r>
          </a:p>
          <a:p>
            <a:pPr lvl="1"/>
            <a:r>
              <a:rPr lang="vi-VN" sz="2400" dirty="0">
                <a:latin typeface="+mj-lt"/>
              </a:rPr>
              <a:t>9. Thống kê số lần mượn sách của từng độc giả trong từng tháng năm 2 10 (crosstab)</a:t>
            </a:r>
          </a:p>
          <a:p>
            <a:pPr lvl="1"/>
            <a:r>
              <a:rPr lang="vi-VN" sz="2400" dirty="0">
                <a:latin typeface="+mj-lt"/>
              </a:rPr>
              <a:t>10. Cho biết tên hai cuốn sách được mượnar nhiều lần nhất trong năm 2 .</a:t>
            </a:r>
          </a:p>
          <a:p>
            <a:pPr lvl="1"/>
            <a:r>
              <a:rPr lang="vi-VN" sz="2400" dirty="0">
                <a:latin typeface="+mj-lt"/>
              </a:rPr>
              <a:t>11. Cho biết tên độc giả mượn nhiều sách nhất trong năm 2</a:t>
            </a:r>
          </a:p>
          <a:p>
            <a:pPr lvl="1"/>
            <a:r>
              <a:rPr lang="vi-VN" sz="2400" dirty="0">
                <a:latin typeface="+mj-lt"/>
              </a:rPr>
              <a:t>12. Cho biết tên các độc giả đã mượn hai cuốn sách trở lên.</a:t>
            </a:r>
          </a:p>
          <a:p>
            <a:pPr lvl="1"/>
            <a:r>
              <a:rPr lang="vi-VN" sz="2400" dirty="0">
                <a:latin typeface="+mj-lt"/>
              </a:rPr>
              <a:t>13. Liệt kê các quyển sách chưa được mượn lần nào.</a:t>
            </a:r>
            <a:endParaRPr lang="en-US" sz="2400" dirty="0" smtClean="0">
              <a:latin typeface="+mj-lt"/>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846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Bài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Tập</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Tổng</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Hợp</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433270" cy="1692771"/>
          </a:xfrm>
          <a:prstGeom prst="rect">
            <a:avLst/>
          </a:prstGeom>
        </p:spPr>
        <p:txBody>
          <a:bodyPr wrap="square">
            <a:spAutoFit/>
          </a:bodyPr>
          <a:lstStyle/>
          <a:p>
            <a:r>
              <a:rPr lang="nn-NO" sz="2800" b="1" dirty="0" smtClean="0">
                <a:latin typeface="Times New Roman" panose="02020603050405020304" pitchFamily="18" charset="0"/>
                <a:cs typeface="Times New Roman" panose="02020603050405020304" pitchFamily="18" charset="0"/>
              </a:rPr>
              <a:t>1.Bài tập luyện tập : </a:t>
            </a:r>
            <a:r>
              <a:rPr lang="vi-VN" sz="2800" b="1" dirty="0" smtClean="0">
                <a:latin typeface="Times New Roman" panose="02020603050405020304" pitchFamily="18" charset="0"/>
                <a:cs typeface="Times New Roman" panose="02020603050405020304" pitchFamily="18" charset="0"/>
              </a:rPr>
              <a:t>Quản lý Thư viện</a:t>
            </a:r>
            <a:endParaRPr lang="en-US" sz="2800" b="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 </a:t>
            </a:r>
            <a:r>
              <a:rPr lang="en-US" sz="2400" b="1" i="1" dirty="0" err="1">
                <a:latin typeface="Times New Roman" panose="02020603050405020304" pitchFamily="18" charset="0"/>
                <a:cs typeface="Times New Roman" panose="02020603050405020304" pitchFamily="18" charset="0"/>
              </a:rPr>
              <a:t>Thực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hiện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các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biểu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mẫu</a:t>
            </a:r>
            <a:r>
              <a:rPr lang="en-US" sz="2400" b="1" i="1" dirty="0">
                <a:latin typeface="Times New Roman" panose="02020603050405020304" pitchFamily="18" charset="0"/>
                <a:cs typeface="Times New Roman" panose="02020603050405020304" pitchFamily="18" charset="0"/>
              </a:rPr>
              <a:t> (Form) : </a:t>
            </a:r>
            <a:r>
              <a:rPr lang="en-US" sz="2400" b="1" i="1" dirty="0" err="1">
                <a:latin typeface="Times New Roman" panose="02020603050405020304" pitchFamily="18" charset="0"/>
                <a:cs typeface="Times New Roman" panose="02020603050405020304" pitchFamily="18" charset="0"/>
              </a:rPr>
              <a:t>Hãy</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dùng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công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cụ</a:t>
            </a:r>
            <a:r>
              <a:rPr lang="en-US" sz="2400" b="1" i="1" dirty="0">
                <a:latin typeface="Times New Roman" panose="02020603050405020304" pitchFamily="18" charset="0"/>
                <a:cs typeface="Times New Roman" panose="02020603050405020304" pitchFamily="18" charset="0"/>
              </a:rPr>
              <a:t> Wizard </a:t>
            </a:r>
            <a:r>
              <a:rPr lang="en-US" sz="2400" b="1" i="1" dirty="0" err="1">
                <a:latin typeface="Times New Roman" panose="02020603050405020304" pitchFamily="18" charset="0"/>
                <a:cs typeface="Times New Roman" panose="02020603050405020304" pitchFamily="18" charset="0"/>
              </a:rPr>
              <a:t>để</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tạo</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biểu</a:t>
            </a:r>
            <a:r>
              <a:rPr lang="en-US" sz="2400" b="1" i="1" dirty="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mẫu</a:t>
            </a:r>
            <a:endParaRPr lang="en-US" sz="2400" b="1" i="1"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LoaiSach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Sach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DocGia</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vi-VN" sz="2400" dirty="0" smtClean="0">
                <a:latin typeface="Times New Roman" panose="02020603050405020304" pitchFamily="18" charset="0"/>
                <a:cs typeface="Times New Roman" panose="02020603050405020304" pitchFamily="18" charset="0"/>
              </a:rPr>
              <a:t>Tạo </a:t>
            </a:r>
            <a:r>
              <a:rPr lang="vi-VN" sz="2400" dirty="0">
                <a:latin typeface="Times New Roman" panose="02020603050405020304" pitchFamily="18" charset="0"/>
                <a:cs typeface="Times New Roman" panose="02020603050405020304" pitchFamily="18" charset="0"/>
              </a:rPr>
              <a:t>biểu mẫu </a:t>
            </a:r>
            <a:r>
              <a:rPr lang="vi-VN" sz="2400" b="1" dirty="0">
                <a:latin typeface="Times New Roman" panose="02020603050405020304" pitchFamily="18" charset="0"/>
                <a:cs typeface="Times New Roman" panose="02020603050405020304" pitchFamily="18" charset="0"/>
              </a:rPr>
              <a:t>Phiếu Mượn </a:t>
            </a:r>
            <a:r>
              <a:rPr lang="vi-VN" sz="2400" dirty="0">
                <a:latin typeface="Times New Roman" panose="02020603050405020304" pitchFamily="18" charset="0"/>
                <a:cs typeface="Times New Roman" panose="02020603050405020304" pitchFamily="18" charset="0"/>
              </a:rPr>
              <a:t>dạng Main Sub Form để theo dõi chi tiết phiếu mượn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267471" y="3543534"/>
            <a:ext cx="6824772" cy="3419117"/>
          </a:xfrm>
          <a:prstGeom prst="rect">
            <a:avLst/>
          </a:prstGeom>
        </p:spPr>
      </p:pic>
      <p:pic>
        <p:nvPicPr>
          <p:cNvPr id="3" name="Picture 2"/>
          <p:cNvPicPr>
            <a:picLocks noChangeAspect="1"/>
          </p:cNvPicPr>
          <p:nvPr/>
        </p:nvPicPr>
        <p:blipFill>
          <a:blip r:embed="rId4"/>
          <a:stretch>
            <a:fillRect/>
          </a:stretch>
        </p:blipFill>
        <p:spPr>
          <a:xfrm>
            <a:off x="2419489" y="7130179"/>
            <a:ext cx="7410450" cy="3705225"/>
          </a:xfrm>
          <a:prstGeom prst="rect">
            <a:avLst/>
          </a:prstGeom>
        </p:spPr>
      </p:pic>
    </p:spTree>
    <p:extLst>
      <p:ext uri="{BB962C8B-B14F-4D97-AF65-F5344CB8AC3E}">
        <p14:creationId xmlns:p14="http://schemas.microsoft.com/office/powerpoint/2010/main" val="12709500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631" y="329599"/>
            <a:ext cx="13269383" cy="1089529"/>
          </a:xfrm>
          <a:prstGeom prst="rect">
            <a:avLst/>
          </a:prstGeom>
        </p:spPr>
        <p:txBody>
          <a:bodyPr vert="horz" lIns="91440" tIns="45720" rIns="91440" bIns="45720" rtlCol="0" anchor="b">
            <a:noAutofit/>
          </a:bodyPr>
          <a:lstStyle/>
          <a:p>
            <a:pPr defTabSz="1219170">
              <a:lnSpc>
                <a:spcPct val="90000"/>
              </a:lnSpc>
              <a:spcBef>
                <a:spcPct val="0"/>
              </a:spcBef>
            </a:pPr>
            <a:r>
              <a:rPr lang="en-US" sz="6000" b="1" dirty="0" smtClean="0">
                <a:latin typeface="Times New Roman" panose="02020603050405020304" pitchFamily="18" charset="0"/>
                <a:ea typeface="+mj-ea"/>
                <a:cs typeface="Times New Roman" panose="02020603050405020304" pitchFamily="18" charset="0"/>
              </a:rPr>
              <a:t>VI.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Bài</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Tập</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Tổng</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Hợp</a:t>
            </a:r>
            <a:endParaRPr lang="en-US" sz="6000" b="1" dirty="0">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524934" y="1644163"/>
            <a:ext cx="14433270" cy="1384995"/>
          </a:xfrm>
          <a:prstGeom prst="rect">
            <a:avLst/>
          </a:prstGeom>
        </p:spPr>
        <p:txBody>
          <a:bodyPr wrap="square">
            <a:spAutoFit/>
          </a:bodyPr>
          <a:lstStyle/>
          <a:p>
            <a:r>
              <a:rPr lang="nn-NO" sz="2800" b="1" dirty="0" smtClean="0">
                <a:latin typeface="Times New Roman" panose="02020603050405020304" pitchFamily="18" charset="0"/>
                <a:cs typeface="Times New Roman" panose="02020603050405020304" pitchFamily="18" charset="0"/>
              </a:rPr>
              <a:t>1.Bài tập luyện tập : </a:t>
            </a:r>
            <a:r>
              <a:rPr lang="vi-VN" sz="2800" b="1" dirty="0" smtClean="0">
                <a:latin typeface="Times New Roman" panose="02020603050405020304" pitchFamily="18" charset="0"/>
                <a:cs typeface="Times New Roman" panose="02020603050405020304" pitchFamily="18" charset="0"/>
              </a:rPr>
              <a:t>Quản lý Thư viện</a:t>
            </a:r>
            <a:endParaRPr lang="en-US" sz="2800" b="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 </a:t>
            </a:r>
            <a:r>
              <a:rPr lang="en-US" sz="2400" b="1" i="1" dirty="0" err="1"/>
              <a:t>Thực</a:t>
            </a:r>
            <a:r>
              <a:rPr lang="en-US" sz="2400" b="1" i="1" dirty="0"/>
              <a:t> </a:t>
            </a:r>
            <a:r>
              <a:rPr lang="en-US" sz="2400" b="1" i="1" dirty="0" err="1"/>
              <a:t>hiện</a:t>
            </a:r>
            <a:r>
              <a:rPr lang="en-US" sz="2400" b="1" i="1" dirty="0"/>
              <a:t> </a:t>
            </a:r>
            <a:r>
              <a:rPr lang="en-US" sz="2400" b="1" i="1" dirty="0" err="1"/>
              <a:t>các</a:t>
            </a:r>
            <a:r>
              <a:rPr lang="en-US" sz="2400" b="1" i="1" dirty="0"/>
              <a:t> </a:t>
            </a:r>
            <a:r>
              <a:rPr lang="en-US" sz="2400" b="1" i="1" dirty="0" err="1"/>
              <a:t>biểu</a:t>
            </a:r>
            <a:r>
              <a:rPr lang="en-US" sz="2400" b="1" i="1" dirty="0"/>
              <a:t> </a:t>
            </a:r>
            <a:r>
              <a:rPr lang="en-US" sz="2400" b="1" i="1" dirty="0" err="1"/>
              <a:t>mẫu</a:t>
            </a:r>
            <a:r>
              <a:rPr lang="en-US" sz="2400" b="1" i="1" dirty="0"/>
              <a:t> (Form) : </a:t>
            </a:r>
            <a:r>
              <a:rPr lang="en-US" sz="2400" b="1" i="1" dirty="0" err="1"/>
              <a:t>Hãy</a:t>
            </a:r>
            <a:r>
              <a:rPr lang="en-US" sz="2400" b="1" i="1" dirty="0"/>
              <a:t> </a:t>
            </a:r>
            <a:r>
              <a:rPr lang="en-US" sz="2400" b="1" i="1" dirty="0" err="1"/>
              <a:t>dùng</a:t>
            </a:r>
            <a:r>
              <a:rPr lang="en-US" sz="2400" b="1" i="1" dirty="0"/>
              <a:t> </a:t>
            </a:r>
            <a:r>
              <a:rPr lang="en-US" sz="2400" b="1" i="1" dirty="0" err="1"/>
              <a:t>công</a:t>
            </a:r>
            <a:r>
              <a:rPr lang="en-US" sz="2400" b="1" i="1" dirty="0"/>
              <a:t> </a:t>
            </a:r>
            <a:r>
              <a:rPr lang="en-US" sz="2400" b="1" i="1" dirty="0" err="1"/>
              <a:t>cụ</a:t>
            </a:r>
            <a:r>
              <a:rPr lang="en-US" sz="2400" b="1" i="1" dirty="0"/>
              <a:t> Wizard </a:t>
            </a:r>
            <a:r>
              <a:rPr lang="en-US" sz="2400" b="1" i="1" dirty="0" err="1"/>
              <a:t>để</a:t>
            </a:r>
            <a:r>
              <a:rPr lang="en-US" sz="2400" b="1" i="1" dirty="0"/>
              <a:t> </a:t>
            </a:r>
            <a:r>
              <a:rPr lang="en-US" sz="2400" b="1" i="1" dirty="0" err="1"/>
              <a:t>tạo</a:t>
            </a:r>
            <a:r>
              <a:rPr lang="en-US" sz="2400" b="1" i="1" dirty="0"/>
              <a:t> </a:t>
            </a:r>
            <a:r>
              <a:rPr lang="en-US" sz="2400" b="1" i="1" dirty="0" err="1"/>
              <a:t>biểu</a:t>
            </a:r>
            <a:r>
              <a:rPr lang="en-US" sz="2400" b="1" i="1" dirty="0"/>
              <a:t> </a:t>
            </a:r>
            <a:r>
              <a:rPr lang="en-US" sz="2400" b="1" i="1" dirty="0" err="1" smtClean="0"/>
              <a:t>mẫu</a:t>
            </a:r>
            <a:endParaRPr lang="en-US" sz="2400" b="1" i="1" dirty="0" smtClean="0"/>
          </a:p>
          <a:p>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24934" y="2800103"/>
            <a:ext cx="14433270" cy="138499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-3.</a:t>
            </a:r>
            <a:r>
              <a:rPr lang="en-US" sz="2800" b="1" i="1" dirty="0"/>
              <a:t> </a:t>
            </a:r>
            <a:r>
              <a:rPr lang="en-US" sz="2800" b="1" i="1" dirty="0" err="1"/>
              <a:t>Thực</a:t>
            </a:r>
            <a:r>
              <a:rPr lang="en-US" sz="2800" b="1" i="1" dirty="0"/>
              <a:t> </a:t>
            </a:r>
            <a:r>
              <a:rPr lang="en-US" sz="2800" b="1" i="1" dirty="0" err="1"/>
              <a:t>hiện</a:t>
            </a:r>
            <a:r>
              <a:rPr lang="en-US" sz="2800" b="1" i="1" dirty="0"/>
              <a:t> </a:t>
            </a:r>
            <a:r>
              <a:rPr lang="en-US" sz="2800" b="1" i="1" dirty="0" err="1"/>
              <a:t>các</a:t>
            </a:r>
            <a:r>
              <a:rPr lang="en-US" sz="2800" b="1" i="1" dirty="0"/>
              <a:t> </a:t>
            </a:r>
            <a:r>
              <a:rPr lang="en-US" sz="2800" b="1" i="1" dirty="0" err="1"/>
              <a:t>báo</a:t>
            </a:r>
            <a:r>
              <a:rPr lang="en-US" sz="2800" b="1" i="1" dirty="0"/>
              <a:t> </a:t>
            </a:r>
            <a:r>
              <a:rPr lang="en-US" sz="2800" b="1" i="1" dirty="0" err="1"/>
              <a:t>cáo</a:t>
            </a:r>
            <a:r>
              <a:rPr lang="en-US" sz="2800" b="1" i="1" dirty="0"/>
              <a:t> (Report</a:t>
            </a:r>
            <a:r>
              <a:rPr lang="en-US" sz="2800" b="1" i="1" dirty="0" smtClean="0"/>
              <a:t>): </a:t>
            </a:r>
          </a:p>
          <a:p>
            <a:r>
              <a:rPr lang="en-US" sz="2800" b="1" i="1" dirty="0"/>
              <a:t>+</a:t>
            </a:r>
            <a:r>
              <a:rPr lang="en-US" sz="2800" dirty="0" err="1" smtClean="0"/>
              <a:t>Lập</a:t>
            </a:r>
            <a:r>
              <a:rPr lang="en-US" sz="2800" dirty="0" smtClean="0"/>
              <a:t> </a:t>
            </a:r>
            <a:r>
              <a:rPr lang="en-US" sz="2800" dirty="0" err="1"/>
              <a:t>báo</a:t>
            </a:r>
            <a:r>
              <a:rPr lang="en-US" sz="2800" dirty="0"/>
              <a:t> </a:t>
            </a:r>
            <a:r>
              <a:rPr lang="en-US" sz="2800" dirty="0" err="1"/>
              <a:t>cáo</a:t>
            </a:r>
            <a:r>
              <a:rPr lang="en-US" sz="2800" dirty="0"/>
              <a:t> </a:t>
            </a:r>
            <a:r>
              <a:rPr lang="en-US" sz="2800" dirty="0" err="1"/>
              <a:t>bảng</a:t>
            </a:r>
            <a:r>
              <a:rPr lang="en-US" sz="2800" dirty="0"/>
              <a:t> </a:t>
            </a:r>
            <a:r>
              <a:rPr lang="en-US" sz="2800" dirty="0" err="1"/>
              <a:t>Sach</a:t>
            </a:r>
            <a:r>
              <a:rPr lang="en-US" sz="2800" dirty="0" smtClean="0"/>
              <a:t>.</a:t>
            </a:r>
          </a:p>
          <a:p>
            <a:r>
              <a:rPr lang="en-US" sz="2800" dirty="0" smtClean="0"/>
              <a:t>+</a:t>
            </a:r>
            <a:r>
              <a:rPr lang="vi-VN" sz="2800" dirty="0" smtClean="0"/>
              <a:t>Tạo </a:t>
            </a:r>
            <a:r>
              <a:rPr lang="vi-VN" sz="2800" dirty="0"/>
              <a:t>report </a:t>
            </a:r>
            <a:r>
              <a:rPr lang="vi-VN" sz="2800" b="1" dirty="0"/>
              <a:t>Phiếu mượn </a:t>
            </a:r>
            <a:r>
              <a:rPr lang="vi-VN" sz="2800" dirty="0"/>
              <a:t>để in được phiếu mượn ra giấy</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srcRect r="7807"/>
          <a:stretch/>
        </p:blipFill>
        <p:spPr>
          <a:xfrm>
            <a:off x="721682" y="4437510"/>
            <a:ext cx="7007586" cy="3838575"/>
          </a:xfrm>
          <a:prstGeom prst="rect">
            <a:avLst/>
          </a:prstGeom>
          <a:ln w="9525">
            <a:solidFill>
              <a:schemeClr val="tx1"/>
            </a:solidFill>
          </a:ln>
        </p:spPr>
      </p:pic>
      <p:pic>
        <p:nvPicPr>
          <p:cNvPr id="8" name="Picture 7"/>
          <p:cNvPicPr>
            <a:picLocks noChangeAspect="1"/>
          </p:cNvPicPr>
          <p:nvPr/>
        </p:nvPicPr>
        <p:blipFill rotWithShape="1">
          <a:blip r:embed="rId4"/>
          <a:srcRect l="6194"/>
          <a:stretch/>
        </p:blipFill>
        <p:spPr>
          <a:xfrm>
            <a:off x="8074325" y="4437510"/>
            <a:ext cx="7130172" cy="3333750"/>
          </a:xfrm>
          <a:prstGeom prst="rect">
            <a:avLst/>
          </a:prstGeom>
          <a:ln w="6350">
            <a:solidFill>
              <a:schemeClr val="tx1"/>
            </a:solidFill>
          </a:ln>
        </p:spPr>
      </p:pic>
    </p:spTree>
    <p:extLst>
      <p:ext uri="{BB962C8B-B14F-4D97-AF65-F5344CB8AC3E}">
        <p14:creationId xmlns:p14="http://schemas.microsoft.com/office/powerpoint/2010/main" val="20138292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3"/>
            <a:ext cx="14101839" cy="10453317"/>
          </a:xfrm>
        </p:spPr>
        <p:txBody>
          <a:bodyPr>
            <a:noAutofit/>
          </a:bodyPr>
          <a:lstStyle/>
          <a:p>
            <a:pPr marL="342900" indent="-342900" algn="l">
              <a:buAutoNum type="arabicPeriod"/>
            </a:pPr>
            <a:r>
              <a:rPr lang="en-US" b="1" i="1" dirty="0" err="1" smtClean="0">
                <a:latin typeface="Times New Roman" panose="02020603050405020304" pitchFamily="18" charset="0"/>
                <a:cs typeface="Times New Roman" panose="02020603050405020304" pitchFamily="18" charset="0"/>
              </a:rPr>
              <a:t>DataBase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Kết</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nối</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với</a:t>
            </a:r>
            <a:r>
              <a:rPr lang="en-US" b="1" i="1" dirty="0" smtClean="0">
                <a:latin typeface="Times New Roman" panose="02020603050405020304" pitchFamily="18" charset="0"/>
                <a:cs typeface="Times New Roman" panose="02020603050405020304" pitchFamily="18" charset="0"/>
              </a:rPr>
              <a:t> Macro </a:t>
            </a:r>
            <a:r>
              <a:rPr lang="en-US" b="1" i="1" dirty="0" err="1" smtClean="0">
                <a:latin typeface="Times New Roman" panose="02020603050405020304" pitchFamily="18" charset="0"/>
                <a:cs typeface="Times New Roman" panose="02020603050405020304" pitchFamily="18" charset="0"/>
              </a:rPr>
              <a:t>trong</a:t>
            </a:r>
            <a:r>
              <a:rPr lang="en-US" b="1" i="1" dirty="0" smtClean="0">
                <a:latin typeface="Times New Roman" panose="02020603050405020304" pitchFamily="18" charset="0"/>
                <a:cs typeface="Times New Roman" panose="02020603050405020304" pitchFamily="18" charset="0"/>
              </a:rPr>
              <a:t> Excel</a:t>
            </a:r>
          </a:p>
          <a:p>
            <a:pPr algn="l"/>
            <a:r>
              <a:rPr lang="en-US" sz="2800" i="1" dirty="0" err="1" smtClean="0">
                <a:latin typeface="Times New Roman" panose="02020603050405020304" pitchFamily="18" charset="0"/>
                <a:cs typeface="Times New Roman" panose="02020603050405020304" pitchFamily="18" charset="0"/>
              </a:rPr>
              <a:t>a.Khi</a:t>
            </a:r>
            <a:r>
              <a:rPr lang="en-US" sz="2800" i="1" dirty="0" smtClean="0">
                <a:latin typeface="Times New Roman" panose="02020603050405020304" pitchFamily="18" charset="0"/>
                <a:cs typeface="Times New Roman" panose="02020603050405020304" pitchFamily="18" charset="0"/>
              </a:rPr>
              <a:t> file Database </a:t>
            </a:r>
            <a:r>
              <a:rPr lang="en-US" sz="2800" i="1" dirty="0" err="1" smtClean="0">
                <a:latin typeface="Times New Roman" panose="02020603050405020304" pitchFamily="18" charset="0"/>
                <a:cs typeface="Times New Roman" panose="02020603050405020304" pitchFamily="18" charset="0"/>
              </a:rPr>
              <a:t>không</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có</a:t>
            </a:r>
            <a:r>
              <a:rPr lang="en-US" sz="2800" i="1" dirty="0" smtClean="0">
                <a:latin typeface="Times New Roman" panose="02020603050405020304" pitchFamily="18" charset="0"/>
                <a:cs typeface="Times New Roman" panose="02020603050405020304" pitchFamily="18" charset="0"/>
              </a:rPr>
              <a:t> password</a:t>
            </a: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conn:</a:t>
            </a:r>
          </a:p>
          <a:p>
            <a:pPr algn="l">
              <a:spcBef>
                <a:spcPts val="600"/>
              </a:spcBef>
            </a:pPr>
            <a:r>
              <a:rPr lang="en-US" sz="2400" dirty="0" smtClean="0">
                <a:latin typeface="Times New Roman" panose="02020603050405020304" pitchFamily="18" charset="0"/>
                <a:cs typeface="Times New Roman" panose="02020603050405020304" pitchFamily="18" charset="0"/>
              </a:rPr>
              <a:t>	Dim conn  As </a:t>
            </a:r>
            <a:r>
              <a:rPr lang="en-US" sz="2400" dirty="0" err="1" smtClean="0">
                <a:latin typeface="Times New Roman" panose="02020603050405020304" pitchFamily="18" charset="0"/>
                <a:cs typeface="Times New Roman" panose="02020603050405020304" pitchFamily="18" charset="0"/>
              </a:rPr>
              <a:t>ADODB.Connection</a:t>
            </a:r>
            <a:endParaRPr lang="en-US" sz="2400" dirty="0" smtClean="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Set conn </a:t>
            </a:r>
            <a:r>
              <a:rPr lang="en-US" sz="2400" dirty="0">
                <a:latin typeface="Times New Roman" panose="02020603050405020304" pitchFamily="18" charset="0"/>
                <a:cs typeface="Times New Roman" panose="02020603050405020304" pitchFamily="18" charset="0"/>
              </a:rPr>
              <a:t>= New </a:t>
            </a:r>
            <a:r>
              <a:rPr lang="en-US" sz="2400" dirty="0" err="1">
                <a:latin typeface="Times New Roman" panose="02020603050405020304" pitchFamily="18" charset="0"/>
                <a:cs typeface="Times New Roman" panose="02020603050405020304" pitchFamily="18" charset="0"/>
              </a:rPr>
              <a:t>ADODB.Connection</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conn.Open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"provider=microsoft.ACE.OLEDB.12.0;" &amp; _</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source=link path \ </a:t>
            </a:r>
            <a:r>
              <a:rPr lang="en-US" sz="2400" dirty="0" smtClean="0">
                <a:latin typeface="Times New Roman" panose="02020603050405020304" pitchFamily="18" charset="0"/>
                <a:cs typeface="Times New Roman" panose="02020603050405020304" pitchFamily="18" charset="0"/>
              </a:rPr>
              <a:t>tenfiledatabase.mdb“</a:t>
            </a: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Ngắt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conn.Close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Set conn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Nothing</a:t>
            </a:r>
          </a:p>
          <a:p>
            <a:pPr algn="l">
              <a:spcBef>
                <a:spcPts val="600"/>
              </a:spcBef>
            </a:pPr>
            <a:r>
              <a:rPr lang="en-US" sz="2400" dirty="0" smtClean="0">
                <a:latin typeface="Times New Roman" panose="02020603050405020304" pitchFamily="18" charset="0"/>
                <a:cs typeface="Times New Roman" panose="02020603050405020304" pitchFamily="18" charset="0"/>
              </a:rPr>
              <a:t>VD:</a:t>
            </a:r>
          </a:p>
          <a:p>
            <a:pPr algn="l">
              <a:spcBef>
                <a:spcPts val="600"/>
              </a:spcBef>
            </a:pPr>
            <a:r>
              <a:rPr lang="en-US" sz="2400" dirty="0" smtClean="0">
                <a:latin typeface="Times New Roman" panose="02020603050405020304" pitchFamily="18" charset="0"/>
                <a:cs typeface="Times New Roman" panose="02020603050405020304" pitchFamily="18" charset="0"/>
              </a:rPr>
              <a:t>	Dim </a:t>
            </a:r>
            <a:r>
              <a:rPr lang="en-US" sz="2400" dirty="0" err="1" smtClean="0">
                <a:latin typeface="Times New Roman" panose="02020603050405020304" pitchFamily="18" charset="0"/>
                <a:cs typeface="Times New Roman" panose="02020603050405020304" pitchFamily="18" charset="0"/>
              </a:rPr>
              <a:t>ketnoi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a:t>
            </a:r>
            <a:r>
              <a:rPr lang="en-US" sz="2400" dirty="0" err="1">
                <a:latin typeface="Times New Roman" panose="02020603050405020304" pitchFamily="18" charset="0"/>
                <a:cs typeface="Times New Roman" panose="02020603050405020304" pitchFamily="18" charset="0"/>
              </a:rPr>
              <a:t>ADODB.Connection</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Dim </a:t>
            </a:r>
            <a:r>
              <a:rPr lang="en-US" sz="2400" dirty="0" err="1" smtClean="0">
                <a:latin typeface="Times New Roman" panose="02020603050405020304" pitchFamily="18" charset="0"/>
                <a:cs typeface="Times New Roman" panose="02020603050405020304" pitchFamily="18" charset="0"/>
              </a:rPr>
              <a:t>rsSQL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a:t>
            </a:r>
            <a:r>
              <a:rPr lang="en-US" sz="2400" dirty="0" err="1" smtClean="0">
                <a:latin typeface="Times New Roman" panose="02020603050405020304" pitchFamily="18" charset="0"/>
                <a:cs typeface="Times New Roman" panose="02020603050405020304" pitchFamily="18" charset="0"/>
              </a:rPr>
              <a:t>ADODB.Recordset</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Set </a:t>
            </a:r>
            <a:r>
              <a:rPr lang="en-US" sz="2400" dirty="0" err="1" smtClean="0">
                <a:latin typeface="Times New Roman" panose="02020603050405020304" pitchFamily="18" charset="0"/>
                <a:cs typeface="Times New Roman" panose="02020603050405020304" pitchFamily="18" charset="0"/>
              </a:rPr>
              <a:t>ketnoi</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New </a:t>
            </a:r>
            <a:r>
              <a:rPr lang="en-US" sz="2400" dirty="0" err="1">
                <a:latin typeface="Times New Roman" panose="02020603050405020304" pitchFamily="18" charset="0"/>
                <a:cs typeface="Times New Roman" panose="02020603050405020304" pitchFamily="18" charset="0"/>
              </a:rPr>
              <a:t>ADODB.Connection</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ketnoi</a:t>
            </a:r>
            <a:r>
              <a:rPr lang="en-US" sz="2400" dirty="0" err="1" smtClean="0">
                <a:latin typeface="Times New Roman" panose="02020603050405020304" pitchFamily="18" charset="0"/>
                <a:cs typeface="Times New Roman" panose="02020603050405020304" pitchFamily="18" charset="0"/>
              </a:rPr>
              <a:t>.Open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provider=microsoft.ACE.OLEDB.12.0;" &amp; _</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source=D:\</a:t>
            </a:r>
            <a:r>
              <a:rPr lang="en-US" sz="2400" dirty="0" smtClean="0">
                <a:latin typeface="Times New Roman" panose="02020603050405020304" pitchFamily="18" charset="0"/>
                <a:cs typeface="Times New Roman" panose="02020603050405020304" pitchFamily="18" charset="0"/>
              </a:rPr>
              <a:t>Macro\Extract\Data.mdb“</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data base…”</a:t>
            </a:r>
          </a:p>
          <a:p>
            <a:pPr algn="l">
              <a:spcBef>
                <a:spcPts val="600"/>
              </a:spcBef>
            </a:pPr>
            <a:r>
              <a:rPr lang="en-US" sz="2400" dirty="0" smtClean="0">
                <a:latin typeface="Times New Roman" panose="02020603050405020304" pitchFamily="18" charset="0"/>
                <a:cs typeface="Times New Roman" panose="02020603050405020304" pitchFamily="18" charset="0"/>
              </a:rPr>
              <a:t>		Set </a:t>
            </a:r>
            <a:r>
              <a:rPr lang="en-US" sz="2400" dirty="0" err="1">
                <a:latin typeface="Times New Roman" panose="02020603050405020304" pitchFamily="18" charset="0"/>
                <a:cs typeface="Times New Roman" panose="02020603050405020304" pitchFamily="18" charset="0"/>
              </a:rPr>
              <a:t>rsSQL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New </a:t>
            </a:r>
            <a:r>
              <a:rPr lang="en-US" sz="2400" dirty="0" err="1">
                <a:latin typeface="Times New Roman" panose="02020603050405020304" pitchFamily="18" charset="0"/>
                <a:cs typeface="Times New Roman" panose="02020603050405020304" pitchFamily="18" charset="0"/>
              </a:rPr>
              <a:t>ADODB.Recordset</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Set </a:t>
            </a:r>
            <a:r>
              <a:rPr lang="en-US" sz="2400" dirty="0" err="1">
                <a:latin typeface="Times New Roman" panose="02020603050405020304" pitchFamily="18" charset="0"/>
                <a:cs typeface="Times New Roman" panose="02020603050405020304" pitchFamily="18" charset="0"/>
              </a:rPr>
              <a:t>rsSQL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ActiveConnection</a:t>
            </a:r>
            <a:r>
              <a:rPr lang="en-US" sz="2400" dirty="0" smtClean="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ketnoi</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rsSQL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Open "Select * From </a:t>
            </a:r>
            <a:r>
              <a:rPr lang="en-US" sz="2400" dirty="0" err="1" smtClean="0">
                <a:latin typeface="Times New Roman" panose="02020603050405020304" pitchFamily="18" charset="0"/>
                <a:cs typeface="Times New Roman" panose="02020603050405020304" pitchFamily="18" charset="0"/>
              </a:rPr>
              <a:t>SalesData</a:t>
            </a:r>
            <a:r>
              <a:rPr lang="en-US" sz="2400" dirty="0" smtClean="0">
                <a:latin typeface="Times New Roman" panose="02020603050405020304" pitchFamily="18" charset="0"/>
                <a:cs typeface="Times New Roman" panose="02020603050405020304" pitchFamily="18" charset="0"/>
              </a:rPr>
              <a:t>“</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rsSQL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.close</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rsSQL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nothing</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ketnoi</a:t>
            </a:r>
            <a:r>
              <a:rPr lang="en-US" sz="2400" dirty="0" err="1" smtClean="0">
                <a:latin typeface="Times New Roman" panose="02020603050405020304" pitchFamily="18" charset="0"/>
                <a:cs typeface="Times New Roman" panose="02020603050405020304" pitchFamily="18" charset="0"/>
              </a:rPr>
              <a:t>.Close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Set </a:t>
            </a:r>
            <a:r>
              <a:rPr lang="en-US" sz="2400" dirty="0" err="1">
                <a:latin typeface="Times New Roman" panose="02020603050405020304" pitchFamily="18" charset="0"/>
                <a:cs typeface="Times New Roman" panose="02020603050405020304" pitchFamily="18" charset="0"/>
              </a:rPr>
              <a:t>ketnoi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Nothing</a:t>
            </a:r>
          </a:p>
          <a:p>
            <a:pPr algn="l">
              <a:spcBef>
                <a:spcPts val="600"/>
              </a:spcBef>
            </a:pPr>
            <a:endParaRPr lang="en-US" sz="24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397631" y="329599"/>
            <a:ext cx="15358533" cy="1089529"/>
          </a:xfrm>
          <a:prstGeom prst="rect">
            <a:avLst/>
          </a:prstGeom>
        </p:spPr>
        <p:txBody>
          <a:bodyPr vert="horz" lIns="91440" tIns="45720" rIns="91440" bIns="45720" rtlCol="0" anchor="b">
            <a:noAutofit/>
          </a:bodyPr>
          <a:lstStyle/>
          <a:p>
            <a:pPr defTabSz="1219170">
              <a:lnSpc>
                <a:spcPct val="90000"/>
              </a:lnSpc>
              <a:spcBef>
                <a:spcPct val="0"/>
              </a:spcBef>
            </a:pPr>
            <a:r>
              <a:rPr lang="en-US" sz="5400" b="1" dirty="0" smtClean="0">
                <a:latin typeface="Times New Roman" panose="02020603050405020304" pitchFamily="18" charset="0"/>
                <a:ea typeface="+mj-ea"/>
                <a:cs typeface="Times New Roman" panose="02020603050405020304" pitchFamily="18" charset="0"/>
              </a:rPr>
              <a:t>VII.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Viết</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Ứng</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Dụng</a:t>
            </a:r>
            <a:r>
              <a:rPr lang="en-US" sz="5400" b="1" dirty="0" smtClean="0">
                <a:latin typeface="Times New Roman" panose="02020603050405020304" pitchFamily="18" charset="0"/>
                <a:cs typeface="Times New Roman" panose="02020603050405020304" pitchFamily="18" charset="0"/>
              </a:rPr>
              <a:t> Macro </a:t>
            </a:r>
            <a:r>
              <a:rPr lang="en-US" sz="5400" b="1" dirty="0" err="1" smtClean="0">
                <a:latin typeface="Times New Roman" panose="02020603050405020304" pitchFamily="18" charset="0"/>
                <a:cs typeface="Times New Roman" panose="02020603050405020304" pitchFamily="18" charset="0"/>
              </a:rPr>
              <a:t>dùng</a:t>
            </a:r>
            <a:r>
              <a:rPr lang="en-US" sz="5400" b="1" dirty="0" smtClean="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CSDL </a:t>
            </a:r>
            <a:r>
              <a:rPr lang="en-US" sz="5400" b="1" dirty="0" err="1" smtClean="0">
                <a:latin typeface="Times New Roman" panose="02020603050405020304" pitchFamily="18" charset="0"/>
                <a:cs typeface="Times New Roman" panose="02020603050405020304" pitchFamily="18" charset="0"/>
              </a:rPr>
              <a:t>DataBase</a:t>
            </a:r>
            <a:endParaRPr lang="en-US" sz="5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802317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3"/>
            <a:ext cx="14101839" cy="9691317"/>
          </a:xfrm>
        </p:spPr>
        <p:txBody>
          <a:bodyPr>
            <a:noAutofit/>
          </a:bodyPr>
          <a:lstStyle/>
          <a:p>
            <a:pPr marL="342900" indent="-342900" algn="l">
              <a:buAutoNum type="arabicPeriod"/>
            </a:pPr>
            <a:r>
              <a:rPr lang="en-US" b="1" i="1" dirty="0" err="1" smtClean="0">
                <a:latin typeface="Times New Roman" panose="02020603050405020304" pitchFamily="18" charset="0"/>
                <a:cs typeface="Times New Roman" panose="02020603050405020304" pitchFamily="18" charset="0"/>
              </a:rPr>
              <a:t>DataBase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Kết</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nối</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với</a:t>
            </a:r>
            <a:r>
              <a:rPr lang="en-US" b="1" i="1" dirty="0" smtClean="0">
                <a:latin typeface="Times New Roman" panose="02020603050405020304" pitchFamily="18" charset="0"/>
                <a:cs typeface="Times New Roman" panose="02020603050405020304" pitchFamily="18" charset="0"/>
              </a:rPr>
              <a:t> Macro </a:t>
            </a:r>
            <a:r>
              <a:rPr lang="en-US" b="1" i="1" dirty="0" err="1" smtClean="0">
                <a:latin typeface="Times New Roman" panose="02020603050405020304" pitchFamily="18" charset="0"/>
                <a:cs typeface="Times New Roman" panose="02020603050405020304" pitchFamily="18" charset="0"/>
              </a:rPr>
              <a:t>trong</a:t>
            </a:r>
            <a:r>
              <a:rPr lang="en-US" b="1" i="1" dirty="0" smtClean="0">
                <a:latin typeface="Times New Roman" panose="02020603050405020304" pitchFamily="18" charset="0"/>
                <a:cs typeface="Times New Roman" panose="02020603050405020304" pitchFamily="18" charset="0"/>
              </a:rPr>
              <a:t> Excel</a:t>
            </a:r>
          </a:p>
          <a:p>
            <a:pPr algn="l"/>
            <a:r>
              <a:rPr lang="en-US" sz="2800" i="1" dirty="0" err="1" smtClean="0">
                <a:latin typeface="Times New Roman" panose="02020603050405020304" pitchFamily="18" charset="0"/>
                <a:cs typeface="Times New Roman" panose="02020603050405020304" pitchFamily="18" charset="0"/>
              </a:rPr>
              <a:t>b.Khi</a:t>
            </a:r>
            <a:r>
              <a:rPr lang="en-US" sz="2800" i="1" dirty="0" smtClean="0">
                <a:latin typeface="Times New Roman" panose="02020603050405020304" pitchFamily="18" charset="0"/>
                <a:cs typeface="Times New Roman" panose="02020603050405020304" pitchFamily="18" charset="0"/>
              </a:rPr>
              <a:t> file Database </a:t>
            </a:r>
            <a:r>
              <a:rPr lang="en-US" sz="2800" i="1" dirty="0" err="1" smtClean="0">
                <a:latin typeface="Times New Roman" panose="02020603050405020304" pitchFamily="18" charset="0"/>
                <a:cs typeface="Times New Roman" panose="02020603050405020304" pitchFamily="18" charset="0"/>
              </a:rPr>
              <a:t>có</a:t>
            </a:r>
            <a:r>
              <a:rPr lang="en-US" sz="2800" i="1" dirty="0" smtClean="0">
                <a:latin typeface="Times New Roman" panose="02020603050405020304" pitchFamily="18" charset="0"/>
                <a:cs typeface="Times New Roman" panose="02020603050405020304" pitchFamily="18" charset="0"/>
              </a:rPr>
              <a:t> password</a:t>
            </a: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algn="l">
              <a:spcBef>
                <a:spcPts val="600"/>
              </a:spcBef>
            </a:pPr>
            <a:r>
              <a:rPr lang="en-US" sz="2400" dirty="0">
                <a:latin typeface="Times New Roman" panose="02020603050405020304" pitchFamily="18" charset="0"/>
                <a:cs typeface="Times New Roman" panose="02020603050405020304" pitchFamily="18" charset="0"/>
              </a:rPr>
              <a:t>	Dim </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As Object: Dim </a:t>
            </a:r>
            <a:r>
              <a:rPr lang="en-US" sz="2400" dirty="0" err="1">
                <a:latin typeface="Times New Roman" panose="02020603050405020304" pitchFamily="18" charset="0"/>
                <a:cs typeface="Times New Roman" panose="02020603050405020304" pitchFamily="18" charset="0"/>
              </a:rPr>
              <a:t>rst</a:t>
            </a:r>
            <a:r>
              <a:rPr lang="en-US" sz="2400" dirty="0">
                <a:latin typeface="Times New Roman" panose="02020603050405020304" pitchFamily="18" charset="0"/>
                <a:cs typeface="Times New Roman" panose="02020603050405020304" pitchFamily="18" charset="0"/>
              </a:rPr>
              <a:t> As Object</a:t>
            </a: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a:latin typeface="Times New Roman" panose="02020603050405020304" pitchFamily="18" charset="0"/>
                <a:cs typeface="Times New Roman" panose="02020603050405020304" pitchFamily="18" charset="0"/>
              </a:rPr>
              <a:t>	Set </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CreateObject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ADODB.Connection</a:t>
            </a:r>
            <a:r>
              <a:rPr lang="en-US" sz="2400" dirty="0" smtClean="0">
                <a:latin typeface="Times New Roman" panose="02020603050405020304" pitchFamily="18" charset="0"/>
                <a:cs typeface="Times New Roman" panose="02020603050405020304" pitchFamily="18" charset="0"/>
              </a:rPr>
              <a:t>")</a:t>
            </a:r>
          </a:p>
          <a:p>
            <a:pPr algn="l">
              <a:spcBef>
                <a:spcPts val="600"/>
              </a:spcBef>
            </a:pP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cnn</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.Provider = "Microsoft Jet 4.0 OLE DB Provider"</a:t>
            </a:r>
          </a:p>
          <a:p>
            <a:pPr algn="l">
              <a:spcBef>
                <a:spcPts val="60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ConnectionString</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link data base</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.Properties("Jet </a:t>
            </a:r>
            <a:r>
              <a:rPr lang="en-US" sz="2400" dirty="0" err="1">
                <a:latin typeface="Times New Roman" panose="02020603050405020304" pitchFamily="18" charset="0"/>
                <a:cs typeface="Times New Roman" panose="02020603050405020304" pitchFamily="18" charset="0"/>
              </a:rPr>
              <a:t>OLEDB:Database</a:t>
            </a:r>
            <a:r>
              <a:rPr lang="en-US" sz="2400" dirty="0">
                <a:latin typeface="Times New Roman" panose="02020603050405020304" pitchFamily="18" charset="0"/>
                <a:cs typeface="Times New Roman" panose="02020603050405020304" pitchFamily="18" charset="0"/>
              </a:rPr>
              <a:t> Password") = </a:t>
            </a:r>
            <a:r>
              <a:rPr lang="en-US" sz="2400" dirty="0" err="1" smtClean="0">
                <a:latin typeface="Times New Roman" panose="02020603050405020304" pitchFamily="18" charset="0"/>
                <a:cs typeface="Times New Roman" panose="02020603050405020304" pitchFamily="18" charset="0"/>
              </a:rPr>
              <a:t>matkhau</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Open</a:t>
            </a:r>
            <a:endParaRPr lang="en-US" sz="2400" dirty="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End With</a:t>
            </a:r>
          </a:p>
          <a:p>
            <a:pPr algn="l">
              <a:spcBef>
                <a:spcPts val="600"/>
              </a:spcBef>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Ngắt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a:t>
            </a:r>
          </a:p>
          <a:p>
            <a:pPr algn="l">
              <a:spcBef>
                <a:spcPts val="6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cnn</a:t>
            </a:r>
            <a:r>
              <a:rPr lang="en-US" sz="2400" dirty="0" err="1" smtClean="0">
                <a:latin typeface="Times New Roman" panose="02020603050405020304" pitchFamily="18" charset="0"/>
                <a:cs typeface="Times New Roman" panose="02020603050405020304" pitchFamily="18" charset="0"/>
              </a:rPr>
              <a:t>.Close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l">
              <a:spcBef>
                <a:spcPts val="600"/>
              </a:spcBef>
            </a:pPr>
            <a:r>
              <a:rPr lang="en-US" sz="2400" dirty="0" smtClean="0">
                <a:latin typeface="Times New Roman" panose="02020603050405020304" pitchFamily="18" charset="0"/>
                <a:cs typeface="Times New Roman" panose="02020603050405020304" pitchFamily="18" charset="0"/>
              </a:rPr>
              <a:t>	 Set </a:t>
            </a:r>
            <a:r>
              <a:rPr lang="en-US" sz="2400" dirty="0" err="1" smtClean="0">
                <a:latin typeface="Times New Roman" panose="02020603050405020304" pitchFamily="18" charset="0"/>
                <a:cs typeface="Times New Roman" panose="02020603050405020304" pitchFamily="18" charset="0"/>
              </a:rPr>
              <a:t>cnn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Nothing</a:t>
            </a:r>
          </a:p>
          <a:p>
            <a:pPr algn="l">
              <a:spcBef>
                <a:spcPts val="600"/>
              </a:spcBef>
            </a:pPr>
            <a:endParaRPr lang="en-US" sz="2400" dirty="0" smtClean="0">
              <a:latin typeface="Times New Roman" panose="02020603050405020304" pitchFamily="18" charset="0"/>
              <a:cs typeface="Times New Roman" panose="02020603050405020304" pitchFamily="18" charset="0"/>
            </a:endParaRPr>
          </a:p>
          <a:p>
            <a:pPr algn="l">
              <a:spcBef>
                <a:spcPts val="600"/>
              </a:spcBef>
            </a:pPr>
            <a:r>
              <a:rPr lang="en-US" sz="3000" b="1" i="1" dirty="0" smtClean="0">
                <a:latin typeface="Times New Roman" panose="02020603050405020304" pitchFamily="18" charset="0"/>
                <a:cs typeface="Times New Roman" panose="02020603050405020304" pitchFamily="18" charset="0"/>
              </a:rPr>
              <a:t>2. </a:t>
            </a:r>
            <a:r>
              <a:rPr lang="en-US" sz="3000" b="1" i="1" dirty="0" err="1" smtClean="0">
                <a:latin typeface="Times New Roman" panose="02020603050405020304" pitchFamily="18" charset="0"/>
                <a:cs typeface="Times New Roman" panose="02020603050405020304" pitchFamily="18" charset="0"/>
              </a:rPr>
              <a:t>Kết</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nối</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với</a:t>
            </a:r>
            <a:r>
              <a:rPr lang="en-US" sz="3000" b="1" i="1" dirty="0" smtClean="0">
                <a:latin typeface="Times New Roman" panose="02020603050405020304" pitchFamily="18" charset="0"/>
                <a:cs typeface="Times New Roman" panose="02020603050405020304" pitchFamily="18" charset="0"/>
              </a:rPr>
              <a:t> 1 </a:t>
            </a:r>
            <a:r>
              <a:rPr lang="en-US" sz="3000" b="1" i="1" dirty="0" err="1" smtClean="0">
                <a:latin typeface="Times New Roman" panose="02020603050405020304" pitchFamily="18" charset="0"/>
                <a:cs typeface="Times New Roman" panose="02020603050405020304" pitchFamily="18" charset="0"/>
              </a:rPr>
              <a:t>số</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phần</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mềm</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lập</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trình</a:t>
            </a:r>
            <a:r>
              <a:rPr lang="en-US" sz="3000" b="1" i="1" dirty="0" smtClean="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W</a:t>
            </a:r>
            <a:r>
              <a:rPr lang="en-US" sz="3000" b="1" i="1" dirty="0" smtClean="0">
                <a:latin typeface="Times New Roman" panose="02020603050405020304" pitchFamily="18" charset="0"/>
                <a:cs typeface="Times New Roman" panose="02020603050405020304" pitchFamily="18" charset="0"/>
              </a:rPr>
              <a:t>ebsite</a:t>
            </a:r>
          </a:p>
          <a:p>
            <a:pPr algn="l">
              <a:spcBef>
                <a:spcPts val="600"/>
              </a:spcBef>
            </a:pP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database</a:t>
            </a:r>
          </a:p>
          <a:p>
            <a:pPr algn="l">
              <a:spcBef>
                <a:spcPts val="600"/>
              </a:spcBef>
            </a:pPr>
            <a:endParaRPr lang="en-US" sz="24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397631" y="329599"/>
            <a:ext cx="15358533" cy="1089529"/>
          </a:xfrm>
          <a:prstGeom prst="rect">
            <a:avLst/>
          </a:prstGeom>
        </p:spPr>
        <p:txBody>
          <a:bodyPr vert="horz" lIns="91440" tIns="45720" rIns="91440" bIns="45720" rtlCol="0" anchor="b">
            <a:noAutofit/>
          </a:bodyPr>
          <a:lstStyle/>
          <a:p>
            <a:pPr defTabSz="1219170">
              <a:lnSpc>
                <a:spcPct val="90000"/>
              </a:lnSpc>
              <a:spcBef>
                <a:spcPct val="0"/>
              </a:spcBef>
            </a:pPr>
            <a:r>
              <a:rPr lang="en-US" sz="5400" b="1" dirty="0" smtClean="0">
                <a:latin typeface="Times New Roman" panose="02020603050405020304" pitchFamily="18" charset="0"/>
                <a:ea typeface="+mj-ea"/>
                <a:cs typeface="Times New Roman" panose="02020603050405020304" pitchFamily="18" charset="0"/>
              </a:rPr>
              <a:t>VII.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Viết</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Ứng</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Dụng</a:t>
            </a:r>
            <a:r>
              <a:rPr lang="en-US" sz="5400" b="1" dirty="0" smtClean="0">
                <a:latin typeface="Times New Roman" panose="02020603050405020304" pitchFamily="18" charset="0"/>
                <a:cs typeface="Times New Roman" panose="02020603050405020304" pitchFamily="18" charset="0"/>
              </a:rPr>
              <a:t> Macro </a:t>
            </a:r>
            <a:r>
              <a:rPr lang="en-US" sz="5400" b="1" dirty="0" err="1" smtClean="0">
                <a:latin typeface="Times New Roman" panose="02020603050405020304" pitchFamily="18" charset="0"/>
                <a:cs typeface="Times New Roman" panose="02020603050405020304" pitchFamily="18" charset="0"/>
              </a:rPr>
              <a:t>dùng</a:t>
            </a:r>
            <a:r>
              <a:rPr lang="en-US" sz="5400" b="1" dirty="0" smtClean="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CSDL </a:t>
            </a:r>
            <a:r>
              <a:rPr lang="en-US" sz="5400" b="1" dirty="0" err="1" smtClean="0">
                <a:latin typeface="Times New Roman" panose="02020603050405020304" pitchFamily="18" charset="0"/>
                <a:cs typeface="Times New Roman" panose="02020603050405020304" pitchFamily="18" charset="0"/>
              </a:rPr>
              <a:t>DataBase</a:t>
            </a:r>
            <a:endParaRPr lang="en-US" sz="5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24820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2343847"/>
            <a:ext cx="14672128" cy="7054986"/>
          </a:xfrm>
        </p:spPr>
        <p:txBody>
          <a:bodyPr>
            <a:normAutofit fontScale="92500" lnSpcReduction="10000"/>
          </a:bodyPr>
          <a:lstStyle/>
          <a:p>
            <a:pPr algn="l"/>
            <a:r>
              <a:rPr lang="en-US" sz="4000" b="1" dirty="0" smtClean="0">
                <a:latin typeface="Times New Roman" panose="02020603050405020304" pitchFamily="18" charset="0"/>
                <a:cs typeface="Times New Roman" panose="02020603050405020304" pitchFamily="18" charset="0"/>
              </a:rPr>
              <a:t>1. </a:t>
            </a:r>
            <a:r>
              <a:rPr lang="vi-VN" sz="4000" b="1" dirty="0" smtClean="0">
                <a:latin typeface="Times New Roman" panose="02020603050405020304" pitchFamily="18" charset="0"/>
                <a:cs typeface="Times New Roman" panose="02020603050405020304" pitchFamily="18" charset="0"/>
              </a:rPr>
              <a:t>Các </a:t>
            </a:r>
            <a:r>
              <a:rPr lang="vi-VN" sz="4000" b="1" dirty="0">
                <a:latin typeface="Times New Roman" panose="02020603050405020304" pitchFamily="18" charset="0"/>
                <a:cs typeface="Times New Roman" panose="02020603050405020304" pitchFamily="18" charset="0"/>
              </a:rPr>
              <a:t>thành phần cơ bản của </a:t>
            </a:r>
            <a:r>
              <a:rPr lang="en-US" sz="4000" b="1" dirty="0" smtClean="0">
                <a:latin typeface="Times New Roman" panose="02020603050405020304" pitchFamily="18" charset="0"/>
                <a:cs typeface="Times New Roman" panose="02020603050405020304" pitchFamily="18" charset="0"/>
              </a:rPr>
              <a:t>Tables</a:t>
            </a:r>
          </a:p>
          <a:p>
            <a:pPr algn="l"/>
            <a:r>
              <a:rPr lang="en-US" altLang="en-US" sz="3600" dirty="0" smtClean="0">
                <a:latin typeface="Times New Roman" panose="02020603050405020304" pitchFamily="18" charset="0"/>
                <a:cs typeface="Times New Roman" panose="02020603050405020304" pitchFamily="18" charset="0"/>
              </a:rPr>
              <a:t>Table </a:t>
            </a:r>
            <a:r>
              <a:rPr lang="en-US" altLang="en-US" sz="3600" dirty="0" err="1">
                <a:latin typeface="Times New Roman" panose="02020603050405020304" pitchFamily="18" charset="0"/>
                <a:cs typeface="Times New Roman" panose="02020603050405020304" pitchFamily="18" charset="0"/>
              </a:rPr>
              <a:t>là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thành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phần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cơ</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bản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quan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trọng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nhất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của</a:t>
            </a:r>
            <a:r>
              <a:rPr lang="en-US" altLang="en-US" sz="3600" dirty="0">
                <a:latin typeface="Times New Roman" panose="02020603050405020304" pitchFamily="18" charset="0"/>
                <a:cs typeface="Times New Roman" panose="02020603050405020304" pitchFamily="18" charset="0"/>
              </a:rPr>
              <a:t> CSDL </a:t>
            </a:r>
            <a:r>
              <a:rPr lang="en-US" altLang="en-US" sz="3600" dirty="0" err="1">
                <a:latin typeface="Times New Roman" panose="02020603050405020304" pitchFamily="18" charset="0"/>
                <a:cs typeface="Times New Roman" panose="02020603050405020304" pitchFamily="18" charset="0"/>
              </a:rPr>
              <a:t>trong</a:t>
            </a:r>
            <a:r>
              <a:rPr lang="en-US" altLang="en-US" sz="3600" dirty="0">
                <a:latin typeface="Times New Roman" panose="02020603050405020304" pitchFamily="18" charset="0"/>
                <a:cs typeface="Times New Roman" panose="02020603050405020304" pitchFamily="18" charset="0"/>
              </a:rPr>
              <a:t> MS-Access. </a:t>
            </a:r>
            <a:r>
              <a:rPr lang="en-US" altLang="en-US" sz="3600" dirty="0" err="1">
                <a:latin typeface="Times New Roman" panose="02020603050405020304" pitchFamily="18" charset="0"/>
                <a:cs typeface="Times New Roman" panose="02020603050405020304" pitchFamily="18" charset="0"/>
              </a:rPr>
              <a:t>Dùng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để</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ghi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nhận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dữ</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liệu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cơ</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sở</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nghiệp</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vụ</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phát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sinh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biến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động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thông</a:t>
            </a:r>
            <a:r>
              <a:rPr lang="en-US" altLang="en-US" sz="3600" dirty="0">
                <a:latin typeface="Times New Roman" panose="02020603050405020304" pitchFamily="18" charset="0"/>
                <a:cs typeface="Times New Roman" panose="02020603050405020304" pitchFamily="18" charset="0"/>
              </a:rPr>
              <a:t> tin </a:t>
            </a:r>
            <a:r>
              <a:rPr lang="en-US" altLang="en-US" sz="3600" dirty="0" err="1">
                <a:latin typeface="Times New Roman" panose="02020603050405020304" pitchFamily="18" charset="0"/>
                <a:cs typeface="Times New Roman" panose="02020603050405020304" pitchFamily="18" charset="0"/>
              </a:rPr>
              <a:t>muốn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quản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lý</a:t>
            </a:r>
            <a:r>
              <a:rPr lang="en-US" altLang="en-US" sz="3600" dirty="0" smtClean="0">
                <a:latin typeface="Times New Roman" panose="02020603050405020304" pitchFamily="18" charset="0"/>
                <a:cs typeface="Times New Roman" panose="02020603050405020304" pitchFamily="18" charset="0"/>
              </a:rPr>
              <a:t>.</a:t>
            </a:r>
          </a:p>
          <a:p>
            <a:pPr algn="l"/>
            <a:r>
              <a:rPr lang="en-US" sz="3600" b="1" dirty="0" err="1" smtClean="0">
                <a:latin typeface="Times New Roman" panose="02020603050405020304" pitchFamily="18" charset="0"/>
                <a:cs typeface="Times New Roman" panose="02020603050405020304" pitchFamily="18" charset="0"/>
              </a:rPr>
              <a:t>Cấu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Trúc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của</a:t>
            </a:r>
            <a:r>
              <a:rPr lang="en-US" sz="3600" b="1" dirty="0" smtClean="0">
                <a:latin typeface="Times New Roman" panose="02020603050405020304" pitchFamily="18" charset="0"/>
                <a:cs typeface="Times New Roman" panose="02020603050405020304" pitchFamily="18" charset="0"/>
              </a:rPr>
              <a:t> Table:</a:t>
            </a:r>
            <a:endParaRPr lang="en-US" sz="3600" b="1" dirty="0">
              <a:latin typeface="Times New Roman" panose="02020603050405020304" pitchFamily="18" charset="0"/>
              <a:cs typeface="Times New Roman" panose="02020603050405020304" pitchFamily="18" charset="0"/>
            </a:endParaRPr>
          </a:p>
          <a:p>
            <a:pPr algn="l"/>
            <a:r>
              <a:rPr lang="en-US" sz="3600" dirty="0" err="1" smtClean="0">
                <a:latin typeface="Times New Roman" panose="02020603050405020304" pitchFamily="18" charset="0"/>
                <a:cs typeface="Times New Roman" panose="02020603050405020304" pitchFamily="18" charset="0"/>
              </a:rPr>
              <a:t>Trong</a:t>
            </a:r>
            <a:r>
              <a:rPr lang="en-US" sz="3600" dirty="0" smtClean="0">
                <a:latin typeface="Times New Roman" panose="02020603050405020304" pitchFamily="18" charset="0"/>
                <a:cs typeface="Times New Roman" panose="02020603050405020304" pitchFamily="18" charset="0"/>
              </a:rPr>
              <a:t> 1 CSDL </a:t>
            </a:r>
            <a:r>
              <a:rPr lang="en-US" sz="3600" dirty="0" err="1" smtClean="0">
                <a:latin typeface="Times New Roman" panose="02020603050405020304" pitchFamily="18" charset="0"/>
                <a:cs typeface="Times New Roman" panose="02020603050405020304" pitchFamily="18" charset="0"/>
              </a:rPr>
              <a:t>gồm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có</a:t>
            </a:r>
            <a:r>
              <a:rPr lang="en-US" sz="3600" dirty="0" smtClean="0">
                <a:latin typeface="Times New Roman" panose="02020603050405020304" pitchFamily="18" charset="0"/>
                <a:cs typeface="Times New Roman" panose="02020603050405020304" pitchFamily="18" charset="0"/>
              </a:rPr>
              <a:t> 1 </a:t>
            </a:r>
            <a:r>
              <a:rPr lang="en-US" sz="3600" dirty="0" err="1" smtClean="0">
                <a:latin typeface="Times New Roman" panose="02020603050405020304" pitchFamily="18" charset="0"/>
                <a:cs typeface="Times New Roman" panose="02020603050405020304" pitchFamily="18" charset="0"/>
              </a:rPr>
              <a:t>hoặc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nhiều</a:t>
            </a:r>
            <a:r>
              <a:rPr lang="en-US" sz="3600" dirty="0" smtClean="0">
                <a:latin typeface="Times New Roman" panose="02020603050405020304" pitchFamily="18" charset="0"/>
                <a:cs typeface="Times New Roman" panose="02020603050405020304" pitchFamily="18" charset="0"/>
              </a:rPr>
              <a:t> table, </a:t>
            </a:r>
            <a:r>
              <a:rPr lang="en-US" sz="3600" dirty="0" err="1" smtClean="0">
                <a:latin typeface="Times New Roman" panose="02020603050405020304" pitchFamily="18" charset="0"/>
                <a:cs typeface="Times New Roman" panose="02020603050405020304" pitchFamily="18" charset="0"/>
              </a:rPr>
              <a:t>mỗi</a:t>
            </a:r>
            <a:r>
              <a:rPr lang="en-US" sz="3600" dirty="0" smtClean="0">
                <a:latin typeface="Times New Roman" panose="02020603050405020304" pitchFamily="18" charset="0"/>
                <a:cs typeface="Times New Roman" panose="02020603050405020304" pitchFamily="18" charset="0"/>
              </a:rPr>
              <a:t> 1 table </a:t>
            </a:r>
            <a:r>
              <a:rPr lang="en-US" sz="3600" dirty="0" err="1" smtClean="0">
                <a:latin typeface="Times New Roman" panose="02020603050405020304" pitchFamily="18" charset="0"/>
                <a:cs typeface="Times New Roman" panose="02020603050405020304" pitchFamily="18" charset="0"/>
              </a:rPr>
              <a:t>là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biểu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thị</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cho</a:t>
            </a:r>
            <a:r>
              <a:rPr lang="en-US" sz="3600" dirty="0" smtClean="0">
                <a:latin typeface="Times New Roman" panose="02020603050405020304" pitchFamily="18" charset="0"/>
                <a:cs typeface="Times New Roman" panose="02020603050405020304" pitchFamily="18" charset="0"/>
              </a:rPr>
              <a:t> 1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sự</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vật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trong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hệ</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thống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người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đang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phân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tích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thiết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kế</a:t>
            </a:r>
            <a:r>
              <a:rPr lang="en-US" sz="3600" dirty="0" smtClean="0">
                <a:latin typeface="Times New Roman" panose="02020603050405020304" pitchFamily="18" charset="0"/>
                <a:cs typeface="Times New Roman" panose="02020603050405020304" pitchFamily="18" charset="0"/>
              </a:rPr>
              <a:t> .</a:t>
            </a:r>
          </a:p>
          <a:p>
            <a:pPr algn="l"/>
            <a:r>
              <a:rPr lang="en-US" sz="3600" dirty="0" err="1" smtClean="0">
                <a:latin typeface="Times New Roman" panose="02020603050405020304" pitchFamily="18" charset="0"/>
                <a:cs typeface="Times New Roman" panose="02020603050405020304" pitchFamily="18" charset="0"/>
              </a:rPr>
              <a:t>Trong</a:t>
            </a:r>
            <a:r>
              <a:rPr lang="en-US" sz="3600" dirty="0" smtClean="0">
                <a:latin typeface="Times New Roman" panose="02020603050405020304" pitchFamily="18" charset="0"/>
                <a:cs typeface="Times New Roman" panose="02020603050405020304" pitchFamily="18" charset="0"/>
              </a:rPr>
              <a:t> 1 </a:t>
            </a:r>
            <a:r>
              <a:rPr lang="en-US" sz="3600" dirty="0" err="1" smtClean="0">
                <a:latin typeface="Times New Roman" panose="02020603050405020304" pitchFamily="18" charset="0"/>
                <a:cs typeface="Times New Roman" panose="02020603050405020304" pitchFamily="18" charset="0"/>
              </a:rPr>
              <a:t>bảng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có</a:t>
            </a:r>
            <a:r>
              <a:rPr lang="en-US" sz="3600" dirty="0" smtClean="0">
                <a:latin typeface="Times New Roman" panose="02020603050405020304" pitchFamily="18" charset="0"/>
                <a:cs typeface="Times New Roman" panose="02020603050405020304" pitchFamily="18" charset="0"/>
              </a:rPr>
              <a:t> 1 </a:t>
            </a:r>
            <a:r>
              <a:rPr lang="en-US" sz="3600" dirty="0" err="1" smtClean="0">
                <a:latin typeface="Times New Roman" panose="02020603050405020304" pitchFamily="18" charset="0"/>
                <a:cs typeface="Times New Roman" panose="02020603050405020304" pitchFamily="18" charset="0"/>
              </a:rPr>
              <a:t>hoặc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nhiều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bản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ghi</a:t>
            </a:r>
            <a:r>
              <a:rPr lang="en-US" sz="3600" dirty="0" smtClean="0">
                <a:latin typeface="Times New Roman" panose="02020603050405020304" pitchFamily="18" charset="0"/>
                <a:cs typeface="Times New Roman" panose="02020603050405020304" pitchFamily="18" charset="0"/>
              </a:rPr>
              <a:t> (record) , </a:t>
            </a:r>
            <a:r>
              <a:rPr lang="en-US" sz="3600" dirty="0" err="1" smtClean="0">
                <a:latin typeface="Times New Roman" panose="02020603050405020304" pitchFamily="18" charset="0"/>
                <a:cs typeface="Times New Roman" panose="02020603050405020304" pitchFamily="18" charset="0"/>
              </a:rPr>
              <a:t>mỗi</a:t>
            </a:r>
            <a:r>
              <a:rPr lang="en-US" sz="3600" dirty="0" smtClean="0">
                <a:latin typeface="Times New Roman" panose="02020603050405020304" pitchFamily="18" charset="0"/>
                <a:cs typeface="Times New Roman" panose="02020603050405020304" pitchFamily="18" charset="0"/>
              </a:rPr>
              <a:t> 1 </a:t>
            </a:r>
            <a:r>
              <a:rPr lang="en-US" sz="3600" dirty="0" err="1" smtClean="0">
                <a:latin typeface="Times New Roman" panose="02020603050405020304" pitchFamily="18" charset="0"/>
                <a:cs typeface="Times New Roman" panose="02020603050405020304" pitchFamily="18" charset="0"/>
              </a:rPr>
              <a:t>bản</a:t>
            </a:r>
            <a:r>
              <a:rPr lang="en-US" sz="3600" dirty="0" smtClean="0">
                <a:latin typeface="Times New Roman" panose="02020603050405020304" pitchFamily="18" charset="0"/>
                <a:cs typeface="Times New Roman" panose="02020603050405020304" pitchFamily="18" charset="0"/>
              </a:rPr>
              <a:t> record </a:t>
            </a:r>
            <a:r>
              <a:rPr lang="en-US" sz="3600" dirty="0" err="1" smtClean="0">
                <a:latin typeface="Times New Roman" panose="02020603050405020304" pitchFamily="18" charset="0"/>
                <a:cs typeface="Times New Roman" panose="02020603050405020304" pitchFamily="18" charset="0"/>
              </a:rPr>
              <a:t>gồm</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1 </a:t>
            </a:r>
            <a:r>
              <a:rPr lang="en-US" sz="3600" dirty="0" err="1" smtClean="0">
                <a:latin typeface="Times New Roman" panose="02020603050405020304" pitchFamily="18" charset="0"/>
                <a:cs typeface="Times New Roman" panose="02020603050405020304" pitchFamily="18" charset="0"/>
              </a:rPr>
              <a:t>hoặc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nhiều</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thuộc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tính</a:t>
            </a:r>
            <a:r>
              <a:rPr lang="en-US" sz="3600" dirty="0">
                <a:latin typeface="Times New Roman" panose="02020603050405020304" pitchFamily="18" charset="0"/>
                <a:cs typeface="Times New Roman" panose="02020603050405020304" pitchFamily="18" charset="0"/>
              </a:rPr>
              <a:t> </a:t>
            </a:r>
            <a:r>
              <a:rPr lang="en-US" sz="3600" dirty="0"/>
              <a:t>(field) </a:t>
            </a:r>
            <a:r>
              <a:rPr lang="en-US" sz="3600" dirty="0" err="1" smtClean="0">
                <a:latin typeface="Times New Roman" panose="02020603050405020304" pitchFamily="18" charset="0"/>
                <a:cs typeface="Times New Roman" panose="02020603050405020304" pitchFamily="18" charset="0"/>
              </a:rPr>
              <a:t>của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đó</a:t>
            </a:r>
            <a:r>
              <a:rPr lang="en-US" sz="3600" dirty="0" smtClean="0">
                <a:latin typeface="Times New Roman" panose="02020603050405020304" pitchFamily="18" charset="0"/>
                <a:cs typeface="Times New Roman" panose="02020603050405020304" pitchFamily="18" charset="0"/>
              </a:rPr>
              <a:t>. </a:t>
            </a:r>
          </a:p>
          <a:p>
            <a:pPr algn="l"/>
            <a:r>
              <a:rPr lang="en-US" sz="3600" dirty="0" err="1" smtClean="0">
                <a:latin typeface="Times New Roman" panose="02020603050405020304" pitchFamily="18" charset="0"/>
                <a:cs typeface="Times New Roman" panose="02020603050405020304" pitchFamily="18" charset="0"/>
              </a:rPr>
              <a:t>Hiểu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theo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giản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như</a:t>
            </a:r>
            <a:r>
              <a:rPr lang="en-US" sz="3600" dirty="0" smtClean="0">
                <a:latin typeface="Times New Roman" panose="02020603050405020304" pitchFamily="18" charset="0"/>
                <a:cs typeface="Times New Roman" panose="02020603050405020304" pitchFamily="18" charset="0"/>
              </a:rPr>
              <a:t>:</a:t>
            </a:r>
          </a:p>
          <a:p>
            <a:pPr algn="l"/>
            <a:r>
              <a:rPr lang="en-US" altLang="en-US" sz="3600" dirty="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smtClean="0">
                <a:latin typeface="Times New Roman" panose="02020603050405020304" pitchFamily="18" charset="0"/>
                <a:cs typeface="Times New Roman" panose="02020603050405020304" pitchFamily="18" charset="0"/>
              </a:rPr>
              <a:t>Dữ</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liệu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được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tổ</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chức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chứa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trên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nhiều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dòng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gọi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các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mẫu</a:t>
            </a:r>
            <a:r>
              <a:rPr lang="en-US" altLang="en-US" sz="3600" dirty="0">
                <a:latin typeface="Times New Roman" panose="02020603050405020304" pitchFamily="18" charset="0"/>
                <a:cs typeface="Times New Roman" panose="02020603050405020304" pitchFamily="18" charset="0"/>
              </a:rPr>
              <a:t> tin (Record)</a:t>
            </a:r>
          </a:p>
          <a:p>
            <a:pPr algn="l"/>
            <a:r>
              <a:rPr lang="en-US" altLang="en-US" sz="3600" dirty="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smtClean="0">
                <a:latin typeface="Times New Roman" panose="02020603050405020304" pitchFamily="18" charset="0"/>
                <a:cs typeface="Times New Roman" panose="02020603050405020304" pitchFamily="18" charset="0"/>
              </a:rPr>
              <a:t>Trên</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smtClean="0">
                <a:latin typeface="Times New Roman" panose="02020603050405020304" pitchFamily="18" charset="0"/>
                <a:cs typeface="Times New Roman" panose="02020603050405020304" pitchFamily="18" charset="0"/>
              </a:rPr>
              <a:t>mỗi</a:t>
            </a:r>
            <a:r>
              <a:rPr lang="en-US" altLang="en-US" sz="3600" dirty="0" smtClean="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dòng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chứa</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nhiều</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cột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dòng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là</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trường</a:t>
            </a:r>
            <a:r>
              <a:rPr lang="en-US" altLang="en-US" sz="3600" dirty="0">
                <a:latin typeface="Times New Roman" panose="02020603050405020304" pitchFamily="18" charset="0"/>
                <a:cs typeface="Times New Roman" panose="02020603050405020304" pitchFamily="18" charset="0"/>
              </a:rPr>
              <a:t> (Field hay Column)</a:t>
            </a:r>
          </a:p>
          <a:p>
            <a:pPr algn="l"/>
            <a:r>
              <a:rPr lang="en-US" sz="2800" dirty="0" smtClean="0">
                <a:latin typeface="Times New Roman" panose="02020603050405020304" pitchFamily="18" charset="0"/>
                <a:cs typeface="Times New Roman" panose="02020603050405020304" pitchFamily="18" charset="0"/>
              </a:rPr>
              <a:t> </a:t>
            </a:r>
          </a:p>
        </p:txBody>
      </p:sp>
      <p:sp>
        <p:nvSpPr>
          <p:cNvPr id="13" name="Rectangle 12"/>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695460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818" y="1738683"/>
            <a:ext cx="14101839" cy="6897317"/>
          </a:xfrm>
        </p:spPr>
        <p:txBody>
          <a:bodyPr>
            <a:noAutofit/>
          </a:bodyPr>
          <a:lstStyle/>
          <a:p>
            <a:pPr algn="l"/>
            <a:r>
              <a:rPr lang="en-US" b="1" i="1" dirty="0" smtClean="0">
                <a:latin typeface="Times New Roman" panose="02020603050405020304" pitchFamily="18" charset="0"/>
                <a:cs typeface="Times New Roman" panose="02020603050405020304" pitchFamily="18" charset="0"/>
              </a:rPr>
              <a:t>3. </a:t>
            </a:r>
            <a:r>
              <a:rPr lang="en-US" b="1" i="1" dirty="0" err="1" smtClean="0">
                <a:latin typeface="Times New Roman" panose="02020603050405020304" pitchFamily="18" charset="0"/>
                <a:cs typeface="Times New Roman" panose="02020603050405020304" pitchFamily="18" charset="0"/>
              </a:rPr>
              <a:t>Một</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số</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ứng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dụng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đang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đươc</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sử</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dụng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DataBase</a:t>
            </a:r>
            <a:r>
              <a:rPr lang="en-US" b="1" i="1" dirty="0" smtClean="0">
                <a:latin typeface="Times New Roman" panose="02020603050405020304" pitchFamily="18" charset="0"/>
                <a:cs typeface="Times New Roman" panose="02020603050405020304" pitchFamily="18" charset="0"/>
              </a:rPr>
              <a:t> Access </a:t>
            </a:r>
            <a:r>
              <a:rPr lang="en-US" b="1" i="1" dirty="0" err="1" smtClean="0">
                <a:latin typeface="Times New Roman" panose="02020603050405020304" pitchFamily="18" charset="0"/>
                <a:cs typeface="Times New Roman" panose="02020603050405020304" pitchFamily="18" charset="0"/>
              </a:rPr>
              <a:t>trong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công</a:t>
            </a:r>
            <a:r>
              <a:rPr lang="en-US" b="1" i="1" dirty="0" smtClean="0">
                <a:latin typeface="Times New Roman" panose="02020603050405020304" pitchFamily="18" charset="0"/>
                <a:cs typeface="Times New Roman" panose="02020603050405020304" pitchFamily="18" charset="0"/>
              </a:rPr>
              <a:t> ty</a:t>
            </a:r>
          </a:p>
          <a:p>
            <a:pPr algn="l"/>
            <a:r>
              <a:rPr lang="en-US" i="1" dirty="0" smtClean="0">
                <a:latin typeface="Times New Roman" panose="02020603050405020304" pitchFamily="18" charset="0"/>
                <a:cs typeface="Times New Roman" panose="02020603050405020304" pitchFamily="18" charset="0"/>
              </a:rPr>
              <a:t>a. </a:t>
            </a:r>
            <a:r>
              <a:rPr lang="en-US" i="1" dirty="0" err="1" smtClean="0">
                <a:latin typeface="Times New Roman" panose="02020603050405020304" pitchFamily="18" charset="0"/>
                <a:cs typeface="Times New Roman" panose="02020603050405020304" pitchFamily="18" charset="0"/>
              </a:rPr>
              <a:t>Trang</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Web : </a:t>
            </a:r>
            <a:endParaRPr lang="en-US" i="1" dirty="0" smtClean="0">
              <a:latin typeface="Times New Roman" panose="02020603050405020304" pitchFamily="18" charset="0"/>
              <a:cs typeface="Times New Roman" panose="02020603050405020304" pitchFamily="18" charset="0"/>
            </a:endParaRPr>
          </a:p>
          <a:p>
            <a:pPr algn="l"/>
            <a:r>
              <a:rPr lang="en-US" i="1" dirty="0" smtClean="0">
                <a:latin typeface="Times New Roman" panose="02020603050405020304" pitchFamily="18" charset="0"/>
                <a:cs typeface="Times New Roman" panose="02020603050405020304" pitchFamily="18" charset="0"/>
              </a:rPr>
              <a:t>	+Tis-</a:t>
            </a:r>
            <a:r>
              <a:rPr lang="en-US" i="1" dirty="0" err="1" smtClean="0">
                <a:latin typeface="Times New Roman" panose="02020603050405020304" pitchFamily="18" charset="0"/>
                <a:cs typeface="Times New Roman" panose="02020603050405020304" pitchFamily="18" charset="0"/>
              </a:rPr>
              <a:t>ntv</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(http://tis-ntv/home/)</a:t>
            </a:r>
            <a:endParaRPr lang="en-US" dirty="0" smtClean="0">
              <a:latin typeface="Times New Roman" panose="02020603050405020304" pitchFamily="18" charset="0"/>
              <a:cs typeface="Times New Roman" panose="02020603050405020304" pitchFamily="18" charset="0"/>
            </a:endParaRPr>
          </a:p>
          <a:p>
            <a:pPr algn="l"/>
            <a:r>
              <a:rPr lang="en-US" i="1" dirty="0">
                <a:latin typeface="Times New Roman" panose="02020603050405020304" pitchFamily="18" charset="0"/>
                <a:cs typeface="Times New Roman" panose="02020603050405020304" pitchFamily="18" charset="0"/>
              </a:rPr>
              <a:t>	+EIW 1-Click (http://</a:t>
            </a:r>
            <a:r>
              <a:rPr lang="en-US" i="1" dirty="0" smtClean="0">
                <a:latin typeface="Times New Roman" panose="02020603050405020304" pitchFamily="18" charset="0"/>
                <a:cs typeface="Times New Roman" panose="02020603050405020304" pitchFamily="18" charset="0"/>
              </a:rPr>
              <a:t>tis-ntv/Web/eiw/index.asp)</a:t>
            </a:r>
          </a:p>
          <a:p>
            <a:pPr algn="l"/>
            <a:r>
              <a:rPr lang="en-US" i="1" dirty="0" smtClean="0">
                <a:latin typeface="Times New Roman" panose="02020603050405020304" pitchFamily="18" charset="0"/>
                <a:cs typeface="Times New Roman" panose="02020603050405020304" pitchFamily="18" charset="0"/>
              </a:rPr>
              <a:t>b. Macro</a:t>
            </a:r>
          </a:p>
          <a:p>
            <a:pPr algn="l"/>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Device_Borrow</a:t>
            </a:r>
            <a:r>
              <a:rPr lang="en-US" i="1" dirty="0">
                <a:latin typeface="Times New Roman" panose="02020603050405020304" pitchFamily="18" charset="0"/>
                <a:cs typeface="Times New Roman" panose="02020603050405020304" pitchFamily="18" charset="0"/>
              </a:rPr>
              <a:t> (Camera, Video, Recorder</a:t>
            </a:r>
            <a:r>
              <a:rPr lang="en-US" i="1" dirty="0" smtClean="0">
                <a:latin typeface="Times New Roman" panose="02020603050405020304" pitchFamily="18" charset="0"/>
                <a:cs typeface="Times New Roman" panose="02020603050405020304" pitchFamily="18" charset="0"/>
              </a:rPr>
              <a:t>)</a:t>
            </a:r>
          </a:p>
          <a:p>
            <a:pPr algn="l"/>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t>
            </a:r>
            <a:r>
              <a:rPr lang="vi-VN" i="1" dirty="0">
                <a:latin typeface="Times New Roman" panose="02020603050405020304" pitchFamily="18" charset="0"/>
                <a:cs typeface="Times New Roman" panose="02020603050405020304" pitchFamily="18" charset="0"/>
              </a:rPr>
              <a:t>Đăng ký mượn thiết bị (Máy ảnh, máy ghi âm, máy quay</a:t>
            </a:r>
            <a:r>
              <a:rPr lang="vi-VN"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p>
          <a:p>
            <a:pPr algn="l">
              <a:spcBef>
                <a:spcPts val="600"/>
              </a:spcBef>
            </a:pPr>
            <a:r>
              <a:rPr lang="en-US" sz="2400" dirty="0" smtClean="0">
                <a:latin typeface="Times New Roman" panose="02020603050405020304" pitchFamily="18" charset="0"/>
                <a:cs typeface="Times New Roman" panose="02020603050405020304" pitchFamily="18" charset="0"/>
              </a:rPr>
              <a:t>	+….</a:t>
            </a:r>
          </a:p>
        </p:txBody>
      </p:sp>
      <p:sp>
        <p:nvSpPr>
          <p:cNvPr id="5" name="Rectangle 4"/>
          <p:cNvSpPr/>
          <p:nvPr/>
        </p:nvSpPr>
        <p:spPr>
          <a:xfrm>
            <a:off x="397631" y="329599"/>
            <a:ext cx="15358533" cy="1089529"/>
          </a:xfrm>
          <a:prstGeom prst="rect">
            <a:avLst/>
          </a:prstGeom>
        </p:spPr>
        <p:txBody>
          <a:bodyPr vert="horz" lIns="91440" tIns="45720" rIns="91440" bIns="45720" rtlCol="0" anchor="b">
            <a:noAutofit/>
          </a:bodyPr>
          <a:lstStyle/>
          <a:p>
            <a:pPr defTabSz="1219170">
              <a:lnSpc>
                <a:spcPct val="90000"/>
              </a:lnSpc>
              <a:spcBef>
                <a:spcPct val="0"/>
              </a:spcBef>
            </a:pPr>
            <a:r>
              <a:rPr lang="en-US" sz="5400" b="1" dirty="0" smtClean="0">
                <a:latin typeface="Times New Roman" panose="02020603050405020304" pitchFamily="18" charset="0"/>
                <a:ea typeface="+mj-ea"/>
                <a:cs typeface="Times New Roman" panose="02020603050405020304" pitchFamily="18" charset="0"/>
              </a:rPr>
              <a:t>VII.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Viết</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Ứng</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Dụng</a:t>
            </a:r>
            <a:r>
              <a:rPr lang="en-US" sz="5400" b="1" dirty="0" smtClean="0">
                <a:latin typeface="Times New Roman" panose="02020603050405020304" pitchFamily="18" charset="0"/>
                <a:cs typeface="Times New Roman" panose="02020603050405020304" pitchFamily="18" charset="0"/>
              </a:rPr>
              <a:t> Macro </a:t>
            </a:r>
            <a:r>
              <a:rPr lang="en-US" sz="5400" b="1" dirty="0" err="1" smtClean="0">
                <a:latin typeface="Times New Roman" panose="02020603050405020304" pitchFamily="18" charset="0"/>
                <a:cs typeface="Times New Roman" panose="02020603050405020304" pitchFamily="18" charset="0"/>
              </a:rPr>
              <a:t>dùng</a:t>
            </a:r>
            <a:r>
              <a:rPr lang="en-US" sz="5400" b="1" dirty="0" smtClean="0">
                <a:latin typeface="Times New Roman" panose="02020603050405020304" pitchFamily="18" charset="0"/>
                <a:cs typeface="Times New Roman" panose="02020603050405020304" pitchFamily="18" charset="0"/>
              </a:rPr>
              <a:t> CSDL </a:t>
            </a:r>
            <a:r>
              <a:rPr lang="en-US" sz="5400" b="1" dirty="0" err="1" smtClean="0">
                <a:latin typeface="Times New Roman" panose="02020603050405020304" pitchFamily="18" charset="0"/>
                <a:cs typeface="Times New Roman" panose="02020603050405020304" pitchFamily="18" charset="0"/>
              </a:rPr>
              <a:t>DataBase</a:t>
            </a:r>
            <a:endParaRPr lang="en-US" sz="5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86670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1703" y="3240913"/>
            <a:ext cx="14101839" cy="4890716"/>
          </a:xfrm>
        </p:spPr>
        <p:txBody>
          <a:bodyPr>
            <a:noAutofit/>
          </a:bodyPr>
          <a:lstStyle/>
          <a:p>
            <a:r>
              <a:rPr lang="en-US" sz="9600" dirty="0" smtClean="0">
                <a:latin typeface="Times New Roman" panose="02020603050405020304" pitchFamily="18" charset="0"/>
                <a:cs typeface="Times New Roman" panose="02020603050405020304" pitchFamily="18" charset="0"/>
              </a:rPr>
              <a:t>THE END</a:t>
            </a:r>
          </a:p>
          <a:p>
            <a:r>
              <a:rPr lang="en-US" sz="9600" dirty="0" smtClean="0">
                <a:latin typeface="Times New Roman" panose="02020603050405020304" pitchFamily="18" charset="0"/>
                <a:cs typeface="Times New Roman" panose="02020603050405020304" pitchFamily="18" charset="0"/>
              </a:rPr>
              <a:t>Thanks You!</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3080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959" y="2643992"/>
            <a:ext cx="4714875" cy="6276975"/>
          </a:xfrm>
          <a:prstGeom prst="rect">
            <a:avLst/>
          </a:prstGeom>
        </p:spPr>
      </p:pic>
      <p:sp>
        <p:nvSpPr>
          <p:cNvPr id="5" name="Rectangle 4"/>
          <p:cNvSpPr/>
          <p:nvPr/>
        </p:nvSpPr>
        <p:spPr>
          <a:xfrm>
            <a:off x="185980" y="461073"/>
            <a:ext cx="6664272" cy="852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err="1">
                <a:solidFill>
                  <a:schemeClr val="tx1"/>
                </a:solidFill>
              </a:rPr>
              <a:t>Hàm</a:t>
            </a:r>
            <a:r>
              <a:rPr lang="en-US" altLang="ja-JP" b="1" dirty="0">
                <a:solidFill>
                  <a:schemeClr val="tx1"/>
                </a:solidFill>
              </a:rPr>
              <a:t> STDEV:  </a:t>
            </a:r>
            <a:r>
              <a:rPr lang="en-US" altLang="ja-JP" b="1" dirty="0" err="1">
                <a:solidFill>
                  <a:schemeClr val="tx1"/>
                </a:solidFill>
              </a:rPr>
              <a:t>giúp</a:t>
            </a:r>
            <a:r>
              <a:rPr lang="en-US" altLang="ja-JP" b="1" dirty="0">
                <a:solidFill>
                  <a:schemeClr val="tx1"/>
                </a:solidFill>
              </a:rPr>
              <a:t> </a:t>
            </a:r>
            <a:r>
              <a:rPr lang="en-US" altLang="ja-JP" b="1" dirty="0" err="1">
                <a:solidFill>
                  <a:schemeClr val="tx1"/>
                </a:solidFill>
              </a:rPr>
              <a:t>bạn</a:t>
            </a:r>
            <a:r>
              <a:rPr lang="en-US" altLang="ja-JP" b="1" dirty="0">
                <a:solidFill>
                  <a:schemeClr val="tx1"/>
                </a:solidFill>
              </a:rPr>
              <a:t> </a:t>
            </a:r>
            <a:r>
              <a:rPr lang="en-US" altLang="ja-JP" b="1" dirty="0" err="1">
                <a:solidFill>
                  <a:schemeClr val="tx1"/>
                </a:solidFill>
              </a:rPr>
              <a:t>tính</a:t>
            </a:r>
            <a:r>
              <a:rPr lang="en-US" altLang="ja-JP" b="1" dirty="0">
                <a:solidFill>
                  <a:schemeClr val="tx1"/>
                </a:solidFill>
              </a:rPr>
              <a:t> </a:t>
            </a:r>
            <a:r>
              <a:rPr lang="en-US" altLang="ja-JP" b="1" dirty="0" err="1">
                <a:solidFill>
                  <a:schemeClr val="tx1"/>
                </a:solidFill>
              </a:rPr>
              <a:t>độ</a:t>
            </a:r>
            <a:r>
              <a:rPr lang="en-US" altLang="ja-JP" b="1" dirty="0">
                <a:solidFill>
                  <a:schemeClr val="tx1"/>
                </a:solidFill>
              </a:rPr>
              <a:t> </a:t>
            </a:r>
            <a:r>
              <a:rPr lang="en-US" altLang="ja-JP" b="1" dirty="0" err="1">
                <a:solidFill>
                  <a:schemeClr val="tx1"/>
                </a:solidFill>
              </a:rPr>
              <a:t>lệch</a:t>
            </a:r>
            <a:r>
              <a:rPr lang="en-US" altLang="ja-JP" b="1" dirty="0">
                <a:solidFill>
                  <a:schemeClr val="tx1"/>
                </a:solidFill>
              </a:rPr>
              <a:t> </a:t>
            </a:r>
            <a:r>
              <a:rPr lang="en-US" altLang="ja-JP" b="1" dirty="0" err="1">
                <a:solidFill>
                  <a:schemeClr val="tx1"/>
                </a:solidFill>
              </a:rPr>
              <a:t>chuẩn</a:t>
            </a:r>
            <a:r>
              <a:rPr lang="en-US" altLang="ja-JP" b="1" dirty="0">
                <a:solidFill>
                  <a:schemeClr val="tx1"/>
                </a:solidFill>
              </a:rPr>
              <a:t> </a:t>
            </a:r>
            <a:r>
              <a:rPr lang="en-US" altLang="ja-JP" b="1" dirty="0" err="1">
                <a:solidFill>
                  <a:schemeClr val="tx1"/>
                </a:solidFill>
              </a:rPr>
              <a:t>dựa</a:t>
            </a:r>
            <a:r>
              <a:rPr lang="en-US" altLang="ja-JP" b="1" dirty="0">
                <a:solidFill>
                  <a:schemeClr val="tx1"/>
                </a:solidFill>
              </a:rPr>
              <a:t> </a:t>
            </a:r>
            <a:r>
              <a:rPr lang="en-US" altLang="ja-JP" b="1" dirty="0" err="1">
                <a:solidFill>
                  <a:schemeClr val="tx1"/>
                </a:solidFill>
              </a:rPr>
              <a:t>trên</a:t>
            </a:r>
            <a:r>
              <a:rPr lang="en-US" altLang="ja-JP" b="1" dirty="0">
                <a:solidFill>
                  <a:schemeClr val="tx1"/>
                </a:solidFill>
              </a:rPr>
              <a:t> </a:t>
            </a:r>
            <a:r>
              <a:rPr lang="en-US" altLang="ja-JP" b="1" dirty="0" err="1">
                <a:solidFill>
                  <a:schemeClr val="tx1"/>
                </a:solidFill>
              </a:rPr>
              <a:t>mẫu</a:t>
            </a:r>
            <a:r>
              <a:rPr lang="en-US" altLang="ja-JP" b="1" dirty="0">
                <a:solidFill>
                  <a:schemeClr val="tx1"/>
                </a:solidFill>
              </a:rPr>
              <a:t>. </a:t>
            </a:r>
          </a:p>
          <a:p>
            <a:r>
              <a:rPr lang="en-US" altLang="ja-JP" dirty="0">
                <a:solidFill>
                  <a:schemeClr val="tx1"/>
                </a:solidFill>
              </a:rPr>
              <a:t>VD du dung Ham </a:t>
            </a:r>
            <a:r>
              <a:rPr lang="en-US" altLang="ja-JP" dirty="0" err="1" smtClean="0">
                <a:solidFill>
                  <a:schemeClr val="tx1"/>
                </a:solidFill>
              </a:rPr>
              <a:t>stDev</a:t>
            </a:r>
            <a:r>
              <a:rPr lang="en-US" altLang="ja-JP" dirty="0" smtClean="0">
                <a:solidFill>
                  <a:schemeClr val="tx1"/>
                </a:solidFill>
              </a:rPr>
              <a:t>:</a:t>
            </a:r>
            <a:endParaRPr lang="ja-JP" altLang="en-US" dirty="0">
              <a:solidFill>
                <a:schemeClr val="tx1"/>
              </a:solidFill>
            </a:endParaRPr>
          </a:p>
        </p:txBody>
      </p:sp>
      <p:pic>
        <p:nvPicPr>
          <p:cNvPr id="6" name="Picture 5"/>
          <p:cNvPicPr>
            <a:picLocks noChangeAspect="1"/>
          </p:cNvPicPr>
          <p:nvPr/>
        </p:nvPicPr>
        <p:blipFill>
          <a:blip r:embed="rId4"/>
          <a:stretch>
            <a:fillRect/>
          </a:stretch>
        </p:blipFill>
        <p:spPr>
          <a:xfrm>
            <a:off x="6493736" y="2643992"/>
            <a:ext cx="5810250" cy="6315075"/>
          </a:xfrm>
          <a:prstGeom prst="rect">
            <a:avLst/>
          </a:prstGeom>
        </p:spPr>
      </p:pic>
      <p:sp>
        <p:nvSpPr>
          <p:cNvPr id="7" name="Rectangle 6"/>
          <p:cNvSpPr/>
          <p:nvPr/>
        </p:nvSpPr>
        <p:spPr>
          <a:xfrm>
            <a:off x="7499511" y="461073"/>
            <a:ext cx="7439187" cy="1867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ja-JP" b="1" dirty="0">
                <a:solidFill>
                  <a:schemeClr val="tx1"/>
                </a:solidFill>
              </a:rPr>
              <a:t>Hàm VAR là hàm ước tính phương sai dựa trên mẫu từ các một tập các số liệu cho trước. Các đối số trong hàm có thể là số hoặc tên, mảng hoặc tham chiếu có chứa số. Hàm này giả định các đối số của nó là một mẫu của tập hợp, bạn có thể dùng hàm VARP để tính toán phương sai nếu dữ liệu thể hiện cho toàn bộ tập hợp.</a:t>
            </a:r>
            <a:r>
              <a:rPr lang="vi-VN" altLang="ja-JP" dirty="0">
                <a:solidFill>
                  <a:schemeClr val="tx1"/>
                </a:solidFill>
              </a:rPr>
              <a:t> </a:t>
            </a:r>
            <a:endParaRPr lang="en-US" altLang="ja-JP" dirty="0" smtClean="0">
              <a:solidFill>
                <a:schemeClr val="tx1"/>
              </a:solidFill>
            </a:endParaRPr>
          </a:p>
          <a:p>
            <a:r>
              <a:rPr kumimoji="1" lang="en-US" altLang="ja-JP" dirty="0" smtClean="0">
                <a:solidFill>
                  <a:schemeClr val="tx1"/>
                </a:solidFill>
              </a:rPr>
              <a:t>VD du dung Ham </a:t>
            </a:r>
            <a:r>
              <a:rPr kumimoji="1" lang="en-US" altLang="ja-JP" dirty="0" err="1" smtClean="0">
                <a:solidFill>
                  <a:schemeClr val="tx1"/>
                </a:solidFill>
              </a:rPr>
              <a:t>Var</a:t>
            </a:r>
            <a:r>
              <a:rPr kumimoji="1" lang="en-US" altLang="ja-JP"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914967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686" y="2283887"/>
            <a:ext cx="14672128" cy="4011983"/>
          </a:xfrm>
        </p:spPr>
        <p:txBody>
          <a:bodyPr>
            <a:normAutofit/>
          </a:bodyPr>
          <a:lstStyle/>
          <a:p>
            <a:pPr algn="l"/>
            <a:r>
              <a:rPr lang="en-US" sz="3700" b="1" dirty="0" smtClean="0">
                <a:latin typeface="Times New Roman" panose="02020603050405020304" pitchFamily="18" charset="0"/>
                <a:cs typeface="Times New Roman" panose="02020603050405020304" pitchFamily="18" charset="0"/>
              </a:rPr>
              <a:t>1. </a:t>
            </a:r>
            <a:r>
              <a:rPr lang="vi-VN" sz="3700" b="1" dirty="0">
                <a:latin typeface="Times New Roman" panose="02020603050405020304" pitchFamily="18" charset="0"/>
                <a:cs typeface="Times New Roman" panose="02020603050405020304" pitchFamily="18" charset="0"/>
              </a:rPr>
              <a:t>Các thành phần cơ bản của </a:t>
            </a:r>
            <a:r>
              <a:rPr lang="en-US" sz="3700" b="1" dirty="0" smtClean="0">
                <a:latin typeface="Times New Roman" panose="02020603050405020304" pitchFamily="18" charset="0"/>
                <a:cs typeface="Times New Roman" panose="02020603050405020304" pitchFamily="18" charset="0"/>
              </a:rPr>
              <a:t>Tables</a:t>
            </a:r>
            <a:endParaRPr lang="en-US" sz="3700" b="1"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VD: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endParaRPr lang="en-US" sz="2800" dirty="0" smtClean="0">
              <a:latin typeface="Times New Roman" panose="02020603050405020304" pitchFamily="18" charset="0"/>
              <a:cs typeface="Times New Roman" panose="02020603050405020304" pitchFamily="18" charset="0"/>
            </a:endParaRPr>
          </a:p>
          <a:p>
            <a:pPr marL="457200" indent="-457200" algn="l">
              <a:buFontTx/>
              <a:buChar char="-"/>
            </a:pP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DocGia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PhieuMuon</a:t>
            </a:r>
            <a:r>
              <a:rPr lang="en-US" sz="2800" dirty="0" smtClean="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     CSDL: QLTV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table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DocGia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Phieu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muon</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l"/>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table </a:t>
            </a:r>
            <a:r>
              <a:rPr lang="en-US" sz="2800" b="1" dirty="0" err="1" smtClean="0">
                <a:latin typeface="Times New Roman" panose="02020603050405020304" pitchFamily="18" charset="0"/>
                <a:cs typeface="Times New Roman" panose="02020603050405020304" pitchFamily="18" charset="0"/>
              </a:rPr>
              <a:t>Sach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record,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1 record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smtClean="0"/>
              <a:t>(field)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a:t>
            </a:r>
          </a:p>
          <a:p>
            <a:pPr algn="l"/>
            <a:r>
              <a:rPr lang="en-US" sz="2800" dirty="0" err="1" smtClean="0">
                <a:latin typeface="Times New Roman" panose="02020603050405020304" pitchFamily="18" charset="0"/>
                <a:cs typeface="Times New Roman" panose="02020603050405020304" pitchFamily="18" charset="0"/>
              </a:rPr>
              <a:t>MaS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TenS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TacGia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NhaXB</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NamXB</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vv</a:t>
            </a:r>
            <a:endParaRPr lang="en-US" sz="2800" dirty="0" smtClean="0">
              <a:latin typeface="Times New Roman" panose="02020603050405020304" pitchFamily="18" charset="0"/>
              <a:cs typeface="Times New Roman" panose="02020603050405020304" pitchFamily="18" charset="0"/>
            </a:endParaRPr>
          </a:p>
        </p:txBody>
      </p:sp>
      <p:grpSp>
        <p:nvGrpSpPr>
          <p:cNvPr id="4" name="Group 3"/>
          <p:cNvGrpSpPr/>
          <p:nvPr/>
        </p:nvGrpSpPr>
        <p:grpSpPr>
          <a:xfrm>
            <a:off x="958598" y="6780939"/>
            <a:ext cx="13000529" cy="2718979"/>
            <a:chOff x="823686" y="8339916"/>
            <a:chExt cx="13000529" cy="2718979"/>
          </a:xfrm>
        </p:grpSpPr>
        <p:pic>
          <p:nvPicPr>
            <p:cNvPr id="2" name="Picture 1"/>
            <p:cNvPicPr>
              <a:picLocks noChangeAspect="1"/>
            </p:cNvPicPr>
            <p:nvPr/>
          </p:nvPicPr>
          <p:blipFill>
            <a:blip r:embed="rId3"/>
            <a:stretch>
              <a:fillRect/>
            </a:stretch>
          </p:blipFill>
          <p:spPr>
            <a:xfrm>
              <a:off x="823686" y="8531609"/>
              <a:ext cx="13000529" cy="2527286"/>
            </a:xfrm>
            <a:prstGeom prst="rect">
              <a:avLst/>
            </a:prstGeom>
            <a:ln>
              <a:solidFill>
                <a:schemeClr val="tx1"/>
              </a:solidFill>
            </a:ln>
          </p:spPr>
        </p:pic>
        <p:sp>
          <p:nvSpPr>
            <p:cNvPr id="7" name="Rectangle 6"/>
            <p:cNvSpPr/>
            <p:nvPr/>
          </p:nvSpPr>
          <p:spPr>
            <a:xfrm>
              <a:off x="10928616" y="10476660"/>
              <a:ext cx="1805252" cy="404721"/>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t>
              </a:r>
              <a:r>
                <a:rPr lang="en-US" dirty="0" err="1"/>
                <a:t>bản</a:t>
              </a:r>
              <a:r>
                <a:rPr lang="en-US" dirty="0"/>
                <a:t> Record</a:t>
              </a:r>
            </a:p>
          </p:txBody>
        </p:sp>
        <p:sp>
          <p:nvSpPr>
            <p:cNvPr id="8" name="Rectangle 7"/>
            <p:cNvSpPr/>
            <p:nvPr/>
          </p:nvSpPr>
          <p:spPr>
            <a:xfrm>
              <a:off x="1181393" y="9542426"/>
              <a:ext cx="12285114" cy="2705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1"/>
            </p:cNvCxnSpPr>
            <p:nvPr/>
          </p:nvCxnSpPr>
          <p:spPr>
            <a:xfrm flipH="1">
              <a:off x="4406378" y="8542277"/>
              <a:ext cx="955917" cy="526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62295" y="8339916"/>
              <a:ext cx="2545572" cy="404721"/>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t>
              </a:r>
              <a:r>
                <a:rPr lang="en-US" dirty="0" err="1" smtClean="0"/>
                <a:t>thuộc</a:t>
              </a:r>
              <a:r>
                <a:rPr lang="en-US" dirty="0" smtClean="0"/>
                <a:t> </a:t>
              </a:r>
              <a:r>
                <a:rPr lang="en-US" dirty="0" err="1" smtClean="0"/>
                <a:t>tính</a:t>
              </a:r>
              <a:r>
                <a:rPr lang="en-US" dirty="0" smtClean="0"/>
                <a:t>: </a:t>
              </a:r>
              <a:r>
                <a:rPr lang="en-US" dirty="0" err="1" smtClean="0"/>
                <a:t>tên</a:t>
              </a:r>
              <a:r>
                <a:rPr lang="en-US" dirty="0" smtClean="0"/>
                <a:t> </a:t>
              </a:r>
              <a:r>
                <a:rPr lang="en-US" dirty="0" err="1" smtClean="0"/>
                <a:t>sách</a:t>
              </a:r>
              <a:endParaRPr lang="en-US" dirty="0"/>
            </a:p>
          </p:txBody>
        </p:sp>
        <p:cxnSp>
          <p:nvCxnSpPr>
            <p:cNvPr id="14" name="Straight Arrow Connector 13"/>
            <p:cNvCxnSpPr/>
            <p:nvPr/>
          </p:nvCxnSpPr>
          <p:spPr>
            <a:xfrm flipH="1" flipV="1">
              <a:off x="10651068" y="9813009"/>
              <a:ext cx="277548" cy="6636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50460" y="9095014"/>
              <a:ext cx="1911835" cy="3530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823686" y="574262"/>
            <a:ext cx="10133223" cy="1089529"/>
          </a:xfrm>
          <a:prstGeom prst="rect">
            <a:avLst/>
          </a:prstGeom>
        </p:spPr>
        <p:txBody>
          <a:bodyPr vert="horz" lIns="91440" tIns="45720" rIns="91440" bIns="45720" rtlCol="0" anchor="b">
            <a:normAutofit/>
          </a:bodyPr>
          <a:lstStyle/>
          <a:p>
            <a:pPr defTabSz="1219170">
              <a:lnSpc>
                <a:spcPct val="90000"/>
              </a:lnSpc>
              <a:spcBef>
                <a:spcPct val="0"/>
              </a:spcBef>
            </a:pPr>
            <a:r>
              <a:rPr lang="en-US" sz="7200" b="1" dirty="0" smtClean="0">
                <a:latin typeface="Times New Roman" panose="02020603050405020304" pitchFamily="18" charset="0"/>
                <a:ea typeface="+mj-ea"/>
                <a:cs typeface="Times New Roman" panose="02020603050405020304" pitchFamily="18" charset="0"/>
              </a:rPr>
              <a:t>III. </a:t>
            </a:r>
            <a:r>
              <a:rPr lang="fr-FR" sz="7200" b="1" dirty="0" err="1">
                <a:latin typeface="Times New Roman" panose="02020603050405020304" pitchFamily="18" charset="0"/>
                <a:ea typeface="+mj-ea"/>
                <a:cs typeface="Times New Roman" panose="02020603050405020304" pitchFamily="18" charset="0"/>
              </a:rPr>
              <a:t>Bảng</a:t>
            </a:r>
            <a:r>
              <a:rPr lang="fr-FR" sz="7200" b="1" dirty="0">
                <a:latin typeface="Times New Roman" panose="02020603050405020304" pitchFamily="18" charset="0"/>
                <a:ea typeface="+mj-ea"/>
                <a:cs typeface="Times New Roman" panose="02020603050405020304" pitchFamily="18" charset="0"/>
              </a:rPr>
              <a:t> (Tables</a:t>
            </a:r>
            <a:r>
              <a:rPr lang="fr-FR" sz="7200" b="1" dirty="0" smtClean="0">
                <a:latin typeface="Times New Roman" panose="02020603050405020304" pitchFamily="18" charset="0"/>
                <a:ea typeface="+mj-ea"/>
                <a:cs typeface="Times New Roman" panose="02020603050405020304" pitchFamily="18" charset="0"/>
              </a:rPr>
              <a:t>)</a:t>
            </a:r>
            <a:endParaRPr lang="en-US" sz="72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9324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4509</TotalTime>
  <Words>8809</Words>
  <Application>Microsoft Office PowerPoint</Application>
  <PresentationFormat>Custom</PresentationFormat>
  <Paragraphs>1234</Paragraphs>
  <Slides>82</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ＭＳ Ｐゴシック</vt:lpstr>
      <vt:lpstr>Arial</vt:lpstr>
      <vt:lpstr>Calibri</vt:lpstr>
      <vt:lpstr>Calibri Light</vt:lpstr>
      <vt:lpstr>Symbol</vt:lpstr>
      <vt:lpstr>Tahoma</vt:lpstr>
      <vt:lpstr>Times New Roman</vt:lpstr>
      <vt:lpstr>Verdana</vt:lpstr>
      <vt:lpstr>Wingdings</vt:lpstr>
      <vt:lpstr>Office Theme</vt:lpstr>
      <vt:lpstr>Hệ Quản Trị Cơ Sở Dữ Liệu (Data Base Management System) Microsoft Access </vt:lpstr>
      <vt:lpstr>I. Khái niệm về Cơ Sở Dữ Liệu (CSDL)</vt:lpstr>
      <vt:lpstr>I. Khái niệm về Cơ Sở Dữ Liệu (CSDL)</vt:lpstr>
      <vt:lpstr>I. Khái niệm về Cơ Sở Dữ Liệu (CSDL)</vt:lpstr>
      <vt:lpstr>I. Khái niệm về Cơ Sở Dữ Liệu (CSDL)</vt:lpstr>
      <vt:lpstr>PowerPoint Presentation</vt:lpstr>
      <vt:lpstr>PowerPoint Presentation</vt:lpstr>
      <vt:lpstr>PowerPoint Presentation</vt:lpstr>
      <vt:lpstr>PowerPoint Presentation</vt:lpstr>
      <vt:lpstr>PowerPoint Presentation</vt:lpstr>
      <vt:lpstr>PowerPoint Presentation</vt:lpstr>
      <vt:lpstr>a. Thuộc tính Fileds Size</vt:lpstr>
      <vt:lpstr>b. Thuộc tính Format</vt:lpstr>
      <vt:lpstr>c. Thuộc tính InputMask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A.1. Khái niệm và lý do sử dụng</vt:lpstr>
      <vt:lpstr>A.2. Các Loại Query</vt:lpstr>
      <vt:lpstr>A.3. Cách tạo Query </vt:lpstr>
      <vt:lpstr>A.4. Các hình thức hiển thị Query </vt:lpstr>
      <vt:lpstr>A.4. Các hình thức hiển thị Query </vt:lpstr>
      <vt:lpstr> A.5. LƯU VÀ ĐIỀU CHỈNH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THỰC HIỆN SELECT QUERY VỚI DESIGN VIEW</vt:lpstr>
      <vt:lpstr>I. THỰC HIỆN SELECT QUERY VỚI DESIGN VIEW</vt:lpstr>
      <vt:lpstr>I. THỰC HIỆN SELECT QUERY VỚI DESIGN VIEW</vt:lpstr>
      <vt:lpstr>I. THỰC HIỆN SELECT QUERY VỚI DESIGN VIEW</vt:lpstr>
      <vt:lpstr>I. THỰC HIỆN SELECT QUERY VỚI DESIGN VIEW</vt:lpstr>
      <vt:lpstr>II. THỰC HIỆN SELECT QUERY SQL 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ALLIANCE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THITHOAN</dc:creator>
  <cp:keywords>RN;RN-I;Renault Nissan Internal</cp:keywords>
  <cp:lastModifiedBy>DAO, THITHUHA</cp:lastModifiedBy>
  <cp:revision>553</cp:revision>
  <dcterms:created xsi:type="dcterms:W3CDTF">2017-06-14T06:34:47Z</dcterms:created>
  <dcterms:modified xsi:type="dcterms:W3CDTF">2020-01-14T09:15:23Z</dcterms:modified>
  <cp:category>RN-I</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-2098215798</vt:i4>
  </property>
  <property fmtid="{D5CDD505-2E9C-101B-9397-08002B2CF9AE}" pid="3" name="_NewReviewCycle">
    <vt:lpwstr/>
  </property>
  <property fmtid="{D5CDD505-2E9C-101B-9397-08002B2CF9AE}" pid="4" name="_EmailSubject">
    <vt:lpwstr>Usage DataBase Access #2</vt:lpwstr>
  </property>
  <property fmtid="{D5CDD505-2E9C-101B-9397-08002B2CF9AE}" pid="5" name="_AuthorEmail">
    <vt:lpwstr>KNT12273@local.nml.jdc</vt:lpwstr>
  </property>
  <property fmtid="{D5CDD505-2E9C-101B-9397-08002B2CF9AE}" pid="6" name="_AuthorEmailDisplayName">
    <vt:lpwstr>NGUYEN, THITHOAN</vt:lpwstr>
  </property>
</Properties>
</file>