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6" r:id="rId4"/>
  </p:sldMasterIdLst>
  <p:notesMasterIdLst>
    <p:notesMasterId r:id="rId42"/>
  </p:notesMasterIdLst>
  <p:handoutMasterIdLst>
    <p:handoutMasterId r:id="rId43"/>
  </p:handoutMasterIdLst>
  <p:sldIdLst>
    <p:sldId id="260" r:id="rId5"/>
    <p:sldId id="353" r:id="rId6"/>
    <p:sldId id="357" r:id="rId7"/>
    <p:sldId id="387" r:id="rId8"/>
    <p:sldId id="386" r:id="rId9"/>
    <p:sldId id="258" r:id="rId10"/>
    <p:sldId id="370" r:id="rId11"/>
    <p:sldId id="373" r:id="rId12"/>
    <p:sldId id="371" r:id="rId13"/>
    <p:sldId id="372" r:id="rId14"/>
    <p:sldId id="366" r:id="rId15"/>
    <p:sldId id="365" r:id="rId16"/>
    <p:sldId id="367" r:id="rId17"/>
    <p:sldId id="369" r:id="rId18"/>
    <p:sldId id="368" r:id="rId19"/>
    <p:sldId id="361" r:id="rId20"/>
    <p:sldId id="377" r:id="rId21"/>
    <p:sldId id="376" r:id="rId22"/>
    <p:sldId id="354" r:id="rId23"/>
    <p:sldId id="358" r:id="rId24"/>
    <p:sldId id="379" r:id="rId25"/>
    <p:sldId id="378" r:id="rId26"/>
    <p:sldId id="380" r:id="rId27"/>
    <p:sldId id="355" r:id="rId28"/>
    <p:sldId id="381" r:id="rId29"/>
    <p:sldId id="382" r:id="rId30"/>
    <p:sldId id="359" r:id="rId31"/>
    <p:sldId id="383" r:id="rId32"/>
    <p:sldId id="356" r:id="rId33"/>
    <p:sldId id="384" r:id="rId34"/>
    <p:sldId id="385" r:id="rId35"/>
    <p:sldId id="360" r:id="rId36"/>
    <p:sldId id="374" r:id="rId37"/>
    <p:sldId id="375" r:id="rId38"/>
    <p:sldId id="364" r:id="rId39"/>
    <p:sldId id="362" r:id="rId40"/>
    <p:sldId id="259" r:id="rId41"/>
  </p:sldIdLst>
  <p:sldSz cx="12192000" cy="6858000"/>
  <p:notesSz cx="6858000" cy="9144000"/>
  <p:defaultText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CC"/>
    <a:srgbClr val="FFFFCC"/>
    <a:srgbClr val="CCECFF"/>
    <a:srgbClr val="CCFFFF"/>
    <a:srgbClr val="008000"/>
    <a:srgbClr val="99CC00"/>
    <a:srgbClr val="CCFF33"/>
    <a:srgbClr val="CCFF99"/>
    <a:srgbClr val="CCFFCC"/>
    <a:srgbClr val="3A4A6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0" autoAdjust="0"/>
    <p:restoredTop sz="94660"/>
  </p:normalViewPr>
  <p:slideViewPr>
    <p:cSldViewPr snapToGrid="0" snapToObjects="1">
      <p:cViewPr varScale="1">
        <p:scale>
          <a:sx n="85" d="100"/>
          <a:sy n="85" d="100"/>
        </p:scale>
        <p:origin x="66" y="111"/>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handoutMaster" Target="handoutMasters/handoutMaster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8084BE2-7C00-BE41-9E00-150C10E5C71B}" type="datetimeFigureOut">
              <a:rPr kumimoji="1" lang="ja-JP" altLang="en-US" smtClean="0"/>
              <a:t>2017/3/5</a:t>
            </a:fld>
            <a:endParaRPr kumimoji="1" lang="ja-JP" altLang="en-US"/>
          </a:p>
        </p:txBody>
      </p:sp>
      <p:sp>
        <p:nvSpPr>
          <p:cNvPr id="4" name="フッター プレースホルダー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85C0A5F-2C58-2B43-9BA3-91DAA16D01CD}" type="slidenum">
              <a:rPr kumimoji="1" lang="ja-JP" altLang="en-US" smtClean="0"/>
              <a:t>‹#›</a:t>
            </a:fld>
            <a:endParaRPr kumimoji="1" lang="ja-JP" altLang="en-US"/>
          </a:p>
        </p:txBody>
      </p:sp>
    </p:spTree>
    <p:extLst>
      <p:ext uri="{BB962C8B-B14F-4D97-AF65-F5344CB8AC3E}">
        <p14:creationId xmlns:p14="http://schemas.microsoft.com/office/powerpoint/2010/main" val="36396826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A485C-EE50-D54C-B76B-A7D355557AFE}" type="datetimeFigureOut">
              <a:rPr kumimoji="1" lang="ja-JP" altLang="en-US" smtClean="0"/>
              <a:t>2017/3/5</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EFE5BF-7CC1-924B-8604-18B6D0F8E366}" type="slidenum">
              <a:rPr kumimoji="1" lang="ja-JP" altLang="en-US" smtClean="0"/>
              <a:t>‹#›</a:t>
            </a:fld>
            <a:endParaRPr kumimoji="1" lang="ja-JP" altLang="en-US"/>
          </a:p>
        </p:txBody>
      </p:sp>
    </p:spTree>
    <p:extLst>
      <p:ext uri="{BB962C8B-B14F-4D97-AF65-F5344CB8AC3E}">
        <p14:creationId xmlns:p14="http://schemas.microsoft.com/office/powerpoint/2010/main" val="176311315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表紙">
    <p:spTree>
      <p:nvGrpSpPr>
        <p:cNvPr id="1" name=""/>
        <p:cNvGrpSpPr/>
        <p:nvPr/>
      </p:nvGrpSpPr>
      <p:grpSpPr>
        <a:xfrm>
          <a:off x="0" y="0"/>
          <a:ext cx="0" cy="0"/>
          <a:chOff x="0" y="0"/>
          <a:chExt cx="0" cy="0"/>
        </a:xfrm>
      </p:grpSpPr>
      <p:pic>
        <p:nvPicPr>
          <p:cNvPr id="19" name="図 18"/>
          <p:cNvPicPr>
            <a:picLocks noChangeAspect="1"/>
          </p:cNvPicPr>
          <p:nvPr userDrawn="1"/>
        </p:nvPicPr>
        <p:blipFill rotWithShape="1">
          <a:blip r:embed="rId2">
            <a:extLst>
              <a:ext uri="{28A0092B-C50C-407E-A947-70E740481C1C}">
                <a14:useLocalDpi xmlns:a14="http://schemas.microsoft.com/office/drawing/2010/main"/>
              </a:ext>
            </a:extLst>
          </a:blip>
          <a:srcRect/>
          <a:stretch/>
        </p:blipFill>
        <p:spPr>
          <a:xfrm>
            <a:off x="0" y="-1"/>
            <a:ext cx="12192000" cy="6858001"/>
          </a:xfrm>
          <a:prstGeom prst="rect">
            <a:avLst/>
          </a:prstGeom>
        </p:spPr>
      </p:pic>
      <p:sp>
        <p:nvSpPr>
          <p:cNvPr id="25" name="正方形/長方形 24"/>
          <p:cNvSpPr/>
          <p:nvPr userDrawn="1"/>
        </p:nvSpPr>
        <p:spPr>
          <a:xfrm>
            <a:off x="1" y="0"/>
            <a:ext cx="12191999" cy="6858000"/>
          </a:xfrm>
          <a:prstGeom prst="rect">
            <a:avLst/>
          </a:prstGeom>
          <a:gradFill flip="none" rotWithShape="1">
            <a:gsLst>
              <a:gs pos="100000">
                <a:srgbClr val="E1E1E1">
                  <a:alpha val="89804"/>
                </a:srgbClr>
              </a:gs>
              <a:gs pos="0">
                <a:schemeClr val="bg1">
                  <a:alpha val="80000"/>
                </a:schemeClr>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en-US" sz="1800" dirty="0" smtClean="0">
              <a:latin typeface="メイリオ" panose="020B0604030504040204" pitchFamily="50" charset="-128"/>
              <a:ea typeface="メイリオ" panose="020B0604030504040204" pitchFamily="50" charset="-128"/>
            </a:endParaRPr>
          </a:p>
        </p:txBody>
      </p:sp>
      <p:sp>
        <p:nvSpPr>
          <p:cNvPr id="9" name="テキスト プレースホルダー 3"/>
          <p:cNvSpPr>
            <a:spLocks noGrp="1"/>
          </p:cNvSpPr>
          <p:nvPr>
            <p:ph type="body" sz="quarter" idx="10" hasCustomPrompt="1"/>
          </p:nvPr>
        </p:nvSpPr>
        <p:spPr>
          <a:xfrm>
            <a:off x="8197092" y="6244494"/>
            <a:ext cx="1797809" cy="313767"/>
          </a:xfrm>
          <a:prstGeom prst="rect">
            <a:avLst/>
          </a:prstGeom>
        </p:spPr>
        <p:txBody>
          <a:bodyPr anchor="ctr"/>
          <a:lstStyle>
            <a:lvl1pPr marL="0" indent="0">
              <a:buNone/>
              <a:defRPr sz="1200" b="1">
                <a:solidFill>
                  <a:srgbClr val="001F50"/>
                </a:solidFill>
                <a:latin typeface="メイリオ" panose="020B0604030504040204" pitchFamily="50" charset="-128"/>
                <a:ea typeface="メイリオ" panose="020B0604030504040204" pitchFamily="50" charset="-128"/>
                <a:cs typeface="メイリオ" panose="020B0604030504040204" pitchFamily="50" charset="-128"/>
              </a:defRPr>
            </a:lvl1pPr>
          </a:lstStyle>
          <a:p>
            <a:pPr lvl="0"/>
            <a:r>
              <a:rPr kumimoji="1" lang="en-US" altLang="ja-JP" dirty="0" smtClean="0"/>
              <a:t>2000/00/00</a:t>
            </a:r>
            <a:endParaRPr kumimoji="1" lang="ja-JP" altLang="en-US" dirty="0"/>
          </a:p>
        </p:txBody>
      </p:sp>
      <p:sp>
        <p:nvSpPr>
          <p:cNvPr id="10" name="テキスト プレースホルダー 3"/>
          <p:cNvSpPr>
            <a:spLocks noGrp="1"/>
          </p:cNvSpPr>
          <p:nvPr>
            <p:ph type="body" sz="quarter" idx="11" hasCustomPrompt="1"/>
          </p:nvPr>
        </p:nvSpPr>
        <p:spPr>
          <a:xfrm>
            <a:off x="10185401" y="6244493"/>
            <a:ext cx="1398220" cy="313767"/>
          </a:xfrm>
          <a:prstGeom prst="rect">
            <a:avLst/>
          </a:prstGeom>
        </p:spPr>
        <p:txBody>
          <a:bodyPr anchor="ctr"/>
          <a:lstStyle>
            <a:lvl1pPr marL="0" indent="0">
              <a:buNone/>
              <a:defRPr sz="1200" b="1">
                <a:solidFill>
                  <a:srgbClr val="001F50"/>
                </a:solidFill>
                <a:latin typeface="メイリオ" panose="020B0604030504040204" pitchFamily="50" charset="-128"/>
                <a:ea typeface="メイリオ" panose="020B0604030504040204" pitchFamily="50" charset="-128"/>
                <a:cs typeface="メイリオ" panose="020B0604030504040204" pitchFamily="50" charset="-128"/>
              </a:defRPr>
            </a:lvl1pPr>
          </a:lstStyle>
          <a:p>
            <a:pPr lvl="0"/>
            <a:r>
              <a:rPr kumimoji="1" lang="en-US" altLang="ja-JP" dirty="0" smtClean="0"/>
              <a:t>Ver.0.0</a:t>
            </a:r>
            <a:endParaRPr kumimoji="1" lang="ja-JP" altLang="en-US" dirty="0"/>
          </a:p>
        </p:txBody>
      </p:sp>
      <p:sp>
        <p:nvSpPr>
          <p:cNvPr id="26" name="正方形/長方形 25"/>
          <p:cNvSpPr/>
          <p:nvPr userDrawn="1"/>
        </p:nvSpPr>
        <p:spPr>
          <a:xfrm>
            <a:off x="4203700" y="2426522"/>
            <a:ext cx="7986781" cy="2004959"/>
          </a:xfrm>
          <a:prstGeom prst="rect">
            <a:avLst/>
          </a:prstGeom>
          <a:solidFill>
            <a:srgbClr val="3A4A6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en-US" sz="1800" dirty="0" smtClean="0">
              <a:latin typeface="メイリオ" panose="020B0604030504040204" pitchFamily="50" charset="-128"/>
              <a:ea typeface="メイリオ" panose="020B0604030504040204" pitchFamily="50" charset="-128"/>
            </a:endParaRPr>
          </a:p>
        </p:txBody>
      </p:sp>
      <p:sp>
        <p:nvSpPr>
          <p:cNvPr id="21" name="タイトル 1"/>
          <p:cNvSpPr>
            <a:spLocks noGrp="1"/>
          </p:cNvSpPr>
          <p:nvPr>
            <p:ph type="ctrTitle" hasCustomPrompt="1"/>
          </p:nvPr>
        </p:nvSpPr>
        <p:spPr>
          <a:xfrm>
            <a:off x="4521199" y="2733674"/>
            <a:ext cx="7062420" cy="1419226"/>
          </a:xfrm>
          <a:prstGeom prst="rect">
            <a:avLst/>
          </a:prstGeom>
          <a:ln>
            <a:noFill/>
          </a:ln>
        </p:spPr>
        <p:txBody>
          <a:bodyPr anchor="b"/>
          <a:lstStyle>
            <a:lvl1pPr algn="l">
              <a:lnSpc>
                <a:spcPts val="3600"/>
              </a:lnSpc>
              <a:defRPr sz="3000" b="1" cap="none" spc="0">
                <a:ln w="0"/>
                <a:solidFill>
                  <a:schemeClr val="bg1"/>
                </a:solidFill>
                <a:effectLst/>
                <a:latin typeface="メイリオ"/>
                <a:ea typeface="メイリオ"/>
                <a:cs typeface="メイリオ"/>
              </a:defRPr>
            </a:lvl1pPr>
          </a:lstStyle>
          <a:p>
            <a:r>
              <a:rPr kumimoji="1" lang="en-US" altLang="ja-JP" dirty="0" smtClean="0"/>
              <a:t>□□□□□□□□□□□□□□□□□□□□□□□□□□□□□□□□</a:t>
            </a:r>
            <a:endParaRPr kumimoji="1" lang="ja-JP" altLang="en-US" dirty="0"/>
          </a:p>
        </p:txBody>
      </p:sp>
      <p:pic>
        <p:nvPicPr>
          <p:cNvPr id="11" name="図 10"/>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2384457" y="2707508"/>
            <a:ext cx="1197844" cy="1442984"/>
          </a:xfrm>
          <a:prstGeom prst="rect">
            <a:avLst/>
          </a:prstGeom>
        </p:spPr>
      </p:pic>
    </p:spTree>
    <p:extLst>
      <p:ext uri="{BB962C8B-B14F-4D97-AF65-F5344CB8AC3E}">
        <p14:creationId xmlns:p14="http://schemas.microsoft.com/office/powerpoint/2010/main" val="237419276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スライド①_ベース">
    <p:spTree>
      <p:nvGrpSpPr>
        <p:cNvPr id="1" name=""/>
        <p:cNvGrpSpPr/>
        <p:nvPr/>
      </p:nvGrpSpPr>
      <p:grpSpPr>
        <a:xfrm>
          <a:off x="0" y="0"/>
          <a:ext cx="0" cy="0"/>
          <a:chOff x="0" y="0"/>
          <a:chExt cx="0" cy="0"/>
        </a:xfrm>
      </p:grpSpPr>
      <p:sp>
        <p:nvSpPr>
          <p:cNvPr id="24" name="テキスト ボックス 23"/>
          <p:cNvSpPr txBox="1"/>
          <p:nvPr/>
        </p:nvSpPr>
        <p:spPr>
          <a:xfrm rot="10800000" flipV="1">
            <a:off x="10967444" y="6301525"/>
            <a:ext cx="773024" cy="276999"/>
          </a:xfrm>
          <a:prstGeom prst="rect">
            <a:avLst/>
          </a:prstGeom>
          <a:noFill/>
        </p:spPr>
        <p:txBody>
          <a:bodyPr wrap="square" rtlCol="0">
            <a:spAutoFit/>
          </a:bodyPr>
          <a:lstStyle/>
          <a:p>
            <a:pPr algn="r"/>
            <a:fld id="{A11EBE4F-1D0E-5A45-BC9D-00E8B0A7B262}" type="slidenum">
              <a:rPr kumimoji="1" lang="en-US" altLang="ja-JP" sz="1200" b="1" smtClean="0">
                <a:solidFill>
                  <a:srgbClr val="001F50"/>
                </a:solidFill>
                <a:latin typeface="メイリオ"/>
                <a:ea typeface="メイリオ"/>
                <a:cs typeface="メイリオ"/>
              </a:rPr>
              <a:t>‹#›</a:t>
            </a:fld>
            <a:endParaRPr kumimoji="1" lang="ja-JP" altLang="en-US" sz="1200" b="1" dirty="0">
              <a:solidFill>
                <a:srgbClr val="001F50"/>
              </a:solidFill>
              <a:latin typeface="メイリオ"/>
              <a:ea typeface="メイリオ"/>
              <a:cs typeface="メイリオ"/>
            </a:endParaRPr>
          </a:p>
        </p:txBody>
      </p:sp>
      <p:sp>
        <p:nvSpPr>
          <p:cNvPr id="17" name="Content Placeholder 2"/>
          <p:cNvSpPr>
            <a:spLocks noGrp="1"/>
          </p:cNvSpPr>
          <p:nvPr>
            <p:ph idx="1"/>
          </p:nvPr>
        </p:nvSpPr>
        <p:spPr>
          <a:xfrm>
            <a:off x="606863" y="1326217"/>
            <a:ext cx="10972800" cy="4442571"/>
          </a:xfrm>
          <a:prstGeom prst="rect">
            <a:avLst/>
          </a:prstGeom>
        </p:spPr>
        <p:txBody>
          <a:bodyPr/>
          <a:lstStyle>
            <a:lvl1pPr>
              <a:defRPr sz="1800">
                <a:solidFill>
                  <a:schemeClr val="tx1">
                    <a:lumMod val="65000"/>
                    <a:lumOff val="35000"/>
                  </a:schemeClr>
                </a:solidFill>
                <a:latin typeface="+mn-ea"/>
                <a:ea typeface="+mn-ea"/>
              </a:defRPr>
            </a:lvl1pPr>
            <a:lvl2pPr>
              <a:defRPr sz="1800">
                <a:solidFill>
                  <a:schemeClr val="tx1">
                    <a:lumMod val="65000"/>
                    <a:lumOff val="35000"/>
                  </a:schemeClr>
                </a:solidFill>
                <a:latin typeface="+mn-ea"/>
                <a:ea typeface="+mn-ea"/>
              </a:defRPr>
            </a:lvl2pPr>
            <a:lvl3pPr>
              <a:defRPr sz="1800">
                <a:solidFill>
                  <a:schemeClr val="tx1">
                    <a:lumMod val="65000"/>
                    <a:lumOff val="35000"/>
                  </a:schemeClr>
                </a:solidFill>
                <a:latin typeface="+mn-ea"/>
                <a:ea typeface="+mn-ea"/>
              </a:defRPr>
            </a:lvl3pPr>
            <a:lvl4pPr>
              <a:defRPr sz="1800">
                <a:solidFill>
                  <a:schemeClr val="tx1">
                    <a:lumMod val="65000"/>
                    <a:lumOff val="35000"/>
                  </a:schemeClr>
                </a:solidFill>
                <a:latin typeface="+mn-ea"/>
                <a:ea typeface="+mn-ea"/>
              </a:defRPr>
            </a:lvl4pPr>
            <a:lvl5pPr>
              <a:defRPr sz="1800">
                <a:solidFill>
                  <a:schemeClr val="tx1">
                    <a:lumMod val="65000"/>
                    <a:lumOff val="35000"/>
                  </a:schemeClr>
                </a:solidFill>
                <a:latin typeface="+mn-ea"/>
                <a:ea typeface="+mn-ea"/>
              </a:defRPr>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28" name="正方形/長方形 27"/>
          <p:cNvSpPr/>
          <p:nvPr userDrawn="1"/>
        </p:nvSpPr>
        <p:spPr>
          <a:xfrm>
            <a:off x="0" y="314325"/>
            <a:ext cx="11630112" cy="762000"/>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en-US" sz="1800" dirty="0" smtClean="0">
              <a:latin typeface="メイリオ" panose="020B0604030504040204" pitchFamily="50" charset="-128"/>
              <a:ea typeface="メイリオ" panose="020B0604030504040204" pitchFamily="50" charset="-128"/>
            </a:endParaRPr>
          </a:p>
        </p:txBody>
      </p:sp>
      <p:sp>
        <p:nvSpPr>
          <p:cNvPr id="29" name="タイトル 1"/>
          <p:cNvSpPr>
            <a:spLocks noGrp="1"/>
          </p:cNvSpPr>
          <p:nvPr>
            <p:ph type="ctrTitle" hasCustomPrompt="1"/>
          </p:nvPr>
        </p:nvSpPr>
        <p:spPr bwMode="ltGray">
          <a:xfrm>
            <a:off x="606861" y="474016"/>
            <a:ext cx="10670739" cy="442621"/>
          </a:xfrm>
          <a:prstGeom prst="rect">
            <a:avLst/>
          </a:prstGeom>
        </p:spPr>
        <p:txBody>
          <a:bodyPr/>
          <a:lstStyle>
            <a:lvl1pPr algn="l">
              <a:defRPr sz="2800" b="1">
                <a:solidFill>
                  <a:schemeClr val="bg1"/>
                </a:solidFill>
                <a:latin typeface="メイリオ"/>
                <a:ea typeface="メイリオ"/>
                <a:cs typeface="メイリオ"/>
              </a:defRPr>
            </a:lvl1pPr>
          </a:lstStyle>
          <a:p>
            <a:r>
              <a:rPr lang="ja-JP" altLang="en-US" dirty="0" smtClean="0"/>
              <a:t>ＭＡＳＴＥＲ タイトルの書式設定</a:t>
            </a:r>
            <a:endParaRPr kumimoji="1" lang="ja-JP" altLang="en-US" dirty="0"/>
          </a:p>
        </p:txBody>
      </p:sp>
      <p:pic>
        <p:nvPicPr>
          <p:cNvPr id="7" name="図 6"/>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55146" y="6305398"/>
            <a:ext cx="897505" cy="269252"/>
          </a:xfrm>
          <a:prstGeom prst="rect">
            <a:avLst/>
          </a:prstGeom>
        </p:spPr>
      </p:pic>
    </p:spTree>
    <p:extLst>
      <p:ext uri="{BB962C8B-B14F-4D97-AF65-F5344CB8AC3E}">
        <p14:creationId xmlns:p14="http://schemas.microsoft.com/office/powerpoint/2010/main" val="162636146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スライド①_ベース">
    <p:spTree>
      <p:nvGrpSpPr>
        <p:cNvPr id="1" name=""/>
        <p:cNvGrpSpPr/>
        <p:nvPr/>
      </p:nvGrpSpPr>
      <p:grpSpPr>
        <a:xfrm>
          <a:off x="0" y="0"/>
          <a:ext cx="0" cy="0"/>
          <a:chOff x="0" y="0"/>
          <a:chExt cx="0" cy="0"/>
        </a:xfrm>
      </p:grpSpPr>
      <p:sp>
        <p:nvSpPr>
          <p:cNvPr id="24" name="テキスト ボックス 23"/>
          <p:cNvSpPr txBox="1"/>
          <p:nvPr/>
        </p:nvSpPr>
        <p:spPr>
          <a:xfrm rot="10800000" flipV="1">
            <a:off x="10967444" y="6301525"/>
            <a:ext cx="773024" cy="276999"/>
          </a:xfrm>
          <a:prstGeom prst="rect">
            <a:avLst/>
          </a:prstGeom>
          <a:noFill/>
        </p:spPr>
        <p:txBody>
          <a:bodyPr wrap="square" rtlCol="0">
            <a:spAutoFit/>
          </a:bodyPr>
          <a:lstStyle/>
          <a:p>
            <a:pPr algn="r"/>
            <a:fld id="{A11EBE4F-1D0E-5A45-BC9D-00E8B0A7B262}" type="slidenum">
              <a:rPr kumimoji="1" lang="en-US" altLang="ja-JP" sz="1200" b="1" smtClean="0">
                <a:solidFill>
                  <a:srgbClr val="001F50"/>
                </a:solidFill>
                <a:latin typeface="メイリオ"/>
                <a:ea typeface="メイリオ"/>
                <a:cs typeface="メイリオ"/>
              </a:rPr>
              <a:t>‹#›</a:t>
            </a:fld>
            <a:endParaRPr kumimoji="1" lang="ja-JP" altLang="en-US" sz="1200" b="1" dirty="0">
              <a:solidFill>
                <a:srgbClr val="001F50"/>
              </a:solidFill>
              <a:latin typeface="メイリオ"/>
              <a:ea typeface="メイリオ"/>
              <a:cs typeface="メイリオ"/>
            </a:endParaRPr>
          </a:p>
        </p:txBody>
      </p:sp>
      <p:sp>
        <p:nvSpPr>
          <p:cNvPr id="16" name="Text Placeholder 3"/>
          <p:cNvSpPr>
            <a:spLocks noGrp="1"/>
          </p:cNvSpPr>
          <p:nvPr>
            <p:ph type="body" sz="half" idx="2"/>
          </p:nvPr>
        </p:nvSpPr>
        <p:spPr>
          <a:xfrm>
            <a:off x="606861" y="1326217"/>
            <a:ext cx="10670739" cy="4442572"/>
          </a:xfrm>
          <a:prstGeom prst="rect">
            <a:avLst/>
          </a:prstGeom>
        </p:spPr>
        <p:txBody>
          <a:bodyPr>
            <a:normAutofit/>
          </a:bodyPr>
          <a:lstStyle>
            <a:lvl1pPr marL="0" marR="0" indent="0" algn="l" defTabSz="914400" rtl="0" eaLnBrk="1" fontAlgn="auto" latinLnBrk="0" hangingPunct="1">
              <a:lnSpc>
                <a:spcPct val="150000"/>
              </a:lnSpc>
              <a:spcBef>
                <a:spcPts val="1200"/>
              </a:spcBef>
              <a:spcAft>
                <a:spcPts val="0"/>
              </a:spcAft>
              <a:buClrTx/>
              <a:buSzTx/>
              <a:buFontTx/>
              <a:buNone/>
              <a:tabLst/>
              <a:defRPr sz="1800">
                <a:solidFill>
                  <a:schemeClr val="tx1">
                    <a:lumMod val="65000"/>
                    <a:lumOff val="3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ja-JP" altLang="en-US" smtClean="0"/>
              <a:t>マスター テキストの書式設定</a:t>
            </a:r>
          </a:p>
        </p:txBody>
      </p:sp>
      <p:sp>
        <p:nvSpPr>
          <p:cNvPr id="2" name="正方形/長方形 1"/>
          <p:cNvSpPr/>
          <p:nvPr userDrawn="1"/>
        </p:nvSpPr>
        <p:spPr>
          <a:xfrm>
            <a:off x="0" y="314325"/>
            <a:ext cx="11630112" cy="762000"/>
          </a:xfrm>
          <a:prstGeom prst="rect">
            <a:avLst/>
          </a:prstGeom>
          <a:solidFill>
            <a:srgbClr val="3A4A6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en-US" sz="1800" dirty="0" smtClean="0">
              <a:latin typeface="メイリオ" panose="020B0604030504040204" pitchFamily="50" charset="-128"/>
              <a:ea typeface="メイリオ" panose="020B0604030504040204" pitchFamily="50" charset="-128"/>
            </a:endParaRPr>
          </a:p>
        </p:txBody>
      </p:sp>
      <p:sp>
        <p:nvSpPr>
          <p:cNvPr id="10" name="タイトル 1"/>
          <p:cNvSpPr>
            <a:spLocks noGrp="1"/>
          </p:cNvSpPr>
          <p:nvPr>
            <p:ph type="ctrTitle" hasCustomPrompt="1"/>
          </p:nvPr>
        </p:nvSpPr>
        <p:spPr bwMode="ltGray">
          <a:xfrm>
            <a:off x="606861" y="474016"/>
            <a:ext cx="10670739" cy="442621"/>
          </a:xfrm>
          <a:prstGeom prst="rect">
            <a:avLst/>
          </a:prstGeom>
        </p:spPr>
        <p:txBody>
          <a:bodyPr/>
          <a:lstStyle>
            <a:lvl1pPr algn="l">
              <a:defRPr sz="2800" b="1">
                <a:solidFill>
                  <a:schemeClr val="bg1"/>
                </a:solidFill>
                <a:latin typeface="メイリオ"/>
                <a:ea typeface="メイリオ"/>
                <a:cs typeface="メイリオ"/>
              </a:defRPr>
            </a:lvl1pPr>
          </a:lstStyle>
          <a:p>
            <a:r>
              <a:rPr lang="ja-JP" altLang="en-US" dirty="0" smtClean="0"/>
              <a:t>ＭＡＳＴＥＲ タイトルの書式設定</a:t>
            </a:r>
            <a:endParaRPr kumimoji="1" lang="ja-JP" altLang="en-US" dirty="0"/>
          </a:p>
        </p:txBody>
      </p:sp>
      <p:pic>
        <p:nvPicPr>
          <p:cNvPr id="7" name="図 6"/>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55146" y="6305398"/>
            <a:ext cx="897505" cy="269252"/>
          </a:xfrm>
          <a:prstGeom prst="rect">
            <a:avLst/>
          </a:prstGeom>
        </p:spPr>
      </p:pic>
    </p:spTree>
    <p:extLst>
      <p:ext uri="{BB962C8B-B14F-4D97-AF65-F5344CB8AC3E}">
        <p14:creationId xmlns:p14="http://schemas.microsoft.com/office/powerpoint/2010/main" val="331044006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中表紙">
    <p:spTree>
      <p:nvGrpSpPr>
        <p:cNvPr id="1" name=""/>
        <p:cNvGrpSpPr/>
        <p:nvPr/>
      </p:nvGrpSpPr>
      <p:grpSpPr>
        <a:xfrm>
          <a:off x="0" y="0"/>
          <a:ext cx="0" cy="0"/>
          <a:chOff x="0" y="0"/>
          <a:chExt cx="0" cy="0"/>
        </a:xfrm>
      </p:grpSpPr>
      <p:pic>
        <p:nvPicPr>
          <p:cNvPr id="6" name="図 5"/>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12192000" cy="6858000"/>
          </a:xfrm>
          <a:prstGeom prst="rect">
            <a:avLst/>
          </a:prstGeom>
          <a:noFill/>
          <a:ln>
            <a:noFill/>
          </a:ln>
        </p:spPr>
      </p:pic>
      <p:sp>
        <p:nvSpPr>
          <p:cNvPr id="2" name="正方形/長方形 1"/>
          <p:cNvSpPr/>
          <p:nvPr userDrawn="1"/>
        </p:nvSpPr>
        <p:spPr>
          <a:xfrm>
            <a:off x="-1" y="0"/>
            <a:ext cx="12192001" cy="6858000"/>
          </a:xfrm>
          <a:prstGeom prst="rect">
            <a:avLst/>
          </a:prstGeom>
          <a:solidFill>
            <a:schemeClr val="bg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en-US" sz="1800" dirty="0" smtClean="0">
              <a:latin typeface="メイリオ" panose="020B0604030504040204" pitchFamily="50" charset="-128"/>
              <a:ea typeface="メイリオ" panose="020B0604030504040204" pitchFamily="50" charset="-128"/>
            </a:endParaRPr>
          </a:p>
        </p:txBody>
      </p:sp>
      <p:sp>
        <p:nvSpPr>
          <p:cNvPr id="13" name="正方形/長方形 12"/>
          <p:cNvSpPr/>
          <p:nvPr userDrawn="1"/>
        </p:nvSpPr>
        <p:spPr>
          <a:xfrm>
            <a:off x="-1" y="3121846"/>
            <a:ext cx="9639300" cy="2004959"/>
          </a:xfrm>
          <a:prstGeom prst="rect">
            <a:avLst/>
          </a:prstGeom>
          <a:solidFill>
            <a:srgbClr val="3A4A6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en-US" sz="1800" dirty="0" smtClean="0">
              <a:latin typeface="メイリオ" panose="020B0604030504040204" pitchFamily="50" charset="-128"/>
              <a:ea typeface="メイリオ" panose="020B0604030504040204" pitchFamily="50" charset="-128"/>
            </a:endParaRPr>
          </a:p>
        </p:txBody>
      </p:sp>
      <p:sp>
        <p:nvSpPr>
          <p:cNvPr id="16" name="タイトル 1"/>
          <p:cNvSpPr>
            <a:spLocks noGrp="1"/>
          </p:cNvSpPr>
          <p:nvPr>
            <p:ph type="ctrTitle" hasCustomPrompt="1"/>
          </p:nvPr>
        </p:nvSpPr>
        <p:spPr>
          <a:xfrm>
            <a:off x="606861" y="3514497"/>
            <a:ext cx="8460939" cy="1219657"/>
          </a:xfrm>
          <a:prstGeom prst="rect">
            <a:avLst/>
          </a:prstGeom>
          <a:ln>
            <a:noFill/>
          </a:ln>
        </p:spPr>
        <p:txBody>
          <a:bodyPr anchor="ctr"/>
          <a:lstStyle>
            <a:lvl1pPr algn="l">
              <a:lnSpc>
                <a:spcPts val="3600"/>
              </a:lnSpc>
              <a:defRPr sz="2400" b="1" cap="none" spc="0">
                <a:ln w="0"/>
                <a:solidFill>
                  <a:schemeClr val="bg1"/>
                </a:solidFill>
                <a:effectLst/>
                <a:latin typeface="メイリオ"/>
                <a:ea typeface="メイリオ"/>
                <a:cs typeface="メイリオ"/>
              </a:defRPr>
            </a:lvl1pPr>
          </a:lstStyle>
          <a:p>
            <a:r>
              <a:rPr kumimoji="1" lang="en-US" altLang="ja-JP" dirty="0" smtClean="0"/>
              <a:t>□□□□□□□□□□□□□□□□</a:t>
            </a:r>
            <a:br>
              <a:rPr kumimoji="1" lang="en-US" altLang="ja-JP" dirty="0" smtClean="0"/>
            </a:br>
            <a:r>
              <a:rPr kumimoji="1" lang="en-US" altLang="ja-JP" dirty="0" smtClean="0"/>
              <a:t>□□□□□□□□□□□□□□□□</a:t>
            </a:r>
            <a:endParaRPr kumimoji="1" lang="ja-JP" altLang="en-US" dirty="0"/>
          </a:p>
        </p:txBody>
      </p:sp>
      <p:sp>
        <p:nvSpPr>
          <p:cNvPr id="23" name="テキスト ボックス 22"/>
          <p:cNvSpPr txBox="1"/>
          <p:nvPr userDrawn="1"/>
        </p:nvSpPr>
        <p:spPr>
          <a:xfrm rot="10800000" flipV="1">
            <a:off x="10967444" y="6301525"/>
            <a:ext cx="773024" cy="276999"/>
          </a:xfrm>
          <a:prstGeom prst="rect">
            <a:avLst/>
          </a:prstGeom>
          <a:noFill/>
        </p:spPr>
        <p:txBody>
          <a:bodyPr wrap="square" rtlCol="0">
            <a:spAutoFit/>
          </a:bodyPr>
          <a:lstStyle/>
          <a:p>
            <a:pPr algn="r"/>
            <a:fld id="{A11EBE4F-1D0E-5A45-BC9D-00E8B0A7B262}" type="slidenum">
              <a:rPr kumimoji="1" lang="en-US" altLang="ja-JP" sz="1200" b="1" smtClean="0">
                <a:solidFill>
                  <a:srgbClr val="001F50"/>
                </a:solidFill>
                <a:latin typeface="メイリオ"/>
                <a:ea typeface="メイリオ"/>
                <a:cs typeface="メイリオ"/>
              </a:rPr>
              <a:t>‹#›</a:t>
            </a:fld>
            <a:endParaRPr kumimoji="1" lang="ja-JP" altLang="en-US" sz="1200" b="1" dirty="0">
              <a:solidFill>
                <a:srgbClr val="001F50"/>
              </a:solidFill>
              <a:latin typeface="メイリオ"/>
              <a:ea typeface="メイリオ"/>
              <a:cs typeface="メイリオ"/>
            </a:endParaRPr>
          </a:p>
        </p:txBody>
      </p:sp>
      <p:pic>
        <p:nvPicPr>
          <p:cNvPr id="8" name="図 7"/>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455146" y="6305398"/>
            <a:ext cx="897505" cy="269252"/>
          </a:xfrm>
          <a:prstGeom prst="rect">
            <a:avLst/>
          </a:prstGeom>
        </p:spPr>
      </p:pic>
    </p:spTree>
    <p:extLst>
      <p:ext uri="{BB962C8B-B14F-4D97-AF65-F5344CB8AC3E}">
        <p14:creationId xmlns:p14="http://schemas.microsoft.com/office/powerpoint/2010/main" val="106388725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スライド②_2枠">
    <p:spTree>
      <p:nvGrpSpPr>
        <p:cNvPr id="1" name=""/>
        <p:cNvGrpSpPr/>
        <p:nvPr/>
      </p:nvGrpSpPr>
      <p:grpSpPr>
        <a:xfrm>
          <a:off x="0" y="0"/>
          <a:ext cx="0" cy="0"/>
          <a:chOff x="0" y="0"/>
          <a:chExt cx="0" cy="0"/>
        </a:xfrm>
      </p:grpSpPr>
      <p:sp>
        <p:nvSpPr>
          <p:cNvPr id="8" name="テキスト ボックス 7"/>
          <p:cNvSpPr txBox="1"/>
          <p:nvPr userDrawn="1"/>
        </p:nvSpPr>
        <p:spPr>
          <a:xfrm rot="10800000" flipV="1">
            <a:off x="10967444" y="6301525"/>
            <a:ext cx="773024" cy="276999"/>
          </a:xfrm>
          <a:prstGeom prst="rect">
            <a:avLst/>
          </a:prstGeom>
          <a:noFill/>
        </p:spPr>
        <p:txBody>
          <a:bodyPr wrap="square" rtlCol="0">
            <a:spAutoFit/>
          </a:bodyPr>
          <a:lstStyle/>
          <a:p>
            <a:pPr algn="r"/>
            <a:fld id="{A11EBE4F-1D0E-5A45-BC9D-00E8B0A7B262}" type="slidenum">
              <a:rPr kumimoji="1" lang="en-US" altLang="ja-JP" sz="1200" b="1" smtClean="0">
                <a:solidFill>
                  <a:srgbClr val="001F50"/>
                </a:solidFill>
                <a:latin typeface="メイリオ"/>
                <a:ea typeface="メイリオ"/>
                <a:cs typeface="メイリオ"/>
              </a:rPr>
              <a:t>‹#›</a:t>
            </a:fld>
            <a:endParaRPr kumimoji="1" lang="ja-JP" altLang="en-US" sz="1200" b="1" dirty="0">
              <a:solidFill>
                <a:srgbClr val="001F50"/>
              </a:solidFill>
              <a:latin typeface="メイリオ"/>
              <a:ea typeface="メイリオ"/>
              <a:cs typeface="メイリオ"/>
            </a:endParaRPr>
          </a:p>
        </p:txBody>
      </p:sp>
      <p:sp>
        <p:nvSpPr>
          <p:cNvPr id="13" name="コンテンツ プレースホルダー 2"/>
          <p:cNvSpPr>
            <a:spLocks noGrp="1"/>
          </p:cNvSpPr>
          <p:nvPr>
            <p:ph sz="half" idx="11"/>
          </p:nvPr>
        </p:nvSpPr>
        <p:spPr>
          <a:xfrm>
            <a:off x="606860" y="1326217"/>
            <a:ext cx="5364480" cy="4386512"/>
          </a:xfrm>
          <a:prstGeom prst="rect">
            <a:avLst/>
          </a:prstGeom>
        </p:spPr>
        <p:txBody>
          <a:bodyPr/>
          <a:lstStyle>
            <a:lvl1pPr marL="0" indent="0">
              <a:buNone/>
              <a:defRPr sz="1800" b="0" i="0">
                <a:solidFill>
                  <a:schemeClr val="tx1">
                    <a:lumMod val="65000"/>
                    <a:lumOff val="35000"/>
                  </a:schemeClr>
                </a:solidFill>
                <a:latin typeface="メイリオ"/>
                <a:ea typeface="メイリオ"/>
                <a:cs typeface="メイリオ"/>
              </a:defRPr>
            </a:lvl1pPr>
            <a:lvl2pPr marL="457200" indent="0">
              <a:buNone/>
              <a:defRPr sz="1800" b="0" i="0">
                <a:solidFill>
                  <a:schemeClr val="tx1">
                    <a:lumMod val="65000"/>
                    <a:lumOff val="35000"/>
                  </a:schemeClr>
                </a:solidFill>
                <a:latin typeface="メイリオ"/>
                <a:ea typeface="メイリオ"/>
                <a:cs typeface="メイリオ"/>
              </a:defRPr>
            </a:lvl2pPr>
            <a:lvl3pPr marL="914400" indent="0">
              <a:buNone/>
              <a:defRPr sz="1800" b="0" i="0">
                <a:solidFill>
                  <a:schemeClr val="tx1">
                    <a:lumMod val="65000"/>
                    <a:lumOff val="35000"/>
                  </a:schemeClr>
                </a:solidFill>
                <a:latin typeface="メイリオ"/>
                <a:ea typeface="メイリオ"/>
                <a:cs typeface="メイリオ"/>
              </a:defRPr>
            </a:lvl3pPr>
            <a:lvl4pPr marL="1371600" indent="0">
              <a:buNone/>
              <a:defRPr sz="1800" b="0" i="0">
                <a:solidFill>
                  <a:schemeClr val="tx1">
                    <a:lumMod val="65000"/>
                    <a:lumOff val="35000"/>
                  </a:schemeClr>
                </a:solidFill>
                <a:latin typeface="メイリオ"/>
                <a:ea typeface="メイリオ"/>
                <a:cs typeface="メイリオ"/>
              </a:defRPr>
            </a:lvl4pPr>
            <a:lvl5pPr>
              <a:defRPr sz="1800" b="1" i="0">
                <a:solidFill>
                  <a:schemeClr val="tx1">
                    <a:lumMod val="85000"/>
                    <a:lumOff val="15000"/>
                  </a:schemeClr>
                </a:solidFill>
                <a:latin typeface="メイリオ"/>
                <a:ea typeface="メイリオ"/>
                <a:cs typeface="メイリオ"/>
              </a:defRPr>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p:txBody>
      </p:sp>
      <p:sp>
        <p:nvSpPr>
          <p:cNvPr id="20" name="コンテンツ プレースホルダー 2"/>
          <p:cNvSpPr>
            <a:spLocks noGrp="1"/>
          </p:cNvSpPr>
          <p:nvPr>
            <p:ph sz="half" idx="12"/>
          </p:nvPr>
        </p:nvSpPr>
        <p:spPr>
          <a:xfrm>
            <a:off x="6265629" y="1326217"/>
            <a:ext cx="5364480" cy="4386512"/>
          </a:xfrm>
          <a:prstGeom prst="rect">
            <a:avLst/>
          </a:prstGeom>
        </p:spPr>
        <p:txBody>
          <a:bodyPr/>
          <a:lstStyle>
            <a:lvl1pPr marL="0" indent="0">
              <a:buNone/>
              <a:defRPr sz="1800" b="0" i="0">
                <a:solidFill>
                  <a:schemeClr val="tx1">
                    <a:lumMod val="65000"/>
                    <a:lumOff val="35000"/>
                  </a:schemeClr>
                </a:solidFill>
                <a:latin typeface="メイリオ"/>
                <a:ea typeface="メイリオ"/>
                <a:cs typeface="メイリオ"/>
              </a:defRPr>
            </a:lvl1pPr>
            <a:lvl2pPr marL="457200" indent="0">
              <a:buNone/>
              <a:defRPr sz="1800" b="0" i="0">
                <a:solidFill>
                  <a:schemeClr val="tx1">
                    <a:lumMod val="65000"/>
                    <a:lumOff val="35000"/>
                  </a:schemeClr>
                </a:solidFill>
                <a:latin typeface="メイリオ"/>
                <a:ea typeface="メイリオ"/>
                <a:cs typeface="メイリオ"/>
              </a:defRPr>
            </a:lvl2pPr>
            <a:lvl3pPr marL="914400" indent="0">
              <a:buNone/>
              <a:defRPr sz="1800" b="0" i="0">
                <a:solidFill>
                  <a:schemeClr val="tx1">
                    <a:lumMod val="65000"/>
                    <a:lumOff val="35000"/>
                  </a:schemeClr>
                </a:solidFill>
                <a:latin typeface="メイリオ"/>
                <a:ea typeface="メイリオ"/>
                <a:cs typeface="メイリオ"/>
              </a:defRPr>
            </a:lvl3pPr>
            <a:lvl4pPr marL="1371600" indent="0">
              <a:buNone/>
              <a:defRPr sz="1800" b="0" i="0">
                <a:solidFill>
                  <a:schemeClr val="tx1">
                    <a:lumMod val="65000"/>
                    <a:lumOff val="35000"/>
                  </a:schemeClr>
                </a:solidFill>
                <a:latin typeface="メイリオ"/>
                <a:ea typeface="メイリオ"/>
                <a:cs typeface="メイリオ"/>
              </a:defRPr>
            </a:lvl4pPr>
            <a:lvl5pPr>
              <a:defRPr sz="1800" b="1" i="0">
                <a:solidFill>
                  <a:schemeClr val="tx1">
                    <a:lumMod val="85000"/>
                    <a:lumOff val="15000"/>
                  </a:schemeClr>
                </a:solidFill>
                <a:latin typeface="メイリオ"/>
                <a:ea typeface="メイリオ"/>
                <a:cs typeface="メイリオ"/>
              </a:defRPr>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p:txBody>
      </p:sp>
      <p:sp>
        <p:nvSpPr>
          <p:cNvPr id="24" name="正方形/長方形 23"/>
          <p:cNvSpPr/>
          <p:nvPr userDrawn="1"/>
        </p:nvSpPr>
        <p:spPr>
          <a:xfrm>
            <a:off x="0" y="314325"/>
            <a:ext cx="11630112" cy="762000"/>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en-US" sz="1800" dirty="0" smtClean="0">
              <a:latin typeface="メイリオ" panose="020B0604030504040204" pitchFamily="50" charset="-128"/>
              <a:ea typeface="メイリオ" panose="020B0604030504040204" pitchFamily="50" charset="-128"/>
            </a:endParaRPr>
          </a:p>
        </p:txBody>
      </p:sp>
      <p:sp>
        <p:nvSpPr>
          <p:cNvPr id="25" name="タイトル 1"/>
          <p:cNvSpPr>
            <a:spLocks noGrp="1"/>
          </p:cNvSpPr>
          <p:nvPr>
            <p:ph type="ctrTitle" hasCustomPrompt="1"/>
          </p:nvPr>
        </p:nvSpPr>
        <p:spPr bwMode="ltGray">
          <a:xfrm>
            <a:off x="606861" y="474016"/>
            <a:ext cx="10670739" cy="442621"/>
          </a:xfrm>
          <a:prstGeom prst="rect">
            <a:avLst/>
          </a:prstGeom>
        </p:spPr>
        <p:txBody>
          <a:bodyPr/>
          <a:lstStyle>
            <a:lvl1pPr algn="l">
              <a:defRPr sz="2800" b="1">
                <a:solidFill>
                  <a:schemeClr val="bg1"/>
                </a:solidFill>
                <a:latin typeface="メイリオ"/>
                <a:ea typeface="メイリオ"/>
                <a:cs typeface="メイリオ"/>
              </a:defRPr>
            </a:lvl1pPr>
          </a:lstStyle>
          <a:p>
            <a:r>
              <a:rPr lang="ja-JP" altLang="en-US" dirty="0" smtClean="0"/>
              <a:t>ＭＡＳＴＥＲ タイトルの書式設定</a:t>
            </a:r>
            <a:endParaRPr kumimoji="1" lang="ja-JP" altLang="en-US" dirty="0"/>
          </a:p>
        </p:txBody>
      </p:sp>
      <p:pic>
        <p:nvPicPr>
          <p:cNvPr id="9" name="図 8"/>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55146" y="6305398"/>
            <a:ext cx="897505" cy="269252"/>
          </a:xfrm>
          <a:prstGeom prst="rect">
            <a:avLst/>
          </a:prstGeom>
        </p:spPr>
      </p:pic>
    </p:spTree>
    <p:extLst>
      <p:ext uri="{BB962C8B-B14F-4D97-AF65-F5344CB8AC3E}">
        <p14:creationId xmlns:p14="http://schemas.microsoft.com/office/powerpoint/2010/main" val="128303177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スライド③_4枠">
    <p:spTree>
      <p:nvGrpSpPr>
        <p:cNvPr id="1" name=""/>
        <p:cNvGrpSpPr/>
        <p:nvPr/>
      </p:nvGrpSpPr>
      <p:grpSpPr>
        <a:xfrm>
          <a:off x="0" y="0"/>
          <a:ext cx="0" cy="0"/>
          <a:chOff x="0" y="0"/>
          <a:chExt cx="0" cy="0"/>
        </a:xfrm>
      </p:grpSpPr>
      <p:sp>
        <p:nvSpPr>
          <p:cNvPr id="15" name="コンテンツ プレースホルダー 2"/>
          <p:cNvSpPr>
            <a:spLocks noGrp="1"/>
          </p:cNvSpPr>
          <p:nvPr>
            <p:ph sz="half" idx="10"/>
          </p:nvPr>
        </p:nvSpPr>
        <p:spPr>
          <a:xfrm>
            <a:off x="6265630" y="1301583"/>
            <a:ext cx="5364481" cy="4632491"/>
          </a:xfrm>
          <a:prstGeom prst="rect">
            <a:avLst/>
          </a:prstGeom>
        </p:spPr>
        <p:txBody>
          <a:bodyPr/>
          <a:lstStyle>
            <a:lvl1pPr marL="0" indent="0">
              <a:buNone/>
              <a:defRPr sz="1800" b="0" i="0">
                <a:solidFill>
                  <a:schemeClr val="tx1">
                    <a:lumMod val="65000"/>
                    <a:lumOff val="35000"/>
                  </a:schemeClr>
                </a:solidFill>
                <a:latin typeface="メイリオ"/>
                <a:ea typeface="メイリオ"/>
                <a:cs typeface="メイリオ"/>
              </a:defRPr>
            </a:lvl1pPr>
            <a:lvl2pPr marL="457200" indent="0">
              <a:buNone/>
              <a:defRPr sz="1800" b="0" i="0">
                <a:solidFill>
                  <a:schemeClr val="tx1">
                    <a:lumMod val="65000"/>
                    <a:lumOff val="35000"/>
                  </a:schemeClr>
                </a:solidFill>
                <a:latin typeface="メイリオ"/>
                <a:ea typeface="メイリオ"/>
                <a:cs typeface="メイリオ"/>
              </a:defRPr>
            </a:lvl2pPr>
            <a:lvl3pPr marL="914400" indent="0">
              <a:buNone/>
              <a:defRPr sz="1800" b="0" i="0">
                <a:solidFill>
                  <a:schemeClr val="tx1">
                    <a:lumMod val="65000"/>
                    <a:lumOff val="35000"/>
                  </a:schemeClr>
                </a:solidFill>
                <a:latin typeface="メイリオ"/>
                <a:ea typeface="メイリオ"/>
                <a:cs typeface="メイリオ"/>
              </a:defRPr>
            </a:lvl3pPr>
            <a:lvl4pPr marL="1371600" indent="0">
              <a:buNone/>
              <a:defRPr sz="1800" b="0" i="0">
                <a:solidFill>
                  <a:schemeClr val="tx1">
                    <a:lumMod val="65000"/>
                    <a:lumOff val="35000"/>
                  </a:schemeClr>
                </a:solidFill>
                <a:latin typeface="メイリオ"/>
                <a:ea typeface="メイリオ"/>
                <a:cs typeface="メイリオ"/>
              </a:defRPr>
            </a:lvl4pPr>
            <a:lvl5pPr>
              <a:defRPr sz="1800" b="1" i="0">
                <a:solidFill>
                  <a:schemeClr val="tx1">
                    <a:lumMod val="85000"/>
                    <a:lumOff val="15000"/>
                  </a:schemeClr>
                </a:solidFill>
                <a:latin typeface="メイリオ"/>
                <a:ea typeface="メイリオ"/>
                <a:cs typeface="メイリオ"/>
              </a:defRPr>
            </a:lvl5pPr>
            <a:lvl6pPr>
              <a:defRPr sz="1800"/>
            </a:lvl6pPr>
            <a:lvl7pPr>
              <a:defRPr sz="1800"/>
            </a:lvl7pPr>
            <a:lvl8pPr>
              <a:defRPr sz="1800"/>
            </a:lvl8pPr>
            <a:lvl9pPr>
              <a:defRPr sz="1800"/>
            </a:lvl9pPr>
          </a:lstStyle>
          <a:p>
            <a:pPr lvl="0"/>
            <a:r>
              <a:rPr kumimoji="1" lang="ja-JP" altLang="en-US" smtClean="0"/>
              <a:t>マスター テキストの書式設定</a:t>
            </a:r>
          </a:p>
        </p:txBody>
      </p:sp>
      <p:sp>
        <p:nvSpPr>
          <p:cNvPr id="7" name="テキスト ボックス 6"/>
          <p:cNvSpPr txBox="1"/>
          <p:nvPr userDrawn="1"/>
        </p:nvSpPr>
        <p:spPr>
          <a:xfrm rot="10800000" flipV="1">
            <a:off x="10967444" y="6301525"/>
            <a:ext cx="773024" cy="276999"/>
          </a:xfrm>
          <a:prstGeom prst="rect">
            <a:avLst/>
          </a:prstGeom>
          <a:noFill/>
        </p:spPr>
        <p:txBody>
          <a:bodyPr wrap="square" rtlCol="0">
            <a:spAutoFit/>
          </a:bodyPr>
          <a:lstStyle/>
          <a:p>
            <a:pPr algn="r"/>
            <a:fld id="{A11EBE4F-1D0E-5A45-BC9D-00E8B0A7B262}" type="slidenum">
              <a:rPr kumimoji="1" lang="en-US" altLang="ja-JP" sz="1200" b="1" smtClean="0">
                <a:solidFill>
                  <a:srgbClr val="001F50"/>
                </a:solidFill>
                <a:latin typeface="メイリオ"/>
                <a:ea typeface="メイリオ"/>
                <a:cs typeface="メイリオ"/>
              </a:rPr>
              <a:t>‹#›</a:t>
            </a:fld>
            <a:endParaRPr kumimoji="1" lang="ja-JP" altLang="en-US" sz="1200" b="1" dirty="0">
              <a:solidFill>
                <a:srgbClr val="001F50"/>
              </a:solidFill>
              <a:latin typeface="メイリオ"/>
              <a:ea typeface="メイリオ"/>
              <a:cs typeface="メイリオ"/>
            </a:endParaRPr>
          </a:p>
        </p:txBody>
      </p:sp>
      <p:sp>
        <p:nvSpPr>
          <p:cNvPr id="10" name="テキスト プレースホルダー 2"/>
          <p:cNvSpPr>
            <a:spLocks noGrp="1"/>
          </p:cNvSpPr>
          <p:nvPr>
            <p:ph type="body" idx="1"/>
          </p:nvPr>
        </p:nvSpPr>
        <p:spPr>
          <a:xfrm>
            <a:off x="606860" y="1442552"/>
            <a:ext cx="5364480" cy="414974"/>
          </a:xfrm>
          <a:prstGeom prst="rect">
            <a:avLst/>
          </a:prstGeom>
          <a:noFill/>
        </p:spPr>
        <p:txBody>
          <a:bodyPr anchor="ctr"/>
          <a:lstStyle>
            <a:lvl1pPr marL="0" indent="0" algn="l">
              <a:buNone/>
              <a:defRPr sz="2000" b="1" i="0">
                <a:solidFill>
                  <a:schemeClr val="tx1">
                    <a:lumMod val="50000"/>
                    <a:lumOff val="50000"/>
                  </a:schemeClr>
                </a:solidFill>
                <a:latin typeface="メイリオ"/>
                <a:ea typeface="メイリオ"/>
                <a:cs typeface="メイリオ"/>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16" name="コンテンツ プレースホルダー 2"/>
          <p:cNvSpPr>
            <a:spLocks noGrp="1"/>
          </p:cNvSpPr>
          <p:nvPr>
            <p:ph sz="half" idx="11"/>
          </p:nvPr>
        </p:nvSpPr>
        <p:spPr>
          <a:xfrm>
            <a:off x="606860" y="2200276"/>
            <a:ext cx="5364480" cy="3733799"/>
          </a:xfrm>
          <a:prstGeom prst="rect">
            <a:avLst/>
          </a:prstGeom>
        </p:spPr>
        <p:txBody>
          <a:bodyPr/>
          <a:lstStyle>
            <a:lvl1pPr marL="0" indent="0">
              <a:buNone/>
              <a:defRPr sz="1600" b="0" i="0">
                <a:solidFill>
                  <a:srgbClr val="9B9B9B"/>
                </a:solidFill>
                <a:latin typeface="メイリオ"/>
                <a:ea typeface="メイリオ"/>
                <a:cs typeface="メイリオ"/>
              </a:defRPr>
            </a:lvl1pPr>
            <a:lvl2pPr marL="457200" indent="0">
              <a:buNone/>
              <a:defRPr sz="1600" b="0" i="0">
                <a:solidFill>
                  <a:srgbClr val="9B9B9B"/>
                </a:solidFill>
                <a:latin typeface="メイリオ"/>
                <a:ea typeface="メイリオ"/>
                <a:cs typeface="メイリオ"/>
              </a:defRPr>
            </a:lvl2pPr>
            <a:lvl3pPr marL="914400" indent="0">
              <a:buNone/>
              <a:defRPr sz="1600" b="0" i="0">
                <a:solidFill>
                  <a:srgbClr val="9B9B9B"/>
                </a:solidFill>
                <a:latin typeface="メイリオ"/>
                <a:ea typeface="メイリオ"/>
                <a:cs typeface="メイリオ"/>
              </a:defRPr>
            </a:lvl3pPr>
            <a:lvl4pPr marL="1371600" indent="0">
              <a:buNone/>
              <a:defRPr sz="1600" b="0" i="0">
                <a:solidFill>
                  <a:srgbClr val="9B9B9B"/>
                </a:solidFill>
                <a:latin typeface="メイリオ"/>
                <a:ea typeface="メイリオ"/>
                <a:cs typeface="メイリオ"/>
              </a:defRPr>
            </a:lvl4pPr>
            <a:lvl5pPr>
              <a:defRPr sz="1800" b="1" i="0">
                <a:solidFill>
                  <a:schemeClr val="tx1">
                    <a:lumMod val="85000"/>
                    <a:lumOff val="15000"/>
                  </a:schemeClr>
                </a:solidFill>
                <a:latin typeface="メイリオ"/>
                <a:ea typeface="メイリオ"/>
                <a:cs typeface="メイリオ"/>
              </a:defRPr>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p:txBody>
      </p:sp>
      <p:sp>
        <p:nvSpPr>
          <p:cNvPr id="26" name="正方形/長方形 25"/>
          <p:cNvSpPr/>
          <p:nvPr userDrawn="1"/>
        </p:nvSpPr>
        <p:spPr>
          <a:xfrm>
            <a:off x="0" y="314325"/>
            <a:ext cx="11630112" cy="762000"/>
          </a:xfrm>
          <a:prstGeom prst="rect">
            <a:avLst/>
          </a:prstGeom>
          <a:solidFill>
            <a:srgbClr val="3A4A6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en-US" sz="1800" dirty="0" smtClean="0">
              <a:latin typeface="メイリオ" panose="020B0604030504040204" pitchFamily="50" charset="-128"/>
              <a:ea typeface="メイリオ" panose="020B0604030504040204" pitchFamily="50" charset="-128"/>
            </a:endParaRPr>
          </a:p>
        </p:txBody>
      </p:sp>
      <p:sp>
        <p:nvSpPr>
          <p:cNvPr id="27" name="タイトル 1"/>
          <p:cNvSpPr>
            <a:spLocks noGrp="1"/>
          </p:cNvSpPr>
          <p:nvPr>
            <p:ph type="ctrTitle" hasCustomPrompt="1"/>
          </p:nvPr>
        </p:nvSpPr>
        <p:spPr bwMode="ltGray">
          <a:xfrm>
            <a:off x="606861" y="474016"/>
            <a:ext cx="10670739" cy="442621"/>
          </a:xfrm>
          <a:prstGeom prst="rect">
            <a:avLst/>
          </a:prstGeom>
        </p:spPr>
        <p:txBody>
          <a:bodyPr/>
          <a:lstStyle>
            <a:lvl1pPr algn="l">
              <a:defRPr sz="2800" b="1">
                <a:solidFill>
                  <a:schemeClr val="bg1"/>
                </a:solidFill>
                <a:latin typeface="メイリオ"/>
                <a:ea typeface="メイリオ"/>
                <a:cs typeface="メイリオ"/>
              </a:defRPr>
            </a:lvl1pPr>
          </a:lstStyle>
          <a:p>
            <a:r>
              <a:rPr lang="ja-JP" altLang="en-US" dirty="0" smtClean="0"/>
              <a:t>ＭＡＳＴＥＲ タイトルの書式設定</a:t>
            </a:r>
            <a:endParaRPr kumimoji="1" lang="ja-JP" altLang="en-US" dirty="0"/>
          </a:p>
        </p:txBody>
      </p:sp>
      <p:sp>
        <p:nvSpPr>
          <p:cNvPr id="20" name="テキスト プレースホルダー 2"/>
          <p:cNvSpPr>
            <a:spLocks noGrp="1"/>
          </p:cNvSpPr>
          <p:nvPr>
            <p:ph type="body" idx="12"/>
          </p:nvPr>
        </p:nvSpPr>
        <p:spPr>
          <a:xfrm>
            <a:off x="6265629" y="4552951"/>
            <a:ext cx="5364481" cy="1381123"/>
          </a:xfrm>
          <a:prstGeom prst="rect">
            <a:avLst/>
          </a:prstGeom>
          <a:solidFill>
            <a:schemeClr val="bg1">
              <a:alpha val="80000"/>
            </a:schemeClr>
          </a:solidFill>
        </p:spPr>
        <p:txBody>
          <a:bodyPr anchor="ctr"/>
          <a:lstStyle>
            <a:lvl1pPr marL="0" indent="0" algn="ctr">
              <a:buNone/>
              <a:defRPr sz="1800" b="1" i="0">
                <a:solidFill>
                  <a:srgbClr val="3A4A6E"/>
                </a:solidFill>
                <a:latin typeface="メイリオ"/>
                <a:ea typeface="メイリオ"/>
                <a:cs typeface="メイリオ"/>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cxnSp>
        <p:nvCxnSpPr>
          <p:cNvPr id="29" name="直線コネクタ 28"/>
          <p:cNvCxnSpPr/>
          <p:nvPr userDrawn="1"/>
        </p:nvCxnSpPr>
        <p:spPr>
          <a:xfrm>
            <a:off x="606860" y="1981200"/>
            <a:ext cx="5364480" cy="0"/>
          </a:xfrm>
          <a:prstGeom prst="line">
            <a:avLst/>
          </a:prstGeom>
          <a:ln>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30" name="直線コネクタ 29"/>
          <p:cNvCxnSpPr/>
          <p:nvPr userDrawn="1"/>
        </p:nvCxnSpPr>
        <p:spPr>
          <a:xfrm>
            <a:off x="606860" y="1301583"/>
            <a:ext cx="5364480" cy="0"/>
          </a:xfrm>
          <a:prstGeom prst="line">
            <a:avLst/>
          </a:prstGeom>
          <a:ln>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pic>
        <p:nvPicPr>
          <p:cNvPr id="12" name="図 1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55146" y="6305398"/>
            <a:ext cx="897505" cy="269252"/>
          </a:xfrm>
          <a:prstGeom prst="rect">
            <a:avLst/>
          </a:prstGeom>
        </p:spPr>
      </p:pic>
    </p:spTree>
    <p:extLst>
      <p:ext uri="{BB962C8B-B14F-4D97-AF65-F5344CB8AC3E}">
        <p14:creationId xmlns:p14="http://schemas.microsoft.com/office/powerpoint/2010/main" val="385003186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サンクスページ">
    <p:spTree>
      <p:nvGrpSpPr>
        <p:cNvPr id="1" name=""/>
        <p:cNvGrpSpPr/>
        <p:nvPr/>
      </p:nvGrpSpPr>
      <p:grpSpPr>
        <a:xfrm>
          <a:off x="0" y="0"/>
          <a:ext cx="0" cy="0"/>
          <a:chOff x="0" y="0"/>
          <a:chExt cx="0" cy="0"/>
        </a:xfrm>
      </p:grpSpPr>
      <p:pic>
        <p:nvPicPr>
          <p:cNvPr id="2" name="図 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10" name="正方形/長方形 9"/>
          <p:cNvSpPr/>
          <p:nvPr userDrawn="1"/>
        </p:nvSpPr>
        <p:spPr>
          <a:xfrm>
            <a:off x="1" y="0"/>
            <a:ext cx="12191999" cy="6858000"/>
          </a:xfrm>
          <a:prstGeom prst="rect">
            <a:avLst/>
          </a:prstGeom>
          <a:gradFill flip="none" rotWithShape="1">
            <a:gsLst>
              <a:gs pos="100000">
                <a:schemeClr val="bg1">
                  <a:lumMod val="85000"/>
                  <a:alpha val="90000"/>
                </a:schemeClr>
              </a:gs>
              <a:gs pos="0">
                <a:schemeClr val="bg1">
                  <a:alpha val="80000"/>
                </a:schemeClr>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en-US" sz="1800" dirty="0" smtClean="0">
              <a:latin typeface="メイリオ" panose="020B0604030504040204" pitchFamily="50" charset="-128"/>
              <a:ea typeface="メイリオ" panose="020B0604030504040204" pitchFamily="50" charset="-128"/>
            </a:endParaRPr>
          </a:p>
        </p:txBody>
      </p:sp>
      <p:sp>
        <p:nvSpPr>
          <p:cNvPr id="7" name="テキスト ボックス 6"/>
          <p:cNvSpPr txBox="1"/>
          <p:nvPr userDrawn="1"/>
        </p:nvSpPr>
        <p:spPr>
          <a:xfrm rot="10800000" flipV="1">
            <a:off x="10967444" y="6301525"/>
            <a:ext cx="773024" cy="276999"/>
          </a:xfrm>
          <a:prstGeom prst="rect">
            <a:avLst/>
          </a:prstGeom>
          <a:noFill/>
        </p:spPr>
        <p:txBody>
          <a:bodyPr wrap="square" rtlCol="0">
            <a:spAutoFit/>
          </a:bodyPr>
          <a:lstStyle/>
          <a:p>
            <a:pPr algn="r"/>
            <a:fld id="{A11EBE4F-1D0E-5A45-BC9D-00E8B0A7B262}" type="slidenum">
              <a:rPr kumimoji="1" lang="en-US" altLang="ja-JP" sz="1200" b="1" smtClean="0">
                <a:solidFill>
                  <a:srgbClr val="001F50"/>
                </a:solidFill>
                <a:latin typeface="メイリオ"/>
                <a:ea typeface="メイリオ"/>
                <a:cs typeface="メイリオ"/>
              </a:rPr>
              <a:t>‹#›</a:t>
            </a:fld>
            <a:endParaRPr kumimoji="1" lang="ja-JP" altLang="en-US" sz="1200" b="1" dirty="0">
              <a:solidFill>
                <a:srgbClr val="001F50"/>
              </a:solidFill>
              <a:latin typeface="メイリオ"/>
              <a:ea typeface="メイリオ"/>
              <a:cs typeface="メイリオ"/>
            </a:endParaRPr>
          </a:p>
        </p:txBody>
      </p:sp>
      <p:pic>
        <p:nvPicPr>
          <p:cNvPr id="8" name="図 7"/>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5271712" y="2586091"/>
            <a:ext cx="1399424" cy="1685818"/>
          </a:xfrm>
          <a:prstGeom prst="rect">
            <a:avLst/>
          </a:prstGeom>
        </p:spPr>
      </p:pic>
    </p:spTree>
    <p:extLst>
      <p:ext uri="{BB962C8B-B14F-4D97-AF65-F5344CB8AC3E}">
        <p14:creationId xmlns:p14="http://schemas.microsoft.com/office/powerpoint/2010/main" val="164492700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3093613"/>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3" r:id="rId3"/>
    <p:sldLayoutId id="2147483669" r:id="rId4"/>
    <p:sldLayoutId id="2147483671" r:id="rId5"/>
    <p:sldLayoutId id="2147483672" r:id="rId6"/>
    <p:sldLayoutId id="2147483670" r:id="rId7"/>
  </p:sldLayoutIdLst>
  <p:timing>
    <p:tnLst>
      <p:par>
        <p:cTn id="1" dur="indefinite" restart="never" nodeType="tmRoot"/>
      </p:par>
    </p:tnLst>
  </p:timing>
  <p:txStyles>
    <p:titleStyle>
      <a:lvl1pPr algn="ctr" defTabSz="4572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gif"/><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7.gif"/><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8.gif"/><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9.gif"/><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20.gif"/><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21.gif"/><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22.gif"/><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23.gif"/><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24.gif"/><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24.gif"/><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26.gif"/><Relationship Id="rId2" Type="http://schemas.openxmlformats.org/officeDocument/2006/relationships/image" Target="../media/image25.gif"/><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0"/>
          </p:nvPr>
        </p:nvSpPr>
        <p:spPr/>
        <p:txBody>
          <a:bodyPr/>
          <a:lstStyle/>
          <a:p>
            <a:r>
              <a:rPr lang="en-US" smtClean="0"/>
              <a:t>2017/2/27</a:t>
            </a:r>
            <a:endParaRPr lang="en-US"/>
          </a:p>
        </p:txBody>
      </p:sp>
      <p:sp>
        <p:nvSpPr>
          <p:cNvPr id="3" name="テキスト プレースホルダー 2"/>
          <p:cNvSpPr>
            <a:spLocks noGrp="1"/>
          </p:cNvSpPr>
          <p:nvPr>
            <p:ph type="body" sz="quarter" idx="11"/>
          </p:nvPr>
        </p:nvSpPr>
        <p:spPr/>
        <p:txBody>
          <a:bodyPr/>
          <a:lstStyle/>
          <a:p>
            <a:r>
              <a:rPr lang="en-US" smtClean="0"/>
              <a:t>ver 1.0</a:t>
            </a:r>
            <a:endParaRPr lang="en-US"/>
          </a:p>
        </p:txBody>
      </p:sp>
      <p:sp>
        <p:nvSpPr>
          <p:cNvPr id="4" name="タイトル 3"/>
          <p:cNvSpPr>
            <a:spLocks noGrp="1"/>
          </p:cNvSpPr>
          <p:nvPr>
            <p:ph type="ctrTitle"/>
          </p:nvPr>
        </p:nvSpPr>
        <p:spPr>
          <a:xfrm>
            <a:off x="4521199" y="2733674"/>
            <a:ext cx="7337426" cy="1419226"/>
          </a:xfrm>
        </p:spPr>
        <p:txBody>
          <a:bodyPr/>
          <a:lstStyle/>
          <a:p>
            <a:r>
              <a:rPr lang="en-US" altLang="ja-JP" sz="2600" b="0" smtClean="0"/>
              <a:t>Pepper </a:t>
            </a:r>
            <a:r>
              <a:rPr lang="en-US" altLang="ja-JP" sz="2600" b="0"/>
              <a:t>x </a:t>
            </a:r>
            <a:r>
              <a:rPr lang="en-US" altLang="ja-JP" sz="2600" b="0" smtClean="0"/>
              <a:t>Azure</a:t>
            </a:r>
            <a:br>
              <a:rPr lang="en-US" altLang="ja-JP" sz="2600" b="0" smtClean="0"/>
            </a:br>
            <a:r>
              <a:rPr lang="en-US" altLang="ja-JP" sz="2600" b="0" smtClean="0"/>
              <a:t>Cloud </a:t>
            </a:r>
            <a:r>
              <a:rPr lang="en-US" altLang="ja-JP" sz="2600" b="0"/>
              <a:t>Robotics API</a:t>
            </a:r>
            <a:r>
              <a:rPr lang="ja-JP" altLang="en-US" sz="2600" b="0" smtClean="0"/>
              <a:t>ハンズオンワークショップ</a:t>
            </a:r>
            <a:r>
              <a:rPr lang="en-US" altLang="ja-JP" sz="2600" b="0" smtClean="0"/>
              <a:t/>
            </a:r>
            <a:br>
              <a:rPr lang="en-US" altLang="ja-JP" sz="2600" b="0" smtClean="0"/>
            </a:br>
            <a:r>
              <a:rPr lang="en-US" altLang="ja-JP" sz="2600" b="0" smtClean="0"/>
              <a:t>〜</a:t>
            </a:r>
            <a:r>
              <a:rPr lang="en-US" altLang="ja-JP" sz="2600" b="0"/>
              <a:t>Microsoft Azure</a:t>
            </a:r>
            <a:r>
              <a:rPr lang="ja-JP" altLang="en-US" sz="2600" b="0"/>
              <a:t>を簡単に使いこなそう</a:t>
            </a:r>
            <a:r>
              <a:rPr lang="en-US" altLang="ja-JP" sz="2600" b="0"/>
              <a:t>〜</a:t>
            </a:r>
            <a:endParaRPr lang="ja-JP" altLang="en-US" sz="2600" b="0" dirty="0"/>
          </a:p>
        </p:txBody>
      </p:sp>
    </p:spTree>
    <p:extLst>
      <p:ext uri="{BB962C8B-B14F-4D97-AF65-F5344CB8AC3E}">
        <p14:creationId xmlns:p14="http://schemas.microsoft.com/office/powerpoint/2010/main" val="37496114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3"/>
          <p:cNvSpPr>
            <a:spLocks noGrp="1"/>
          </p:cNvSpPr>
          <p:nvPr>
            <p:ph type="body" sz="half" idx="2"/>
          </p:nvPr>
        </p:nvSpPr>
        <p:spPr>
          <a:xfrm>
            <a:off x="506848" y="1261921"/>
            <a:ext cx="10994590" cy="466867"/>
          </a:xfrm>
        </p:spPr>
        <p:txBody>
          <a:bodyPr>
            <a:normAutofit/>
          </a:bodyPr>
          <a:lstStyle/>
          <a:p>
            <a:pPr latinLnBrk="1">
              <a:lnSpc>
                <a:spcPct val="95000"/>
              </a:lnSpc>
              <a:spcBef>
                <a:spcPts val="600"/>
              </a:spcBef>
            </a:pPr>
            <a:r>
              <a:rPr kumimoji="1" lang="en-US" altLang="ja-JP" smtClean="0"/>
              <a:t>Cloud Robotics API</a:t>
            </a:r>
            <a:r>
              <a:rPr lang="ja-JP" altLang="en-US" smtClean="0"/>
              <a:t>を使った開発を簡易化するためのサンプルコードを利用することができます。</a:t>
            </a:r>
            <a:endParaRPr lang="en-US" altLang="ja-JP" smtClean="0"/>
          </a:p>
        </p:txBody>
      </p:sp>
      <p:sp>
        <p:nvSpPr>
          <p:cNvPr id="3" name="タイトル 2"/>
          <p:cNvSpPr>
            <a:spLocks noGrp="1"/>
          </p:cNvSpPr>
          <p:nvPr>
            <p:ph type="ctrTitle"/>
          </p:nvPr>
        </p:nvSpPr>
        <p:spPr/>
        <p:txBody>
          <a:bodyPr/>
          <a:lstStyle/>
          <a:p>
            <a:r>
              <a:rPr lang="ja-JP" altLang="en-US" smtClean="0"/>
              <a:t>検証済コードの利用</a:t>
            </a:r>
            <a:endParaRPr kumimoji="1" lang="ja-JP" altLang="en-US"/>
          </a:p>
        </p:txBody>
      </p:sp>
      <p:graphicFrame>
        <p:nvGraphicFramePr>
          <p:cNvPr id="6" name="表 5"/>
          <p:cNvGraphicFramePr>
            <a:graphicFrameLocks noGrp="1"/>
          </p:cNvGraphicFramePr>
          <p:nvPr>
            <p:extLst>
              <p:ext uri="{D42A27DB-BD31-4B8C-83A1-F6EECF244321}">
                <p14:modId xmlns:p14="http://schemas.microsoft.com/office/powerpoint/2010/main" val="2131397380"/>
              </p:ext>
            </p:extLst>
          </p:nvPr>
        </p:nvGraphicFramePr>
        <p:xfrm>
          <a:off x="506848" y="1946538"/>
          <a:ext cx="11001733" cy="2743200"/>
        </p:xfrm>
        <a:graphic>
          <a:graphicData uri="http://schemas.openxmlformats.org/drawingml/2006/table">
            <a:tbl>
              <a:tblPr firstRow="1" bandRow="1">
                <a:tableStyleId>{5C22544A-7EE6-4342-B048-85BDC9FD1C3A}</a:tableStyleId>
              </a:tblPr>
              <a:tblGrid>
                <a:gridCol w="1957746">
                  <a:extLst>
                    <a:ext uri="{9D8B030D-6E8A-4147-A177-3AD203B41FA5}">
                      <a16:colId xmlns:a16="http://schemas.microsoft.com/office/drawing/2014/main" val="20000"/>
                    </a:ext>
                  </a:extLst>
                </a:gridCol>
                <a:gridCol w="2657475">
                  <a:extLst>
                    <a:ext uri="{9D8B030D-6E8A-4147-A177-3AD203B41FA5}">
                      <a16:colId xmlns:a16="http://schemas.microsoft.com/office/drawing/2014/main" val="20001"/>
                    </a:ext>
                  </a:extLst>
                </a:gridCol>
                <a:gridCol w="3421856">
                  <a:extLst>
                    <a:ext uri="{9D8B030D-6E8A-4147-A177-3AD203B41FA5}">
                      <a16:colId xmlns:a16="http://schemas.microsoft.com/office/drawing/2014/main" val="20002"/>
                    </a:ext>
                  </a:extLst>
                </a:gridCol>
                <a:gridCol w="2964656">
                  <a:extLst>
                    <a:ext uri="{9D8B030D-6E8A-4147-A177-3AD203B41FA5}">
                      <a16:colId xmlns:a16="http://schemas.microsoft.com/office/drawing/2014/main" val="20003"/>
                    </a:ext>
                  </a:extLst>
                </a:gridCol>
              </a:tblGrid>
              <a:tr h="370840">
                <a:tc>
                  <a:txBody>
                    <a:bodyPr/>
                    <a:lstStyle/>
                    <a:p>
                      <a:r>
                        <a:rPr kumimoji="1" lang="ja-JP" altLang="en-US" smtClean="0"/>
                        <a:t>サンプルコード</a:t>
                      </a:r>
                      <a:endParaRPr kumimoji="1" lang="ja-JP" altLang="en-US"/>
                    </a:p>
                  </a:txBody>
                  <a:tcPr/>
                </a:tc>
                <a:tc>
                  <a:txBody>
                    <a:bodyPr/>
                    <a:lstStyle/>
                    <a:p>
                      <a:r>
                        <a:rPr kumimoji="1" lang="ja-JP" altLang="en-US" smtClean="0"/>
                        <a:t>使用目的</a:t>
                      </a:r>
                      <a:endParaRPr kumimoji="1" lang="ja-JP" altLang="en-US"/>
                    </a:p>
                  </a:txBody>
                  <a:tcPr/>
                </a:tc>
                <a:tc>
                  <a:txBody>
                    <a:bodyPr/>
                    <a:lstStyle/>
                    <a:p>
                      <a:r>
                        <a:rPr kumimoji="1" lang="ja-JP" altLang="en-US" smtClean="0"/>
                        <a:t>概要</a:t>
                      </a:r>
                      <a:endParaRPr kumimoji="1" lang="ja-JP" altLang="en-US"/>
                    </a:p>
                  </a:txBody>
                  <a:tcPr/>
                </a:tc>
                <a:tc>
                  <a:txBody>
                    <a:bodyPr/>
                    <a:lstStyle/>
                    <a:p>
                      <a:r>
                        <a:rPr kumimoji="1" lang="en-US" altLang="ja-JP" smtClean="0"/>
                        <a:t>Python</a:t>
                      </a:r>
                      <a:r>
                        <a:rPr kumimoji="1" lang="ja-JP" altLang="en-US" smtClean="0"/>
                        <a:t>モジュール・</a:t>
                      </a:r>
                      <a:endParaRPr kumimoji="1" lang="en-US" altLang="ja-JP" smtClean="0"/>
                    </a:p>
                    <a:p>
                      <a:r>
                        <a:rPr kumimoji="1" lang="ja-JP" altLang="en-US" smtClean="0"/>
                        <a:t>クラス・関数</a:t>
                      </a:r>
                      <a:endParaRPr kumimoji="1" lang="ja-JP" altLang="en-US"/>
                    </a:p>
                  </a:txBody>
                  <a:tcPr/>
                </a:tc>
                <a:extLst>
                  <a:ext uri="{0D108BD9-81ED-4DB2-BD59-A6C34878D82A}">
                    <a16:rowId xmlns:a16="http://schemas.microsoft.com/office/drawing/2014/main" val="10000"/>
                  </a:ext>
                </a:extLst>
              </a:tr>
              <a:tr h="370840">
                <a:tc>
                  <a:txBody>
                    <a:bodyPr/>
                    <a:lstStyle/>
                    <a:p>
                      <a:r>
                        <a:rPr kumimoji="1" lang="en-US" altLang="ja-JP" baseline="0" smtClean="0"/>
                        <a:t>API Client</a:t>
                      </a:r>
                      <a:endParaRPr kumimoji="1" lang="ja-JP" altLang="en-US"/>
                    </a:p>
                  </a:txBody>
                  <a:tcPr/>
                </a:tc>
                <a:tc>
                  <a:txBody>
                    <a:bodyPr/>
                    <a:lstStyle/>
                    <a:p>
                      <a:r>
                        <a:rPr lang="en-US" altLang="ja-JP" smtClean="0"/>
                        <a:t>API</a:t>
                      </a:r>
                      <a:r>
                        <a:rPr lang="ja-JP" altLang="en-US" smtClean="0"/>
                        <a:t>をコールするため</a:t>
                      </a:r>
                      <a:endParaRPr kumimoji="1" lang="ja-JP" altLang="en-US"/>
                    </a:p>
                  </a:txBody>
                  <a:tcPr/>
                </a:tc>
                <a:tc>
                  <a:txBody>
                    <a:bodyPr/>
                    <a:lstStyle/>
                    <a:p>
                      <a:r>
                        <a:rPr lang="en-US" altLang="ja-JP" smtClean="0"/>
                        <a:t>IoT</a:t>
                      </a:r>
                      <a:r>
                        <a:rPr lang="ja-JP" altLang="en-US" smtClean="0"/>
                        <a:t> </a:t>
                      </a:r>
                      <a:r>
                        <a:rPr lang="en-US" altLang="ja-JP" smtClean="0"/>
                        <a:t>Hub</a:t>
                      </a:r>
                      <a:r>
                        <a:rPr lang="ja-JP" altLang="en-US" smtClean="0"/>
                        <a:t>と</a:t>
                      </a:r>
                      <a:r>
                        <a:rPr lang="en-US" altLang="ja-JP" smtClean="0"/>
                        <a:t>MQTT</a:t>
                      </a:r>
                      <a:r>
                        <a:rPr lang="ja-JP" altLang="en-US" smtClean="0"/>
                        <a:t>で通信することができる。</a:t>
                      </a:r>
                      <a:endParaRPr lang="en-US" altLang="ja-JP" smtClean="0"/>
                    </a:p>
                    <a:p>
                      <a:r>
                        <a:rPr kumimoji="1" lang="en-US" altLang="ja-JP" smtClean="0"/>
                        <a:t>API</a:t>
                      </a:r>
                      <a:r>
                        <a:rPr kumimoji="1" lang="ja-JP" altLang="en-US" smtClean="0"/>
                        <a:t>のメッセージフォーマットに準じた処理が実装できる。</a:t>
                      </a:r>
                      <a:endParaRPr kumimoji="1" lang="ja-JP" altLang="en-US"/>
                    </a:p>
                  </a:txBody>
                  <a:tcPr/>
                </a:tc>
                <a:tc>
                  <a:txBody>
                    <a:bodyPr/>
                    <a:lstStyle/>
                    <a:p>
                      <a:r>
                        <a:rPr kumimoji="1" lang="en-US" altLang="ja-JP" smtClean="0"/>
                        <a:t>cloudrobotics.client</a:t>
                      </a:r>
                    </a:p>
                    <a:p>
                      <a:r>
                        <a:rPr kumimoji="1" lang="en-US" altLang="ja-JP" baseline="0" smtClean="0"/>
                        <a:t>  </a:t>
                      </a:r>
                      <a:r>
                        <a:rPr kumimoji="1" lang="en-US" altLang="ja-JP" smtClean="0"/>
                        <a:t>CRFXClient</a:t>
                      </a:r>
                    </a:p>
                    <a:p>
                      <a:r>
                        <a:rPr kumimoji="1" lang="en-US" altLang="ja-JP" smtClean="0"/>
                        <a:t>cloudrobotics.message</a:t>
                      </a:r>
                    </a:p>
                    <a:p>
                      <a:r>
                        <a:rPr kumimoji="1" lang="en-US" altLang="ja-JP" baseline="0" smtClean="0"/>
                        <a:t>  </a:t>
                      </a:r>
                      <a:r>
                        <a:rPr kumimoji="1" lang="en-US" altLang="ja-JP" smtClean="0"/>
                        <a:t>CRFXMessage</a:t>
                      </a:r>
                      <a:endParaRPr kumimoji="1" lang="ja-JP" altLang="en-US"/>
                    </a:p>
                  </a:txBody>
                  <a:tcPr/>
                </a:tc>
                <a:extLst>
                  <a:ext uri="{0D108BD9-81ED-4DB2-BD59-A6C34878D82A}">
                    <a16:rowId xmlns:a16="http://schemas.microsoft.com/office/drawing/2014/main" val="10001"/>
                  </a:ext>
                </a:extLst>
              </a:tr>
              <a:tr h="370840">
                <a:tc>
                  <a:txBody>
                    <a:bodyPr/>
                    <a:lstStyle/>
                    <a:p>
                      <a:r>
                        <a:rPr kumimoji="1" lang="en-US" altLang="ja-JP" smtClean="0"/>
                        <a:t>Blob Storage Uploader</a:t>
                      </a:r>
                      <a:endParaRPr kumimoji="1" lang="ja-JP" altLang="en-US"/>
                    </a:p>
                  </a:txBody>
                  <a:tcPr/>
                </a:tc>
                <a:tc>
                  <a:txBody>
                    <a:bodyPr/>
                    <a:lstStyle/>
                    <a:p>
                      <a:r>
                        <a:rPr kumimoji="1" lang="ja-JP" altLang="en-US" smtClean="0"/>
                        <a:t>写真などのファイルを</a:t>
                      </a:r>
                      <a:r>
                        <a:rPr kumimoji="1" lang="en-US" altLang="ja-JP" smtClean="0"/>
                        <a:t>API</a:t>
                      </a:r>
                      <a:r>
                        <a:rPr lang="ja-JP" altLang="en-US" smtClean="0"/>
                        <a:t>のインプットとして与えるため</a:t>
                      </a:r>
                      <a:endParaRPr kumimoji="1" lang="ja-JP" altLang="en-US"/>
                    </a:p>
                  </a:txBody>
                  <a:tcPr/>
                </a:tc>
                <a:tc>
                  <a:txBody>
                    <a:bodyPr/>
                    <a:lstStyle/>
                    <a:p>
                      <a:r>
                        <a:rPr lang="en-US" altLang="ja-JP" smtClean="0"/>
                        <a:t>Blob Storage</a:t>
                      </a:r>
                      <a:r>
                        <a:rPr lang="ja-JP" altLang="en-US" smtClean="0"/>
                        <a:t>にファイルをアップロードすることができる。</a:t>
                      </a:r>
                      <a:endParaRPr kumimoji="1" lang="ja-JP" altLang="en-US"/>
                    </a:p>
                  </a:txBody>
                  <a:tcPr/>
                </a:tc>
                <a:tc>
                  <a:txBody>
                    <a:bodyPr/>
                    <a:lstStyle/>
                    <a:p>
                      <a:r>
                        <a:rPr kumimoji="1" lang="en-US" altLang="ja-JP" smtClean="0"/>
                        <a:t>cloudrobotics.storage</a:t>
                      </a:r>
                    </a:p>
                    <a:p>
                      <a:r>
                        <a:rPr kumimoji="1" lang="en-US" altLang="ja-JP" baseline="0" smtClean="0"/>
                        <a:t>  </a:t>
                      </a:r>
                      <a:r>
                        <a:rPr kumimoji="1" lang="en-US" altLang="ja-JP" smtClean="0"/>
                        <a:t>upload_to_storage()</a:t>
                      </a:r>
                      <a:endParaRPr kumimoji="1" lang="ja-JP" altLang="en-US"/>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7604318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3"/>
          <p:cNvSpPr>
            <a:spLocks noGrp="1"/>
          </p:cNvSpPr>
          <p:nvPr>
            <p:ph type="body" sz="half" idx="2"/>
          </p:nvPr>
        </p:nvSpPr>
        <p:spPr>
          <a:xfrm>
            <a:off x="506848" y="1261921"/>
            <a:ext cx="10994590" cy="1731310"/>
          </a:xfrm>
        </p:spPr>
        <p:txBody>
          <a:bodyPr>
            <a:normAutofit/>
          </a:bodyPr>
          <a:lstStyle/>
          <a:p>
            <a:pPr latinLnBrk="1">
              <a:lnSpc>
                <a:spcPct val="95000"/>
              </a:lnSpc>
              <a:spcBef>
                <a:spcPts val="600"/>
              </a:spcBef>
            </a:pPr>
            <a:r>
              <a:rPr kumimoji="1" lang="en-US" altLang="ja-JP" smtClean="0"/>
              <a:t>Cloud Robotics API</a:t>
            </a:r>
            <a:r>
              <a:rPr kumimoji="1" lang="ja-JP" altLang="en-US" smtClean="0"/>
              <a:t>との接続は</a:t>
            </a:r>
            <a:r>
              <a:rPr lang="ja-JP" altLang="en-US" smtClean="0"/>
              <a:t>以下のようなコードを書きます。</a:t>
            </a:r>
            <a:endParaRPr lang="en-US" altLang="ja-JP" smtClean="0"/>
          </a:p>
          <a:p>
            <a:pPr marL="285750" indent="-285750" latinLnBrk="1">
              <a:lnSpc>
                <a:spcPct val="95000"/>
              </a:lnSpc>
              <a:spcBef>
                <a:spcPts val="600"/>
              </a:spcBef>
              <a:buFont typeface="Arial" panose="020B0604020202020204" pitchFamily="34" charset="0"/>
              <a:buChar char="•"/>
            </a:pPr>
            <a:r>
              <a:rPr lang="en-US" altLang="ja-JP" smtClean="0"/>
              <a:t>API</a:t>
            </a:r>
            <a:r>
              <a:rPr lang="ja-JP" altLang="en-US"/>
              <a:t> </a:t>
            </a:r>
            <a:r>
              <a:rPr lang="en-US" altLang="ja-JP" smtClean="0"/>
              <a:t>Client</a:t>
            </a:r>
            <a:r>
              <a:rPr lang="ja-JP" altLang="en-US" smtClean="0"/>
              <a:t>となる</a:t>
            </a:r>
            <a:r>
              <a:rPr lang="en-US" altLang="ja-JP" smtClean="0"/>
              <a:t>CRFXClient</a:t>
            </a:r>
            <a:r>
              <a:rPr lang="ja-JP" altLang="en-US" smtClean="0"/>
              <a:t>クラス</a:t>
            </a:r>
            <a:r>
              <a:rPr lang="ja-JP" altLang="en-US"/>
              <a:t>を</a:t>
            </a:r>
            <a:r>
              <a:rPr lang="ja-JP" altLang="en-US" smtClean="0"/>
              <a:t>利用します。</a:t>
            </a:r>
            <a:r>
              <a:rPr lang="en-US" altLang="ja-JP" smtClean="0"/>
              <a:t>Azure IoT Hub</a:t>
            </a:r>
            <a:r>
              <a:rPr lang="ja-JP" altLang="en-US" smtClean="0"/>
              <a:t>のホスト名、デバイス</a:t>
            </a:r>
            <a:r>
              <a:rPr lang="en-US" altLang="ja-JP" smtClean="0"/>
              <a:t>ID</a:t>
            </a:r>
            <a:r>
              <a:rPr lang="ja-JP" altLang="en-US" smtClean="0"/>
              <a:t>、デバイスの</a:t>
            </a:r>
            <a:r>
              <a:rPr lang="en-US" altLang="ja-JP" smtClean="0"/>
              <a:t>SharedAccessKey</a:t>
            </a:r>
            <a:r>
              <a:rPr lang="ja-JP" altLang="en-US" smtClean="0"/>
              <a:t>が必要となります。</a:t>
            </a:r>
            <a:endParaRPr kumimoji="1" lang="en-US" altLang="ja-JP" smtClean="0"/>
          </a:p>
          <a:p>
            <a:pPr marL="285750" indent="-285750" latinLnBrk="1">
              <a:lnSpc>
                <a:spcPct val="95000"/>
              </a:lnSpc>
              <a:spcBef>
                <a:spcPts val="600"/>
              </a:spcBef>
              <a:buFont typeface="Arial" panose="020B0604020202020204" pitchFamily="34" charset="0"/>
              <a:buChar char="•"/>
            </a:pPr>
            <a:r>
              <a:rPr kumimoji="1" lang="en-US" altLang="ja-JP" smtClean="0"/>
              <a:t>CRFXClient</a:t>
            </a:r>
            <a:r>
              <a:rPr kumimoji="1" lang="ja-JP" altLang="en-US" smtClean="0"/>
              <a:t>の</a:t>
            </a:r>
            <a:r>
              <a:rPr kumimoji="1" lang="en-US" altLang="ja-JP" smtClean="0"/>
              <a:t>start()</a:t>
            </a:r>
            <a:r>
              <a:rPr kumimoji="1" lang="ja-JP" altLang="en-US" smtClean="0"/>
              <a:t>メソッドで接続を開始します。接続に失敗した場合は</a:t>
            </a:r>
            <a:r>
              <a:rPr kumimoji="1" lang="en-US" altLang="ja-JP" smtClean="0"/>
              <a:t>5</a:t>
            </a:r>
            <a:r>
              <a:rPr kumimoji="1" lang="ja-JP" altLang="en-US" smtClean="0"/>
              <a:t>回リトライします。</a:t>
            </a:r>
            <a:endParaRPr kumimoji="1" lang="en-US" altLang="ja-JP" smtClean="0"/>
          </a:p>
          <a:p>
            <a:pPr marL="285750" indent="-285750" latinLnBrk="1">
              <a:lnSpc>
                <a:spcPct val="95000"/>
              </a:lnSpc>
              <a:spcBef>
                <a:spcPts val="600"/>
              </a:spcBef>
              <a:buFont typeface="Arial" panose="020B0604020202020204" pitchFamily="34" charset="0"/>
              <a:buChar char="•"/>
            </a:pPr>
            <a:r>
              <a:rPr lang="en-US" altLang="ja-JP" smtClean="0"/>
              <a:t>CRFXClient</a:t>
            </a:r>
            <a:r>
              <a:rPr lang="ja-JP" altLang="en-US" smtClean="0"/>
              <a:t>にコールバックを指定して、処理を実装します。</a:t>
            </a:r>
            <a:endParaRPr kumimoji="1" lang="en-US" altLang="ja-JP" smtClean="0"/>
          </a:p>
        </p:txBody>
      </p:sp>
      <p:sp>
        <p:nvSpPr>
          <p:cNvPr id="3" name="タイトル 2"/>
          <p:cNvSpPr>
            <a:spLocks noGrp="1"/>
          </p:cNvSpPr>
          <p:nvPr>
            <p:ph type="ctrTitle"/>
          </p:nvPr>
        </p:nvSpPr>
        <p:spPr/>
        <p:txBody>
          <a:bodyPr/>
          <a:lstStyle/>
          <a:p>
            <a:r>
              <a:rPr kumimoji="1" lang="en-US" altLang="ja-JP" smtClean="0"/>
              <a:t>Cloud Robotics API</a:t>
            </a:r>
            <a:r>
              <a:rPr lang="ja-JP" altLang="en-US" smtClean="0"/>
              <a:t>との接続</a:t>
            </a:r>
            <a:endParaRPr kumimoji="1" lang="ja-JP" altLang="en-US"/>
          </a:p>
        </p:txBody>
      </p:sp>
      <p:sp>
        <p:nvSpPr>
          <p:cNvPr id="2" name="正方形/長方形 1"/>
          <p:cNvSpPr/>
          <p:nvPr/>
        </p:nvSpPr>
        <p:spPr>
          <a:xfrm>
            <a:off x="542925" y="3136105"/>
            <a:ext cx="11215688" cy="2890832"/>
          </a:xfrm>
          <a:prstGeom prst="rect">
            <a:avLst/>
          </a:prstGeom>
          <a:solidFill>
            <a:srgbClr val="FFFFCC"/>
          </a:solidFill>
          <a:effectLst/>
        </p:spPr>
        <p:style>
          <a:lnRef idx="1">
            <a:schemeClr val="accent1"/>
          </a:lnRef>
          <a:fillRef idx="3">
            <a:schemeClr val="accent1"/>
          </a:fillRef>
          <a:effectRef idx="2">
            <a:schemeClr val="accent1"/>
          </a:effectRef>
          <a:fontRef idx="minor">
            <a:schemeClr val="lt1"/>
          </a:fontRef>
        </p:style>
        <p:txBody>
          <a:bodyPr rtlCol="0" anchor="t" anchorCtr="0"/>
          <a:lstStyle/>
          <a:p>
            <a:pPr latinLnBrk="1"/>
            <a:r>
              <a:rPr lang="en-US" altLang="ja-JP">
                <a:solidFill>
                  <a:schemeClr val="tx1"/>
                </a:solidFill>
                <a:latin typeface="ＭＳ ゴシック" panose="020B0609070205080204" pitchFamily="49" charset="-128"/>
                <a:ea typeface="ＭＳ ゴシック" panose="020B0609070205080204" pitchFamily="49" charset="-128"/>
              </a:rPr>
              <a:t>import cloudrobotics.client as crfx</a:t>
            </a:r>
          </a:p>
          <a:p>
            <a:pPr latinLnBrk="1"/>
            <a:r>
              <a:rPr lang="en-US" altLang="ja-JP" smtClean="0">
                <a:solidFill>
                  <a:schemeClr val="tx1"/>
                </a:solidFill>
                <a:latin typeface="ＭＳ ゴシック" panose="020B0609070205080204" pitchFamily="49" charset="-128"/>
                <a:ea typeface="ＭＳ ゴシック" panose="020B0609070205080204" pitchFamily="49" charset="-128"/>
              </a:rPr>
              <a:t>client </a:t>
            </a:r>
            <a:r>
              <a:rPr lang="en-US" altLang="ja-JP">
                <a:solidFill>
                  <a:schemeClr val="tx1"/>
                </a:solidFill>
                <a:latin typeface="ＭＳ ゴシック" panose="020B0609070205080204" pitchFamily="49" charset="-128"/>
                <a:ea typeface="ＭＳ ゴシック" panose="020B0609070205080204" pitchFamily="49" charset="-128"/>
              </a:rPr>
              <a:t>= crfx.CRFXClient</a:t>
            </a:r>
            <a:r>
              <a:rPr lang="en-US" altLang="ja-JP" smtClean="0">
                <a:solidFill>
                  <a:schemeClr val="tx1"/>
                </a:solidFill>
                <a:latin typeface="ＭＳ ゴシック" panose="020B0609070205080204" pitchFamily="49" charset="-128"/>
                <a:ea typeface="ＭＳ ゴシック" panose="020B0609070205080204" pitchFamily="49" charset="-128"/>
              </a:rPr>
              <a:t>('</a:t>
            </a:r>
            <a:r>
              <a:rPr lang="en-US" altLang="ja-JP" i="1" smtClean="0">
                <a:solidFill>
                  <a:schemeClr val="bg1">
                    <a:lumMod val="50000"/>
                  </a:schemeClr>
                </a:solidFill>
                <a:latin typeface="ＭＳ ゴシック" panose="020B0609070205080204" pitchFamily="49" charset="-128"/>
                <a:ea typeface="ＭＳ ゴシック" panose="020B0609070205080204" pitchFamily="49" charset="-128"/>
              </a:rPr>
              <a:t>&lt;Your Azure IoT Hub Hostname&gt;</a:t>
            </a:r>
            <a:r>
              <a:rPr lang="en-US" altLang="ja-JP" i="1" smtClean="0">
                <a:solidFill>
                  <a:schemeClr val="tx1"/>
                </a:solidFill>
                <a:latin typeface="ＭＳ ゴシック" panose="020B0609070205080204" pitchFamily="49" charset="-128"/>
                <a:ea typeface="ＭＳ ゴシック" panose="020B0609070205080204" pitchFamily="49" charset="-128"/>
              </a:rPr>
              <a:t>'</a:t>
            </a:r>
            <a:r>
              <a:rPr lang="en-US" altLang="ja-JP" smtClean="0">
                <a:solidFill>
                  <a:schemeClr val="tx1"/>
                </a:solidFill>
                <a:latin typeface="ＭＳ ゴシック" panose="020B0609070205080204" pitchFamily="49" charset="-128"/>
                <a:ea typeface="ＭＳ ゴシック" panose="020B0609070205080204" pitchFamily="49" charset="-128"/>
              </a:rPr>
              <a:t>,'</a:t>
            </a:r>
            <a:r>
              <a:rPr lang="en-US" altLang="ja-JP" i="1" smtClean="0">
                <a:solidFill>
                  <a:schemeClr val="bg1">
                    <a:lumMod val="50000"/>
                  </a:schemeClr>
                </a:solidFill>
                <a:latin typeface="ＭＳ ゴシック" panose="020B0609070205080204" pitchFamily="49" charset="-128"/>
                <a:ea typeface="ＭＳ ゴシック" panose="020B0609070205080204" pitchFamily="49" charset="-128"/>
              </a:rPr>
              <a:t>&lt;Your Device Id&gt;</a:t>
            </a:r>
            <a:r>
              <a:rPr lang="en-US" altLang="ja-JP" i="1" smtClean="0">
                <a:solidFill>
                  <a:schemeClr val="tx1"/>
                </a:solidFill>
                <a:latin typeface="ＭＳ ゴシック" panose="020B0609070205080204" pitchFamily="49" charset="-128"/>
                <a:ea typeface="ＭＳ ゴシック" panose="020B0609070205080204" pitchFamily="49" charset="-128"/>
              </a:rPr>
              <a:t>'</a:t>
            </a:r>
            <a:r>
              <a:rPr lang="en-US" altLang="ja-JP" smtClean="0">
                <a:solidFill>
                  <a:schemeClr val="tx1"/>
                </a:solidFill>
                <a:latin typeface="ＭＳ ゴシック" panose="020B0609070205080204" pitchFamily="49" charset="-128"/>
                <a:ea typeface="ＭＳ ゴシック" panose="020B0609070205080204" pitchFamily="49" charset="-128"/>
              </a:rPr>
              <a:t>,'</a:t>
            </a:r>
            <a:r>
              <a:rPr lang="en-US" altLang="ja-JP" i="1" smtClean="0">
                <a:solidFill>
                  <a:schemeClr val="bg1">
                    <a:lumMod val="50000"/>
                  </a:schemeClr>
                </a:solidFill>
                <a:latin typeface="ＭＳ ゴシック" panose="020B0609070205080204" pitchFamily="49" charset="-128"/>
                <a:ea typeface="ＭＳ ゴシック" panose="020B0609070205080204" pitchFamily="49" charset="-128"/>
              </a:rPr>
              <a:t>&lt;Your Device Key&gt;</a:t>
            </a:r>
            <a:r>
              <a:rPr lang="en-US" altLang="ja-JP" i="1" smtClean="0">
                <a:solidFill>
                  <a:schemeClr val="tx1"/>
                </a:solidFill>
                <a:latin typeface="ＭＳ ゴシック" panose="020B0609070205080204" pitchFamily="49" charset="-128"/>
                <a:ea typeface="ＭＳ ゴシック" panose="020B0609070205080204" pitchFamily="49" charset="-128"/>
              </a:rPr>
              <a:t>'</a:t>
            </a:r>
            <a:r>
              <a:rPr lang="en-US" altLang="ja-JP" smtClean="0">
                <a:solidFill>
                  <a:schemeClr val="tx1"/>
                </a:solidFill>
                <a:latin typeface="ＭＳ ゴシック" panose="020B0609070205080204" pitchFamily="49" charset="-128"/>
                <a:ea typeface="ＭＳ ゴシック" panose="020B0609070205080204" pitchFamily="49" charset="-128"/>
              </a:rPr>
              <a:t>)</a:t>
            </a:r>
          </a:p>
          <a:p>
            <a:pPr latinLnBrk="1"/>
            <a:r>
              <a:rPr lang="en-US" altLang="ja-JP" smtClean="0">
                <a:solidFill>
                  <a:srgbClr val="008000"/>
                </a:solidFill>
                <a:latin typeface="ＭＳ ゴシック" panose="020B0609070205080204" pitchFamily="49" charset="-128"/>
                <a:ea typeface="ＭＳ ゴシック" panose="020B0609070205080204" pitchFamily="49" charset="-128"/>
              </a:rPr>
              <a:t># </a:t>
            </a:r>
            <a:r>
              <a:rPr lang="ja-JP" altLang="en-US" smtClean="0">
                <a:solidFill>
                  <a:srgbClr val="008000"/>
                </a:solidFill>
                <a:latin typeface="ＭＳ ゴシック" panose="020B0609070205080204" pitchFamily="49" charset="-128"/>
                <a:ea typeface="ＭＳ ゴシック" panose="020B0609070205080204" pitchFamily="49" charset="-128"/>
              </a:rPr>
              <a:t>コールバックの設定</a:t>
            </a:r>
            <a:endParaRPr lang="en-US" altLang="ja-JP" smtClean="0">
              <a:solidFill>
                <a:srgbClr val="008000"/>
              </a:solidFill>
              <a:latin typeface="ＭＳ ゴシック" panose="020B0609070205080204" pitchFamily="49" charset="-128"/>
              <a:ea typeface="ＭＳ ゴシック" panose="020B0609070205080204" pitchFamily="49" charset="-128"/>
            </a:endParaRPr>
          </a:p>
          <a:p>
            <a:pPr latinLnBrk="1"/>
            <a:r>
              <a:rPr lang="en-US" altLang="ja-JP" smtClean="0">
                <a:solidFill>
                  <a:schemeClr val="tx1"/>
                </a:solidFill>
                <a:latin typeface="ＭＳ ゴシック" panose="020B0609070205080204" pitchFamily="49" charset="-128"/>
                <a:ea typeface="ＭＳ ゴシック" panose="020B0609070205080204" pitchFamily="49" charset="-128"/>
              </a:rPr>
              <a:t>client.on_connect_successful </a:t>
            </a:r>
            <a:r>
              <a:rPr lang="en-US" altLang="ja-JP">
                <a:solidFill>
                  <a:schemeClr val="tx1"/>
                </a:solidFill>
                <a:latin typeface="ＭＳ ゴシック" panose="020B0609070205080204" pitchFamily="49" charset="-128"/>
                <a:ea typeface="ＭＳ ゴシック" panose="020B0609070205080204" pitchFamily="49" charset="-128"/>
              </a:rPr>
              <a:t>= </a:t>
            </a:r>
            <a:r>
              <a:rPr lang="en-US" altLang="ja-JP" smtClean="0">
                <a:solidFill>
                  <a:schemeClr val="tx1"/>
                </a:solidFill>
                <a:latin typeface="ＭＳ ゴシック" panose="020B0609070205080204" pitchFamily="49" charset="-128"/>
                <a:ea typeface="ＭＳ ゴシック" panose="020B0609070205080204" pitchFamily="49" charset="-128"/>
              </a:rPr>
              <a:t>on_connect_successful</a:t>
            </a:r>
            <a:endParaRPr lang="en-US" altLang="ja-JP">
              <a:solidFill>
                <a:schemeClr val="tx1"/>
              </a:solidFill>
              <a:latin typeface="ＭＳ ゴシック" panose="020B0609070205080204" pitchFamily="49" charset="-128"/>
              <a:ea typeface="ＭＳ ゴシック" panose="020B0609070205080204" pitchFamily="49" charset="-128"/>
            </a:endParaRPr>
          </a:p>
          <a:p>
            <a:pPr latinLnBrk="1"/>
            <a:r>
              <a:rPr lang="en-US" altLang="ja-JP" smtClean="0">
                <a:solidFill>
                  <a:schemeClr val="tx1"/>
                </a:solidFill>
                <a:latin typeface="ＭＳ ゴシック" panose="020B0609070205080204" pitchFamily="49" charset="-128"/>
                <a:ea typeface="ＭＳ ゴシック" panose="020B0609070205080204" pitchFamily="49" charset="-128"/>
              </a:rPr>
              <a:t>client.on_connect_failed </a:t>
            </a:r>
            <a:r>
              <a:rPr lang="en-US" altLang="ja-JP">
                <a:solidFill>
                  <a:schemeClr val="tx1"/>
                </a:solidFill>
                <a:latin typeface="ＭＳ ゴシック" panose="020B0609070205080204" pitchFamily="49" charset="-128"/>
                <a:ea typeface="ＭＳ ゴシック" panose="020B0609070205080204" pitchFamily="49" charset="-128"/>
              </a:rPr>
              <a:t>= </a:t>
            </a:r>
            <a:r>
              <a:rPr lang="en-US" altLang="ja-JP" smtClean="0">
                <a:solidFill>
                  <a:schemeClr val="tx1"/>
                </a:solidFill>
                <a:latin typeface="ＭＳ ゴシック" panose="020B0609070205080204" pitchFamily="49" charset="-128"/>
                <a:ea typeface="ＭＳ ゴシック" panose="020B0609070205080204" pitchFamily="49" charset="-128"/>
              </a:rPr>
              <a:t>on_connect_failed</a:t>
            </a:r>
            <a:endParaRPr lang="en-US" altLang="ja-JP">
              <a:solidFill>
                <a:schemeClr val="tx1"/>
              </a:solidFill>
              <a:latin typeface="ＭＳ ゴシック" panose="020B0609070205080204" pitchFamily="49" charset="-128"/>
              <a:ea typeface="ＭＳ ゴシック" panose="020B0609070205080204" pitchFamily="49" charset="-128"/>
            </a:endParaRPr>
          </a:p>
          <a:p>
            <a:pPr latinLnBrk="1"/>
            <a:r>
              <a:rPr lang="en-US" altLang="ja-JP" smtClean="0">
                <a:solidFill>
                  <a:schemeClr val="tx1"/>
                </a:solidFill>
                <a:latin typeface="ＭＳ ゴシック" panose="020B0609070205080204" pitchFamily="49" charset="-128"/>
                <a:ea typeface="ＭＳ ゴシック" panose="020B0609070205080204" pitchFamily="49" charset="-128"/>
              </a:rPr>
              <a:t>client.on_disconnect </a:t>
            </a:r>
            <a:r>
              <a:rPr lang="en-US" altLang="ja-JP">
                <a:solidFill>
                  <a:schemeClr val="tx1"/>
                </a:solidFill>
                <a:latin typeface="ＭＳ ゴシック" panose="020B0609070205080204" pitchFamily="49" charset="-128"/>
                <a:ea typeface="ＭＳ ゴシック" panose="020B0609070205080204" pitchFamily="49" charset="-128"/>
              </a:rPr>
              <a:t>= </a:t>
            </a:r>
            <a:r>
              <a:rPr lang="en-US" altLang="ja-JP" smtClean="0">
                <a:solidFill>
                  <a:schemeClr val="tx1"/>
                </a:solidFill>
                <a:latin typeface="ＭＳ ゴシック" panose="020B0609070205080204" pitchFamily="49" charset="-128"/>
                <a:ea typeface="ＭＳ ゴシック" panose="020B0609070205080204" pitchFamily="49" charset="-128"/>
              </a:rPr>
              <a:t>on_disconnect</a:t>
            </a:r>
            <a:endParaRPr lang="en-US" altLang="ja-JP">
              <a:solidFill>
                <a:schemeClr val="tx1"/>
              </a:solidFill>
              <a:latin typeface="ＭＳ ゴシック" panose="020B0609070205080204" pitchFamily="49" charset="-128"/>
              <a:ea typeface="ＭＳ ゴシック" panose="020B0609070205080204" pitchFamily="49" charset="-128"/>
            </a:endParaRPr>
          </a:p>
          <a:p>
            <a:pPr latinLnBrk="1"/>
            <a:r>
              <a:rPr lang="en-US" altLang="ja-JP" smtClean="0">
                <a:solidFill>
                  <a:schemeClr val="tx1"/>
                </a:solidFill>
                <a:latin typeface="ＭＳ ゴシック" panose="020B0609070205080204" pitchFamily="49" charset="-128"/>
                <a:ea typeface="ＭＳ ゴシック" panose="020B0609070205080204" pitchFamily="49" charset="-128"/>
              </a:rPr>
              <a:t>client.on_message </a:t>
            </a:r>
            <a:r>
              <a:rPr lang="en-US" altLang="ja-JP">
                <a:solidFill>
                  <a:schemeClr val="tx1"/>
                </a:solidFill>
                <a:latin typeface="ＭＳ ゴシック" panose="020B0609070205080204" pitchFamily="49" charset="-128"/>
                <a:ea typeface="ＭＳ ゴシック" panose="020B0609070205080204" pitchFamily="49" charset="-128"/>
              </a:rPr>
              <a:t>= </a:t>
            </a:r>
            <a:r>
              <a:rPr lang="en-US" altLang="ja-JP" smtClean="0">
                <a:solidFill>
                  <a:schemeClr val="tx1"/>
                </a:solidFill>
                <a:latin typeface="ＭＳ ゴシック" panose="020B0609070205080204" pitchFamily="49" charset="-128"/>
                <a:ea typeface="ＭＳ ゴシック" panose="020B0609070205080204" pitchFamily="49" charset="-128"/>
              </a:rPr>
              <a:t>on_message</a:t>
            </a:r>
            <a:endParaRPr lang="en-US" altLang="ja-JP">
              <a:solidFill>
                <a:schemeClr val="tx1"/>
              </a:solidFill>
              <a:latin typeface="ＭＳ ゴシック" panose="020B0609070205080204" pitchFamily="49" charset="-128"/>
              <a:ea typeface="ＭＳ ゴシック" panose="020B0609070205080204" pitchFamily="49" charset="-128"/>
            </a:endParaRPr>
          </a:p>
          <a:p>
            <a:pPr latinLnBrk="1"/>
            <a:r>
              <a:rPr lang="en-US" altLang="ja-JP" smtClean="0">
                <a:solidFill>
                  <a:schemeClr val="tx1"/>
                </a:solidFill>
                <a:latin typeface="ＭＳ ゴシック" panose="020B0609070205080204" pitchFamily="49" charset="-128"/>
                <a:ea typeface="ＭＳ ゴシック" panose="020B0609070205080204" pitchFamily="49" charset="-128"/>
              </a:rPr>
              <a:t>client.on_publish </a:t>
            </a:r>
            <a:r>
              <a:rPr lang="en-US" altLang="ja-JP">
                <a:solidFill>
                  <a:schemeClr val="tx1"/>
                </a:solidFill>
                <a:latin typeface="ＭＳ ゴシック" panose="020B0609070205080204" pitchFamily="49" charset="-128"/>
                <a:ea typeface="ＭＳ ゴシック" panose="020B0609070205080204" pitchFamily="49" charset="-128"/>
              </a:rPr>
              <a:t>= </a:t>
            </a:r>
            <a:r>
              <a:rPr lang="en-US" altLang="ja-JP" smtClean="0">
                <a:solidFill>
                  <a:schemeClr val="tx1"/>
                </a:solidFill>
                <a:latin typeface="ＭＳ ゴシック" panose="020B0609070205080204" pitchFamily="49" charset="-128"/>
                <a:ea typeface="ＭＳ ゴシック" panose="020B0609070205080204" pitchFamily="49" charset="-128"/>
              </a:rPr>
              <a:t>on_publish</a:t>
            </a:r>
          </a:p>
          <a:p>
            <a:pPr latinLnBrk="1"/>
            <a:r>
              <a:rPr lang="en-US" altLang="ja-JP" smtClean="0">
                <a:solidFill>
                  <a:srgbClr val="008000"/>
                </a:solidFill>
                <a:latin typeface="ＭＳ ゴシック" panose="020B0609070205080204" pitchFamily="49" charset="-128"/>
                <a:ea typeface="ＭＳ ゴシック" panose="020B0609070205080204" pitchFamily="49" charset="-128"/>
              </a:rPr>
              <a:t># </a:t>
            </a:r>
            <a:r>
              <a:rPr lang="ja-JP" altLang="en-US" smtClean="0">
                <a:solidFill>
                  <a:srgbClr val="008000"/>
                </a:solidFill>
                <a:latin typeface="ＭＳ ゴシック" panose="020B0609070205080204" pitchFamily="49" charset="-128"/>
                <a:ea typeface="ＭＳ ゴシック" panose="020B0609070205080204" pitchFamily="49" charset="-128"/>
              </a:rPr>
              <a:t>接続開始</a:t>
            </a:r>
            <a:endParaRPr lang="en-US" altLang="ja-JP">
              <a:solidFill>
                <a:srgbClr val="008000"/>
              </a:solidFill>
              <a:latin typeface="ＭＳ ゴシック" panose="020B0609070205080204" pitchFamily="49" charset="-128"/>
              <a:ea typeface="ＭＳ ゴシック" panose="020B0609070205080204" pitchFamily="49" charset="-128"/>
            </a:endParaRPr>
          </a:p>
          <a:p>
            <a:pPr latinLnBrk="1"/>
            <a:r>
              <a:rPr lang="en-US" altLang="ja-JP">
                <a:solidFill>
                  <a:schemeClr val="tx1"/>
                </a:solidFill>
                <a:latin typeface="ＭＳ ゴシック" panose="020B0609070205080204" pitchFamily="49" charset="-128"/>
                <a:ea typeface="ＭＳ ゴシック" panose="020B0609070205080204" pitchFamily="49" charset="-128"/>
              </a:rPr>
              <a:t>client.start()</a:t>
            </a:r>
          </a:p>
        </p:txBody>
      </p:sp>
      <p:graphicFrame>
        <p:nvGraphicFramePr>
          <p:cNvPr id="5" name="表 4"/>
          <p:cNvGraphicFramePr>
            <a:graphicFrameLocks noGrp="1"/>
          </p:cNvGraphicFramePr>
          <p:nvPr>
            <p:extLst>
              <p:ext uri="{D42A27DB-BD31-4B8C-83A1-F6EECF244321}">
                <p14:modId xmlns:p14="http://schemas.microsoft.com/office/powerpoint/2010/main" val="2589526345"/>
              </p:ext>
            </p:extLst>
          </p:nvPr>
        </p:nvGraphicFramePr>
        <p:xfrm>
          <a:off x="7499925" y="4312602"/>
          <a:ext cx="3857627" cy="1524000"/>
        </p:xfrm>
        <a:graphic>
          <a:graphicData uri="http://schemas.openxmlformats.org/drawingml/2006/table">
            <a:tbl>
              <a:tblPr firstRow="1" bandRow="1">
                <a:tableStyleId>{5940675A-B579-460E-94D1-54222C63F5DA}</a:tableStyleId>
              </a:tblPr>
              <a:tblGrid>
                <a:gridCol w="2207419">
                  <a:extLst>
                    <a:ext uri="{9D8B030D-6E8A-4147-A177-3AD203B41FA5}">
                      <a16:colId xmlns:a16="http://schemas.microsoft.com/office/drawing/2014/main" val="20000"/>
                    </a:ext>
                  </a:extLst>
                </a:gridCol>
                <a:gridCol w="1650208">
                  <a:extLst>
                    <a:ext uri="{9D8B030D-6E8A-4147-A177-3AD203B41FA5}">
                      <a16:colId xmlns:a16="http://schemas.microsoft.com/office/drawing/2014/main" val="20001"/>
                    </a:ext>
                  </a:extLst>
                </a:gridCol>
              </a:tblGrid>
              <a:tr h="150020">
                <a:tc>
                  <a:txBody>
                    <a:bodyPr/>
                    <a:lstStyle/>
                    <a:p>
                      <a:r>
                        <a:rPr kumimoji="1" lang="en-US" altLang="ja-JP" sz="1400" smtClean="0">
                          <a:latin typeface="ＭＳ ゴシック" panose="020B0609070205080204" pitchFamily="49" charset="-128"/>
                          <a:ea typeface="ＭＳ ゴシック" panose="020B0609070205080204" pitchFamily="49" charset="-128"/>
                        </a:rPr>
                        <a:t>on_connect_successful</a:t>
                      </a:r>
                      <a:endParaRPr kumimoji="1" lang="ja-JP" altLang="en-US" sz="1400">
                        <a:latin typeface="ＭＳ ゴシック" panose="020B0609070205080204" pitchFamily="49" charset="-128"/>
                        <a:ea typeface="ＭＳ ゴシック" panose="020B0609070205080204" pitchFamily="49" charset="-128"/>
                      </a:endParaRPr>
                    </a:p>
                  </a:txBody>
                  <a:tcPr/>
                </a:tc>
                <a:tc>
                  <a:txBody>
                    <a:bodyPr/>
                    <a:lstStyle/>
                    <a:p>
                      <a:r>
                        <a:rPr kumimoji="1" lang="ja-JP" altLang="en-US" sz="1400" smtClean="0">
                          <a:latin typeface="ＭＳ ゴシック" panose="020B0609070205080204" pitchFamily="49" charset="-128"/>
                          <a:ea typeface="ＭＳ ゴシック" panose="020B0609070205080204" pitchFamily="49" charset="-128"/>
                        </a:rPr>
                        <a:t>接続成功時</a:t>
                      </a:r>
                      <a:endParaRPr kumimoji="1" lang="ja-JP" altLang="en-US" sz="1400">
                        <a:latin typeface="ＭＳ ゴシック" panose="020B0609070205080204" pitchFamily="49" charset="-128"/>
                        <a:ea typeface="ＭＳ ゴシック" panose="020B0609070205080204" pitchFamily="49" charset="-128"/>
                      </a:endParaRPr>
                    </a:p>
                  </a:txBody>
                  <a:tcPr/>
                </a:tc>
                <a:extLst>
                  <a:ext uri="{0D108BD9-81ED-4DB2-BD59-A6C34878D82A}">
                    <a16:rowId xmlns:a16="http://schemas.microsoft.com/office/drawing/2014/main" val="10000"/>
                  </a:ext>
                </a:extLst>
              </a:tr>
              <a:tr h="0">
                <a:tc>
                  <a:txBody>
                    <a:bodyPr/>
                    <a:lstStyle/>
                    <a:p>
                      <a:r>
                        <a:rPr kumimoji="1" lang="en-US" altLang="ja-JP" sz="1400" smtClean="0">
                          <a:latin typeface="ＭＳ ゴシック" panose="020B0609070205080204" pitchFamily="49" charset="-128"/>
                          <a:ea typeface="ＭＳ ゴシック" panose="020B0609070205080204" pitchFamily="49" charset="-128"/>
                        </a:rPr>
                        <a:t>on_connect_failed</a:t>
                      </a:r>
                      <a:endParaRPr kumimoji="1" lang="ja-JP" altLang="en-US" sz="1400">
                        <a:latin typeface="ＭＳ ゴシック" panose="020B0609070205080204" pitchFamily="49" charset="-128"/>
                        <a:ea typeface="ＭＳ ゴシック" panose="020B0609070205080204" pitchFamily="49" charset="-128"/>
                      </a:endParaRPr>
                    </a:p>
                  </a:txBody>
                  <a:tcPr/>
                </a:tc>
                <a:tc>
                  <a:txBody>
                    <a:bodyPr/>
                    <a:lstStyle/>
                    <a:p>
                      <a:r>
                        <a:rPr kumimoji="1" lang="ja-JP" altLang="en-US" sz="1400" smtClean="0">
                          <a:latin typeface="ＭＳ ゴシック" panose="020B0609070205080204" pitchFamily="49" charset="-128"/>
                          <a:ea typeface="ＭＳ ゴシック" panose="020B0609070205080204" pitchFamily="49" charset="-128"/>
                        </a:rPr>
                        <a:t>接続失敗時</a:t>
                      </a:r>
                      <a:endParaRPr kumimoji="1" lang="ja-JP" altLang="en-US" sz="1400">
                        <a:latin typeface="ＭＳ ゴシック" panose="020B0609070205080204" pitchFamily="49" charset="-128"/>
                        <a:ea typeface="ＭＳ ゴシック" panose="020B0609070205080204" pitchFamily="49" charset="-128"/>
                      </a:endParaRPr>
                    </a:p>
                  </a:txBody>
                  <a:tcPr/>
                </a:tc>
                <a:extLst>
                  <a:ext uri="{0D108BD9-81ED-4DB2-BD59-A6C34878D82A}">
                    <a16:rowId xmlns:a16="http://schemas.microsoft.com/office/drawing/2014/main" val="10001"/>
                  </a:ext>
                </a:extLst>
              </a:tr>
              <a:tr h="0">
                <a:tc>
                  <a:txBody>
                    <a:bodyPr/>
                    <a:lstStyle/>
                    <a:p>
                      <a:r>
                        <a:rPr kumimoji="1" lang="en-US" altLang="ja-JP" sz="1400" smtClean="0">
                          <a:latin typeface="ＭＳ ゴシック" panose="020B0609070205080204" pitchFamily="49" charset="-128"/>
                          <a:ea typeface="ＭＳ ゴシック" panose="020B0609070205080204" pitchFamily="49" charset="-128"/>
                        </a:rPr>
                        <a:t>on_disconnect</a:t>
                      </a:r>
                      <a:endParaRPr kumimoji="1" lang="ja-JP" altLang="en-US" sz="1400">
                        <a:latin typeface="ＭＳ ゴシック" panose="020B0609070205080204" pitchFamily="49" charset="-128"/>
                        <a:ea typeface="ＭＳ ゴシック" panose="020B0609070205080204" pitchFamily="49" charset="-128"/>
                      </a:endParaRPr>
                    </a:p>
                  </a:txBody>
                  <a:tcPr/>
                </a:tc>
                <a:tc>
                  <a:txBody>
                    <a:bodyPr/>
                    <a:lstStyle/>
                    <a:p>
                      <a:r>
                        <a:rPr kumimoji="1" lang="ja-JP" altLang="en-US" sz="1400" smtClean="0">
                          <a:latin typeface="ＭＳ ゴシック" panose="020B0609070205080204" pitchFamily="49" charset="-128"/>
                          <a:ea typeface="ＭＳ ゴシック" panose="020B0609070205080204" pitchFamily="49" charset="-128"/>
                        </a:rPr>
                        <a:t>切断時</a:t>
                      </a:r>
                      <a:endParaRPr kumimoji="1" lang="ja-JP" altLang="en-US" sz="1400">
                        <a:latin typeface="ＭＳ ゴシック" panose="020B0609070205080204" pitchFamily="49" charset="-128"/>
                        <a:ea typeface="ＭＳ ゴシック" panose="020B0609070205080204" pitchFamily="49" charset="-128"/>
                      </a:endParaRPr>
                    </a:p>
                  </a:txBody>
                  <a:tcPr/>
                </a:tc>
                <a:extLst>
                  <a:ext uri="{0D108BD9-81ED-4DB2-BD59-A6C34878D82A}">
                    <a16:rowId xmlns:a16="http://schemas.microsoft.com/office/drawing/2014/main" val="10002"/>
                  </a:ext>
                </a:extLst>
              </a:tr>
              <a:tr h="0">
                <a:tc>
                  <a:txBody>
                    <a:bodyPr/>
                    <a:lstStyle/>
                    <a:p>
                      <a:r>
                        <a:rPr kumimoji="1" lang="en-US" altLang="ja-JP" sz="1400" smtClean="0">
                          <a:latin typeface="ＭＳ ゴシック" panose="020B0609070205080204" pitchFamily="49" charset="-128"/>
                          <a:ea typeface="ＭＳ ゴシック" panose="020B0609070205080204" pitchFamily="49" charset="-128"/>
                        </a:rPr>
                        <a:t>on_message</a:t>
                      </a:r>
                      <a:endParaRPr kumimoji="1" lang="ja-JP" altLang="en-US" sz="1400">
                        <a:latin typeface="ＭＳ ゴシック" panose="020B0609070205080204" pitchFamily="49" charset="-128"/>
                        <a:ea typeface="ＭＳ ゴシック" panose="020B0609070205080204" pitchFamily="49" charset="-128"/>
                      </a:endParaRPr>
                    </a:p>
                  </a:txBody>
                  <a:tcPr/>
                </a:tc>
                <a:tc>
                  <a:txBody>
                    <a:bodyPr/>
                    <a:lstStyle/>
                    <a:p>
                      <a:r>
                        <a:rPr kumimoji="1" lang="ja-JP" altLang="en-US" sz="1400" smtClean="0">
                          <a:latin typeface="ＭＳ ゴシック" panose="020B0609070205080204" pitchFamily="49" charset="-128"/>
                          <a:ea typeface="ＭＳ ゴシック" panose="020B0609070205080204" pitchFamily="49" charset="-128"/>
                        </a:rPr>
                        <a:t>メッセージ受信時</a:t>
                      </a:r>
                      <a:endParaRPr kumimoji="1" lang="ja-JP" altLang="en-US" sz="1400">
                        <a:latin typeface="ＭＳ ゴシック" panose="020B0609070205080204" pitchFamily="49" charset="-128"/>
                        <a:ea typeface="ＭＳ ゴシック" panose="020B0609070205080204" pitchFamily="49" charset="-128"/>
                      </a:endParaRPr>
                    </a:p>
                  </a:txBody>
                  <a:tcPr/>
                </a:tc>
                <a:extLst>
                  <a:ext uri="{0D108BD9-81ED-4DB2-BD59-A6C34878D82A}">
                    <a16:rowId xmlns:a16="http://schemas.microsoft.com/office/drawing/2014/main" val="10003"/>
                  </a:ext>
                </a:extLst>
              </a:tr>
              <a:tr h="0">
                <a:tc>
                  <a:txBody>
                    <a:bodyPr/>
                    <a:lstStyle/>
                    <a:p>
                      <a:r>
                        <a:rPr kumimoji="1" lang="en-US" altLang="ja-JP" sz="1400" smtClean="0">
                          <a:latin typeface="ＭＳ ゴシック" panose="020B0609070205080204" pitchFamily="49" charset="-128"/>
                          <a:ea typeface="ＭＳ ゴシック" panose="020B0609070205080204" pitchFamily="49" charset="-128"/>
                        </a:rPr>
                        <a:t>on_publish</a:t>
                      </a:r>
                      <a:endParaRPr kumimoji="1" lang="ja-JP" altLang="en-US" sz="1400">
                        <a:latin typeface="ＭＳ ゴシック" panose="020B0609070205080204" pitchFamily="49" charset="-128"/>
                        <a:ea typeface="ＭＳ ゴシック" panose="020B0609070205080204" pitchFamily="49" charset="-128"/>
                      </a:endParaRPr>
                    </a:p>
                  </a:txBody>
                  <a:tcPr/>
                </a:tc>
                <a:tc>
                  <a:txBody>
                    <a:bodyPr/>
                    <a:lstStyle/>
                    <a:p>
                      <a:r>
                        <a:rPr kumimoji="1" lang="ja-JP" altLang="en-US" sz="1400" smtClean="0">
                          <a:latin typeface="ＭＳ ゴシック" panose="020B0609070205080204" pitchFamily="49" charset="-128"/>
                          <a:ea typeface="ＭＳ ゴシック" panose="020B0609070205080204" pitchFamily="49" charset="-128"/>
                        </a:rPr>
                        <a:t>メッセージ送信時</a:t>
                      </a:r>
                      <a:endParaRPr kumimoji="1" lang="ja-JP" altLang="en-US" sz="1400">
                        <a:latin typeface="ＭＳ ゴシック" panose="020B0609070205080204" pitchFamily="49" charset="-128"/>
                        <a:ea typeface="ＭＳ ゴシック" panose="020B0609070205080204" pitchFamily="49" charset="-128"/>
                      </a:endParaRP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42419100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3"/>
          <p:cNvSpPr>
            <a:spLocks noGrp="1"/>
          </p:cNvSpPr>
          <p:nvPr>
            <p:ph type="body" sz="half" idx="2"/>
          </p:nvPr>
        </p:nvSpPr>
        <p:spPr>
          <a:xfrm>
            <a:off x="606861" y="1233347"/>
            <a:ext cx="11023164" cy="2324239"/>
          </a:xfrm>
        </p:spPr>
        <p:txBody>
          <a:bodyPr>
            <a:normAutofit fontScale="92500"/>
          </a:bodyPr>
          <a:lstStyle/>
          <a:p>
            <a:pPr>
              <a:lnSpc>
                <a:spcPct val="100000"/>
              </a:lnSpc>
              <a:spcBef>
                <a:spcPts val="600"/>
              </a:spcBef>
            </a:pPr>
            <a:r>
              <a:rPr kumimoji="1" lang="ja-JP" altLang="en-US" smtClean="0"/>
              <a:t>メッセージ送信は</a:t>
            </a:r>
            <a:r>
              <a:rPr lang="ja-JP" altLang="en-US" smtClean="0"/>
              <a:t>以下のようなコードを書きます。</a:t>
            </a:r>
            <a:endParaRPr lang="en-US" altLang="ja-JP" smtClean="0"/>
          </a:p>
          <a:p>
            <a:pPr marL="285750" indent="-285750">
              <a:lnSpc>
                <a:spcPct val="100000"/>
              </a:lnSpc>
              <a:spcBef>
                <a:spcPts val="600"/>
              </a:spcBef>
              <a:buFont typeface="Arial" panose="020B0604020202020204" pitchFamily="34" charset="0"/>
              <a:buChar char="•"/>
            </a:pPr>
            <a:r>
              <a:rPr lang="en-US" altLang="ja-JP"/>
              <a:t>CRFXClient</a:t>
            </a:r>
            <a:r>
              <a:rPr lang="ja-JP" altLang="en-US"/>
              <a:t>、</a:t>
            </a:r>
            <a:r>
              <a:rPr lang="en-US" altLang="ja-JP"/>
              <a:t>CRFXMessage</a:t>
            </a:r>
            <a:r>
              <a:rPr lang="ja-JP" altLang="en-US"/>
              <a:t>クラスを</a:t>
            </a:r>
            <a:r>
              <a:rPr lang="ja-JP" altLang="en-US" smtClean="0"/>
              <a:t>利用します</a:t>
            </a:r>
            <a:r>
              <a:rPr lang="ja-JP" altLang="en-US"/>
              <a:t>。</a:t>
            </a:r>
            <a:endParaRPr kumimoji="1" lang="en-US" altLang="ja-JP" smtClean="0"/>
          </a:p>
          <a:p>
            <a:pPr marL="285750" indent="-285750">
              <a:lnSpc>
                <a:spcPct val="100000"/>
              </a:lnSpc>
              <a:spcBef>
                <a:spcPts val="600"/>
              </a:spcBef>
              <a:buFont typeface="Arial" panose="020B0604020202020204" pitchFamily="34" charset="0"/>
              <a:buChar char="•"/>
            </a:pPr>
            <a:r>
              <a:rPr kumimoji="1" lang="en-US" altLang="ja-JP" smtClean="0"/>
              <a:t>CRFXMessage</a:t>
            </a:r>
            <a:r>
              <a:rPr kumimoji="1" lang="ja-JP" altLang="en-US" smtClean="0"/>
              <a:t>クラスは</a:t>
            </a:r>
            <a:r>
              <a:rPr kumimoji="1" lang="en-US" altLang="ja-JP" smtClean="0"/>
              <a:t>RbHeader</a:t>
            </a:r>
            <a:r>
              <a:rPr kumimoji="1" lang="ja-JP" altLang="en-US" smtClean="0"/>
              <a:t>、</a:t>
            </a:r>
            <a:r>
              <a:rPr kumimoji="1" lang="en-US" altLang="ja-JP" smtClean="0"/>
              <a:t>RbBody</a:t>
            </a:r>
            <a:r>
              <a:rPr kumimoji="1" lang="ja-JP" altLang="en-US" smtClean="0"/>
              <a:t>の値を</a:t>
            </a:r>
            <a:r>
              <a:rPr kumimoji="1" lang="en-US" altLang="ja-JP" smtClean="0"/>
              <a:t>dictionary</a:t>
            </a:r>
            <a:r>
              <a:rPr kumimoji="1" lang="ja-JP" altLang="en-US" smtClean="0"/>
              <a:t>で保持します。</a:t>
            </a:r>
            <a:r>
              <a:rPr kumimoji="1" lang="en-US" altLang="ja-JP" smtClean="0"/>
              <a:t>API</a:t>
            </a:r>
            <a:r>
              <a:rPr kumimoji="1" lang="ja-JP" altLang="en-US" smtClean="0"/>
              <a:t>のメッセージ仕様に合わせて値をセットしてください。</a:t>
            </a:r>
            <a:endParaRPr kumimoji="1" lang="en-US" altLang="ja-JP" smtClean="0"/>
          </a:p>
          <a:p>
            <a:pPr marL="285750" indent="-285750">
              <a:lnSpc>
                <a:spcPct val="100000"/>
              </a:lnSpc>
              <a:spcBef>
                <a:spcPts val="600"/>
              </a:spcBef>
              <a:buFont typeface="Arial" panose="020B0604020202020204" pitchFamily="34" charset="0"/>
              <a:buChar char="•"/>
            </a:pPr>
            <a:r>
              <a:rPr lang="en-US" altLang="ja-JP" smtClean="0"/>
              <a:t>CRFXClient</a:t>
            </a:r>
            <a:r>
              <a:rPr lang="ja-JP" altLang="en-US" smtClean="0"/>
              <a:t>の</a:t>
            </a:r>
            <a:r>
              <a:rPr lang="en-US" altLang="ja-JP" smtClean="0"/>
              <a:t>send_message()</a:t>
            </a:r>
            <a:r>
              <a:rPr lang="ja-JP" altLang="en-US" smtClean="0"/>
              <a:t>メソッドをコールし、メッセージを送信します。</a:t>
            </a:r>
            <a:endParaRPr lang="en-US" altLang="ja-JP" smtClean="0"/>
          </a:p>
          <a:p>
            <a:pPr marL="285750" indent="-285750">
              <a:lnSpc>
                <a:spcPct val="100000"/>
              </a:lnSpc>
              <a:spcBef>
                <a:spcPts val="600"/>
              </a:spcBef>
              <a:buFont typeface="Arial" panose="020B0604020202020204" pitchFamily="34" charset="0"/>
              <a:buChar char="•"/>
            </a:pPr>
            <a:r>
              <a:rPr lang="en-US" altLang="ja-JP" smtClean="0"/>
              <a:t>RoutingKeyword</a:t>
            </a:r>
            <a:r>
              <a:rPr lang="ja-JP" altLang="en-US" smtClean="0"/>
              <a:t>、</a:t>
            </a:r>
            <a:r>
              <a:rPr lang="en-US" altLang="ja-JP" smtClean="0"/>
              <a:t>AppId</a:t>
            </a:r>
            <a:r>
              <a:rPr lang="ja-JP" altLang="en-US" smtClean="0"/>
              <a:t>、</a:t>
            </a:r>
            <a:r>
              <a:rPr lang="en-US" altLang="ja-JP" smtClean="0"/>
              <a:t>MessageSeqno</a:t>
            </a:r>
            <a:r>
              <a:rPr lang="ja-JP" altLang="en-US" smtClean="0"/>
              <a:t>（送信連番）、</a:t>
            </a:r>
            <a:r>
              <a:rPr lang="en-US" altLang="ja-JP" smtClean="0"/>
              <a:t>SendDateTime</a:t>
            </a:r>
            <a:r>
              <a:rPr lang="ja-JP" altLang="en-US" smtClean="0"/>
              <a:t>（送信日時）</a:t>
            </a:r>
            <a:r>
              <a:rPr lang="en-US" altLang="ja-JP" smtClean="0"/>
              <a:t> </a:t>
            </a:r>
            <a:r>
              <a:rPr lang="ja-JP" altLang="en-US" smtClean="0"/>
              <a:t>は設定不要です。</a:t>
            </a:r>
            <a:endParaRPr lang="en-US" altLang="ja-JP" smtClean="0"/>
          </a:p>
          <a:p>
            <a:pPr marL="285750" indent="-285750">
              <a:lnSpc>
                <a:spcPct val="100000"/>
              </a:lnSpc>
              <a:spcBef>
                <a:spcPts val="600"/>
              </a:spcBef>
              <a:buFont typeface="Arial" panose="020B0604020202020204" pitchFamily="34" charset="0"/>
              <a:buChar char="•"/>
            </a:pPr>
            <a:r>
              <a:rPr kumimoji="1" lang="ja-JP" altLang="en-US" smtClean="0"/>
              <a:t>戻りのメッセージとの突合せが必要な場合は、</a:t>
            </a:r>
            <a:r>
              <a:rPr kumimoji="1" lang="en-US" altLang="ja-JP" smtClean="0"/>
              <a:t>MessageSeqno</a:t>
            </a:r>
            <a:r>
              <a:rPr lang="ja-JP" altLang="en-US" smtClean="0"/>
              <a:t>を使用してください。</a:t>
            </a:r>
            <a:endParaRPr kumimoji="1" lang="ja-JP" altLang="en-US"/>
          </a:p>
        </p:txBody>
      </p:sp>
      <p:sp>
        <p:nvSpPr>
          <p:cNvPr id="3" name="タイトル 2"/>
          <p:cNvSpPr>
            <a:spLocks noGrp="1"/>
          </p:cNvSpPr>
          <p:nvPr>
            <p:ph type="ctrTitle"/>
          </p:nvPr>
        </p:nvSpPr>
        <p:spPr/>
        <p:txBody>
          <a:bodyPr/>
          <a:lstStyle/>
          <a:p>
            <a:r>
              <a:rPr kumimoji="1" lang="en-US" altLang="ja-JP" smtClean="0"/>
              <a:t>Cloud Robotics API</a:t>
            </a:r>
            <a:r>
              <a:rPr kumimoji="1" lang="ja-JP" altLang="en-US" smtClean="0"/>
              <a:t>へのメッセージ送信</a:t>
            </a:r>
            <a:endParaRPr kumimoji="1" lang="ja-JP" altLang="en-US"/>
          </a:p>
        </p:txBody>
      </p:sp>
      <p:sp>
        <p:nvSpPr>
          <p:cNvPr id="2" name="正方形/長方形 1"/>
          <p:cNvSpPr/>
          <p:nvPr/>
        </p:nvSpPr>
        <p:spPr>
          <a:xfrm>
            <a:off x="556854" y="3650455"/>
            <a:ext cx="10958513" cy="2666996"/>
          </a:xfrm>
          <a:prstGeom prst="rect">
            <a:avLst/>
          </a:prstGeom>
          <a:solidFill>
            <a:srgbClr val="FFFFCC"/>
          </a:solidFill>
          <a:effectLst/>
        </p:spPr>
        <p:style>
          <a:lnRef idx="1">
            <a:schemeClr val="accent1"/>
          </a:lnRef>
          <a:fillRef idx="3">
            <a:schemeClr val="accent1"/>
          </a:fillRef>
          <a:effectRef idx="2">
            <a:schemeClr val="accent1"/>
          </a:effectRef>
          <a:fontRef idx="minor">
            <a:schemeClr val="lt1"/>
          </a:fontRef>
        </p:style>
        <p:txBody>
          <a:bodyPr rtlCol="0" anchor="t" anchorCtr="0"/>
          <a:lstStyle/>
          <a:p>
            <a:pPr latinLnBrk="1"/>
            <a:r>
              <a:rPr lang="en-US" altLang="ja-JP" smtClean="0">
                <a:solidFill>
                  <a:srgbClr val="008000"/>
                </a:solidFill>
                <a:latin typeface="ＭＳ ゴシック" panose="020B0609070205080204" pitchFamily="49" charset="-128"/>
                <a:ea typeface="ＭＳ ゴシック" panose="020B0609070205080204" pitchFamily="49" charset="-128"/>
              </a:rPr>
              <a:t># </a:t>
            </a:r>
            <a:r>
              <a:rPr lang="ja-JP" altLang="en-US" smtClean="0">
                <a:solidFill>
                  <a:srgbClr val="008000"/>
                </a:solidFill>
                <a:latin typeface="ＭＳ ゴシック" panose="020B0609070205080204" pitchFamily="49" charset="-128"/>
                <a:ea typeface="ＭＳ ゴシック" panose="020B0609070205080204" pitchFamily="49" charset="-128"/>
              </a:rPr>
              <a:t>メッセージオブジェクトの生成</a:t>
            </a:r>
            <a:endParaRPr lang="en-US" altLang="ja-JP" smtClean="0">
              <a:solidFill>
                <a:srgbClr val="008000"/>
              </a:solidFill>
              <a:latin typeface="ＭＳ ゴシック" panose="020B0609070205080204" pitchFamily="49" charset="-128"/>
              <a:ea typeface="ＭＳ ゴシック" panose="020B0609070205080204" pitchFamily="49" charset="-128"/>
            </a:endParaRPr>
          </a:p>
          <a:p>
            <a:pPr latinLnBrk="1"/>
            <a:r>
              <a:rPr lang="en-US" altLang="ja-JP" smtClean="0">
                <a:solidFill>
                  <a:schemeClr val="tx1"/>
                </a:solidFill>
                <a:latin typeface="ＭＳ ゴシック" panose="020B0609070205080204" pitchFamily="49" charset="-128"/>
                <a:ea typeface="ＭＳ ゴシック" panose="020B0609070205080204" pitchFamily="49" charset="-128"/>
              </a:rPr>
              <a:t>message </a:t>
            </a:r>
            <a:r>
              <a:rPr lang="en-US" altLang="ja-JP">
                <a:solidFill>
                  <a:schemeClr val="tx1"/>
                </a:solidFill>
                <a:latin typeface="ＭＳ ゴシック" panose="020B0609070205080204" pitchFamily="49" charset="-128"/>
                <a:ea typeface="ＭＳ ゴシック" panose="020B0609070205080204" pitchFamily="49" charset="-128"/>
              </a:rPr>
              <a:t>= message.CRFXMessage</a:t>
            </a:r>
            <a:r>
              <a:rPr lang="en-US" altLang="ja-JP" smtClean="0">
                <a:solidFill>
                  <a:schemeClr val="tx1"/>
                </a:solidFill>
                <a:latin typeface="ＭＳ ゴシック" panose="020B0609070205080204" pitchFamily="49" charset="-128"/>
                <a:ea typeface="ＭＳ ゴシック" panose="020B0609070205080204" pitchFamily="49" charset="-128"/>
              </a:rPr>
              <a:t>()</a:t>
            </a:r>
          </a:p>
          <a:p>
            <a:pPr latinLnBrk="1"/>
            <a:r>
              <a:rPr lang="en-US" altLang="ja-JP" smtClean="0">
                <a:solidFill>
                  <a:schemeClr val="tx1"/>
                </a:solidFill>
                <a:latin typeface="ＭＳ ゴシック" panose="020B0609070205080204" pitchFamily="49" charset="-128"/>
                <a:ea typeface="ＭＳ ゴシック" panose="020B0609070205080204" pitchFamily="49" charset="-128"/>
              </a:rPr>
              <a:t>message.header['RoutingType'] = 'CALL'</a:t>
            </a:r>
          </a:p>
          <a:p>
            <a:pPr latinLnBrk="1"/>
            <a:r>
              <a:rPr lang="en-US" altLang="ja-JP">
                <a:solidFill>
                  <a:schemeClr val="tx1"/>
                </a:solidFill>
                <a:latin typeface="ＭＳ ゴシック" panose="020B0609070205080204" pitchFamily="49" charset="-128"/>
                <a:ea typeface="ＭＳ ゴシック" panose="020B0609070205080204" pitchFamily="49" charset="-128"/>
              </a:rPr>
              <a:t>message.header['AppProcessingId'] = 'RbAppFaceApi'</a:t>
            </a:r>
          </a:p>
          <a:p>
            <a:pPr latinLnBrk="1"/>
            <a:r>
              <a:rPr lang="en-US" altLang="ja-JP" smtClean="0">
                <a:solidFill>
                  <a:schemeClr val="tx1"/>
                </a:solidFill>
                <a:latin typeface="ＭＳ ゴシック" panose="020B0609070205080204" pitchFamily="49" charset="-128"/>
                <a:ea typeface="ＭＳ ゴシック" panose="020B0609070205080204" pitchFamily="49" charset="-128"/>
              </a:rPr>
              <a:t>message.header</a:t>
            </a:r>
            <a:r>
              <a:rPr lang="en-US" altLang="ja-JP">
                <a:solidFill>
                  <a:schemeClr val="tx1"/>
                </a:solidFill>
                <a:latin typeface="ＭＳ ゴシック" panose="020B0609070205080204" pitchFamily="49" charset="-128"/>
                <a:ea typeface="ＭＳ ゴシック" panose="020B0609070205080204" pitchFamily="49" charset="-128"/>
              </a:rPr>
              <a:t>['MessageId'] = </a:t>
            </a:r>
            <a:r>
              <a:rPr lang="en-US" altLang="ja-JP" smtClean="0">
                <a:solidFill>
                  <a:schemeClr val="tx1"/>
                </a:solidFill>
                <a:latin typeface="ＭＳ ゴシック" panose="020B0609070205080204" pitchFamily="49" charset="-128"/>
                <a:ea typeface="ＭＳ ゴシック" panose="020B0609070205080204" pitchFamily="49" charset="-128"/>
              </a:rPr>
              <a:t>'init'</a:t>
            </a:r>
          </a:p>
          <a:p>
            <a:pPr latinLnBrk="1"/>
            <a:r>
              <a:rPr lang="en-US" altLang="ja-JP" smtClean="0">
                <a:solidFill>
                  <a:schemeClr val="tx1"/>
                </a:solidFill>
                <a:latin typeface="ＭＳ ゴシック" panose="020B0609070205080204" pitchFamily="49" charset="-128"/>
                <a:ea typeface="ＭＳ ゴシック" panose="020B0609070205080204" pitchFamily="49" charset="-128"/>
              </a:rPr>
              <a:t>message.body['...'] = '....'</a:t>
            </a:r>
          </a:p>
          <a:p>
            <a:pPr latinLnBrk="1"/>
            <a:endParaRPr lang="en-US" altLang="ja-JP" smtClean="0">
              <a:solidFill>
                <a:schemeClr val="tx1"/>
              </a:solidFill>
              <a:latin typeface="ＭＳ ゴシック" panose="020B0609070205080204" pitchFamily="49" charset="-128"/>
              <a:ea typeface="ＭＳ ゴシック" panose="020B0609070205080204" pitchFamily="49" charset="-128"/>
            </a:endParaRPr>
          </a:p>
          <a:p>
            <a:pPr latinLnBrk="1"/>
            <a:r>
              <a:rPr lang="en-US" altLang="ja-JP" smtClean="0">
                <a:solidFill>
                  <a:srgbClr val="008000"/>
                </a:solidFill>
                <a:latin typeface="ＭＳ ゴシック" panose="020B0609070205080204" pitchFamily="49" charset="-128"/>
                <a:ea typeface="ＭＳ ゴシック" panose="020B0609070205080204" pitchFamily="49" charset="-128"/>
              </a:rPr>
              <a:t># </a:t>
            </a:r>
            <a:r>
              <a:rPr lang="ja-JP" altLang="en-US" smtClean="0">
                <a:solidFill>
                  <a:srgbClr val="008000"/>
                </a:solidFill>
                <a:latin typeface="ＭＳ ゴシック" panose="020B0609070205080204" pitchFamily="49" charset="-128"/>
                <a:ea typeface="ＭＳ ゴシック" panose="020B0609070205080204" pitchFamily="49" charset="-128"/>
              </a:rPr>
              <a:t>メッセージの送信（自動発行された送信連番が返却される）</a:t>
            </a:r>
            <a:endParaRPr lang="en-US" altLang="ja-JP">
              <a:solidFill>
                <a:srgbClr val="008000"/>
              </a:solidFill>
              <a:latin typeface="ＭＳ ゴシック" panose="020B0609070205080204" pitchFamily="49" charset="-128"/>
              <a:ea typeface="ＭＳ ゴシック" panose="020B0609070205080204" pitchFamily="49" charset="-128"/>
            </a:endParaRPr>
          </a:p>
          <a:p>
            <a:pPr latinLnBrk="1"/>
            <a:r>
              <a:rPr lang="en-US" altLang="ja-JP" smtClean="0">
                <a:solidFill>
                  <a:schemeClr val="tx1"/>
                </a:solidFill>
                <a:latin typeface="ＭＳ ゴシック" panose="020B0609070205080204" pitchFamily="49" charset="-128"/>
                <a:ea typeface="ＭＳ ゴシック" panose="020B0609070205080204" pitchFamily="49" charset="-128"/>
              </a:rPr>
              <a:t>seqNo = client.send_message(message</a:t>
            </a:r>
            <a:r>
              <a:rPr lang="en-US" altLang="ja-JP">
                <a:solidFill>
                  <a:schemeClr val="tx1"/>
                </a:solidFill>
                <a:latin typeface="ＭＳ ゴシック" panose="020B0609070205080204" pitchFamily="49" charset="-128"/>
                <a:ea typeface="ＭＳ ゴシック" panose="020B0609070205080204" pitchFamily="49" charset="-128"/>
              </a:rPr>
              <a:t>)</a:t>
            </a:r>
            <a:endParaRPr kumimoji="1" lang="ja-JP" altLang="en-US" dirty="0" smtClean="0">
              <a:solidFill>
                <a:schemeClr val="tx1"/>
              </a:solidFill>
              <a:latin typeface="ＭＳ ゴシック" panose="020B0609070205080204" pitchFamily="49" charset="-128"/>
              <a:ea typeface="ＭＳ ゴシック" panose="020B0609070205080204" pitchFamily="49" charset="-128"/>
            </a:endParaRPr>
          </a:p>
        </p:txBody>
      </p:sp>
      <p:sp>
        <p:nvSpPr>
          <p:cNvPr id="5" name="テキスト ボックス 4"/>
          <p:cNvSpPr txBox="1"/>
          <p:nvPr/>
        </p:nvSpPr>
        <p:spPr>
          <a:xfrm>
            <a:off x="4056280" y="2158234"/>
            <a:ext cx="3057247" cy="307777"/>
          </a:xfrm>
          <a:prstGeom prst="rect">
            <a:avLst/>
          </a:prstGeom>
          <a:noFill/>
        </p:spPr>
        <p:txBody>
          <a:bodyPr wrap="none" rtlCol="0">
            <a:spAutoFit/>
          </a:bodyPr>
          <a:lstStyle/>
          <a:p>
            <a:r>
              <a:rPr lang="en-US" altLang="ja-JP" sz="1400" smtClean="0">
                <a:solidFill>
                  <a:srgbClr val="FF0000"/>
                </a:solidFill>
                <a:latin typeface="ＭＳ ゴシック" panose="020B0609070205080204" pitchFamily="49" charset="-128"/>
                <a:ea typeface="ＭＳ ゴシック" panose="020B0609070205080204" pitchFamily="49" charset="-128"/>
              </a:rPr>
              <a:t>※Cloud Robotics API</a:t>
            </a:r>
            <a:r>
              <a:rPr lang="ja-JP" altLang="en-US" sz="1400" smtClean="0">
                <a:solidFill>
                  <a:srgbClr val="FF0000"/>
                </a:solidFill>
                <a:latin typeface="ＭＳ ゴシック" panose="020B0609070205080204" pitchFamily="49" charset="-128"/>
                <a:ea typeface="ＭＳ ゴシック" panose="020B0609070205080204" pitchFamily="49" charset="-128"/>
              </a:rPr>
              <a:t>の仕様書参照</a:t>
            </a:r>
            <a:endParaRPr kumimoji="1" lang="ja-JP" altLang="en-US" sz="1400" dirty="0" smtClean="0">
              <a:solidFill>
                <a:srgbClr val="FF0000"/>
              </a:solidFill>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30836908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3"/>
          <p:cNvSpPr>
            <a:spLocks noGrp="1"/>
          </p:cNvSpPr>
          <p:nvPr>
            <p:ph type="body" sz="half" idx="2"/>
          </p:nvPr>
        </p:nvSpPr>
        <p:spPr>
          <a:xfrm>
            <a:off x="606861" y="1326217"/>
            <a:ext cx="10670739" cy="1974196"/>
          </a:xfrm>
        </p:spPr>
        <p:txBody>
          <a:bodyPr>
            <a:normAutofit/>
          </a:bodyPr>
          <a:lstStyle/>
          <a:p>
            <a:pPr>
              <a:lnSpc>
                <a:spcPct val="100000"/>
              </a:lnSpc>
              <a:spcBef>
                <a:spcPts val="600"/>
              </a:spcBef>
            </a:pPr>
            <a:r>
              <a:rPr kumimoji="1" lang="ja-JP" altLang="en-US" smtClean="0"/>
              <a:t>メッセージ</a:t>
            </a:r>
            <a:r>
              <a:rPr lang="ja-JP" altLang="en-US"/>
              <a:t>受信</a:t>
            </a:r>
            <a:r>
              <a:rPr kumimoji="1" lang="ja-JP" altLang="en-US" smtClean="0"/>
              <a:t>は</a:t>
            </a:r>
            <a:r>
              <a:rPr lang="ja-JP" altLang="en-US" smtClean="0"/>
              <a:t>以下のようなコードを書きます。</a:t>
            </a:r>
            <a:endParaRPr lang="en-US" altLang="ja-JP" smtClean="0"/>
          </a:p>
          <a:p>
            <a:pPr marL="285750" indent="-285750">
              <a:lnSpc>
                <a:spcPct val="100000"/>
              </a:lnSpc>
              <a:spcBef>
                <a:spcPts val="600"/>
              </a:spcBef>
              <a:buFont typeface="Arial" panose="020B0604020202020204" pitchFamily="34" charset="0"/>
              <a:buChar char="•"/>
            </a:pPr>
            <a:r>
              <a:rPr lang="en-US" altLang="ja-JP" smtClean="0"/>
              <a:t>CRFXClient</a:t>
            </a:r>
            <a:r>
              <a:rPr lang="ja-JP" altLang="en-US" smtClean="0"/>
              <a:t>クラス</a:t>
            </a:r>
            <a:r>
              <a:rPr lang="ja-JP" altLang="en-US"/>
              <a:t>を</a:t>
            </a:r>
            <a:r>
              <a:rPr lang="ja-JP" altLang="en-US" smtClean="0"/>
              <a:t>利用します。</a:t>
            </a:r>
            <a:endParaRPr lang="en-US" altLang="ja-JP" smtClean="0"/>
          </a:p>
          <a:p>
            <a:pPr marL="285750" indent="-285750">
              <a:lnSpc>
                <a:spcPct val="100000"/>
              </a:lnSpc>
              <a:spcBef>
                <a:spcPts val="600"/>
              </a:spcBef>
              <a:buFont typeface="Arial" panose="020B0604020202020204" pitchFamily="34" charset="0"/>
              <a:buChar char="•"/>
            </a:pPr>
            <a:r>
              <a:rPr lang="en-US" altLang="ja-JP" smtClean="0"/>
              <a:t>CRFXClient</a:t>
            </a:r>
            <a:r>
              <a:rPr lang="ja-JP" altLang="en-US" smtClean="0"/>
              <a:t>クラスの</a:t>
            </a:r>
            <a:r>
              <a:rPr lang="en-US" altLang="ja-JP" smtClean="0"/>
              <a:t>on_message</a:t>
            </a:r>
            <a:r>
              <a:rPr lang="ja-JP" altLang="en-US" smtClean="0"/>
              <a:t>にコールバックを指定します。</a:t>
            </a:r>
            <a:endParaRPr kumimoji="1" lang="en-US" altLang="ja-JP" smtClean="0"/>
          </a:p>
        </p:txBody>
      </p:sp>
      <p:sp>
        <p:nvSpPr>
          <p:cNvPr id="3" name="タイトル 2"/>
          <p:cNvSpPr>
            <a:spLocks noGrp="1"/>
          </p:cNvSpPr>
          <p:nvPr>
            <p:ph type="ctrTitle"/>
          </p:nvPr>
        </p:nvSpPr>
        <p:spPr/>
        <p:txBody>
          <a:bodyPr/>
          <a:lstStyle/>
          <a:p>
            <a:r>
              <a:rPr kumimoji="1" lang="en-US" altLang="ja-JP" smtClean="0"/>
              <a:t>Cloud Robotics API</a:t>
            </a:r>
            <a:r>
              <a:rPr kumimoji="1" lang="ja-JP" altLang="en-US" smtClean="0"/>
              <a:t>からのメッセージ受信</a:t>
            </a:r>
            <a:endParaRPr kumimoji="1" lang="ja-JP" altLang="en-US"/>
          </a:p>
        </p:txBody>
      </p:sp>
      <p:sp>
        <p:nvSpPr>
          <p:cNvPr id="2" name="正方形/長方形 1"/>
          <p:cNvSpPr/>
          <p:nvPr/>
        </p:nvSpPr>
        <p:spPr>
          <a:xfrm>
            <a:off x="606861" y="3300412"/>
            <a:ext cx="10958513" cy="2257425"/>
          </a:xfrm>
          <a:prstGeom prst="rect">
            <a:avLst/>
          </a:prstGeom>
          <a:solidFill>
            <a:srgbClr val="FFFFCC"/>
          </a:solidFill>
          <a:effectLst/>
        </p:spPr>
        <p:style>
          <a:lnRef idx="1">
            <a:schemeClr val="accent1"/>
          </a:lnRef>
          <a:fillRef idx="3">
            <a:schemeClr val="accent1"/>
          </a:fillRef>
          <a:effectRef idx="2">
            <a:schemeClr val="accent1"/>
          </a:effectRef>
          <a:fontRef idx="minor">
            <a:schemeClr val="lt1"/>
          </a:fontRef>
        </p:style>
        <p:txBody>
          <a:bodyPr rtlCol="0" anchor="t" anchorCtr="0"/>
          <a:lstStyle/>
          <a:p>
            <a:pPr latinLnBrk="1"/>
            <a:r>
              <a:rPr lang="en-US" altLang="ja-JP" smtClean="0">
                <a:solidFill>
                  <a:srgbClr val="008000"/>
                </a:solidFill>
                <a:latin typeface="ＭＳ ゴシック" panose="020B0609070205080204" pitchFamily="49" charset="-128"/>
                <a:ea typeface="ＭＳ ゴシック" panose="020B0609070205080204" pitchFamily="49" charset="-128"/>
              </a:rPr>
              <a:t># API Client</a:t>
            </a:r>
            <a:r>
              <a:rPr lang="ja-JP" altLang="en-US" smtClean="0">
                <a:solidFill>
                  <a:srgbClr val="008000"/>
                </a:solidFill>
                <a:latin typeface="ＭＳ ゴシック" panose="020B0609070205080204" pitchFamily="49" charset="-128"/>
                <a:ea typeface="ＭＳ ゴシック" panose="020B0609070205080204" pitchFamily="49" charset="-128"/>
              </a:rPr>
              <a:t>にメッセージ受信時のコールバックをセット</a:t>
            </a:r>
            <a:endParaRPr lang="en-US" altLang="ja-JP" smtClean="0">
              <a:solidFill>
                <a:srgbClr val="008000"/>
              </a:solidFill>
              <a:latin typeface="ＭＳ ゴシック" panose="020B0609070205080204" pitchFamily="49" charset="-128"/>
              <a:ea typeface="ＭＳ ゴシック" panose="020B0609070205080204" pitchFamily="49" charset="-128"/>
            </a:endParaRPr>
          </a:p>
          <a:p>
            <a:pPr latinLnBrk="1"/>
            <a:r>
              <a:rPr lang="en-US" altLang="ja-JP" smtClean="0">
                <a:solidFill>
                  <a:schemeClr val="tx1"/>
                </a:solidFill>
                <a:latin typeface="ＭＳ ゴシック" panose="020B0609070205080204" pitchFamily="49" charset="-128"/>
                <a:ea typeface="ＭＳ ゴシック" panose="020B0609070205080204" pitchFamily="49" charset="-128"/>
              </a:rPr>
              <a:t>client.on_message </a:t>
            </a:r>
            <a:r>
              <a:rPr lang="en-US" altLang="ja-JP">
                <a:solidFill>
                  <a:schemeClr val="tx1"/>
                </a:solidFill>
                <a:latin typeface="ＭＳ ゴシック" panose="020B0609070205080204" pitchFamily="49" charset="-128"/>
                <a:ea typeface="ＭＳ ゴシック" panose="020B0609070205080204" pitchFamily="49" charset="-128"/>
              </a:rPr>
              <a:t>= </a:t>
            </a:r>
            <a:r>
              <a:rPr lang="en-US" altLang="ja-JP" smtClean="0">
                <a:solidFill>
                  <a:schemeClr val="tx1"/>
                </a:solidFill>
                <a:latin typeface="ＭＳ ゴシック" panose="020B0609070205080204" pitchFamily="49" charset="-128"/>
                <a:ea typeface="ＭＳ ゴシック" panose="020B0609070205080204" pitchFamily="49" charset="-128"/>
              </a:rPr>
              <a:t>on_message</a:t>
            </a:r>
          </a:p>
          <a:p>
            <a:pPr latinLnBrk="1"/>
            <a:endParaRPr lang="en-US" altLang="ja-JP">
              <a:solidFill>
                <a:schemeClr val="tx1"/>
              </a:solidFill>
              <a:latin typeface="ＭＳ ゴシック" panose="020B0609070205080204" pitchFamily="49" charset="-128"/>
              <a:ea typeface="ＭＳ ゴシック" panose="020B0609070205080204" pitchFamily="49" charset="-128"/>
            </a:endParaRPr>
          </a:p>
          <a:p>
            <a:pPr latinLnBrk="1"/>
            <a:r>
              <a:rPr kumimoji="1" lang="en-US" altLang="ja-JP" smtClean="0">
                <a:solidFill>
                  <a:srgbClr val="008000"/>
                </a:solidFill>
                <a:latin typeface="ＭＳ ゴシック" panose="020B0609070205080204" pitchFamily="49" charset="-128"/>
                <a:ea typeface="ＭＳ ゴシック" panose="020B0609070205080204" pitchFamily="49" charset="-128"/>
              </a:rPr>
              <a:t># </a:t>
            </a:r>
            <a:r>
              <a:rPr kumimoji="1" lang="ja-JP" altLang="en-US" smtClean="0">
                <a:solidFill>
                  <a:srgbClr val="008000"/>
                </a:solidFill>
                <a:latin typeface="ＭＳ ゴシック" panose="020B0609070205080204" pitchFamily="49" charset="-128"/>
                <a:ea typeface="ＭＳ ゴシック" panose="020B0609070205080204" pitchFamily="49" charset="-128"/>
              </a:rPr>
              <a:t>メッセージ受信時の処理</a:t>
            </a:r>
            <a:endParaRPr kumimoji="1" lang="en-US" altLang="ja-JP">
              <a:solidFill>
                <a:srgbClr val="008000"/>
              </a:solidFill>
              <a:latin typeface="ＭＳ ゴシック" panose="020B0609070205080204" pitchFamily="49" charset="-128"/>
              <a:ea typeface="ＭＳ ゴシック" panose="020B0609070205080204" pitchFamily="49" charset="-128"/>
            </a:endParaRPr>
          </a:p>
          <a:p>
            <a:pPr latinLnBrk="1"/>
            <a:r>
              <a:rPr lang="en-US" altLang="ja-JP">
                <a:solidFill>
                  <a:schemeClr val="tx1"/>
                </a:solidFill>
                <a:latin typeface="ＭＳ ゴシック" panose="020B0609070205080204" pitchFamily="49" charset="-128"/>
                <a:ea typeface="ＭＳ ゴシック" panose="020B0609070205080204" pitchFamily="49" charset="-128"/>
              </a:rPr>
              <a:t>def </a:t>
            </a:r>
            <a:r>
              <a:rPr lang="en-US" altLang="ja-JP" smtClean="0">
                <a:solidFill>
                  <a:schemeClr val="tx1"/>
                </a:solidFill>
                <a:latin typeface="ＭＳ ゴシック" panose="020B0609070205080204" pitchFamily="49" charset="-128"/>
                <a:ea typeface="ＭＳ ゴシック" panose="020B0609070205080204" pitchFamily="49" charset="-128"/>
              </a:rPr>
              <a:t>on_message(received_message):</a:t>
            </a:r>
          </a:p>
          <a:p>
            <a:pPr latinLnBrk="1"/>
            <a:r>
              <a:rPr kumimoji="1" lang="en-US" altLang="ja-JP">
                <a:solidFill>
                  <a:schemeClr val="tx1"/>
                </a:solidFill>
                <a:latin typeface="ＭＳ ゴシック" panose="020B0609070205080204" pitchFamily="49" charset="-128"/>
                <a:ea typeface="ＭＳ ゴシック" panose="020B0609070205080204" pitchFamily="49" charset="-128"/>
              </a:rPr>
              <a:t> </a:t>
            </a:r>
            <a:r>
              <a:rPr lang="en-US" altLang="ja-JP">
                <a:solidFill>
                  <a:schemeClr val="tx1"/>
                </a:solidFill>
                <a:latin typeface="ＭＳ ゴシック" panose="020B0609070205080204" pitchFamily="49" charset="-128"/>
                <a:ea typeface="ＭＳ ゴシック" panose="020B0609070205080204" pitchFamily="49" charset="-128"/>
              </a:rPr>
              <a:t> </a:t>
            </a:r>
            <a:r>
              <a:rPr lang="en-US" altLang="ja-JP" smtClean="0">
                <a:solidFill>
                  <a:schemeClr val="tx1"/>
                </a:solidFill>
                <a:latin typeface="ＭＳ ゴシック" panose="020B0609070205080204" pitchFamily="49" charset="-128"/>
                <a:ea typeface="ＭＳ ゴシック" panose="020B0609070205080204" pitchFamily="49" charset="-128"/>
              </a:rPr>
              <a:t>if received_message.header['MessageId'] == 'init':</a:t>
            </a:r>
            <a:r>
              <a:rPr lang="ja-JP" altLang="en-US">
                <a:solidFill>
                  <a:schemeClr val="tx1"/>
                </a:solidFill>
                <a:latin typeface="ＭＳ ゴシック" panose="020B0609070205080204" pitchFamily="49" charset="-128"/>
                <a:ea typeface="ＭＳ ゴシック" panose="020B0609070205080204" pitchFamily="49" charset="-128"/>
              </a:rPr>
              <a:t> </a:t>
            </a:r>
            <a:r>
              <a:rPr lang="en-US" altLang="ja-JP" smtClean="0">
                <a:solidFill>
                  <a:srgbClr val="008000"/>
                </a:solidFill>
                <a:latin typeface="ＭＳ ゴシック" panose="020B0609070205080204" pitchFamily="49" charset="-128"/>
                <a:ea typeface="ＭＳ ゴシック" panose="020B0609070205080204" pitchFamily="49" charset="-128"/>
              </a:rPr>
              <a:t># API</a:t>
            </a:r>
            <a:r>
              <a:rPr lang="ja-JP" altLang="en-US" smtClean="0">
                <a:solidFill>
                  <a:srgbClr val="008000"/>
                </a:solidFill>
                <a:latin typeface="ＭＳ ゴシック" panose="020B0609070205080204" pitchFamily="49" charset="-128"/>
                <a:ea typeface="ＭＳ ゴシック" panose="020B0609070205080204" pitchFamily="49" charset="-128"/>
              </a:rPr>
              <a:t>の種類＝</a:t>
            </a:r>
            <a:r>
              <a:rPr lang="en-US" altLang="ja-JP" smtClean="0">
                <a:solidFill>
                  <a:srgbClr val="008000"/>
                </a:solidFill>
                <a:latin typeface="ＭＳ ゴシック" panose="020B0609070205080204" pitchFamily="49" charset="-128"/>
                <a:ea typeface="ＭＳ ゴシック" panose="020B0609070205080204" pitchFamily="49" charset="-128"/>
              </a:rPr>
              <a:t>MessageId</a:t>
            </a:r>
            <a:r>
              <a:rPr lang="ja-JP" altLang="en-US" smtClean="0">
                <a:solidFill>
                  <a:srgbClr val="008000"/>
                </a:solidFill>
                <a:latin typeface="ＭＳ ゴシック" panose="020B0609070205080204" pitchFamily="49" charset="-128"/>
                <a:ea typeface="ＭＳ ゴシック" panose="020B0609070205080204" pitchFamily="49" charset="-128"/>
              </a:rPr>
              <a:t>により分岐</a:t>
            </a:r>
            <a:endParaRPr lang="en-US" altLang="ja-JP" smtClean="0">
              <a:solidFill>
                <a:srgbClr val="008000"/>
              </a:solidFill>
              <a:latin typeface="ＭＳ ゴシック" panose="020B0609070205080204" pitchFamily="49" charset="-128"/>
              <a:ea typeface="ＭＳ ゴシック" panose="020B0609070205080204" pitchFamily="49" charset="-128"/>
            </a:endParaRPr>
          </a:p>
          <a:p>
            <a:pPr latinLnBrk="1"/>
            <a:r>
              <a:rPr kumimoji="1" lang="en-US" altLang="ja-JP">
                <a:solidFill>
                  <a:schemeClr val="tx1"/>
                </a:solidFill>
                <a:latin typeface="ＭＳ ゴシック" panose="020B0609070205080204" pitchFamily="49" charset="-128"/>
                <a:ea typeface="ＭＳ ゴシック" panose="020B0609070205080204" pitchFamily="49" charset="-128"/>
              </a:rPr>
              <a:t> </a:t>
            </a:r>
            <a:r>
              <a:rPr kumimoji="1" lang="en-US" altLang="ja-JP" smtClean="0">
                <a:solidFill>
                  <a:schemeClr val="tx1"/>
                </a:solidFill>
                <a:latin typeface="ＭＳ ゴシック" panose="020B0609070205080204" pitchFamily="49" charset="-128"/>
                <a:ea typeface="ＭＳ ゴシック" panose="020B0609070205080204" pitchFamily="49" charset="-128"/>
              </a:rPr>
              <a:t>   </a:t>
            </a:r>
            <a:r>
              <a:rPr lang="en-US" altLang="ja-JP" smtClean="0">
                <a:solidFill>
                  <a:schemeClr val="tx1"/>
                </a:solidFill>
                <a:latin typeface="ＭＳ ゴシック" panose="020B0609070205080204" pitchFamily="49" charset="-128"/>
                <a:ea typeface="ＭＳ ゴシック" panose="020B0609070205080204" pitchFamily="49" charset="-128"/>
              </a:rPr>
              <a:t>account</a:t>
            </a:r>
            <a:r>
              <a:rPr kumimoji="1" lang="en-US" altLang="ja-JP" smtClean="0">
                <a:solidFill>
                  <a:schemeClr val="tx1"/>
                </a:solidFill>
                <a:latin typeface="ＭＳ ゴシック" panose="020B0609070205080204" pitchFamily="49" charset="-128"/>
                <a:ea typeface="ＭＳ ゴシック" panose="020B0609070205080204" pitchFamily="49" charset="-128"/>
              </a:rPr>
              <a:t> = received_message.body['storageAccount']</a:t>
            </a:r>
          </a:p>
          <a:p>
            <a:pPr latinLnBrk="1"/>
            <a:r>
              <a:rPr lang="en-US" altLang="ja-JP">
                <a:solidFill>
                  <a:schemeClr val="tx1"/>
                </a:solidFill>
                <a:latin typeface="ＭＳ ゴシック" panose="020B0609070205080204" pitchFamily="49" charset="-128"/>
                <a:ea typeface="ＭＳ ゴシック" panose="020B0609070205080204" pitchFamily="49" charset="-128"/>
              </a:rPr>
              <a:t> </a:t>
            </a:r>
            <a:r>
              <a:rPr lang="en-US" altLang="ja-JP" smtClean="0">
                <a:solidFill>
                  <a:schemeClr val="tx1"/>
                </a:solidFill>
                <a:latin typeface="ＭＳ ゴシック" panose="020B0609070205080204" pitchFamily="49" charset="-128"/>
                <a:ea typeface="ＭＳ ゴシック" panose="020B0609070205080204" pitchFamily="49" charset="-128"/>
              </a:rPr>
              <a:t>   ...</a:t>
            </a:r>
            <a:endParaRPr kumimoji="1" lang="ja-JP" altLang="en-US" dirty="0" smtClean="0">
              <a:solidFill>
                <a:schemeClr val="tx1"/>
              </a:solidFill>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36101472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3"/>
          <p:cNvSpPr>
            <a:spLocks noGrp="1"/>
          </p:cNvSpPr>
          <p:nvPr>
            <p:ph type="body" sz="half" idx="2"/>
          </p:nvPr>
        </p:nvSpPr>
        <p:spPr>
          <a:xfrm>
            <a:off x="461962" y="1240491"/>
            <a:ext cx="10670739" cy="574021"/>
          </a:xfrm>
        </p:spPr>
        <p:txBody>
          <a:bodyPr>
            <a:normAutofit/>
          </a:bodyPr>
          <a:lstStyle/>
          <a:p>
            <a:pPr>
              <a:lnSpc>
                <a:spcPct val="100000"/>
              </a:lnSpc>
              <a:spcBef>
                <a:spcPts val="600"/>
              </a:spcBef>
            </a:pPr>
            <a:r>
              <a:rPr kumimoji="1" lang="en-US" altLang="ja-JP" smtClean="0"/>
              <a:t>Choregraphe</a:t>
            </a:r>
            <a:r>
              <a:rPr kumimoji="1" lang="ja-JP" altLang="en-US" smtClean="0"/>
              <a:t>で作成する</a:t>
            </a:r>
            <a:r>
              <a:rPr kumimoji="1" lang="en-US" altLang="ja-JP" smtClean="0"/>
              <a:t>Box</a:t>
            </a:r>
            <a:r>
              <a:rPr lang="ja-JP" altLang="en-US" smtClean="0"/>
              <a:t>では</a:t>
            </a:r>
            <a:r>
              <a:rPr lang="ja-JP" altLang="en-US"/>
              <a:t>、</a:t>
            </a:r>
            <a:r>
              <a:rPr lang="ja-JP" altLang="en-US" smtClean="0"/>
              <a:t>以下のようなコードを書きます。</a:t>
            </a:r>
            <a:endParaRPr lang="en-US" altLang="ja-JP" smtClean="0"/>
          </a:p>
        </p:txBody>
      </p:sp>
      <p:sp>
        <p:nvSpPr>
          <p:cNvPr id="3" name="タイトル 2"/>
          <p:cNvSpPr>
            <a:spLocks noGrp="1"/>
          </p:cNvSpPr>
          <p:nvPr>
            <p:ph type="ctrTitle"/>
          </p:nvPr>
        </p:nvSpPr>
        <p:spPr/>
        <p:txBody>
          <a:bodyPr/>
          <a:lstStyle/>
          <a:p>
            <a:r>
              <a:rPr kumimoji="1" lang="en-US" altLang="ja-JP" smtClean="0"/>
              <a:t>Cloud Robotics API</a:t>
            </a:r>
            <a:r>
              <a:rPr lang="ja-JP" altLang="en-US" smtClean="0"/>
              <a:t>と連携するための</a:t>
            </a:r>
            <a:r>
              <a:rPr lang="en-US" altLang="ja-JP" smtClean="0"/>
              <a:t>Box</a:t>
            </a:r>
            <a:endParaRPr kumimoji="1" lang="ja-JP" altLang="en-US"/>
          </a:p>
        </p:txBody>
      </p:sp>
      <p:sp>
        <p:nvSpPr>
          <p:cNvPr id="2" name="正方形/長方形 1"/>
          <p:cNvSpPr/>
          <p:nvPr/>
        </p:nvSpPr>
        <p:spPr>
          <a:xfrm>
            <a:off x="461962" y="1814512"/>
            <a:ext cx="11146632" cy="4100513"/>
          </a:xfrm>
          <a:prstGeom prst="rect">
            <a:avLst/>
          </a:prstGeom>
          <a:solidFill>
            <a:srgbClr val="FFFFCC"/>
          </a:solidFill>
          <a:effectLst/>
        </p:spPr>
        <p:style>
          <a:lnRef idx="1">
            <a:schemeClr val="accent1"/>
          </a:lnRef>
          <a:fillRef idx="3">
            <a:schemeClr val="accent1"/>
          </a:fillRef>
          <a:effectRef idx="2">
            <a:schemeClr val="accent1"/>
          </a:effectRef>
          <a:fontRef idx="minor">
            <a:schemeClr val="lt1"/>
          </a:fontRef>
        </p:style>
        <p:txBody>
          <a:bodyPr rtlCol="0" anchor="t" anchorCtr="0"/>
          <a:lstStyle/>
          <a:p>
            <a:pPr latinLnBrk="1"/>
            <a:r>
              <a:rPr lang="en-US" altLang="ja-JP" sz="1600" smtClean="0">
                <a:solidFill>
                  <a:schemeClr val="tx1"/>
                </a:solidFill>
                <a:latin typeface="ＭＳ ゴシック" panose="020B0609070205080204" pitchFamily="49" charset="-128"/>
                <a:ea typeface="ＭＳ ゴシック" panose="020B0609070205080204" pitchFamily="49" charset="-128"/>
              </a:rPr>
              <a:t>def onInput_onStart(self): </a:t>
            </a:r>
            <a:r>
              <a:rPr lang="en-US" altLang="ja-JP" sz="1600" smtClean="0">
                <a:solidFill>
                  <a:srgbClr val="008000"/>
                </a:solidFill>
                <a:latin typeface="ＭＳ ゴシック" panose="020B0609070205080204" pitchFamily="49" charset="-128"/>
                <a:ea typeface="ＭＳ ゴシック" panose="020B0609070205080204" pitchFamily="49" charset="-128"/>
              </a:rPr>
              <a:t># Box</a:t>
            </a:r>
            <a:r>
              <a:rPr lang="ja-JP" altLang="en-US" sz="1600" smtClean="0">
                <a:solidFill>
                  <a:srgbClr val="008000"/>
                </a:solidFill>
                <a:latin typeface="ＭＳ ゴシック" panose="020B0609070205080204" pitchFamily="49" charset="-128"/>
                <a:ea typeface="ＭＳ ゴシック" panose="020B0609070205080204" pitchFamily="49" charset="-128"/>
              </a:rPr>
              <a:t>の開始で</a:t>
            </a:r>
            <a:r>
              <a:rPr lang="en-US" altLang="ja-JP" sz="1600" smtClean="0">
                <a:solidFill>
                  <a:srgbClr val="008000"/>
                </a:solidFill>
                <a:latin typeface="ＭＳ ゴシック" panose="020B0609070205080204" pitchFamily="49" charset="-128"/>
                <a:ea typeface="ＭＳ ゴシック" panose="020B0609070205080204" pitchFamily="49" charset="-128"/>
              </a:rPr>
              <a:t>API</a:t>
            </a:r>
            <a:r>
              <a:rPr lang="ja-JP" altLang="en-US" sz="1600" smtClean="0">
                <a:solidFill>
                  <a:srgbClr val="008000"/>
                </a:solidFill>
                <a:latin typeface="ＭＳ ゴシック" panose="020B0609070205080204" pitchFamily="49" charset="-128"/>
                <a:ea typeface="ＭＳ ゴシック" panose="020B0609070205080204" pitchFamily="49" charset="-128"/>
              </a:rPr>
              <a:t>クライアントの生成・コールバック設定・接続開始を実施</a:t>
            </a:r>
            <a:endParaRPr lang="en-US" altLang="ja-JP" sz="1600" smtClean="0">
              <a:solidFill>
                <a:srgbClr val="008000"/>
              </a:solidFill>
              <a:latin typeface="ＭＳ ゴシック" panose="020B0609070205080204" pitchFamily="49" charset="-128"/>
              <a:ea typeface="ＭＳ ゴシック" panose="020B0609070205080204" pitchFamily="49" charset="-128"/>
            </a:endParaRPr>
          </a:p>
          <a:p>
            <a:pPr latinLnBrk="1"/>
            <a:r>
              <a:rPr lang="en-US" altLang="ja-JP" sz="1600">
                <a:solidFill>
                  <a:schemeClr val="tx1"/>
                </a:solidFill>
                <a:latin typeface="ＭＳ ゴシック" panose="020B0609070205080204" pitchFamily="49" charset="-128"/>
                <a:ea typeface="ＭＳ ゴシック" panose="020B0609070205080204" pitchFamily="49" charset="-128"/>
              </a:rPr>
              <a:t>  import cloudrobotics.client as crfx</a:t>
            </a:r>
          </a:p>
          <a:p>
            <a:pPr latinLnBrk="1"/>
            <a:r>
              <a:rPr lang="en-US" altLang="ja-JP" sz="1600" smtClean="0">
                <a:solidFill>
                  <a:schemeClr val="tx1"/>
                </a:solidFill>
                <a:latin typeface="ＭＳ ゴシック" panose="020B0609070205080204" pitchFamily="49" charset="-128"/>
                <a:ea typeface="ＭＳ ゴシック" panose="020B0609070205080204" pitchFamily="49" charset="-128"/>
              </a:rPr>
              <a:t>  </a:t>
            </a:r>
            <a:r>
              <a:rPr lang="en-US" altLang="ja-JP" sz="1600" smtClean="0">
                <a:solidFill>
                  <a:srgbClr val="FF0000"/>
                </a:solidFill>
                <a:latin typeface="ＭＳ ゴシック" panose="020B0609070205080204" pitchFamily="49" charset="-128"/>
                <a:ea typeface="ＭＳ ゴシック" panose="020B0609070205080204" pitchFamily="49" charset="-128"/>
              </a:rPr>
              <a:t>self.client</a:t>
            </a:r>
            <a:r>
              <a:rPr lang="en-US" altLang="ja-JP" sz="1600" smtClean="0">
                <a:solidFill>
                  <a:schemeClr val="tx1"/>
                </a:solidFill>
                <a:latin typeface="ＭＳ ゴシック" panose="020B0609070205080204" pitchFamily="49" charset="-128"/>
                <a:ea typeface="ＭＳ ゴシック" panose="020B0609070205080204" pitchFamily="49" charset="-128"/>
              </a:rPr>
              <a:t> </a:t>
            </a:r>
            <a:r>
              <a:rPr lang="en-US" altLang="ja-JP" sz="1600">
                <a:solidFill>
                  <a:schemeClr val="tx1"/>
                </a:solidFill>
                <a:latin typeface="ＭＳ ゴシック" panose="020B0609070205080204" pitchFamily="49" charset="-128"/>
                <a:ea typeface="ＭＳ ゴシック" panose="020B0609070205080204" pitchFamily="49" charset="-128"/>
              </a:rPr>
              <a:t>= crfx.CRFXClient(&lt;Your Azure IoT Hub's Hostname&gt;,&lt;Your Device Id&gt;,&lt;Your Device Key&gt;)</a:t>
            </a:r>
          </a:p>
          <a:p>
            <a:pPr latinLnBrk="1"/>
            <a:r>
              <a:rPr lang="en-US" altLang="ja-JP" sz="1600">
                <a:solidFill>
                  <a:schemeClr val="tx1"/>
                </a:solidFill>
                <a:latin typeface="ＭＳ ゴシック" panose="020B0609070205080204" pitchFamily="49" charset="-128"/>
                <a:ea typeface="ＭＳ ゴシック" panose="020B0609070205080204" pitchFamily="49" charset="-128"/>
              </a:rPr>
              <a:t>  </a:t>
            </a:r>
            <a:r>
              <a:rPr lang="en-US" altLang="ja-JP" sz="1600" smtClean="0">
                <a:solidFill>
                  <a:schemeClr val="tx1"/>
                </a:solidFill>
                <a:latin typeface="ＭＳ ゴシック" panose="020B0609070205080204" pitchFamily="49" charset="-128"/>
                <a:ea typeface="ＭＳ ゴシック" panose="020B0609070205080204" pitchFamily="49" charset="-128"/>
              </a:rPr>
              <a:t>self.client.on_connect_successful </a:t>
            </a:r>
            <a:r>
              <a:rPr lang="en-US" altLang="ja-JP" sz="1600">
                <a:solidFill>
                  <a:schemeClr val="tx1"/>
                </a:solidFill>
                <a:latin typeface="ＭＳ ゴシック" panose="020B0609070205080204" pitchFamily="49" charset="-128"/>
                <a:ea typeface="ＭＳ ゴシック" panose="020B0609070205080204" pitchFamily="49" charset="-128"/>
              </a:rPr>
              <a:t>= </a:t>
            </a:r>
            <a:r>
              <a:rPr lang="en-US" altLang="ja-JP" sz="1600" smtClean="0">
                <a:solidFill>
                  <a:schemeClr val="tx1"/>
                </a:solidFill>
                <a:latin typeface="ＭＳ ゴシック" panose="020B0609070205080204" pitchFamily="49" charset="-128"/>
                <a:ea typeface="ＭＳ ゴシック" panose="020B0609070205080204" pitchFamily="49" charset="-128"/>
              </a:rPr>
              <a:t>self.on_connect_successful</a:t>
            </a:r>
            <a:endParaRPr lang="en-US" altLang="ja-JP" sz="1600">
              <a:solidFill>
                <a:schemeClr val="tx1"/>
              </a:solidFill>
              <a:latin typeface="ＭＳ ゴシック" panose="020B0609070205080204" pitchFamily="49" charset="-128"/>
              <a:ea typeface="ＭＳ ゴシック" panose="020B0609070205080204" pitchFamily="49" charset="-128"/>
            </a:endParaRPr>
          </a:p>
          <a:p>
            <a:pPr latinLnBrk="1"/>
            <a:r>
              <a:rPr lang="en-US" altLang="ja-JP" sz="1600">
                <a:solidFill>
                  <a:schemeClr val="tx1"/>
                </a:solidFill>
                <a:latin typeface="ＭＳ ゴシック" panose="020B0609070205080204" pitchFamily="49" charset="-128"/>
                <a:ea typeface="ＭＳ ゴシック" panose="020B0609070205080204" pitchFamily="49" charset="-128"/>
              </a:rPr>
              <a:t>  </a:t>
            </a:r>
            <a:r>
              <a:rPr lang="en-US" altLang="ja-JP" sz="1600" smtClean="0">
                <a:solidFill>
                  <a:schemeClr val="tx1"/>
                </a:solidFill>
                <a:latin typeface="ＭＳ ゴシック" panose="020B0609070205080204" pitchFamily="49" charset="-128"/>
                <a:ea typeface="ＭＳ ゴシック" panose="020B0609070205080204" pitchFamily="49" charset="-128"/>
              </a:rPr>
              <a:t>self.client.on_message </a:t>
            </a:r>
            <a:r>
              <a:rPr lang="en-US" altLang="ja-JP" sz="1600">
                <a:solidFill>
                  <a:schemeClr val="tx1"/>
                </a:solidFill>
                <a:latin typeface="ＭＳ ゴシック" panose="020B0609070205080204" pitchFamily="49" charset="-128"/>
                <a:ea typeface="ＭＳ ゴシック" panose="020B0609070205080204" pitchFamily="49" charset="-128"/>
              </a:rPr>
              <a:t>= </a:t>
            </a:r>
            <a:r>
              <a:rPr lang="en-US" altLang="ja-JP" sz="1600" smtClean="0">
                <a:solidFill>
                  <a:schemeClr val="tx1"/>
                </a:solidFill>
                <a:latin typeface="ＭＳ ゴシック" panose="020B0609070205080204" pitchFamily="49" charset="-128"/>
                <a:ea typeface="ＭＳ ゴシック" panose="020B0609070205080204" pitchFamily="49" charset="-128"/>
              </a:rPr>
              <a:t>self.on_message</a:t>
            </a:r>
          </a:p>
          <a:p>
            <a:pPr latinLnBrk="1"/>
            <a:r>
              <a:rPr lang="en-US" altLang="ja-JP" sz="1600">
                <a:solidFill>
                  <a:schemeClr val="tx1"/>
                </a:solidFill>
                <a:latin typeface="ＭＳ ゴシック" panose="020B0609070205080204" pitchFamily="49" charset="-128"/>
                <a:ea typeface="ＭＳ ゴシック" panose="020B0609070205080204" pitchFamily="49" charset="-128"/>
              </a:rPr>
              <a:t> </a:t>
            </a:r>
            <a:r>
              <a:rPr lang="en-US" altLang="ja-JP" sz="1600" smtClean="0">
                <a:solidFill>
                  <a:schemeClr val="tx1"/>
                </a:solidFill>
                <a:latin typeface="ＭＳ ゴシック" panose="020B0609070205080204" pitchFamily="49" charset="-128"/>
                <a:ea typeface="ＭＳ ゴシック" panose="020B0609070205080204" pitchFamily="49" charset="-128"/>
              </a:rPr>
              <a:t> self.client.start()</a:t>
            </a:r>
            <a:endParaRPr lang="en-US" altLang="ja-JP" sz="1600">
              <a:solidFill>
                <a:schemeClr val="tx1"/>
              </a:solidFill>
              <a:latin typeface="ＭＳ ゴシック" panose="020B0609070205080204" pitchFamily="49" charset="-128"/>
              <a:ea typeface="ＭＳ ゴシック" panose="020B0609070205080204" pitchFamily="49" charset="-128"/>
            </a:endParaRPr>
          </a:p>
          <a:p>
            <a:pPr latinLnBrk="1"/>
            <a:endParaRPr kumimoji="1" lang="en-US" altLang="ja-JP" sz="1000" smtClean="0">
              <a:solidFill>
                <a:schemeClr val="tx1"/>
              </a:solidFill>
              <a:latin typeface="ＭＳ ゴシック" panose="020B0609070205080204" pitchFamily="49" charset="-128"/>
              <a:ea typeface="ＭＳ ゴシック" panose="020B0609070205080204" pitchFamily="49" charset="-128"/>
            </a:endParaRPr>
          </a:p>
          <a:p>
            <a:pPr latinLnBrk="1"/>
            <a:r>
              <a:rPr lang="en-US" altLang="ja-JP" sz="1600" smtClean="0">
                <a:solidFill>
                  <a:schemeClr val="tx1"/>
                </a:solidFill>
                <a:latin typeface="ＭＳ ゴシック" panose="020B0609070205080204" pitchFamily="49" charset="-128"/>
                <a:ea typeface="ＭＳ ゴシック" panose="020B0609070205080204" pitchFamily="49" charset="-128"/>
              </a:rPr>
              <a:t>def onInput_onCall(self): </a:t>
            </a:r>
            <a:r>
              <a:rPr lang="en-US" altLang="ja-JP" sz="1600" smtClean="0">
                <a:solidFill>
                  <a:srgbClr val="008000"/>
                </a:solidFill>
                <a:latin typeface="ＭＳ ゴシック" panose="020B0609070205080204" pitchFamily="49" charset="-128"/>
                <a:ea typeface="ＭＳ ゴシック" panose="020B0609070205080204" pitchFamily="49" charset="-128"/>
              </a:rPr>
              <a:t># Cloud Robotics API</a:t>
            </a:r>
            <a:r>
              <a:rPr lang="ja-JP" altLang="en-US" sz="1600" smtClean="0">
                <a:solidFill>
                  <a:srgbClr val="008000"/>
                </a:solidFill>
                <a:latin typeface="ＭＳ ゴシック" panose="020B0609070205080204" pitchFamily="49" charset="-128"/>
                <a:ea typeface="ＭＳ ゴシック" panose="020B0609070205080204" pitchFamily="49" charset="-128"/>
              </a:rPr>
              <a:t>をコールする</a:t>
            </a:r>
            <a:endParaRPr lang="en-US" altLang="ja-JP" sz="1600" smtClean="0">
              <a:solidFill>
                <a:srgbClr val="008000"/>
              </a:solidFill>
              <a:latin typeface="ＭＳ ゴシック" panose="020B0609070205080204" pitchFamily="49" charset="-128"/>
              <a:ea typeface="ＭＳ ゴシック" panose="020B0609070205080204" pitchFamily="49" charset="-128"/>
            </a:endParaRPr>
          </a:p>
          <a:p>
            <a:pPr latinLnBrk="1"/>
            <a:r>
              <a:rPr lang="en-US" altLang="ja-JP" sz="1600">
                <a:solidFill>
                  <a:schemeClr val="tx1"/>
                </a:solidFill>
                <a:latin typeface="ＭＳ ゴシック" panose="020B0609070205080204" pitchFamily="49" charset="-128"/>
                <a:ea typeface="ＭＳ ゴシック" panose="020B0609070205080204" pitchFamily="49" charset="-128"/>
              </a:rPr>
              <a:t> </a:t>
            </a:r>
            <a:r>
              <a:rPr lang="en-US" altLang="ja-JP" sz="1600" smtClean="0">
                <a:solidFill>
                  <a:schemeClr val="tx1"/>
                </a:solidFill>
                <a:latin typeface="ＭＳ ゴシック" panose="020B0609070205080204" pitchFamily="49" charset="-128"/>
                <a:ea typeface="ＭＳ ゴシック" panose="020B0609070205080204" pitchFamily="49" charset="-128"/>
              </a:rPr>
              <a:t> message = CRFXMessage()</a:t>
            </a:r>
          </a:p>
          <a:p>
            <a:pPr latinLnBrk="1"/>
            <a:r>
              <a:rPr lang="en-US" altLang="ja-JP" sz="1600">
                <a:solidFill>
                  <a:schemeClr val="tx1"/>
                </a:solidFill>
                <a:latin typeface="ＭＳ ゴシック" panose="020B0609070205080204" pitchFamily="49" charset="-128"/>
                <a:ea typeface="ＭＳ ゴシック" panose="020B0609070205080204" pitchFamily="49" charset="-128"/>
              </a:rPr>
              <a:t> </a:t>
            </a:r>
            <a:r>
              <a:rPr lang="en-US" altLang="ja-JP" sz="1600" smtClean="0">
                <a:solidFill>
                  <a:schemeClr val="tx1"/>
                </a:solidFill>
                <a:latin typeface="ＭＳ ゴシック" panose="020B0609070205080204" pitchFamily="49" charset="-128"/>
                <a:ea typeface="ＭＳ ゴシック" panose="020B0609070205080204" pitchFamily="49" charset="-128"/>
              </a:rPr>
              <a:t> ...</a:t>
            </a:r>
          </a:p>
          <a:p>
            <a:pPr latinLnBrk="1"/>
            <a:r>
              <a:rPr kumimoji="1" lang="en-US" altLang="ja-JP" sz="1600">
                <a:solidFill>
                  <a:schemeClr val="tx1"/>
                </a:solidFill>
                <a:latin typeface="ＭＳ ゴシック" panose="020B0609070205080204" pitchFamily="49" charset="-128"/>
                <a:ea typeface="ＭＳ ゴシック" panose="020B0609070205080204" pitchFamily="49" charset="-128"/>
              </a:rPr>
              <a:t> </a:t>
            </a:r>
            <a:r>
              <a:rPr kumimoji="1" lang="en-US" altLang="ja-JP" sz="1600" smtClean="0">
                <a:solidFill>
                  <a:schemeClr val="tx1"/>
                </a:solidFill>
                <a:latin typeface="ＭＳ ゴシック" panose="020B0609070205080204" pitchFamily="49" charset="-128"/>
                <a:ea typeface="ＭＳ ゴシック" panose="020B0609070205080204" pitchFamily="49" charset="-128"/>
              </a:rPr>
              <a:t> self.client.send_message(message)</a:t>
            </a:r>
          </a:p>
          <a:p>
            <a:pPr latinLnBrk="1"/>
            <a:endParaRPr kumimoji="1" lang="en-US" altLang="ja-JP" sz="900">
              <a:solidFill>
                <a:schemeClr val="tx1"/>
              </a:solidFill>
              <a:latin typeface="ＭＳ ゴシック" panose="020B0609070205080204" pitchFamily="49" charset="-128"/>
              <a:ea typeface="ＭＳ ゴシック" panose="020B0609070205080204" pitchFamily="49" charset="-128"/>
            </a:endParaRPr>
          </a:p>
          <a:p>
            <a:pPr latinLnBrk="1"/>
            <a:r>
              <a:rPr lang="en-US" altLang="ja-JP" sz="1600" smtClean="0">
                <a:solidFill>
                  <a:schemeClr val="tx1"/>
                </a:solidFill>
                <a:latin typeface="ＭＳ ゴシック" panose="020B0609070205080204" pitchFamily="49" charset="-128"/>
                <a:ea typeface="ＭＳ ゴシック" panose="020B0609070205080204" pitchFamily="49" charset="-128"/>
              </a:rPr>
              <a:t>def on_connect_successful(self): </a:t>
            </a:r>
            <a:r>
              <a:rPr lang="en-US" altLang="ja-JP" sz="1600" smtClean="0">
                <a:solidFill>
                  <a:srgbClr val="008000"/>
                </a:solidFill>
                <a:latin typeface="ＭＳ ゴシック" panose="020B0609070205080204" pitchFamily="49" charset="-128"/>
                <a:ea typeface="ＭＳ ゴシック" panose="020B0609070205080204" pitchFamily="49" charset="-128"/>
              </a:rPr>
              <a:t># </a:t>
            </a:r>
            <a:r>
              <a:rPr lang="ja-JP" altLang="en-US" sz="1600" smtClean="0">
                <a:solidFill>
                  <a:srgbClr val="008000"/>
                </a:solidFill>
                <a:latin typeface="ＭＳ ゴシック" panose="020B0609070205080204" pitchFamily="49" charset="-128"/>
                <a:ea typeface="ＭＳ ゴシック" panose="020B0609070205080204" pitchFamily="49" charset="-128"/>
              </a:rPr>
              <a:t>接続成功時の処理</a:t>
            </a:r>
            <a:endParaRPr lang="en-US" altLang="ja-JP" sz="1600" smtClean="0">
              <a:solidFill>
                <a:srgbClr val="008000"/>
              </a:solidFill>
              <a:latin typeface="ＭＳ ゴシック" panose="020B0609070205080204" pitchFamily="49" charset="-128"/>
              <a:ea typeface="ＭＳ ゴシック" panose="020B0609070205080204" pitchFamily="49" charset="-128"/>
            </a:endParaRPr>
          </a:p>
          <a:p>
            <a:pPr latinLnBrk="1"/>
            <a:r>
              <a:rPr lang="en-US" altLang="ja-JP" sz="1600">
                <a:solidFill>
                  <a:schemeClr val="tx1"/>
                </a:solidFill>
                <a:latin typeface="ＭＳ ゴシック" panose="020B0609070205080204" pitchFamily="49" charset="-128"/>
                <a:ea typeface="ＭＳ ゴシック" panose="020B0609070205080204" pitchFamily="49" charset="-128"/>
              </a:rPr>
              <a:t> </a:t>
            </a:r>
            <a:r>
              <a:rPr lang="en-US" altLang="ja-JP" sz="1600" smtClean="0">
                <a:solidFill>
                  <a:schemeClr val="tx1"/>
                </a:solidFill>
                <a:latin typeface="ＭＳ ゴシック" panose="020B0609070205080204" pitchFamily="49" charset="-128"/>
                <a:ea typeface="ＭＳ ゴシック" panose="020B0609070205080204" pitchFamily="49" charset="-128"/>
              </a:rPr>
              <a:t> ...</a:t>
            </a:r>
          </a:p>
          <a:p>
            <a:pPr latinLnBrk="1"/>
            <a:endParaRPr lang="en-US" altLang="ja-JP" sz="1000" smtClean="0">
              <a:solidFill>
                <a:schemeClr val="tx1"/>
              </a:solidFill>
              <a:latin typeface="ＭＳ ゴシック" panose="020B0609070205080204" pitchFamily="49" charset="-128"/>
              <a:ea typeface="ＭＳ ゴシック" panose="020B0609070205080204" pitchFamily="49" charset="-128"/>
            </a:endParaRPr>
          </a:p>
          <a:p>
            <a:pPr latinLnBrk="1"/>
            <a:r>
              <a:rPr lang="en-US" altLang="ja-JP" sz="1600" smtClean="0">
                <a:solidFill>
                  <a:schemeClr val="tx1"/>
                </a:solidFill>
                <a:latin typeface="ＭＳ ゴシック" panose="020B0609070205080204" pitchFamily="49" charset="-128"/>
                <a:ea typeface="ＭＳ ゴシック" panose="020B0609070205080204" pitchFamily="49" charset="-128"/>
              </a:rPr>
              <a:t>def on_message(self, received_message): </a:t>
            </a:r>
            <a:r>
              <a:rPr lang="en-US" altLang="ja-JP" sz="1600" smtClean="0">
                <a:solidFill>
                  <a:srgbClr val="008000"/>
                </a:solidFill>
                <a:latin typeface="ＭＳ ゴシック" panose="020B0609070205080204" pitchFamily="49" charset="-128"/>
                <a:ea typeface="ＭＳ ゴシック" panose="020B0609070205080204" pitchFamily="49" charset="-128"/>
              </a:rPr>
              <a:t># API</a:t>
            </a:r>
            <a:r>
              <a:rPr lang="ja-JP" altLang="en-US" sz="1600" smtClean="0">
                <a:solidFill>
                  <a:srgbClr val="008000"/>
                </a:solidFill>
                <a:latin typeface="ＭＳ ゴシック" panose="020B0609070205080204" pitchFamily="49" charset="-128"/>
                <a:ea typeface="ＭＳ ゴシック" panose="020B0609070205080204" pitchFamily="49" charset="-128"/>
              </a:rPr>
              <a:t>コール結果</a:t>
            </a:r>
            <a:r>
              <a:rPr lang="en-US" altLang="ja-JP" sz="1600" smtClean="0">
                <a:solidFill>
                  <a:srgbClr val="008000"/>
                </a:solidFill>
                <a:latin typeface="ＭＳ ゴシック" panose="020B0609070205080204" pitchFamily="49" charset="-128"/>
                <a:ea typeface="ＭＳ ゴシック" panose="020B0609070205080204" pitchFamily="49" charset="-128"/>
              </a:rPr>
              <a:t>(</a:t>
            </a:r>
            <a:r>
              <a:rPr lang="ja-JP" altLang="en-US" sz="1600" smtClean="0">
                <a:solidFill>
                  <a:srgbClr val="008000"/>
                </a:solidFill>
                <a:latin typeface="ＭＳ ゴシック" panose="020B0609070205080204" pitchFamily="49" charset="-128"/>
                <a:ea typeface="ＭＳ ゴシック" panose="020B0609070205080204" pitchFamily="49" charset="-128"/>
              </a:rPr>
              <a:t>メッセージ受信時</a:t>
            </a:r>
            <a:r>
              <a:rPr lang="en-US" altLang="ja-JP" sz="1600" smtClean="0">
                <a:solidFill>
                  <a:srgbClr val="008000"/>
                </a:solidFill>
                <a:latin typeface="ＭＳ ゴシック" panose="020B0609070205080204" pitchFamily="49" charset="-128"/>
                <a:ea typeface="ＭＳ ゴシック" panose="020B0609070205080204" pitchFamily="49" charset="-128"/>
              </a:rPr>
              <a:t>)</a:t>
            </a:r>
            <a:r>
              <a:rPr lang="ja-JP" altLang="en-US" sz="1600" smtClean="0">
                <a:solidFill>
                  <a:srgbClr val="008000"/>
                </a:solidFill>
                <a:latin typeface="ＭＳ ゴシック" panose="020B0609070205080204" pitchFamily="49" charset="-128"/>
                <a:ea typeface="ＭＳ ゴシック" panose="020B0609070205080204" pitchFamily="49" charset="-128"/>
              </a:rPr>
              <a:t>の処理</a:t>
            </a:r>
            <a:endParaRPr lang="en-US" altLang="ja-JP" sz="1600" smtClean="0">
              <a:solidFill>
                <a:srgbClr val="008000"/>
              </a:solidFill>
              <a:latin typeface="ＭＳ ゴシック" panose="020B0609070205080204" pitchFamily="49" charset="-128"/>
              <a:ea typeface="ＭＳ ゴシック" panose="020B0609070205080204" pitchFamily="49" charset="-128"/>
            </a:endParaRPr>
          </a:p>
          <a:p>
            <a:pPr latinLnBrk="1"/>
            <a:r>
              <a:rPr kumimoji="1" lang="en-US" altLang="ja-JP" sz="1600">
                <a:solidFill>
                  <a:schemeClr val="tx1"/>
                </a:solidFill>
                <a:latin typeface="ＭＳ ゴシック" panose="020B0609070205080204" pitchFamily="49" charset="-128"/>
                <a:ea typeface="ＭＳ ゴシック" panose="020B0609070205080204" pitchFamily="49" charset="-128"/>
              </a:rPr>
              <a:t> </a:t>
            </a:r>
            <a:r>
              <a:rPr lang="en-US" altLang="ja-JP" sz="1600">
                <a:solidFill>
                  <a:schemeClr val="tx1"/>
                </a:solidFill>
                <a:latin typeface="ＭＳ ゴシック" panose="020B0609070205080204" pitchFamily="49" charset="-128"/>
                <a:ea typeface="ＭＳ ゴシック" panose="020B0609070205080204" pitchFamily="49" charset="-128"/>
              </a:rPr>
              <a:t> </a:t>
            </a:r>
            <a:r>
              <a:rPr lang="en-US" altLang="ja-JP" sz="1600" smtClean="0">
                <a:solidFill>
                  <a:schemeClr val="tx1"/>
                </a:solidFill>
                <a:latin typeface="ＭＳ ゴシック" panose="020B0609070205080204" pitchFamily="49" charset="-128"/>
                <a:ea typeface="ＭＳ ゴシック" panose="020B0609070205080204" pitchFamily="49" charset="-128"/>
              </a:rPr>
              <a:t>...</a:t>
            </a:r>
          </a:p>
          <a:p>
            <a:pPr latinLnBrk="1"/>
            <a:r>
              <a:rPr lang="en-US" altLang="ja-JP" sz="1600">
                <a:solidFill>
                  <a:schemeClr val="tx1"/>
                </a:solidFill>
                <a:latin typeface="ＭＳ ゴシック" panose="020B0609070205080204" pitchFamily="49" charset="-128"/>
                <a:ea typeface="ＭＳ ゴシック" panose="020B0609070205080204" pitchFamily="49" charset="-128"/>
              </a:rPr>
              <a:t> </a:t>
            </a:r>
            <a:r>
              <a:rPr lang="en-US" altLang="ja-JP" sz="1600" smtClean="0">
                <a:solidFill>
                  <a:schemeClr val="tx1"/>
                </a:solidFill>
                <a:latin typeface="ＭＳ ゴシック" panose="020B0609070205080204" pitchFamily="49" charset="-128"/>
                <a:ea typeface="ＭＳ ゴシック" panose="020B0609070205080204" pitchFamily="49" charset="-128"/>
              </a:rPr>
              <a:t> </a:t>
            </a:r>
          </a:p>
        </p:txBody>
      </p:sp>
      <p:sp>
        <p:nvSpPr>
          <p:cNvPr id="5" name="テキスト ボックス 4"/>
          <p:cNvSpPr txBox="1"/>
          <p:nvPr/>
        </p:nvSpPr>
        <p:spPr>
          <a:xfrm>
            <a:off x="6607968" y="2996461"/>
            <a:ext cx="5211683" cy="954107"/>
          </a:xfrm>
          <a:prstGeom prst="rect">
            <a:avLst/>
          </a:prstGeom>
          <a:noFill/>
        </p:spPr>
        <p:txBody>
          <a:bodyPr wrap="none" rtlCol="0">
            <a:spAutoFit/>
          </a:bodyPr>
          <a:lstStyle/>
          <a:p>
            <a:r>
              <a:rPr kumimoji="1" lang="en-US" altLang="ja-JP" sz="1400" smtClean="0">
                <a:solidFill>
                  <a:srgbClr val="FF0000"/>
                </a:solidFill>
                <a:latin typeface="ＭＳ ゴシック" panose="020B0609070205080204" pitchFamily="49" charset="-128"/>
                <a:ea typeface="ＭＳ ゴシック" panose="020B0609070205080204" pitchFamily="49" charset="-128"/>
              </a:rPr>
              <a:t>API</a:t>
            </a:r>
            <a:r>
              <a:rPr lang="ja-JP" altLang="en-US" sz="1400">
                <a:solidFill>
                  <a:srgbClr val="FF0000"/>
                </a:solidFill>
                <a:latin typeface="ＭＳ ゴシック" panose="020B0609070205080204" pitchFamily="49" charset="-128"/>
                <a:ea typeface="ＭＳ ゴシック" panose="020B0609070205080204" pitchFamily="49" charset="-128"/>
              </a:rPr>
              <a:t> </a:t>
            </a:r>
            <a:r>
              <a:rPr lang="en-US" altLang="ja-JP" sz="1400" smtClean="0">
                <a:solidFill>
                  <a:srgbClr val="FF0000"/>
                </a:solidFill>
                <a:latin typeface="ＭＳ ゴシック" panose="020B0609070205080204" pitchFamily="49" charset="-128"/>
                <a:ea typeface="ＭＳ ゴシック" panose="020B0609070205080204" pitchFamily="49" charset="-128"/>
              </a:rPr>
              <a:t>Client</a:t>
            </a:r>
            <a:r>
              <a:rPr lang="ja-JP" altLang="en-US" sz="1400" smtClean="0">
                <a:solidFill>
                  <a:srgbClr val="FF0000"/>
                </a:solidFill>
                <a:latin typeface="ＭＳ ゴシック" panose="020B0609070205080204" pitchFamily="49" charset="-128"/>
                <a:ea typeface="ＭＳ ゴシック" panose="020B0609070205080204" pitchFamily="49" charset="-128"/>
              </a:rPr>
              <a:t>は</a:t>
            </a:r>
            <a:r>
              <a:rPr lang="en-US" altLang="ja-JP" sz="1400" smtClean="0">
                <a:solidFill>
                  <a:srgbClr val="FF0000"/>
                </a:solidFill>
                <a:latin typeface="ＭＳ ゴシック" panose="020B0609070205080204" pitchFamily="49" charset="-128"/>
                <a:ea typeface="ＭＳ ゴシック" panose="020B0609070205080204" pitchFamily="49" charset="-128"/>
              </a:rPr>
              <a:t>Box(Class)</a:t>
            </a:r>
            <a:r>
              <a:rPr lang="ja-JP" altLang="en-US" sz="1400" smtClean="0">
                <a:solidFill>
                  <a:srgbClr val="FF0000"/>
                </a:solidFill>
                <a:latin typeface="ＭＳ ゴシック" panose="020B0609070205080204" pitchFamily="49" charset="-128"/>
                <a:ea typeface="ＭＳ ゴシック" panose="020B0609070205080204" pitchFamily="49" charset="-128"/>
              </a:rPr>
              <a:t>のインスタンス変数としてください。</a:t>
            </a:r>
            <a:endParaRPr lang="en-US" altLang="ja-JP" sz="1400" smtClean="0">
              <a:solidFill>
                <a:srgbClr val="FF0000"/>
              </a:solidFill>
              <a:latin typeface="ＭＳ ゴシック" panose="020B0609070205080204" pitchFamily="49" charset="-128"/>
              <a:ea typeface="ＭＳ ゴシック" panose="020B0609070205080204" pitchFamily="49" charset="-128"/>
            </a:endParaRPr>
          </a:p>
          <a:p>
            <a:r>
              <a:rPr lang="ja-JP" altLang="en-US" sz="1400" smtClean="0">
                <a:solidFill>
                  <a:srgbClr val="FF0000"/>
                </a:solidFill>
                <a:latin typeface="ＭＳ ゴシック" panose="020B0609070205080204" pitchFamily="49" charset="-128"/>
                <a:ea typeface="ＭＳ ゴシック" panose="020B0609070205080204" pitchFamily="49" charset="-128"/>
              </a:rPr>
              <a:t>ローカル変数とすると、メッセージ受信ができません。</a:t>
            </a:r>
            <a:endParaRPr lang="en-US" altLang="ja-JP" sz="1400" smtClean="0">
              <a:solidFill>
                <a:srgbClr val="FF0000"/>
              </a:solidFill>
              <a:latin typeface="ＭＳ ゴシック" panose="020B0609070205080204" pitchFamily="49" charset="-128"/>
              <a:ea typeface="ＭＳ ゴシック" panose="020B0609070205080204" pitchFamily="49" charset="-128"/>
            </a:endParaRPr>
          </a:p>
          <a:p>
            <a:r>
              <a:rPr kumimoji="1" lang="ja-JP" altLang="en-US" sz="1400" smtClean="0">
                <a:solidFill>
                  <a:srgbClr val="FF0000"/>
                </a:solidFill>
                <a:latin typeface="ＭＳ ゴシック" panose="020B0609070205080204" pitchFamily="49" charset="-128"/>
                <a:ea typeface="ＭＳ ゴシック" panose="020B0609070205080204" pitchFamily="49" charset="-128"/>
              </a:rPr>
              <a:t>また、使用中は</a:t>
            </a:r>
            <a:r>
              <a:rPr kumimoji="1" lang="en-US" altLang="ja-JP" sz="1400" smtClean="0">
                <a:solidFill>
                  <a:srgbClr val="FF0000"/>
                </a:solidFill>
                <a:latin typeface="ＭＳ ゴシック" panose="020B0609070205080204" pitchFamily="49" charset="-128"/>
                <a:ea typeface="ＭＳ ゴシック" panose="020B0609070205080204" pitchFamily="49" charset="-128"/>
              </a:rPr>
              <a:t>Box</a:t>
            </a:r>
            <a:r>
              <a:rPr kumimoji="1" lang="ja-JP" altLang="en-US" sz="1400" smtClean="0">
                <a:solidFill>
                  <a:srgbClr val="FF0000"/>
                </a:solidFill>
                <a:latin typeface="ＭＳ ゴシック" panose="020B0609070205080204" pitchFamily="49" charset="-128"/>
                <a:ea typeface="ＭＳ ゴシック" panose="020B0609070205080204" pitchFamily="49" charset="-128"/>
              </a:rPr>
              <a:t>は破棄されないように、</a:t>
            </a:r>
            <a:endParaRPr kumimoji="1" lang="en-US" altLang="ja-JP" sz="1400" smtClean="0">
              <a:solidFill>
                <a:srgbClr val="FF0000"/>
              </a:solidFill>
              <a:latin typeface="ＭＳ ゴシック" panose="020B0609070205080204" pitchFamily="49" charset="-128"/>
              <a:ea typeface="ＭＳ ゴシック" panose="020B0609070205080204" pitchFamily="49" charset="-128"/>
            </a:endParaRPr>
          </a:p>
          <a:p>
            <a:r>
              <a:rPr kumimoji="1" lang="ja-JP" altLang="en-US" sz="1400" smtClean="0">
                <a:solidFill>
                  <a:srgbClr val="FF0000"/>
                </a:solidFill>
                <a:latin typeface="ＭＳ ゴシック" panose="020B0609070205080204" pitchFamily="49" charset="-128"/>
                <a:ea typeface="ＭＳ ゴシック" panose="020B0609070205080204" pitchFamily="49" charset="-128"/>
              </a:rPr>
              <a:t>性質が</a:t>
            </a:r>
            <a:r>
              <a:rPr kumimoji="1" lang="en-US" altLang="ja-JP" sz="1400" smtClean="0">
                <a:solidFill>
                  <a:srgbClr val="FF0000"/>
                </a:solidFill>
                <a:latin typeface="ＭＳ ゴシック" panose="020B0609070205080204" pitchFamily="49" charset="-128"/>
                <a:ea typeface="ＭＳ ゴシック" panose="020B0609070205080204" pitchFamily="49" charset="-128"/>
              </a:rPr>
              <a:t>onStopped</a:t>
            </a:r>
            <a:r>
              <a:rPr kumimoji="1" lang="ja-JP" altLang="en-US" sz="1400" smtClean="0">
                <a:solidFill>
                  <a:srgbClr val="FF0000"/>
                </a:solidFill>
                <a:latin typeface="ＭＳ ゴシック" panose="020B0609070205080204" pitchFamily="49" charset="-128"/>
                <a:ea typeface="ＭＳ ゴシック" panose="020B0609070205080204" pitchFamily="49" charset="-128"/>
              </a:rPr>
              <a:t>の出力を実行しないでください。</a:t>
            </a:r>
            <a:endParaRPr kumimoji="1" lang="ja-JP" altLang="en-US" sz="1400" dirty="0" smtClean="0">
              <a:solidFill>
                <a:srgbClr val="FF0000"/>
              </a:solidFill>
              <a:latin typeface="ＭＳ ゴシック" panose="020B0609070205080204" pitchFamily="49" charset="-128"/>
              <a:ea typeface="ＭＳ ゴシック" panose="020B0609070205080204" pitchFamily="49" charset="-128"/>
            </a:endParaRPr>
          </a:p>
        </p:txBody>
      </p:sp>
      <p:cxnSp>
        <p:nvCxnSpPr>
          <p:cNvPr id="7" name="直線矢印コネクタ 6"/>
          <p:cNvCxnSpPr>
            <a:stCxn id="5" idx="1"/>
          </p:cNvCxnSpPr>
          <p:nvPr/>
        </p:nvCxnSpPr>
        <p:spPr>
          <a:xfrm flipH="1" flipV="1">
            <a:off x="1928813" y="2514600"/>
            <a:ext cx="4679155" cy="958915"/>
          </a:xfrm>
          <a:prstGeom prst="straightConnector1">
            <a:avLst/>
          </a:prstGeom>
          <a:ln w="12700">
            <a:solidFill>
              <a:srgbClr val="C00000"/>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193051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正方形/長方形 66"/>
          <p:cNvSpPr/>
          <p:nvPr/>
        </p:nvSpPr>
        <p:spPr>
          <a:xfrm>
            <a:off x="848117" y="1535886"/>
            <a:ext cx="6486525" cy="978365"/>
          </a:xfrm>
          <a:prstGeom prst="rect">
            <a:avLst/>
          </a:prstGeom>
          <a:solidFill>
            <a:srgbClr val="FFCCCC"/>
          </a:solidFill>
          <a:effectLst/>
        </p:spPr>
        <p:style>
          <a:lnRef idx="1">
            <a:schemeClr val="accent1"/>
          </a:lnRef>
          <a:fillRef idx="3">
            <a:schemeClr val="accent1"/>
          </a:fillRef>
          <a:effectRef idx="2">
            <a:schemeClr val="accent1"/>
          </a:effectRef>
          <a:fontRef idx="minor">
            <a:schemeClr val="lt1"/>
          </a:fontRef>
        </p:style>
        <p:txBody>
          <a:bodyPr lIns="72000" tIns="36000" rIns="72000" bIns="36000" rtlCol="0" anchor="t" anchorCtr="0"/>
          <a:lstStyle/>
          <a:p>
            <a:pPr algn="ctr"/>
            <a:r>
              <a:rPr kumimoji="1" lang="en-US" altLang="ja-JP" sz="1200" smtClean="0">
                <a:solidFill>
                  <a:schemeClr val="tx1"/>
                </a:solidFill>
                <a:latin typeface="メイリオ" panose="020B0604030504040204" pitchFamily="50" charset="-128"/>
                <a:ea typeface="メイリオ" panose="020B0604030504040204" pitchFamily="50" charset="-128"/>
              </a:rPr>
              <a:t>Choregraphe Box</a:t>
            </a:r>
            <a:endParaRPr kumimoji="1" lang="ja-JP" altLang="en-US" sz="1200" dirty="0" smtClean="0">
              <a:solidFill>
                <a:schemeClr val="tx1"/>
              </a:solidFill>
              <a:latin typeface="メイリオ" panose="020B0604030504040204" pitchFamily="50" charset="-128"/>
              <a:ea typeface="メイリオ" panose="020B0604030504040204" pitchFamily="50" charset="-128"/>
            </a:endParaRPr>
          </a:p>
        </p:txBody>
      </p:sp>
      <p:sp>
        <p:nvSpPr>
          <p:cNvPr id="60" name="角丸四角形 59"/>
          <p:cNvSpPr/>
          <p:nvPr/>
        </p:nvSpPr>
        <p:spPr>
          <a:xfrm>
            <a:off x="640949" y="4364056"/>
            <a:ext cx="10273282" cy="1968146"/>
          </a:xfrm>
          <a:prstGeom prst="roundRect">
            <a:avLst>
              <a:gd name="adj" fmla="val 7543"/>
            </a:avLst>
          </a:prstGeom>
          <a:solidFill>
            <a:srgbClr val="CCFFCC"/>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vert" wrap="square" lIns="91440" tIns="45720" rIns="91440" bIns="45720" numCol="1" spcCol="0" rtlCol="0" fromWordArt="0" anchor="t" anchorCtr="0" forceAA="0" compatLnSpc="1">
            <a:prstTxWarp prst="textNoShape">
              <a:avLst/>
            </a:prstTxWarp>
            <a:noAutofit/>
          </a:bodyPr>
          <a:lstStyle/>
          <a:p>
            <a:pPr algn="ctr"/>
            <a:r>
              <a:rPr lang="en-US" altLang="ja-JP" sz="1600" smtClean="0">
                <a:solidFill>
                  <a:schemeClr val="tx1"/>
                </a:solidFill>
                <a:latin typeface="メイリオ" panose="020B0604030504040204" pitchFamily="50" charset="-128"/>
                <a:ea typeface="メイリオ" panose="020B0604030504040204" pitchFamily="50" charset="-128"/>
              </a:rPr>
              <a:t>API</a:t>
            </a:r>
            <a:r>
              <a:rPr lang="ja-JP" altLang="en-US" sz="1600" smtClean="0">
                <a:solidFill>
                  <a:schemeClr val="tx1"/>
                </a:solidFill>
                <a:latin typeface="メイリオ" panose="020B0604030504040204" pitchFamily="50" charset="-128"/>
                <a:ea typeface="メイリオ" panose="020B0604030504040204" pitchFamily="50" charset="-128"/>
              </a:rPr>
              <a:t>コール</a:t>
            </a:r>
            <a:endParaRPr lang="ja-JP" altLang="en-US" sz="1600" dirty="0">
              <a:solidFill>
                <a:schemeClr val="tx1"/>
              </a:solidFill>
              <a:latin typeface="メイリオ" panose="020B0604030504040204" pitchFamily="50" charset="-128"/>
              <a:ea typeface="メイリオ" panose="020B0604030504040204" pitchFamily="50" charset="-128"/>
            </a:endParaRPr>
          </a:p>
        </p:txBody>
      </p:sp>
      <p:sp>
        <p:nvSpPr>
          <p:cNvPr id="59" name="角丸四角形 58"/>
          <p:cNvSpPr/>
          <p:nvPr/>
        </p:nvSpPr>
        <p:spPr>
          <a:xfrm>
            <a:off x="640949" y="2572461"/>
            <a:ext cx="10273282" cy="1722551"/>
          </a:xfrm>
          <a:prstGeom prst="roundRect">
            <a:avLst>
              <a:gd name="adj" fmla="val 7543"/>
            </a:avLst>
          </a:prstGeom>
          <a:solidFill>
            <a:srgbClr val="CCECFF"/>
          </a:solidFill>
          <a:ln>
            <a:noFill/>
          </a:ln>
          <a:effectLst/>
        </p:spPr>
        <p:style>
          <a:lnRef idx="1">
            <a:schemeClr val="accent1"/>
          </a:lnRef>
          <a:fillRef idx="3">
            <a:schemeClr val="accent1"/>
          </a:fillRef>
          <a:effectRef idx="2">
            <a:schemeClr val="accent1"/>
          </a:effectRef>
          <a:fontRef idx="minor">
            <a:schemeClr val="lt1"/>
          </a:fontRef>
        </p:style>
        <p:txBody>
          <a:bodyPr vert="vert" rtlCol="0" anchor="t" anchorCtr="0"/>
          <a:lstStyle/>
          <a:p>
            <a:pPr algn="ctr"/>
            <a:r>
              <a:rPr lang="ja-JP" altLang="en-US" sz="1600">
                <a:solidFill>
                  <a:schemeClr val="tx1"/>
                </a:solidFill>
                <a:latin typeface="メイリオ" panose="020B0604030504040204" pitchFamily="50" charset="-128"/>
                <a:ea typeface="メイリオ" panose="020B0604030504040204" pitchFamily="50" charset="-128"/>
              </a:rPr>
              <a:t>接続</a:t>
            </a:r>
            <a:endParaRPr kumimoji="1" lang="ja-JP" altLang="en-US" sz="1600" dirty="0" smtClean="0">
              <a:solidFill>
                <a:schemeClr val="tx1"/>
              </a:solidFill>
              <a:latin typeface="メイリオ" panose="020B0604030504040204" pitchFamily="50" charset="-128"/>
              <a:ea typeface="メイリオ" panose="020B0604030504040204" pitchFamily="50" charset="-128"/>
            </a:endParaRPr>
          </a:p>
        </p:txBody>
      </p:sp>
      <p:sp>
        <p:nvSpPr>
          <p:cNvPr id="4" name="テキスト プレースホルダー 3"/>
          <p:cNvSpPr>
            <a:spLocks noGrp="1"/>
          </p:cNvSpPr>
          <p:nvPr>
            <p:ph type="body" sz="half" idx="2"/>
          </p:nvPr>
        </p:nvSpPr>
        <p:spPr>
          <a:xfrm>
            <a:off x="423124" y="1133375"/>
            <a:ext cx="10670739" cy="452577"/>
          </a:xfrm>
        </p:spPr>
        <p:txBody>
          <a:bodyPr>
            <a:normAutofit/>
          </a:bodyPr>
          <a:lstStyle/>
          <a:p>
            <a:pPr>
              <a:lnSpc>
                <a:spcPct val="100000"/>
              </a:lnSpc>
              <a:spcBef>
                <a:spcPts val="600"/>
              </a:spcBef>
            </a:pPr>
            <a:r>
              <a:rPr lang="en-US" altLang="ja-JP" smtClean="0"/>
              <a:t>Cloud Robotics API</a:t>
            </a:r>
            <a:r>
              <a:rPr lang="ja-JP" altLang="en-US" smtClean="0"/>
              <a:t>をコールするためのシーケンス例は以下のとおり。</a:t>
            </a:r>
            <a:endParaRPr lang="en-US" altLang="ja-JP" smtClean="0"/>
          </a:p>
        </p:txBody>
      </p:sp>
      <p:sp>
        <p:nvSpPr>
          <p:cNvPr id="3" name="タイトル 2"/>
          <p:cNvSpPr>
            <a:spLocks noGrp="1"/>
          </p:cNvSpPr>
          <p:nvPr>
            <p:ph type="ctrTitle"/>
          </p:nvPr>
        </p:nvSpPr>
        <p:spPr/>
        <p:txBody>
          <a:bodyPr/>
          <a:lstStyle/>
          <a:p>
            <a:r>
              <a:rPr kumimoji="1" lang="en-US" altLang="ja-JP" smtClean="0"/>
              <a:t>Cloud Robotics API</a:t>
            </a:r>
            <a:r>
              <a:rPr kumimoji="1" lang="ja-JP" altLang="en-US" smtClean="0"/>
              <a:t>のコールシーケンス</a:t>
            </a:r>
            <a:endParaRPr kumimoji="1" lang="ja-JP" altLang="en-US"/>
          </a:p>
        </p:txBody>
      </p:sp>
      <p:sp>
        <p:nvSpPr>
          <p:cNvPr id="5" name="正方形/長方形 4"/>
          <p:cNvSpPr/>
          <p:nvPr/>
        </p:nvSpPr>
        <p:spPr>
          <a:xfrm>
            <a:off x="1085453" y="1811872"/>
            <a:ext cx="1440000" cy="612000"/>
          </a:xfrm>
          <a:prstGeom prst="rect">
            <a:avLst/>
          </a:prstGeom>
          <a:solidFill>
            <a:srgbClr val="FFC000"/>
          </a:solidFill>
          <a:effectLst/>
        </p:spPr>
        <p:style>
          <a:lnRef idx="1">
            <a:schemeClr val="accent1"/>
          </a:lnRef>
          <a:fillRef idx="3">
            <a:schemeClr val="accent1"/>
          </a:fillRef>
          <a:effectRef idx="2">
            <a:schemeClr val="accent1"/>
          </a:effectRef>
          <a:fontRef idx="minor">
            <a:schemeClr val="lt1"/>
          </a:fontRef>
        </p:style>
        <p:txBody>
          <a:bodyPr lIns="72000" tIns="36000" rIns="72000" bIns="36000" rtlCol="0" anchor="ctr"/>
          <a:lstStyle/>
          <a:p>
            <a:pPr algn="ctr"/>
            <a:r>
              <a:rPr kumimoji="1" lang="en-US" altLang="ja-JP" sz="1200" smtClean="0">
                <a:solidFill>
                  <a:schemeClr val="tx1"/>
                </a:solidFill>
                <a:latin typeface="メイリオ" panose="020B0604030504040204" pitchFamily="50" charset="-128"/>
                <a:ea typeface="メイリオ" panose="020B0604030504040204" pitchFamily="50" charset="-128"/>
              </a:rPr>
              <a:t>onInput_onStart</a:t>
            </a:r>
            <a:endParaRPr kumimoji="1" lang="ja-JP" altLang="en-US" sz="1200" dirty="0" smtClean="0">
              <a:solidFill>
                <a:schemeClr val="tx1"/>
              </a:solidFill>
              <a:latin typeface="メイリオ" panose="020B0604030504040204" pitchFamily="50" charset="-128"/>
              <a:ea typeface="メイリオ" panose="020B0604030504040204" pitchFamily="50" charset="-128"/>
            </a:endParaRPr>
          </a:p>
        </p:txBody>
      </p:sp>
      <p:sp>
        <p:nvSpPr>
          <p:cNvPr id="6" name="正方形/長方形 5"/>
          <p:cNvSpPr/>
          <p:nvPr/>
        </p:nvSpPr>
        <p:spPr>
          <a:xfrm>
            <a:off x="7559110" y="1809433"/>
            <a:ext cx="1440000" cy="612000"/>
          </a:xfrm>
          <a:prstGeom prst="rect">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lIns="72000" tIns="36000" rIns="72000" bIns="36000" rtlCol="0" anchor="ctr"/>
          <a:lstStyle/>
          <a:p>
            <a:pPr algn="ctr"/>
            <a:r>
              <a:rPr kumimoji="1" lang="en-US" altLang="ja-JP" sz="1200" smtClean="0">
                <a:solidFill>
                  <a:schemeClr val="tx1"/>
                </a:solidFill>
                <a:latin typeface="メイリオ" panose="020B0604030504040204" pitchFamily="50" charset="-128"/>
                <a:ea typeface="メイリオ" panose="020B0604030504040204" pitchFamily="50" charset="-128"/>
              </a:rPr>
              <a:t>CRFXClient</a:t>
            </a:r>
            <a:endParaRPr kumimoji="1" lang="ja-JP" altLang="en-US" sz="1200" dirty="0" smtClean="0">
              <a:solidFill>
                <a:schemeClr val="tx1"/>
              </a:solidFill>
              <a:latin typeface="メイリオ" panose="020B0604030504040204" pitchFamily="50" charset="-128"/>
              <a:ea typeface="メイリオ" panose="020B0604030504040204" pitchFamily="50" charset="-128"/>
            </a:endParaRPr>
          </a:p>
        </p:txBody>
      </p:sp>
      <p:sp>
        <p:nvSpPr>
          <p:cNvPr id="8" name="正方形/長方形 7"/>
          <p:cNvSpPr/>
          <p:nvPr/>
        </p:nvSpPr>
        <p:spPr>
          <a:xfrm>
            <a:off x="5776845" y="1813374"/>
            <a:ext cx="1440000" cy="612000"/>
          </a:xfrm>
          <a:prstGeom prst="rect">
            <a:avLst/>
          </a:prstGeom>
          <a:solidFill>
            <a:srgbClr val="FFC000"/>
          </a:solidFill>
          <a:effectLst/>
        </p:spPr>
        <p:style>
          <a:lnRef idx="1">
            <a:schemeClr val="accent1"/>
          </a:lnRef>
          <a:fillRef idx="3">
            <a:schemeClr val="accent1"/>
          </a:fillRef>
          <a:effectRef idx="2">
            <a:schemeClr val="accent1"/>
          </a:effectRef>
          <a:fontRef idx="minor">
            <a:schemeClr val="lt1"/>
          </a:fontRef>
        </p:style>
        <p:txBody>
          <a:bodyPr lIns="72000" tIns="36000" rIns="72000" bIns="36000" rtlCol="0" anchor="ctr"/>
          <a:lstStyle/>
          <a:p>
            <a:pPr algn="ctr"/>
            <a:r>
              <a:rPr lang="en-US" altLang="ja-JP" sz="1200">
                <a:solidFill>
                  <a:schemeClr val="tx1"/>
                </a:solidFill>
                <a:latin typeface="メイリオ" panose="020B0604030504040204" pitchFamily="50" charset="-128"/>
                <a:ea typeface="メイリオ" panose="020B0604030504040204" pitchFamily="50" charset="-128"/>
              </a:rPr>
              <a:t>&lt;</a:t>
            </a:r>
            <a:r>
              <a:rPr kumimoji="1" lang="en-US" altLang="ja-JP" sz="1200" smtClean="0">
                <a:solidFill>
                  <a:schemeClr val="tx1"/>
                </a:solidFill>
                <a:latin typeface="メイリオ" panose="020B0604030504040204" pitchFamily="50" charset="-128"/>
                <a:ea typeface="メイリオ" panose="020B0604030504040204" pitchFamily="50" charset="-128"/>
              </a:rPr>
              <a:t>callback&gt;</a:t>
            </a:r>
          </a:p>
          <a:p>
            <a:pPr algn="ctr"/>
            <a:r>
              <a:rPr lang="en-US" altLang="ja-JP" sz="1200" smtClean="0">
                <a:solidFill>
                  <a:schemeClr val="tx1"/>
                </a:solidFill>
                <a:latin typeface="メイリオ" panose="020B0604030504040204" pitchFamily="50" charset="-128"/>
                <a:ea typeface="メイリオ" panose="020B0604030504040204" pitchFamily="50" charset="-128"/>
              </a:rPr>
              <a:t>on_message</a:t>
            </a:r>
            <a:endParaRPr kumimoji="1" lang="ja-JP" altLang="en-US" sz="1200" dirty="0" smtClean="0">
              <a:solidFill>
                <a:schemeClr val="tx1"/>
              </a:solidFill>
              <a:latin typeface="メイリオ" panose="020B0604030504040204" pitchFamily="50" charset="-128"/>
              <a:ea typeface="メイリオ" panose="020B0604030504040204" pitchFamily="50" charset="-128"/>
            </a:endParaRPr>
          </a:p>
        </p:txBody>
      </p:sp>
      <p:sp>
        <p:nvSpPr>
          <p:cNvPr id="9" name="正方形/長方形 8"/>
          <p:cNvSpPr/>
          <p:nvPr/>
        </p:nvSpPr>
        <p:spPr>
          <a:xfrm>
            <a:off x="9474231" y="1798541"/>
            <a:ext cx="1440000" cy="612000"/>
          </a:xfrm>
          <a:prstGeom prst="rect">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lIns="72000" tIns="36000" rIns="72000" bIns="36000" rtlCol="0" anchor="ctr"/>
          <a:lstStyle/>
          <a:p>
            <a:pPr algn="ctr"/>
            <a:r>
              <a:rPr kumimoji="1" lang="en-US" altLang="ja-JP" sz="1200" smtClean="0">
                <a:solidFill>
                  <a:schemeClr val="tx1"/>
                </a:solidFill>
                <a:latin typeface="メイリオ" panose="020B0604030504040204" pitchFamily="50" charset="-128"/>
                <a:ea typeface="メイリオ" panose="020B0604030504040204" pitchFamily="50" charset="-128"/>
              </a:rPr>
              <a:t>Cloud Robotics</a:t>
            </a:r>
          </a:p>
          <a:p>
            <a:pPr algn="ctr"/>
            <a:r>
              <a:rPr kumimoji="1" lang="en-US" altLang="ja-JP" sz="1200" smtClean="0">
                <a:solidFill>
                  <a:schemeClr val="tx1"/>
                </a:solidFill>
                <a:latin typeface="メイリオ" panose="020B0604030504040204" pitchFamily="50" charset="-128"/>
                <a:ea typeface="メイリオ" panose="020B0604030504040204" pitchFamily="50" charset="-128"/>
              </a:rPr>
              <a:t>API</a:t>
            </a:r>
            <a:endParaRPr kumimoji="1" lang="ja-JP" altLang="en-US" sz="1200" dirty="0" smtClean="0">
              <a:solidFill>
                <a:schemeClr val="tx1"/>
              </a:solidFill>
              <a:latin typeface="メイリオ" panose="020B0604030504040204" pitchFamily="50" charset="-128"/>
              <a:ea typeface="メイリオ" panose="020B0604030504040204" pitchFamily="50" charset="-128"/>
            </a:endParaRPr>
          </a:p>
        </p:txBody>
      </p:sp>
      <p:cxnSp>
        <p:nvCxnSpPr>
          <p:cNvPr id="11" name="直線コネクタ 10"/>
          <p:cNvCxnSpPr>
            <a:stCxn id="9" idx="2"/>
          </p:cNvCxnSpPr>
          <p:nvPr/>
        </p:nvCxnSpPr>
        <p:spPr>
          <a:xfrm>
            <a:off x="10194231" y="2410541"/>
            <a:ext cx="0" cy="3717107"/>
          </a:xfrm>
          <a:prstGeom prst="line">
            <a:avLst/>
          </a:prstGeom>
          <a:ln>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12" name="直線コネクタ 11"/>
          <p:cNvCxnSpPr>
            <a:stCxn id="6" idx="2"/>
          </p:cNvCxnSpPr>
          <p:nvPr/>
        </p:nvCxnSpPr>
        <p:spPr>
          <a:xfrm>
            <a:off x="8279110" y="2421433"/>
            <a:ext cx="0" cy="3802792"/>
          </a:xfrm>
          <a:prstGeom prst="line">
            <a:avLst/>
          </a:prstGeom>
          <a:ln>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14" name="直線コネクタ 13"/>
          <p:cNvCxnSpPr>
            <a:stCxn id="8" idx="2"/>
          </p:cNvCxnSpPr>
          <p:nvPr/>
        </p:nvCxnSpPr>
        <p:spPr>
          <a:xfrm>
            <a:off x="6496845" y="2425374"/>
            <a:ext cx="0" cy="3802789"/>
          </a:xfrm>
          <a:prstGeom prst="line">
            <a:avLst/>
          </a:prstGeom>
          <a:ln>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18" name="直線コネクタ 17"/>
          <p:cNvCxnSpPr>
            <a:stCxn id="5" idx="2"/>
          </p:cNvCxnSpPr>
          <p:nvPr/>
        </p:nvCxnSpPr>
        <p:spPr>
          <a:xfrm>
            <a:off x="1805453" y="2423872"/>
            <a:ext cx="0" cy="3802791"/>
          </a:xfrm>
          <a:prstGeom prst="line">
            <a:avLst/>
          </a:prstGeom>
          <a:ln>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20" name="正方形/長方形 19"/>
          <p:cNvSpPr/>
          <p:nvPr/>
        </p:nvSpPr>
        <p:spPr>
          <a:xfrm>
            <a:off x="1696910" y="2619791"/>
            <a:ext cx="252000" cy="612000"/>
          </a:xfrm>
          <a:prstGeom prst="rect">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smtClean="0">
              <a:latin typeface="メイリオ" panose="020B0604030504040204" pitchFamily="50" charset="-128"/>
              <a:ea typeface="メイリオ" panose="020B0604030504040204" pitchFamily="50" charset="-128"/>
            </a:endParaRPr>
          </a:p>
        </p:txBody>
      </p:sp>
      <p:sp>
        <p:nvSpPr>
          <p:cNvPr id="23" name="テキスト ボックス 22"/>
          <p:cNvSpPr txBox="1"/>
          <p:nvPr/>
        </p:nvSpPr>
        <p:spPr>
          <a:xfrm>
            <a:off x="6563172" y="2599250"/>
            <a:ext cx="1692771" cy="184666"/>
          </a:xfrm>
          <a:prstGeom prst="rect">
            <a:avLst/>
          </a:prstGeom>
          <a:noFill/>
        </p:spPr>
        <p:txBody>
          <a:bodyPr wrap="none" lIns="0" tIns="0" rIns="0" bIns="0" rtlCol="0">
            <a:spAutoFit/>
          </a:bodyPr>
          <a:lstStyle/>
          <a:p>
            <a:r>
              <a:rPr lang="ja-JP" altLang="en-US" sz="1200" smtClean="0">
                <a:latin typeface="メイリオ" panose="020B0604030504040204" pitchFamily="50" charset="-128"/>
                <a:ea typeface="メイリオ" panose="020B0604030504040204" pitchFamily="50" charset="-128"/>
              </a:rPr>
              <a:t>生成、コールバック指定</a:t>
            </a:r>
            <a:endParaRPr kumimoji="1" lang="ja-JP" altLang="en-US" sz="1200" dirty="0" smtClean="0">
              <a:latin typeface="メイリオ" panose="020B0604030504040204" pitchFamily="50" charset="-128"/>
              <a:ea typeface="メイリオ" panose="020B0604030504040204" pitchFamily="50" charset="-128"/>
            </a:endParaRPr>
          </a:p>
        </p:txBody>
      </p:sp>
      <p:sp>
        <p:nvSpPr>
          <p:cNvPr id="25" name="テキスト ボックス 24"/>
          <p:cNvSpPr txBox="1"/>
          <p:nvPr/>
        </p:nvSpPr>
        <p:spPr>
          <a:xfrm>
            <a:off x="7552890" y="2926227"/>
            <a:ext cx="483081" cy="184666"/>
          </a:xfrm>
          <a:prstGeom prst="rect">
            <a:avLst/>
          </a:prstGeom>
          <a:noFill/>
        </p:spPr>
        <p:txBody>
          <a:bodyPr wrap="none" lIns="0" tIns="0" rIns="0" bIns="0" rtlCol="0">
            <a:spAutoFit/>
          </a:bodyPr>
          <a:lstStyle/>
          <a:p>
            <a:r>
              <a:rPr kumimoji="1" lang="en-US" altLang="ja-JP" sz="1200" smtClean="0">
                <a:latin typeface="メイリオ" panose="020B0604030504040204" pitchFamily="50" charset="-128"/>
                <a:ea typeface="メイリオ" panose="020B0604030504040204" pitchFamily="50" charset="-128"/>
              </a:rPr>
              <a:t>start()</a:t>
            </a:r>
            <a:endParaRPr kumimoji="1" lang="ja-JP" altLang="en-US" sz="1200" dirty="0" smtClean="0">
              <a:latin typeface="メイリオ" panose="020B0604030504040204" pitchFamily="50" charset="-128"/>
              <a:ea typeface="メイリオ" panose="020B0604030504040204" pitchFamily="50" charset="-128"/>
            </a:endParaRPr>
          </a:p>
        </p:txBody>
      </p:sp>
      <p:sp>
        <p:nvSpPr>
          <p:cNvPr id="26" name="正方形/長方形 25"/>
          <p:cNvSpPr/>
          <p:nvPr/>
        </p:nvSpPr>
        <p:spPr>
          <a:xfrm>
            <a:off x="8173732" y="2787936"/>
            <a:ext cx="252000" cy="3528000"/>
          </a:xfrm>
          <a:prstGeom prst="rect">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smtClean="0">
              <a:latin typeface="メイリオ" panose="020B0604030504040204" pitchFamily="50" charset="-128"/>
              <a:ea typeface="メイリオ" panose="020B0604030504040204" pitchFamily="50" charset="-128"/>
            </a:endParaRPr>
          </a:p>
        </p:txBody>
      </p:sp>
      <p:cxnSp>
        <p:nvCxnSpPr>
          <p:cNvPr id="24" name="直線矢印コネクタ 23"/>
          <p:cNvCxnSpPr/>
          <p:nvPr/>
        </p:nvCxnSpPr>
        <p:spPr>
          <a:xfrm>
            <a:off x="1948910" y="3153954"/>
            <a:ext cx="6352407" cy="0"/>
          </a:xfrm>
          <a:prstGeom prst="straightConnector1">
            <a:avLst/>
          </a:prstGeom>
          <a:ln w="6350">
            <a:tailEnd type="triangle"/>
          </a:ln>
          <a:effectLst/>
        </p:spPr>
        <p:style>
          <a:lnRef idx="2">
            <a:schemeClr val="accent1"/>
          </a:lnRef>
          <a:fillRef idx="0">
            <a:schemeClr val="accent1"/>
          </a:fillRef>
          <a:effectRef idx="1">
            <a:schemeClr val="accent1"/>
          </a:effectRef>
          <a:fontRef idx="minor">
            <a:schemeClr val="tx1"/>
          </a:fontRef>
        </p:style>
      </p:cxnSp>
      <p:cxnSp>
        <p:nvCxnSpPr>
          <p:cNvPr id="22" name="直線矢印コネクタ 21"/>
          <p:cNvCxnSpPr/>
          <p:nvPr/>
        </p:nvCxnSpPr>
        <p:spPr>
          <a:xfrm>
            <a:off x="1933039" y="2796770"/>
            <a:ext cx="6227373" cy="0"/>
          </a:xfrm>
          <a:prstGeom prst="straightConnector1">
            <a:avLst/>
          </a:prstGeom>
          <a:ln w="6350">
            <a:tailEnd type="triangle"/>
          </a:ln>
          <a:effectLst/>
        </p:spPr>
        <p:style>
          <a:lnRef idx="2">
            <a:schemeClr val="accent1"/>
          </a:lnRef>
          <a:fillRef idx="0">
            <a:schemeClr val="accent1"/>
          </a:fillRef>
          <a:effectRef idx="1">
            <a:schemeClr val="accent1"/>
          </a:effectRef>
          <a:fontRef idx="minor">
            <a:schemeClr val="tx1"/>
          </a:fontRef>
        </p:style>
      </p:cxnSp>
      <p:sp>
        <p:nvSpPr>
          <p:cNvPr id="27" name="正方形/長方形 26"/>
          <p:cNvSpPr/>
          <p:nvPr/>
        </p:nvSpPr>
        <p:spPr>
          <a:xfrm>
            <a:off x="8301317" y="3153954"/>
            <a:ext cx="252000" cy="3168000"/>
          </a:xfrm>
          <a:prstGeom prst="rect">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smtClean="0">
              <a:latin typeface="メイリオ" panose="020B0604030504040204" pitchFamily="50" charset="-128"/>
              <a:ea typeface="メイリオ" panose="020B0604030504040204" pitchFamily="50" charset="-128"/>
            </a:endParaRPr>
          </a:p>
        </p:txBody>
      </p:sp>
      <p:cxnSp>
        <p:nvCxnSpPr>
          <p:cNvPr id="28" name="直線矢印コネクタ 27"/>
          <p:cNvCxnSpPr/>
          <p:nvPr/>
        </p:nvCxnSpPr>
        <p:spPr>
          <a:xfrm>
            <a:off x="8574749" y="3311809"/>
            <a:ext cx="1620000" cy="0"/>
          </a:xfrm>
          <a:prstGeom prst="straightConnector1">
            <a:avLst/>
          </a:prstGeom>
          <a:ln w="6350">
            <a:tailEnd type="triangle"/>
          </a:ln>
          <a:effectLst/>
        </p:spPr>
        <p:style>
          <a:lnRef idx="2">
            <a:schemeClr val="accent1"/>
          </a:lnRef>
          <a:fillRef idx="0">
            <a:schemeClr val="accent1"/>
          </a:fillRef>
          <a:effectRef idx="1">
            <a:schemeClr val="accent1"/>
          </a:effectRef>
          <a:fontRef idx="minor">
            <a:schemeClr val="tx1"/>
          </a:fontRef>
        </p:style>
      </p:cxnSp>
      <p:sp>
        <p:nvSpPr>
          <p:cNvPr id="29" name="テキスト ボックス 28"/>
          <p:cNvSpPr txBox="1"/>
          <p:nvPr/>
        </p:nvSpPr>
        <p:spPr>
          <a:xfrm>
            <a:off x="9824238" y="3105750"/>
            <a:ext cx="307777" cy="184666"/>
          </a:xfrm>
          <a:prstGeom prst="rect">
            <a:avLst/>
          </a:prstGeom>
          <a:noFill/>
        </p:spPr>
        <p:txBody>
          <a:bodyPr wrap="none" lIns="0" tIns="0" rIns="0" bIns="0" rtlCol="0">
            <a:spAutoFit/>
          </a:bodyPr>
          <a:lstStyle/>
          <a:p>
            <a:r>
              <a:rPr kumimoji="1" lang="ja-JP" altLang="en-US" sz="1200" smtClean="0">
                <a:latin typeface="メイリオ" panose="020B0604030504040204" pitchFamily="50" charset="-128"/>
                <a:ea typeface="メイリオ" panose="020B0604030504040204" pitchFamily="50" charset="-128"/>
              </a:rPr>
              <a:t>接続</a:t>
            </a:r>
            <a:endParaRPr kumimoji="1" lang="ja-JP" altLang="en-US" sz="1200" dirty="0" smtClean="0">
              <a:latin typeface="メイリオ" panose="020B0604030504040204" pitchFamily="50" charset="-128"/>
              <a:ea typeface="メイリオ" panose="020B0604030504040204" pitchFamily="50" charset="-128"/>
            </a:endParaRPr>
          </a:p>
        </p:txBody>
      </p:sp>
      <p:cxnSp>
        <p:nvCxnSpPr>
          <p:cNvPr id="30" name="直線矢印コネクタ 29"/>
          <p:cNvCxnSpPr/>
          <p:nvPr/>
        </p:nvCxnSpPr>
        <p:spPr>
          <a:xfrm flipH="1">
            <a:off x="8556911" y="3472463"/>
            <a:ext cx="1620000" cy="0"/>
          </a:xfrm>
          <a:prstGeom prst="straightConnector1">
            <a:avLst/>
          </a:prstGeom>
          <a:ln w="6350">
            <a:tailEnd type="triangle"/>
          </a:ln>
          <a:effectLst/>
        </p:spPr>
        <p:style>
          <a:lnRef idx="2">
            <a:schemeClr val="accent1"/>
          </a:lnRef>
          <a:fillRef idx="0">
            <a:schemeClr val="accent1"/>
          </a:fillRef>
          <a:effectRef idx="1">
            <a:schemeClr val="accent1"/>
          </a:effectRef>
          <a:fontRef idx="minor">
            <a:schemeClr val="tx1"/>
          </a:fontRef>
        </p:style>
      </p:cxnSp>
      <p:sp>
        <p:nvSpPr>
          <p:cNvPr id="31" name="テキスト ボックス 30"/>
          <p:cNvSpPr txBox="1"/>
          <p:nvPr/>
        </p:nvSpPr>
        <p:spPr>
          <a:xfrm>
            <a:off x="9603723" y="3544953"/>
            <a:ext cx="525785" cy="184666"/>
          </a:xfrm>
          <a:prstGeom prst="rect">
            <a:avLst/>
          </a:prstGeom>
          <a:noFill/>
        </p:spPr>
        <p:txBody>
          <a:bodyPr wrap="none" lIns="0" tIns="0" rIns="0" bIns="0" rtlCol="0">
            <a:spAutoFit/>
          </a:bodyPr>
          <a:lstStyle/>
          <a:p>
            <a:r>
              <a:rPr kumimoji="1" lang="ja-JP" altLang="en-US" sz="1200" smtClean="0">
                <a:latin typeface="メイリオ" panose="020B0604030504040204" pitchFamily="50" charset="-128"/>
                <a:ea typeface="メイリオ" panose="020B0604030504040204" pitchFamily="50" charset="-128"/>
              </a:rPr>
              <a:t>接続</a:t>
            </a:r>
            <a:r>
              <a:rPr kumimoji="1" lang="en-US" altLang="ja-JP" sz="1200" smtClean="0">
                <a:latin typeface="メイリオ" panose="020B0604030504040204" pitchFamily="50" charset="-128"/>
                <a:ea typeface="メイリオ" panose="020B0604030504040204" pitchFamily="50" charset="-128"/>
              </a:rPr>
              <a:t>OK</a:t>
            </a:r>
            <a:endParaRPr kumimoji="1" lang="ja-JP" altLang="en-US" sz="1200" dirty="0" smtClean="0">
              <a:latin typeface="メイリオ" panose="020B0604030504040204" pitchFamily="50" charset="-128"/>
              <a:ea typeface="メイリオ" panose="020B0604030504040204" pitchFamily="50" charset="-128"/>
            </a:endParaRPr>
          </a:p>
        </p:txBody>
      </p:sp>
      <p:sp>
        <p:nvSpPr>
          <p:cNvPr id="40" name="正方形/長方形 39"/>
          <p:cNvSpPr/>
          <p:nvPr/>
        </p:nvSpPr>
        <p:spPr>
          <a:xfrm>
            <a:off x="2643854" y="1816679"/>
            <a:ext cx="1440000" cy="612000"/>
          </a:xfrm>
          <a:prstGeom prst="rect">
            <a:avLst/>
          </a:prstGeom>
          <a:solidFill>
            <a:srgbClr val="FFC000"/>
          </a:solidFill>
          <a:effectLst/>
        </p:spPr>
        <p:style>
          <a:lnRef idx="1">
            <a:schemeClr val="accent1"/>
          </a:lnRef>
          <a:fillRef idx="3">
            <a:schemeClr val="accent1"/>
          </a:fillRef>
          <a:effectRef idx="2">
            <a:schemeClr val="accent1"/>
          </a:effectRef>
          <a:fontRef idx="minor">
            <a:schemeClr val="lt1"/>
          </a:fontRef>
        </p:style>
        <p:txBody>
          <a:bodyPr lIns="72000" tIns="36000" rIns="72000" bIns="36000" rtlCol="0" anchor="ctr"/>
          <a:lstStyle/>
          <a:p>
            <a:pPr algn="ctr"/>
            <a:r>
              <a:rPr lang="en-US" altLang="ja-JP" sz="1200" smtClean="0">
                <a:solidFill>
                  <a:schemeClr val="tx1"/>
                </a:solidFill>
                <a:latin typeface="メイリオ" panose="020B0604030504040204" pitchFamily="50" charset="-128"/>
                <a:ea typeface="メイリオ" panose="020B0604030504040204" pitchFamily="50" charset="-128"/>
              </a:rPr>
              <a:t>API caller</a:t>
            </a:r>
          </a:p>
          <a:p>
            <a:pPr algn="ctr"/>
            <a:r>
              <a:rPr kumimoji="1" lang="en-US" altLang="ja-JP" sz="1200" smtClean="0">
                <a:solidFill>
                  <a:schemeClr val="tx1"/>
                </a:solidFill>
                <a:latin typeface="メイリオ" panose="020B0604030504040204" pitchFamily="50" charset="-128"/>
                <a:ea typeface="メイリオ" panose="020B0604030504040204" pitchFamily="50" charset="-128"/>
              </a:rPr>
              <a:t>(onInput_onCall)</a:t>
            </a:r>
            <a:endParaRPr kumimoji="1" lang="ja-JP" altLang="en-US" sz="1200" dirty="0" smtClean="0">
              <a:solidFill>
                <a:schemeClr val="tx1"/>
              </a:solidFill>
              <a:latin typeface="メイリオ" panose="020B0604030504040204" pitchFamily="50" charset="-128"/>
              <a:ea typeface="メイリオ" panose="020B0604030504040204" pitchFamily="50" charset="-128"/>
            </a:endParaRPr>
          </a:p>
        </p:txBody>
      </p:sp>
      <p:cxnSp>
        <p:nvCxnSpPr>
          <p:cNvPr id="41" name="直線コネクタ 40"/>
          <p:cNvCxnSpPr>
            <a:stCxn id="40" idx="2"/>
          </p:cNvCxnSpPr>
          <p:nvPr/>
        </p:nvCxnSpPr>
        <p:spPr>
          <a:xfrm>
            <a:off x="3363854" y="2428679"/>
            <a:ext cx="0" cy="3802791"/>
          </a:xfrm>
          <a:prstGeom prst="line">
            <a:avLst/>
          </a:prstGeom>
          <a:ln>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42" name="正方形/長方形 41"/>
          <p:cNvSpPr/>
          <p:nvPr/>
        </p:nvSpPr>
        <p:spPr>
          <a:xfrm>
            <a:off x="3244336" y="4447881"/>
            <a:ext cx="252000" cy="504000"/>
          </a:xfrm>
          <a:prstGeom prst="rect">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smtClean="0">
              <a:latin typeface="メイリオ" panose="020B0604030504040204" pitchFamily="50" charset="-128"/>
              <a:ea typeface="メイリオ" panose="020B0604030504040204" pitchFamily="50" charset="-128"/>
            </a:endParaRPr>
          </a:p>
        </p:txBody>
      </p:sp>
      <p:cxnSp>
        <p:nvCxnSpPr>
          <p:cNvPr id="46" name="直線矢印コネクタ 45"/>
          <p:cNvCxnSpPr/>
          <p:nvPr/>
        </p:nvCxnSpPr>
        <p:spPr>
          <a:xfrm>
            <a:off x="3496336" y="4548925"/>
            <a:ext cx="4648938" cy="0"/>
          </a:xfrm>
          <a:prstGeom prst="straightConnector1">
            <a:avLst/>
          </a:prstGeom>
          <a:ln w="6350">
            <a:tailEnd type="triangle"/>
          </a:ln>
          <a:effectLst/>
        </p:spPr>
        <p:style>
          <a:lnRef idx="2">
            <a:schemeClr val="accent1"/>
          </a:lnRef>
          <a:fillRef idx="0">
            <a:schemeClr val="accent1"/>
          </a:fillRef>
          <a:effectRef idx="1">
            <a:schemeClr val="accent1"/>
          </a:effectRef>
          <a:fontRef idx="minor">
            <a:schemeClr val="tx1"/>
          </a:fontRef>
        </p:style>
      </p:cxnSp>
      <p:sp>
        <p:nvSpPr>
          <p:cNvPr id="47" name="テキスト ボックス 46"/>
          <p:cNvSpPr txBox="1"/>
          <p:nvPr/>
        </p:nvSpPr>
        <p:spPr>
          <a:xfrm>
            <a:off x="6823934" y="4364259"/>
            <a:ext cx="1243930" cy="184666"/>
          </a:xfrm>
          <a:prstGeom prst="rect">
            <a:avLst/>
          </a:prstGeom>
          <a:noFill/>
        </p:spPr>
        <p:txBody>
          <a:bodyPr wrap="none" lIns="0" tIns="0" rIns="0" bIns="0" rtlCol="0">
            <a:spAutoFit/>
          </a:bodyPr>
          <a:lstStyle/>
          <a:p>
            <a:r>
              <a:rPr kumimoji="1" lang="en-US" altLang="ja-JP" sz="1200" smtClean="0">
                <a:latin typeface="メイリオ" panose="020B0604030504040204" pitchFamily="50" charset="-128"/>
                <a:ea typeface="メイリオ" panose="020B0604030504040204" pitchFamily="50" charset="-128"/>
              </a:rPr>
              <a:t>send_message()</a:t>
            </a:r>
            <a:endParaRPr kumimoji="1" lang="ja-JP" altLang="en-US" sz="1200" dirty="0" smtClean="0">
              <a:latin typeface="メイリオ" panose="020B0604030504040204" pitchFamily="50" charset="-128"/>
              <a:ea typeface="メイリオ" panose="020B0604030504040204" pitchFamily="50" charset="-128"/>
            </a:endParaRPr>
          </a:p>
        </p:txBody>
      </p:sp>
      <p:cxnSp>
        <p:nvCxnSpPr>
          <p:cNvPr id="48" name="直線矢印コネクタ 47"/>
          <p:cNvCxnSpPr/>
          <p:nvPr/>
        </p:nvCxnSpPr>
        <p:spPr>
          <a:xfrm>
            <a:off x="8574749" y="4780181"/>
            <a:ext cx="1620000" cy="0"/>
          </a:xfrm>
          <a:prstGeom prst="straightConnector1">
            <a:avLst/>
          </a:prstGeom>
          <a:ln w="6350">
            <a:tailEnd type="triangle"/>
          </a:ln>
          <a:effectLst/>
        </p:spPr>
        <p:style>
          <a:lnRef idx="2">
            <a:schemeClr val="accent1"/>
          </a:lnRef>
          <a:fillRef idx="0">
            <a:schemeClr val="accent1"/>
          </a:fillRef>
          <a:effectRef idx="1">
            <a:schemeClr val="accent1"/>
          </a:effectRef>
          <a:fontRef idx="minor">
            <a:schemeClr val="tx1"/>
          </a:fontRef>
        </p:style>
      </p:cxnSp>
      <p:sp>
        <p:nvSpPr>
          <p:cNvPr id="49" name="テキスト ボックス 48"/>
          <p:cNvSpPr txBox="1"/>
          <p:nvPr/>
        </p:nvSpPr>
        <p:spPr>
          <a:xfrm>
            <a:off x="8612361" y="4568777"/>
            <a:ext cx="1517147" cy="184666"/>
          </a:xfrm>
          <a:prstGeom prst="rect">
            <a:avLst/>
          </a:prstGeom>
          <a:noFill/>
        </p:spPr>
        <p:txBody>
          <a:bodyPr wrap="none" lIns="0" tIns="0" rIns="0" bIns="0" rtlCol="0">
            <a:spAutoFit/>
          </a:bodyPr>
          <a:lstStyle/>
          <a:p>
            <a:r>
              <a:rPr kumimoji="1" lang="en-US" altLang="ja-JP" sz="1200" smtClean="0">
                <a:latin typeface="メイリオ" panose="020B0604030504040204" pitchFamily="50" charset="-128"/>
                <a:ea typeface="メイリオ" panose="020B0604030504040204" pitchFamily="50" charset="-128"/>
              </a:rPr>
              <a:t>MQTT</a:t>
            </a:r>
            <a:r>
              <a:rPr kumimoji="1" lang="ja-JP" altLang="en-US" sz="1200" smtClean="0">
                <a:latin typeface="メイリオ" panose="020B0604030504040204" pitchFamily="50" charset="-128"/>
                <a:ea typeface="メイリオ" panose="020B0604030504040204" pitchFamily="50" charset="-128"/>
              </a:rPr>
              <a:t>メッセージ送信</a:t>
            </a:r>
            <a:endParaRPr kumimoji="1" lang="ja-JP" altLang="en-US" sz="1200" dirty="0" smtClean="0">
              <a:latin typeface="メイリオ" panose="020B0604030504040204" pitchFamily="50" charset="-128"/>
              <a:ea typeface="メイリオ" panose="020B0604030504040204" pitchFamily="50" charset="-128"/>
            </a:endParaRPr>
          </a:p>
        </p:txBody>
      </p:sp>
      <p:cxnSp>
        <p:nvCxnSpPr>
          <p:cNvPr id="51" name="直線矢印コネクタ 50"/>
          <p:cNvCxnSpPr/>
          <p:nvPr/>
        </p:nvCxnSpPr>
        <p:spPr>
          <a:xfrm flipH="1">
            <a:off x="8553317" y="5102798"/>
            <a:ext cx="1620000" cy="0"/>
          </a:xfrm>
          <a:prstGeom prst="straightConnector1">
            <a:avLst/>
          </a:prstGeom>
          <a:ln w="6350">
            <a:tailEnd type="triangle"/>
          </a:ln>
          <a:effectLst/>
        </p:spPr>
        <p:style>
          <a:lnRef idx="2">
            <a:schemeClr val="accent1"/>
          </a:lnRef>
          <a:fillRef idx="0">
            <a:schemeClr val="accent1"/>
          </a:fillRef>
          <a:effectRef idx="1">
            <a:schemeClr val="accent1"/>
          </a:effectRef>
          <a:fontRef idx="minor">
            <a:schemeClr val="tx1"/>
          </a:fontRef>
        </p:style>
      </p:cxnSp>
      <p:sp>
        <p:nvSpPr>
          <p:cNvPr id="52" name="テキスト ボックス 51"/>
          <p:cNvSpPr txBox="1"/>
          <p:nvPr/>
        </p:nvSpPr>
        <p:spPr>
          <a:xfrm>
            <a:off x="8687399" y="5195014"/>
            <a:ext cx="1448217" cy="184666"/>
          </a:xfrm>
          <a:prstGeom prst="rect">
            <a:avLst/>
          </a:prstGeom>
          <a:noFill/>
        </p:spPr>
        <p:txBody>
          <a:bodyPr wrap="none" lIns="0" tIns="0" rIns="0" bIns="0" rtlCol="0">
            <a:spAutoFit/>
          </a:bodyPr>
          <a:lstStyle/>
          <a:p>
            <a:r>
              <a:rPr lang="en-US" altLang="ja-JP" sz="1200" smtClean="0">
                <a:latin typeface="メイリオ" panose="020B0604030504040204" pitchFamily="50" charset="-128"/>
                <a:ea typeface="メイリオ" panose="020B0604030504040204" pitchFamily="50" charset="-128"/>
              </a:rPr>
              <a:t>API</a:t>
            </a:r>
            <a:r>
              <a:rPr lang="ja-JP" altLang="en-US" sz="1200" smtClean="0">
                <a:latin typeface="メイリオ" panose="020B0604030504040204" pitchFamily="50" charset="-128"/>
                <a:ea typeface="メイリオ" panose="020B0604030504040204" pitchFamily="50" charset="-128"/>
              </a:rPr>
              <a:t>処理結果</a:t>
            </a:r>
            <a:r>
              <a:rPr lang="en-US" altLang="ja-JP" sz="1200" smtClean="0">
                <a:latin typeface="メイリオ" panose="020B0604030504040204" pitchFamily="50" charset="-128"/>
                <a:ea typeface="メイリオ" panose="020B0604030504040204" pitchFamily="50" charset="-128"/>
              </a:rPr>
              <a:t>(MQTT)</a:t>
            </a:r>
            <a:endParaRPr kumimoji="1" lang="ja-JP" altLang="en-US" sz="1200" dirty="0" smtClean="0">
              <a:latin typeface="メイリオ" panose="020B0604030504040204" pitchFamily="50" charset="-128"/>
              <a:ea typeface="メイリオ" panose="020B0604030504040204" pitchFamily="50" charset="-128"/>
            </a:endParaRPr>
          </a:p>
        </p:txBody>
      </p:sp>
      <p:sp>
        <p:nvSpPr>
          <p:cNvPr id="54" name="正方形/長方形 53"/>
          <p:cNvSpPr/>
          <p:nvPr/>
        </p:nvSpPr>
        <p:spPr>
          <a:xfrm>
            <a:off x="6373422" y="5222296"/>
            <a:ext cx="252000" cy="828000"/>
          </a:xfrm>
          <a:prstGeom prst="rect">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smtClean="0">
              <a:latin typeface="メイリオ" panose="020B0604030504040204" pitchFamily="50" charset="-128"/>
              <a:ea typeface="メイリオ" panose="020B0604030504040204" pitchFamily="50" charset="-128"/>
            </a:endParaRPr>
          </a:p>
        </p:txBody>
      </p:sp>
      <p:cxnSp>
        <p:nvCxnSpPr>
          <p:cNvPr id="53" name="直線矢印コネクタ 52"/>
          <p:cNvCxnSpPr/>
          <p:nvPr/>
        </p:nvCxnSpPr>
        <p:spPr>
          <a:xfrm flipH="1">
            <a:off x="6496845" y="5217426"/>
            <a:ext cx="2052000" cy="0"/>
          </a:xfrm>
          <a:prstGeom prst="straightConnector1">
            <a:avLst/>
          </a:prstGeom>
          <a:ln w="6350">
            <a:tailEnd type="triangle"/>
          </a:ln>
          <a:effectLst/>
        </p:spPr>
        <p:style>
          <a:lnRef idx="2">
            <a:schemeClr val="accent1"/>
          </a:lnRef>
          <a:fillRef idx="0">
            <a:schemeClr val="accent1"/>
          </a:fillRef>
          <a:effectRef idx="1">
            <a:schemeClr val="accent1"/>
          </a:effectRef>
          <a:fontRef idx="minor">
            <a:schemeClr val="tx1"/>
          </a:fontRef>
        </p:style>
      </p:cxnSp>
      <p:sp>
        <p:nvSpPr>
          <p:cNvPr id="57" name="正方形/長方形 56"/>
          <p:cNvSpPr/>
          <p:nvPr/>
        </p:nvSpPr>
        <p:spPr>
          <a:xfrm>
            <a:off x="4195149" y="1813374"/>
            <a:ext cx="1440000" cy="612000"/>
          </a:xfrm>
          <a:prstGeom prst="rect">
            <a:avLst/>
          </a:prstGeom>
          <a:solidFill>
            <a:srgbClr val="FFC000"/>
          </a:solidFill>
          <a:effectLst/>
        </p:spPr>
        <p:style>
          <a:lnRef idx="1">
            <a:schemeClr val="accent1"/>
          </a:lnRef>
          <a:fillRef idx="3">
            <a:schemeClr val="accent1"/>
          </a:fillRef>
          <a:effectRef idx="2">
            <a:schemeClr val="accent1"/>
          </a:effectRef>
          <a:fontRef idx="minor">
            <a:schemeClr val="lt1"/>
          </a:fontRef>
        </p:style>
        <p:txBody>
          <a:bodyPr lIns="72000" tIns="36000" rIns="72000" bIns="36000" rtlCol="0" anchor="ctr"/>
          <a:lstStyle/>
          <a:p>
            <a:pPr algn="ctr"/>
            <a:r>
              <a:rPr lang="en-US" altLang="ja-JP" sz="1200">
                <a:solidFill>
                  <a:schemeClr val="tx1"/>
                </a:solidFill>
                <a:latin typeface="メイリオ" panose="020B0604030504040204" pitchFamily="50" charset="-128"/>
              </a:rPr>
              <a:t>&lt;callback&gt;</a:t>
            </a:r>
          </a:p>
          <a:p>
            <a:pPr algn="ctr"/>
            <a:r>
              <a:rPr lang="en-US" altLang="ja-JP" sz="1200">
                <a:solidFill>
                  <a:schemeClr val="tx1"/>
                </a:solidFill>
                <a:latin typeface="メイリオ" panose="020B0604030504040204" pitchFamily="50" charset="-128"/>
              </a:rPr>
              <a:t>on_connect</a:t>
            </a:r>
          </a:p>
          <a:p>
            <a:pPr algn="ctr"/>
            <a:r>
              <a:rPr lang="en-US" altLang="ja-JP" sz="1200">
                <a:solidFill>
                  <a:schemeClr val="tx1"/>
                </a:solidFill>
                <a:latin typeface="メイリオ" panose="020B0604030504040204" pitchFamily="50" charset="-128"/>
              </a:rPr>
              <a:t>_</a:t>
            </a:r>
            <a:r>
              <a:rPr lang="en-US" altLang="ja-JP" sz="1200" smtClean="0">
                <a:solidFill>
                  <a:schemeClr val="tx1"/>
                </a:solidFill>
                <a:latin typeface="メイリオ" panose="020B0604030504040204" pitchFamily="50" charset="-128"/>
              </a:rPr>
              <a:t>successful</a:t>
            </a:r>
            <a:endParaRPr lang="en-US" altLang="ja-JP" sz="1200">
              <a:solidFill>
                <a:schemeClr val="tx1"/>
              </a:solidFill>
              <a:latin typeface="メイリオ" panose="020B0604030504040204" pitchFamily="50" charset="-128"/>
            </a:endParaRPr>
          </a:p>
        </p:txBody>
      </p:sp>
      <p:cxnSp>
        <p:nvCxnSpPr>
          <p:cNvPr id="58" name="直線コネクタ 57"/>
          <p:cNvCxnSpPr>
            <a:stCxn id="57" idx="2"/>
          </p:cNvCxnSpPr>
          <p:nvPr/>
        </p:nvCxnSpPr>
        <p:spPr>
          <a:xfrm>
            <a:off x="4915149" y="2425374"/>
            <a:ext cx="0" cy="3802791"/>
          </a:xfrm>
          <a:prstGeom prst="line">
            <a:avLst/>
          </a:prstGeom>
          <a:ln>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65" name="テキスト ボックス 64"/>
          <p:cNvSpPr txBox="1"/>
          <p:nvPr/>
        </p:nvSpPr>
        <p:spPr>
          <a:xfrm>
            <a:off x="6707961" y="5406512"/>
            <a:ext cx="1115271" cy="323165"/>
          </a:xfrm>
          <a:prstGeom prst="rect">
            <a:avLst/>
          </a:prstGeom>
          <a:noFill/>
        </p:spPr>
        <p:txBody>
          <a:bodyPr wrap="square" lIns="0" tIns="0" rIns="0" bIns="0" rtlCol="0">
            <a:spAutoFit/>
          </a:bodyPr>
          <a:lstStyle/>
          <a:p>
            <a:r>
              <a:rPr kumimoji="1" lang="en-US" altLang="ja-JP" sz="1050" smtClean="0">
                <a:latin typeface="メイリオ" panose="020B0604030504040204" pitchFamily="50" charset="-128"/>
                <a:ea typeface="メイリオ" panose="020B0604030504040204" pitchFamily="50" charset="-128"/>
              </a:rPr>
              <a:t>API</a:t>
            </a:r>
            <a:r>
              <a:rPr lang="ja-JP" altLang="en-US" sz="1050" smtClean="0">
                <a:latin typeface="メイリオ" panose="020B0604030504040204" pitchFamily="50" charset="-128"/>
                <a:ea typeface="メイリオ" panose="020B0604030504040204" pitchFamily="50" charset="-128"/>
              </a:rPr>
              <a:t>コール結果の処理を実行する。</a:t>
            </a:r>
            <a:endParaRPr kumimoji="1" lang="ja-JP" altLang="en-US" sz="1050" dirty="0" smtClean="0">
              <a:latin typeface="メイリオ" panose="020B0604030504040204" pitchFamily="50" charset="-128"/>
              <a:ea typeface="メイリオ" panose="020B0604030504040204" pitchFamily="50" charset="-128"/>
            </a:endParaRPr>
          </a:p>
        </p:txBody>
      </p:sp>
      <p:sp>
        <p:nvSpPr>
          <p:cNvPr id="66" name="テキスト ボックス 65"/>
          <p:cNvSpPr txBox="1"/>
          <p:nvPr/>
        </p:nvSpPr>
        <p:spPr>
          <a:xfrm>
            <a:off x="3578523" y="4614202"/>
            <a:ext cx="1115271" cy="484748"/>
          </a:xfrm>
          <a:prstGeom prst="rect">
            <a:avLst/>
          </a:prstGeom>
          <a:noFill/>
        </p:spPr>
        <p:txBody>
          <a:bodyPr wrap="square" lIns="0" tIns="0" rIns="0" bIns="0" rtlCol="0">
            <a:spAutoFit/>
          </a:bodyPr>
          <a:lstStyle/>
          <a:p>
            <a:r>
              <a:rPr kumimoji="1" lang="en-US" altLang="ja-JP" sz="1050" smtClean="0">
                <a:latin typeface="メイリオ" panose="020B0604030504040204" pitchFamily="50" charset="-128"/>
                <a:ea typeface="メイリオ" panose="020B0604030504040204" pitchFamily="50" charset="-128"/>
              </a:rPr>
              <a:t>API</a:t>
            </a:r>
            <a:r>
              <a:rPr lang="ja-JP" altLang="en-US" sz="1050" smtClean="0">
                <a:latin typeface="メイリオ" panose="020B0604030504040204" pitchFamily="50" charset="-128"/>
                <a:ea typeface="メイリオ" panose="020B0604030504040204" pitchFamily="50" charset="-128"/>
              </a:rPr>
              <a:t>コール用のメッセージを送信する。</a:t>
            </a:r>
            <a:endParaRPr kumimoji="1" lang="ja-JP" altLang="en-US" sz="1050" dirty="0" smtClean="0">
              <a:latin typeface="メイリオ" panose="020B0604030504040204" pitchFamily="50" charset="-128"/>
              <a:ea typeface="メイリオ" panose="020B0604030504040204" pitchFamily="50" charset="-128"/>
            </a:endParaRPr>
          </a:p>
        </p:txBody>
      </p:sp>
      <p:sp>
        <p:nvSpPr>
          <p:cNvPr id="34" name="正方形/長方形 33"/>
          <p:cNvSpPr/>
          <p:nvPr/>
        </p:nvSpPr>
        <p:spPr>
          <a:xfrm>
            <a:off x="4785290" y="3547659"/>
            <a:ext cx="252000" cy="360000"/>
          </a:xfrm>
          <a:prstGeom prst="rect">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smtClean="0">
              <a:latin typeface="メイリオ" panose="020B0604030504040204" pitchFamily="50" charset="-128"/>
              <a:ea typeface="メイリオ" panose="020B0604030504040204" pitchFamily="50" charset="-128"/>
            </a:endParaRPr>
          </a:p>
        </p:txBody>
      </p:sp>
      <p:cxnSp>
        <p:nvCxnSpPr>
          <p:cNvPr id="32" name="直線矢印コネクタ 31"/>
          <p:cNvCxnSpPr/>
          <p:nvPr/>
        </p:nvCxnSpPr>
        <p:spPr>
          <a:xfrm flipH="1">
            <a:off x="4977205" y="3544953"/>
            <a:ext cx="3575023" cy="0"/>
          </a:xfrm>
          <a:prstGeom prst="straightConnector1">
            <a:avLst/>
          </a:prstGeom>
          <a:ln w="6350">
            <a:tailEnd type="triangle"/>
          </a:ln>
          <a:effectLst/>
        </p:spPr>
        <p:style>
          <a:lnRef idx="2">
            <a:schemeClr val="accent1"/>
          </a:lnRef>
          <a:fillRef idx="0">
            <a:schemeClr val="accent1"/>
          </a:fillRef>
          <a:effectRef idx="1">
            <a:schemeClr val="accent1"/>
          </a:effectRef>
          <a:fontRef idx="minor">
            <a:schemeClr val="tx1"/>
          </a:fontRef>
        </p:style>
      </p:cxnSp>
      <p:sp>
        <p:nvSpPr>
          <p:cNvPr id="56" name="テキスト ボックス 55"/>
          <p:cNvSpPr txBox="1"/>
          <p:nvPr/>
        </p:nvSpPr>
        <p:spPr>
          <a:xfrm>
            <a:off x="7494202" y="1445433"/>
            <a:ext cx="1980029" cy="307777"/>
          </a:xfrm>
          <a:prstGeom prst="rect">
            <a:avLst/>
          </a:prstGeom>
          <a:noFill/>
        </p:spPr>
        <p:txBody>
          <a:bodyPr wrap="none" rtlCol="0">
            <a:spAutoFit/>
          </a:bodyPr>
          <a:lstStyle/>
          <a:p>
            <a:r>
              <a:rPr lang="ja-JP" altLang="en-US" sz="1400" smtClean="0">
                <a:solidFill>
                  <a:srgbClr val="FF0000"/>
                </a:solidFill>
                <a:latin typeface="ＭＳ ゴシック" panose="020B0609070205080204" pitchFamily="49" charset="-128"/>
                <a:ea typeface="ＭＳ ゴシック" panose="020B0609070205080204" pitchFamily="49" charset="-128"/>
              </a:rPr>
              <a:t>実装していただく範囲</a:t>
            </a:r>
            <a:endParaRPr kumimoji="1" lang="ja-JP" altLang="en-US" sz="1400" dirty="0" smtClean="0">
              <a:solidFill>
                <a:srgbClr val="FF0000"/>
              </a:solidFill>
              <a:latin typeface="ＭＳ ゴシック" panose="020B0609070205080204" pitchFamily="49" charset="-128"/>
              <a:ea typeface="ＭＳ ゴシック" panose="020B0609070205080204" pitchFamily="49" charset="-128"/>
            </a:endParaRPr>
          </a:p>
        </p:txBody>
      </p:sp>
      <p:cxnSp>
        <p:nvCxnSpPr>
          <p:cNvPr id="61" name="直線矢印コネクタ 60"/>
          <p:cNvCxnSpPr>
            <a:stCxn id="56" idx="1"/>
          </p:cNvCxnSpPr>
          <p:nvPr/>
        </p:nvCxnSpPr>
        <p:spPr>
          <a:xfrm flipH="1">
            <a:off x="7216845" y="1599322"/>
            <a:ext cx="277357" cy="100891"/>
          </a:xfrm>
          <a:prstGeom prst="straightConnector1">
            <a:avLst/>
          </a:prstGeom>
          <a:ln w="12700">
            <a:solidFill>
              <a:srgbClr val="C00000"/>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cxnSp>
        <p:nvCxnSpPr>
          <p:cNvPr id="68" name="直線矢印コネクタ 67"/>
          <p:cNvCxnSpPr>
            <a:stCxn id="34" idx="1"/>
            <a:endCxn id="42" idx="0"/>
          </p:cNvCxnSpPr>
          <p:nvPr/>
        </p:nvCxnSpPr>
        <p:spPr>
          <a:xfrm rot="10800000" flipV="1">
            <a:off x="3370336" y="3727659"/>
            <a:ext cx="1414954" cy="720222"/>
          </a:xfrm>
          <a:prstGeom prst="curvedConnector2">
            <a:avLst/>
          </a:prstGeom>
          <a:ln w="6350">
            <a:prstDash val="lgDash"/>
            <a:tailEnd type="triangle"/>
          </a:ln>
          <a:effectLst/>
        </p:spPr>
        <p:style>
          <a:lnRef idx="2">
            <a:schemeClr val="accent1"/>
          </a:lnRef>
          <a:fillRef idx="0">
            <a:schemeClr val="accent1"/>
          </a:fillRef>
          <a:effectRef idx="1">
            <a:schemeClr val="accent1"/>
          </a:effectRef>
          <a:fontRef idx="minor">
            <a:schemeClr val="tx1"/>
          </a:fontRef>
        </p:style>
      </p:cxnSp>
      <p:sp>
        <p:nvSpPr>
          <p:cNvPr id="71" name="テキスト ボックス 70"/>
          <p:cNvSpPr txBox="1"/>
          <p:nvPr/>
        </p:nvSpPr>
        <p:spPr>
          <a:xfrm>
            <a:off x="3434558" y="3515554"/>
            <a:ext cx="1345537" cy="161583"/>
          </a:xfrm>
          <a:prstGeom prst="rect">
            <a:avLst/>
          </a:prstGeom>
          <a:noFill/>
        </p:spPr>
        <p:txBody>
          <a:bodyPr wrap="square" lIns="0" tIns="0" rIns="0" bIns="0" rtlCol="0">
            <a:spAutoFit/>
          </a:bodyPr>
          <a:lstStyle/>
          <a:p>
            <a:r>
              <a:rPr kumimoji="1" lang="en-US" altLang="ja-JP" sz="1050" smtClean="0">
                <a:latin typeface="メイリオ" panose="020B0604030504040204" pitchFamily="50" charset="-128"/>
                <a:ea typeface="メイリオ" panose="020B0604030504040204" pitchFamily="50" charset="-128"/>
              </a:rPr>
              <a:t>API</a:t>
            </a:r>
            <a:r>
              <a:rPr kumimoji="1" lang="ja-JP" altLang="en-US" sz="1050" smtClean="0">
                <a:latin typeface="メイリオ" panose="020B0604030504040204" pitchFamily="50" charset="-128"/>
                <a:ea typeface="メイリオ" panose="020B0604030504040204" pitchFamily="50" charset="-128"/>
              </a:rPr>
              <a:t>コールとは非同期</a:t>
            </a:r>
            <a:endParaRPr kumimoji="1" lang="ja-JP" altLang="en-US" sz="1050" dirty="0" smtClean="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5814987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half" idx="2"/>
          </p:nvPr>
        </p:nvSpPr>
        <p:spPr/>
        <p:txBody>
          <a:bodyPr>
            <a:normAutofit/>
          </a:bodyPr>
          <a:lstStyle/>
          <a:p>
            <a:pPr marL="342900" indent="-342900">
              <a:lnSpc>
                <a:spcPct val="100000"/>
              </a:lnSpc>
              <a:buFont typeface="+mj-lt"/>
              <a:buAutoNum type="arabicPeriod"/>
            </a:pPr>
            <a:r>
              <a:rPr lang="ja-JP" altLang="en-US" sz="2400" smtClean="0"/>
              <a:t>メッセージングなので非同期処理です。</a:t>
            </a:r>
            <a:r>
              <a:rPr lang="en-US" altLang="ja-JP" sz="2400" smtClean="0"/>
              <a:t/>
            </a:r>
            <a:br>
              <a:rPr lang="en-US" altLang="ja-JP" sz="2400" smtClean="0"/>
            </a:br>
            <a:r>
              <a:rPr lang="en-US" altLang="ja-JP" sz="2400" smtClean="0"/>
              <a:t>REST API</a:t>
            </a:r>
            <a:r>
              <a:rPr lang="ja-JP" altLang="en-US" sz="2400" smtClean="0"/>
              <a:t>のように</a:t>
            </a:r>
            <a:r>
              <a:rPr lang="en-US" altLang="ja-JP" sz="2400" smtClean="0"/>
              <a:t>API</a:t>
            </a:r>
            <a:r>
              <a:rPr lang="ja-JP" altLang="en-US" sz="2400" smtClean="0"/>
              <a:t>コール結果を同期的に取得できません。</a:t>
            </a:r>
            <a:r>
              <a:rPr lang="en-US" altLang="ja-JP" sz="2400" smtClean="0"/>
              <a:t/>
            </a:r>
            <a:br>
              <a:rPr lang="en-US" altLang="ja-JP" sz="2400" smtClean="0"/>
            </a:br>
            <a:endParaRPr lang="en-US" altLang="ja-JP" sz="2400" smtClean="0"/>
          </a:p>
          <a:p>
            <a:pPr marL="342900" indent="-342900">
              <a:lnSpc>
                <a:spcPct val="100000"/>
              </a:lnSpc>
              <a:buFont typeface="+mj-lt"/>
              <a:buAutoNum type="arabicPeriod"/>
            </a:pPr>
            <a:r>
              <a:rPr kumimoji="1" lang="ja-JP" altLang="en-US" sz="2400" smtClean="0"/>
              <a:t>顔認識</a:t>
            </a:r>
            <a:r>
              <a:rPr kumimoji="1" lang="en-US" altLang="ja-JP" sz="2400" smtClean="0"/>
              <a:t>API</a:t>
            </a:r>
            <a:r>
              <a:rPr kumimoji="1" lang="ja-JP" altLang="en-US" sz="2400" smtClean="0"/>
              <a:t>については、顔が傾いていると認識できません。</a:t>
            </a:r>
            <a:endParaRPr kumimoji="1" lang="ja-JP" altLang="en-US" sz="2400"/>
          </a:p>
        </p:txBody>
      </p:sp>
      <p:sp>
        <p:nvSpPr>
          <p:cNvPr id="3" name="タイトル 2"/>
          <p:cNvSpPr>
            <a:spLocks noGrp="1"/>
          </p:cNvSpPr>
          <p:nvPr>
            <p:ph type="ctrTitle"/>
          </p:nvPr>
        </p:nvSpPr>
        <p:spPr/>
        <p:txBody>
          <a:bodyPr/>
          <a:lstStyle/>
          <a:p>
            <a:r>
              <a:rPr kumimoji="1" lang="ja-JP" altLang="en-US" smtClean="0"/>
              <a:t>気を付けるポイント</a:t>
            </a:r>
            <a:endParaRPr kumimoji="1" lang="ja-JP" altLang="en-US"/>
          </a:p>
        </p:txBody>
      </p:sp>
    </p:spTree>
    <p:extLst>
      <p:ext uri="{BB962C8B-B14F-4D97-AF65-F5344CB8AC3E}">
        <p14:creationId xmlns:p14="http://schemas.microsoft.com/office/powerpoint/2010/main" val="6518626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ja-JP" altLang="en-US"/>
              <a:t>ハンズオン</a:t>
            </a:r>
            <a:endParaRPr lang="en-US" dirty="0"/>
          </a:p>
        </p:txBody>
      </p:sp>
    </p:spTree>
    <p:extLst>
      <p:ext uri="{BB962C8B-B14F-4D97-AF65-F5344CB8AC3E}">
        <p14:creationId xmlns:p14="http://schemas.microsoft.com/office/powerpoint/2010/main" val="36589560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half" idx="2"/>
          </p:nvPr>
        </p:nvSpPr>
        <p:spPr/>
        <p:txBody>
          <a:bodyPr>
            <a:normAutofit/>
          </a:bodyPr>
          <a:lstStyle/>
          <a:p>
            <a:pPr marL="342900" indent="-342900">
              <a:buAutoNum type="arabicPeriod"/>
            </a:pPr>
            <a:r>
              <a:rPr kumimoji="1" lang="ja-JP" altLang="en-US" sz="2400" smtClean="0"/>
              <a:t>お手元に </a:t>
            </a:r>
            <a:r>
              <a:rPr kumimoji="1" lang="en-US" altLang="ja-JP" sz="2400" smtClean="0"/>
              <a:t>Choregraphe</a:t>
            </a:r>
            <a:r>
              <a:rPr kumimoji="1" lang="ja-JP" altLang="en-US" sz="2400" smtClean="0"/>
              <a:t>がインストールされた</a:t>
            </a:r>
            <a:r>
              <a:rPr kumimoji="1" lang="en-US" altLang="ja-JP" sz="2400" smtClean="0"/>
              <a:t>PC </a:t>
            </a:r>
            <a:r>
              <a:rPr kumimoji="1" lang="ja-JP" altLang="en-US" sz="2400" smtClean="0"/>
              <a:t>をご用意ください。</a:t>
            </a:r>
            <a:endParaRPr kumimoji="1" lang="en-US" altLang="ja-JP" sz="2400" smtClean="0"/>
          </a:p>
          <a:p>
            <a:pPr marL="342900" indent="-342900">
              <a:buAutoNum type="arabicPeriod"/>
            </a:pPr>
            <a:r>
              <a:rPr lang="en-US" altLang="ja-JP" sz="2400" smtClean="0"/>
              <a:t>Pepper</a:t>
            </a:r>
            <a:r>
              <a:rPr lang="ja-JP" altLang="en-US" sz="2400" smtClean="0"/>
              <a:t>を</a:t>
            </a:r>
            <a:r>
              <a:rPr lang="en-US" altLang="ja-JP" sz="2400" smtClean="0"/>
              <a:t>1</a:t>
            </a:r>
            <a:r>
              <a:rPr lang="ja-JP" altLang="en-US" sz="2400" smtClean="0"/>
              <a:t>台ずつご利用いただきます。</a:t>
            </a:r>
            <a:endParaRPr lang="en-US" altLang="ja-JP" sz="2400" smtClean="0"/>
          </a:p>
          <a:p>
            <a:pPr marL="342900" indent="-342900">
              <a:buAutoNum type="arabicPeriod"/>
            </a:pPr>
            <a:r>
              <a:rPr kumimoji="1" lang="en-US" altLang="ja-JP" sz="2400" smtClean="0"/>
              <a:t>API</a:t>
            </a:r>
            <a:r>
              <a:rPr kumimoji="1" lang="ja-JP" altLang="en-US" sz="2400" smtClean="0"/>
              <a:t>仕様書、ハンズオン用サンプルコード をご準備ください。</a:t>
            </a:r>
            <a:endParaRPr kumimoji="1" lang="en-US" altLang="ja-JP" sz="2400" smtClean="0"/>
          </a:p>
          <a:p>
            <a:pPr marL="342900" indent="-342900">
              <a:buAutoNum type="arabicPeriod"/>
            </a:pPr>
            <a:r>
              <a:rPr kumimoji="1" lang="en-US" altLang="ja-JP" sz="2400" smtClean="0"/>
              <a:t>API</a:t>
            </a:r>
            <a:r>
              <a:rPr kumimoji="1" lang="ja-JP" altLang="en-US" sz="2400" smtClean="0"/>
              <a:t>の接続情報をご準備ください。</a:t>
            </a:r>
            <a:r>
              <a:rPr kumimoji="1" lang="en-US" altLang="ja-JP" sz="2400" smtClean="0"/>
              <a:t/>
            </a:r>
            <a:br>
              <a:rPr kumimoji="1" lang="en-US" altLang="ja-JP" sz="2400" smtClean="0"/>
            </a:br>
            <a:r>
              <a:rPr kumimoji="1" lang="en-US" altLang="ja-JP" sz="2400" smtClean="0"/>
              <a:t>1. Azure IoT Hub</a:t>
            </a:r>
            <a:r>
              <a:rPr kumimoji="1" lang="ja-JP" altLang="en-US" sz="2400" smtClean="0"/>
              <a:t>ホスト名　</a:t>
            </a:r>
            <a:r>
              <a:rPr lang="en-US" altLang="ja-JP" sz="2400" smtClean="0"/>
              <a:t>pephackiothub.azure-devices.net</a:t>
            </a:r>
            <a:r>
              <a:rPr lang="en-US" altLang="ja-JP" sz="2400"/>
              <a:t/>
            </a:r>
            <a:br>
              <a:rPr lang="en-US" altLang="ja-JP" sz="2400"/>
            </a:br>
            <a:r>
              <a:rPr lang="en-US" altLang="ja-JP" sz="2400"/>
              <a:t>2. </a:t>
            </a:r>
            <a:r>
              <a:rPr kumimoji="1" lang="ja-JP" altLang="en-US" sz="2400" smtClean="0"/>
              <a:t>デバイス</a:t>
            </a:r>
            <a:r>
              <a:rPr kumimoji="1" lang="en-US" altLang="ja-JP" sz="2400" smtClean="0"/>
              <a:t>ID</a:t>
            </a:r>
            <a:br>
              <a:rPr kumimoji="1" lang="en-US" altLang="ja-JP" sz="2400" smtClean="0"/>
            </a:br>
            <a:r>
              <a:rPr kumimoji="1" lang="en-US" altLang="ja-JP" sz="2400" smtClean="0"/>
              <a:t>3. </a:t>
            </a:r>
            <a:r>
              <a:rPr kumimoji="1" lang="ja-JP" altLang="en-US" sz="2400" smtClean="0"/>
              <a:t>デバイスキー</a:t>
            </a:r>
            <a:endParaRPr kumimoji="1" lang="ja-JP" altLang="en-US" sz="2400"/>
          </a:p>
        </p:txBody>
      </p:sp>
      <p:sp>
        <p:nvSpPr>
          <p:cNvPr id="3" name="タイトル 2"/>
          <p:cNvSpPr>
            <a:spLocks noGrp="1"/>
          </p:cNvSpPr>
          <p:nvPr>
            <p:ph type="ctrTitle"/>
          </p:nvPr>
        </p:nvSpPr>
        <p:spPr/>
        <p:txBody>
          <a:bodyPr/>
          <a:lstStyle/>
          <a:p>
            <a:r>
              <a:rPr kumimoji="1" lang="ja-JP" altLang="en-US" smtClean="0"/>
              <a:t>ハンズオンを始めるにあたり</a:t>
            </a:r>
            <a:endParaRPr kumimoji="1" lang="ja-JP" altLang="en-US"/>
          </a:p>
        </p:txBody>
      </p:sp>
    </p:spTree>
    <p:extLst>
      <p:ext uri="{BB962C8B-B14F-4D97-AF65-F5344CB8AC3E}">
        <p14:creationId xmlns:p14="http://schemas.microsoft.com/office/powerpoint/2010/main" val="14085923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en-US" altLang="ja-JP" smtClean="0"/>
              <a:t>【Step.1】</a:t>
            </a:r>
            <a:r>
              <a:rPr lang="ja-JP" altLang="en-US" smtClean="0"/>
              <a:t>ストレージの情報を取得する</a:t>
            </a:r>
            <a:endParaRPr lang="en-US" dirty="0"/>
          </a:p>
        </p:txBody>
      </p:sp>
    </p:spTree>
    <p:extLst>
      <p:ext uri="{BB962C8B-B14F-4D97-AF65-F5344CB8AC3E}">
        <p14:creationId xmlns:p14="http://schemas.microsoft.com/office/powerpoint/2010/main" val="20394062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ctrTitle"/>
          </p:nvPr>
        </p:nvSpPr>
        <p:spPr/>
        <p:txBody>
          <a:bodyPr/>
          <a:lstStyle/>
          <a:p>
            <a:r>
              <a:rPr lang="ja-JP" altLang="en-US"/>
              <a:t>アジェンダ</a:t>
            </a:r>
            <a:endParaRPr kumimoji="1" lang="ja-JP" altLang="en-US" dirty="0"/>
          </a:p>
        </p:txBody>
      </p:sp>
      <p:graphicFrame>
        <p:nvGraphicFramePr>
          <p:cNvPr id="8" name="表 7"/>
          <p:cNvGraphicFramePr>
            <a:graphicFrameLocks noGrp="1"/>
          </p:cNvGraphicFramePr>
          <p:nvPr>
            <p:extLst>
              <p:ext uri="{D42A27DB-BD31-4B8C-83A1-F6EECF244321}">
                <p14:modId xmlns:p14="http://schemas.microsoft.com/office/powerpoint/2010/main" val="3353531786"/>
              </p:ext>
            </p:extLst>
          </p:nvPr>
        </p:nvGraphicFramePr>
        <p:xfrm>
          <a:off x="606861" y="1360170"/>
          <a:ext cx="10738472" cy="4511040"/>
        </p:xfrm>
        <a:graphic>
          <a:graphicData uri="http://schemas.openxmlformats.org/drawingml/2006/table">
            <a:tbl>
              <a:tblPr firstRow="1" bandRow="1">
                <a:tableStyleId>{5940675A-B579-460E-94D1-54222C63F5DA}</a:tableStyleId>
              </a:tblPr>
              <a:tblGrid>
                <a:gridCol w="468406">
                  <a:extLst>
                    <a:ext uri="{9D8B030D-6E8A-4147-A177-3AD203B41FA5}">
                      <a16:colId xmlns:a16="http://schemas.microsoft.com/office/drawing/2014/main" val="20000"/>
                    </a:ext>
                  </a:extLst>
                </a:gridCol>
                <a:gridCol w="6197600">
                  <a:extLst>
                    <a:ext uri="{9D8B030D-6E8A-4147-A177-3AD203B41FA5}">
                      <a16:colId xmlns:a16="http://schemas.microsoft.com/office/drawing/2014/main" val="20001"/>
                    </a:ext>
                  </a:extLst>
                </a:gridCol>
                <a:gridCol w="2036233">
                  <a:extLst>
                    <a:ext uri="{9D8B030D-6E8A-4147-A177-3AD203B41FA5}">
                      <a16:colId xmlns:a16="http://schemas.microsoft.com/office/drawing/2014/main" val="20002"/>
                    </a:ext>
                  </a:extLst>
                </a:gridCol>
                <a:gridCol w="2036233">
                  <a:extLst>
                    <a:ext uri="{9D8B030D-6E8A-4147-A177-3AD203B41FA5}">
                      <a16:colId xmlns:a16="http://schemas.microsoft.com/office/drawing/2014/main" val="20003"/>
                    </a:ext>
                  </a:extLst>
                </a:gridCol>
              </a:tblGrid>
              <a:tr h="324922">
                <a:tc gridSpan="2">
                  <a:txBody>
                    <a:bodyPr/>
                    <a:lstStyle/>
                    <a:p>
                      <a:endParaRPr kumimoji="1" lang="ja-JP" altLang="en-US" sz="2400"/>
                    </a:p>
                  </a:txBody>
                  <a:tcPr/>
                </a:tc>
                <a:tc hMerge="1">
                  <a:txBody>
                    <a:bodyPr/>
                    <a:lstStyle/>
                    <a:p>
                      <a:endParaRPr kumimoji="1" lang="ja-JP" altLang="en-US" sz="2400"/>
                    </a:p>
                  </a:txBody>
                  <a:tcPr/>
                </a:tc>
                <a:tc>
                  <a:txBody>
                    <a:bodyPr/>
                    <a:lstStyle/>
                    <a:p>
                      <a:r>
                        <a:rPr kumimoji="1" lang="ja-JP" altLang="en-US" sz="2400" smtClean="0"/>
                        <a:t>顔認識</a:t>
                      </a:r>
                      <a:r>
                        <a:rPr kumimoji="1" lang="en-US" altLang="ja-JP" sz="2400" smtClean="0"/>
                        <a:t>API</a:t>
                      </a:r>
                      <a:endParaRPr kumimoji="1" lang="ja-JP" altLang="en-US" sz="2400"/>
                    </a:p>
                  </a:txBody>
                  <a:tcPr/>
                </a:tc>
                <a:tc>
                  <a:txBody>
                    <a:bodyPr/>
                    <a:lstStyle/>
                    <a:p>
                      <a:r>
                        <a:rPr kumimoji="1" lang="ja-JP" altLang="en-US" sz="2400" smtClean="0"/>
                        <a:t>写真説明</a:t>
                      </a:r>
                      <a:r>
                        <a:rPr kumimoji="1" lang="en-US" altLang="ja-JP" sz="2400" smtClean="0"/>
                        <a:t>API</a:t>
                      </a:r>
                      <a:endParaRPr kumimoji="1" lang="ja-JP" altLang="en-US" sz="2400"/>
                    </a:p>
                  </a:txBody>
                  <a:tcPr/>
                </a:tc>
                <a:extLst>
                  <a:ext uri="{0D108BD9-81ED-4DB2-BD59-A6C34878D82A}">
                    <a16:rowId xmlns:a16="http://schemas.microsoft.com/office/drawing/2014/main" val="10000"/>
                  </a:ext>
                </a:extLst>
              </a:tr>
              <a:tr h="465483">
                <a:tc>
                  <a:txBody>
                    <a:bodyPr/>
                    <a:lstStyle/>
                    <a:p>
                      <a:r>
                        <a:rPr kumimoji="1" lang="en-US" altLang="ja-JP" sz="2400" smtClean="0"/>
                        <a:t>1</a:t>
                      </a:r>
                      <a:endParaRPr kumimoji="1" lang="ja-JP" altLang="en-US" sz="2400"/>
                    </a:p>
                  </a:txBody>
                  <a:tcPr>
                    <a:lnR w="12700" cmpd="sng">
                      <a:noFill/>
                    </a:lnR>
                    <a:lnB w="12700" cap="flat" cmpd="sng" algn="ctr">
                      <a:solidFill>
                        <a:schemeClr val="tx1"/>
                      </a:solidFill>
                      <a:prstDash val="solid"/>
                      <a:round/>
                      <a:headEnd type="none" w="med" len="med"/>
                      <a:tailEnd type="none" w="med" len="med"/>
                    </a:lnB>
                  </a:tcPr>
                </a:tc>
                <a:tc>
                  <a:txBody>
                    <a:bodyPr/>
                    <a:lstStyle/>
                    <a:p>
                      <a:r>
                        <a:rPr kumimoji="1" lang="ja-JP" altLang="en-US" sz="2400" smtClean="0"/>
                        <a:t>デモ</a:t>
                      </a:r>
                      <a:endParaRPr kumimoji="1" lang="ja-JP" altLang="en-US" sz="2400"/>
                    </a:p>
                  </a:txBody>
                  <a:tcPr>
                    <a:lnL w="12700" cmpd="sng">
                      <a:noFill/>
                    </a:lnL>
                    <a:lnB w="12700" cap="flat" cmpd="sng" algn="ctr">
                      <a:solidFill>
                        <a:schemeClr val="tx1"/>
                      </a:solidFill>
                      <a:prstDash val="solid"/>
                      <a:round/>
                      <a:headEnd type="none" w="med" len="med"/>
                      <a:tailEnd type="none" w="med" len="med"/>
                    </a:lnB>
                  </a:tcPr>
                </a:tc>
                <a:tc>
                  <a:txBody>
                    <a:bodyPr/>
                    <a:lstStyle/>
                    <a:p>
                      <a:pPr algn="ctr"/>
                      <a:r>
                        <a:rPr kumimoji="1" lang="ja-JP" altLang="en-US" sz="3200" smtClean="0">
                          <a:solidFill>
                            <a:srgbClr val="0070C0"/>
                          </a:solidFill>
                        </a:rPr>
                        <a:t>●</a:t>
                      </a:r>
                      <a:endParaRPr kumimoji="1" lang="ja-JP" altLang="en-US" sz="3200">
                        <a:solidFill>
                          <a:srgbClr val="0070C0"/>
                        </a:solidFill>
                      </a:endParaRPr>
                    </a:p>
                  </a:txBody>
                  <a:tcPr>
                    <a:lnB w="12700" cap="flat" cmpd="sng" algn="ctr">
                      <a:solidFill>
                        <a:schemeClr val="tx1"/>
                      </a:solidFill>
                      <a:prstDash val="solid"/>
                      <a:round/>
                      <a:headEnd type="none" w="med" len="med"/>
                      <a:tailEnd type="none" w="med" len="med"/>
                    </a:lnB>
                  </a:tcPr>
                </a:tc>
                <a:tc>
                  <a:txBody>
                    <a:bodyPr/>
                    <a:lstStyle/>
                    <a:p>
                      <a:pPr algn="ctr"/>
                      <a:r>
                        <a:rPr kumimoji="1" lang="ja-JP" altLang="en-US" sz="3200" smtClean="0">
                          <a:solidFill>
                            <a:srgbClr val="0070C0"/>
                          </a:solidFill>
                        </a:rPr>
                        <a:t>●</a:t>
                      </a:r>
                      <a:endParaRPr kumimoji="1" lang="ja-JP" altLang="en-US" sz="3200">
                        <a:solidFill>
                          <a:srgbClr val="0070C0"/>
                        </a:solidFill>
                      </a:endParaRP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65483">
                <a:tc>
                  <a:txBody>
                    <a:bodyPr/>
                    <a:lstStyle/>
                    <a:p>
                      <a:r>
                        <a:rPr kumimoji="1" lang="en-US" altLang="ja-JP" sz="2400" smtClean="0"/>
                        <a:t>2</a:t>
                      </a:r>
                      <a:endParaRPr kumimoji="1" lang="ja-JP" altLang="en-US" sz="2400"/>
                    </a:p>
                  </a:txBody>
                  <a:tcPr>
                    <a:lnR w="12700" cmpd="sng">
                      <a:noFill/>
                    </a:lnR>
                    <a:lnT w="12700" cap="flat" cmpd="sng" algn="ctr">
                      <a:solidFill>
                        <a:schemeClr val="tx1"/>
                      </a:solidFill>
                      <a:prstDash val="solid"/>
                      <a:round/>
                      <a:headEnd type="none" w="med" len="med"/>
                      <a:tailEnd type="none" w="med" len="med"/>
                    </a:lnT>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2400" smtClean="0"/>
                        <a:t>Cloud Robotics</a:t>
                      </a:r>
                      <a:r>
                        <a:rPr kumimoji="1" lang="en-US" altLang="ja-JP" sz="2400" baseline="0" smtClean="0"/>
                        <a:t> API</a:t>
                      </a:r>
                      <a:r>
                        <a:rPr kumimoji="1" lang="ja-JP" altLang="en-US" sz="2400" baseline="0" smtClean="0"/>
                        <a:t>の仕組み</a:t>
                      </a:r>
                      <a:endParaRPr kumimoji="1" lang="ja-JP" altLang="en-US" sz="2400" smtClean="0"/>
                    </a:p>
                  </a:txBody>
                  <a:tcPr>
                    <a:lnL w="12700" cmpd="sng">
                      <a:noFill/>
                    </a:lnL>
                    <a:lnT w="12700" cap="flat" cmpd="sng" algn="ctr">
                      <a:solidFill>
                        <a:schemeClr val="tx1"/>
                      </a:solidFill>
                      <a:prstDash val="solid"/>
                      <a:round/>
                      <a:headEnd type="none" w="med" len="med"/>
                      <a:tailEnd type="none" w="med" len="med"/>
                    </a:lnT>
                  </a:tcPr>
                </a:tc>
                <a:tc>
                  <a:txBody>
                    <a:bodyPr/>
                    <a:lstStyle/>
                    <a:p>
                      <a:endParaRPr kumimoji="1" lang="ja-JP" altLang="en-US" sz="3200"/>
                    </a:p>
                  </a:txBody>
                  <a:tcPr>
                    <a:lnT w="12700" cap="flat" cmpd="sng" algn="ctr">
                      <a:solidFill>
                        <a:schemeClr val="tx1"/>
                      </a:solidFill>
                      <a:prstDash val="solid"/>
                      <a:round/>
                      <a:headEnd type="none" w="med" len="med"/>
                      <a:tailEnd type="none" w="med" len="med"/>
                    </a:lnT>
                  </a:tcPr>
                </a:tc>
                <a:tc>
                  <a:txBody>
                    <a:bodyPr/>
                    <a:lstStyle/>
                    <a:p>
                      <a:endParaRPr kumimoji="1" lang="ja-JP" altLang="en-US" sz="3200"/>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2"/>
                  </a:ext>
                </a:extLst>
              </a:tr>
              <a:tr h="465483">
                <a:tc>
                  <a:txBody>
                    <a:bodyPr/>
                    <a:lstStyle/>
                    <a:p>
                      <a:r>
                        <a:rPr kumimoji="1" lang="en-US" altLang="ja-JP" sz="2400" smtClean="0"/>
                        <a:t>2</a:t>
                      </a:r>
                      <a:endParaRPr kumimoji="1" lang="ja-JP" altLang="en-US" sz="2400"/>
                    </a:p>
                  </a:txBody>
                  <a:tcPr>
                    <a:lnR w="12700" cmpd="sng">
                      <a:noFill/>
                    </a:lnR>
                  </a:tcPr>
                </a:tc>
                <a:tc>
                  <a:txBody>
                    <a:bodyPr/>
                    <a:lstStyle/>
                    <a:p>
                      <a:r>
                        <a:rPr kumimoji="1" lang="en-US" altLang="ja-JP" sz="2400" smtClean="0"/>
                        <a:t>Cloud Robotics API</a:t>
                      </a:r>
                      <a:r>
                        <a:rPr kumimoji="1" lang="ja-JP" altLang="en-US" sz="2400" smtClean="0"/>
                        <a:t>を利用したアプリ開発</a:t>
                      </a:r>
                      <a:endParaRPr kumimoji="1" lang="ja-JP" altLang="en-US" sz="2400"/>
                    </a:p>
                  </a:txBody>
                  <a:tcPr>
                    <a:lnL w="12700" cmpd="sng">
                      <a:noFill/>
                    </a:lnL>
                  </a:tcPr>
                </a:tc>
                <a:tc>
                  <a:txBody>
                    <a:bodyPr/>
                    <a:lstStyle/>
                    <a:p>
                      <a:endParaRPr kumimoji="1" lang="ja-JP" altLang="en-US" sz="3200"/>
                    </a:p>
                  </a:txBody>
                  <a:tcPr/>
                </a:tc>
                <a:tc>
                  <a:txBody>
                    <a:bodyPr/>
                    <a:lstStyle/>
                    <a:p>
                      <a:endParaRPr kumimoji="1" lang="ja-JP" altLang="en-US" sz="3200"/>
                    </a:p>
                  </a:txBody>
                  <a:tcPr/>
                </a:tc>
                <a:extLst>
                  <a:ext uri="{0D108BD9-81ED-4DB2-BD59-A6C34878D82A}">
                    <a16:rowId xmlns:a16="http://schemas.microsoft.com/office/drawing/2014/main" val="10003"/>
                  </a:ext>
                </a:extLst>
              </a:tr>
              <a:tr h="465483">
                <a:tc>
                  <a:txBody>
                    <a:bodyPr/>
                    <a:lstStyle/>
                    <a:p>
                      <a:r>
                        <a:rPr kumimoji="1" lang="en-US" altLang="ja-JP" sz="2400" smtClean="0"/>
                        <a:t>3</a:t>
                      </a:r>
                      <a:endParaRPr kumimoji="1" lang="ja-JP" altLang="en-US" sz="2400"/>
                    </a:p>
                  </a:txBody>
                  <a:tcPr>
                    <a:lnR w="12700" cmpd="sng">
                      <a:noFill/>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ja-JP" sz="2400" smtClean="0"/>
                        <a:t>【Step.1】</a:t>
                      </a:r>
                      <a:r>
                        <a:rPr lang="ja-JP" altLang="en-US" sz="2400" smtClean="0"/>
                        <a:t>ストレージの情報を取得する</a:t>
                      </a:r>
                      <a:endParaRPr lang="en-US" altLang="ja-JP" sz="2400" smtClean="0"/>
                    </a:p>
                  </a:txBody>
                  <a:tcPr>
                    <a:lnL w="12700" cmpd="sng">
                      <a:noFill/>
                    </a:lnL>
                  </a:tcPr>
                </a:tc>
                <a:tc>
                  <a:txBody>
                    <a:bodyPr/>
                    <a:lstStyle/>
                    <a:p>
                      <a:pPr algn="ctr"/>
                      <a:r>
                        <a:rPr kumimoji="1" lang="ja-JP" altLang="en-US" sz="3200" smtClean="0">
                          <a:solidFill>
                            <a:srgbClr val="0070C0"/>
                          </a:solidFill>
                        </a:rPr>
                        <a:t>●</a:t>
                      </a:r>
                      <a:endParaRPr kumimoji="1" lang="ja-JP" altLang="en-US" sz="3200">
                        <a:solidFill>
                          <a:srgbClr val="0070C0"/>
                        </a:solidFill>
                      </a:endParaRPr>
                    </a:p>
                  </a:txBody>
                  <a:tcPr/>
                </a:tc>
                <a:tc>
                  <a:txBody>
                    <a:bodyPr/>
                    <a:lstStyle/>
                    <a:p>
                      <a:pPr algn="ctr"/>
                      <a:r>
                        <a:rPr kumimoji="1" lang="ja-JP" altLang="en-US" sz="3200" smtClean="0">
                          <a:solidFill>
                            <a:srgbClr val="0070C0"/>
                          </a:solidFill>
                        </a:rPr>
                        <a:t>●</a:t>
                      </a:r>
                      <a:endParaRPr kumimoji="1" lang="ja-JP" altLang="en-US" sz="3200">
                        <a:solidFill>
                          <a:srgbClr val="0070C0"/>
                        </a:solidFill>
                      </a:endParaRPr>
                    </a:p>
                  </a:txBody>
                  <a:tcPr/>
                </a:tc>
                <a:extLst>
                  <a:ext uri="{0D108BD9-81ED-4DB2-BD59-A6C34878D82A}">
                    <a16:rowId xmlns:a16="http://schemas.microsoft.com/office/drawing/2014/main" val="10004"/>
                  </a:ext>
                </a:extLst>
              </a:tr>
              <a:tr h="465483">
                <a:tc>
                  <a:txBody>
                    <a:bodyPr/>
                    <a:lstStyle/>
                    <a:p>
                      <a:r>
                        <a:rPr kumimoji="1" lang="en-US" altLang="ja-JP" sz="2400" smtClean="0"/>
                        <a:t>4</a:t>
                      </a:r>
                      <a:endParaRPr kumimoji="1" lang="ja-JP" altLang="en-US" sz="2400"/>
                    </a:p>
                  </a:txBody>
                  <a:tcPr>
                    <a:lnR w="12700" cmpd="sng">
                      <a:noFill/>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2400" smtClean="0"/>
                        <a:t>【Step.2】</a:t>
                      </a:r>
                      <a:r>
                        <a:rPr lang="ja-JP" altLang="en-US" sz="2400" smtClean="0"/>
                        <a:t>顔を登録する</a:t>
                      </a:r>
                      <a:endParaRPr lang="en-US" altLang="ja-JP" sz="2400" smtClean="0"/>
                    </a:p>
                  </a:txBody>
                  <a:tcPr>
                    <a:lnL w="12700" cmpd="sng">
                      <a:noFill/>
                    </a:lnL>
                  </a:tcPr>
                </a:tc>
                <a:tc>
                  <a:txBody>
                    <a:bodyPr/>
                    <a:lstStyle/>
                    <a:p>
                      <a:pPr algn="ctr"/>
                      <a:r>
                        <a:rPr kumimoji="1" lang="ja-JP" altLang="en-US" sz="3200" smtClean="0">
                          <a:solidFill>
                            <a:srgbClr val="0070C0"/>
                          </a:solidFill>
                        </a:rPr>
                        <a:t>●</a:t>
                      </a:r>
                      <a:endParaRPr kumimoji="1" lang="ja-JP" altLang="en-US" sz="3200">
                        <a:solidFill>
                          <a:srgbClr val="0070C0"/>
                        </a:solidFill>
                      </a:endParaRPr>
                    </a:p>
                  </a:txBody>
                  <a:tcPr/>
                </a:tc>
                <a:tc>
                  <a:txBody>
                    <a:bodyPr/>
                    <a:lstStyle/>
                    <a:p>
                      <a:pPr algn="ctr"/>
                      <a:endParaRPr kumimoji="1" lang="ja-JP" altLang="en-US" sz="3200">
                        <a:solidFill>
                          <a:srgbClr val="0070C0"/>
                        </a:solidFill>
                      </a:endParaRPr>
                    </a:p>
                  </a:txBody>
                  <a:tcPr/>
                </a:tc>
                <a:extLst>
                  <a:ext uri="{0D108BD9-81ED-4DB2-BD59-A6C34878D82A}">
                    <a16:rowId xmlns:a16="http://schemas.microsoft.com/office/drawing/2014/main" val="10005"/>
                  </a:ext>
                </a:extLst>
              </a:tr>
              <a:tr h="465483">
                <a:tc>
                  <a:txBody>
                    <a:bodyPr/>
                    <a:lstStyle/>
                    <a:p>
                      <a:r>
                        <a:rPr kumimoji="1" lang="en-US" altLang="ja-JP" sz="2400" smtClean="0"/>
                        <a:t>5</a:t>
                      </a:r>
                      <a:endParaRPr kumimoji="1" lang="ja-JP" altLang="en-US" sz="2400"/>
                    </a:p>
                  </a:txBody>
                  <a:tcPr>
                    <a:lnR w="12700" cmpd="sng">
                      <a:noFill/>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ja-JP" sz="2400" smtClean="0"/>
                        <a:t>【Step.3】</a:t>
                      </a:r>
                      <a:r>
                        <a:rPr lang="ja-JP" altLang="en-US" sz="2400" smtClean="0"/>
                        <a:t>顔を認識する</a:t>
                      </a:r>
                      <a:endParaRPr lang="en-US" altLang="ja-JP" sz="2400" smtClean="0"/>
                    </a:p>
                  </a:txBody>
                  <a:tcPr>
                    <a:lnL w="12700" cmpd="sng">
                      <a:noFill/>
                    </a:lnL>
                  </a:tcPr>
                </a:tc>
                <a:tc>
                  <a:txBody>
                    <a:bodyPr/>
                    <a:lstStyle/>
                    <a:p>
                      <a:pPr algn="ctr"/>
                      <a:r>
                        <a:rPr kumimoji="1" lang="ja-JP" altLang="en-US" sz="3200" smtClean="0">
                          <a:solidFill>
                            <a:srgbClr val="0070C0"/>
                          </a:solidFill>
                        </a:rPr>
                        <a:t>●</a:t>
                      </a:r>
                      <a:endParaRPr kumimoji="1" lang="ja-JP" altLang="en-US" sz="3200">
                        <a:solidFill>
                          <a:srgbClr val="0070C0"/>
                        </a:solidFill>
                      </a:endParaRPr>
                    </a:p>
                  </a:txBody>
                  <a:tcPr/>
                </a:tc>
                <a:tc>
                  <a:txBody>
                    <a:bodyPr/>
                    <a:lstStyle/>
                    <a:p>
                      <a:pPr algn="ctr"/>
                      <a:endParaRPr kumimoji="1" lang="ja-JP" altLang="en-US" sz="3200">
                        <a:solidFill>
                          <a:srgbClr val="0070C0"/>
                        </a:solidFill>
                      </a:endParaRPr>
                    </a:p>
                  </a:txBody>
                  <a:tcPr/>
                </a:tc>
                <a:extLst>
                  <a:ext uri="{0D108BD9-81ED-4DB2-BD59-A6C34878D82A}">
                    <a16:rowId xmlns:a16="http://schemas.microsoft.com/office/drawing/2014/main" val="10006"/>
                  </a:ext>
                </a:extLst>
              </a:tr>
              <a:tr h="465483">
                <a:tc>
                  <a:txBody>
                    <a:bodyPr/>
                    <a:lstStyle/>
                    <a:p>
                      <a:r>
                        <a:rPr kumimoji="1" lang="en-US" altLang="ja-JP" sz="2400" smtClean="0"/>
                        <a:t>6</a:t>
                      </a:r>
                      <a:endParaRPr kumimoji="1" lang="ja-JP" altLang="en-US" sz="2400"/>
                    </a:p>
                  </a:txBody>
                  <a:tcPr>
                    <a:lnR w="12700" cmpd="sng">
                      <a:noFill/>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2400" smtClean="0"/>
                        <a:t>【Step.4】</a:t>
                      </a:r>
                      <a:r>
                        <a:rPr kumimoji="1" lang="ja-JP" altLang="en-US" sz="2400" smtClean="0"/>
                        <a:t>写真を分析する</a:t>
                      </a:r>
                      <a:endParaRPr lang="en-US" altLang="ja-JP" sz="2400" smtClean="0"/>
                    </a:p>
                  </a:txBody>
                  <a:tcPr>
                    <a:lnL w="12700" cmpd="sng">
                      <a:noFill/>
                    </a:lnL>
                  </a:tcPr>
                </a:tc>
                <a:tc>
                  <a:txBody>
                    <a:bodyPr/>
                    <a:lstStyle/>
                    <a:p>
                      <a:pPr algn="ctr"/>
                      <a:endParaRPr kumimoji="1" lang="ja-JP" altLang="en-US" sz="3200">
                        <a:solidFill>
                          <a:srgbClr val="0070C0"/>
                        </a:solidFill>
                      </a:endParaRPr>
                    </a:p>
                  </a:txBody>
                  <a:tcPr/>
                </a:tc>
                <a:tc>
                  <a:txBody>
                    <a:bodyPr/>
                    <a:lstStyle/>
                    <a:p>
                      <a:pPr algn="ctr"/>
                      <a:r>
                        <a:rPr kumimoji="1" lang="ja-JP" altLang="en-US" sz="3200" smtClean="0">
                          <a:solidFill>
                            <a:srgbClr val="0070C0"/>
                          </a:solidFill>
                        </a:rPr>
                        <a:t>●</a:t>
                      </a:r>
                      <a:endParaRPr kumimoji="1" lang="ja-JP" altLang="en-US" sz="3200">
                        <a:solidFill>
                          <a:srgbClr val="0070C0"/>
                        </a:solidFill>
                      </a:endParaRPr>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8634225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図 10"/>
          <p:cNvPicPr>
            <a:picLocks noChangeAspect="1"/>
          </p:cNvPicPr>
          <p:nvPr/>
        </p:nvPicPr>
        <p:blipFill>
          <a:blip r:embed="rId2"/>
          <a:stretch>
            <a:fillRect/>
          </a:stretch>
        </p:blipFill>
        <p:spPr>
          <a:xfrm>
            <a:off x="814387" y="2093118"/>
            <a:ext cx="9842960" cy="3979069"/>
          </a:xfrm>
          <a:prstGeom prst="rect">
            <a:avLst/>
          </a:prstGeom>
        </p:spPr>
      </p:pic>
      <p:sp>
        <p:nvSpPr>
          <p:cNvPr id="4" name="テキスト プレースホルダー 3"/>
          <p:cNvSpPr>
            <a:spLocks noGrp="1"/>
          </p:cNvSpPr>
          <p:nvPr>
            <p:ph type="body" sz="half" idx="2"/>
          </p:nvPr>
        </p:nvSpPr>
        <p:spPr>
          <a:xfrm>
            <a:off x="606861" y="1326217"/>
            <a:ext cx="10670739" cy="766902"/>
          </a:xfrm>
        </p:spPr>
        <p:txBody>
          <a:bodyPr>
            <a:normAutofit/>
          </a:bodyPr>
          <a:lstStyle/>
          <a:p>
            <a:pPr>
              <a:lnSpc>
                <a:spcPct val="100000"/>
              </a:lnSpc>
            </a:pPr>
            <a:r>
              <a:rPr kumimoji="1" lang="ja-JP" altLang="en-US" sz="2000" smtClean="0"/>
              <a:t>サンプルコードを用いて、</a:t>
            </a:r>
            <a:r>
              <a:rPr kumimoji="1" lang="en-US" altLang="ja-JP" sz="2000" smtClean="0"/>
              <a:t>APIClient</a:t>
            </a:r>
            <a:r>
              <a:rPr kumimoji="1" lang="ja-JP" altLang="en-US" sz="2000" smtClean="0"/>
              <a:t>を生成し、</a:t>
            </a:r>
            <a:r>
              <a:rPr kumimoji="1" lang="en-US" altLang="ja-JP" sz="2000" smtClean="0"/>
              <a:t>Azure IoT Hub</a:t>
            </a:r>
            <a:r>
              <a:rPr kumimoji="1" lang="ja-JP" altLang="en-US" sz="2000" smtClean="0"/>
              <a:t>に接続して、</a:t>
            </a:r>
            <a:r>
              <a:rPr kumimoji="1" lang="en-US" altLang="ja-JP" sz="2000" smtClean="0"/>
              <a:t>Pepper</a:t>
            </a:r>
            <a:r>
              <a:rPr kumimoji="1" lang="ja-JP" altLang="en-US" sz="2000" smtClean="0"/>
              <a:t>に「接続しました」と発話させてください。</a:t>
            </a:r>
            <a:endParaRPr kumimoji="1" lang="en-US" altLang="ja-JP" sz="2000" smtClean="0"/>
          </a:p>
        </p:txBody>
      </p:sp>
      <p:sp>
        <p:nvSpPr>
          <p:cNvPr id="3" name="タイトル 2"/>
          <p:cNvSpPr>
            <a:spLocks noGrp="1"/>
          </p:cNvSpPr>
          <p:nvPr>
            <p:ph type="ctrTitle"/>
          </p:nvPr>
        </p:nvSpPr>
        <p:spPr/>
        <p:txBody>
          <a:bodyPr/>
          <a:lstStyle/>
          <a:p>
            <a:r>
              <a:rPr kumimoji="1" lang="ja-JP" altLang="en-US" smtClean="0"/>
              <a:t>課題</a:t>
            </a:r>
            <a:r>
              <a:rPr kumimoji="1" lang="en-US" altLang="ja-JP" smtClean="0"/>
              <a:t>: 1-1</a:t>
            </a:r>
            <a:endParaRPr kumimoji="1" lang="ja-JP" altLang="en-US"/>
          </a:p>
        </p:txBody>
      </p:sp>
      <p:sp>
        <p:nvSpPr>
          <p:cNvPr id="8" name="テキスト ボックス 7"/>
          <p:cNvSpPr txBox="1"/>
          <p:nvPr/>
        </p:nvSpPr>
        <p:spPr>
          <a:xfrm>
            <a:off x="6111966" y="5057179"/>
            <a:ext cx="4942379" cy="307777"/>
          </a:xfrm>
          <a:prstGeom prst="rect">
            <a:avLst/>
          </a:prstGeom>
          <a:noFill/>
        </p:spPr>
        <p:txBody>
          <a:bodyPr wrap="none" rtlCol="0">
            <a:spAutoFit/>
          </a:bodyPr>
          <a:lstStyle/>
          <a:p>
            <a:r>
              <a:rPr lang="ja-JP" altLang="en-US" sz="1400" smtClean="0">
                <a:solidFill>
                  <a:srgbClr val="FF0000"/>
                </a:solidFill>
                <a:latin typeface="ＭＳ ゴシック" panose="020B0609070205080204" pitchFamily="49" charset="-128"/>
                <a:ea typeface="ＭＳ ゴシック" panose="020B0609070205080204" pitchFamily="49" charset="-128"/>
              </a:rPr>
              <a:t>インスタンス変数に</a:t>
            </a:r>
            <a:r>
              <a:rPr lang="en-US" altLang="ja-JP" sz="1400" smtClean="0">
                <a:solidFill>
                  <a:srgbClr val="FF0000"/>
                </a:solidFill>
                <a:latin typeface="ＭＳ ゴシック" panose="020B0609070205080204" pitchFamily="49" charset="-128"/>
                <a:ea typeface="ＭＳ ゴシック" panose="020B0609070205080204" pitchFamily="49" charset="-128"/>
              </a:rPr>
              <a:t>IoT Hub</a:t>
            </a:r>
            <a:r>
              <a:rPr lang="ja-JP" altLang="en-US" sz="1400" smtClean="0">
                <a:solidFill>
                  <a:srgbClr val="FF0000"/>
                </a:solidFill>
                <a:latin typeface="ＭＳ ゴシック" panose="020B0609070205080204" pitchFamily="49" charset="-128"/>
                <a:ea typeface="ＭＳ ゴシック" panose="020B0609070205080204" pitchFamily="49" charset="-128"/>
              </a:rPr>
              <a:t>接続情報を指定してください。</a:t>
            </a:r>
            <a:endParaRPr kumimoji="1" lang="ja-JP" altLang="en-US" sz="1400" dirty="0" smtClean="0">
              <a:solidFill>
                <a:srgbClr val="FF0000"/>
              </a:solidFill>
              <a:latin typeface="ＭＳ ゴシック" panose="020B0609070205080204" pitchFamily="49" charset="-128"/>
              <a:ea typeface="ＭＳ ゴシック" panose="020B0609070205080204" pitchFamily="49" charset="-128"/>
            </a:endParaRPr>
          </a:p>
        </p:txBody>
      </p:sp>
      <p:sp>
        <p:nvSpPr>
          <p:cNvPr id="9" name="右中かっこ 8"/>
          <p:cNvSpPr/>
          <p:nvPr/>
        </p:nvSpPr>
        <p:spPr>
          <a:xfrm>
            <a:off x="5956518" y="4886005"/>
            <a:ext cx="155448" cy="650126"/>
          </a:xfrm>
          <a:prstGeom prst="rightBrace">
            <a:avLst/>
          </a:prstGeom>
          <a:ln>
            <a:solidFill>
              <a:srgbClr val="C00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11305947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3"/>
          <p:cNvSpPr>
            <a:spLocks noGrp="1"/>
          </p:cNvSpPr>
          <p:nvPr>
            <p:ph type="body" sz="half" idx="2"/>
          </p:nvPr>
        </p:nvSpPr>
        <p:spPr>
          <a:xfrm>
            <a:off x="606861" y="1326217"/>
            <a:ext cx="10670739" cy="766902"/>
          </a:xfrm>
        </p:spPr>
        <p:txBody>
          <a:bodyPr>
            <a:normAutofit/>
          </a:bodyPr>
          <a:lstStyle/>
          <a:p>
            <a:pPr>
              <a:lnSpc>
                <a:spcPct val="100000"/>
              </a:lnSpc>
            </a:pPr>
            <a:r>
              <a:rPr kumimoji="1" lang="ja-JP" altLang="en-US" sz="2000" smtClean="0"/>
              <a:t>サンプルコードを用いて、</a:t>
            </a:r>
            <a:r>
              <a:rPr kumimoji="1" lang="en-US" altLang="ja-JP" sz="2000" smtClean="0"/>
              <a:t>APIClient</a:t>
            </a:r>
            <a:r>
              <a:rPr kumimoji="1" lang="ja-JP" altLang="en-US" sz="2000" smtClean="0"/>
              <a:t>を生成し、</a:t>
            </a:r>
            <a:r>
              <a:rPr kumimoji="1" lang="en-US" altLang="ja-JP" sz="2000" smtClean="0"/>
              <a:t>Azure IoT Hub</a:t>
            </a:r>
            <a:r>
              <a:rPr kumimoji="1" lang="ja-JP" altLang="en-US" sz="2000" smtClean="0"/>
              <a:t>に接続して、</a:t>
            </a:r>
            <a:r>
              <a:rPr kumimoji="1" lang="en-US" altLang="ja-JP" sz="2000" smtClean="0"/>
              <a:t>Pepper</a:t>
            </a:r>
            <a:r>
              <a:rPr kumimoji="1" lang="ja-JP" altLang="en-US" sz="2000" smtClean="0"/>
              <a:t>に「接続しました」と発話させてください。</a:t>
            </a:r>
            <a:endParaRPr kumimoji="1" lang="en-US" altLang="ja-JP" sz="2000" smtClean="0"/>
          </a:p>
        </p:txBody>
      </p:sp>
      <p:sp>
        <p:nvSpPr>
          <p:cNvPr id="3" name="タイトル 2"/>
          <p:cNvSpPr>
            <a:spLocks noGrp="1"/>
          </p:cNvSpPr>
          <p:nvPr>
            <p:ph type="ctrTitle"/>
          </p:nvPr>
        </p:nvSpPr>
        <p:spPr/>
        <p:txBody>
          <a:bodyPr/>
          <a:lstStyle/>
          <a:p>
            <a:r>
              <a:rPr kumimoji="1" lang="ja-JP" altLang="en-US" smtClean="0"/>
              <a:t>課題</a:t>
            </a:r>
            <a:r>
              <a:rPr kumimoji="1" lang="en-US" altLang="ja-JP" smtClean="0"/>
              <a:t>: 1-1</a:t>
            </a:r>
            <a:endParaRPr kumimoji="1" lang="ja-JP" altLang="en-US"/>
          </a:p>
        </p:txBody>
      </p:sp>
      <p:pic>
        <p:nvPicPr>
          <p:cNvPr id="7" name="図 6"/>
          <p:cNvPicPr>
            <a:picLocks noChangeAspect="1"/>
          </p:cNvPicPr>
          <p:nvPr/>
        </p:nvPicPr>
        <p:blipFill>
          <a:blip r:embed="rId2"/>
          <a:stretch>
            <a:fillRect/>
          </a:stretch>
        </p:blipFill>
        <p:spPr>
          <a:xfrm>
            <a:off x="1616868" y="2023733"/>
            <a:ext cx="6984207" cy="2531873"/>
          </a:xfrm>
          <a:prstGeom prst="rect">
            <a:avLst/>
          </a:prstGeom>
        </p:spPr>
      </p:pic>
      <p:sp>
        <p:nvSpPr>
          <p:cNvPr id="6" name="テキスト ボックス 5"/>
          <p:cNvSpPr txBox="1"/>
          <p:nvPr/>
        </p:nvSpPr>
        <p:spPr>
          <a:xfrm>
            <a:off x="6254840" y="2869516"/>
            <a:ext cx="5391219" cy="307777"/>
          </a:xfrm>
          <a:prstGeom prst="rect">
            <a:avLst/>
          </a:prstGeom>
          <a:noFill/>
        </p:spPr>
        <p:txBody>
          <a:bodyPr wrap="none" rtlCol="0">
            <a:spAutoFit/>
          </a:bodyPr>
          <a:lstStyle/>
          <a:p>
            <a:r>
              <a:rPr lang="en-US" altLang="ja-JP" sz="1400">
                <a:solidFill>
                  <a:srgbClr val="FF0000"/>
                </a:solidFill>
                <a:latin typeface="ＭＳ ゴシック" panose="020B0609070205080204" pitchFamily="49" charset="-128"/>
                <a:ea typeface="ＭＳ ゴシック" panose="020B0609070205080204" pitchFamily="49" charset="-128"/>
              </a:rPr>
              <a:t>IoT Hub</a:t>
            </a:r>
            <a:r>
              <a:rPr lang="ja-JP" altLang="en-US" sz="1400">
                <a:solidFill>
                  <a:srgbClr val="FF0000"/>
                </a:solidFill>
                <a:latin typeface="ＭＳ ゴシック" panose="020B0609070205080204" pitchFamily="49" charset="-128"/>
                <a:ea typeface="ＭＳ ゴシック" panose="020B0609070205080204" pitchFamily="49" charset="-128"/>
              </a:rPr>
              <a:t>接続</a:t>
            </a:r>
            <a:r>
              <a:rPr lang="ja-JP" altLang="en-US" sz="1400" smtClean="0">
                <a:solidFill>
                  <a:srgbClr val="FF0000"/>
                </a:solidFill>
                <a:latin typeface="ＭＳ ゴシック" panose="020B0609070205080204" pitchFamily="49" charset="-128"/>
                <a:ea typeface="ＭＳ ゴシック" panose="020B0609070205080204" pitchFamily="49" charset="-128"/>
              </a:rPr>
              <a:t>情報を使い、</a:t>
            </a:r>
            <a:r>
              <a:rPr kumimoji="1" lang="en-US" altLang="ja-JP" sz="1400" smtClean="0">
                <a:solidFill>
                  <a:srgbClr val="FF0000"/>
                </a:solidFill>
                <a:latin typeface="ＭＳ ゴシック" panose="020B0609070205080204" pitchFamily="49" charset="-128"/>
                <a:ea typeface="ＭＳ ゴシック" panose="020B0609070205080204" pitchFamily="49" charset="-128"/>
              </a:rPr>
              <a:t>APIClient</a:t>
            </a:r>
            <a:r>
              <a:rPr kumimoji="1" lang="ja-JP" altLang="en-US" sz="1400" smtClean="0">
                <a:solidFill>
                  <a:srgbClr val="FF0000"/>
                </a:solidFill>
                <a:latin typeface="ＭＳ ゴシック" panose="020B0609070205080204" pitchFamily="49" charset="-128"/>
                <a:ea typeface="ＭＳ ゴシック" panose="020B0609070205080204" pitchFamily="49" charset="-128"/>
              </a:rPr>
              <a:t>クラスを生成してください。</a:t>
            </a:r>
            <a:endParaRPr kumimoji="1" lang="ja-JP" altLang="en-US" sz="1400" dirty="0" smtClean="0">
              <a:solidFill>
                <a:srgbClr val="FF0000"/>
              </a:solidFill>
              <a:latin typeface="ＭＳ ゴシック" panose="020B0609070205080204" pitchFamily="49" charset="-128"/>
              <a:ea typeface="ＭＳ ゴシック" panose="020B0609070205080204" pitchFamily="49" charset="-128"/>
            </a:endParaRPr>
          </a:p>
        </p:txBody>
      </p:sp>
      <p:cxnSp>
        <p:nvCxnSpPr>
          <p:cNvPr id="8" name="直線矢印コネクタ 7"/>
          <p:cNvCxnSpPr>
            <a:stCxn id="6" idx="1"/>
          </p:cNvCxnSpPr>
          <p:nvPr/>
        </p:nvCxnSpPr>
        <p:spPr>
          <a:xfrm flipH="1">
            <a:off x="4564856" y="3023405"/>
            <a:ext cx="1689984" cy="0"/>
          </a:xfrm>
          <a:prstGeom prst="straightConnector1">
            <a:avLst/>
          </a:prstGeom>
          <a:ln>
            <a:solidFill>
              <a:srgbClr val="C00000"/>
            </a:solidFill>
            <a:tailEnd type="triangle"/>
          </a:ln>
          <a:effectLst/>
        </p:spPr>
        <p:style>
          <a:lnRef idx="2">
            <a:schemeClr val="accent1"/>
          </a:lnRef>
          <a:fillRef idx="0">
            <a:schemeClr val="accent1"/>
          </a:fillRef>
          <a:effectRef idx="1">
            <a:schemeClr val="accent1"/>
          </a:effectRef>
          <a:fontRef idx="minor">
            <a:schemeClr val="tx1"/>
          </a:fontRef>
        </p:style>
      </p:cxnSp>
      <p:pic>
        <p:nvPicPr>
          <p:cNvPr id="2" name="図 1"/>
          <p:cNvPicPr>
            <a:picLocks noChangeAspect="1"/>
          </p:cNvPicPr>
          <p:nvPr/>
        </p:nvPicPr>
        <p:blipFill>
          <a:blip r:embed="rId3"/>
          <a:stretch>
            <a:fillRect/>
          </a:stretch>
        </p:blipFill>
        <p:spPr>
          <a:xfrm>
            <a:off x="1616868" y="4758528"/>
            <a:ext cx="4776788" cy="1868065"/>
          </a:xfrm>
          <a:prstGeom prst="rect">
            <a:avLst/>
          </a:prstGeom>
        </p:spPr>
      </p:pic>
      <p:sp>
        <p:nvSpPr>
          <p:cNvPr id="9" name="テキスト ボックス 8"/>
          <p:cNvSpPr txBox="1"/>
          <p:nvPr/>
        </p:nvSpPr>
        <p:spPr>
          <a:xfrm>
            <a:off x="6657271" y="6258034"/>
            <a:ext cx="2698175" cy="307777"/>
          </a:xfrm>
          <a:prstGeom prst="rect">
            <a:avLst/>
          </a:prstGeom>
          <a:noFill/>
        </p:spPr>
        <p:txBody>
          <a:bodyPr wrap="none" rtlCol="0">
            <a:spAutoFit/>
          </a:bodyPr>
          <a:lstStyle/>
          <a:p>
            <a:r>
              <a:rPr lang="ja-JP" altLang="en-US" sz="1400" smtClean="0">
                <a:solidFill>
                  <a:srgbClr val="FF0000"/>
                </a:solidFill>
                <a:latin typeface="ＭＳ ゴシック" panose="020B0609070205080204" pitchFamily="49" charset="-128"/>
                <a:ea typeface="ＭＳ ゴシック" panose="020B0609070205080204" pitchFamily="49" charset="-128"/>
              </a:rPr>
              <a:t>発話内容を入力してください。</a:t>
            </a:r>
            <a:endParaRPr lang="en-US" altLang="ja-JP" sz="1400" smtClean="0">
              <a:solidFill>
                <a:srgbClr val="FF0000"/>
              </a:solidFill>
              <a:latin typeface="ＭＳ ゴシック" panose="020B0609070205080204" pitchFamily="49" charset="-128"/>
              <a:ea typeface="ＭＳ ゴシック" panose="020B0609070205080204" pitchFamily="49" charset="-128"/>
            </a:endParaRPr>
          </a:p>
        </p:txBody>
      </p:sp>
      <p:cxnSp>
        <p:nvCxnSpPr>
          <p:cNvPr id="10" name="直線矢印コネクタ 9"/>
          <p:cNvCxnSpPr>
            <a:stCxn id="9" idx="1"/>
          </p:cNvCxnSpPr>
          <p:nvPr/>
        </p:nvCxnSpPr>
        <p:spPr>
          <a:xfrm flipH="1">
            <a:off x="4967287" y="6411923"/>
            <a:ext cx="1689984" cy="1"/>
          </a:xfrm>
          <a:prstGeom prst="straightConnector1">
            <a:avLst/>
          </a:prstGeom>
          <a:ln>
            <a:solidFill>
              <a:srgbClr val="C00000"/>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059476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3"/>
          <p:cNvSpPr>
            <a:spLocks noGrp="1"/>
          </p:cNvSpPr>
          <p:nvPr>
            <p:ph type="body" sz="half" idx="2"/>
          </p:nvPr>
        </p:nvSpPr>
        <p:spPr/>
        <p:txBody>
          <a:bodyPr>
            <a:normAutofit/>
          </a:bodyPr>
          <a:lstStyle/>
          <a:p>
            <a:pPr>
              <a:lnSpc>
                <a:spcPct val="100000"/>
              </a:lnSpc>
            </a:pPr>
            <a:r>
              <a:rPr lang="en-US" altLang="ja-JP" sz="2000" smtClean="0"/>
              <a:t>API</a:t>
            </a:r>
            <a:r>
              <a:rPr lang="ja-JP" altLang="en-US" sz="2000"/>
              <a:t>仕様書の「“</a:t>
            </a:r>
            <a:r>
              <a:rPr lang="en-US" altLang="ja-JP" sz="2000"/>
              <a:t>init” (</a:t>
            </a:r>
            <a:r>
              <a:rPr lang="ja-JP" altLang="en-US" sz="2000"/>
              <a:t>ファイル アップロード先のストレージ情報の取得</a:t>
            </a:r>
            <a:r>
              <a:rPr lang="en-US" altLang="ja-JP" sz="2000" smtClean="0"/>
              <a:t>)</a:t>
            </a:r>
            <a:r>
              <a:rPr lang="ja-JP" altLang="en-US" sz="2000" smtClean="0"/>
              <a:t>」のメッセージを送信し、結果のメッセージを受信してストレージ情報を取得し、</a:t>
            </a:r>
            <a:r>
              <a:rPr lang="en-US" altLang="ja-JP" sz="2000" smtClean="0"/>
              <a:t>Choregraphe</a:t>
            </a:r>
            <a:r>
              <a:rPr lang="ja-JP" altLang="en-US" sz="2000" smtClean="0"/>
              <a:t>の</a:t>
            </a:r>
            <a:r>
              <a:rPr lang="ja-JP" altLang="en-US" sz="2000"/>
              <a:t>情報</a:t>
            </a:r>
            <a:r>
              <a:rPr lang="ja-JP" altLang="en-US" sz="2000" smtClean="0"/>
              <a:t>ログに</a:t>
            </a:r>
            <a:r>
              <a:rPr lang="en-US" altLang="ja-JP" sz="2000" smtClean="0"/>
              <a:t>storageAccount</a:t>
            </a:r>
            <a:r>
              <a:rPr lang="ja-JP" altLang="en-US" sz="2000" smtClean="0"/>
              <a:t>、</a:t>
            </a:r>
            <a:r>
              <a:rPr lang="en-US" altLang="ja-JP" sz="2000" smtClean="0"/>
              <a:t>storageKey</a:t>
            </a:r>
            <a:r>
              <a:rPr lang="ja-JP" altLang="en-US" sz="2000" smtClean="0"/>
              <a:t>、</a:t>
            </a:r>
            <a:r>
              <a:rPr lang="en-US" altLang="ja-JP" sz="2000" smtClean="0"/>
              <a:t>storageContainer</a:t>
            </a:r>
            <a:r>
              <a:rPr lang="ja-JP" altLang="en-US" sz="2000" smtClean="0"/>
              <a:t>の</a:t>
            </a:r>
            <a:r>
              <a:rPr lang="en-US" altLang="ja-JP" sz="2000" smtClean="0"/>
              <a:t>3</a:t>
            </a:r>
            <a:r>
              <a:rPr lang="ja-JP" altLang="en-US" sz="2000" smtClean="0"/>
              <a:t>つの情報を出力してください。</a:t>
            </a:r>
            <a:endParaRPr lang="en-US" altLang="ja-JP" sz="2000" smtClean="0"/>
          </a:p>
          <a:p>
            <a:pPr marL="357188" lvl="1" indent="-177800">
              <a:buFont typeface="Wingdings" panose="05000000000000000000" pitchFamily="2" charset="2"/>
              <a:buChar char="ü"/>
            </a:pPr>
            <a:r>
              <a:rPr lang="ja-JP" altLang="en-US" sz="1600" smtClean="0"/>
              <a:t>メッセージの送信は</a:t>
            </a:r>
            <a:r>
              <a:rPr lang="en-US" altLang="ja-JP" sz="1600" smtClean="0"/>
              <a:t/>
            </a:r>
            <a:br>
              <a:rPr lang="en-US" altLang="ja-JP" sz="1600" smtClean="0"/>
            </a:br>
            <a:r>
              <a:rPr lang="ja-JP" altLang="en-US" sz="1600" smtClean="0"/>
              <a:t> </a:t>
            </a:r>
            <a:r>
              <a:rPr lang="en-US" altLang="ja-JP" sz="1600" smtClean="0"/>
              <a:t>onInput_onStart(self) </a:t>
            </a:r>
            <a:r>
              <a:rPr lang="ja-JP" altLang="en-US" sz="1600" smtClean="0"/>
              <a:t>に</a:t>
            </a:r>
            <a:r>
              <a:rPr lang="en-US" altLang="ja-JP" sz="1600" smtClean="0"/>
              <a:t/>
            </a:r>
            <a:br>
              <a:rPr lang="en-US" altLang="ja-JP" sz="1600" smtClean="0"/>
            </a:br>
            <a:r>
              <a:rPr lang="ja-JP" altLang="en-US" sz="1600" smtClean="0"/>
              <a:t>記述してください。</a:t>
            </a:r>
            <a:endParaRPr lang="en-US" altLang="ja-JP" sz="1600"/>
          </a:p>
          <a:p>
            <a:pPr marL="357188" lvl="1" indent="-177800">
              <a:buFont typeface="Wingdings" panose="05000000000000000000" pitchFamily="2" charset="2"/>
              <a:buChar char="ü"/>
            </a:pPr>
            <a:r>
              <a:rPr lang="ja-JP" altLang="en-US" sz="1600" smtClean="0"/>
              <a:t>メッセージの受信は</a:t>
            </a:r>
            <a:r>
              <a:rPr lang="en-US" altLang="ja-JP" sz="1600" smtClean="0"/>
              <a:t/>
            </a:r>
            <a:br>
              <a:rPr lang="en-US" altLang="ja-JP" sz="1600" smtClean="0"/>
            </a:br>
            <a:r>
              <a:rPr lang="ja-JP" altLang="en-US" sz="1600" smtClean="0"/>
              <a:t> </a:t>
            </a:r>
            <a:r>
              <a:rPr lang="en-US" altLang="ja-JP" sz="1600"/>
              <a:t>on_message(self, received_message</a:t>
            </a:r>
            <a:r>
              <a:rPr lang="en-US" altLang="ja-JP" sz="1600" smtClean="0"/>
              <a:t>) </a:t>
            </a:r>
            <a:r>
              <a:rPr lang="ja-JP" altLang="en-US" sz="1600" smtClean="0"/>
              <a:t>に</a:t>
            </a:r>
            <a:r>
              <a:rPr lang="en-US" altLang="ja-JP" sz="1600" smtClean="0"/>
              <a:t/>
            </a:r>
            <a:br>
              <a:rPr lang="en-US" altLang="ja-JP" sz="1600" smtClean="0"/>
            </a:br>
            <a:r>
              <a:rPr lang="ja-JP" altLang="en-US" sz="1600" smtClean="0"/>
              <a:t>記述してください。</a:t>
            </a:r>
            <a:endParaRPr lang="en-US" altLang="ja-JP" sz="1600"/>
          </a:p>
          <a:p>
            <a:pPr marL="342900" indent="-342900">
              <a:lnSpc>
                <a:spcPct val="100000"/>
              </a:lnSpc>
              <a:buAutoNum type="arabicPeriod"/>
            </a:pPr>
            <a:endParaRPr kumimoji="1" lang="ja-JP" altLang="en-US" sz="2000"/>
          </a:p>
        </p:txBody>
      </p:sp>
      <p:sp>
        <p:nvSpPr>
          <p:cNvPr id="3" name="タイトル 2"/>
          <p:cNvSpPr>
            <a:spLocks noGrp="1"/>
          </p:cNvSpPr>
          <p:nvPr>
            <p:ph type="ctrTitle"/>
          </p:nvPr>
        </p:nvSpPr>
        <p:spPr/>
        <p:txBody>
          <a:bodyPr/>
          <a:lstStyle/>
          <a:p>
            <a:r>
              <a:rPr kumimoji="1" lang="ja-JP" altLang="en-US" smtClean="0"/>
              <a:t>課題</a:t>
            </a:r>
            <a:r>
              <a:rPr kumimoji="1" lang="en-US" altLang="ja-JP" smtClean="0"/>
              <a:t>: 1-2</a:t>
            </a:r>
            <a:endParaRPr kumimoji="1" lang="ja-JP" altLang="en-US"/>
          </a:p>
        </p:txBody>
      </p:sp>
      <p:pic>
        <p:nvPicPr>
          <p:cNvPr id="5" name="図 4"/>
          <p:cNvPicPr>
            <a:picLocks noChangeAspect="1"/>
          </p:cNvPicPr>
          <p:nvPr/>
        </p:nvPicPr>
        <p:blipFill>
          <a:blip r:embed="rId2"/>
          <a:stretch>
            <a:fillRect/>
          </a:stretch>
        </p:blipFill>
        <p:spPr>
          <a:xfrm>
            <a:off x="5196279" y="2390635"/>
            <a:ext cx="6612340" cy="3821745"/>
          </a:xfrm>
          <a:prstGeom prst="rect">
            <a:avLst/>
          </a:prstGeom>
        </p:spPr>
      </p:pic>
      <p:sp>
        <p:nvSpPr>
          <p:cNvPr id="6" name="円/楕円 5"/>
          <p:cNvSpPr/>
          <p:nvPr/>
        </p:nvSpPr>
        <p:spPr>
          <a:xfrm>
            <a:off x="8793956" y="4900613"/>
            <a:ext cx="1657350" cy="868176"/>
          </a:xfrm>
          <a:prstGeom prst="ellipse">
            <a:avLst/>
          </a:prstGeom>
          <a:noFill/>
          <a:ln w="28575">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smtClean="0">
              <a:latin typeface="メイリオ" panose="020B0604030504040204" pitchFamily="50" charset="-128"/>
              <a:ea typeface="メイリオ" panose="020B0604030504040204" pitchFamily="50" charset="-128"/>
            </a:endParaRPr>
          </a:p>
        </p:txBody>
      </p:sp>
      <p:sp>
        <p:nvSpPr>
          <p:cNvPr id="7" name="テキスト ボックス 6"/>
          <p:cNvSpPr txBox="1"/>
          <p:nvPr/>
        </p:nvSpPr>
        <p:spPr>
          <a:xfrm>
            <a:off x="8407747" y="4195412"/>
            <a:ext cx="3685624" cy="523220"/>
          </a:xfrm>
          <a:prstGeom prst="rect">
            <a:avLst/>
          </a:prstGeom>
          <a:noFill/>
        </p:spPr>
        <p:txBody>
          <a:bodyPr wrap="none" rtlCol="0">
            <a:spAutoFit/>
          </a:bodyPr>
          <a:lstStyle/>
          <a:p>
            <a:r>
              <a:rPr kumimoji="1" lang="en-US" altLang="ja-JP" sz="1400" smtClean="0">
                <a:solidFill>
                  <a:srgbClr val="FF0000"/>
                </a:solidFill>
                <a:latin typeface="ＭＳ ゴシック" panose="020B0609070205080204" pitchFamily="49" charset="-128"/>
                <a:ea typeface="ＭＳ ゴシック" panose="020B0609070205080204" pitchFamily="49" charset="-128"/>
              </a:rPr>
              <a:t>API</a:t>
            </a:r>
            <a:r>
              <a:rPr kumimoji="1" lang="ja-JP" altLang="en-US" sz="1400" smtClean="0">
                <a:solidFill>
                  <a:srgbClr val="FF0000"/>
                </a:solidFill>
                <a:latin typeface="ＭＳ ゴシック" panose="020B0609070205080204" pitchFamily="49" charset="-128"/>
                <a:ea typeface="ＭＳ ゴシック" panose="020B0609070205080204" pitchFamily="49" charset="-128"/>
              </a:rPr>
              <a:t>仕様書の送信メッセージの定義に従い、</a:t>
            </a:r>
            <a:endParaRPr kumimoji="1" lang="en-US" altLang="ja-JP" sz="1400" smtClean="0">
              <a:solidFill>
                <a:srgbClr val="FF0000"/>
              </a:solidFill>
              <a:latin typeface="ＭＳ ゴシック" panose="020B0609070205080204" pitchFamily="49" charset="-128"/>
              <a:ea typeface="ＭＳ ゴシック" panose="020B0609070205080204" pitchFamily="49" charset="-128"/>
            </a:endParaRPr>
          </a:p>
          <a:p>
            <a:r>
              <a:rPr kumimoji="1" lang="ja-JP" altLang="en-US" sz="1400" smtClean="0">
                <a:solidFill>
                  <a:srgbClr val="FF0000"/>
                </a:solidFill>
                <a:latin typeface="ＭＳ ゴシック" panose="020B0609070205080204" pitchFamily="49" charset="-128"/>
                <a:ea typeface="ＭＳ ゴシック" panose="020B0609070205080204" pitchFamily="49" charset="-128"/>
              </a:rPr>
              <a:t>値をセットしてください。</a:t>
            </a:r>
            <a:endParaRPr kumimoji="1" lang="ja-JP" altLang="en-US" sz="1400" dirty="0" smtClean="0">
              <a:solidFill>
                <a:srgbClr val="FF0000"/>
              </a:solidFill>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366301846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p:cNvPicPr>
            <a:picLocks noChangeAspect="1"/>
          </p:cNvPicPr>
          <p:nvPr/>
        </p:nvPicPr>
        <p:blipFill>
          <a:blip r:embed="rId2"/>
          <a:stretch>
            <a:fillRect/>
          </a:stretch>
        </p:blipFill>
        <p:spPr>
          <a:xfrm>
            <a:off x="792509" y="2469357"/>
            <a:ext cx="9782175" cy="3049098"/>
          </a:xfrm>
          <a:prstGeom prst="rect">
            <a:avLst/>
          </a:prstGeom>
        </p:spPr>
      </p:pic>
      <p:sp>
        <p:nvSpPr>
          <p:cNvPr id="4" name="テキスト プレースホルダー 3"/>
          <p:cNvSpPr>
            <a:spLocks noGrp="1"/>
          </p:cNvSpPr>
          <p:nvPr>
            <p:ph type="body" sz="half" idx="2"/>
          </p:nvPr>
        </p:nvSpPr>
        <p:spPr>
          <a:xfrm>
            <a:off x="606861" y="1326217"/>
            <a:ext cx="10670739" cy="1052652"/>
          </a:xfrm>
        </p:spPr>
        <p:txBody>
          <a:bodyPr>
            <a:normAutofit/>
          </a:bodyPr>
          <a:lstStyle/>
          <a:p>
            <a:pPr>
              <a:lnSpc>
                <a:spcPct val="100000"/>
              </a:lnSpc>
            </a:pPr>
            <a:r>
              <a:rPr lang="en-US" altLang="ja-JP" sz="2000" smtClean="0"/>
              <a:t>API</a:t>
            </a:r>
            <a:r>
              <a:rPr lang="ja-JP" altLang="en-US" sz="2000"/>
              <a:t>仕様書の「“</a:t>
            </a:r>
            <a:r>
              <a:rPr lang="en-US" altLang="ja-JP" sz="2000"/>
              <a:t>init” (</a:t>
            </a:r>
            <a:r>
              <a:rPr lang="ja-JP" altLang="en-US" sz="2000"/>
              <a:t>ファイル アップロード先のストレージ情報の取得</a:t>
            </a:r>
            <a:r>
              <a:rPr lang="en-US" altLang="ja-JP" sz="2000" smtClean="0"/>
              <a:t>)</a:t>
            </a:r>
            <a:r>
              <a:rPr lang="ja-JP" altLang="en-US" sz="2000" smtClean="0"/>
              <a:t>」のメッセージを送信し、結果のメッセージを受信してストレージ情報を取得し、</a:t>
            </a:r>
            <a:r>
              <a:rPr lang="en-US" altLang="ja-JP" sz="2000" smtClean="0"/>
              <a:t>Choregraphe</a:t>
            </a:r>
            <a:r>
              <a:rPr lang="ja-JP" altLang="en-US" sz="2000" smtClean="0"/>
              <a:t>の</a:t>
            </a:r>
            <a:r>
              <a:rPr lang="ja-JP" altLang="en-US" sz="2000"/>
              <a:t>情報</a:t>
            </a:r>
            <a:r>
              <a:rPr lang="ja-JP" altLang="en-US" sz="2000" smtClean="0"/>
              <a:t>ログに</a:t>
            </a:r>
            <a:r>
              <a:rPr lang="en-US" altLang="ja-JP" sz="2000" smtClean="0"/>
              <a:t>storageAccount</a:t>
            </a:r>
            <a:r>
              <a:rPr lang="ja-JP" altLang="en-US" sz="2000" smtClean="0"/>
              <a:t>、</a:t>
            </a:r>
            <a:r>
              <a:rPr lang="en-US" altLang="ja-JP" sz="2000" smtClean="0"/>
              <a:t>storageKey</a:t>
            </a:r>
            <a:r>
              <a:rPr lang="ja-JP" altLang="en-US" sz="2000" smtClean="0"/>
              <a:t>、</a:t>
            </a:r>
            <a:r>
              <a:rPr lang="en-US" altLang="ja-JP" sz="2000" smtClean="0"/>
              <a:t>storageContainer</a:t>
            </a:r>
            <a:r>
              <a:rPr lang="ja-JP" altLang="en-US" sz="2000" smtClean="0"/>
              <a:t>の</a:t>
            </a:r>
            <a:r>
              <a:rPr lang="en-US" altLang="ja-JP" sz="2000" smtClean="0"/>
              <a:t>3</a:t>
            </a:r>
            <a:r>
              <a:rPr lang="ja-JP" altLang="en-US" sz="2000" smtClean="0"/>
              <a:t>つの情報を出力してください。</a:t>
            </a:r>
            <a:endParaRPr lang="en-US" altLang="ja-JP" sz="2000" smtClean="0"/>
          </a:p>
        </p:txBody>
      </p:sp>
      <p:sp>
        <p:nvSpPr>
          <p:cNvPr id="3" name="タイトル 2"/>
          <p:cNvSpPr>
            <a:spLocks noGrp="1"/>
          </p:cNvSpPr>
          <p:nvPr>
            <p:ph type="ctrTitle"/>
          </p:nvPr>
        </p:nvSpPr>
        <p:spPr/>
        <p:txBody>
          <a:bodyPr/>
          <a:lstStyle/>
          <a:p>
            <a:r>
              <a:rPr kumimoji="1" lang="ja-JP" altLang="en-US" smtClean="0"/>
              <a:t>課題</a:t>
            </a:r>
            <a:r>
              <a:rPr kumimoji="1" lang="en-US" altLang="ja-JP" smtClean="0"/>
              <a:t>: 1-2</a:t>
            </a:r>
            <a:endParaRPr kumimoji="1" lang="ja-JP" altLang="en-US"/>
          </a:p>
        </p:txBody>
      </p:sp>
      <p:sp>
        <p:nvSpPr>
          <p:cNvPr id="6" name="円/楕円 5"/>
          <p:cNvSpPr/>
          <p:nvPr/>
        </p:nvSpPr>
        <p:spPr>
          <a:xfrm>
            <a:off x="5877936" y="3207544"/>
            <a:ext cx="1001495" cy="500062"/>
          </a:xfrm>
          <a:prstGeom prst="ellipse">
            <a:avLst/>
          </a:prstGeom>
          <a:noFill/>
          <a:ln w="28575">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smtClean="0">
              <a:latin typeface="メイリオ" panose="020B0604030504040204" pitchFamily="50" charset="-128"/>
              <a:ea typeface="メイリオ" panose="020B0604030504040204" pitchFamily="50" charset="-128"/>
            </a:endParaRPr>
          </a:p>
        </p:txBody>
      </p:sp>
      <p:sp>
        <p:nvSpPr>
          <p:cNvPr id="7" name="テキスト ボックス 6"/>
          <p:cNvSpPr txBox="1"/>
          <p:nvPr/>
        </p:nvSpPr>
        <p:spPr>
          <a:xfrm>
            <a:off x="6879431" y="4598194"/>
            <a:ext cx="3685624" cy="523220"/>
          </a:xfrm>
          <a:prstGeom prst="rect">
            <a:avLst/>
          </a:prstGeom>
          <a:noFill/>
        </p:spPr>
        <p:txBody>
          <a:bodyPr wrap="none" rtlCol="0">
            <a:spAutoFit/>
          </a:bodyPr>
          <a:lstStyle/>
          <a:p>
            <a:r>
              <a:rPr kumimoji="1" lang="en-US" altLang="ja-JP" sz="1400" smtClean="0">
                <a:solidFill>
                  <a:srgbClr val="FF0000"/>
                </a:solidFill>
                <a:latin typeface="ＭＳ ゴシック" panose="020B0609070205080204" pitchFamily="49" charset="-128"/>
                <a:ea typeface="ＭＳ ゴシック" panose="020B0609070205080204" pitchFamily="49" charset="-128"/>
              </a:rPr>
              <a:t>API</a:t>
            </a:r>
            <a:r>
              <a:rPr kumimoji="1" lang="ja-JP" altLang="en-US" sz="1400" smtClean="0">
                <a:solidFill>
                  <a:srgbClr val="FF0000"/>
                </a:solidFill>
                <a:latin typeface="ＭＳ ゴシック" panose="020B0609070205080204" pitchFamily="49" charset="-128"/>
                <a:ea typeface="ＭＳ ゴシック" panose="020B0609070205080204" pitchFamily="49" charset="-128"/>
              </a:rPr>
              <a:t>仕様書の受信メッセージの定義に従い、</a:t>
            </a:r>
            <a:endParaRPr kumimoji="1" lang="en-US" altLang="ja-JP" sz="1400" smtClean="0">
              <a:solidFill>
                <a:srgbClr val="FF0000"/>
              </a:solidFill>
              <a:latin typeface="ＭＳ ゴシック" panose="020B0609070205080204" pitchFamily="49" charset="-128"/>
              <a:ea typeface="ＭＳ ゴシック" panose="020B0609070205080204" pitchFamily="49" charset="-128"/>
            </a:endParaRPr>
          </a:p>
          <a:p>
            <a:r>
              <a:rPr kumimoji="1" lang="ja-JP" altLang="en-US" sz="1400" smtClean="0">
                <a:solidFill>
                  <a:srgbClr val="FF0000"/>
                </a:solidFill>
                <a:latin typeface="ＭＳ ゴシック" panose="020B0609070205080204" pitchFamily="49" charset="-128"/>
                <a:ea typeface="ＭＳ ゴシック" panose="020B0609070205080204" pitchFamily="49" charset="-128"/>
              </a:rPr>
              <a:t>値をセットしてください。</a:t>
            </a:r>
            <a:endParaRPr kumimoji="1" lang="ja-JP" altLang="en-US" sz="1400" dirty="0" smtClean="0">
              <a:solidFill>
                <a:srgbClr val="FF0000"/>
              </a:solidFill>
              <a:latin typeface="ＭＳ ゴシック" panose="020B0609070205080204" pitchFamily="49" charset="-128"/>
              <a:ea typeface="ＭＳ ゴシック" panose="020B0609070205080204" pitchFamily="49" charset="-128"/>
            </a:endParaRPr>
          </a:p>
        </p:txBody>
      </p:sp>
      <p:sp>
        <p:nvSpPr>
          <p:cNvPr id="10" name="円/楕円 9"/>
          <p:cNvSpPr/>
          <p:nvPr/>
        </p:nvSpPr>
        <p:spPr>
          <a:xfrm>
            <a:off x="6378683" y="3586163"/>
            <a:ext cx="1708042" cy="921543"/>
          </a:xfrm>
          <a:prstGeom prst="ellipse">
            <a:avLst/>
          </a:prstGeom>
          <a:noFill/>
          <a:ln w="28575">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smtClean="0">
              <a:latin typeface="メイリオ" panose="020B0604030504040204" pitchFamily="50" charset="-128"/>
              <a:ea typeface="メイリオ" panose="020B0604030504040204" pitchFamily="50" charset="-128"/>
            </a:endParaRPr>
          </a:p>
        </p:txBody>
      </p:sp>
      <p:sp>
        <p:nvSpPr>
          <p:cNvPr id="11" name="円/楕円 10"/>
          <p:cNvSpPr/>
          <p:nvPr/>
        </p:nvSpPr>
        <p:spPr>
          <a:xfrm>
            <a:off x="3637864" y="4374736"/>
            <a:ext cx="1141305" cy="817272"/>
          </a:xfrm>
          <a:prstGeom prst="ellipse">
            <a:avLst/>
          </a:prstGeom>
          <a:noFill/>
          <a:ln w="28575">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smtClean="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41198002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en-US" altLang="ja-JP" smtClean="0"/>
              <a:t>【Step.2】</a:t>
            </a:r>
            <a:r>
              <a:rPr lang="ja-JP" altLang="en-US" smtClean="0"/>
              <a:t>顔を登録する</a:t>
            </a:r>
            <a:endParaRPr lang="en-US" dirty="0"/>
          </a:p>
        </p:txBody>
      </p:sp>
    </p:spTree>
    <p:extLst>
      <p:ext uri="{BB962C8B-B14F-4D97-AF65-F5344CB8AC3E}">
        <p14:creationId xmlns:p14="http://schemas.microsoft.com/office/powerpoint/2010/main" val="3978186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3"/>
          <p:cNvSpPr>
            <a:spLocks noGrp="1"/>
          </p:cNvSpPr>
          <p:nvPr>
            <p:ph type="body" sz="half" idx="2"/>
          </p:nvPr>
        </p:nvSpPr>
        <p:spPr/>
        <p:txBody>
          <a:bodyPr>
            <a:noAutofit/>
          </a:bodyPr>
          <a:lstStyle/>
          <a:p>
            <a:pPr>
              <a:lnSpc>
                <a:spcPct val="100000"/>
              </a:lnSpc>
            </a:pPr>
            <a:r>
              <a:rPr lang="en-US" altLang="ja-JP" sz="2000" smtClean="0"/>
              <a:t>Step.1</a:t>
            </a:r>
            <a:r>
              <a:rPr lang="ja-JP" altLang="en-US" sz="2000" smtClean="0"/>
              <a:t>で取得したストレージ情報を使い、ストレージに写真をアップロードしてください。</a:t>
            </a:r>
            <a:endParaRPr lang="en-US" altLang="ja-JP" sz="2000"/>
          </a:p>
          <a:p>
            <a:pPr marL="450850" lvl="1" indent="-271463">
              <a:buFont typeface="Wingdings" panose="05000000000000000000" pitchFamily="2" charset="2"/>
              <a:buChar char="ü"/>
            </a:pPr>
            <a:r>
              <a:rPr lang="ja-JP" altLang="en-US" sz="1600" smtClean="0"/>
              <a:t>写真の撮影は、サンプルコードの「</a:t>
            </a:r>
            <a:r>
              <a:rPr lang="en-US" altLang="ja-JP" sz="1600" smtClean="0"/>
              <a:t>Take Picture</a:t>
            </a:r>
            <a:r>
              <a:rPr lang="ja-JP" altLang="en-US" sz="1600" smtClean="0"/>
              <a:t>」</a:t>
            </a:r>
            <a:r>
              <a:rPr lang="en-US" altLang="ja-JP" sz="1600" smtClean="0"/>
              <a:t>Box</a:t>
            </a:r>
            <a:r>
              <a:rPr lang="ja-JP" altLang="en-US" sz="1600" smtClean="0"/>
              <a:t>を使用してください。</a:t>
            </a:r>
            <a:r>
              <a:rPr lang="en-US" altLang="ja-JP" sz="1600" smtClean="0"/>
              <a:t/>
            </a:r>
            <a:br>
              <a:rPr lang="en-US" altLang="ja-JP" sz="1600" smtClean="0"/>
            </a:br>
            <a:r>
              <a:rPr lang="ja-JP" altLang="en-US" sz="1600" smtClean="0"/>
              <a:t>この</a:t>
            </a:r>
            <a:r>
              <a:rPr lang="en-US" altLang="ja-JP" sz="1600" smtClean="0"/>
              <a:t>Box</a:t>
            </a:r>
            <a:r>
              <a:rPr lang="ja-JP" altLang="en-US" sz="1600" smtClean="0"/>
              <a:t>を使用すると、ビヘイビアファイルと同階層に </a:t>
            </a:r>
            <a:r>
              <a:rPr lang="en-US" altLang="ja-JP" sz="1600" smtClean="0"/>
              <a:t>image.jpg </a:t>
            </a:r>
            <a:r>
              <a:rPr lang="ja-JP" altLang="en-US" sz="1600" smtClean="0"/>
              <a:t>という名前で保存されます。</a:t>
            </a:r>
            <a:r>
              <a:rPr lang="en-US" altLang="ja-JP" sz="1600" smtClean="0"/>
              <a:t/>
            </a:r>
            <a:br>
              <a:rPr lang="en-US" altLang="ja-JP" sz="1600" smtClean="0"/>
            </a:br>
            <a:r>
              <a:rPr lang="ja-JP" altLang="en-US" sz="1600" smtClean="0"/>
              <a:t>ファイルのパスは</a:t>
            </a:r>
            <a:r>
              <a:rPr lang="en-US" altLang="ja-JP" sz="1600" smtClean="0"/>
              <a:t>Box</a:t>
            </a:r>
            <a:r>
              <a:rPr lang="ja-JP" altLang="en-US" sz="1600" smtClean="0"/>
              <a:t>の </a:t>
            </a:r>
            <a:r>
              <a:rPr lang="en-US" altLang="ja-JP" sz="1600" smtClean="0"/>
              <a:t>self.filepath</a:t>
            </a:r>
            <a:r>
              <a:rPr lang="ja-JP" altLang="en-US" sz="1600"/>
              <a:t> </a:t>
            </a:r>
            <a:r>
              <a:rPr lang="ja-JP" altLang="en-US" sz="1600" smtClean="0"/>
              <a:t>に格納されています。</a:t>
            </a:r>
            <a:r>
              <a:rPr lang="en-US" altLang="ja-JP" sz="1600" smtClean="0"/>
              <a:t/>
            </a:r>
            <a:br>
              <a:rPr lang="en-US" altLang="ja-JP" sz="1600" smtClean="0"/>
            </a:br>
            <a:r>
              <a:rPr lang="en-US" altLang="ja-JP" sz="1600" smtClean="0"/>
              <a:t/>
            </a:r>
            <a:br>
              <a:rPr lang="en-US" altLang="ja-JP" sz="1600" smtClean="0"/>
            </a:br>
            <a:r>
              <a:rPr lang="en-US" altLang="ja-JP" sz="1600" smtClean="0"/>
              <a:t/>
            </a:r>
            <a:br>
              <a:rPr lang="en-US" altLang="ja-JP" sz="1600" smtClean="0"/>
            </a:br>
            <a:r>
              <a:rPr lang="en-US" altLang="ja-JP" sz="1600" smtClean="0"/>
              <a:t/>
            </a:r>
            <a:br>
              <a:rPr lang="en-US" altLang="ja-JP" sz="1600" smtClean="0"/>
            </a:br>
            <a:r>
              <a:rPr lang="en-US" altLang="ja-JP" sz="1600" smtClean="0"/>
              <a:t/>
            </a:r>
            <a:br>
              <a:rPr lang="en-US" altLang="ja-JP" sz="1600" smtClean="0"/>
            </a:br>
            <a:endParaRPr lang="en-US" altLang="ja-JP" sz="1600"/>
          </a:p>
          <a:p>
            <a:pPr marL="450850" lvl="1" indent="-271463">
              <a:buFont typeface="Wingdings" panose="05000000000000000000" pitchFamily="2" charset="2"/>
              <a:buChar char="ü"/>
            </a:pPr>
            <a:r>
              <a:rPr lang="ja-JP" altLang="en-US" sz="1600" smtClean="0"/>
              <a:t>写真の撮影は、</a:t>
            </a:r>
            <a:r>
              <a:rPr lang="en-US" altLang="ja-JP" sz="1600" smtClean="0"/>
              <a:t>Pepper</a:t>
            </a:r>
            <a:r>
              <a:rPr lang="ja-JP" altLang="en-US" sz="1600" smtClean="0"/>
              <a:t>のタッチセンサーをトリガーとしてください。</a:t>
            </a:r>
            <a:r>
              <a:rPr lang="en-US" altLang="ja-JP" sz="1600" smtClean="0"/>
              <a:t/>
            </a:r>
            <a:br>
              <a:rPr lang="en-US" altLang="ja-JP" sz="1600" smtClean="0"/>
            </a:br>
            <a:endParaRPr lang="en-US" altLang="ja-JP" sz="1600"/>
          </a:p>
          <a:p>
            <a:pPr marL="450850" lvl="1" indent="-271463">
              <a:buFont typeface="Wingdings" panose="05000000000000000000" pitchFamily="2" charset="2"/>
              <a:buChar char="ü"/>
            </a:pPr>
            <a:r>
              <a:rPr lang="ja-JP" altLang="en-US" sz="1600" smtClean="0"/>
              <a:t>写真のストレージへのアップロードは、以下のモジュールの関数を利用してください。</a:t>
            </a:r>
            <a:r>
              <a:rPr lang="en-US" altLang="ja-JP" sz="1600"/>
              <a:t/>
            </a:r>
            <a:br>
              <a:rPr lang="en-US" altLang="ja-JP" sz="1600"/>
            </a:br>
            <a:r>
              <a:rPr lang="en-US" altLang="ja-JP" sz="1600"/>
              <a:t>cloudrobotics.storage.upload_to_storage(storageAccount, storageKey, </a:t>
            </a:r>
            <a:r>
              <a:rPr lang="en-US" altLang="ja-JP" sz="1600" smtClean="0"/>
              <a:t>storageContainer, filePath)</a:t>
            </a:r>
            <a:br>
              <a:rPr lang="en-US" altLang="ja-JP" sz="1600" smtClean="0"/>
            </a:br>
            <a:endParaRPr lang="en-US" altLang="ja-JP" sz="1600" smtClean="0"/>
          </a:p>
          <a:p>
            <a:pPr marL="450850" lvl="1" indent="-271463">
              <a:buFont typeface="Wingdings" panose="05000000000000000000" pitchFamily="2" charset="2"/>
              <a:buChar char="ü"/>
            </a:pPr>
            <a:r>
              <a:rPr lang="en-US" altLang="ja-JP" sz="1600" smtClean="0"/>
              <a:t>try </a:t>
            </a:r>
            <a:r>
              <a:rPr lang="ja-JP" altLang="en-US" sz="1600" smtClean="0"/>
              <a:t>～ </a:t>
            </a:r>
            <a:r>
              <a:rPr lang="en-US" altLang="ja-JP" sz="1600" smtClean="0"/>
              <a:t>except </a:t>
            </a:r>
            <a:r>
              <a:rPr lang="ja-JP" altLang="en-US" sz="1600" smtClean="0"/>
              <a:t>で例外が発生しないかを確認してください。</a:t>
            </a:r>
            <a:endParaRPr lang="en-US" altLang="ja-JP" sz="1400" smtClean="0"/>
          </a:p>
        </p:txBody>
      </p:sp>
      <p:sp>
        <p:nvSpPr>
          <p:cNvPr id="3" name="タイトル 2"/>
          <p:cNvSpPr>
            <a:spLocks noGrp="1"/>
          </p:cNvSpPr>
          <p:nvPr>
            <p:ph type="ctrTitle"/>
          </p:nvPr>
        </p:nvSpPr>
        <p:spPr/>
        <p:txBody>
          <a:bodyPr/>
          <a:lstStyle/>
          <a:p>
            <a:r>
              <a:rPr kumimoji="1" lang="ja-JP" altLang="en-US" smtClean="0"/>
              <a:t>課題</a:t>
            </a:r>
            <a:r>
              <a:rPr kumimoji="1" lang="en-US" altLang="ja-JP" smtClean="0"/>
              <a:t>:</a:t>
            </a:r>
            <a:r>
              <a:rPr kumimoji="1" lang="ja-JP" altLang="en-US" smtClean="0"/>
              <a:t> </a:t>
            </a:r>
            <a:r>
              <a:rPr kumimoji="1" lang="en-US" altLang="ja-JP" smtClean="0"/>
              <a:t>2-1</a:t>
            </a:r>
            <a:endParaRPr kumimoji="1" lang="ja-JP" altLang="en-US"/>
          </a:p>
        </p:txBody>
      </p:sp>
      <p:pic>
        <p:nvPicPr>
          <p:cNvPr id="5" name="図 4"/>
          <p:cNvPicPr>
            <a:picLocks noChangeAspect="1"/>
          </p:cNvPicPr>
          <p:nvPr/>
        </p:nvPicPr>
        <p:blipFill>
          <a:blip r:embed="rId2"/>
          <a:stretch>
            <a:fillRect/>
          </a:stretch>
        </p:blipFill>
        <p:spPr>
          <a:xfrm>
            <a:off x="1249800" y="2500313"/>
            <a:ext cx="8522852" cy="1086175"/>
          </a:xfrm>
          <a:prstGeom prst="rect">
            <a:avLst/>
          </a:prstGeom>
        </p:spPr>
      </p:pic>
    </p:spTree>
    <p:extLst>
      <p:ext uri="{BB962C8B-B14F-4D97-AF65-F5344CB8AC3E}">
        <p14:creationId xmlns:p14="http://schemas.microsoft.com/office/powerpoint/2010/main" val="41878444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3"/>
          <p:cNvSpPr>
            <a:spLocks noGrp="1"/>
          </p:cNvSpPr>
          <p:nvPr>
            <p:ph type="body" sz="half" idx="2"/>
          </p:nvPr>
        </p:nvSpPr>
        <p:spPr>
          <a:xfrm>
            <a:off x="606861" y="1326217"/>
            <a:ext cx="10670739" cy="495439"/>
          </a:xfrm>
        </p:spPr>
        <p:txBody>
          <a:bodyPr>
            <a:noAutofit/>
          </a:bodyPr>
          <a:lstStyle/>
          <a:p>
            <a:pPr>
              <a:lnSpc>
                <a:spcPct val="100000"/>
              </a:lnSpc>
            </a:pPr>
            <a:r>
              <a:rPr lang="en-US" altLang="ja-JP" sz="2000" smtClean="0"/>
              <a:t>Step.1</a:t>
            </a:r>
            <a:r>
              <a:rPr lang="ja-JP" altLang="en-US" sz="2000" smtClean="0"/>
              <a:t>で取得したストレージ情報を使い、ストレージに写真をアップロードしてください。</a:t>
            </a:r>
            <a:endParaRPr lang="en-US" altLang="ja-JP" sz="2000"/>
          </a:p>
        </p:txBody>
      </p:sp>
      <p:sp>
        <p:nvSpPr>
          <p:cNvPr id="3" name="タイトル 2"/>
          <p:cNvSpPr>
            <a:spLocks noGrp="1"/>
          </p:cNvSpPr>
          <p:nvPr>
            <p:ph type="ctrTitle"/>
          </p:nvPr>
        </p:nvSpPr>
        <p:spPr/>
        <p:txBody>
          <a:bodyPr/>
          <a:lstStyle/>
          <a:p>
            <a:r>
              <a:rPr kumimoji="1" lang="ja-JP" altLang="en-US" smtClean="0"/>
              <a:t>課題</a:t>
            </a:r>
            <a:r>
              <a:rPr kumimoji="1" lang="en-US" altLang="ja-JP" smtClean="0"/>
              <a:t>:</a:t>
            </a:r>
            <a:r>
              <a:rPr kumimoji="1" lang="ja-JP" altLang="en-US" smtClean="0"/>
              <a:t> </a:t>
            </a:r>
            <a:r>
              <a:rPr kumimoji="1" lang="en-US" altLang="ja-JP" smtClean="0"/>
              <a:t>2-1</a:t>
            </a:r>
            <a:endParaRPr kumimoji="1" lang="ja-JP" altLang="en-US"/>
          </a:p>
        </p:txBody>
      </p:sp>
      <p:pic>
        <p:nvPicPr>
          <p:cNvPr id="6" name="図 5"/>
          <p:cNvPicPr>
            <a:picLocks noChangeAspect="1"/>
          </p:cNvPicPr>
          <p:nvPr/>
        </p:nvPicPr>
        <p:blipFill>
          <a:blip r:embed="rId2"/>
          <a:stretch>
            <a:fillRect/>
          </a:stretch>
        </p:blipFill>
        <p:spPr>
          <a:xfrm>
            <a:off x="606861" y="2019489"/>
            <a:ext cx="10728718" cy="2702530"/>
          </a:xfrm>
          <a:prstGeom prst="rect">
            <a:avLst/>
          </a:prstGeom>
        </p:spPr>
      </p:pic>
      <p:sp>
        <p:nvSpPr>
          <p:cNvPr id="7" name="円/楕円 6"/>
          <p:cNvSpPr/>
          <p:nvPr/>
        </p:nvSpPr>
        <p:spPr>
          <a:xfrm>
            <a:off x="1785937" y="3743325"/>
            <a:ext cx="850107" cy="414338"/>
          </a:xfrm>
          <a:prstGeom prst="ellipse">
            <a:avLst/>
          </a:prstGeom>
          <a:noFill/>
          <a:ln w="28575">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smtClean="0">
              <a:latin typeface="メイリオ" panose="020B0604030504040204" pitchFamily="50" charset="-128"/>
              <a:ea typeface="メイリオ" panose="020B0604030504040204" pitchFamily="50" charset="-128"/>
            </a:endParaRPr>
          </a:p>
        </p:txBody>
      </p:sp>
      <p:sp>
        <p:nvSpPr>
          <p:cNvPr id="8" name="テキスト ボックス 7"/>
          <p:cNvSpPr txBox="1"/>
          <p:nvPr/>
        </p:nvSpPr>
        <p:spPr>
          <a:xfrm>
            <a:off x="2636044" y="3748088"/>
            <a:ext cx="5570756" cy="307777"/>
          </a:xfrm>
          <a:prstGeom prst="rect">
            <a:avLst/>
          </a:prstGeom>
          <a:noFill/>
        </p:spPr>
        <p:txBody>
          <a:bodyPr wrap="none" rtlCol="0">
            <a:spAutoFit/>
          </a:bodyPr>
          <a:lstStyle/>
          <a:p>
            <a:r>
              <a:rPr kumimoji="1" lang="ja-JP" altLang="en-US" sz="1400" smtClean="0">
                <a:solidFill>
                  <a:srgbClr val="FF0000"/>
                </a:solidFill>
                <a:latin typeface="ＭＳ ゴシック" panose="020B0609070205080204" pitchFamily="49" charset="-128"/>
                <a:ea typeface="ＭＳ ゴシック" panose="020B0609070205080204" pitchFamily="49" charset="-128"/>
              </a:rPr>
              <a:t>ストレージへのアップロード処理を行う関数を記述してください。</a:t>
            </a:r>
            <a:endParaRPr kumimoji="1" lang="ja-JP" altLang="en-US" sz="1400" dirty="0" smtClean="0">
              <a:solidFill>
                <a:srgbClr val="FF0000"/>
              </a:solidFill>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84440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3"/>
          <p:cNvSpPr>
            <a:spLocks noGrp="1"/>
          </p:cNvSpPr>
          <p:nvPr>
            <p:ph type="body" sz="half" idx="2"/>
          </p:nvPr>
        </p:nvSpPr>
        <p:spPr>
          <a:xfrm>
            <a:off x="606861" y="1326217"/>
            <a:ext cx="10670739" cy="1659871"/>
          </a:xfrm>
        </p:spPr>
        <p:txBody>
          <a:bodyPr>
            <a:noAutofit/>
          </a:bodyPr>
          <a:lstStyle/>
          <a:p>
            <a:pPr>
              <a:lnSpc>
                <a:spcPct val="100000"/>
              </a:lnSpc>
            </a:pPr>
            <a:r>
              <a:rPr kumimoji="1" lang="en-US" altLang="ja-JP" sz="2000" smtClean="0"/>
              <a:t>API</a:t>
            </a:r>
            <a:r>
              <a:rPr kumimoji="1" lang="ja-JP" altLang="en-US" sz="2000" smtClean="0"/>
              <a:t>仕様書の「</a:t>
            </a:r>
            <a:r>
              <a:rPr lang="en-US" altLang="ja-JP" sz="2000"/>
              <a:t>“registerFace” (</a:t>
            </a:r>
            <a:r>
              <a:rPr lang="ja-JP" altLang="en-US" sz="2000"/>
              <a:t>顔特徴量抽出＆登録</a:t>
            </a:r>
            <a:r>
              <a:rPr lang="en-US" altLang="ja-JP" sz="2000" smtClean="0"/>
              <a:t>)</a:t>
            </a:r>
            <a:r>
              <a:rPr lang="ja-JP" altLang="en-US" sz="2000" smtClean="0"/>
              <a:t>」のメッセージを送信し、結果のメッセージを受信して、ご自身</a:t>
            </a:r>
            <a:r>
              <a:rPr lang="ja-JP" altLang="en-US" sz="2000"/>
              <a:t>の</a:t>
            </a:r>
            <a:r>
              <a:rPr lang="ja-JP" altLang="en-US" sz="2000" smtClean="0"/>
              <a:t>顔登録の成否を判断し、</a:t>
            </a:r>
            <a:r>
              <a:rPr lang="en-US" altLang="ja-JP" sz="2000" smtClean="0"/>
              <a:t>Pepper</a:t>
            </a:r>
            <a:r>
              <a:rPr lang="ja-JP" altLang="en-US" sz="2000" smtClean="0"/>
              <a:t>に「成功しました」「失敗しました」と発話させてください。</a:t>
            </a:r>
            <a:endParaRPr lang="en-US" altLang="ja-JP" sz="2000" smtClean="0"/>
          </a:p>
          <a:p>
            <a:pPr marL="450850" lvl="1" indent="-271463">
              <a:buFont typeface="Wingdings" panose="05000000000000000000" pitchFamily="2" charset="2"/>
              <a:buChar char="ü"/>
            </a:pPr>
            <a:r>
              <a:rPr lang="en-US" altLang="ja-JP" sz="1600" smtClean="0"/>
              <a:t>Step.1</a:t>
            </a:r>
            <a:r>
              <a:rPr lang="ja-JP" altLang="en-US" sz="1600" smtClean="0"/>
              <a:t>の続きにメッセージ送信の処理をコーディングしてください。</a:t>
            </a:r>
            <a:endParaRPr lang="en-US" altLang="ja-JP" sz="1600"/>
          </a:p>
          <a:p>
            <a:pPr marL="450850" lvl="1" indent="-271463">
              <a:buFont typeface="Wingdings" panose="05000000000000000000" pitchFamily="2" charset="2"/>
              <a:buChar char="ü"/>
            </a:pPr>
            <a:r>
              <a:rPr lang="ja-JP" altLang="en-US" sz="1600" smtClean="0"/>
              <a:t>メッセージの受信は </a:t>
            </a:r>
            <a:r>
              <a:rPr lang="en-US" altLang="ja-JP" sz="1600" smtClean="0"/>
              <a:t>on_message(self, received_message) </a:t>
            </a:r>
            <a:r>
              <a:rPr lang="ja-JP" altLang="en-US" sz="1600" smtClean="0"/>
              <a:t>に記述します。</a:t>
            </a:r>
            <a:endParaRPr lang="en-US" altLang="ja-JP" sz="1600" smtClean="0"/>
          </a:p>
          <a:p>
            <a:pPr marL="342900" indent="-342900">
              <a:lnSpc>
                <a:spcPct val="100000"/>
              </a:lnSpc>
              <a:buFont typeface="+mj-lt"/>
              <a:buAutoNum type="arabicPeriod"/>
            </a:pPr>
            <a:endParaRPr kumimoji="1" lang="ja-JP" altLang="en-US" sz="2000"/>
          </a:p>
        </p:txBody>
      </p:sp>
      <p:sp>
        <p:nvSpPr>
          <p:cNvPr id="3" name="タイトル 2"/>
          <p:cNvSpPr>
            <a:spLocks noGrp="1"/>
          </p:cNvSpPr>
          <p:nvPr>
            <p:ph type="ctrTitle"/>
          </p:nvPr>
        </p:nvSpPr>
        <p:spPr/>
        <p:txBody>
          <a:bodyPr/>
          <a:lstStyle/>
          <a:p>
            <a:r>
              <a:rPr kumimoji="1" lang="ja-JP" altLang="en-US" smtClean="0"/>
              <a:t>課題</a:t>
            </a:r>
            <a:r>
              <a:rPr kumimoji="1" lang="en-US" altLang="ja-JP" smtClean="0"/>
              <a:t>: 2-2</a:t>
            </a:r>
            <a:endParaRPr kumimoji="1" lang="ja-JP" altLang="en-US"/>
          </a:p>
        </p:txBody>
      </p:sp>
      <p:pic>
        <p:nvPicPr>
          <p:cNvPr id="5" name="図 4"/>
          <p:cNvPicPr>
            <a:picLocks noChangeAspect="1"/>
          </p:cNvPicPr>
          <p:nvPr/>
        </p:nvPicPr>
        <p:blipFill>
          <a:blip r:embed="rId2"/>
          <a:stretch>
            <a:fillRect/>
          </a:stretch>
        </p:blipFill>
        <p:spPr>
          <a:xfrm>
            <a:off x="678298" y="3218647"/>
            <a:ext cx="10975914" cy="2889260"/>
          </a:xfrm>
          <a:prstGeom prst="rect">
            <a:avLst/>
          </a:prstGeom>
        </p:spPr>
      </p:pic>
      <p:sp>
        <p:nvSpPr>
          <p:cNvPr id="7" name="テキスト ボックス 6"/>
          <p:cNvSpPr txBox="1"/>
          <p:nvPr/>
        </p:nvSpPr>
        <p:spPr>
          <a:xfrm>
            <a:off x="6914703" y="4316860"/>
            <a:ext cx="3685624" cy="523220"/>
          </a:xfrm>
          <a:prstGeom prst="rect">
            <a:avLst/>
          </a:prstGeom>
          <a:noFill/>
        </p:spPr>
        <p:txBody>
          <a:bodyPr wrap="none" rtlCol="0">
            <a:spAutoFit/>
          </a:bodyPr>
          <a:lstStyle/>
          <a:p>
            <a:r>
              <a:rPr kumimoji="1" lang="en-US" altLang="ja-JP" sz="1400" smtClean="0">
                <a:solidFill>
                  <a:srgbClr val="FF0000"/>
                </a:solidFill>
                <a:latin typeface="ＭＳ ゴシック" panose="020B0609070205080204" pitchFamily="49" charset="-128"/>
                <a:ea typeface="ＭＳ ゴシック" panose="020B0609070205080204" pitchFamily="49" charset="-128"/>
              </a:rPr>
              <a:t>API</a:t>
            </a:r>
            <a:r>
              <a:rPr kumimoji="1" lang="ja-JP" altLang="en-US" sz="1400" smtClean="0">
                <a:solidFill>
                  <a:srgbClr val="FF0000"/>
                </a:solidFill>
                <a:latin typeface="ＭＳ ゴシック" panose="020B0609070205080204" pitchFamily="49" charset="-128"/>
                <a:ea typeface="ＭＳ ゴシック" panose="020B0609070205080204" pitchFamily="49" charset="-128"/>
              </a:rPr>
              <a:t>仕様書の送信メッセージの定義に従い、</a:t>
            </a:r>
            <a:endParaRPr kumimoji="1" lang="en-US" altLang="ja-JP" sz="1400" smtClean="0">
              <a:solidFill>
                <a:srgbClr val="FF0000"/>
              </a:solidFill>
              <a:latin typeface="ＭＳ ゴシック" panose="020B0609070205080204" pitchFamily="49" charset="-128"/>
              <a:ea typeface="ＭＳ ゴシック" panose="020B0609070205080204" pitchFamily="49" charset="-128"/>
            </a:endParaRPr>
          </a:p>
          <a:p>
            <a:r>
              <a:rPr kumimoji="1" lang="ja-JP" altLang="en-US" sz="1400" smtClean="0">
                <a:solidFill>
                  <a:srgbClr val="FF0000"/>
                </a:solidFill>
                <a:latin typeface="ＭＳ ゴシック" panose="020B0609070205080204" pitchFamily="49" charset="-128"/>
                <a:ea typeface="ＭＳ ゴシック" panose="020B0609070205080204" pitchFamily="49" charset="-128"/>
              </a:rPr>
              <a:t>値をセットしてください。</a:t>
            </a:r>
            <a:endParaRPr kumimoji="1" lang="ja-JP" altLang="en-US" sz="1400" dirty="0" smtClean="0">
              <a:solidFill>
                <a:srgbClr val="FF0000"/>
              </a:solidFill>
              <a:latin typeface="ＭＳ ゴシック" panose="020B0609070205080204" pitchFamily="49" charset="-128"/>
              <a:ea typeface="ＭＳ ゴシック" panose="020B0609070205080204" pitchFamily="49" charset="-128"/>
            </a:endParaRPr>
          </a:p>
        </p:txBody>
      </p:sp>
      <p:sp>
        <p:nvSpPr>
          <p:cNvPr id="8" name="右中かっこ 7"/>
          <p:cNvSpPr/>
          <p:nvPr/>
        </p:nvSpPr>
        <p:spPr>
          <a:xfrm>
            <a:off x="6678036" y="3610468"/>
            <a:ext cx="155448" cy="2011666"/>
          </a:xfrm>
          <a:prstGeom prst="rightBrace">
            <a:avLst/>
          </a:prstGeom>
          <a:ln>
            <a:solidFill>
              <a:srgbClr val="C00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a:p>
        </p:txBody>
      </p:sp>
      <p:sp>
        <p:nvSpPr>
          <p:cNvPr id="9" name="テキスト ボックス 8"/>
          <p:cNvSpPr txBox="1"/>
          <p:nvPr/>
        </p:nvSpPr>
        <p:spPr>
          <a:xfrm>
            <a:off x="606861" y="2902725"/>
            <a:ext cx="2967479" cy="307777"/>
          </a:xfrm>
          <a:prstGeom prst="rect">
            <a:avLst/>
          </a:prstGeom>
          <a:noFill/>
        </p:spPr>
        <p:txBody>
          <a:bodyPr wrap="none" rtlCol="0">
            <a:spAutoFit/>
          </a:bodyPr>
          <a:lstStyle/>
          <a:p>
            <a:r>
              <a:rPr kumimoji="1" lang="en-US" altLang="ja-JP" sz="1400" smtClean="0">
                <a:solidFill>
                  <a:srgbClr val="FF0000"/>
                </a:solidFill>
                <a:latin typeface="ＭＳ ゴシック" panose="020B0609070205080204" pitchFamily="49" charset="-128"/>
                <a:ea typeface="ＭＳ ゴシック" panose="020B0609070205080204" pitchFamily="49" charset="-128"/>
              </a:rPr>
              <a:t>def onInput_CallRegister(self):</a:t>
            </a:r>
          </a:p>
        </p:txBody>
      </p:sp>
    </p:spTree>
    <p:extLst>
      <p:ext uri="{BB962C8B-B14F-4D97-AF65-F5344CB8AC3E}">
        <p14:creationId xmlns:p14="http://schemas.microsoft.com/office/powerpoint/2010/main" val="11206615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3"/>
          <p:cNvSpPr>
            <a:spLocks noGrp="1"/>
          </p:cNvSpPr>
          <p:nvPr>
            <p:ph type="body" sz="half" idx="2"/>
          </p:nvPr>
        </p:nvSpPr>
        <p:spPr>
          <a:xfrm>
            <a:off x="606861" y="1326218"/>
            <a:ext cx="10670739" cy="1059796"/>
          </a:xfrm>
        </p:spPr>
        <p:txBody>
          <a:bodyPr>
            <a:noAutofit/>
          </a:bodyPr>
          <a:lstStyle/>
          <a:p>
            <a:pPr>
              <a:lnSpc>
                <a:spcPct val="100000"/>
              </a:lnSpc>
            </a:pPr>
            <a:r>
              <a:rPr kumimoji="1" lang="en-US" altLang="ja-JP" sz="2000" smtClean="0"/>
              <a:t>API</a:t>
            </a:r>
            <a:r>
              <a:rPr kumimoji="1" lang="ja-JP" altLang="en-US" sz="2000" smtClean="0"/>
              <a:t>仕様書の「</a:t>
            </a:r>
            <a:r>
              <a:rPr lang="en-US" altLang="ja-JP" sz="2000"/>
              <a:t>“registerFace” (</a:t>
            </a:r>
            <a:r>
              <a:rPr lang="ja-JP" altLang="en-US" sz="2000"/>
              <a:t>顔特徴量抽出＆登録</a:t>
            </a:r>
            <a:r>
              <a:rPr lang="en-US" altLang="ja-JP" sz="2000" smtClean="0"/>
              <a:t>)</a:t>
            </a:r>
            <a:r>
              <a:rPr lang="ja-JP" altLang="en-US" sz="2000" smtClean="0"/>
              <a:t>」のメッセージを送信し、結果のメッセージを受信して、ご自身</a:t>
            </a:r>
            <a:r>
              <a:rPr lang="ja-JP" altLang="en-US" sz="2000"/>
              <a:t>の</a:t>
            </a:r>
            <a:r>
              <a:rPr lang="ja-JP" altLang="en-US" sz="2000" smtClean="0"/>
              <a:t>顔登録の成否を判断し、</a:t>
            </a:r>
            <a:r>
              <a:rPr lang="en-US" altLang="ja-JP" sz="2000" smtClean="0"/>
              <a:t>Pepper</a:t>
            </a:r>
            <a:r>
              <a:rPr lang="ja-JP" altLang="en-US" sz="2000" smtClean="0"/>
              <a:t>に「成功しました」「失敗しました」と発話させてください。</a:t>
            </a:r>
            <a:endParaRPr lang="en-US" altLang="ja-JP" sz="2000" smtClean="0"/>
          </a:p>
        </p:txBody>
      </p:sp>
      <p:sp>
        <p:nvSpPr>
          <p:cNvPr id="3" name="タイトル 2"/>
          <p:cNvSpPr>
            <a:spLocks noGrp="1"/>
          </p:cNvSpPr>
          <p:nvPr>
            <p:ph type="ctrTitle"/>
          </p:nvPr>
        </p:nvSpPr>
        <p:spPr/>
        <p:txBody>
          <a:bodyPr/>
          <a:lstStyle/>
          <a:p>
            <a:r>
              <a:rPr kumimoji="1" lang="ja-JP" altLang="en-US" smtClean="0"/>
              <a:t>課題</a:t>
            </a:r>
            <a:r>
              <a:rPr kumimoji="1" lang="en-US" altLang="ja-JP" smtClean="0"/>
              <a:t>: 2-2</a:t>
            </a:r>
            <a:endParaRPr kumimoji="1" lang="ja-JP" altLang="en-US"/>
          </a:p>
        </p:txBody>
      </p:sp>
      <p:pic>
        <p:nvPicPr>
          <p:cNvPr id="6" name="図 5"/>
          <p:cNvPicPr>
            <a:picLocks noChangeAspect="1"/>
          </p:cNvPicPr>
          <p:nvPr/>
        </p:nvPicPr>
        <p:blipFill>
          <a:blip r:embed="rId2"/>
          <a:stretch>
            <a:fillRect/>
          </a:stretch>
        </p:blipFill>
        <p:spPr>
          <a:xfrm>
            <a:off x="750093" y="2905721"/>
            <a:ext cx="8562975" cy="1504950"/>
          </a:xfrm>
          <a:prstGeom prst="rect">
            <a:avLst/>
          </a:prstGeom>
        </p:spPr>
      </p:pic>
      <p:sp>
        <p:nvSpPr>
          <p:cNvPr id="9" name="テキスト ボックス 8"/>
          <p:cNvSpPr txBox="1"/>
          <p:nvPr/>
        </p:nvSpPr>
        <p:spPr>
          <a:xfrm>
            <a:off x="606861" y="2504468"/>
            <a:ext cx="3685624" cy="307777"/>
          </a:xfrm>
          <a:prstGeom prst="rect">
            <a:avLst/>
          </a:prstGeom>
          <a:noFill/>
        </p:spPr>
        <p:txBody>
          <a:bodyPr wrap="none" rtlCol="0">
            <a:spAutoFit/>
          </a:bodyPr>
          <a:lstStyle/>
          <a:p>
            <a:r>
              <a:rPr lang="en-US" altLang="ja-JP" sz="1400">
                <a:solidFill>
                  <a:srgbClr val="FF0000"/>
                </a:solidFill>
                <a:latin typeface="ＭＳ ゴシック" panose="020B0609070205080204" pitchFamily="49" charset="-128"/>
                <a:ea typeface="ＭＳ ゴシック" panose="020B0609070205080204" pitchFamily="49" charset="-128"/>
              </a:rPr>
              <a:t>def on_message(self, received_message):</a:t>
            </a:r>
          </a:p>
        </p:txBody>
      </p:sp>
      <p:sp>
        <p:nvSpPr>
          <p:cNvPr id="10" name="テキスト ボックス 9"/>
          <p:cNvSpPr txBox="1"/>
          <p:nvPr/>
        </p:nvSpPr>
        <p:spPr>
          <a:xfrm>
            <a:off x="7470256" y="3696933"/>
            <a:ext cx="3685624" cy="523220"/>
          </a:xfrm>
          <a:prstGeom prst="rect">
            <a:avLst/>
          </a:prstGeom>
          <a:noFill/>
        </p:spPr>
        <p:txBody>
          <a:bodyPr wrap="none" rtlCol="0">
            <a:spAutoFit/>
          </a:bodyPr>
          <a:lstStyle/>
          <a:p>
            <a:r>
              <a:rPr kumimoji="1" lang="en-US" altLang="ja-JP" sz="1400" smtClean="0">
                <a:solidFill>
                  <a:srgbClr val="FF0000"/>
                </a:solidFill>
                <a:latin typeface="ＭＳ ゴシック" panose="020B0609070205080204" pitchFamily="49" charset="-128"/>
                <a:ea typeface="ＭＳ ゴシック" panose="020B0609070205080204" pitchFamily="49" charset="-128"/>
              </a:rPr>
              <a:t>API</a:t>
            </a:r>
            <a:r>
              <a:rPr kumimoji="1" lang="ja-JP" altLang="en-US" sz="1400" smtClean="0">
                <a:solidFill>
                  <a:srgbClr val="FF0000"/>
                </a:solidFill>
                <a:latin typeface="ＭＳ ゴシック" panose="020B0609070205080204" pitchFamily="49" charset="-128"/>
                <a:ea typeface="ＭＳ ゴシック" panose="020B0609070205080204" pitchFamily="49" charset="-128"/>
              </a:rPr>
              <a:t>仕様書の受信メッセージの定義に従い、</a:t>
            </a:r>
            <a:endParaRPr kumimoji="1" lang="en-US" altLang="ja-JP" sz="1400" smtClean="0">
              <a:solidFill>
                <a:srgbClr val="FF0000"/>
              </a:solidFill>
              <a:latin typeface="ＭＳ ゴシック" panose="020B0609070205080204" pitchFamily="49" charset="-128"/>
              <a:ea typeface="ＭＳ ゴシック" panose="020B0609070205080204" pitchFamily="49" charset="-128"/>
            </a:endParaRPr>
          </a:p>
          <a:p>
            <a:r>
              <a:rPr kumimoji="1" lang="ja-JP" altLang="en-US" sz="1400" smtClean="0">
                <a:solidFill>
                  <a:srgbClr val="FF0000"/>
                </a:solidFill>
                <a:latin typeface="ＭＳ ゴシック" panose="020B0609070205080204" pitchFamily="49" charset="-128"/>
                <a:ea typeface="ＭＳ ゴシック" panose="020B0609070205080204" pitchFamily="49" charset="-128"/>
              </a:rPr>
              <a:t>値をセットしてください。</a:t>
            </a:r>
            <a:endParaRPr kumimoji="1" lang="ja-JP" altLang="en-US" sz="1400" dirty="0" smtClean="0">
              <a:solidFill>
                <a:srgbClr val="FF0000"/>
              </a:solidFill>
              <a:latin typeface="ＭＳ ゴシック" panose="020B0609070205080204" pitchFamily="49" charset="-128"/>
              <a:ea typeface="ＭＳ ゴシック" panose="020B0609070205080204" pitchFamily="49" charset="-128"/>
            </a:endParaRPr>
          </a:p>
        </p:txBody>
      </p:sp>
      <p:sp>
        <p:nvSpPr>
          <p:cNvPr id="11" name="円/楕円 10"/>
          <p:cNvSpPr/>
          <p:nvPr/>
        </p:nvSpPr>
        <p:spPr>
          <a:xfrm>
            <a:off x="6728727" y="2718198"/>
            <a:ext cx="1250842" cy="720638"/>
          </a:xfrm>
          <a:prstGeom prst="ellipse">
            <a:avLst/>
          </a:prstGeom>
          <a:noFill/>
          <a:ln w="28575">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smtClean="0">
              <a:latin typeface="メイリオ" panose="020B0604030504040204" pitchFamily="50" charset="-128"/>
              <a:ea typeface="メイリオ" panose="020B0604030504040204" pitchFamily="50" charset="-128"/>
            </a:endParaRPr>
          </a:p>
        </p:txBody>
      </p:sp>
      <p:sp>
        <p:nvSpPr>
          <p:cNvPr id="12" name="円/楕円 11"/>
          <p:cNvSpPr/>
          <p:nvPr/>
        </p:nvSpPr>
        <p:spPr>
          <a:xfrm>
            <a:off x="2316271" y="3142228"/>
            <a:ext cx="1250842" cy="720638"/>
          </a:xfrm>
          <a:prstGeom prst="ellipse">
            <a:avLst/>
          </a:prstGeom>
          <a:noFill/>
          <a:ln w="28575">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smtClean="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5868840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en-US" altLang="ja-JP" smtClean="0"/>
              <a:t>【Step.3】</a:t>
            </a:r>
            <a:r>
              <a:rPr lang="ja-JP" altLang="en-US" smtClean="0"/>
              <a:t>顔を認識する</a:t>
            </a:r>
            <a:endParaRPr lang="en-US" dirty="0"/>
          </a:p>
        </p:txBody>
      </p:sp>
    </p:spTree>
    <p:extLst>
      <p:ext uri="{BB962C8B-B14F-4D97-AF65-F5344CB8AC3E}">
        <p14:creationId xmlns:p14="http://schemas.microsoft.com/office/powerpoint/2010/main" val="37583525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3"/>
          <p:cNvSpPr>
            <a:spLocks noGrp="1"/>
          </p:cNvSpPr>
          <p:nvPr>
            <p:ph type="body" sz="half" idx="2"/>
          </p:nvPr>
        </p:nvSpPr>
        <p:spPr>
          <a:xfrm>
            <a:off x="606861" y="1250014"/>
            <a:ext cx="10670739" cy="1124089"/>
          </a:xfrm>
        </p:spPr>
        <p:txBody>
          <a:bodyPr/>
          <a:lstStyle/>
          <a:p>
            <a:r>
              <a:rPr kumimoji="1" lang="ja-JP" altLang="en-US" smtClean="0"/>
              <a:t>顔認識</a:t>
            </a:r>
            <a:r>
              <a:rPr kumimoji="1" lang="en-US" altLang="ja-JP" smtClean="0"/>
              <a:t>API</a:t>
            </a:r>
            <a:r>
              <a:rPr kumimoji="1" lang="ja-JP" altLang="en-US" smtClean="0"/>
              <a:t>と写真説明</a:t>
            </a:r>
            <a:r>
              <a:rPr kumimoji="1" lang="en-US" altLang="ja-JP" smtClean="0"/>
              <a:t>API</a:t>
            </a:r>
            <a:r>
              <a:rPr kumimoji="1" lang="ja-JP" altLang="en-US" smtClean="0"/>
              <a:t>をハンズオンの対象とします。</a:t>
            </a:r>
            <a:endParaRPr kumimoji="1" lang="ja-JP" altLang="en-US"/>
          </a:p>
        </p:txBody>
      </p:sp>
      <p:sp>
        <p:nvSpPr>
          <p:cNvPr id="3" name="タイトル 2"/>
          <p:cNvSpPr>
            <a:spLocks noGrp="1"/>
          </p:cNvSpPr>
          <p:nvPr>
            <p:ph type="ctrTitle"/>
          </p:nvPr>
        </p:nvSpPr>
        <p:spPr/>
        <p:txBody>
          <a:bodyPr/>
          <a:lstStyle/>
          <a:p>
            <a:r>
              <a:rPr kumimoji="1" lang="ja-JP" altLang="en-US" smtClean="0"/>
              <a:t>本日のハンズオンのスコープ</a:t>
            </a:r>
            <a:endParaRPr kumimoji="1" lang="ja-JP" altLang="en-US"/>
          </a:p>
        </p:txBody>
      </p:sp>
      <p:pic>
        <p:nvPicPr>
          <p:cNvPr id="2" name="図 1"/>
          <p:cNvPicPr>
            <a:picLocks noChangeAspect="1"/>
          </p:cNvPicPr>
          <p:nvPr/>
        </p:nvPicPr>
        <p:blipFill>
          <a:blip r:embed="rId2"/>
          <a:stretch>
            <a:fillRect/>
          </a:stretch>
        </p:blipFill>
        <p:spPr>
          <a:xfrm>
            <a:off x="1922852" y="1864148"/>
            <a:ext cx="8277433" cy="4656236"/>
          </a:xfrm>
          <a:prstGeom prst="rect">
            <a:avLst/>
          </a:prstGeom>
        </p:spPr>
      </p:pic>
      <p:sp>
        <p:nvSpPr>
          <p:cNvPr id="5" name="円/楕円 4"/>
          <p:cNvSpPr/>
          <p:nvPr/>
        </p:nvSpPr>
        <p:spPr>
          <a:xfrm>
            <a:off x="6958012" y="2919817"/>
            <a:ext cx="3342285" cy="1785937"/>
          </a:xfrm>
          <a:prstGeom prst="ellipse">
            <a:avLst/>
          </a:prstGeom>
          <a:noFill/>
          <a:ln w="762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smtClean="0">
              <a:latin typeface="メイリオ" panose="020B0604030504040204" pitchFamily="50" charset="-128"/>
              <a:ea typeface="メイリオ" panose="020B0604030504040204" pitchFamily="50" charset="-128"/>
            </a:endParaRPr>
          </a:p>
        </p:txBody>
      </p:sp>
      <p:sp>
        <p:nvSpPr>
          <p:cNvPr id="6" name="円/楕円 5"/>
          <p:cNvSpPr/>
          <p:nvPr/>
        </p:nvSpPr>
        <p:spPr>
          <a:xfrm>
            <a:off x="1722828" y="4770047"/>
            <a:ext cx="3342285" cy="1614606"/>
          </a:xfrm>
          <a:prstGeom prst="ellipse">
            <a:avLst/>
          </a:prstGeom>
          <a:noFill/>
          <a:ln w="762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smtClean="0">
              <a:latin typeface="メイリオ" panose="020B0604030504040204" pitchFamily="50" charset="-128"/>
              <a:ea typeface="メイリオ" panose="020B0604030504040204" pitchFamily="50" charset="-128"/>
            </a:endParaRPr>
          </a:p>
        </p:txBody>
      </p:sp>
      <p:sp>
        <p:nvSpPr>
          <p:cNvPr id="7" name="テキスト ボックス 6"/>
          <p:cNvSpPr txBox="1"/>
          <p:nvPr/>
        </p:nvSpPr>
        <p:spPr>
          <a:xfrm>
            <a:off x="10200285" y="2996015"/>
            <a:ext cx="877163" cy="369332"/>
          </a:xfrm>
          <a:prstGeom prst="rect">
            <a:avLst/>
          </a:prstGeom>
          <a:noFill/>
        </p:spPr>
        <p:txBody>
          <a:bodyPr wrap="none" rtlCol="0">
            <a:spAutoFit/>
          </a:bodyPr>
          <a:lstStyle/>
          <a:p>
            <a:r>
              <a:rPr lang="ja-JP" altLang="en-US">
                <a:solidFill>
                  <a:srgbClr val="FF0000"/>
                </a:solidFill>
                <a:latin typeface="メイリオ" panose="020B0604030504040204" pitchFamily="50" charset="-128"/>
                <a:ea typeface="メイリオ" panose="020B0604030504040204" pitchFamily="50" charset="-128"/>
              </a:rPr>
              <a:t>メイン</a:t>
            </a:r>
            <a:endParaRPr kumimoji="1" lang="ja-JP" altLang="en-US" dirty="0" smtClean="0">
              <a:solidFill>
                <a:srgbClr val="FF0000"/>
              </a:solidFill>
              <a:latin typeface="メイリオ" panose="020B0604030504040204" pitchFamily="50" charset="-128"/>
              <a:ea typeface="メイリオ" panose="020B0604030504040204" pitchFamily="50" charset="-128"/>
            </a:endParaRPr>
          </a:p>
        </p:txBody>
      </p:sp>
      <p:sp>
        <p:nvSpPr>
          <p:cNvPr id="8" name="テキスト ボックス 7"/>
          <p:cNvSpPr txBox="1"/>
          <p:nvPr/>
        </p:nvSpPr>
        <p:spPr>
          <a:xfrm>
            <a:off x="253180" y="4684322"/>
            <a:ext cx="1569660" cy="369332"/>
          </a:xfrm>
          <a:prstGeom prst="rect">
            <a:avLst/>
          </a:prstGeom>
          <a:noFill/>
        </p:spPr>
        <p:txBody>
          <a:bodyPr wrap="none" rtlCol="0">
            <a:spAutoFit/>
          </a:bodyPr>
          <a:lstStyle/>
          <a:p>
            <a:r>
              <a:rPr kumimoji="1" lang="ja-JP" altLang="en-US" smtClean="0">
                <a:solidFill>
                  <a:srgbClr val="FF0000"/>
                </a:solidFill>
                <a:latin typeface="メイリオ" panose="020B0604030504040204" pitchFamily="50" charset="-128"/>
                <a:ea typeface="メイリオ" panose="020B0604030504040204" pitchFamily="50" charset="-128"/>
              </a:rPr>
              <a:t>時間があれば</a:t>
            </a:r>
            <a:endParaRPr kumimoji="1" lang="ja-JP" altLang="en-US" dirty="0" smtClean="0">
              <a:solidFill>
                <a:srgbClr val="FF0000"/>
              </a:solidFill>
              <a:latin typeface="メイリオ" panose="020B0604030504040204" pitchFamily="50" charset="-128"/>
              <a:ea typeface="メイリオ" panose="020B0604030504040204" pitchFamily="50" charset="-128"/>
            </a:endParaRPr>
          </a:p>
        </p:txBody>
      </p:sp>
      <p:sp>
        <p:nvSpPr>
          <p:cNvPr id="9" name="テキスト ボックス 8"/>
          <p:cNvSpPr txBox="1"/>
          <p:nvPr/>
        </p:nvSpPr>
        <p:spPr>
          <a:xfrm>
            <a:off x="5859891" y="5317307"/>
            <a:ext cx="1115271" cy="323165"/>
          </a:xfrm>
          <a:prstGeom prst="rect">
            <a:avLst/>
          </a:prstGeom>
          <a:noFill/>
        </p:spPr>
        <p:txBody>
          <a:bodyPr wrap="square" lIns="0" tIns="0" rIns="0" bIns="0" rtlCol="0">
            <a:spAutoFit/>
          </a:bodyPr>
          <a:lstStyle/>
          <a:p>
            <a:r>
              <a:rPr kumimoji="1" lang="en-US" altLang="ja-JP" sz="1050" smtClean="0">
                <a:latin typeface="メイリオ" panose="020B0604030504040204" pitchFamily="50" charset="-128"/>
                <a:ea typeface="メイリオ" panose="020B0604030504040204" pitchFamily="50" charset="-128"/>
              </a:rPr>
              <a:t>API</a:t>
            </a:r>
            <a:r>
              <a:rPr lang="ja-JP" altLang="en-US" sz="1050" smtClean="0">
                <a:latin typeface="メイリオ" panose="020B0604030504040204" pitchFamily="50" charset="-128"/>
                <a:ea typeface="メイリオ" panose="020B0604030504040204" pitchFamily="50" charset="-128"/>
              </a:rPr>
              <a:t>コール結果の処理を実行する。</a:t>
            </a:r>
            <a:endParaRPr kumimoji="1" lang="ja-JP" altLang="en-US" sz="1050" dirty="0" smtClean="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41017320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3"/>
          <p:cNvSpPr>
            <a:spLocks noGrp="1"/>
          </p:cNvSpPr>
          <p:nvPr>
            <p:ph type="body" sz="half" idx="2"/>
          </p:nvPr>
        </p:nvSpPr>
        <p:spPr>
          <a:xfrm>
            <a:off x="606861" y="1326217"/>
            <a:ext cx="10670739" cy="1066939"/>
          </a:xfrm>
        </p:spPr>
        <p:txBody>
          <a:bodyPr>
            <a:normAutofit/>
          </a:bodyPr>
          <a:lstStyle/>
          <a:p>
            <a:pPr>
              <a:lnSpc>
                <a:spcPct val="100000"/>
              </a:lnSpc>
            </a:pPr>
            <a:r>
              <a:rPr kumimoji="1" lang="en-US" altLang="ja-JP" sz="2000" smtClean="0"/>
              <a:t>Step</a:t>
            </a:r>
            <a:r>
              <a:rPr lang="en-US" altLang="ja-JP" sz="2000" smtClean="0"/>
              <a:t>.</a:t>
            </a:r>
            <a:r>
              <a:rPr kumimoji="1" lang="en-US" altLang="ja-JP" sz="2000" smtClean="0"/>
              <a:t>2</a:t>
            </a:r>
            <a:r>
              <a:rPr kumimoji="1" lang="ja-JP" altLang="en-US" sz="2000" smtClean="0"/>
              <a:t>で登録したご自身の顔情報を使い、</a:t>
            </a:r>
            <a:r>
              <a:rPr kumimoji="1" lang="en-US" altLang="ja-JP" sz="2000" smtClean="0"/>
              <a:t>API</a:t>
            </a:r>
            <a:r>
              <a:rPr lang="ja-JP" altLang="en-US" sz="2000"/>
              <a:t>仕様書の「“</a:t>
            </a:r>
            <a:r>
              <a:rPr lang="en-US" altLang="ja-JP" sz="2000"/>
              <a:t>getFaceInfo” (</a:t>
            </a:r>
            <a:r>
              <a:rPr lang="ja-JP" altLang="en-US" sz="2000"/>
              <a:t>顔属性取得＆顔特定</a:t>
            </a:r>
            <a:r>
              <a:rPr lang="en-US" altLang="ja-JP" sz="2000"/>
              <a:t>, </a:t>
            </a:r>
            <a:r>
              <a:rPr lang="ja-JP" altLang="en-US" sz="2000"/>
              <a:t>ロケーション単位の再訪回数の取得</a:t>
            </a:r>
            <a:r>
              <a:rPr lang="en-US" altLang="ja-JP" sz="2000"/>
              <a:t>)</a:t>
            </a:r>
            <a:r>
              <a:rPr kumimoji="1" lang="ja-JP" altLang="en-US" sz="2000" smtClean="0"/>
              <a:t>」のメッセージを送信して、</a:t>
            </a:r>
            <a:r>
              <a:rPr kumimoji="1" lang="en-US" altLang="ja-JP" sz="2000" smtClean="0"/>
              <a:t>Pepper</a:t>
            </a:r>
            <a:r>
              <a:rPr kumimoji="1" lang="ja-JP" altLang="en-US" sz="2000" smtClean="0"/>
              <a:t>に顔を認識させて「○○さん、こんにちは」と発話させてください</a:t>
            </a:r>
            <a:r>
              <a:rPr lang="ja-JP" altLang="en-US" sz="2000"/>
              <a:t>。</a:t>
            </a:r>
            <a:endParaRPr kumimoji="1" lang="en-US" altLang="ja-JP" sz="2000" smtClean="0"/>
          </a:p>
        </p:txBody>
      </p:sp>
      <p:sp>
        <p:nvSpPr>
          <p:cNvPr id="3" name="タイトル 2"/>
          <p:cNvSpPr>
            <a:spLocks noGrp="1"/>
          </p:cNvSpPr>
          <p:nvPr>
            <p:ph type="ctrTitle"/>
          </p:nvPr>
        </p:nvSpPr>
        <p:spPr/>
        <p:txBody>
          <a:bodyPr/>
          <a:lstStyle/>
          <a:p>
            <a:r>
              <a:rPr kumimoji="1" lang="ja-JP" altLang="en-US" smtClean="0"/>
              <a:t>課題</a:t>
            </a:r>
            <a:r>
              <a:rPr kumimoji="1" lang="en-US" altLang="ja-JP" smtClean="0"/>
              <a:t>: 3-1</a:t>
            </a:r>
            <a:endParaRPr kumimoji="1" lang="ja-JP" altLang="en-US"/>
          </a:p>
        </p:txBody>
      </p:sp>
      <p:pic>
        <p:nvPicPr>
          <p:cNvPr id="5" name="図 4"/>
          <p:cNvPicPr>
            <a:picLocks noChangeAspect="1"/>
          </p:cNvPicPr>
          <p:nvPr/>
        </p:nvPicPr>
        <p:blipFill>
          <a:blip r:embed="rId2"/>
          <a:stretch>
            <a:fillRect/>
          </a:stretch>
        </p:blipFill>
        <p:spPr>
          <a:xfrm>
            <a:off x="1607343" y="2393156"/>
            <a:ext cx="9132094" cy="4121565"/>
          </a:xfrm>
          <a:prstGeom prst="rect">
            <a:avLst/>
          </a:prstGeom>
        </p:spPr>
      </p:pic>
      <p:sp>
        <p:nvSpPr>
          <p:cNvPr id="6" name="円/楕円 5"/>
          <p:cNvSpPr/>
          <p:nvPr/>
        </p:nvSpPr>
        <p:spPr>
          <a:xfrm>
            <a:off x="2559158" y="3792425"/>
            <a:ext cx="841267" cy="441009"/>
          </a:xfrm>
          <a:prstGeom prst="ellipse">
            <a:avLst/>
          </a:prstGeom>
          <a:noFill/>
          <a:ln w="28575">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smtClean="0">
              <a:latin typeface="メイリオ" panose="020B0604030504040204" pitchFamily="50" charset="-128"/>
              <a:ea typeface="メイリオ" panose="020B0604030504040204" pitchFamily="50" charset="-128"/>
            </a:endParaRPr>
          </a:p>
        </p:txBody>
      </p:sp>
      <p:sp>
        <p:nvSpPr>
          <p:cNvPr id="7" name="テキスト ボックス 6"/>
          <p:cNvSpPr txBox="1"/>
          <p:nvPr/>
        </p:nvSpPr>
        <p:spPr>
          <a:xfrm>
            <a:off x="6943648" y="5201436"/>
            <a:ext cx="3685624" cy="523220"/>
          </a:xfrm>
          <a:prstGeom prst="rect">
            <a:avLst/>
          </a:prstGeom>
          <a:noFill/>
        </p:spPr>
        <p:txBody>
          <a:bodyPr wrap="none" rtlCol="0">
            <a:spAutoFit/>
          </a:bodyPr>
          <a:lstStyle/>
          <a:p>
            <a:r>
              <a:rPr kumimoji="1" lang="en-US" altLang="ja-JP" sz="1400" smtClean="0">
                <a:solidFill>
                  <a:srgbClr val="FF0000"/>
                </a:solidFill>
                <a:latin typeface="ＭＳ ゴシック" panose="020B0609070205080204" pitchFamily="49" charset="-128"/>
                <a:ea typeface="ＭＳ ゴシック" panose="020B0609070205080204" pitchFamily="49" charset="-128"/>
              </a:rPr>
              <a:t>API</a:t>
            </a:r>
            <a:r>
              <a:rPr kumimoji="1" lang="ja-JP" altLang="en-US" sz="1400" smtClean="0">
                <a:solidFill>
                  <a:srgbClr val="FF0000"/>
                </a:solidFill>
                <a:latin typeface="ＭＳ ゴシック" panose="020B0609070205080204" pitchFamily="49" charset="-128"/>
                <a:ea typeface="ＭＳ ゴシック" panose="020B0609070205080204" pitchFamily="49" charset="-128"/>
              </a:rPr>
              <a:t>仕様書の送信メッセージの定義に従い、</a:t>
            </a:r>
            <a:endParaRPr kumimoji="1" lang="en-US" altLang="ja-JP" sz="1400" smtClean="0">
              <a:solidFill>
                <a:srgbClr val="FF0000"/>
              </a:solidFill>
              <a:latin typeface="ＭＳ ゴシック" panose="020B0609070205080204" pitchFamily="49" charset="-128"/>
              <a:ea typeface="ＭＳ ゴシック" panose="020B0609070205080204" pitchFamily="49" charset="-128"/>
            </a:endParaRPr>
          </a:p>
          <a:p>
            <a:r>
              <a:rPr kumimoji="1" lang="ja-JP" altLang="en-US" sz="1400" smtClean="0">
                <a:solidFill>
                  <a:srgbClr val="FF0000"/>
                </a:solidFill>
                <a:latin typeface="ＭＳ ゴシック" panose="020B0609070205080204" pitchFamily="49" charset="-128"/>
                <a:ea typeface="ＭＳ ゴシック" panose="020B0609070205080204" pitchFamily="49" charset="-128"/>
              </a:rPr>
              <a:t>値をセットしてください。</a:t>
            </a:r>
            <a:endParaRPr kumimoji="1" lang="ja-JP" altLang="en-US" sz="1400" dirty="0" smtClean="0">
              <a:solidFill>
                <a:srgbClr val="FF0000"/>
              </a:solidFill>
              <a:latin typeface="ＭＳ ゴシック" panose="020B0609070205080204" pitchFamily="49" charset="-128"/>
              <a:ea typeface="ＭＳ ゴシック" panose="020B0609070205080204" pitchFamily="49" charset="-128"/>
            </a:endParaRPr>
          </a:p>
        </p:txBody>
      </p:sp>
      <p:sp>
        <p:nvSpPr>
          <p:cNvPr id="8" name="右中かっこ 7"/>
          <p:cNvSpPr/>
          <p:nvPr/>
        </p:nvSpPr>
        <p:spPr>
          <a:xfrm>
            <a:off x="6678036" y="4851046"/>
            <a:ext cx="155448" cy="1368000"/>
          </a:xfrm>
          <a:prstGeom prst="rightBrace">
            <a:avLst/>
          </a:prstGeom>
          <a:ln>
            <a:solidFill>
              <a:srgbClr val="C00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a:p>
        </p:txBody>
      </p:sp>
      <p:sp>
        <p:nvSpPr>
          <p:cNvPr id="9" name="テキスト ボックス 8"/>
          <p:cNvSpPr txBox="1"/>
          <p:nvPr/>
        </p:nvSpPr>
        <p:spPr>
          <a:xfrm>
            <a:off x="3400425" y="3753204"/>
            <a:ext cx="5570756" cy="307777"/>
          </a:xfrm>
          <a:prstGeom prst="rect">
            <a:avLst/>
          </a:prstGeom>
          <a:noFill/>
        </p:spPr>
        <p:txBody>
          <a:bodyPr wrap="none" rtlCol="0">
            <a:spAutoFit/>
          </a:bodyPr>
          <a:lstStyle/>
          <a:p>
            <a:r>
              <a:rPr kumimoji="1" lang="ja-JP" altLang="en-US" sz="1400" smtClean="0">
                <a:solidFill>
                  <a:srgbClr val="FF0000"/>
                </a:solidFill>
                <a:latin typeface="ＭＳ ゴシック" panose="020B0609070205080204" pitchFamily="49" charset="-128"/>
                <a:ea typeface="ＭＳ ゴシック" panose="020B0609070205080204" pitchFamily="49" charset="-128"/>
              </a:rPr>
              <a:t>ストレージへのアップロード処理を行う関数を記述してください。</a:t>
            </a:r>
            <a:endParaRPr kumimoji="1" lang="ja-JP" altLang="en-US" sz="1400" dirty="0" smtClean="0">
              <a:solidFill>
                <a:srgbClr val="FF0000"/>
              </a:solidFill>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24442767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図 9"/>
          <p:cNvPicPr>
            <a:picLocks noChangeAspect="1"/>
          </p:cNvPicPr>
          <p:nvPr/>
        </p:nvPicPr>
        <p:blipFill>
          <a:blip r:embed="rId2"/>
          <a:stretch>
            <a:fillRect/>
          </a:stretch>
        </p:blipFill>
        <p:spPr>
          <a:xfrm>
            <a:off x="781050" y="2826004"/>
            <a:ext cx="8572500" cy="2162175"/>
          </a:xfrm>
          <a:prstGeom prst="rect">
            <a:avLst/>
          </a:prstGeom>
        </p:spPr>
      </p:pic>
      <p:sp>
        <p:nvSpPr>
          <p:cNvPr id="4" name="テキスト プレースホルダー 3"/>
          <p:cNvSpPr>
            <a:spLocks noGrp="1"/>
          </p:cNvSpPr>
          <p:nvPr>
            <p:ph type="body" sz="half" idx="2"/>
          </p:nvPr>
        </p:nvSpPr>
        <p:spPr>
          <a:xfrm>
            <a:off x="606861" y="1326217"/>
            <a:ext cx="10670739" cy="1066939"/>
          </a:xfrm>
        </p:spPr>
        <p:txBody>
          <a:bodyPr>
            <a:normAutofit/>
          </a:bodyPr>
          <a:lstStyle/>
          <a:p>
            <a:pPr>
              <a:lnSpc>
                <a:spcPct val="100000"/>
              </a:lnSpc>
            </a:pPr>
            <a:r>
              <a:rPr kumimoji="1" lang="en-US" altLang="ja-JP" sz="2000" smtClean="0"/>
              <a:t>Step</a:t>
            </a:r>
            <a:r>
              <a:rPr lang="en-US" altLang="ja-JP" sz="2000" smtClean="0"/>
              <a:t>.</a:t>
            </a:r>
            <a:r>
              <a:rPr kumimoji="1" lang="en-US" altLang="ja-JP" sz="2000" smtClean="0"/>
              <a:t>2</a:t>
            </a:r>
            <a:r>
              <a:rPr kumimoji="1" lang="ja-JP" altLang="en-US" sz="2000" smtClean="0"/>
              <a:t>で登録したご自身の顔情報を使い、</a:t>
            </a:r>
            <a:r>
              <a:rPr kumimoji="1" lang="en-US" altLang="ja-JP" sz="2000" smtClean="0"/>
              <a:t>API</a:t>
            </a:r>
            <a:r>
              <a:rPr lang="ja-JP" altLang="en-US" sz="2000"/>
              <a:t>仕様書の「“</a:t>
            </a:r>
            <a:r>
              <a:rPr lang="en-US" altLang="ja-JP" sz="2000"/>
              <a:t>getFaceInfo” (</a:t>
            </a:r>
            <a:r>
              <a:rPr lang="ja-JP" altLang="en-US" sz="2000"/>
              <a:t>顔属性取得＆顔特定</a:t>
            </a:r>
            <a:r>
              <a:rPr lang="en-US" altLang="ja-JP" sz="2000"/>
              <a:t>, </a:t>
            </a:r>
            <a:r>
              <a:rPr lang="ja-JP" altLang="en-US" sz="2000"/>
              <a:t>ロケーション単位の再訪回数の取得</a:t>
            </a:r>
            <a:r>
              <a:rPr lang="en-US" altLang="ja-JP" sz="2000"/>
              <a:t>)</a:t>
            </a:r>
            <a:r>
              <a:rPr kumimoji="1" lang="ja-JP" altLang="en-US" sz="2000" smtClean="0"/>
              <a:t>」のメッセージを送信して、</a:t>
            </a:r>
            <a:r>
              <a:rPr kumimoji="1" lang="en-US" altLang="ja-JP" sz="2000" smtClean="0"/>
              <a:t>Pepper</a:t>
            </a:r>
            <a:r>
              <a:rPr kumimoji="1" lang="ja-JP" altLang="en-US" sz="2000" smtClean="0"/>
              <a:t>に顔を認識させて「○○さん、こんにちは」と発話させてください</a:t>
            </a:r>
            <a:r>
              <a:rPr lang="ja-JP" altLang="en-US" sz="2000"/>
              <a:t>。</a:t>
            </a:r>
            <a:endParaRPr kumimoji="1" lang="en-US" altLang="ja-JP" sz="2000" smtClean="0"/>
          </a:p>
        </p:txBody>
      </p:sp>
      <p:sp>
        <p:nvSpPr>
          <p:cNvPr id="3" name="タイトル 2"/>
          <p:cNvSpPr>
            <a:spLocks noGrp="1"/>
          </p:cNvSpPr>
          <p:nvPr>
            <p:ph type="ctrTitle"/>
          </p:nvPr>
        </p:nvSpPr>
        <p:spPr/>
        <p:txBody>
          <a:bodyPr/>
          <a:lstStyle/>
          <a:p>
            <a:r>
              <a:rPr kumimoji="1" lang="ja-JP" altLang="en-US" smtClean="0"/>
              <a:t>課題</a:t>
            </a:r>
            <a:r>
              <a:rPr kumimoji="1" lang="en-US" altLang="ja-JP" smtClean="0"/>
              <a:t>: 3-1</a:t>
            </a:r>
            <a:endParaRPr kumimoji="1" lang="ja-JP" altLang="en-US"/>
          </a:p>
        </p:txBody>
      </p:sp>
      <p:sp>
        <p:nvSpPr>
          <p:cNvPr id="6" name="円/楕円 5"/>
          <p:cNvSpPr/>
          <p:nvPr/>
        </p:nvSpPr>
        <p:spPr>
          <a:xfrm>
            <a:off x="6833484" y="2802736"/>
            <a:ext cx="951431" cy="441009"/>
          </a:xfrm>
          <a:prstGeom prst="ellipse">
            <a:avLst/>
          </a:prstGeom>
          <a:noFill/>
          <a:ln w="28575">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smtClean="0">
              <a:latin typeface="メイリオ" panose="020B0604030504040204" pitchFamily="50" charset="-128"/>
              <a:ea typeface="メイリオ" panose="020B0604030504040204" pitchFamily="50" charset="-128"/>
            </a:endParaRPr>
          </a:p>
        </p:txBody>
      </p:sp>
      <p:sp>
        <p:nvSpPr>
          <p:cNvPr id="7" name="テキスト ボックス 6"/>
          <p:cNvSpPr txBox="1"/>
          <p:nvPr/>
        </p:nvSpPr>
        <p:spPr>
          <a:xfrm>
            <a:off x="6213195" y="3466082"/>
            <a:ext cx="3685624" cy="523220"/>
          </a:xfrm>
          <a:prstGeom prst="rect">
            <a:avLst/>
          </a:prstGeom>
          <a:noFill/>
        </p:spPr>
        <p:txBody>
          <a:bodyPr wrap="none" rtlCol="0">
            <a:spAutoFit/>
          </a:bodyPr>
          <a:lstStyle/>
          <a:p>
            <a:r>
              <a:rPr kumimoji="1" lang="en-US" altLang="ja-JP" sz="1400" smtClean="0">
                <a:solidFill>
                  <a:srgbClr val="FF0000"/>
                </a:solidFill>
                <a:latin typeface="ＭＳ ゴシック" panose="020B0609070205080204" pitchFamily="49" charset="-128"/>
                <a:ea typeface="ＭＳ ゴシック" panose="020B0609070205080204" pitchFamily="49" charset="-128"/>
              </a:rPr>
              <a:t>API</a:t>
            </a:r>
            <a:r>
              <a:rPr kumimoji="1" lang="ja-JP" altLang="en-US" sz="1400" smtClean="0">
                <a:solidFill>
                  <a:srgbClr val="FF0000"/>
                </a:solidFill>
                <a:latin typeface="ＭＳ ゴシック" panose="020B0609070205080204" pitchFamily="49" charset="-128"/>
                <a:ea typeface="ＭＳ ゴシック" panose="020B0609070205080204" pitchFamily="49" charset="-128"/>
              </a:rPr>
              <a:t>仕様書の受信メッセージの定義に従い、</a:t>
            </a:r>
            <a:endParaRPr kumimoji="1" lang="en-US" altLang="ja-JP" sz="1400" smtClean="0">
              <a:solidFill>
                <a:srgbClr val="FF0000"/>
              </a:solidFill>
              <a:latin typeface="ＭＳ ゴシック" panose="020B0609070205080204" pitchFamily="49" charset="-128"/>
              <a:ea typeface="ＭＳ ゴシック" panose="020B0609070205080204" pitchFamily="49" charset="-128"/>
            </a:endParaRPr>
          </a:p>
          <a:p>
            <a:r>
              <a:rPr kumimoji="1" lang="ja-JP" altLang="en-US" sz="1400" smtClean="0">
                <a:solidFill>
                  <a:srgbClr val="FF0000"/>
                </a:solidFill>
                <a:latin typeface="ＭＳ ゴシック" panose="020B0609070205080204" pitchFamily="49" charset="-128"/>
                <a:ea typeface="ＭＳ ゴシック" panose="020B0609070205080204" pitchFamily="49" charset="-128"/>
              </a:rPr>
              <a:t>値をセットしてください。</a:t>
            </a:r>
            <a:endParaRPr kumimoji="1" lang="ja-JP" altLang="en-US" sz="1400" dirty="0" smtClean="0">
              <a:solidFill>
                <a:srgbClr val="FF0000"/>
              </a:solidFill>
              <a:latin typeface="ＭＳ ゴシック" panose="020B0609070205080204" pitchFamily="49" charset="-128"/>
              <a:ea typeface="ＭＳ ゴシック" panose="020B0609070205080204" pitchFamily="49" charset="-128"/>
            </a:endParaRPr>
          </a:p>
        </p:txBody>
      </p:sp>
      <p:sp>
        <p:nvSpPr>
          <p:cNvPr id="11" name="テキスト ボックス 10"/>
          <p:cNvSpPr txBox="1"/>
          <p:nvPr/>
        </p:nvSpPr>
        <p:spPr>
          <a:xfrm>
            <a:off x="606861" y="2504468"/>
            <a:ext cx="3685624" cy="307777"/>
          </a:xfrm>
          <a:prstGeom prst="rect">
            <a:avLst/>
          </a:prstGeom>
          <a:noFill/>
        </p:spPr>
        <p:txBody>
          <a:bodyPr wrap="none" rtlCol="0">
            <a:spAutoFit/>
          </a:bodyPr>
          <a:lstStyle/>
          <a:p>
            <a:r>
              <a:rPr lang="en-US" altLang="ja-JP" sz="1400">
                <a:solidFill>
                  <a:srgbClr val="FF0000"/>
                </a:solidFill>
                <a:latin typeface="ＭＳ ゴシック" panose="020B0609070205080204" pitchFamily="49" charset="-128"/>
                <a:ea typeface="ＭＳ ゴシック" panose="020B0609070205080204" pitchFamily="49" charset="-128"/>
              </a:rPr>
              <a:t>def on_message(self, received_message):</a:t>
            </a:r>
          </a:p>
        </p:txBody>
      </p:sp>
      <p:sp>
        <p:nvSpPr>
          <p:cNvPr id="12" name="円/楕円 11"/>
          <p:cNvSpPr/>
          <p:nvPr/>
        </p:nvSpPr>
        <p:spPr>
          <a:xfrm>
            <a:off x="2549615" y="3260896"/>
            <a:ext cx="951431" cy="441009"/>
          </a:xfrm>
          <a:prstGeom prst="ellipse">
            <a:avLst/>
          </a:prstGeom>
          <a:noFill/>
          <a:ln w="28575">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smtClean="0">
              <a:latin typeface="メイリオ" panose="020B0604030504040204" pitchFamily="50" charset="-128"/>
              <a:ea typeface="メイリオ" panose="020B0604030504040204" pitchFamily="50" charset="-128"/>
            </a:endParaRPr>
          </a:p>
        </p:txBody>
      </p:sp>
      <p:sp>
        <p:nvSpPr>
          <p:cNvPr id="13" name="円/楕円 12"/>
          <p:cNvSpPr/>
          <p:nvPr/>
        </p:nvSpPr>
        <p:spPr>
          <a:xfrm>
            <a:off x="4591584" y="3466082"/>
            <a:ext cx="1287722" cy="441009"/>
          </a:xfrm>
          <a:prstGeom prst="ellipse">
            <a:avLst/>
          </a:prstGeom>
          <a:noFill/>
          <a:ln w="28575">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smtClean="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4777794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3"/>
          <p:cNvSpPr>
            <a:spLocks noGrp="1"/>
          </p:cNvSpPr>
          <p:nvPr>
            <p:ph type="body" sz="half" idx="2"/>
          </p:nvPr>
        </p:nvSpPr>
        <p:spPr>
          <a:xfrm>
            <a:off x="606861" y="1326217"/>
            <a:ext cx="10670739" cy="795477"/>
          </a:xfrm>
        </p:spPr>
        <p:txBody>
          <a:bodyPr>
            <a:normAutofit/>
          </a:bodyPr>
          <a:lstStyle/>
          <a:p>
            <a:pPr>
              <a:lnSpc>
                <a:spcPct val="100000"/>
              </a:lnSpc>
            </a:pPr>
            <a:r>
              <a:rPr lang="en-US" altLang="ja-JP" sz="2000" smtClean="0"/>
              <a:t>getFaceInfo</a:t>
            </a:r>
            <a:r>
              <a:rPr lang="ja-JP" altLang="en-US" sz="2000" smtClean="0"/>
              <a:t>の結果には、年齢、性別、笑顔か？、眼鏡をかけているか？、再訪回数などの情報が取得できます。その情報を使って自由に</a:t>
            </a:r>
            <a:r>
              <a:rPr lang="en-US" altLang="ja-JP" sz="2000" smtClean="0"/>
              <a:t>Pepper</a:t>
            </a:r>
            <a:r>
              <a:rPr lang="ja-JP" altLang="en-US" sz="2000" smtClean="0"/>
              <a:t>に接客させてみてください。</a:t>
            </a:r>
            <a:endParaRPr kumimoji="1" lang="ja-JP" altLang="en-US" sz="2000"/>
          </a:p>
        </p:txBody>
      </p:sp>
      <p:sp>
        <p:nvSpPr>
          <p:cNvPr id="3" name="タイトル 2"/>
          <p:cNvSpPr>
            <a:spLocks noGrp="1"/>
          </p:cNvSpPr>
          <p:nvPr>
            <p:ph type="ctrTitle"/>
          </p:nvPr>
        </p:nvSpPr>
        <p:spPr/>
        <p:txBody>
          <a:bodyPr/>
          <a:lstStyle/>
          <a:p>
            <a:r>
              <a:rPr kumimoji="1" lang="ja-JP" altLang="en-US" smtClean="0"/>
              <a:t>課題</a:t>
            </a:r>
            <a:r>
              <a:rPr kumimoji="1" lang="en-US" altLang="ja-JP" smtClean="0"/>
              <a:t>: 3-2</a:t>
            </a:r>
            <a:endParaRPr kumimoji="1" lang="ja-JP" altLang="en-US"/>
          </a:p>
        </p:txBody>
      </p:sp>
      <p:pic>
        <p:nvPicPr>
          <p:cNvPr id="5" name="図 4"/>
          <p:cNvPicPr>
            <a:picLocks noChangeAspect="1"/>
          </p:cNvPicPr>
          <p:nvPr/>
        </p:nvPicPr>
        <p:blipFill>
          <a:blip r:embed="rId2"/>
          <a:stretch>
            <a:fillRect/>
          </a:stretch>
        </p:blipFill>
        <p:spPr>
          <a:xfrm>
            <a:off x="781050" y="2826004"/>
            <a:ext cx="8572500" cy="2162175"/>
          </a:xfrm>
          <a:prstGeom prst="rect">
            <a:avLst/>
          </a:prstGeom>
        </p:spPr>
      </p:pic>
      <p:sp>
        <p:nvSpPr>
          <p:cNvPr id="6" name="テキスト ボックス 5"/>
          <p:cNvSpPr txBox="1"/>
          <p:nvPr/>
        </p:nvSpPr>
        <p:spPr>
          <a:xfrm>
            <a:off x="606861" y="2504468"/>
            <a:ext cx="3685624" cy="307777"/>
          </a:xfrm>
          <a:prstGeom prst="rect">
            <a:avLst/>
          </a:prstGeom>
          <a:noFill/>
        </p:spPr>
        <p:txBody>
          <a:bodyPr wrap="none" rtlCol="0">
            <a:spAutoFit/>
          </a:bodyPr>
          <a:lstStyle/>
          <a:p>
            <a:r>
              <a:rPr lang="en-US" altLang="ja-JP" sz="1400">
                <a:solidFill>
                  <a:srgbClr val="FF0000"/>
                </a:solidFill>
                <a:latin typeface="ＭＳ ゴシック" panose="020B0609070205080204" pitchFamily="49" charset="-128"/>
                <a:ea typeface="ＭＳ ゴシック" panose="020B0609070205080204" pitchFamily="49" charset="-128"/>
              </a:rPr>
              <a:t>def on_message(self, received_message):</a:t>
            </a:r>
          </a:p>
        </p:txBody>
      </p:sp>
      <p:sp>
        <p:nvSpPr>
          <p:cNvPr id="7" name="円/楕円 6"/>
          <p:cNvSpPr/>
          <p:nvPr/>
        </p:nvSpPr>
        <p:spPr>
          <a:xfrm>
            <a:off x="2545691" y="3545900"/>
            <a:ext cx="3569359" cy="918944"/>
          </a:xfrm>
          <a:prstGeom prst="ellipse">
            <a:avLst/>
          </a:prstGeom>
          <a:noFill/>
          <a:ln w="28575">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smtClean="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31197749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en-US" altLang="ja-JP" smtClean="0"/>
              <a:t>【Step.4】</a:t>
            </a:r>
            <a:r>
              <a:rPr lang="ja-JP" altLang="en-US" smtClean="0"/>
              <a:t>写真を分析する</a:t>
            </a:r>
            <a:endParaRPr lang="en-US" dirty="0"/>
          </a:p>
        </p:txBody>
      </p:sp>
    </p:spTree>
    <p:extLst>
      <p:ext uri="{BB962C8B-B14F-4D97-AF65-F5344CB8AC3E}">
        <p14:creationId xmlns:p14="http://schemas.microsoft.com/office/powerpoint/2010/main" val="22714274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3"/>
          <p:cNvSpPr>
            <a:spLocks noGrp="1"/>
          </p:cNvSpPr>
          <p:nvPr>
            <p:ph type="body" sz="half" idx="2"/>
          </p:nvPr>
        </p:nvSpPr>
        <p:spPr>
          <a:xfrm>
            <a:off x="606861" y="1228445"/>
            <a:ext cx="10930295" cy="2064823"/>
          </a:xfrm>
        </p:spPr>
        <p:txBody>
          <a:bodyPr>
            <a:noAutofit/>
          </a:bodyPr>
          <a:lstStyle/>
          <a:p>
            <a:pPr marL="342900" indent="-342900">
              <a:lnSpc>
                <a:spcPct val="100000"/>
              </a:lnSpc>
              <a:buFont typeface="+mj-lt"/>
              <a:buAutoNum type="arabicPeriod"/>
            </a:pPr>
            <a:r>
              <a:rPr lang="ja-JP" altLang="en-US" sz="2000" smtClean="0"/>
              <a:t>新しいビヘイビアを作り、</a:t>
            </a:r>
            <a:r>
              <a:rPr lang="en-US" altLang="ja-JP" sz="2000" smtClean="0"/>
              <a:t>Step.1</a:t>
            </a:r>
            <a:r>
              <a:rPr lang="ja-JP" altLang="en-US" sz="2000" smtClean="0"/>
              <a:t>～</a:t>
            </a:r>
            <a:r>
              <a:rPr lang="en-US" altLang="ja-JP" sz="2000" smtClean="0"/>
              <a:t>Step.3</a:t>
            </a:r>
            <a:r>
              <a:rPr lang="ja-JP" altLang="en-US" sz="2000" smtClean="0"/>
              <a:t>のコードを流用して、</a:t>
            </a:r>
            <a:r>
              <a:rPr lang="en-US" altLang="ja-JP" sz="2000" smtClean="0"/>
              <a:t>Pepper</a:t>
            </a:r>
            <a:r>
              <a:rPr lang="ja-JP" altLang="en-US" sz="2000" smtClean="0"/>
              <a:t>のカメラで撮影した写真や、プロジェクトファイル内に配置した画像ファイルを認識して説明できるようにしてください。</a:t>
            </a:r>
            <a:endParaRPr lang="en-US" altLang="ja-JP" sz="2000" smtClean="0"/>
          </a:p>
          <a:p>
            <a:pPr marL="800100" lvl="1" indent="-342900">
              <a:buFont typeface="Wingdings" panose="05000000000000000000" pitchFamily="2" charset="2"/>
              <a:buChar char="ü"/>
            </a:pPr>
            <a:r>
              <a:rPr lang="ja-JP" altLang="en-US" sz="1600" smtClean="0"/>
              <a:t>この</a:t>
            </a:r>
            <a:r>
              <a:rPr lang="en-US" altLang="ja-JP" sz="1600" smtClean="0"/>
              <a:t>API</a:t>
            </a:r>
            <a:r>
              <a:rPr lang="ja-JP" altLang="en-US" sz="1600" smtClean="0"/>
              <a:t>の元となっている</a:t>
            </a:r>
            <a:r>
              <a:rPr lang="en-US" altLang="ja-JP" sz="1600" smtClean="0"/>
              <a:t>Cognitive Services</a:t>
            </a:r>
            <a:r>
              <a:rPr lang="ja-JP" altLang="en-US" sz="1600" smtClean="0"/>
              <a:t>の</a:t>
            </a:r>
            <a:r>
              <a:rPr lang="en-US" altLang="ja-JP" sz="1600" smtClean="0"/>
              <a:t>API</a:t>
            </a:r>
            <a:r>
              <a:rPr lang="ja-JP" altLang="en-US" sz="1600" smtClean="0"/>
              <a:t>は英語での結果が返却されるため、</a:t>
            </a:r>
            <a:r>
              <a:rPr lang="en-US" altLang="ja-JP" sz="1600" smtClean="0"/>
              <a:t>Translator</a:t>
            </a:r>
            <a:r>
              <a:rPr lang="ja-JP" altLang="en-US" sz="1600" smtClean="0"/>
              <a:t>を使用して日本語化しています。</a:t>
            </a:r>
            <a:endParaRPr lang="en-US" altLang="ja-JP" sz="1600" smtClean="0"/>
          </a:p>
          <a:p>
            <a:pPr marL="800100" lvl="1" indent="-342900">
              <a:buFont typeface="Wingdings" panose="05000000000000000000" pitchFamily="2" charset="2"/>
              <a:buChar char="ü"/>
            </a:pPr>
            <a:r>
              <a:rPr lang="en-US" altLang="ja-JP" sz="1600" smtClean="0"/>
              <a:t>html</a:t>
            </a:r>
            <a:r>
              <a:rPr lang="ja-JP" altLang="en-US" sz="1600" smtClean="0"/>
              <a:t>フォルダ内の</a:t>
            </a:r>
            <a:r>
              <a:rPr lang="en-US" altLang="ja-JP" sz="1600" smtClean="0"/>
              <a:t>picture1.jpg</a:t>
            </a:r>
            <a:r>
              <a:rPr lang="ja-JP" altLang="en-US" sz="1600" smtClean="0"/>
              <a:t>～</a:t>
            </a:r>
            <a:r>
              <a:rPr lang="en-US" altLang="ja-JP" sz="1600" smtClean="0"/>
              <a:t>picture4.jpg</a:t>
            </a:r>
            <a:r>
              <a:rPr lang="ja-JP" altLang="en-US" sz="1600" smtClean="0"/>
              <a:t>の写真サンプルをご利用いただけます。</a:t>
            </a:r>
            <a:endParaRPr kumimoji="1" lang="en-US" altLang="ja-JP" sz="1600" smtClean="0"/>
          </a:p>
        </p:txBody>
      </p:sp>
      <p:sp>
        <p:nvSpPr>
          <p:cNvPr id="3" name="タイトル 2"/>
          <p:cNvSpPr>
            <a:spLocks noGrp="1"/>
          </p:cNvSpPr>
          <p:nvPr>
            <p:ph type="ctrTitle"/>
          </p:nvPr>
        </p:nvSpPr>
        <p:spPr/>
        <p:txBody>
          <a:bodyPr/>
          <a:lstStyle/>
          <a:p>
            <a:r>
              <a:rPr kumimoji="1" lang="ja-JP" altLang="en-US" smtClean="0"/>
              <a:t>課題</a:t>
            </a:r>
            <a:endParaRPr kumimoji="1" lang="ja-JP" altLang="en-US"/>
          </a:p>
        </p:txBody>
      </p:sp>
      <p:sp>
        <p:nvSpPr>
          <p:cNvPr id="2" name="テキスト ボックス 1"/>
          <p:cNvSpPr txBox="1"/>
          <p:nvPr/>
        </p:nvSpPr>
        <p:spPr>
          <a:xfrm>
            <a:off x="3190577" y="3491238"/>
            <a:ext cx="2339102" cy="2246769"/>
          </a:xfrm>
          <a:prstGeom prst="rect">
            <a:avLst/>
          </a:prstGeom>
          <a:noFill/>
        </p:spPr>
        <p:txBody>
          <a:bodyPr wrap="none" rtlCol="0">
            <a:spAutoFit/>
          </a:bodyPr>
          <a:lstStyle/>
          <a:p>
            <a:r>
              <a:rPr lang="en-US" altLang="ja-JP" sz="1400" smtClean="0">
                <a:latin typeface="ＭＳ ゴシック" panose="020B0609070205080204" pitchFamily="49" charset="-128"/>
                <a:ea typeface="ＭＳ ゴシック" panose="020B0609070205080204" pitchFamily="49" charset="-128"/>
              </a:rPr>
              <a:t>&lt;</a:t>
            </a:r>
            <a:r>
              <a:rPr lang="ja-JP" altLang="en-US" sz="1400" smtClean="0">
                <a:latin typeface="ＭＳ ゴシック" panose="020B0609070205080204" pitchFamily="49" charset="-128"/>
                <a:ea typeface="ＭＳ ゴシック" panose="020B0609070205080204" pitchFamily="49" charset="-128"/>
              </a:rPr>
              <a:t>説明</a:t>
            </a:r>
            <a:r>
              <a:rPr lang="en-US" altLang="ja-JP" sz="1400" smtClean="0">
                <a:latin typeface="ＭＳ ゴシック" panose="020B0609070205080204" pitchFamily="49" charset="-128"/>
                <a:ea typeface="ＭＳ ゴシック" panose="020B0609070205080204" pitchFamily="49" charset="-128"/>
              </a:rPr>
              <a:t>&gt;</a:t>
            </a:r>
          </a:p>
          <a:p>
            <a:r>
              <a:rPr lang="ja-JP" altLang="en-US" sz="1400" smtClean="0">
                <a:latin typeface="ＭＳ ゴシック" panose="020B0609070205080204" pitchFamily="49" charset="-128"/>
                <a:ea typeface="ＭＳ ゴシック" panose="020B0609070205080204" pitchFamily="49" charset="-128"/>
              </a:rPr>
              <a:t>新鮮</a:t>
            </a:r>
            <a:r>
              <a:rPr lang="ja-JP" altLang="en-US" sz="1400">
                <a:latin typeface="ＭＳ ゴシック" panose="020B0609070205080204" pitchFamily="49" charset="-128"/>
                <a:ea typeface="ＭＳ ゴシック" panose="020B0609070205080204" pitchFamily="49" charset="-128"/>
              </a:rPr>
              <a:t>な果物や野菜の</a:t>
            </a:r>
            <a:r>
              <a:rPr lang="ja-JP" altLang="en-US" sz="1400" smtClean="0">
                <a:latin typeface="ＭＳ ゴシック" panose="020B0609070205080204" pitchFamily="49" charset="-128"/>
                <a:ea typeface="ＭＳ ゴシック" panose="020B0609070205080204" pitchFamily="49" charset="-128"/>
              </a:rPr>
              <a:t>山</a:t>
            </a:r>
            <a:endParaRPr lang="en-US" altLang="ja-JP" sz="1400" smtClean="0">
              <a:latin typeface="ＭＳ ゴシック" panose="020B0609070205080204" pitchFamily="49" charset="-128"/>
              <a:ea typeface="ＭＳ ゴシック" panose="020B0609070205080204" pitchFamily="49" charset="-128"/>
            </a:endParaRPr>
          </a:p>
          <a:p>
            <a:endParaRPr lang="en-US" altLang="ja-JP" sz="1400" smtClean="0">
              <a:latin typeface="ＭＳ ゴシック" panose="020B0609070205080204" pitchFamily="49" charset="-128"/>
              <a:ea typeface="ＭＳ ゴシック" panose="020B0609070205080204" pitchFamily="49" charset="-128"/>
            </a:endParaRPr>
          </a:p>
          <a:p>
            <a:r>
              <a:rPr lang="en-US" altLang="ja-JP" sz="1400" smtClean="0">
                <a:latin typeface="ＭＳ ゴシック" panose="020B0609070205080204" pitchFamily="49" charset="-128"/>
                <a:ea typeface="ＭＳ ゴシック" panose="020B0609070205080204" pitchFamily="49" charset="-128"/>
              </a:rPr>
              <a:t>&lt;</a:t>
            </a:r>
            <a:r>
              <a:rPr lang="ja-JP" altLang="en-US" sz="1400" smtClean="0">
                <a:latin typeface="ＭＳ ゴシック" panose="020B0609070205080204" pitchFamily="49" charset="-128"/>
                <a:ea typeface="ＭＳ ゴシック" panose="020B0609070205080204" pitchFamily="49" charset="-128"/>
              </a:rPr>
              <a:t>タグ</a:t>
            </a:r>
            <a:r>
              <a:rPr lang="en-US" altLang="ja-JP" sz="1400" smtClean="0">
                <a:latin typeface="ＭＳ ゴシック" panose="020B0609070205080204" pitchFamily="49" charset="-128"/>
                <a:ea typeface="ＭＳ ゴシック" panose="020B0609070205080204" pitchFamily="49" charset="-128"/>
              </a:rPr>
              <a:t>&gt;</a:t>
            </a:r>
          </a:p>
          <a:p>
            <a:r>
              <a:rPr lang="ja-JP" altLang="en-US" sz="1400" smtClean="0">
                <a:latin typeface="ＭＳ ゴシック" panose="020B0609070205080204" pitchFamily="49" charset="-128"/>
                <a:ea typeface="ＭＳ ゴシック" panose="020B0609070205080204" pitchFamily="49" charset="-128"/>
              </a:rPr>
              <a:t>食品 </a:t>
            </a:r>
            <a:r>
              <a:rPr lang="en-US" altLang="ja-JP" sz="1400">
                <a:latin typeface="ＭＳ ゴシック" panose="020B0609070205080204" pitchFamily="49" charset="-128"/>
                <a:ea typeface="ＭＳ ゴシック" panose="020B0609070205080204" pitchFamily="49" charset="-128"/>
              </a:rPr>
              <a:t>food 0.997</a:t>
            </a:r>
          </a:p>
          <a:p>
            <a:r>
              <a:rPr lang="ja-JP" altLang="en-US" sz="1400">
                <a:latin typeface="ＭＳ ゴシック" panose="020B0609070205080204" pitchFamily="49" charset="-128"/>
                <a:ea typeface="ＭＳ ゴシック" panose="020B0609070205080204" pitchFamily="49" charset="-128"/>
              </a:rPr>
              <a:t>野菜 </a:t>
            </a:r>
            <a:r>
              <a:rPr lang="en-US" altLang="ja-JP" sz="1400">
                <a:latin typeface="ＭＳ ゴシック" panose="020B0609070205080204" pitchFamily="49" charset="-128"/>
                <a:ea typeface="ＭＳ ゴシック" panose="020B0609070205080204" pitchFamily="49" charset="-128"/>
              </a:rPr>
              <a:t>vegetable 0.958</a:t>
            </a:r>
          </a:p>
          <a:p>
            <a:r>
              <a:rPr lang="ja-JP" altLang="en-US" sz="1400">
                <a:latin typeface="ＭＳ ゴシック" panose="020B0609070205080204" pitchFamily="49" charset="-128"/>
                <a:ea typeface="ＭＳ ゴシック" panose="020B0609070205080204" pitchFamily="49" charset="-128"/>
              </a:rPr>
              <a:t>果物 </a:t>
            </a:r>
            <a:r>
              <a:rPr lang="en-US" altLang="ja-JP" sz="1400">
                <a:latin typeface="ＭＳ ゴシック" panose="020B0609070205080204" pitchFamily="49" charset="-128"/>
                <a:ea typeface="ＭＳ ゴシック" panose="020B0609070205080204" pitchFamily="49" charset="-128"/>
              </a:rPr>
              <a:t>fruit </a:t>
            </a:r>
            <a:r>
              <a:rPr lang="en-US" altLang="ja-JP" sz="1400" smtClean="0">
                <a:latin typeface="ＭＳ ゴシック" panose="020B0609070205080204" pitchFamily="49" charset="-128"/>
                <a:ea typeface="ＭＳ ゴシック" panose="020B0609070205080204" pitchFamily="49" charset="-128"/>
              </a:rPr>
              <a:t>0.87</a:t>
            </a:r>
            <a:endParaRPr lang="en-US" altLang="ja-JP" sz="1400">
              <a:latin typeface="ＭＳ ゴシック" panose="020B0609070205080204" pitchFamily="49" charset="-128"/>
              <a:ea typeface="ＭＳ ゴシック" panose="020B0609070205080204" pitchFamily="49" charset="-128"/>
            </a:endParaRPr>
          </a:p>
          <a:p>
            <a:r>
              <a:rPr lang="ja-JP" altLang="en-US" sz="1400">
                <a:latin typeface="ＭＳ ゴシック" panose="020B0609070205080204" pitchFamily="49" charset="-128"/>
                <a:ea typeface="ＭＳ ゴシック" panose="020B0609070205080204" pitchFamily="49" charset="-128"/>
              </a:rPr>
              <a:t>フレッシュ </a:t>
            </a:r>
            <a:r>
              <a:rPr lang="en-US" altLang="ja-JP" sz="1400">
                <a:latin typeface="ＭＳ ゴシック" panose="020B0609070205080204" pitchFamily="49" charset="-128"/>
                <a:ea typeface="ＭＳ ゴシック" panose="020B0609070205080204" pitchFamily="49" charset="-128"/>
              </a:rPr>
              <a:t>fresh 0.301</a:t>
            </a:r>
          </a:p>
          <a:p>
            <a:r>
              <a:rPr lang="ja-JP" altLang="en-US" sz="1400">
                <a:latin typeface="ＭＳ ゴシック" panose="020B0609070205080204" pitchFamily="49" charset="-128"/>
                <a:ea typeface="ＭＳ ゴシック" panose="020B0609070205080204" pitchFamily="49" charset="-128"/>
              </a:rPr>
              <a:t>バラエティ </a:t>
            </a:r>
            <a:r>
              <a:rPr lang="en-US" altLang="ja-JP" sz="1400">
                <a:latin typeface="ＭＳ ゴシック" panose="020B0609070205080204" pitchFamily="49" charset="-128"/>
                <a:ea typeface="ＭＳ ゴシック" panose="020B0609070205080204" pitchFamily="49" charset="-128"/>
              </a:rPr>
              <a:t>variety </a:t>
            </a:r>
            <a:r>
              <a:rPr lang="en-US" altLang="ja-JP" sz="1400" smtClean="0">
                <a:latin typeface="ＭＳ ゴシック" panose="020B0609070205080204" pitchFamily="49" charset="-128"/>
                <a:ea typeface="ＭＳ ゴシック" panose="020B0609070205080204" pitchFamily="49" charset="-128"/>
              </a:rPr>
              <a:t>0.232</a:t>
            </a:r>
          </a:p>
          <a:p>
            <a:r>
              <a:rPr lang="en-US" altLang="ja-JP" sz="1400" smtClean="0">
                <a:latin typeface="ＭＳ ゴシック" panose="020B0609070205080204" pitchFamily="49" charset="-128"/>
                <a:ea typeface="ＭＳ ゴシック" panose="020B0609070205080204" pitchFamily="49" charset="-128"/>
              </a:rPr>
              <a:t>...</a:t>
            </a:r>
            <a:endParaRPr lang="en-US" altLang="ja-JP" sz="1400">
              <a:latin typeface="ＭＳ ゴシック" panose="020B0609070205080204" pitchFamily="49" charset="-128"/>
              <a:ea typeface="ＭＳ ゴシック" panose="020B0609070205080204" pitchFamily="49" charset="-128"/>
            </a:endParaRPr>
          </a:p>
        </p:txBody>
      </p:sp>
      <p:sp>
        <p:nvSpPr>
          <p:cNvPr id="5" name="テキスト ボックス 4"/>
          <p:cNvSpPr txBox="1"/>
          <p:nvPr/>
        </p:nvSpPr>
        <p:spPr>
          <a:xfrm>
            <a:off x="8744962" y="3491238"/>
            <a:ext cx="3057247" cy="2246769"/>
          </a:xfrm>
          <a:prstGeom prst="rect">
            <a:avLst/>
          </a:prstGeom>
          <a:noFill/>
        </p:spPr>
        <p:txBody>
          <a:bodyPr wrap="none" rtlCol="0">
            <a:spAutoFit/>
          </a:bodyPr>
          <a:lstStyle/>
          <a:p>
            <a:r>
              <a:rPr lang="en-US" altLang="ja-JP" sz="1400" smtClean="0">
                <a:latin typeface="ＭＳ ゴシック" panose="020B0609070205080204" pitchFamily="49" charset="-128"/>
                <a:ea typeface="ＭＳ ゴシック" panose="020B0609070205080204" pitchFamily="49" charset="-128"/>
              </a:rPr>
              <a:t>&lt;</a:t>
            </a:r>
            <a:r>
              <a:rPr lang="ja-JP" altLang="en-US" sz="1400" smtClean="0">
                <a:latin typeface="ＭＳ ゴシック" panose="020B0609070205080204" pitchFamily="49" charset="-128"/>
                <a:ea typeface="ＭＳ ゴシック" panose="020B0609070205080204" pitchFamily="49" charset="-128"/>
              </a:rPr>
              <a:t>説明</a:t>
            </a:r>
            <a:r>
              <a:rPr lang="en-US" altLang="ja-JP" sz="1400" smtClean="0">
                <a:latin typeface="ＭＳ ゴシック" panose="020B0609070205080204" pitchFamily="49" charset="-128"/>
                <a:ea typeface="ＭＳ ゴシック" panose="020B0609070205080204" pitchFamily="49" charset="-128"/>
              </a:rPr>
              <a:t>&gt;</a:t>
            </a:r>
          </a:p>
          <a:p>
            <a:r>
              <a:rPr lang="ja-JP" altLang="en-US" sz="1400" smtClean="0">
                <a:latin typeface="ＭＳ ゴシック" panose="020B0609070205080204" pitchFamily="49" charset="-128"/>
                <a:ea typeface="ＭＳ ゴシック" panose="020B0609070205080204" pitchFamily="49" charset="-128"/>
              </a:rPr>
              <a:t>床</a:t>
            </a:r>
            <a:r>
              <a:rPr lang="ja-JP" altLang="en-US" sz="1400">
                <a:latin typeface="ＭＳ ゴシック" panose="020B0609070205080204" pitchFamily="49" charset="-128"/>
                <a:ea typeface="ＭＳ ゴシック" panose="020B0609070205080204" pitchFamily="49" charset="-128"/>
              </a:rPr>
              <a:t>に敷設された犬の</a:t>
            </a:r>
            <a:r>
              <a:rPr lang="ja-JP" altLang="en-US" sz="1400" smtClean="0">
                <a:latin typeface="ＭＳ ゴシック" panose="020B0609070205080204" pitchFamily="49" charset="-128"/>
                <a:ea typeface="ＭＳ ゴシック" panose="020B0609070205080204" pitchFamily="49" charset="-128"/>
              </a:rPr>
              <a:t>クローズアップ</a:t>
            </a:r>
            <a:endParaRPr lang="en-US" altLang="ja-JP" sz="1400" smtClean="0">
              <a:latin typeface="ＭＳ ゴシック" panose="020B0609070205080204" pitchFamily="49" charset="-128"/>
              <a:ea typeface="ＭＳ ゴシック" panose="020B0609070205080204" pitchFamily="49" charset="-128"/>
            </a:endParaRPr>
          </a:p>
          <a:p>
            <a:endParaRPr lang="en-US" altLang="ja-JP" sz="1400" smtClean="0">
              <a:latin typeface="ＭＳ ゴシック" panose="020B0609070205080204" pitchFamily="49" charset="-128"/>
              <a:ea typeface="ＭＳ ゴシック" panose="020B0609070205080204" pitchFamily="49" charset="-128"/>
            </a:endParaRPr>
          </a:p>
          <a:p>
            <a:r>
              <a:rPr lang="en-US" altLang="ja-JP" sz="1400" smtClean="0">
                <a:latin typeface="ＭＳ ゴシック" panose="020B0609070205080204" pitchFamily="49" charset="-128"/>
                <a:ea typeface="ＭＳ ゴシック" panose="020B0609070205080204" pitchFamily="49" charset="-128"/>
              </a:rPr>
              <a:t>&lt;</a:t>
            </a:r>
            <a:r>
              <a:rPr lang="ja-JP" altLang="en-US" sz="1400" smtClean="0">
                <a:latin typeface="ＭＳ ゴシック" panose="020B0609070205080204" pitchFamily="49" charset="-128"/>
                <a:ea typeface="ＭＳ ゴシック" panose="020B0609070205080204" pitchFamily="49" charset="-128"/>
              </a:rPr>
              <a:t>タグ</a:t>
            </a:r>
            <a:r>
              <a:rPr lang="en-US" altLang="ja-JP" sz="1400" smtClean="0">
                <a:latin typeface="ＭＳ ゴシック" panose="020B0609070205080204" pitchFamily="49" charset="-128"/>
                <a:ea typeface="ＭＳ ゴシック" panose="020B0609070205080204" pitchFamily="49" charset="-128"/>
              </a:rPr>
              <a:t>&gt;</a:t>
            </a:r>
          </a:p>
          <a:p>
            <a:r>
              <a:rPr lang="ja-JP" altLang="en-US" sz="1400" smtClean="0">
                <a:latin typeface="ＭＳ ゴシック" panose="020B0609070205080204" pitchFamily="49" charset="-128"/>
                <a:ea typeface="ＭＳ ゴシック" panose="020B0609070205080204" pitchFamily="49" charset="-128"/>
              </a:rPr>
              <a:t>犬 </a:t>
            </a:r>
            <a:r>
              <a:rPr lang="en-US" altLang="ja-JP" sz="1400">
                <a:latin typeface="ＭＳ ゴシック" panose="020B0609070205080204" pitchFamily="49" charset="-128"/>
                <a:ea typeface="ＭＳ ゴシック" panose="020B0609070205080204" pitchFamily="49" charset="-128"/>
              </a:rPr>
              <a:t>dog 0.999</a:t>
            </a:r>
          </a:p>
          <a:p>
            <a:r>
              <a:rPr lang="ja-JP" altLang="en-US" sz="1400">
                <a:latin typeface="ＭＳ ゴシック" panose="020B0609070205080204" pitchFamily="49" charset="-128"/>
                <a:ea typeface="ＭＳ ゴシック" panose="020B0609070205080204" pitchFamily="49" charset="-128"/>
              </a:rPr>
              <a:t>屋内 </a:t>
            </a:r>
            <a:r>
              <a:rPr lang="en-US" altLang="ja-JP" sz="1400">
                <a:latin typeface="ＭＳ ゴシック" panose="020B0609070205080204" pitchFamily="49" charset="-128"/>
                <a:ea typeface="ＭＳ ゴシック" panose="020B0609070205080204" pitchFamily="49" charset="-128"/>
              </a:rPr>
              <a:t>indoor 0.994</a:t>
            </a:r>
          </a:p>
          <a:p>
            <a:r>
              <a:rPr lang="ja-JP" altLang="en-US" sz="1400">
                <a:latin typeface="ＭＳ ゴシック" panose="020B0609070205080204" pitchFamily="49" charset="-128"/>
                <a:ea typeface="ＭＳ ゴシック" panose="020B0609070205080204" pitchFamily="49" charset="-128"/>
              </a:rPr>
              <a:t>茶色 </a:t>
            </a:r>
            <a:r>
              <a:rPr lang="en-US" altLang="ja-JP" sz="1400">
                <a:latin typeface="ＭＳ ゴシック" panose="020B0609070205080204" pitchFamily="49" charset="-128"/>
                <a:ea typeface="ＭＳ ゴシック" panose="020B0609070205080204" pitchFamily="49" charset="-128"/>
              </a:rPr>
              <a:t>brown 0.89</a:t>
            </a:r>
          </a:p>
          <a:p>
            <a:r>
              <a:rPr lang="ja-JP" altLang="en-US" sz="1400">
                <a:latin typeface="ＭＳ ゴシック" panose="020B0609070205080204" pitchFamily="49" charset="-128"/>
                <a:ea typeface="ＭＳ ゴシック" panose="020B0609070205080204" pitchFamily="49" charset="-128"/>
              </a:rPr>
              <a:t>動物 </a:t>
            </a:r>
            <a:r>
              <a:rPr lang="en-US" altLang="ja-JP" sz="1400" smtClean="0">
                <a:latin typeface="ＭＳ ゴシック" panose="020B0609070205080204" pitchFamily="49" charset="-128"/>
                <a:ea typeface="ＭＳ ゴシック" panose="020B0609070205080204" pitchFamily="49" charset="-128"/>
              </a:rPr>
              <a:t>animal 0.877</a:t>
            </a:r>
            <a:endParaRPr lang="en-US" altLang="ja-JP" sz="1400">
              <a:latin typeface="ＭＳ ゴシック" panose="020B0609070205080204" pitchFamily="49" charset="-128"/>
              <a:ea typeface="ＭＳ ゴシック" panose="020B0609070205080204" pitchFamily="49" charset="-128"/>
            </a:endParaRPr>
          </a:p>
          <a:p>
            <a:r>
              <a:rPr lang="ja-JP" altLang="en-US" sz="1400" smtClean="0">
                <a:latin typeface="ＭＳ ゴシック" panose="020B0609070205080204" pitchFamily="49" charset="-128"/>
                <a:ea typeface="ＭＳ ゴシック" panose="020B0609070205080204" pitchFamily="49" charset="-128"/>
              </a:rPr>
              <a:t>日焼け </a:t>
            </a:r>
            <a:r>
              <a:rPr lang="en-US" altLang="ja-JP" sz="1400">
                <a:latin typeface="ＭＳ ゴシック" panose="020B0609070205080204" pitchFamily="49" charset="-128"/>
                <a:ea typeface="ＭＳ ゴシック" panose="020B0609070205080204" pitchFamily="49" charset="-128"/>
              </a:rPr>
              <a:t>tan </a:t>
            </a:r>
            <a:r>
              <a:rPr lang="en-US" altLang="ja-JP" sz="1400" smtClean="0">
                <a:latin typeface="ＭＳ ゴシック" panose="020B0609070205080204" pitchFamily="49" charset="-128"/>
                <a:ea typeface="ＭＳ ゴシック" panose="020B0609070205080204" pitchFamily="49" charset="-128"/>
              </a:rPr>
              <a:t>0.163</a:t>
            </a:r>
          </a:p>
          <a:p>
            <a:r>
              <a:rPr lang="en-US" altLang="ja-JP" sz="1400" smtClean="0">
                <a:latin typeface="ＭＳ ゴシック" panose="020B0609070205080204" pitchFamily="49" charset="-128"/>
                <a:ea typeface="ＭＳ ゴシック" panose="020B0609070205080204" pitchFamily="49" charset="-128"/>
              </a:rPr>
              <a:t>...</a:t>
            </a:r>
            <a:endParaRPr lang="en-US" altLang="ja-JP" sz="1400">
              <a:latin typeface="ＭＳ ゴシック" panose="020B0609070205080204" pitchFamily="49" charset="-128"/>
              <a:ea typeface="ＭＳ ゴシック" panose="020B0609070205080204" pitchFamily="49" charset="-128"/>
            </a:endParaRPr>
          </a:p>
        </p:txBody>
      </p:sp>
      <p:pic>
        <p:nvPicPr>
          <p:cNvPr id="7" name="図 6"/>
          <p:cNvPicPr>
            <a:picLocks noChangeAspect="1"/>
          </p:cNvPicPr>
          <p:nvPr/>
        </p:nvPicPr>
        <p:blipFill>
          <a:blip r:embed="rId2"/>
          <a:stretch>
            <a:fillRect/>
          </a:stretch>
        </p:blipFill>
        <p:spPr>
          <a:xfrm>
            <a:off x="5942230" y="3491238"/>
            <a:ext cx="2738438" cy="1821061"/>
          </a:xfrm>
          <a:prstGeom prst="rect">
            <a:avLst/>
          </a:prstGeom>
        </p:spPr>
      </p:pic>
      <p:pic>
        <p:nvPicPr>
          <p:cNvPr id="9" name="図 8"/>
          <p:cNvPicPr>
            <a:picLocks noChangeAspect="1"/>
          </p:cNvPicPr>
          <p:nvPr/>
        </p:nvPicPr>
        <p:blipFill>
          <a:blip r:embed="rId3"/>
          <a:stretch>
            <a:fillRect/>
          </a:stretch>
        </p:blipFill>
        <p:spPr>
          <a:xfrm>
            <a:off x="352363" y="3491238"/>
            <a:ext cx="2743200" cy="1828800"/>
          </a:xfrm>
          <a:prstGeom prst="rect">
            <a:avLst/>
          </a:prstGeom>
        </p:spPr>
      </p:pic>
      <p:sp>
        <p:nvSpPr>
          <p:cNvPr id="8" name="テキスト ボックス 7"/>
          <p:cNvSpPr txBox="1"/>
          <p:nvPr/>
        </p:nvSpPr>
        <p:spPr>
          <a:xfrm>
            <a:off x="2009713" y="5765378"/>
            <a:ext cx="9071714" cy="738664"/>
          </a:xfrm>
          <a:prstGeom prst="rect">
            <a:avLst/>
          </a:prstGeom>
          <a:noFill/>
        </p:spPr>
        <p:txBody>
          <a:bodyPr wrap="none" rtlCol="0">
            <a:spAutoFit/>
          </a:bodyPr>
          <a:lstStyle/>
          <a:p>
            <a:r>
              <a:rPr kumimoji="1" lang="en-US" altLang="ja-JP" sz="1400" smtClean="0">
                <a:solidFill>
                  <a:srgbClr val="FF0000"/>
                </a:solidFill>
                <a:latin typeface="ＭＳ ゴシック" panose="020B0609070205080204" pitchFamily="49" charset="-128"/>
                <a:ea typeface="ＭＳ ゴシック" panose="020B0609070205080204" pitchFamily="49" charset="-128"/>
              </a:rPr>
              <a:t>sample2/behavior.xar</a:t>
            </a:r>
            <a:r>
              <a:rPr kumimoji="1" lang="ja-JP" altLang="en-US" sz="1400" smtClean="0">
                <a:solidFill>
                  <a:srgbClr val="FF0000"/>
                </a:solidFill>
                <a:latin typeface="ＭＳ ゴシック" panose="020B0609070205080204" pitchFamily="49" charset="-128"/>
                <a:ea typeface="ＭＳ ゴシック" panose="020B0609070205080204" pitchFamily="49" charset="-128"/>
              </a:rPr>
              <a:t>に、サンプルコードを用意しています。</a:t>
            </a:r>
            <a:endParaRPr kumimoji="1" lang="en-US" altLang="ja-JP" sz="1400" smtClean="0">
              <a:solidFill>
                <a:srgbClr val="FF0000"/>
              </a:solidFill>
              <a:latin typeface="ＭＳ ゴシック" panose="020B0609070205080204" pitchFamily="49" charset="-128"/>
              <a:ea typeface="ＭＳ ゴシック" panose="020B0609070205080204" pitchFamily="49" charset="-128"/>
            </a:endParaRPr>
          </a:p>
          <a:p>
            <a:r>
              <a:rPr lang="ja-JP" altLang="en-US" sz="1400" smtClean="0">
                <a:solidFill>
                  <a:srgbClr val="FF0000"/>
                </a:solidFill>
                <a:latin typeface="ＭＳ ゴシック" panose="020B0609070205080204" pitchFamily="49" charset="-128"/>
                <a:ea typeface="ＭＳ ゴシック" panose="020B0609070205080204" pitchFamily="49" charset="-128"/>
              </a:rPr>
              <a:t>このコードでは、</a:t>
            </a:r>
            <a:r>
              <a:rPr lang="en-US" altLang="ja-JP" sz="1400" smtClean="0">
                <a:solidFill>
                  <a:srgbClr val="FF0000"/>
                </a:solidFill>
                <a:latin typeface="ＭＳ ゴシック" panose="020B0609070205080204" pitchFamily="49" charset="-128"/>
                <a:ea typeface="ＭＳ ゴシック" panose="020B0609070205080204" pitchFamily="49" charset="-128"/>
              </a:rPr>
              <a:t>CRFXClient</a:t>
            </a:r>
            <a:r>
              <a:rPr lang="ja-JP" altLang="en-US" sz="1400" smtClean="0">
                <a:solidFill>
                  <a:srgbClr val="FF0000"/>
                </a:solidFill>
                <a:latin typeface="ＭＳ ゴシック" panose="020B0609070205080204" pitchFamily="49" charset="-128"/>
                <a:ea typeface="ＭＳ ゴシック" panose="020B0609070205080204" pitchFamily="49" charset="-128"/>
              </a:rPr>
              <a:t>を継承した</a:t>
            </a:r>
            <a:r>
              <a:rPr lang="en-US" altLang="ja-JP" sz="1400" smtClean="0">
                <a:solidFill>
                  <a:srgbClr val="FF0000"/>
                </a:solidFill>
                <a:latin typeface="ＭＳ ゴシック" panose="020B0609070205080204" pitchFamily="49" charset="-128"/>
                <a:ea typeface="ＭＳ ゴシック" panose="020B0609070205080204" pitchFamily="49" charset="-128"/>
              </a:rPr>
              <a:t>CRFXPictureRecognitionClient</a:t>
            </a:r>
            <a:r>
              <a:rPr lang="ja-JP" altLang="en-US" sz="1400" smtClean="0">
                <a:solidFill>
                  <a:srgbClr val="FF0000"/>
                </a:solidFill>
                <a:latin typeface="ＭＳ ゴシック" panose="020B0609070205080204" pitchFamily="49" charset="-128"/>
                <a:ea typeface="ＭＳ ゴシック" panose="020B0609070205080204" pitchFamily="49" charset="-128"/>
              </a:rPr>
              <a:t>を実装し、利用しています。</a:t>
            </a:r>
            <a:endParaRPr lang="en-US" altLang="ja-JP" sz="1400" smtClean="0">
              <a:solidFill>
                <a:srgbClr val="FF0000"/>
              </a:solidFill>
              <a:latin typeface="ＭＳ ゴシック" panose="020B0609070205080204" pitchFamily="49" charset="-128"/>
              <a:ea typeface="ＭＳ ゴシック" panose="020B0609070205080204" pitchFamily="49" charset="-128"/>
            </a:endParaRPr>
          </a:p>
          <a:p>
            <a:r>
              <a:rPr lang="en-US" altLang="ja-JP" sz="1400" smtClean="0">
                <a:solidFill>
                  <a:srgbClr val="FF0000"/>
                </a:solidFill>
                <a:latin typeface="ＭＳ ゴシック" panose="020B0609070205080204" pitchFamily="49" charset="-128"/>
                <a:ea typeface="ＭＳ ゴシック" panose="020B0609070205080204" pitchFamily="49" charset="-128"/>
              </a:rPr>
              <a:t>CRFXPictureRecognitionClient</a:t>
            </a:r>
            <a:r>
              <a:rPr lang="ja-JP" altLang="en-US" sz="1400" smtClean="0">
                <a:solidFill>
                  <a:srgbClr val="FF0000"/>
                </a:solidFill>
                <a:latin typeface="ＭＳ ゴシック" panose="020B0609070205080204" pitchFamily="49" charset="-128"/>
                <a:ea typeface="ＭＳ ゴシック" panose="020B0609070205080204" pitchFamily="49" charset="-128"/>
              </a:rPr>
              <a:t>のコードは、</a:t>
            </a:r>
            <a:r>
              <a:rPr lang="en-US" altLang="ja-JP" sz="1400" smtClean="0">
                <a:solidFill>
                  <a:srgbClr val="FF0000"/>
                </a:solidFill>
                <a:latin typeface="ＭＳ ゴシック" panose="020B0609070205080204" pitchFamily="49" charset="-128"/>
                <a:ea typeface="ＭＳ ゴシック" panose="020B0609070205080204" pitchFamily="49" charset="-128"/>
              </a:rPr>
              <a:t>lib/cloudrobotics/picturerecognition/client.py </a:t>
            </a:r>
            <a:r>
              <a:rPr lang="ja-JP" altLang="en-US" sz="1400" smtClean="0">
                <a:solidFill>
                  <a:srgbClr val="FF0000"/>
                </a:solidFill>
                <a:latin typeface="ＭＳ ゴシック" panose="020B0609070205080204" pitchFamily="49" charset="-128"/>
                <a:ea typeface="ＭＳ ゴシック" panose="020B0609070205080204" pitchFamily="49" charset="-128"/>
              </a:rPr>
              <a:t>にあります。</a:t>
            </a:r>
            <a:endParaRPr kumimoji="1" lang="ja-JP" altLang="en-US" sz="1400" dirty="0" smtClean="0">
              <a:solidFill>
                <a:srgbClr val="FF0000"/>
              </a:solidFill>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33295908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en-US" altLang="ja-JP" smtClean="0"/>
              <a:t>Appendix</a:t>
            </a:r>
            <a:endParaRPr kumimoji="1" lang="ja-JP" altLang="en-US"/>
          </a:p>
        </p:txBody>
      </p:sp>
    </p:spTree>
    <p:extLst>
      <p:ext uri="{BB962C8B-B14F-4D97-AF65-F5344CB8AC3E}">
        <p14:creationId xmlns:p14="http://schemas.microsoft.com/office/powerpoint/2010/main" val="26890693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3"/>
          <p:cNvSpPr>
            <a:spLocks noGrp="1"/>
          </p:cNvSpPr>
          <p:nvPr>
            <p:ph type="body" sz="half" idx="2"/>
          </p:nvPr>
        </p:nvSpPr>
        <p:spPr>
          <a:xfrm>
            <a:off x="606861" y="1326217"/>
            <a:ext cx="10670739" cy="645458"/>
          </a:xfrm>
        </p:spPr>
        <p:txBody>
          <a:bodyPr/>
          <a:lstStyle/>
          <a:p>
            <a:r>
              <a:rPr lang="ja-JP" altLang="en-US" smtClean="0"/>
              <a:t>ハンズオンで提供されるファイルは以下のとおりです。</a:t>
            </a:r>
            <a:endParaRPr kumimoji="1" lang="ja-JP" altLang="en-US"/>
          </a:p>
        </p:txBody>
      </p:sp>
      <p:sp>
        <p:nvSpPr>
          <p:cNvPr id="3" name="タイトル 2"/>
          <p:cNvSpPr>
            <a:spLocks noGrp="1"/>
          </p:cNvSpPr>
          <p:nvPr>
            <p:ph type="ctrTitle"/>
          </p:nvPr>
        </p:nvSpPr>
        <p:spPr/>
        <p:txBody>
          <a:bodyPr/>
          <a:lstStyle/>
          <a:p>
            <a:r>
              <a:rPr lang="ja-JP" altLang="en-US" smtClean="0"/>
              <a:t>サンプルコードの説明</a:t>
            </a:r>
            <a:endParaRPr kumimoji="1" lang="ja-JP" altLang="en-US"/>
          </a:p>
        </p:txBody>
      </p:sp>
      <p:graphicFrame>
        <p:nvGraphicFramePr>
          <p:cNvPr id="2" name="表 1"/>
          <p:cNvGraphicFramePr>
            <a:graphicFrameLocks noGrp="1"/>
          </p:cNvGraphicFramePr>
          <p:nvPr>
            <p:extLst>
              <p:ext uri="{D42A27DB-BD31-4B8C-83A1-F6EECF244321}">
                <p14:modId xmlns:p14="http://schemas.microsoft.com/office/powerpoint/2010/main" val="679345762"/>
              </p:ext>
            </p:extLst>
          </p:nvPr>
        </p:nvGraphicFramePr>
        <p:xfrm>
          <a:off x="542567" y="2112328"/>
          <a:ext cx="11194619" cy="3296920"/>
        </p:xfrm>
        <a:graphic>
          <a:graphicData uri="http://schemas.openxmlformats.org/drawingml/2006/table">
            <a:tbl>
              <a:tblPr firstRow="1" bandRow="1">
                <a:tableStyleId>{5940675A-B579-460E-94D1-54222C63F5DA}</a:tableStyleId>
              </a:tblPr>
              <a:tblGrid>
                <a:gridCol w="1707714">
                  <a:extLst>
                    <a:ext uri="{9D8B030D-6E8A-4147-A177-3AD203B41FA5}">
                      <a16:colId xmlns:a16="http://schemas.microsoft.com/office/drawing/2014/main" val="20000"/>
                    </a:ext>
                  </a:extLst>
                </a:gridCol>
                <a:gridCol w="678656">
                  <a:extLst>
                    <a:ext uri="{9D8B030D-6E8A-4147-A177-3AD203B41FA5}">
                      <a16:colId xmlns:a16="http://schemas.microsoft.com/office/drawing/2014/main" val="20001"/>
                    </a:ext>
                  </a:extLst>
                </a:gridCol>
                <a:gridCol w="450057">
                  <a:extLst>
                    <a:ext uri="{9D8B030D-6E8A-4147-A177-3AD203B41FA5}">
                      <a16:colId xmlns:a16="http://schemas.microsoft.com/office/drawing/2014/main" val="20002"/>
                    </a:ext>
                  </a:extLst>
                </a:gridCol>
                <a:gridCol w="2671762">
                  <a:extLst>
                    <a:ext uri="{9D8B030D-6E8A-4147-A177-3AD203B41FA5}">
                      <a16:colId xmlns:a16="http://schemas.microsoft.com/office/drawing/2014/main" val="20003"/>
                    </a:ext>
                  </a:extLst>
                </a:gridCol>
                <a:gridCol w="5686430">
                  <a:extLst>
                    <a:ext uri="{9D8B030D-6E8A-4147-A177-3AD203B41FA5}">
                      <a16:colId xmlns:a16="http://schemas.microsoft.com/office/drawing/2014/main" val="20004"/>
                    </a:ext>
                  </a:extLst>
                </a:gridCol>
              </a:tblGrid>
              <a:tr h="370840">
                <a:tc gridSpan="4">
                  <a:txBody>
                    <a:bodyPr/>
                    <a:lstStyle/>
                    <a:p>
                      <a:r>
                        <a:rPr kumimoji="1" lang="en-US" altLang="ja-JP" smtClean="0"/>
                        <a:t>Choregraphe</a:t>
                      </a:r>
                      <a:r>
                        <a:rPr kumimoji="1" lang="ja-JP" altLang="en-US" smtClean="0"/>
                        <a:t>プロジェクトファイル群</a:t>
                      </a:r>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a:txBody>
                    <a:bodyPr/>
                    <a:lstStyle/>
                    <a:p>
                      <a:r>
                        <a:rPr kumimoji="1" lang="ja-JP" altLang="en-US" smtClean="0"/>
                        <a:t>説明</a:t>
                      </a:r>
                      <a:endParaRPr kumimoji="1" lang="ja-JP" altLang="en-US"/>
                    </a:p>
                  </a:txBody>
                  <a:tcPr/>
                </a:tc>
                <a:extLst>
                  <a:ext uri="{0D108BD9-81ED-4DB2-BD59-A6C34878D82A}">
                    <a16:rowId xmlns:a16="http://schemas.microsoft.com/office/drawing/2014/main" val="10000"/>
                  </a:ext>
                </a:extLst>
              </a:tr>
              <a:tr h="320040">
                <a:tc rowSpan="8">
                  <a:txBody>
                    <a:bodyPr/>
                    <a:lstStyle/>
                    <a:p>
                      <a:r>
                        <a:rPr kumimoji="1" lang="en-US" altLang="ja-JP" smtClean="0"/>
                        <a:t>cloudroboticsapi_handson</a:t>
                      </a:r>
                    </a:p>
                    <a:p>
                      <a:endParaRPr kumimoji="1" lang="ja-JP" altLang="en-US"/>
                    </a:p>
                  </a:txBody>
                  <a:tcPr/>
                </a:tc>
                <a:tc rowSpan="4">
                  <a:txBody>
                    <a:bodyPr/>
                    <a:lstStyle/>
                    <a:p>
                      <a:r>
                        <a:rPr kumimoji="1" lang="en-US" altLang="ja-JP" smtClean="0"/>
                        <a:t>lib</a:t>
                      </a:r>
                      <a:endParaRPr kumimoji="1" lang="ja-JP" altLang="en-US"/>
                    </a:p>
                  </a:txBody>
                  <a:tcPr>
                    <a:lnR w="12700" cap="flat" cmpd="sng" algn="ctr">
                      <a:solidFill>
                        <a:schemeClr val="tx1"/>
                      </a:solidFill>
                      <a:prstDash val="solid"/>
                      <a:round/>
                      <a:headEnd type="none" w="med" len="med"/>
                      <a:tailEnd type="none" w="med" len="med"/>
                    </a:lnR>
                  </a:tcPr>
                </a:tc>
                <a:tc gridSpan="2">
                  <a:txBody>
                    <a:bodyPr/>
                    <a:lstStyle/>
                    <a:p>
                      <a:r>
                        <a:rPr kumimoji="1" lang="en-US" altLang="ja-JP" smtClean="0"/>
                        <a:t>cloudrobotics</a:t>
                      </a:r>
                    </a:p>
                  </a:txBody>
                  <a:tcPr>
                    <a:lnL w="12700" cap="flat" cmpd="sng" algn="ctr">
                      <a:solidFill>
                        <a:schemeClr val="tx1"/>
                      </a:solidFill>
                      <a:prstDash val="solid"/>
                      <a:round/>
                      <a:headEnd type="none" w="med" len="med"/>
                      <a:tailEnd type="none" w="med" len="med"/>
                    </a:lnL>
                    <a:lnB w="12700" cap="flat" cmpd="sng" algn="ctr">
                      <a:noFill/>
                      <a:prstDash val="solid"/>
                      <a:round/>
                      <a:headEnd type="none" w="med" len="med"/>
                      <a:tailEnd type="none" w="med" len="med"/>
                    </a:lnB>
                  </a:tcPr>
                </a:tc>
                <a:tc hMerge="1">
                  <a:txBody>
                    <a:bodyPr/>
                    <a:lstStyle/>
                    <a:p>
                      <a:endParaRPr kumimoji="1" lang="en-US" altLang="ja-JP" smtClean="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r>
                        <a:rPr kumimoji="1" lang="en-US" altLang="ja-JP" smtClean="0"/>
                        <a:t>Cloud Robotics API</a:t>
                      </a:r>
                      <a:r>
                        <a:rPr kumimoji="1" lang="ja-JP" altLang="en-US" smtClean="0"/>
                        <a:t>モジュール</a:t>
                      </a:r>
                      <a:endParaRPr kumimoji="1" lang="ja-JP" altLang="en-US"/>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20040">
                <a:tc vMerge="1">
                  <a:txBody>
                    <a:bodyPr/>
                    <a:lstStyle/>
                    <a:p>
                      <a:endParaRPr kumimoji="1" lang="ja-JP" altLang="en-US"/>
                    </a:p>
                  </a:txBody>
                  <a:tcPr/>
                </a:tc>
                <a:tc vMerge="1">
                  <a:txBody>
                    <a:bodyPr/>
                    <a:lstStyle/>
                    <a:p>
                      <a:endParaRPr kumimoji="1" lang="ja-JP" altLang="en-US"/>
                    </a:p>
                  </a:txBody>
                  <a:tcPr/>
                </a:tc>
                <a:tc rowSpan="2">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mtClean="0"/>
                        <a:t>facerecognition</a:t>
                      </a:r>
                      <a:endParaRPr kumimoji="1" lang="ja-JP" altLang="en-US" smtClean="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mtClean="0"/>
                        <a:t>顔認識</a:t>
                      </a:r>
                      <a:r>
                        <a:rPr kumimoji="1" lang="en-US" altLang="ja-JP" smtClean="0"/>
                        <a:t>API</a:t>
                      </a:r>
                      <a:r>
                        <a:rPr kumimoji="1" lang="ja-JP" altLang="en-US" smtClean="0"/>
                        <a:t>用</a:t>
                      </a:r>
                      <a:endParaRPr kumimoji="1" lang="ja-JP"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20040">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a:txBody>
                    <a:bodyPr/>
                    <a:lstStyle/>
                    <a:p>
                      <a:r>
                        <a:rPr kumimoji="1" lang="en-US" altLang="ja-JP" smtClean="0"/>
                        <a:t>picturerecognition</a:t>
                      </a:r>
                      <a:endParaRPr kumimoji="1" lang="ja-JP" altLang="en-US"/>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mtClean="0"/>
                        <a:t>写真説明</a:t>
                      </a:r>
                      <a:r>
                        <a:rPr kumimoji="1" lang="en-US" altLang="ja-JP" smtClean="0"/>
                        <a:t>API</a:t>
                      </a:r>
                      <a:r>
                        <a:rPr kumimoji="1" lang="ja-JP" altLang="en-US" smtClean="0"/>
                        <a:t>用</a:t>
                      </a:r>
                      <a:endParaRPr kumimoji="1" lang="ja-JP"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182880">
                <a:tc vMerge="1">
                  <a:txBody>
                    <a:bodyPr/>
                    <a:lstStyle/>
                    <a:p>
                      <a:endParaRPr kumimoji="1" lang="ja-JP" altLang="en-US"/>
                    </a:p>
                  </a:txBody>
                  <a:tcPr/>
                </a:tc>
                <a:tc vMerge="1">
                  <a:txBody>
                    <a:bodyPr/>
                    <a:lstStyle/>
                    <a:p>
                      <a:endParaRPr kumimoji="1" lang="ja-JP" altLang="en-US"/>
                    </a:p>
                  </a:txBody>
                  <a:tcPr/>
                </a:tc>
                <a:tc gridSpan="2">
                  <a:txBody>
                    <a:bodyPr/>
                    <a:lstStyle/>
                    <a:p>
                      <a:r>
                        <a:rPr kumimoji="1" lang="en-US" altLang="ja-JP" smtClean="0"/>
                        <a:t>paho</a:t>
                      </a:r>
                      <a:endParaRPr kumimoji="1" lang="ja-JP" altLang="en-US"/>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hMerge="1">
                  <a:txBody>
                    <a:bodyPr/>
                    <a:lstStyle/>
                    <a:p>
                      <a:endParaRPr kumimoji="1" lang="ja-JP" altLang="en-US"/>
                    </a:p>
                  </a:txBody>
                  <a:tcPr/>
                </a:tc>
                <a:tc>
                  <a:txBody>
                    <a:bodyPr/>
                    <a:lstStyle/>
                    <a:p>
                      <a:r>
                        <a:rPr kumimoji="1" lang="en-US" altLang="ja-JP" smtClean="0"/>
                        <a:t>MQTT</a:t>
                      </a:r>
                      <a:r>
                        <a:rPr kumimoji="1" lang="ja-JP" altLang="en-US" smtClean="0"/>
                        <a:t>通信モジュール</a:t>
                      </a:r>
                      <a:endParaRPr kumimoji="1" lang="ja-JP" altLang="en-US"/>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4"/>
                  </a:ext>
                </a:extLst>
              </a:tr>
              <a:tr h="320040">
                <a:tc vMerge="1">
                  <a:txBody>
                    <a:bodyPr/>
                    <a:lstStyle/>
                    <a:p>
                      <a:endParaRPr kumimoji="1" lang="ja-JP" altLang="en-US"/>
                    </a:p>
                  </a:txBody>
                  <a:tcPr/>
                </a:tc>
                <a:tc gridSpan="3">
                  <a:txBody>
                    <a:bodyPr/>
                    <a:lstStyle/>
                    <a:p>
                      <a:r>
                        <a:rPr kumimoji="1" lang="en-US" altLang="ja-JP" smtClean="0"/>
                        <a:t>sample1</a:t>
                      </a:r>
                    </a:p>
                  </a:txBody>
                  <a:tcPr>
                    <a:lnB w="12700" cap="flat" cmpd="sng" algn="ctr">
                      <a:solidFill>
                        <a:schemeClr val="tx1"/>
                      </a:solidFill>
                      <a:prstDash val="solid"/>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tc>
                  <a:txBody>
                    <a:bodyPr/>
                    <a:lstStyle/>
                    <a:p>
                      <a:r>
                        <a:rPr kumimoji="1" lang="ja-JP" altLang="en-US" smtClean="0"/>
                        <a:t>顔認識</a:t>
                      </a:r>
                      <a:r>
                        <a:rPr kumimoji="1" lang="en-US" altLang="ja-JP" smtClean="0"/>
                        <a:t>API</a:t>
                      </a:r>
                      <a:r>
                        <a:rPr kumimoji="1" lang="ja-JP" altLang="en-US" smtClean="0"/>
                        <a:t>サンプル用ビヘイビア</a:t>
                      </a:r>
                      <a:endParaRPr kumimoji="1" lang="ja-JP" altLang="en-US"/>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20040">
                <a:tc vMerge="1">
                  <a:txBody>
                    <a:bodyPr/>
                    <a:lstStyle/>
                    <a:p>
                      <a:endParaRPr kumimoji="1" lang="ja-JP" altLang="en-US"/>
                    </a:p>
                  </a:txBody>
                  <a:tcPr/>
                </a:tc>
                <a:tc gridSpan="3">
                  <a:txBody>
                    <a:bodyPr/>
                    <a:lstStyle/>
                    <a:p>
                      <a:r>
                        <a:rPr kumimoji="1" lang="en-US" altLang="ja-JP" smtClean="0"/>
                        <a:t>sample2</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tc>
                  <a:txBody>
                    <a:bodyPr/>
                    <a:lstStyle/>
                    <a:p>
                      <a:r>
                        <a:rPr kumimoji="1" lang="ja-JP" altLang="en-US" smtClean="0"/>
                        <a:t>写真説明</a:t>
                      </a:r>
                      <a:r>
                        <a:rPr kumimoji="1" lang="en-US" altLang="ja-JP" smtClean="0"/>
                        <a:t>API</a:t>
                      </a:r>
                      <a:r>
                        <a:rPr kumimoji="1" lang="ja-JP" altLang="en-US" smtClean="0"/>
                        <a:t>サンプル用ビヘイビア</a:t>
                      </a:r>
                      <a:endParaRPr kumimoji="1" lang="ja-JP"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320040">
                <a:tc vMerge="1">
                  <a:txBody>
                    <a:bodyPr/>
                    <a:lstStyle/>
                    <a:p>
                      <a:endParaRPr kumimoji="1" lang="ja-JP" altLang="en-US"/>
                    </a:p>
                  </a:txBody>
                  <a:tcPr/>
                </a:tc>
                <a:tc gridSpan="3">
                  <a:txBody>
                    <a:bodyPr/>
                    <a:lstStyle/>
                    <a:p>
                      <a:r>
                        <a:rPr kumimoji="1" lang="en-US" altLang="ja-JP" smtClean="0"/>
                        <a:t>handson1</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tc>
                  <a:txBody>
                    <a:bodyPr/>
                    <a:lstStyle/>
                    <a:p>
                      <a:r>
                        <a:rPr kumimoji="1" lang="ja-JP" altLang="en-US" smtClean="0"/>
                        <a:t>顔認識</a:t>
                      </a:r>
                      <a:r>
                        <a:rPr kumimoji="1" lang="en-US" altLang="ja-JP" smtClean="0"/>
                        <a:t>API </a:t>
                      </a:r>
                      <a:r>
                        <a:rPr kumimoji="1" lang="ja-JP" altLang="en-US" smtClean="0"/>
                        <a:t>ハンズオン用 課題ビヘイビア</a:t>
                      </a:r>
                      <a:endParaRPr kumimoji="1" lang="en-US" altLang="ja-JP" smtClean="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320040">
                <a:tc vMerge="1">
                  <a:txBody>
                    <a:bodyPr/>
                    <a:lstStyle/>
                    <a:p>
                      <a:endParaRPr kumimoji="1" lang="ja-JP" altLang="en-US"/>
                    </a:p>
                  </a:txBody>
                  <a:tcPr/>
                </a:tc>
                <a:tc gridSpan="3">
                  <a:txBody>
                    <a:bodyPr/>
                    <a:lstStyle/>
                    <a:p>
                      <a:r>
                        <a:rPr kumimoji="1" lang="en-US" altLang="ja-JP" smtClean="0"/>
                        <a:t>handson1_ans</a:t>
                      </a:r>
                    </a:p>
                  </a:txBody>
                  <a:tcPr>
                    <a:lnT w="12700" cap="flat" cmpd="sng" algn="ctr">
                      <a:solidFill>
                        <a:schemeClr val="tx1"/>
                      </a:solidFill>
                      <a:prstDash val="solid"/>
                      <a:round/>
                      <a:headEnd type="none" w="med" len="med"/>
                      <a:tailEnd type="none" w="med" len="med"/>
                    </a:lnT>
                  </a:tcPr>
                </a:tc>
                <a:tc hMerge="1">
                  <a:txBody>
                    <a:bodyPr/>
                    <a:lstStyle/>
                    <a:p>
                      <a:endParaRPr kumimoji="1" lang="ja-JP" altLang="en-US"/>
                    </a:p>
                  </a:txBody>
                  <a:tcPr/>
                </a:tc>
                <a:tc hMerge="1">
                  <a:txBody>
                    <a:bodyPr/>
                    <a:lstStyle/>
                    <a:p>
                      <a:endParaRPr kumimoji="1" lang="ja-JP" altLang="en-US"/>
                    </a:p>
                  </a:txBody>
                  <a:tcPr/>
                </a:tc>
                <a:tc>
                  <a:txBody>
                    <a:bodyPr/>
                    <a:lstStyle/>
                    <a:p>
                      <a:r>
                        <a:rPr kumimoji="1" lang="ja-JP" altLang="en-US" smtClean="0"/>
                        <a:t>顔認識</a:t>
                      </a:r>
                      <a:r>
                        <a:rPr kumimoji="1" lang="en-US" altLang="ja-JP" smtClean="0"/>
                        <a:t>API</a:t>
                      </a:r>
                      <a:r>
                        <a:rPr kumimoji="1" lang="ja-JP" altLang="en-US" smtClean="0"/>
                        <a:t>ハンズオン用 サンプルビヘイビア</a:t>
                      </a:r>
                      <a:endParaRPr kumimoji="1" lang="ja-JP" altLang="en-US"/>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0039241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460548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ja-JP" altLang="en-US" smtClean="0"/>
              <a:t>デモ</a:t>
            </a:r>
            <a:endParaRPr lang="en-US" dirty="0"/>
          </a:p>
        </p:txBody>
      </p:sp>
    </p:spTree>
    <p:extLst>
      <p:ext uri="{BB962C8B-B14F-4D97-AF65-F5344CB8AC3E}">
        <p14:creationId xmlns:p14="http://schemas.microsoft.com/office/powerpoint/2010/main" val="14812695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half" idx="2"/>
          </p:nvPr>
        </p:nvSpPr>
        <p:spPr/>
        <p:txBody>
          <a:bodyPr>
            <a:normAutofit/>
          </a:bodyPr>
          <a:lstStyle/>
          <a:p>
            <a:r>
              <a:rPr kumimoji="1" lang="ja-JP" altLang="en-US" sz="2400" smtClean="0"/>
              <a:t>① 顔認識</a:t>
            </a:r>
            <a:r>
              <a:rPr kumimoji="1" lang="en-US" altLang="ja-JP" sz="2400" smtClean="0"/>
              <a:t/>
            </a:r>
            <a:br>
              <a:rPr kumimoji="1" lang="en-US" altLang="ja-JP" sz="2400" smtClean="0"/>
            </a:br>
            <a:r>
              <a:rPr kumimoji="1" lang="ja-JP" altLang="en-US" sz="2400" smtClean="0"/>
              <a:t>　右手：</a:t>
            </a:r>
            <a:r>
              <a:rPr kumimoji="1" lang="en-US" altLang="ja-JP" sz="2400" smtClean="0"/>
              <a:t>Pepper</a:t>
            </a:r>
            <a:r>
              <a:rPr kumimoji="1" lang="ja-JP" altLang="en-US" sz="2400" smtClean="0"/>
              <a:t>がカメラで撮った顔写真を登録（</a:t>
            </a:r>
            <a:r>
              <a:rPr kumimoji="1" lang="en-US" altLang="ja-JP" sz="2400" smtClean="0"/>
              <a:t>※</a:t>
            </a:r>
            <a:r>
              <a:rPr kumimoji="1" lang="ja-JP" altLang="en-US" sz="2400" smtClean="0"/>
              <a:t>名前は「田中」）</a:t>
            </a:r>
            <a:endParaRPr lang="en-US" altLang="ja-JP" sz="2400"/>
          </a:p>
          <a:p>
            <a:r>
              <a:rPr kumimoji="1" lang="ja-JP" altLang="en-US" sz="2400" smtClean="0"/>
              <a:t>　左手：</a:t>
            </a:r>
            <a:r>
              <a:rPr kumimoji="1" lang="en-US" altLang="ja-JP" sz="2400" smtClean="0"/>
              <a:t>Pepper</a:t>
            </a:r>
            <a:r>
              <a:rPr kumimoji="1" lang="ja-JP" altLang="en-US" sz="2400" smtClean="0"/>
              <a:t>がカメラで顔認識</a:t>
            </a:r>
            <a:endParaRPr kumimoji="1" lang="en-US" altLang="ja-JP" sz="2400" smtClean="0"/>
          </a:p>
          <a:p>
            <a:r>
              <a:rPr lang="ja-JP" altLang="en-US" sz="2400" smtClean="0"/>
              <a:t>② 写真説明</a:t>
            </a:r>
            <a:r>
              <a:rPr lang="en-US" altLang="ja-JP" sz="2400" smtClean="0"/>
              <a:t/>
            </a:r>
            <a:br>
              <a:rPr lang="en-US" altLang="ja-JP" sz="2400" smtClean="0"/>
            </a:br>
            <a:r>
              <a:rPr lang="ja-JP" altLang="en-US" sz="2400" smtClean="0"/>
              <a:t>　右手：</a:t>
            </a:r>
            <a:r>
              <a:rPr lang="en-US" altLang="ja-JP" sz="2400" smtClean="0"/>
              <a:t>4</a:t>
            </a:r>
            <a:r>
              <a:rPr lang="ja-JP" altLang="en-US" sz="2400" smtClean="0"/>
              <a:t>枚の写真をランダムに説明</a:t>
            </a:r>
            <a:endParaRPr lang="en-US" altLang="ja-JP" sz="2400"/>
          </a:p>
          <a:p>
            <a:r>
              <a:rPr lang="ja-JP" altLang="en-US" sz="2400" smtClean="0"/>
              <a:t>　左手：</a:t>
            </a:r>
            <a:r>
              <a:rPr lang="en-US" altLang="ja-JP" sz="2400" smtClean="0"/>
              <a:t>Pepper</a:t>
            </a:r>
            <a:r>
              <a:rPr lang="ja-JP" altLang="en-US" sz="2400" smtClean="0"/>
              <a:t>がカメラで撮った写真を説明</a:t>
            </a:r>
            <a:endParaRPr lang="en-US" altLang="ja-JP" sz="2400"/>
          </a:p>
        </p:txBody>
      </p:sp>
      <p:sp>
        <p:nvSpPr>
          <p:cNvPr id="3" name="タイトル 2"/>
          <p:cNvSpPr>
            <a:spLocks noGrp="1"/>
          </p:cNvSpPr>
          <p:nvPr>
            <p:ph type="ctrTitle"/>
          </p:nvPr>
        </p:nvSpPr>
        <p:spPr/>
        <p:txBody>
          <a:bodyPr/>
          <a:lstStyle/>
          <a:p>
            <a:r>
              <a:rPr lang="ja-JP" altLang="en-US" smtClean="0"/>
              <a:t>サンプルアプリのデモ</a:t>
            </a:r>
            <a:endParaRPr kumimoji="1" lang="ja-JP" altLang="en-US"/>
          </a:p>
        </p:txBody>
      </p:sp>
    </p:spTree>
    <p:extLst>
      <p:ext uri="{BB962C8B-B14F-4D97-AF65-F5344CB8AC3E}">
        <p14:creationId xmlns:p14="http://schemas.microsoft.com/office/powerpoint/2010/main" val="300723649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en-US" altLang="ja-JP" smtClean="0"/>
              <a:t>Cloud</a:t>
            </a:r>
            <a:r>
              <a:rPr lang="ja-JP" altLang="en-US"/>
              <a:t> </a:t>
            </a:r>
            <a:r>
              <a:rPr lang="en-US" altLang="ja-JP" smtClean="0"/>
              <a:t>Robotics API</a:t>
            </a:r>
            <a:r>
              <a:rPr lang="ja-JP" altLang="en-US" smtClean="0"/>
              <a:t>の仕組み</a:t>
            </a:r>
            <a:endParaRPr lang="en-US" dirty="0"/>
          </a:p>
        </p:txBody>
      </p:sp>
    </p:spTree>
    <p:extLst>
      <p:ext uri="{BB962C8B-B14F-4D97-AF65-F5344CB8AC3E}">
        <p14:creationId xmlns:p14="http://schemas.microsoft.com/office/powerpoint/2010/main" val="13668610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角丸四角形 8"/>
          <p:cNvSpPr/>
          <p:nvPr/>
        </p:nvSpPr>
        <p:spPr bwMode="auto">
          <a:xfrm>
            <a:off x="1698936" y="2587497"/>
            <a:ext cx="4229609" cy="3283740"/>
          </a:xfrm>
          <a:prstGeom prst="roundRect">
            <a:avLst>
              <a:gd name="adj" fmla="val 4856"/>
            </a:avLst>
          </a:prstGeom>
          <a:solidFill>
            <a:schemeClr val="bg1"/>
          </a:solidFill>
          <a:ln w="38100">
            <a:solidFill>
              <a:srgbClr val="C2E0DF"/>
            </a:solidFill>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54000" tIns="45720" rIns="54000" bIns="45720" numCol="1" rtlCol="0" anchor="b"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tabLst/>
            </a:pPr>
            <a:endParaRPr kumimoji="1" lang="ja-JP" altLang="en-US" sz="1400" dirty="0" smtClean="0"/>
          </a:p>
        </p:txBody>
      </p:sp>
      <p:sp>
        <p:nvSpPr>
          <p:cNvPr id="25" name="正方形/長方形 24"/>
          <p:cNvSpPr/>
          <p:nvPr/>
        </p:nvSpPr>
        <p:spPr>
          <a:xfrm>
            <a:off x="2383485" y="2805297"/>
            <a:ext cx="3169272" cy="2946258"/>
          </a:xfrm>
          <a:prstGeom prst="rect">
            <a:avLst/>
          </a:prstGeom>
          <a:solidFill>
            <a:srgbClr val="CCECFF"/>
          </a:solidFill>
          <a:effectLst/>
        </p:spPr>
        <p:style>
          <a:lnRef idx="1">
            <a:schemeClr val="accent1"/>
          </a:lnRef>
          <a:fillRef idx="3">
            <a:schemeClr val="accent1"/>
          </a:fillRef>
          <a:effectRef idx="2">
            <a:schemeClr val="accent1"/>
          </a:effectRef>
          <a:fontRef idx="minor">
            <a:schemeClr val="lt1"/>
          </a:fontRef>
        </p:style>
        <p:txBody>
          <a:bodyPr lIns="72000" tIns="36000" rIns="72000" bIns="36000" rtlCol="0" anchor="ctr"/>
          <a:lstStyle/>
          <a:p>
            <a:pPr algn="ctr"/>
            <a:r>
              <a:rPr lang="ja-JP" altLang="en-US" sz="1600" smtClean="0">
                <a:solidFill>
                  <a:schemeClr val="tx1"/>
                </a:solidFill>
                <a:latin typeface="メイリオ" panose="020B0604030504040204" pitchFamily="50" charset="-128"/>
                <a:ea typeface="メイリオ" panose="020B0604030504040204" pitchFamily="50" charset="-128"/>
              </a:rPr>
              <a:t>ロボ</a:t>
            </a:r>
            <a:r>
              <a:rPr lang="ja-JP" altLang="en-US" sz="1600">
                <a:solidFill>
                  <a:schemeClr val="tx1"/>
                </a:solidFill>
                <a:latin typeface="メイリオ" panose="020B0604030504040204" pitchFamily="50" charset="-128"/>
                <a:ea typeface="メイリオ" panose="020B0604030504040204" pitchFamily="50" charset="-128"/>
              </a:rPr>
              <a:t>アプリ</a:t>
            </a:r>
            <a:endParaRPr kumimoji="1" lang="ja-JP" altLang="en-US" sz="1600" dirty="0" smtClean="0">
              <a:solidFill>
                <a:schemeClr val="tx1"/>
              </a:solidFill>
              <a:latin typeface="メイリオ" panose="020B0604030504040204" pitchFamily="50" charset="-128"/>
              <a:ea typeface="メイリオ" panose="020B0604030504040204" pitchFamily="50" charset="-128"/>
            </a:endParaRPr>
          </a:p>
        </p:txBody>
      </p:sp>
      <p:sp>
        <p:nvSpPr>
          <p:cNvPr id="6" name="正方形/長方形 5"/>
          <p:cNvSpPr/>
          <p:nvPr/>
        </p:nvSpPr>
        <p:spPr>
          <a:xfrm>
            <a:off x="7421966" y="2587497"/>
            <a:ext cx="2593569" cy="3283740"/>
          </a:xfrm>
          <a:prstGeom prst="rect">
            <a:avLst/>
          </a:prstGeom>
          <a:solidFill>
            <a:schemeClr val="bg1"/>
          </a:solidFill>
          <a:ln w="57150">
            <a:solidFill>
              <a:srgbClr val="006DD6"/>
            </a:solidFill>
          </a:ln>
          <a:effectLst/>
        </p:spPr>
        <p:style>
          <a:lnRef idx="1">
            <a:schemeClr val="accent1"/>
          </a:lnRef>
          <a:fillRef idx="3">
            <a:schemeClr val="accent1"/>
          </a:fillRef>
          <a:effectRef idx="2">
            <a:schemeClr val="accent1"/>
          </a:effectRef>
          <a:fontRef idx="minor">
            <a:schemeClr val="lt1"/>
          </a:fontRef>
        </p:style>
        <p:txBody>
          <a:bodyPr tIns="144000" rtlCol="0" anchor="t" anchorCtr="0"/>
          <a:lstStyle/>
          <a:p>
            <a:pPr algn="ctr"/>
            <a:r>
              <a:rPr lang="en-US" altLang="ja-JP" smtClean="0">
                <a:solidFill>
                  <a:srgbClr val="006DD6"/>
                </a:solidFill>
                <a:latin typeface="メイリオ" panose="020B0604030504040204" pitchFamily="50" charset="-128"/>
                <a:ea typeface="メイリオ" panose="020B0604030504040204" pitchFamily="50" charset="-128"/>
              </a:rPr>
              <a:t>Cloud</a:t>
            </a:r>
            <a:r>
              <a:rPr lang="ja-JP" altLang="en-US">
                <a:solidFill>
                  <a:srgbClr val="006DD6"/>
                </a:solidFill>
                <a:latin typeface="メイリオ" panose="020B0604030504040204" pitchFamily="50" charset="-128"/>
                <a:ea typeface="メイリオ" panose="020B0604030504040204" pitchFamily="50" charset="-128"/>
              </a:rPr>
              <a:t> </a:t>
            </a:r>
            <a:r>
              <a:rPr lang="en-US" altLang="ja-JP" smtClean="0">
                <a:solidFill>
                  <a:srgbClr val="006DD6"/>
                </a:solidFill>
                <a:latin typeface="メイリオ" panose="020B0604030504040204" pitchFamily="50" charset="-128"/>
                <a:ea typeface="メイリオ" panose="020B0604030504040204" pitchFamily="50" charset="-128"/>
              </a:rPr>
              <a:t>Robotics API</a:t>
            </a:r>
            <a:endParaRPr kumimoji="1" lang="ja-JP" altLang="en-US" dirty="0" smtClean="0">
              <a:solidFill>
                <a:srgbClr val="006DD6"/>
              </a:solidFill>
              <a:latin typeface="メイリオ" panose="020B0604030504040204" pitchFamily="50" charset="-128"/>
              <a:ea typeface="メイリオ" panose="020B0604030504040204" pitchFamily="50" charset="-128"/>
            </a:endParaRPr>
          </a:p>
        </p:txBody>
      </p:sp>
      <p:sp>
        <p:nvSpPr>
          <p:cNvPr id="3" name="タイトル 2"/>
          <p:cNvSpPr>
            <a:spLocks noGrp="1"/>
          </p:cNvSpPr>
          <p:nvPr>
            <p:ph type="ctrTitle"/>
          </p:nvPr>
        </p:nvSpPr>
        <p:spPr/>
        <p:txBody>
          <a:bodyPr/>
          <a:lstStyle/>
          <a:p>
            <a:r>
              <a:rPr kumimoji="1" lang="en-US" altLang="ja-JP" smtClean="0"/>
              <a:t>Cloud Robotics API</a:t>
            </a:r>
            <a:endParaRPr kumimoji="1" lang="ja-JP" altLang="en-US"/>
          </a:p>
        </p:txBody>
      </p:sp>
      <p:sp>
        <p:nvSpPr>
          <p:cNvPr id="4" name="テキスト プレースホルダー 3"/>
          <p:cNvSpPr>
            <a:spLocks noGrp="1"/>
          </p:cNvSpPr>
          <p:nvPr>
            <p:ph type="body" sz="half" idx="2"/>
          </p:nvPr>
        </p:nvSpPr>
        <p:spPr>
          <a:xfrm>
            <a:off x="606861" y="1326217"/>
            <a:ext cx="10670739" cy="924064"/>
          </a:xfrm>
        </p:spPr>
        <p:txBody>
          <a:bodyPr/>
          <a:lstStyle/>
          <a:p>
            <a:pPr>
              <a:lnSpc>
                <a:spcPct val="100000"/>
              </a:lnSpc>
            </a:pPr>
            <a:r>
              <a:rPr kumimoji="1" lang="en-US" altLang="ja-JP" smtClean="0"/>
              <a:t>Cloud Robotics API</a:t>
            </a:r>
            <a:r>
              <a:rPr kumimoji="1" lang="ja-JP" altLang="en-US" smtClean="0"/>
              <a:t>は、</a:t>
            </a:r>
            <a:r>
              <a:rPr kumimoji="1" lang="en-US" altLang="ja-JP" smtClean="0"/>
              <a:t>MS</a:t>
            </a:r>
            <a:r>
              <a:rPr kumimoji="1" lang="ja-JP" altLang="en-US" smtClean="0"/>
              <a:t>社提供の各種</a:t>
            </a:r>
            <a:r>
              <a:rPr kumimoji="1" lang="en-US" altLang="ja-JP" smtClean="0"/>
              <a:t>API</a:t>
            </a:r>
            <a:r>
              <a:rPr kumimoji="1" lang="ja-JP" altLang="en-US" smtClean="0"/>
              <a:t>やサービスをラップし、共通の通信フォーマットで利用できるようにしたものです。</a:t>
            </a:r>
            <a:endParaRPr kumimoji="1" lang="en-US" altLang="ja-JP" smtClean="0"/>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92188" y="3112413"/>
            <a:ext cx="780290" cy="780290"/>
          </a:xfrm>
          <a:prstGeom prst="rect">
            <a:avLst/>
          </a:prstGeom>
        </p:spPr>
      </p:pic>
      <p:sp>
        <p:nvSpPr>
          <p:cNvPr id="7" name="テキスト ボックス 6"/>
          <p:cNvSpPr txBox="1"/>
          <p:nvPr/>
        </p:nvSpPr>
        <p:spPr>
          <a:xfrm>
            <a:off x="7682210" y="3957875"/>
            <a:ext cx="841482" cy="246221"/>
          </a:xfrm>
          <a:prstGeom prst="rect">
            <a:avLst/>
          </a:prstGeom>
          <a:noFill/>
        </p:spPr>
        <p:txBody>
          <a:bodyPr wrap="square" lIns="0" tIns="0" rIns="0" bIns="0" rtlCol="0">
            <a:spAutoFit/>
          </a:bodyPr>
          <a:lstStyle/>
          <a:p>
            <a:r>
              <a:rPr lang="en-US" altLang="ja-JP" sz="1600" smtClean="0">
                <a:solidFill>
                  <a:srgbClr val="006DD6"/>
                </a:solidFill>
                <a:latin typeface="メイリオ" panose="020B0604030504040204" pitchFamily="50" charset="-128"/>
                <a:ea typeface="メイリオ" panose="020B0604030504040204" pitchFamily="50" charset="-128"/>
              </a:rPr>
              <a:t>IoT Hub</a:t>
            </a:r>
            <a:endParaRPr kumimoji="1" lang="ja-JP" altLang="en-US" sz="1600" dirty="0" smtClean="0">
              <a:solidFill>
                <a:srgbClr val="006DD6"/>
              </a:solidFill>
              <a:latin typeface="メイリオ" panose="020B0604030504040204" pitchFamily="50" charset="-128"/>
              <a:ea typeface="メイリオ" panose="020B0604030504040204" pitchFamily="50" charset="-128"/>
            </a:endParaRPr>
          </a:p>
        </p:txBody>
      </p:sp>
      <p:pic>
        <p:nvPicPr>
          <p:cNvPr id="8" name="図 7"/>
          <p:cNvPicPr>
            <a:picLocks noChangeAspect="1"/>
          </p:cNvPicPr>
          <p:nvPr/>
        </p:nvPicPr>
        <p:blipFill>
          <a:blip r:embed="rId3"/>
          <a:stretch>
            <a:fillRect/>
          </a:stretch>
        </p:blipFill>
        <p:spPr>
          <a:xfrm flipH="1">
            <a:off x="1176147" y="2142792"/>
            <a:ext cx="923193" cy="1571202"/>
          </a:xfrm>
          <a:prstGeom prst="rect">
            <a:avLst/>
          </a:prstGeom>
        </p:spPr>
      </p:pic>
      <p:pic>
        <p:nvPicPr>
          <p:cNvPr id="12" name="図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82015" y="3313345"/>
            <a:ext cx="780290" cy="780290"/>
          </a:xfrm>
          <a:prstGeom prst="rect">
            <a:avLst/>
          </a:prstGeom>
        </p:spPr>
      </p:pic>
      <p:pic>
        <p:nvPicPr>
          <p:cNvPr id="13" name="図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90121" y="4368755"/>
            <a:ext cx="628654" cy="628654"/>
          </a:xfrm>
          <a:prstGeom prst="rect">
            <a:avLst/>
          </a:prstGeom>
        </p:spPr>
      </p:pic>
      <p:pic>
        <p:nvPicPr>
          <p:cNvPr id="14" name="図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83904" y="4639724"/>
            <a:ext cx="780290" cy="780290"/>
          </a:xfrm>
          <a:prstGeom prst="rect">
            <a:avLst/>
          </a:prstGeom>
        </p:spPr>
      </p:pic>
      <p:sp>
        <p:nvSpPr>
          <p:cNvPr id="15" name="テキスト ボックス 14"/>
          <p:cNvSpPr txBox="1"/>
          <p:nvPr/>
        </p:nvSpPr>
        <p:spPr>
          <a:xfrm>
            <a:off x="7895106" y="5430537"/>
            <a:ext cx="841482" cy="246221"/>
          </a:xfrm>
          <a:prstGeom prst="rect">
            <a:avLst/>
          </a:prstGeom>
          <a:noFill/>
        </p:spPr>
        <p:txBody>
          <a:bodyPr wrap="square" lIns="0" tIns="0" rIns="0" bIns="0" rtlCol="0">
            <a:spAutoFit/>
          </a:bodyPr>
          <a:lstStyle/>
          <a:p>
            <a:r>
              <a:rPr kumimoji="1" lang="en-US" altLang="ja-JP" sz="1600" smtClean="0">
                <a:solidFill>
                  <a:srgbClr val="006DD6"/>
                </a:solidFill>
                <a:latin typeface="メイリオ" panose="020B0604030504040204" pitchFamily="50" charset="-128"/>
                <a:ea typeface="メイリオ" panose="020B0604030504040204" pitchFamily="50" charset="-128"/>
              </a:rPr>
              <a:t>Storage</a:t>
            </a:r>
            <a:endParaRPr kumimoji="1" lang="ja-JP" altLang="en-US" sz="1600" dirty="0" smtClean="0">
              <a:solidFill>
                <a:srgbClr val="006DD6"/>
              </a:solidFill>
              <a:latin typeface="メイリオ" panose="020B0604030504040204" pitchFamily="50" charset="-128"/>
              <a:ea typeface="メイリオ" panose="020B0604030504040204" pitchFamily="50" charset="-128"/>
            </a:endParaRPr>
          </a:p>
        </p:txBody>
      </p:sp>
      <p:cxnSp>
        <p:nvCxnSpPr>
          <p:cNvPr id="17" name="直線コネクタ 16"/>
          <p:cNvCxnSpPr>
            <a:stCxn id="9" idx="3"/>
            <a:endCxn id="6" idx="1"/>
          </p:cNvCxnSpPr>
          <p:nvPr/>
        </p:nvCxnSpPr>
        <p:spPr>
          <a:xfrm>
            <a:off x="5928545" y="4229367"/>
            <a:ext cx="1493421" cy="0"/>
          </a:xfrm>
          <a:prstGeom prst="line">
            <a:avLst/>
          </a:prstGeom>
          <a:effectLst/>
        </p:spPr>
        <p:style>
          <a:lnRef idx="2">
            <a:schemeClr val="accent1"/>
          </a:lnRef>
          <a:fillRef idx="0">
            <a:schemeClr val="accent1"/>
          </a:fillRef>
          <a:effectRef idx="1">
            <a:schemeClr val="accent1"/>
          </a:effectRef>
          <a:fontRef idx="minor">
            <a:schemeClr val="tx1"/>
          </a:fontRef>
        </p:style>
      </p:cxnSp>
      <p:pic>
        <p:nvPicPr>
          <p:cNvPr id="10" name="図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212690" y="3690841"/>
            <a:ext cx="780290" cy="780290"/>
          </a:xfrm>
          <a:prstGeom prst="rect">
            <a:avLst/>
          </a:prstGeom>
          <a:solidFill>
            <a:schemeClr val="bg1"/>
          </a:solidFill>
        </p:spPr>
      </p:pic>
      <p:sp>
        <p:nvSpPr>
          <p:cNvPr id="11" name="テキスト ボックス 10"/>
          <p:cNvSpPr txBox="1"/>
          <p:nvPr/>
        </p:nvSpPr>
        <p:spPr>
          <a:xfrm>
            <a:off x="6212690" y="4406833"/>
            <a:ext cx="841482" cy="246221"/>
          </a:xfrm>
          <a:prstGeom prst="rect">
            <a:avLst/>
          </a:prstGeom>
          <a:noFill/>
        </p:spPr>
        <p:txBody>
          <a:bodyPr wrap="square" lIns="0" tIns="0" rIns="0" bIns="0" rtlCol="0">
            <a:spAutoFit/>
          </a:bodyPr>
          <a:lstStyle/>
          <a:p>
            <a:r>
              <a:rPr kumimoji="1" lang="en-US" altLang="ja-JP" sz="1600" smtClean="0">
                <a:latin typeface="メイリオ" panose="020B0604030504040204" pitchFamily="50" charset="-128"/>
                <a:ea typeface="メイリオ" panose="020B0604030504040204" pitchFamily="50" charset="-128"/>
              </a:rPr>
              <a:t>Internet</a:t>
            </a:r>
            <a:endParaRPr kumimoji="1" lang="ja-JP" altLang="en-US" sz="1600" dirty="0" smtClean="0">
              <a:latin typeface="メイリオ" panose="020B0604030504040204" pitchFamily="50" charset="-128"/>
              <a:ea typeface="メイリオ" panose="020B0604030504040204" pitchFamily="50" charset="-128"/>
            </a:endParaRPr>
          </a:p>
        </p:txBody>
      </p:sp>
      <p:pic>
        <p:nvPicPr>
          <p:cNvPr id="21" name="図 2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21164" y="2587497"/>
            <a:ext cx="577994" cy="577994"/>
          </a:xfrm>
          <a:prstGeom prst="rect">
            <a:avLst/>
          </a:prstGeom>
        </p:spPr>
      </p:pic>
      <p:sp>
        <p:nvSpPr>
          <p:cNvPr id="22" name="テキスト ボックス 21"/>
          <p:cNvSpPr txBox="1"/>
          <p:nvPr/>
        </p:nvSpPr>
        <p:spPr>
          <a:xfrm>
            <a:off x="334665" y="3251004"/>
            <a:ext cx="841482" cy="246221"/>
          </a:xfrm>
          <a:prstGeom prst="rect">
            <a:avLst/>
          </a:prstGeom>
          <a:noFill/>
        </p:spPr>
        <p:txBody>
          <a:bodyPr wrap="square" lIns="0" tIns="0" rIns="0" bIns="0" rtlCol="0">
            <a:spAutoFit/>
          </a:bodyPr>
          <a:lstStyle/>
          <a:p>
            <a:pPr algn="ctr"/>
            <a:r>
              <a:rPr kumimoji="1" lang="en-US" altLang="ja-JP" sz="1600" smtClean="0">
                <a:latin typeface="メイリオ" panose="020B0604030504040204" pitchFamily="50" charset="-128"/>
                <a:ea typeface="メイリオ" panose="020B0604030504040204" pitchFamily="50" charset="-128"/>
              </a:rPr>
              <a:t>User</a:t>
            </a:r>
            <a:endParaRPr kumimoji="1" lang="ja-JP" altLang="en-US" sz="1600" dirty="0" smtClean="0">
              <a:latin typeface="メイリオ" panose="020B0604030504040204" pitchFamily="50" charset="-128"/>
              <a:ea typeface="メイリオ" panose="020B0604030504040204" pitchFamily="50" charset="-128"/>
            </a:endParaRPr>
          </a:p>
        </p:txBody>
      </p:sp>
      <p:sp>
        <p:nvSpPr>
          <p:cNvPr id="23" name="フローチャート: 複数書類 22"/>
          <p:cNvSpPr/>
          <p:nvPr/>
        </p:nvSpPr>
        <p:spPr>
          <a:xfrm>
            <a:off x="2742129" y="4574889"/>
            <a:ext cx="806930" cy="599274"/>
          </a:xfrm>
          <a:prstGeom prst="flowChartMultidocumen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smtClean="0">
              <a:latin typeface="メイリオ" panose="020B0604030504040204" pitchFamily="50" charset="-128"/>
              <a:ea typeface="メイリオ" panose="020B0604030504040204" pitchFamily="50" charset="-128"/>
            </a:endParaRPr>
          </a:p>
        </p:txBody>
      </p:sp>
      <p:sp>
        <p:nvSpPr>
          <p:cNvPr id="24" name="テキスト ボックス 23"/>
          <p:cNvSpPr txBox="1"/>
          <p:nvPr/>
        </p:nvSpPr>
        <p:spPr>
          <a:xfrm>
            <a:off x="2603341" y="5238581"/>
            <a:ext cx="1051419" cy="430887"/>
          </a:xfrm>
          <a:prstGeom prst="rect">
            <a:avLst/>
          </a:prstGeom>
          <a:noFill/>
        </p:spPr>
        <p:txBody>
          <a:bodyPr wrap="square" lIns="0" tIns="0" rIns="0" bIns="0" rtlCol="0">
            <a:spAutoFit/>
          </a:bodyPr>
          <a:lstStyle/>
          <a:p>
            <a:pPr algn="ctr"/>
            <a:r>
              <a:rPr lang="ja-JP" altLang="en-US" sz="1400" smtClean="0">
                <a:latin typeface="メイリオ" panose="020B0604030504040204" pitchFamily="50" charset="-128"/>
                <a:ea typeface="メイリオ" panose="020B0604030504040204" pitchFamily="50" charset="-128"/>
              </a:rPr>
              <a:t>ファイル</a:t>
            </a:r>
            <a:endParaRPr lang="en-US" altLang="ja-JP" sz="1400" smtClean="0">
              <a:latin typeface="メイリオ" panose="020B0604030504040204" pitchFamily="50" charset="-128"/>
              <a:ea typeface="メイリオ" panose="020B0604030504040204" pitchFamily="50" charset="-128"/>
            </a:endParaRPr>
          </a:p>
          <a:p>
            <a:pPr algn="ctr"/>
            <a:r>
              <a:rPr kumimoji="1" lang="en-US" altLang="ja-JP" sz="1400" smtClean="0">
                <a:latin typeface="メイリオ" panose="020B0604030504040204" pitchFamily="50" charset="-128"/>
                <a:ea typeface="メイリオ" panose="020B0604030504040204" pitchFamily="50" charset="-128"/>
              </a:rPr>
              <a:t>(</a:t>
            </a:r>
            <a:r>
              <a:rPr kumimoji="1" lang="ja-JP" altLang="en-US" sz="1400" smtClean="0">
                <a:latin typeface="メイリオ" panose="020B0604030504040204" pitchFamily="50" charset="-128"/>
                <a:ea typeface="メイリオ" panose="020B0604030504040204" pitchFamily="50" charset="-128"/>
              </a:rPr>
              <a:t>写真など</a:t>
            </a:r>
            <a:r>
              <a:rPr kumimoji="1" lang="en-US" altLang="ja-JP" sz="1400" smtClean="0">
                <a:latin typeface="メイリオ" panose="020B0604030504040204" pitchFamily="50" charset="-128"/>
                <a:ea typeface="メイリオ" panose="020B0604030504040204" pitchFamily="50" charset="-128"/>
              </a:rPr>
              <a:t>)</a:t>
            </a:r>
            <a:endParaRPr kumimoji="1" lang="ja-JP" altLang="en-US" sz="1400" dirty="0" smtClean="0">
              <a:latin typeface="メイリオ" panose="020B0604030504040204" pitchFamily="50" charset="-128"/>
              <a:ea typeface="メイリオ" panose="020B0604030504040204" pitchFamily="50" charset="-128"/>
            </a:endParaRPr>
          </a:p>
        </p:txBody>
      </p:sp>
      <p:sp>
        <p:nvSpPr>
          <p:cNvPr id="26" name="正方形/長方形 25"/>
          <p:cNvSpPr/>
          <p:nvPr/>
        </p:nvSpPr>
        <p:spPr>
          <a:xfrm>
            <a:off x="4714632" y="2957697"/>
            <a:ext cx="709280" cy="1797147"/>
          </a:xfrm>
          <a:prstGeom prst="rect">
            <a:avLst/>
          </a:prstGeom>
          <a:solidFill>
            <a:schemeClr val="bg2">
              <a:lumMod val="40000"/>
              <a:lumOff val="60000"/>
            </a:schemeClr>
          </a:solidFill>
          <a:effectLst/>
        </p:spPr>
        <p:style>
          <a:lnRef idx="1">
            <a:schemeClr val="accent1"/>
          </a:lnRef>
          <a:fillRef idx="3">
            <a:schemeClr val="accent1"/>
          </a:fillRef>
          <a:effectRef idx="2">
            <a:schemeClr val="accent1"/>
          </a:effectRef>
          <a:fontRef idx="minor">
            <a:schemeClr val="lt1"/>
          </a:fontRef>
        </p:style>
        <p:txBody>
          <a:bodyPr lIns="72000" tIns="36000" rIns="72000" bIns="36000" rtlCol="0" anchor="ctr"/>
          <a:lstStyle/>
          <a:p>
            <a:pPr algn="ctr"/>
            <a:r>
              <a:rPr kumimoji="1" lang="en-US" altLang="ja-JP" sz="1600" smtClean="0">
                <a:solidFill>
                  <a:schemeClr val="tx1"/>
                </a:solidFill>
                <a:latin typeface="メイリオ" panose="020B0604030504040204" pitchFamily="50" charset="-128"/>
                <a:ea typeface="メイリオ" panose="020B0604030504040204" pitchFamily="50" charset="-128"/>
              </a:rPr>
              <a:t>IoT</a:t>
            </a:r>
          </a:p>
          <a:p>
            <a:pPr algn="ctr"/>
            <a:r>
              <a:rPr lang="en-US" altLang="ja-JP" sz="1600" smtClean="0">
                <a:solidFill>
                  <a:schemeClr val="tx1"/>
                </a:solidFill>
                <a:latin typeface="メイリオ" panose="020B0604030504040204" pitchFamily="50" charset="-128"/>
                <a:ea typeface="メイリオ" panose="020B0604030504040204" pitchFamily="50" charset="-128"/>
              </a:rPr>
              <a:t>Hub</a:t>
            </a:r>
          </a:p>
          <a:p>
            <a:pPr algn="ctr"/>
            <a:r>
              <a:rPr kumimoji="1" lang="en-US" altLang="ja-JP" sz="1600" smtClean="0">
                <a:solidFill>
                  <a:schemeClr val="tx1"/>
                </a:solidFill>
                <a:latin typeface="メイリオ" panose="020B0604030504040204" pitchFamily="50" charset="-128"/>
                <a:ea typeface="メイリオ" panose="020B0604030504040204" pitchFamily="50" charset="-128"/>
              </a:rPr>
              <a:t>Client</a:t>
            </a:r>
            <a:endParaRPr kumimoji="1" lang="ja-JP" altLang="en-US" sz="1600" dirty="0" smtClean="0">
              <a:solidFill>
                <a:schemeClr val="tx1"/>
              </a:solidFill>
              <a:latin typeface="メイリオ" panose="020B0604030504040204" pitchFamily="50" charset="-128"/>
              <a:ea typeface="メイリオ" panose="020B0604030504040204" pitchFamily="50" charset="-128"/>
            </a:endParaRPr>
          </a:p>
        </p:txBody>
      </p:sp>
      <p:cxnSp>
        <p:nvCxnSpPr>
          <p:cNvPr id="28" name="曲線コネクタ 27"/>
          <p:cNvCxnSpPr/>
          <p:nvPr/>
        </p:nvCxnSpPr>
        <p:spPr>
          <a:xfrm flipV="1">
            <a:off x="5423912" y="3786193"/>
            <a:ext cx="2255617" cy="323492"/>
          </a:xfrm>
          <a:prstGeom prst="curvedConnector3">
            <a:avLst/>
          </a:prstGeom>
          <a:ln>
            <a:solidFill>
              <a:srgbClr val="C0000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9" name="曲線コネクタ 28"/>
          <p:cNvCxnSpPr/>
          <p:nvPr/>
        </p:nvCxnSpPr>
        <p:spPr>
          <a:xfrm rot="10800000" flipV="1">
            <a:off x="5410228" y="3307875"/>
            <a:ext cx="2165232" cy="297295"/>
          </a:xfrm>
          <a:prstGeom prst="curvedConnector3">
            <a:avLst/>
          </a:prstGeom>
          <a:ln>
            <a:solidFill>
              <a:srgbClr val="C0000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2" name="曲線コネクタ 31"/>
          <p:cNvCxnSpPr>
            <a:stCxn id="23" idx="3"/>
          </p:cNvCxnSpPr>
          <p:nvPr/>
        </p:nvCxnSpPr>
        <p:spPr>
          <a:xfrm>
            <a:off x="3549059" y="4874526"/>
            <a:ext cx="4279216" cy="206266"/>
          </a:xfrm>
          <a:prstGeom prst="curvedConnector3">
            <a:avLst/>
          </a:prstGeom>
          <a:ln>
            <a:solidFill>
              <a:srgbClr val="C00000"/>
            </a:solidFill>
            <a:tailEnd type="triangle"/>
          </a:ln>
          <a:effectLst/>
        </p:spPr>
        <p:style>
          <a:lnRef idx="2">
            <a:schemeClr val="accent1"/>
          </a:lnRef>
          <a:fillRef idx="0">
            <a:schemeClr val="accent1"/>
          </a:fillRef>
          <a:effectRef idx="1">
            <a:schemeClr val="accent1"/>
          </a:effectRef>
          <a:fontRef idx="minor">
            <a:schemeClr val="tx1"/>
          </a:fontRef>
        </p:style>
      </p:cxnSp>
      <p:sp>
        <p:nvSpPr>
          <p:cNvPr id="40" name="正方形/長方形 39"/>
          <p:cNvSpPr/>
          <p:nvPr/>
        </p:nvSpPr>
        <p:spPr>
          <a:xfrm>
            <a:off x="10160322" y="2587496"/>
            <a:ext cx="1476000" cy="984383"/>
          </a:xfrm>
          <a:prstGeom prst="rect">
            <a:avLst/>
          </a:prstGeom>
          <a:solidFill>
            <a:schemeClr val="bg1"/>
          </a:solidFill>
          <a:ln w="57150">
            <a:solidFill>
              <a:srgbClr val="006DD6"/>
            </a:solidFill>
          </a:ln>
          <a:effectLst/>
        </p:spPr>
        <p:style>
          <a:lnRef idx="1">
            <a:schemeClr val="accent1"/>
          </a:lnRef>
          <a:fillRef idx="3">
            <a:schemeClr val="accent1"/>
          </a:fillRef>
          <a:effectRef idx="2">
            <a:schemeClr val="accent1"/>
          </a:effectRef>
          <a:fontRef idx="minor">
            <a:schemeClr val="lt1"/>
          </a:fontRef>
        </p:style>
        <p:txBody>
          <a:bodyPr tIns="144000" rtlCol="0" anchor="t" anchorCtr="0"/>
          <a:lstStyle/>
          <a:p>
            <a:pPr algn="ctr"/>
            <a:r>
              <a:rPr kumimoji="1" lang="en-US" altLang="ja-JP" sz="1600" smtClean="0">
                <a:solidFill>
                  <a:srgbClr val="006DD6"/>
                </a:solidFill>
                <a:latin typeface="メイリオ" panose="020B0604030504040204" pitchFamily="50" charset="-128"/>
                <a:ea typeface="メイリオ" panose="020B0604030504040204" pitchFamily="50" charset="-128"/>
              </a:rPr>
              <a:t>Cognitive Services</a:t>
            </a:r>
          </a:p>
          <a:p>
            <a:pPr algn="ctr"/>
            <a:r>
              <a:rPr lang="en-US" altLang="ja-JP" sz="1600" smtClean="0">
                <a:solidFill>
                  <a:srgbClr val="006DD6"/>
                </a:solidFill>
                <a:latin typeface="メイリオ" panose="020B0604030504040204" pitchFamily="50" charset="-128"/>
                <a:ea typeface="メイリオ" panose="020B0604030504040204" pitchFamily="50" charset="-128"/>
              </a:rPr>
              <a:t>API</a:t>
            </a:r>
            <a:endParaRPr kumimoji="1" lang="ja-JP" altLang="en-US" sz="1600" dirty="0" smtClean="0">
              <a:solidFill>
                <a:srgbClr val="006DD6"/>
              </a:solidFill>
              <a:latin typeface="メイリオ" panose="020B0604030504040204" pitchFamily="50" charset="-128"/>
              <a:ea typeface="メイリオ" panose="020B0604030504040204" pitchFamily="50" charset="-128"/>
            </a:endParaRPr>
          </a:p>
        </p:txBody>
      </p:sp>
      <p:sp>
        <p:nvSpPr>
          <p:cNvPr id="41" name="正方形/長方形 40"/>
          <p:cNvSpPr/>
          <p:nvPr/>
        </p:nvSpPr>
        <p:spPr>
          <a:xfrm>
            <a:off x="10160322" y="3731543"/>
            <a:ext cx="1476000" cy="984383"/>
          </a:xfrm>
          <a:prstGeom prst="rect">
            <a:avLst/>
          </a:prstGeom>
          <a:solidFill>
            <a:schemeClr val="bg1"/>
          </a:solidFill>
          <a:ln w="57150">
            <a:solidFill>
              <a:srgbClr val="006DD6"/>
            </a:solidFill>
          </a:ln>
          <a:effectLst/>
        </p:spPr>
        <p:style>
          <a:lnRef idx="1">
            <a:schemeClr val="accent1"/>
          </a:lnRef>
          <a:fillRef idx="3">
            <a:schemeClr val="accent1"/>
          </a:fillRef>
          <a:effectRef idx="2">
            <a:schemeClr val="accent1"/>
          </a:effectRef>
          <a:fontRef idx="minor">
            <a:schemeClr val="lt1"/>
          </a:fontRef>
        </p:style>
        <p:txBody>
          <a:bodyPr tIns="144000" rtlCol="0" anchor="t" anchorCtr="0"/>
          <a:lstStyle/>
          <a:p>
            <a:pPr algn="ctr"/>
            <a:r>
              <a:rPr kumimoji="1" lang="en-US" altLang="ja-JP" sz="1600" smtClean="0">
                <a:solidFill>
                  <a:srgbClr val="006DD6"/>
                </a:solidFill>
                <a:latin typeface="メイリオ" panose="020B0604030504040204" pitchFamily="50" charset="-128"/>
                <a:ea typeface="メイリオ" panose="020B0604030504040204" pitchFamily="50" charset="-128"/>
              </a:rPr>
              <a:t>Translator</a:t>
            </a:r>
            <a:endParaRPr kumimoji="1" lang="ja-JP" altLang="en-US" sz="1600" dirty="0" smtClean="0">
              <a:solidFill>
                <a:srgbClr val="006DD6"/>
              </a:solidFill>
              <a:latin typeface="メイリオ" panose="020B0604030504040204" pitchFamily="50" charset="-128"/>
              <a:ea typeface="メイリオ" panose="020B0604030504040204" pitchFamily="50" charset="-128"/>
            </a:endParaRPr>
          </a:p>
        </p:txBody>
      </p:sp>
      <p:sp>
        <p:nvSpPr>
          <p:cNvPr id="42" name="正方形/長方形 41"/>
          <p:cNvSpPr/>
          <p:nvPr/>
        </p:nvSpPr>
        <p:spPr>
          <a:xfrm>
            <a:off x="10160322" y="4868326"/>
            <a:ext cx="1476000" cy="984383"/>
          </a:xfrm>
          <a:prstGeom prst="rect">
            <a:avLst/>
          </a:prstGeom>
          <a:solidFill>
            <a:schemeClr val="bg1"/>
          </a:solidFill>
          <a:ln w="57150">
            <a:solidFill>
              <a:srgbClr val="006DD6"/>
            </a:solidFill>
          </a:ln>
          <a:effectLst/>
        </p:spPr>
        <p:style>
          <a:lnRef idx="1">
            <a:schemeClr val="accent1"/>
          </a:lnRef>
          <a:fillRef idx="3">
            <a:schemeClr val="accent1"/>
          </a:fillRef>
          <a:effectRef idx="2">
            <a:schemeClr val="accent1"/>
          </a:effectRef>
          <a:fontRef idx="minor">
            <a:schemeClr val="lt1"/>
          </a:fontRef>
        </p:style>
        <p:txBody>
          <a:bodyPr tIns="144000" rtlCol="0" anchor="t" anchorCtr="0"/>
          <a:lstStyle/>
          <a:p>
            <a:pPr algn="ctr"/>
            <a:r>
              <a:rPr kumimoji="1" lang="en-US" altLang="ja-JP" sz="1600" smtClean="0">
                <a:solidFill>
                  <a:srgbClr val="006DD6"/>
                </a:solidFill>
                <a:latin typeface="メイリオ" panose="020B0604030504040204" pitchFamily="50" charset="-128"/>
                <a:ea typeface="メイリオ" panose="020B0604030504040204" pitchFamily="50" charset="-128"/>
              </a:rPr>
              <a:t>LUIS</a:t>
            </a:r>
          </a:p>
          <a:p>
            <a:pPr algn="ctr"/>
            <a:r>
              <a:rPr lang="ja-JP" altLang="en-US" sz="1600" smtClean="0">
                <a:solidFill>
                  <a:srgbClr val="006DD6"/>
                </a:solidFill>
                <a:latin typeface="メイリオ" panose="020B0604030504040204" pitchFamily="50" charset="-128"/>
                <a:ea typeface="メイリオ" panose="020B0604030504040204" pitchFamily="50" charset="-128"/>
              </a:rPr>
              <a:t>りん</a:t>
            </a:r>
            <a:r>
              <a:rPr lang="ja-JP" altLang="en-US" sz="1600">
                <a:solidFill>
                  <a:srgbClr val="006DD6"/>
                </a:solidFill>
                <a:latin typeface="メイリオ" panose="020B0604030504040204" pitchFamily="50" charset="-128"/>
                <a:ea typeface="メイリオ" panose="020B0604030504040204" pitchFamily="50" charset="-128"/>
              </a:rPr>
              <a:t>な</a:t>
            </a:r>
            <a:endParaRPr kumimoji="1" lang="ja-JP" altLang="en-US" sz="1600" dirty="0" smtClean="0">
              <a:solidFill>
                <a:srgbClr val="006DD6"/>
              </a:solidFill>
              <a:latin typeface="メイリオ" panose="020B0604030504040204" pitchFamily="50" charset="-128"/>
              <a:ea typeface="メイリオ" panose="020B0604030504040204" pitchFamily="50" charset="-128"/>
            </a:endParaRPr>
          </a:p>
        </p:txBody>
      </p:sp>
      <p:cxnSp>
        <p:nvCxnSpPr>
          <p:cNvPr id="43" name="直線矢印コネクタ 42"/>
          <p:cNvCxnSpPr>
            <a:stCxn id="45" idx="1"/>
          </p:cNvCxnSpPr>
          <p:nvPr/>
        </p:nvCxnSpPr>
        <p:spPr>
          <a:xfrm flipH="1" flipV="1">
            <a:off x="5087531" y="4598214"/>
            <a:ext cx="1201878" cy="1608057"/>
          </a:xfrm>
          <a:prstGeom prst="straightConnector1">
            <a:avLst/>
          </a:prstGeom>
          <a:ln w="6350">
            <a:tailEnd type="triangle"/>
          </a:ln>
          <a:effectLst/>
        </p:spPr>
        <p:style>
          <a:lnRef idx="2">
            <a:schemeClr val="accent1"/>
          </a:lnRef>
          <a:fillRef idx="0">
            <a:schemeClr val="accent1"/>
          </a:fillRef>
          <a:effectRef idx="1">
            <a:schemeClr val="accent1"/>
          </a:effectRef>
          <a:fontRef idx="minor">
            <a:schemeClr val="tx1"/>
          </a:fontRef>
        </p:style>
      </p:cxnSp>
      <p:sp>
        <p:nvSpPr>
          <p:cNvPr id="45" name="テキスト ボックス 44"/>
          <p:cNvSpPr txBox="1"/>
          <p:nvPr/>
        </p:nvSpPr>
        <p:spPr>
          <a:xfrm>
            <a:off x="6289409" y="6083160"/>
            <a:ext cx="2592606" cy="246221"/>
          </a:xfrm>
          <a:prstGeom prst="rect">
            <a:avLst/>
          </a:prstGeom>
          <a:noFill/>
        </p:spPr>
        <p:txBody>
          <a:bodyPr wrap="square" lIns="0" tIns="0" rIns="0" bIns="0" rtlCol="0">
            <a:spAutoFit/>
          </a:bodyPr>
          <a:lstStyle/>
          <a:p>
            <a:r>
              <a:rPr kumimoji="1" lang="ja-JP" altLang="en-US" sz="1600" smtClean="0">
                <a:solidFill>
                  <a:srgbClr val="3A4A6E"/>
                </a:solidFill>
                <a:latin typeface="メイリオ" panose="020B0604030504040204" pitchFamily="50" charset="-128"/>
                <a:ea typeface="メイリオ" panose="020B0604030504040204" pitchFamily="50" charset="-128"/>
              </a:rPr>
              <a:t>検証済サンプルコード提供</a:t>
            </a:r>
            <a:endParaRPr kumimoji="1" lang="ja-JP" altLang="en-US" sz="1600" dirty="0" smtClean="0">
              <a:solidFill>
                <a:srgbClr val="3A4A6E"/>
              </a:solidFill>
              <a:latin typeface="メイリオ" panose="020B0604030504040204" pitchFamily="50" charset="-128"/>
              <a:ea typeface="メイリオ" panose="020B0604030504040204" pitchFamily="50" charset="-128"/>
            </a:endParaRPr>
          </a:p>
        </p:txBody>
      </p:sp>
      <p:cxnSp>
        <p:nvCxnSpPr>
          <p:cNvPr id="46" name="直線矢印コネクタ 45"/>
          <p:cNvCxnSpPr>
            <a:stCxn id="45" idx="1"/>
          </p:cNvCxnSpPr>
          <p:nvPr/>
        </p:nvCxnSpPr>
        <p:spPr>
          <a:xfrm flipH="1" flipV="1">
            <a:off x="4795391" y="5294778"/>
            <a:ext cx="1494018" cy="911493"/>
          </a:xfrm>
          <a:prstGeom prst="straightConnector1">
            <a:avLst/>
          </a:prstGeom>
          <a:ln w="6350">
            <a:tailEnd type="triangle"/>
          </a:ln>
          <a:effectLst/>
        </p:spPr>
        <p:style>
          <a:lnRef idx="2">
            <a:schemeClr val="accent1"/>
          </a:lnRef>
          <a:fillRef idx="0">
            <a:schemeClr val="accent1"/>
          </a:fillRef>
          <a:effectRef idx="1">
            <a:schemeClr val="accent1"/>
          </a:effectRef>
          <a:fontRef idx="minor">
            <a:schemeClr val="tx1"/>
          </a:fontRef>
        </p:style>
      </p:cxnSp>
      <p:sp>
        <p:nvSpPr>
          <p:cNvPr id="49" name="テキスト ボックス 48"/>
          <p:cNvSpPr txBox="1"/>
          <p:nvPr/>
        </p:nvSpPr>
        <p:spPr>
          <a:xfrm>
            <a:off x="6276411" y="3576546"/>
            <a:ext cx="673365" cy="246221"/>
          </a:xfrm>
          <a:prstGeom prst="rect">
            <a:avLst/>
          </a:prstGeom>
          <a:noFill/>
        </p:spPr>
        <p:txBody>
          <a:bodyPr wrap="square" lIns="0" tIns="0" rIns="0" bIns="0" rtlCol="0">
            <a:spAutoFit/>
          </a:bodyPr>
          <a:lstStyle/>
          <a:p>
            <a:r>
              <a:rPr kumimoji="1" lang="en-US" altLang="ja-JP" sz="1600" smtClean="0">
                <a:solidFill>
                  <a:srgbClr val="C00000"/>
                </a:solidFill>
                <a:latin typeface="メイリオ" panose="020B0604030504040204" pitchFamily="50" charset="-128"/>
                <a:ea typeface="メイリオ" panose="020B0604030504040204" pitchFamily="50" charset="-128"/>
              </a:rPr>
              <a:t>MQTT</a:t>
            </a:r>
            <a:endParaRPr kumimoji="1" lang="ja-JP" altLang="en-US" sz="1600" dirty="0" smtClean="0">
              <a:solidFill>
                <a:srgbClr val="C00000"/>
              </a:solidFill>
              <a:latin typeface="メイリオ" panose="020B0604030504040204" pitchFamily="50" charset="-128"/>
              <a:ea typeface="メイリオ" panose="020B0604030504040204" pitchFamily="50" charset="-128"/>
            </a:endParaRPr>
          </a:p>
        </p:txBody>
      </p:sp>
      <p:sp>
        <p:nvSpPr>
          <p:cNvPr id="50" name="テキスト ボックス 49"/>
          <p:cNvSpPr txBox="1"/>
          <p:nvPr/>
        </p:nvSpPr>
        <p:spPr>
          <a:xfrm>
            <a:off x="6338572" y="5143801"/>
            <a:ext cx="673365" cy="246221"/>
          </a:xfrm>
          <a:prstGeom prst="rect">
            <a:avLst/>
          </a:prstGeom>
          <a:noFill/>
        </p:spPr>
        <p:txBody>
          <a:bodyPr wrap="square" lIns="0" tIns="0" rIns="0" bIns="0" rtlCol="0">
            <a:spAutoFit/>
          </a:bodyPr>
          <a:lstStyle/>
          <a:p>
            <a:r>
              <a:rPr lang="en-US" altLang="ja-JP" sz="1600" smtClean="0">
                <a:solidFill>
                  <a:srgbClr val="C00000"/>
                </a:solidFill>
                <a:latin typeface="メイリオ" panose="020B0604030504040204" pitchFamily="50" charset="-128"/>
                <a:ea typeface="メイリオ" panose="020B0604030504040204" pitchFamily="50" charset="-128"/>
              </a:rPr>
              <a:t>HTT</a:t>
            </a:r>
            <a:r>
              <a:rPr lang="en-US" altLang="ja-JP" sz="1600">
                <a:solidFill>
                  <a:srgbClr val="C00000"/>
                </a:solidFill>
                <a:latin typeface="メイリオ" panose="020B0604030504040204" pitchFamily="50" charset="-128"/>
                <a:ea typeface="メイリオ" panose="020B0604030504040204" pitchFamily="50" charset="-128"/>
              </a:rPr>
              <a:t>P</a:t>
            </a:r>
            <a:endParaRPr kumimoji="1" lang="ja-JP" altLang="en-US" sz="1600" dirty="0" smtClean="0">
              <a:solidFill>
                <a:srgbClr val="C00000"/>
              </a:solidFill>
              <a:latin typeface="メイリオ" panose="020B0604030504040204" pitchFamily="50" charset="-128"/>
              <a:ea typeface="メイリオ" panose="020B0604030504040204" pitchFamily="50" charset="-128"/>
            </a:endParaRPr>
          </a:p>
        </p:txBody>
      </p:sp>
      <p:sp>
        <p:nvSpPr>
          <p:cNvPr id="51" name="テキスト ボックス 50"/>
          <p:cNvSpPr txBox="1"/>
          <p:nvPr/>
        </p:nvSpPr>
        <p:spPr>
          <a:xfrm>
            <a:off x="6132902" y="3046607"/>
            <a:ext cx="1059872" cy="246221"/>
          </a:xfrm>
          <a:prstGeom prst="rect">
            <a:avLst/>
          </a:prstGeom>
          <a:noFill/>
        </p:spPr>
        <p:txBody>
          <a:bodyPr wrap="square" lIns="0" tIns="0" rIns="0" bIns="0" rtlCol="0">
            <a:spAutoFit/>
          </a:bodyPr>
          <a:lstStyle/>
          <a:p>
            <a:r>
              <a:rPr kumimoji="1" lang="en-US" altLang="ja-JP" sz="1600" smtClean="0">
                <a:solidFill>
                  <a:srgbClr val="C00000"/>
                </a:solidFill>
                <a:latin typeface="メイリオ" panose="020B0604030504040204" pitchFamily="50" charset="-128"/>
                <a:ea typeface="メイリオ" panose="020B0604030504040204" pitchFamily="50" charset="-128"/>
              </a:rPr>
              <a:t>API</a:t>
            </a:r>
            <a:r>
              <a:rPr kumimoji="1" lang="ja-JP" altLang="en-US" sz="1600" smtClean="0">
                <a:solidFill>
                  <a:srgbClr val="C00000"/>
                </a:solidFill>
                <a:latin typeface="メイリオ" panose="020B0604030504040204" pitchFamily="50" charset="-128"/>
                <a:ea typeface="メイリオ" panose="020B0604030504040204" pitchFamily="50" charset="-128"/>
              </a:rPr>
              <a:t>コール</a:t>
            </a:r>
            <a:endParaRPr kumimoji="1" lang="ja-JP" altLang="en-US" sz="1600" dirty="0" smtClean="0">
              <a:solidFill>
                <a:srgbClr val="C00000"/>
              </a:solidFill>
              <a:latin typeface="メイリオ" panose="020B0604030504040204" pitchFamily="50" charset="-128"/>
              <a:ea typeface="メイリオ" panose="020B0604030504040204" pitchFamily="50" charset="-128"/>
            </a:endParaRPr>
          </a:p>
        </p:txBody>
      </p:sp>
      <p:sp>
        <p:nvSpPr>
          <p:cNvPr id="52" name="テキスト ボックス 51"/>
          <p:cNvSpPr txBox="1"/>
          <p:nvPr/>
        </p:nvSpPr>
        <p:spPr>
          <a:xfrm>
            <a:off x="5741713" y="4726732"/>
            <a:ext cx="2203115" cy="246221"/>
          </a:xfrm>
          <a:prstGeom prst="rect">
            <a:avLst/>
          </a:prstGeom>
          <a:noFill/>
        </p:spPr>
        <p:txBody>
          <a:bodyPr wrap="square" lIns="0" tIns="0" rIns="0" bIns="0" rtlCol="0">
            <a:spAutoFit/>
          </a:bodyPr>
          <a:lstStyle/>
          <a:p>
            <a:r>
              <a:rPr kumimoji="1" lang="ja-JP" altLang="en-US" sz="1600" smtClean="0">
                <a:solidFill>
                  <a:srgbClr val="C00000"/>
                </a:solidFill>
                <a:latin typeface="メイリオ" panose="020B0604030504040204" pitchFamily="50" charset="-128"/>
                <a:ea typeface="メイリオ" panose="020B0604030504040204" pitchFamily="50" charset="-128"/>
              </a:rPr>
              <a:t>ファイルアップロード</a:t>
            </a:r>
            <a:endParaRPr kumimoji="1" lang="ja-JP" altLang="en-US" sz="1600" dirty="0" smtClean="0">
              <a:solidFill>
                <a:srgbClr val="C00000"/>
              </a:solidFill>
              <a:latin typeface="メイリオ" panose="020B0604030504040204" pitchFamily="50" charset="-128"/>
              <a:ea typeface="メイリオ" panose="020B0604030504040204" pitchFamily="50" charset="-128"/>
            </a:endParaRPr>
          </a:p>
        </p:txBody>
      </p:sp>
      <p:sp>
        <p:nvSpPr>
          <p:cNvPr id="2" name="線吹き出し 1 (枠付き) 1"/>
          <p:cNvSpPr/>
          <p:nvPr/>
        </p:nvSpPr>
        <p:spPr>
          <a:xfrm>
            <a:off x="7243762" y="1821656"/>
            <a:ext cx="2128837" cy="515633"/>
          </a:xfrm>
          <a:prstGeom prst="borderCallout1">
            <a:avLst>
              <a:gd name="adj1" fmla="val 44403"/>
              <a:gd name="adj2" fmla="val -1622"/>
              <a:gd name="adj3" fmla="val 325841"/>
              <a:gd name="adj4" fmla="val -27432"/>
            </a:avLst>
          </a:prstGeom>
          <a:solidFill>
            <a:srgbClr val="FFFFCC"/>
          </a:solidFill>
          <a:ln>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r>
              <a:rPr kumimoji="1" lang="en-US" altLang="ja-JP" sz="1200" smtClean="0">
                <a:solidFill>
                  <a:srgbClr val="C00000"/>
                </a:solidFill>
                <a:latin typeface="メイリオ" panose="020B0604030504040204" pitchFamily="50" charset="-128"/>
                <a:ea typeface="メイリオ" panose="020B0604030504040204" pitchFamily="50" charset="-128"/>
              </a:rPr>
              <a:t>MQTT v3.1.1</a:t>
            </a:r>
            <a:endParaRPr kumimoji="1" lang="ja-JP" altLang="en-US" sz="1200" dirty="0" smtClean="0">
              <a:solidFill>
                <a:srgbClr val="C00000"/>
              </a:solidFill>
              <a:latin typeface="メイリオ" panose="020B0604030504040204" pitchFamily="50" charset="-128"/>
              <a:ea typeface="メイリオ" panose="020B0604030504040204" pitchFamily="50" charset="-128"/>
            </a:endParaRPr>
          </a:p>
        </p:txBody>
      </p:sp>
      <p:sp>
        <p:nvSpPr>
          <p:cNvPr id="36" name="線吹き出し 1 (枠付き) 35"/>
          <p:cNvSpPr/>
          <p:nvPr/>
        </p:nvSpPr>
        <p:spPr>
          <a:xfrm>
            <a:off x="2494925" y="6007054"/>
            <a:ext cx="3112447" cy="515633"/>
          </a:xfrm>
          <a:prstGeom prst="borderCallout1">
            <a:avLst>
              <a:gd name="adj1" fmla="val 49945"/>
              <a:gd name="adj2" fmla="val 101168"/>
              <a:gd name="adj3" fmla="val -120269"/>
              <a:gd name="adj4" fmla="val 130429"/>
            </a:avLst>
          </a:prstGeom>
          <a:solidFill>
            <a:srgbClr val="FFFFCC"/>
          </a:solidFill>
          <a:ln>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altLang="ja-JP" sz="1200" smtClean="0">
                <a:solidFill>
                  <a:srgbClr val="C00000"/>
                </a:solidFill>
                <a:latin typeface="メイリオ" panose="020B0604030504040204" pitchFamily="50" charset="-128"/>
                <a:ea typeface="メイリオ" panose="020B0604030504040204" pitchFamily="50" charset="-128"/>
              </a:rPr>
              <a:t>Azure</a:t>
            </a:r>
            <a:r>
              <a:rPr lang="ja-JP" altLang="en-US" sz="1200" smtClean="0">
                <a:solidFill>
                  <a:srgbClr val="C00000"/>
                </a:solidFill>
                <a:latin typeface="メイリオ" panose="020B0604030504040204" pitchFamily="50" charset="-128"/>
                <a:ea typeface="メイリオ" panose="020B0604030504040204" pitchFamily="50" charset="-128"/>
              </a:rPr>
              <a:t> </a:t>
            </a:r>
            <a:r>
              <a:rPr lang="en-US" altLang="ja-JP" sz="1200" smtClean="0">
                <a:solidFill>
                  <a:srgbClr val="C00000"/>
                </a:solidFill>
                <a:latin typeface="メイリオ" panose="020B0604030504040204" pitchFamily="50" charset="-128"/>
                <a:ea typeface="メイリオ" panose="020B0604030504040204" pitchFamily="50" charset="-128"/>
              </a:rPr>
              <a:t>Storage Services REST API</a:t>
            </a:r>
            <a:endParaRPr kumimoji="1" lang="ja-JP" altLang="en-US" sz="1200" dirty="0" smtClean="0">
              <a:solidFill>
                <a:srgbClr val="C00000"/>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56554936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ホームベース 6"/>
          <p:cNvSpPr/>
          <p:nvPr/>
        </p:nvSpPr>
        <p:spPr>
          <a:xfrm>
            <a:off x="2693194" y="2388661"/>
            <a:ext cx="8965406" cy="3140600"/>
          </a:xfrm>
          <a:prstGeom prst="homePlate">
            <a:avLst>
              <a:gd name="adj" fmla="val 19690"/>
            </a:avLst>
          </a:prstGeom>
          <a:solidFill>
            <a:srgbClr val="CCECFF"/>
          </a:solidFill>
          <a:ln>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altLang="ja-JP" smtClean="0">
                <a:solidFill>
                  <a:schemeClr val="tx1"/>
                </a:solidFill>
                <a:latin typeface="メイリオ" panose="020B0604030504040204" pitchFamily="50" charset="-128"/>
                <a:ea typeface="メイリオ" panose="020B0604030504040204" pitchFamily="50" charset="-128"/>
              </a:rPr>
              <a:t>2.</a:t>
            </a:r>
            <a:r>
              <a:rPr lang="ja-JP" altLang="en-US" smtClean="0">
                <a:solidFill>
                  <a:schemeClr val="tx1"/>
                </a:solidFill>
                <a:latin typeface="メイリオ" panose="020B0604030504040204" pitchFamily="50" charset="-128"/>
                <a:ea typeface="メイリオ" panose="020B0604030504040204" pitchFamily="50" charset="-128"/>
              </a:rPr>
              <a:t> </a:t>
            </a:r>
            <a:r>
              <a:rPr lang="en-US" altLang="ja-JP" smtClean="0">
                <a:solidFill>
                  <a:schemeClr val="tx1"/>
                </a:solidFill>
                <a:latin typeface="メイリオ" panose="020B0604030504040204" pitchFamily="50" charset="-128"/>
                <a:ea typeface="メイリオ" panose="020B0604030504040204" pitchFamily="50" charset="-128"/>
              </a:rPr>
              <a:t>API</a:t>
            </a:r>
            <a:r>
              <a:rPr lang="ja-JP" altLang="en-US">
                <a:solidFill>
                  <a:schemeClr val="tx1"/>
                </a:solidFill>
                <a:latin typeface="メイリオ" panose="020B0604030504040204" pitchFamily="50" charset="-128"/>
                <a:ea typeface="メイリオ" panose="020B0604030504040204" pitchFamily="50" charset="-128"/>
              </a:rPr>
              <a:t>実行</a:t>
            </a:r>
            <a:endParaRPr lang="en-US" altLang="ja-JP" smtClean="0">
              <a:solidFill>
                <a:schemeClr val="tx1"/>
              </a:solidFill>
              <a:latin typeface="メイリオ" panose="020B0604030504040204" pitchFamily="50" charset="-128"/>
              <a:ea typeface="メイリオ" panose="020B0604030504040204" pitchFamily="50" charset="-128"/>
            </a:endParaRPr>
          </a:p>
        </p:txBody>
      </p:sp>
      <p:sp>
        <p:nvSpPr>
          <p:cNvPr id="2" name="テキスト プレースホルダー 1"/>
          <p:cNvSpPr>
            <a:spLocks noGrp="1"/>
          </p:cNvSpPr>
          <p:nvPr>
            <p:ph type="body" sz="half" idx="2"/>
          </p:nvPr>
        </p:nvSpPr>
        <p:spPr>
          <a:xfrm>
            <a:off x="606861" y="1326217"/>
            <a:ext cx="10670739" cy="697316"/>
          </a:xfrm>
        </p:spPr>
        <p:txBody>
          <a:bodyPr/>
          <a:lstStyle/>
          <a:p>
            <a:r>
              <a:rPr kumimoji="1" lang="en-US" altLang="ja-JP" smtClean="0"/>
              <a:t>API</a:t>
            </a:r>
            <a:r>
              <a:rPr kumimoji="1" lang="ja-JP" altLang="en-US" smtClean="0"/>
              <a:t>を利用すると、</a:t>
            </a:r>
            <a:r>
              <a:rPr lang="ja-JP" altLang="en-US" smtClean="0"/>
              <a:t>以下のよう</a:t>
            </a:r>
            <a:r>
              <a:rPr lang="ja-JP" altLang="en-US"/>
              <a:t>な</a:t>
            </a:r>
            <a:r>
              <a:rPr kumimoji="1" lang="ja-JP" altLang="en-US" smtClean="0"/>
              <a:t>処理フローになります。</a:t>
            </a:r>
            <a:endParaRPr kumimoji="1" lang="ja-JP" altLang="en-US"/>
          </a:p>
        </p:txBody>
      </p:sp>
      <p:sp>
        <p:nvSpPr>
          <p:cNvPr id="3" name="タイトル 2"/>
          <p:cNvSpPr>
            <a:spLocks noGrp="1"/>
          </p:cNvSpPr>
          <p:nvPr>
            <p:ph type="ctrTitle"/>
          </p:nvPr>
        </p:nvSpPr>
        <p:spPr/>
        <p:txBody>
          <a:bodyPr/>
          <a:lstStyle/>
          <a:p>
            <a:r>
              <a:rPr kumimoji="1" lang="en-US" altLang="ja-JP" smtClean="0"/>
              <a:t>Cloud Robotics API</a:t>
            </a:r>
            <a:r>
              <a:rPr kumimoji="1" lang="ja-JP" altLang="en-US" smtClean="0"/>
              <a:t>を使う時の処理フロー</a:t>
            </a:r>
            <a:endParaRPr kumimoji="1" lang="ja-JP" altLang="en-US"/>
          </a:p>
        </p:txBody>
      </p:sp>
      <p:sp>
        <p:nvSpPr>
          <p:cNvPr id="4" name="ホームベース 3"/>
          <p:cNvSpPr/>
          <p:nvPr/>
        </p:nvSpPr>
        <p:spPr>
          <a:xfrm>
            <a:off x="869725" y="2388661"/>
            <a:ext cx="1730600" cy="3140600"/>
          </a:xfrm>
          <a:prstGeom prst="homePlate">
            <a:avLst>
              <a:gd name="adj" fmla="val 31518"/>
            </a:avLst>
          </a:prstGeom>
          <a:solidFill>
            <a:srgbClr val="CCFFFF"/>
          </a:solidFill>
          <a:ln>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mtClean="0">
                <a:solidFill>
                  <a:schemeClr val="tx1"/>
                </a:solidFill>
                <a:latin typeface="メイリオ" panose="020B0604030504040204" pitchFamily="50" charset="-128"/>
                <a:ea typeface="メイリオ" panose="020B0604030504040204" pitchFamily="50" charset="-128"/>
              </a:rPr>
              <a:t>1.</a:t>
            </a:r>
            <a:endParaRPr kumimoji="1" lang="en-US" altLang="ja-JP" smtClean="0">
              <a:solidFill>
                <a:schemeClr val="tx1"/>
              </a:solidFill>
              <a:latin typeface="メイリオ" panose="020B0604030504040204" pitchFamily="50" charset="-128"/>
              <a:ea typeface="メイリオ" panose="020B0604030504040204" pitchFamily="50" charset="-128"/>
            </a:endParaRPr>
          </a:p>
          <a:p>
            <a:pPr algn="ctr"/>
            <a:r>
              <a:rPr kumimoji="1" lang="en-US" altLang="ja-JP" smtClean="0">
                <a:solidFill>
                  <a:schemeClr val="tx1"/>
                </a:solidFill>
                <a:latin typeface="メイリオ" panose="020B0604030504040204" pitchFamily="50" charset="-128"/>
                <a:ea typeface="メイリオ" panose="020B0604030504040204" pitchFamily="50" charset="-128"/>
              </a:rPr>
              <a:t>IoT Hub</a:t>
            </a:r>
          </a:p>
          <a:p>
            <a:pPr algn="ctr"/>
            <a:r>
              <a:rPr kumimoji="1" lang="ja-JP" altLang="en-US" smtClean="0">
                <a:solidFill>
                  <a:schemeClr val="tx1"/>
                </a:solidFill>
                <a:latin typeface="メイリオ" panose="020B0604030504040204" pitchFamily="50" charset="-128"/>
                <a:ea typeface="メイリオ" panose="020B0604030504040204" pitchFamily="50" charset="-128"/>
              </a:rPr>
              <a:t>接続</a:t>
            </a:r>
            <a:endParaRPr kumimoji="1" lang="ja-JP" altLang="en-US" dirty="0" smtClean="0">
              <a:solidFill>
                <a:schemeClr val="tx1"/>
              </a:solidFill>
              <a:latin typeface="メイリオ" panose="020B0604030504040204" pitchFamily="50" charset="-128"/>
              <a:ea typeface="メイリオ" panose="020B0604030504040204" pitchFamily="50" charset="-128"/>
            </a:endParaRPr>
          </a:p>
        </p:txBody>
      </p:sp>
      <p:sp>
        <p:nvSpPr>
          <p:cNvPr id="5" name="ホームベース 4"/>
          <p:cNvSpPr/>
          <p:nvPr/>
        </p:nvSpPr>
        <p:spPr>
          <a:xfrm>
            <a:off x="5133632" y="2771244"/>
            <a:ext cx="2556000" cy="2401797"/>
          </a:xfrm>
          <a:prstGeom prst="homePlate">
            <a:avLst>
              <a:gd name="adj" fmla="val 18133"/>
            </a:avLst>
          </a:prstGeom>
          <a:solidFill>
            <a:schemeClr val="bg2">
              <a:lumMod val="60000"/>
              <a:lumOff val="40000"/>
            </a:schemeClr>
          </a:solidFill>
          <a:ln>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mtClean="0">
                <a:solidFill>
                  <a:schemeClr val="tx1"/>
                </a:solidFill>
                <a:latin typeface="メイリオ" panose="020B0604030504040204" pitchFamily="50" charset="-128"/>
                <a:ea typeface="メイリオ" panose="020B0604030504040204" pitchFamily="50" charset="-128"/>
              </a:rPr>
              <a:t>2-2.</a:t>
            </a:r>
          </a:p>
          <a:p>
            <a:pPr algn="ctr"/>
            <a:r>
              <a:rPr lang="en-US" altLang="ja-JP" smtClean="0">
                <a:solidFill>
                  <a:schemeClr val="tx1"/>
                </a:solidFill>
                <a:latin typeface="メイリオ" panose="020B0604030504040204" pitchFamily="50" charset="-128"/>
                <a:ea typeface="メイリオ" panose="020B0604030504040204" pitchFamily="50" charset="-128"/>
              </a:rPr>
              <a:t>API</a:t>
            </a:r>
            <a:r>
              <a:rPr lang="ja-JP" altLang="en-US" smtClean="0">
                <a:solidFill>
                  <a:schemeClr val="tx1"/>
                </a:solidFill>
                <a:latin typeface="メイリオ" panose="020B0604030504040204" pitchFamily="50" charset="-128"/>
                <a:ea typeface="メイリオ" panose="020B0604030504040204" pitchFamily="50" charset="-128"/>
              </a:rPr>
              <a:t>コール</a:t>
            </a:r>
            <a:endParaRPr lang="en-US" altLang="ja-JP" smtClean="0">
              <a:solidFill>
                <a:schemeClr val="tx1"/>
              </a:solidFill>
              <a:latin typeface="メイリオ" panose="020B0604030504040204" pitchFamily="50" charset="-128"/>
              <a:ea typeface="メイリオ" panose="020B0604030504040204" pitchFamily="50" charset="-128"/>
            </a:endParaRPr>
          </a:p>
          <a:p>
            <a:pPr algn="ctr"/>
            <a:r>
              <a:rPr kumimoji="1" lang="ja-JP" altLang="en-US" smtClean="0">
                <a:solidFill>
                  <a:schemeClr val="tx1"/>
                </a:solidFill>
                <a:latin typeface="メイリオ" panose="020B0604030504040204" pitchFamily="50" charset="-128"/>
                <a:ea typeface="メイリオ" panose="020B0604030504040204" pitchFamily="50" charset="-128"/>
              </a:rPr>
              <a:t>（メッセージ送信）</a:t>
            </a:r>
            <a:endParaRPr kumimoji="1" lang="ja-JP" altLang="en-US" dirty="0" smtClean="0">
              <a:solidFill>
                <a:schemeClr val="tx1"/>
              </a:solidFill>
              <a:latin typeface="メイリオ" panose="020B0604030504040204" pitchFamily="50" charset="-128"/>
              <a:ea typeface="メイリオ" panose="020B0604030504040204" pitchFamily="50" charset="-128"/>
            </a:endParaRPr>
          </a:p>
        </p:txBody>
      </p:sp>
      <p:sp>
        <p:nvSpPr>
          <p:cNvPr id="6" name="ホームベース 5"/>
          <p:cNvSpPr/>
          <p:nvPr/>
        </p:nvSpPr>
        <p:spPr>
          <a:xfrm>
            <a:off x="8537811" y="2771244"/>
            <a:ext cx="2556000" cy="2401797"/>
          </a:xfrm>
          <a:prstGeom prst="homePlate">
            <a:avLst>
              <a:gd name="adj" fmla="val 17539"/>
            </a:avLst>
          </a:prstGeom>
          <a:solidFill>
            <a:schemeClr val="bg2">
              <a:lumMod val="60000"/>
              <a:lumOff val="40000"/>
            </a:schemeClr>
          </a:solidFill>
          <a:ln>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mtClean="0">
                <a:solidFill>
                  <a:schemeClr val="tx1"/>
                </a:solidFill>
                <a:latin typeface="メイリオ" panose="020B0604030504040204" pitchFamily="50" charset="-128"/>
                <a:ea typeface="メイリオ" panose="020B0604030504040204" pitchFamily="50" charset="-128"/>
              </a:rPr>
              <a:t>2-3.</a:t>
            </a:r>
            <a:endParaRPr kumimoji="1" lang="en-US" altLang="ja-JP" smtClean="0">
              <a:solidFill>
                <a:schemeClr val="tx1"/>
              </a:solidFill>
              <a:latin typeface="メイリオ" panose="020B0604030504040204" pitchFamily="50" charset="-128"/>
              <a:ea typeface="メイリオ" panose="020B0604030504040204" pitchFamily="50" charset="-128"/>
            </a:endParaRPr>
          </a:p>
          <a:p>
            <a:pPr algn="ctr"/>
            <a:r>
              <a:rPr kumimoji="1" lang="en-US" altLang="ja-JP" smtClean="0">
                <a:solidFill>
                  <a:schemeClr val="tx1"/>
                </a:solidFill>
                <a:latin typeface="メイリオ" panose="020B0604030504040204" pitchFamily="50" charset="-128"/>
                <a:ea typeface="メイリオ" panose="020B0604030504040204" pitchFamily="50" charset="-128"/>
              </a:rPr>
              <a:t>API</a:t>
            </a:r>
            <a:r>
              <a:rPr kumimoji="1" lang="ja-JP" altLang="en-US" smtClean="0">
                <a:solidFill>
                  <a:schemeClr val="tx1"/>
                </a:solidFill>
                <a:latin typeface="メイリオ" panose="020B0604030504040204" pitchFamily="50" charset="-128"/>
                <a:ea typeface="メイリオ" panose="020B0604030504040204" pitchFamily="50" charset="-128"/>
              </a:rPr>
              <a:t>結果取得</a:t>
            </a:r>
            <a:endParaRPr kumimoji="1" lang="en-US" altLang="ja-JP" smtClean="0">
              <a:solidFill>
                <a:schemeClr val="tx1"/>
              </a:solidFill>
              <a:latin typeface="メイリオ" panose="020B0604030504040204" pitchFamily="50" charset="-128"/>
              <a:ea typeface="メイリオ" panose="020B0604030504040204" pitchFamily="50" charset="-128"/>
            </a:endParaRPr>
          </a:p>
          <a:p>
            <a:pPr algn="ctr"/>
            <a:r>
              <a:rPr lang="ja-JP" altLang="en-US" smtClean="0">
                <a:solidFill>
                  <a:schemeClr val="tx1"/>
                </a:solidFill>
                <a:latin typeface="メイリオ" panose="020B0604030504040204" pitchFamily="50" charset="-128"/>
                <a:ea typeface="メイリオ" panose="020B0604030504040204" pitchFamily="50" charset="-128"/>
              </a:rPr>
              <a:t>（メッセージ受信）</a:t>
            </a:r>
            <a:endParaRPr kumimoji="1" lang="ja-JP" altLang="en-US" dirty="0" smtClean="0">
              <a:solidFill>
                <a:schemeClr val="tx1"/>
              </a:solidFill>
              <a:latin typeface="メイリオ" panose="020B0604030504040204" pitchFamily="50" charset="-128"/>
              <a:ea typeface="メイリオ" panose="020B0604030504040204" pitchFamily="50" charset="-128"/>
            </a:endParaRPr>
          </a:p>
        </p:txBody>
      </p:sp>
      <p:cxnSp>
        <p:nvCxnSpPr>
          <p:cNvPr id="9" name="直線矢印コネクタ 8"/>
          <p:cNvCxnSpPr>
            <a:stCxn id="5" idx="3"/>
            <a:endCxn id="6" idx="1"/>
          </p:cNvCxnSpPr>
          <p:nvPr/>
        </p:nvCxnSpPr>
        <p:spPr>
          <a:xfrm>
            <a:off x="7689632" y="3972143"/>
            <a:ext cx="848179" cy="0"/>
          </a:xfrm>
          <a:prstGeom prst="straightConnector1">
            <a:avLst/>
          </a:prstGeom>
          <a:ln>
            <a:prstDash val="sysDot"/>
            <a:tailEnd type="triangle"/>
          </a:ln>
          <a:effectLst/>
        </p:spPr>
        <p:style>
          <a:lnRef idx="2">
            <a:schemeClr val="accent1"/>
          </a:lnRef>
          <a:fillRef idx="0">
            <a:schemeClr val="accent1"/>
          </a:fillRef>
          <a:effectRef idx="1">
            <a:schemeClr val="accent1"/>
          </a:effectRef>
          <a:fontRef idx="minor">
            <a:schemeClr val="tx1"/>
          </a:fontRef>
        </p:style>
      </p:cxnSp>
      <p:sp>
        <p:nvSpPr>
          <p:cNvPr id="10" name="テキスト ボックス 9"/>
          <p:cNvSpPr txBox="1"/>
          <p:nvPr/>
        </p:nvSpPr>
        <p:spPr>
          <a:xfrm>
            <a:off x="7675833" y="3697108"/>
            <a:ext cx="747185" cy="246221"/>
          </a:xfrm>
          <a:prstGeom prst="rect">
            <a:avLst/>
          </a:prstGeom>
          <a:noFill/>
        </p:spPr>
        <p:txBody>
          <a:bodyPr wrap="square" lIns="0" tIns="0" rIns="0" bIns="0" rtlCol="0">
            <a:spAutoFit/>
          </a:bodyPr>
          <a:lstStyle/>
          <a:p>
            <a:pPr algn="ctr"/>
            <a:r>
              <a:rPr kumimoji="1" lang="ja-JP" altLang="en-US" sz="1600" smtClean="0">
                <a:solidFill>
                  <a:srgbClr val="3A4A6E"/>
                </a:solidFill>
                <a:latin typeface="メイリオ" panose="020B0604030504040204" pitchFamily="50" charset="-128"/>
                <a:ea typeface="メイリオ" panose="020B0604030504040204" pitchFamily="50" charset="-128"/>
              </a:rPr>
              <a:t>非同期</a:t>
            </a:r>
            <a:endParaRPr kumimoji="1" lang="ja-JP" altLang="en-US" sz="1600" dirty="0" smtClean="0">
              <a:solidFill>
                <a:srgbClr val="3A4A6E"/>
              </a:solidFill>
              <a:latin typeface="メイリオ" panose="020B0604030504040204" pitchFamily="50" charset="-128"/>
              <a:ea typeface="メイリオ" panose="020B0604030504040204" pitchFamily="50" charset="-128"/>
            </a:endParaRPr>
          </a:p>
        </p:txBody>
      </p:sp>
      <p:sp>
        <p:nvSpPr>
          <p:cNvPr id="11" name="ホームベース 10"/>
          <p:cNvSpPr/>
          <p:nvPr/>
        </p:nvSpPr>
        <p:spPr>
          <a:xfrm>
            <a:off x="3038089" y="4296750"/>
            <a:ext cx="1800000" cy="962020"/>
          </a:xfrm>
          <a:prstGeom prst="homePlate">
            <a:avLst>
              <a:gd name="adj" fmla="val 31518"/>
            </a:avLst>
          </a:prstGeom>
          <a:solidFill>
            <a:schemeClr val="bg2">
              <a:lumMod val="60000"/>
              <a:lumOff val="40000"/>
            </a:schemeClr>
          </a:solidFill>
          <a:ln>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mtClean="0">
                <a:solidFill>
                  <a:schemeClr val="tx1"/>
                </a:solidFill>
                <a:latin typeface="メイリオ" panose="020B0604030504040204" pitchFamily="50" charset="-128"/>
                <a:ea typeface="メイリオ" panose="020B0604030504040204" pitchFamily="50" charset="-128"/>
              </a:rPr>
              <a:t>2-1.</a:t>
            </a:r>
          </a:p>
          <a:p>
            <a:pPr algn="ctr"/>
            <a:r>
              <a:rPr kumimoji="1" lang="ja-JP" altLang="en-US" smtClean="0">
                <a:solidFill>
                  <a:schemeClr val="tx1"/>
                </a:solidFill>
                <a:latin typeface="メイリオ" panose="020B0604030504040204" pitchFamily="50" charset="-128"/>
                <a:ea typeface="メイリオ" panose="020B0604030504040204" pitchFamily="50" charset="-128"/>
              </a:rPr>
              <a:t>ファイル</a:t>
            </a:r>
            <a:endParaRPr kumimoji="1" lang="en-US" altLang="ja-JP" smtClean="0">
              <a:solidFill>
                <a:schemeClr val="tx1"/>
              </a:solidFill>
              <a:latin typeface="メイリオ" panose="020B0604030504040204" pitchFamily="50" charset="-128"/>
              <a:ea typeface="メイリオ" panose="020B0604030504040204" pitchFamily="50" charset="-128"/>
            </a:endParaRPr>
          </a:p>
          <a:p>
            <a:pPr algn="ctr"/>
            <a:r>
              <a:rPr lang="ja-JP" altLang="en-US">
                <a:solidFill>
                  <a:schemeClr val="tx1"/>
                </a:solidFill>
                <a:latin typeface="メイリオ" panose="020B0604030504040204" pitchFamily="50" charset="-128"/>
                <a:ea typeface="メイリオ" panose="020B0604030504040204" pitchFamily="50" charset="-128"/>
              </a:rPr>
              <a:t>アップロード</a:t>
            </a:r>
            <a:endParaRPr kumimoji="1" lang="ja-JP" altLang="en-US" dirty="0" smtClean="0">
              <a:solidFill>
                <a:schemeClr val="tx1"/>
              </a:solidFill>
              <a:latin typeface="メイリオ" panose="020B0604030504040204" pitchFamily="50" charset="-128"/>
              <a:ea typeface="メイリオ" panose="020B0604030504040204" pitchFamily="50" charset="-128"/>
            </a:endParaRPr>
          </a:p>
        </p:txBody>
      </p:sp>
      <p:cxnSp>
        <p:nvCxnSpPr>
          <p:cNvPr id="13" name="直線矢印コネクタ 12"/>
          <p:cNvCxnSpPr>
            <a:stCxn id="11" idx="3"/>
            <a:endCxn id="5" idx="1"/>
          </p:cNvCxnSpPr>
          <p:nvPr/>
        </p:nvCxnSpPr>
        <p:spPr>
          <a:xfrm flipV="1">
            <a:off x="4838089" y="3972143"/>
            <a:ext cx="295543" cy="805617"/>
          </a:xfrm>
          <a:prstGeom prst="bentConnector3">
            <a:avLst>
              <a:gd name="adj1" fmla="val 50000"/>
            </a:avLst>
          </a:prstGeom>
          <a:ln>
            <a:prstDash val="solid"/>
            <a:tailEnd type="triangle"/>
          </a:ln>
          <a:effectLst/>
        </p:spPr>
        <p:style>
          <a:lnRef idx="2">
            <a:schemeClr val="accent1"/>
          </a:lnRef>
          <a:fillRef idx="0">
            <a:schemeClr val="accent1"/>
          </a:fillRef>
          <a:effectRef idx="1">
            <a:schemeClr val="accent1"/>
          </a:effectRef>
          <a:fontRef idx="minor">
            <a:schemeClr val="tx1"/>
          </a:fontRef>
        </p:style>
      </p:cxnSp>
      <p:cxnSp>
        <p:nvCxnSpPr>
          <p:cNvPr id="22" name="直線矢印コネクタ 21"/>
          <p:cNvCxnSpPr>
            <a:stCxn id="23" idx="1"/>
          </p:cNvCxnSpPr>
          <p:nvPr/>
        </p:nvCxnSpPr>
        <p:spPr>
          <a:xfrm flipH="1" flipV="1">
            <a:off x="4186238" y="5173041"/>
            <a:ext cx="674123" cy="845581"/>
          </a:xfrm>
          <a:prstGeom prst="straightConnector1">
            <a:avLst/>
          </a:prstGeom>
          <a:ln w="6350">
            <a:tailEnd type="triangle"/>
          </a:ln>
          <a:effectLst/>
        </p:spPr>
        <p:style>
          <a:lnRef idx="2">
            <a:schemeClr val="accent1"/>
          </a:lnRef>
          <a:fillRef idx="0">
            <a:schemeClr val="accent1"/>
          </a:fillRef>
          <a:effectRef idx="1">
            <a:schemeClr val="accent1"/>
          </a:effectRef>
          <a:fontRef idx="minor">
            <a:schemeClr val="tx1"/>
          </a:fontRef>
        </p:style>
      </p:cxnSp>
      <p:sp>
        <p:nvSpPr>
          <p:cNvPr id="23" name="テキスト ボックス 22"/>
          <p:cNvSpPr txBox="1"/>
          <p:nvPr/>
        </p:nvSpPr>
        <p:spPr>
          <a:xfrm>
            <a:off x="4860361" y="5803178"/>
            <a:ext cx="4040752" cy="430887"/>
          </a:xfrm>
          <a:prstGeom prst="rect">
            <a:avLst/>
          </a:prstGeom>
          <a:noFill/>
        </p:spPr>
        <p:txBody>
          <a:bodyPr wrap="square" lIns="0" tIns="0" rIns="0" bIns="0" rtlCol="0">
            <a:spAutoFit/>
          </a:bodyPr>
          <a:lstStyle/>
          <a:p>
            <a:r>
              <a:rPr kumimoji="1" lang="en-US" altLang="ja-JP" sz="1400" smtClean="0">
                <a:solidFill>
                  <a:srgbClr val="3A4A6E"/>
                </a:solidFill>
                <a:latin typeface="メイリオ" panose="020B0604030504040204" pitchFamily="50" charset="-128"/>
                <a:ea typeface="メイリオ" panose="020B0604030504040204" pitchFamily="50" charset="-128"/>
              </a:rPr>
              <a:t>IoT Hub</a:t>
            </a:r>
            <a:r>
              <a:rPr lang="ja-JP" altLang="en-US" sz="1400">
                <a:solidFill>
                  <a:srgbClr val="3A4A6E"/>
                </a:solidFill>
                <a:latin typeface="メイリオ" panose="020B0604030504040204" pitchFamily="50" charset="-128"/>
                <a:ea typeface="メイリオ" panose="020B0604030504040204" pitchFamily="50" charset="-128"/>
              </a:rPr>
              <a:t>自体</a:t>
            </a:r>
            <a:r>
              <a:rPr kumimoji="1" lang="ja-JP" altLang="en-US" sz="1400" smtClean="0">
                <a:solidFill>
                  <a:srgbClr val="3A4A6E"/>
                </a:solidFill>
                <a:latin typeface="メイリオ" panose="020B0604030504040204" pitchFamily="50" charset="-128"/>
                <a:ea typeface="メイリオ" panose="020B0604030504040204" pitchFamily="50" charset="-128"/>
              </a:rPr>
              <a:t>ファイルアップロードを取り扱えないため、ストレージにアップロードする。</a:t>
            </a:r>
            <a:endParaRPr kumimoji="1" lang="ja-JP" altLang="en-US" sz="1400" dirty="0" smtClean="0">
              <a:solidFill>
                <a:srgbClr val="3A4A6E"/>
              </a:solidFill>
              <a:latin typeface="メイリオ" panose="020B0604030504040204" pitchFamily="50" charset="-128"/>
              <a:ea typeface="メイリオ" panose="020B0604030504040204" pitchFamily="50" charset="-128"/>
            </a:endParaRPr>
          </a:p>
        </p:txBody>
      </p:sp>
      <p:cxnSp>
        <p:nvCxnSpPr>
          <p:cNvPr id="28" name="直線矢印コネクタ 12"/>
          <p:cNvCxnSpPr>
            <a:stCxn id="4" idx="3"/>
            <a:endCxn id="5" idx="1"/>
          </p:cNvCxnSpPr>
          <p:nvPr/>
        </p:nvCxnSpPr>
        <p:spPr>
          <a:xfrm>
            <a:off x="2600325" y="3958961"/>
            <a:ext cx="2533307" cy="13182"/>
          </a:xfrm>
          <a:prstGeom prst="straightConnector1">
            <a:avLst/>
          </a:prstGeom>
          <a:ln>
            <a:prstDash val="solid"/>
            <a:tailEnd type="triangle"/>
          </a:ln>
          <a:effectLst/>
        </p:spPr>
        <p:style>
          <a:lnRef idx="2">
            <a:schemeClr val="accent1"/>
          </a:lnRef>
          <a:fillRef idx="0">
            <a:schemeClr val="accent1"/>
          </a:fillRef>
          <a:effectRef idx="1">
            <a:schemeClr val="accent1"/>
          </a:effectRef>
          <a:fontRef idx="minor">
            <a:schemeClr val="tx1"/>
          </a:fontRef>
        </p:style>
      </p:cxnSp>
      <p:cxnSp>
        <p:nvCxnSpPr>
          <p:cNvPr id="31" name="直線矢印コネクタ 12"/>
          <p:cNvCxnSpPr>
            <a:stCxn id="4" idx="3"/>
            <a:endCxn id="11" idx="1"/>
          </p:cNvCxnSpPr>
          <p:nvPr/>
        </p:nvCxnSpPr>
        <p:spPr>
          <a:xfrm>
            <a:off x="2600325" y="3958961"/>
            <a:ext cx="437764" cy="818799"/>
          </a:xfrm>
          <a:prstGeom prst="bentConnector3">
            <a:avLst>
              <a:gd name="adj1" fmla="val 50000"/>
            </a:avLst>
          </a:prstGeom>
          <a:ln>
            <a:prstDash val="solid"/>
            <a:tailEnd type="triangle"/>
          </a:ln>
          <a:effectLst/>
        </p:spPr>
        <p:style>
          <a:lnRef idx="2">
            <a:schemeClr val="accent1"/>
          </a:lnRef>
          <a:fillRef idx="0">
            <a:schemeClr val="accent1"/>
          </a:fillRef>
          <a:effectRef idx="1">
            <a:schemeClr val="accent1"/>
          </a:effectRef>
          <a:fontRef idx="minor">
            <a:schemeClr val="tx1"/>
          </a:fontRef>
        </p:style>
      </p:cxnSp>
      <p:sp>
        <p:nvSpPr>
          <p:cNvPr id="36" name="テキスト ボックス 35"/>
          <p:cNvSpPr txBox="1"/>
          <p:nvPr/>
        </p:nvSpPr>
        <p:spPr>
          <a:xfrm>
            <a:off x="3670364" y="3706149"/>
            <a:ext cx="1564729" cy="184666"/>
          </a:xfrm>
          <a:prstGeom prst="rect">
            <a:avLst/>
          </a:prstGeom>
          <a:noFill/>
        </p:spPr>
        <p:txBody>
          <a:bodyPr wrap="square" lIns="0" tIns="0" rIns="0" bIns="0" rtlCol="0">
            <a:spAutoFit/>
          </a:bodyPr>
          <a:lstStyle/>
          <a:p>
            <a:pPr algn="ctr"/>
            <a:r>
              <a:rPr kumimoji="1" lang="ja-JP" altLang="en-US" sz="1200" smtClean="0">
                <a:solidFill>
                  <a:srgbClr val="3A4A6E"/>
                </a:solidFill>
                <a:latin typeface="メイリオ" panose="020B0604030504040204" pitchFamily="50" charset="-128"/>
                <a:ea typeface="メイリオ" panose="020B0604030504040204" pitchFamily="50" charset="-128"/>
              </a:rPr>
              <a:t>ファイル未使用</a:t>
            </a:r>
            <a:endParaRPr kumimoji="1" lang="ja-JP" altLang="en-US" sz="1200" dirty="0" smtClean="0">
              <a:solidFill>
                <a:srgbClr val="3A4A6E"/>
              </a:solidFill>
              <a:latin typeface="メイリオ" panose="020B0604030504040204" pitchFamily="50" charset="-128"/>
              <a:ea typeface="メイリオ" panose="020B0604030504040204" pitchFamily="50" charset="-128"/>
            </a:endParaRPr>
          </a:p>
        </p:txBody>
      </p:sp>
      <p:sp>
        <p:nvSpPr>
          <p:cNvPr id="37" name="テキスト ボックス 36"/>
          <p:cNvSpPr txBox="1"/>
          <p:nvPr/>
        </p:nvSpPr>
        <p:spPr>
          <a:xfrm>
            <a:off x="2561746" y="4044228"/>
            <a:ext cx="1564729" cy="184666"/>
          </a:xfrm>
          <a:prstGeom prst="rect">
            <a:avLst/>
          </a:prstGeom>
          <a:noFill/>
        </p:spPr>
        <p:txBody>
          <a:bodyPr wrap="square" lIns="0" tIns="0" rIns="0" bIns="0" rtlCol="0">
            <a:spAutoFit/>
          </a:bodyPr>
          <a:lstStyle/>
          <a:p>
            <a:pPr algn="ctr"/>
            <a:r>
              <a:rPr kumimoji="1" lang="ja-JP" altLang="en-US" sz="1200" smtClean="0">
                <a:solidFill>
                  <a:srgbClr val="3A4A6E"/>
                </a:solidFill>
                <a:latin typeface="メイリオ" panose="020B0604030504040204" pitchFamily="50" charset="-128"/>
                <a:ea typeface="メイリオ" panose="020B0604030504040204" pitchFamily="50" charset="-128"/>
              </a:rPr>
              <a:t>ファイル使用</a:t>
            </a:r>
            <a:endParaRPr kumimoji="1" lang="ja-JP" altLang="en-US" sz="1200" dirty="0" smtClean="0">
              <a:solidFill>
                <a:srgbClr val="3A4A6E"/>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9227957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en-US" altLang="ja-JP" smtClean="0"/>
              <a:t>Cloud</a:t>
            </a:r>
            <a:r>
              <a:rPr lang="ja-JP" altLang="en-US"/>
              <a:t> </a:t>
            </a:r>
            <a:r>
              <a:rPr lang="en-US" altLang="ja-JP" smtClean="0"/>
              <a:t>Robotics API</a:t>
            </a:r>
            <a:r>
              <a:rPr lang="ja-JP" altLang="en-US" smtClean="0"/>
              <a:t>を利用したアプリ開発</a:t>
            </a:r>
            <a:endParaRPr lang="en-US" dirty="0"/>
          </a:p>
        </p:txBody>
      </p:sp>
    </p:spTree>
    <p:extLst>
      <p:ext uri="{BB962C8B-B14F-4D97-AF65-F5344CB8AC3E}">
        <p14:creationId xmlns:p14="http://schemas.microsoft.com/office/powerpoint/2010/main" val="1072401400"/>
      </p:ext>
    </p:extLst>
  </p:cSld>
  <p:clrMapOvr>
    <a:masterClrMapping/>
  </p:clrMapOvr>
</p:sld>
</file>

<file path=ppt/theme/theme1.xml><?xml version="1.0" encoding="utf-8"?>
<a:theme xmlns:a="http://schemas.openxmlformats.org/drawingml/2006/main" name="JBS_designB">
  <a:themeElements>
    <a:clrScheme name="JBSカラースキーム">
      <a:dk1>
        <a:sysClr val="windowText" lastClr="000000"/>
      </a:dk1>
      <a:lt1>
        <a:sysClr val="window" lastClr="FFFFFF"/>
      </a:lt1>
      <a:dk2>
        <a:srgbClr val="23587B"/>
      </a:dk2>
      <a:lt2>
        <a:srgbClr val="388EC7"/>
      </a:lt2>
      <a:accent1>
        <a:srgbClr val="23587B"/>
      </a:accent1>
      <a:accent2>
        <a:srgbClr val="388EC7"/>
      </a:accent2>
      <a:accent3>
        <a:srgbClr val="A8BB2D"/>
      </a:accent3>
      <a:accent4>
        <a:srgbClr val="781F7E"/>
      </a:accent4>
      <a:accent5>
        <a:srgbClr val="FB3400"/>
      </a:accent5>
      <a:accent6>
        <a:srgbClr val="C78938"/>
      </a:accent6>
      <a:hlink>
        <a:srgbClr val="9454C3"/>
      </a:hlink>
      <a:folHlink>
        <a:srgbClr val="3EBBF0"/>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kumimoji="1" dirty="0" smtClean="0">
            <a:latin typeface="メイリオ" panose="020B0604030504040204" pitchFamily="50" charset="-128"/>
            <a:ea typeface="メイリオ" panose="020B0604030504040204" pitchFamily="50" charset="-128"/>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kumimoji="1" dirty="0" smtClean="0">
            <a:latin typeface="メイリオ" panose="020B0604030504040204" pitchFamily="50" charset="-128"/>
            <a:ea typeface="メイリオ" panose="020B0604030504040204" pitchFamily="50" charset="-128"/>
          </a:defRPr>
        </a:defPPr>
      </a:lstStyle>
    </a:txDef>
  </a:objectDefaults>
  <a:extraClrSchemeLst/>
  <a:extLst>
    <a:ext uri="{05A4C25C-085E-4340-85A3-A5531E510DB2}">
      <thm15:themeFamily xmlns:thm15="http://schemas.microsoft.com/office/thememl/2012/main" name="プレゼンテーション2" id="{B868BCA5-1B8F-4C54-9BBB-798626042A4B}" vid="{C6E201D7-18B5-4792-8A1C-EFCB78603CE6}"/>
    </a:ext>
  </a:ext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ドキュメント" ma:contentTypeID="0x010100FDA007BB54B09B4EA8C934037D4780DF" ma:contentTypeVersion="0" ma:contentTypeDescription="新しいドキュメントを作成します。" ma:contentTypeScope="" ma:versionID="827cc64a466223e848fde8373b19e0f4">
  <xsd:schema xmlns:xsd="http://www.w3.org/2001/XMLSchema" xmlns:xs="http://www.w3.org/2001/XMLSchema" xmlns:p="http://schemas.microsoft.com/office/2006/metadata/properties" targetNamespace="http://schemas.microsoft.com/office/2006/metadata/properties" ma:root="true" ma:fieldsID="8c216975fa0084bb3f54c3fd858a6103">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0432D62-C428-4BE6-9F32-D810AF39EF5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A926ECB2-35E7-4B9E-AE58-CA1154E88805}">
  <ds:schemaRefs>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www.w3.org/XML/1998/namespace"/>
    <ds:schemaRef ds:uri="http://purl.org/dc/dcmitype/"/>
  </ds:schemaRefs>
</ds:datastoreItem>
</file>

<file path=customXml/itemProps3.xml><?xml version="1.0" encoding="utf-8"?>
<ds:datastoreItem xmlns:ds="http://schemas.openxmlformats.org/officeDocument/2006/customXml" ds:itemID="{0A645F45-D181-4BD7-A212-42D15B63B25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IoTワイド</Template>
  <TotalTime>0</TotalTime>
  <Words>2055</Words>
  <Application>Microsoft Office PowerPoint</Application>
  <PresentationFormat>ワイド画面</PresentationFormat>
  <Paragraphs>323</Paragraphs>
  <Slides>37</Slides>
  <Notes>0</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37</vt:i4>
      </vt:variant>
    </vt:vector>
  </HeadingPairs>
  <TitlesOfParts>
    <vt:vector size="46" baseType="lpstr">
      <vt:lpstr>ＭＳ Ｐゴシック</vt:lpstr>
      <vt:lpstr>ＭＳ ゴシック</vt:lpstr>
      <vt:lpstr>メイリオ</vt:lpstr>
      <vt:lpstr>Yu Gothic</vt:lpstr>
      <vt:lpstr>Arial</vt:lpstr>
      <vt:lpstr>Calibri</vt:lpstr>
      <vt:lpstr>Century Gothic</vt:lpstr>
      <vt:lpstr>Wingdings</vt:lpstr>
      <vt:lpstr>JBS_designB</vt:lpstr>
      <vt:lpstr>Pepper x Azure Cloud Robotics APIハンズオンワークショップ 〜Microsoft Azureを簡単に使いこなそう〜</vt:lpstr>
      <vt:lpstr>アジェンダ</vt:lpstr>
      <vt:lpstr>本日のハンズオンのスコープ</vt:lpstr>
      <vt:lpstr>デモ</vt:lpstr>
      <vt:lpstr>サンプルアプリのデモ</vt:lpstr>
      <vt:lpstr>Cloud Robotics APIの仕組み</vt:lpstr>
      <vt:lpstr>Cloud Robotics API</vt:lpstr>
      <vt:lpstr>Cloud Robotics APIを使う時の処理フロー</vt:lpstr>
      <vt:lpstr>Cloud Robotics APIを利用したアプリ開発</vt:lpstr>
      <vt:lpstr>検証済コードの利用</vt:lpstr>
      <vt:lpstr>Cloud Robotics APIとの接続</vt:lpstr>
      <vt:lpstr>Cloud Robotics APIへのメッセージ送信</vt:lpstr>
      <vt:lpstr>Cloud Robotics APIからのメッセージ受信</vt:lpstr>
      <vt:lpstr>Cloud Robotics APIと連携するためのBox</vt:lpstr>
      <vt:lpstr>Cloud Robotics APIのコールシーケンス</vt:lpstr>
      <vt:lpstr>気を付けるポイント</vt:lpstr>
      <vt:lpstr>ハンズオン</vt:lpstr>
      <vt:lpstr>ハンズオンを始めるにあたり</vt:lpstr>
      <vt:lpstr>【Step.1】ストレージの情報を取得する</vt:lpstr>
      <vt:lpstr>課題: 1-1</vt:lpstr>
      <vt:lpstr>課題: 1-1</vt:lpstr>
      <vt:lpstr>課題: 1-2</vt:lpstr>
      <vt:lpstr>課題: 1-2</vt:lpstr>
      <vt:lpstr>【Step.2】顔を登録する</vt:lpstr>
      <vt:lpstr>課題: 2-1</vt:lpstr>
      <vt:lpstr>課題: 2-1</vt:lpstr>
      <vt:lpstr>課題: 2-2</vt:lpstr>
      <vt:lpstr>課題: 2-2</vt:lpstr>
      <vt:lpstr>【Step.3】顔を認識する</vt:lpstr>
      <vt:lpstr>課題: 3-1</vt:lpstr>
      <vt:lpstr>課題: 3-1</vt:lpstr>
      <vt:lpstr>課題: 3-2</vt:lpstr>
      <vt:lpstr>【Step.4】写真を分析する</vt:lpstr>
      <vt:lpstr>課題</vt:lpstr>
      <vt:lpstr>Appendix</vt:lpstr>
      <vt:lpstr>サンプルコードの説明</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2016-12-01T09:40:32Z</dcterms:created>
  <dcterms:modified xsi:type="dcterms:W3CDTF">2017-03-05T12:53:56Z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0x010100FDA007BB54B09B4EA8C934037D4780DF</vt:lpwstr>
  </property>
</Properties>
</file>