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3260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71016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360" y="1632240"/>
            <a:ext cx="4984200" cy="3976920"/>
          </a:xfrm>
          <a:prstGeom prst="rect">
            <a:avLst/>
          </a:prstGeom>
          <a:ln>
            <a:noFill/>
          </a:ln>
        </p:spPr>
      </p:pic>
      <p:pic>
        <p:nvPicPr>
          <p:cNvPr id="36" name="" descr=""/>
          <p:cNvPicPr/>
          <p:nvPr/>
        </p:nvPicPr>
        <p:blipFill>
          <a:blip r:embed="rId3"/>
          <a:stretch/>
        </p:blipFill>
        <p:spPr>
          <a:xfrm>
            <a:off x="2079360" y="163224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632600"/>
            <a:ext cx="8229240" cy="3976920"/>
          </a:xfrm>
          <a:prstGeom prst="rect">
            <a:avLst/>
          </a:prstGeom>
        </p:spPr>
        <p:txBody>
          <a:bodyPr lIns="0" rIns="0" tIns="0" bIns="0" anchor="ctr"/>
          <a:p>
            <a:pPr algn="ctr"/>
            <a:endParaRPr b="0" lang="de-A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522360"/>
            <a:ext cx="6531120" cy="3028320"/>
          </a:xfrm>
          <a:prstGeom prst="rect">
            <a:avLst/>
          </a:prstGeom>
        </p:spPr>
        <p:txBody>
          <a:bodyPr lIns="0" rIns="0" tIns="0" bIns="0" anchor="ctr"/>
          <a:p>
            <a:pPr algn="ctr"/>
            <a:endParaRPr b="0" lang="de-A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32600"/>
            <a:ext cx="8229240" cy="3976920"/>
          </a:xfrm>
          <a:prstGeom prst="rect">
            <a:avLst/>
          </a:prstGeom>
        </p:spPr>
        <p:txBody>
          <a:bodyPr lIns="0" rIns="0" tIns="0" bIns="0" anchor="ctr"/>
          <a:p>
            <a:pPr algn="ctr"/>
            <a:endParaRPr b="0" lang="de-A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71016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3260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71016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079360" y="1632240"/>
            <a:ext cx="4984200" cy="3976920"/>
          </a:xfrm>
          <a:prstGeom prst="rect">
            <a:avLst/>
          </a:prstGeom>
          <a:ln>
            <a:noFill/>
          </a:ln>
        </p:spPr>
      </p:pic>
      <p:pic>
        <p:nvPicPr>
          <p:cNvPr id="73" name="" descr=""/>
          <p:cNvPicPr/>
          <p:nvPr/>
        </p:nvPicPr>
        <p:blipFill>
          <a:blip r:embed="rId3"/>
          <a:stretch/>
        </p:blipFill>
        <p:spPr>
          <a:xfrm>
            <a:off x="2079360" y="163224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632600"/>
            <a:ext cx="8229240" cy="3976920"/>
          </a:xfrm>
          <a:prstGeom prst="rect">
            <a:avLst/>
          </a:prstGeom>
        </p:spPr>
        <p:txBody>
          <a:bodyPr lIns="0" rIns="0" tIns="0" bIns="0" anchor="ctr"/>
          <a:p>
            <a:pPr algn="ctr"/>
            <a:endParaRPr b="0" lang="de-A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522360"/>
            <a:ext cx="6531120" cy="3028320"/>
          </a:xfrm>
          <a:prstGeom prst="rect">
            <a:avLst/>
          </a:prstGeom>
        </p:spPr>
        <p:txBody>
          <a:bodyPr lIns="0" rIns="0" tIns="0" bIns="0" anchor="ctr"/>
          <a:p>
            <a:pPr algn="ctr"/>
            <a:endParaRPr b="0" lang="de-A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371016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3260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371016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632600"/>
            <a:ext cx="822924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079360" y="1632240"/>
            <a:ext cx="4984200" cy="3976920"/>
          </a:xfrm>
          <a:prstGeom prst="rect">
            <a:avLst/>
          </a:prstGeom>
          <a:ln>
            <a:noFill/>
          </a:ln>
        </p:spPr>
      </p:pic>
      <p:pic>
        <p:nvPicPr>
          <p:cNvPr id="110" name="" descr=""/>
          <p:cNvPicPr/>
          <p:nvPr/>
        </p:nvPicPr>
        <p:blipFill>
          <a:blip r:embed="rId3"/>
          <a:stretch/>
        </p:blipFill>
        <p:spPr>
          <a:xfrm>
            <a:off x="2079360" y="163224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522360"/>
            <a:ext cx="6531120" cy="3028320"/>
          </a:xfrm>
          <a:prstGeom prst="rect">
            <a:avLst/>
          </a:prstGeom>
        </p:spPr>
        <p:txBody>
          <a:bodyPr lIns="0" rIns="0" tIns="0" bIns="0" anchor="ctr"/>
          <a:p>
            <a:pPr algn="ctr"/>
            <a:endParaRPr b="0" lang="de-A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32600"/>
            <a:ext cx="4015800" cy="397692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71016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23920"/>
            <a:ext cx="6531120" cy="125028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32600"/>
            <a:ext cx="401580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710160"/>
            <a:ext cx="8229240" cy="1896840"/>
          </a:xfrm>
          <a:prstGeom prst="rect">
            <a:avLst/>
          </a:prstGeom>
        </p:spPr>
        <p:txBody>
          <a:bodyPr lIns="0" rIns="0" tIns="0" bIns="0"/>
          <a:p>
            <a:endParaRPr b="0" lang="de-A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 y="360"/>
            <a:ext cx="9143280" cy="6857280"/>
          </a:xfrm>
          <a:prstGeom prst="rect">
            <a:avLst/>
          </a:prstGeom>
          <a:ln>
            <a:noFill/>
          </a:ln>
        </p:spPr>
      </p:pic>
      <p:sp>
        <p:nvSpPr>
          <p:cNvPr id="1" name="PlaceHolder 1"/>
          <p:cNvSpPr>
            <a:spLocks noGrp="1"/>
          </p:cNvSpPr>
          <p:nvPr>
            <p:ph type="title"/>
          </p:nvPr>
        </p:nvSpPr>
        <p:spPr>
          <a:xfrm>
            <a:off x="457200" y="522360"/>
            <a:ext cx="6531120" cy="65304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de-AT" sz="3200" spc="-1" strike="noStrike">
                <a:solidFill>
                  <a:srgbClr val="000000"/>
                </a:solidFill>
                <a:uFill>
                  <a:solidFill>
                    <a:srgbClr val="ffffff"/>
                  </a:solidFill>
                </a:uFill>
                <a:latin typeface="Arial"/>
              </a:rPr>
              <a:t>Format des Gliederungstextes durch Klicken bearbeiten</a:t>
            </a:r>
            <a:endParaRPr b="0" lang="de-AT"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AT" sz="2800" spc="-1" strike="noStrike">
                <a:solidFill>
                  <a:srgbClr val="000000"/>
                </a:solidFill>
                <a:uFill>
                  <a:solidFill>
                    <a:srgbClr val="ffffff"/>
                  </a:solidFill>
                </a:uFill>
                <a:latin typeface="Arial"/>
              </a:rPr>
              <a:t>Zweite Gliederungsebene</a:t>
            </a:r>
            <a:endParaRPr b="0" lang="de-AT"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AT" sz="2400" spc="-1" strike="noStrike">
                <a:solidFill>
                  <a:srgbClr val="000000"/>
                </a:solidFill>
                <a:uFill>
                  <a:solidFill>
                    <a:srgbClr val="ffffff"/>
                  </a:solidFill>
                </a:uFill>
                <a:latin typeface="Arial"/>
              </a:rPr>
              <a:t>Dritte Gliederungsebene</a:t>
            </a:r>
            <a:endParaRPr b="0" lang="de-AT"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AT" sz="2000" spc="-1" strike="noStrike">
                <a:solidFill>
                  <a:srgbClr val="000000"/>
                </a:solidFill>
                <a:uFill>
                  <a:solidFill>
                    <a:srgbClr val="ffffff"/>
                  </a:solidFill>
                </a:uFill>
                <a:latin typeface="Arial"/>
              </a:rPr>
              <a:t>Vierte Gliederungsebene</a:t>
            </a:r>
            <a:endParaRPr b="0" lang="de-AT"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AT" sz="2000" spc="-1" strike="noStrike">
                <a:solidFill>
                  <a:srgbClr val="000000"/>
                </a:solidFill>
                <a:uFill>
                  <a:solidFill>
                    <a:srgbClr val="ffffff"/>
                  </a:solidFill>
                </a:uFill>
                <a:latin typeface="Arial"/>
              </a:rPr>
              <a:t>Fünfte Gliederungsebene</a:t>
            </a:r>
            <a:endParaRPr b="0" lang="de-AT"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AT" sz="2000" spc="-1" strike="noStrike">
                <a:solidFill>
                  <a:srgbClr val="000000"/>
                </a:solidFill>
                <a:uFill>
                  <a:solidFill>
                    <a:srgbClr val="ffffff"/>
                  </a:solidFill>
                </a:uFill>
                <a:latin typeface="Arial"/>
              </a:rPr>
              <a:t>Sechste Gliederungsebene</a:t>
            </a:r>
            <a:endParaRPr b="0" lang="de-AT"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AT" sz="2000" spc="-1" strike="noStrike">
                <a:solidFill>
                  <a:srgbClr val="000000"/>
                </a:solidFill>
                <a:uFill>
                  <a:solidFill>
                    <a:srgbClr val="ffffff"/>
                  </a:solidFill>
                </a:uFill>
                <a:latin typeface="Arial"/>
              </a:rPr>
              <a:t>Siebte Gliederungsebene</a:t>
            </a:r>
            <a:endParaRPr b="0" lang="de-A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 name="" descr=""/>
          <p:cNvPicPr/>
          <p:nvPr/>
        </p:nvPicPr>
        <p:blipFill>
          <a:blip r:embed="rId2"/>
          <a:stretch/>
        </p:blipFill>
        <p:spPr>
          <a:xfrm>
            <a:off x="360" y="360"/>
            <a:ext cx="9143280" cy="6857280"/>
          </a:xfrm>
          <a:prstGeom prst="rect">
            <a:avLst/>
          </a:prstGeom>
          <a:ln>
            <a:noFill/>
          </a:ln>
        </p:spPr>
      </p:pic>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de-AT" sz="4400" spc="-1" strike="noStrike">
                <a:solidFill>
                  <a:srgbClr val="000000"/>
                </a:solidFill>
                <a:uFill>
                  <a:solidFill>
                    <a:srgbClr val="ffffff"/>
                  </a:solidFill>
                </a:uFill>
                <a:latin typeface="Arial"/>
              </a:rPr>
              <a:t>Format des Titeltextes durch Klicken bearbeiten</a:t>
            </a:r>
            <a:endParaRPr b="0" lang="de-AT"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de-AT" sz="3200" spc="-1" strike="noStrike">
                <a:solidFill>
                  <a:srgbClr val="000000"/>
                </a:solidFill>
                <a:uFill>
                  <a:solidFill>
                    <a:srgbClr val="ffffff"/>
                  </a:solidFill>
                </a:uFill>
                <a:latin typeface="Arial"/>
              </a:rPr>
              <a:t>Format des Gliederungstextes durch Klicken bearbeiten</a:t>
            </a:r>
            <a:endParaRPr b="0" lang="de-AT"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AT" sz="2800" spc="-1" strike="noStrike">
                <a:solidFill>
                  <a:srgbClr val="000000"/>
                </a:solidFill>
                <a:uFill>
                  <a:solidFill>
                    <a:srgbClr val="ffffff"/>
                  </a:solidFill>
                </a:uFill>
                <a:latin typeface="Arial"/>
              </a:rPr>
              <a:t>Zweite Gliederungsebene</a:t>
            </a:r>
            <a:endParaRPr b="0" lang="de-AT"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AT" sz="2400" spc="-1" strike="noStrike">
                <a:solidFill>
                  <a:srgbClr val="000000"/>
                </a:solidFill>
                <a:uFill>
                  <a:solidFill>
                    <a:srgbClr val="ffffff"/>
                  </a:solidFill>
                </a:uFill>
                <a:latin typeface="Arial"/>
              </a:rPr>
              <a:t>Dritte Gliederungsebene</a:t>
            </a:r>
            <a:endParaRPr b="0" lang="de-AT"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AT" sz="2000" spc="-1" strike="noStrike">
                <a:solidFill>
                  <a:srgbClr val="000000"/>
                </a:solidFill>
                <a:uFill>
                  <a:solidFill>
                    <a:srgbClr val="ffffff"/>
                  </a:solidFill>
                </a:uFill>
                <a:latin typeface="Arial"/>
              </a:rPr>
              <a:t>Vierte Gliederungsebene</a:t>
            </a:r>
            <a:endParaRPr b="0" lang="de-AT"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AT" sz="2000" spc="-1" strike="noStrike">
                <a:solidFill>
                  <a:srgbClr val="000000"/>
                </a:solidFill>
                <a:uFill>
                  <a:solidFill>
                    <a:srgbClr val="ffffff"/>
                  </a:solidFill>
                </a:uFill>
                <a:latin typeface="Arial"/>
              </a:rPr>
              <a:t>Fünfte Gliederungsebene</a:t>
            </a:r>
            <a:endParaRPr b="0" lang="de-AT"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AT" sz="2000" spc="-1" strike="noStrike">
                <a:solidFill>
                  <a:srgbClr val="000000"/>
                </a:solidFill>
                <a:uFill>
                  <a:solidFill>
                    <a:srgbClr val="ffffff"/>
                  </a:solidFill>
                </a:uFill>
                <a:latin typeface="Arial"/>
              </a:rPr>
              <a:t>Sechste Gliederungsebene</a:t>
            </a:r>
            <a:endParaRPr b="0" lang="de-AT"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AT" sz="2000" spc="-1" strike="noStrike">
                <a:solidFill>
                  <a:srgbClr val="000000"/>
                </a:solidFill>
                <a:uFill>
                  <a:solidFill>
                    <a:srgbClr val="ffffff"/>
                  </a:solidFill>
                </a:uFill>
                <a:latin typeface="Arial"/>
              </a:rPr>
              <a:t>Siebte Gliederungsebene</a:t>
            </a:r>
            <a:endParaRPr b="0" lang="de-A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 descr=""/>
          <p:cNvPicPr/>
          <p:nvPr/>
        </p:nvPicPr>
        <p:blipFill>
          <a:blip r:embed="rId2"/>
          <a:stretch/>
        </p:blipFill>
        <p:spPr>
          <a:xfrm>
            <a:off x="360" y="360"/>
            <a:ext cx="9143280" cy="6857280"/>
          </a:xfrm>
          <a:prstGeom prst="rect">
            <a:avLst/>
          </a:prstGeom>
          <a:ln>
            <a:noFill/>
          </a:ln>
        </p:spPr>
      </p:pic>
      <p:sp>
        <p:nvSpPr>
          <p:cNvPr id="75" name="PlaceHolder 1"/>
          <p:cNvSpPr>
            <a:spLocks noGrp="1"/>
          </p:cNvSpPr>
          <p:nvPr>
            <p:ph type="title"/>
          </p:nvPr>
        </p:nvSpPr>
        <p:spPr>
          <a:xfrm>
            <a:off x="457200" y="522360"/>
            <a:ext cx="6531120" cy="653040"/>
          </a:xfrm>
          <a:prstGeom prst="rect">
            <a:avLst/>
          </a:prstGeom>
        </p:spPr>
        <p:txBody>
          <a:bodyPr lIns="0" rIns="0" tIns="0" bIns="0" anchor="ctr"/>
          <a:p>
            <a:pPr algn="ctr"/>
            <a:endParaRPr b="0" lang="de-AT"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32600"/>
            <a:ext cx="8229240" cy="3976920"/>
          </a:xfrm>
          <a:prstGeom prst="rect">
            <a:avLst/>
          </a:prstGeom>
        </p:spPr>
        <p:txBody>
          <a:bodyPr lIns="0" rIns="0" tIns="0" bIns="0"/>
          <a:p>
            <a:pPr marL="432000" indent="-324000">
              <a:buClr>
                <a:srgbClr val="000000"/>
              </a:buClr>
              <a:buSzPct val="45000"/>
              <a:buFont typeface="Wingdings" charset="2"/>
              <a:buChar char=""/>
            </a:pPr>
            <a:r>
              <a:rPr b="0" lang="de-AT" sz="1800" spc="-1" strike="noStrike">
                <a:solidFill>
                  <a:srgbClr val="000000"/>
                </a:solidFill>
                <a:uFill>
                  <a:solidFill>
                    <a:srgbClr val="ffffff"/>
                  </a:solidFill>
                </a:uFill>
                <a:latin typeface="Arial"/>
              </a:rPr>
              <a:t>Format des Gliederungstextes durch Klicken bearbeiten</a:t>
            </a:r>
            <a:endParaRPr b="0" lang="de-AT"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AT" sz="1800" spc="-1" strike="noStrike">
                <a:solidFill>
                  <a:srgbClr val="000000"/>
                </a:solidFill>
                <a:uFill>
                  <a:solidFill>
                    <a:srgbClr val="ffffff"/>
                  </a:solidFill>
                </a:uFill>
                <a:latin typeface="Arial"/>
              </a:rPr>
              <a:t>Zweite Gliederungsebene</a:t>
            </a:r>
            <a:endParaRPr b="0" lang="de-AT"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AT" sz="1800" spc="-1" strike="noStrike">
                <a:solidFill>
                  <a:srgbClr val="000000"/>
                </a:solidFill>
                <a:uFill>
                  <a:solidFill>
                    <a:srgbClr val="ffffff"/>
                  </a:solidFill>
                </a:uFill>
                <a:latin typeface="Arial"/>
              </a:rPr>
              <a:t>Dritte Gliederungsebene</a:t>
            </a:r>
            <a:endParaRPr b="0" lang="de-AT"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AT" sz="1800" spc="-1" strike="noStrike">
                <a:solidFill>
                  <a:srgbClr val="000000"/>
                </a:solidFill>
                <a:uFill>
                  <a:solidFill>
                    <a:srgbClr val="ffffff"/>
                  </a:solidFill>
                </a:uFill>
                <a:latin typeface="Arial"/>
              </a:rPr>
              <a:t>Vierte Gliederungsebene</a:t>
            </a:r>
            <a:endParaRPr b="0" lang="de-AT"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AT" sz="1800" spc="-1" strike="noStrike">
                <a:solidFill>
                  <a:srgbClr val="000000"/>
                </a:solidFill>
                <a:uFill>
                  <a:solidFill>
                    <a:srgbClr val="ffffff"/>
                  </a:solidFill>
                </a:uFill>
                <a:latin typeface="Arial"/>
              </a:rPr>
              <a:t>Fünfte Gliederungsebene</a:t>
            </a:r>
            <a:endParaRPr b="0" lang="de-AT"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AT" sz="1800" spc="-1" strike="noStrike">
                <a:solidFill>
                  <a:srgbClr val="000000"/>
                </a:solidFill>
                <a:uFill>
                  <a:solidFill>
                    <a:srgbClr val="ffffff"/>
                  </a:solidFill>
                </a:uFill>
                <a:latin typeface="Arial"/>
              </a:rPr>
              <a:t>Sechste Gliederungsebene</a:t>
            </a:r>
            <a:endParaRPr b="0" lang="de-AT"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AT" sz="1800" spc="-1" strike="noStrike">
                <a:solidFill>
                  <a:srgbClr val="000000"/>
                </a:solidFill>
                <a:uFill>
                  <a:solidFill>
                    <a:srgbClr val="ffffff"/>
                  </a:solidFill>
                </a:uFill>
                <a:latin typeface="Arial"/>
              </a:rPr>
              <a:t>Siebte Gliederungsebene</a:t>
            </a:r>
            <a:endParaRPr b="0" lang="de-AT"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85800" y="2130480"/>
            <a:ext cx="7771680" cy="1469160"/>
          </a:xfrm>
          <a:prstGeom prst="rect">
            <a:avLst/>
          </a:prstGeom>
          <a:noFill/>
          <a:ln>
            <a:noFill/>
          </a:ln>
        </p:spPr>
        <p:style>
          <a:lnRef idx="0"/>
          <a:fillRef idx="0"/>
          <a:effectRef idx="0"/>
          <a:fontRef idx="minor"/>
        </p:style>
      </p:sp>
      <p:sp>
        <p:nvSpPr>
          <p:cNvPr id="112" name="CustomShape 2"/>
          <p:cNvSpPr/>
          <p:nvPr/>
        </p:nvSpPr>
        <p:spPr>
          <a:xfrm>
            <a:off x="1371600" y="3886200"/>
            <a:ext cx="6400080" cy="175176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6360" y="1406160"/>
            <a:ext cx="9071280" cy="507888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de-AT" sz="2140" spc="-1" strike="noStrike">
                <a:solidFill>
                  <a:srgbClr val="000000"/>
                </a:solidFill>
                <a:uFill>
                  <a:solidFill>
                    <a:srgbClr val="ffffff"/>
                  </a:solidFill>
                </a:uFill>
                <a:latin typeface="Arial"/>
              </a:rPr>
              <a:t> </a:t>
            </a:r>
            <a:endParaRPr b="0" lang="de-AT"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de-AT" sz="2140" spc="-1" strike="noStrike">
                <a:solidFill>
                  <a:srgbClr val="000000"/>
                </a:solidFill>
                <a:uFill>
                  <a:solidFill>
                    <a:srgbClr val="ffffff"/>
                  </a:solidFill>
                </a:uFill>
                <a:latin typeface="Arial"/>
              </a:rPr>
              <a:t>Wie: </a:t>
            </a:r>
            <a:endParaRPr b="0" lang="de-AT"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de-AT" sz="2140" spc="-1" strike="noStrike">
                <a:solidFill>
                  <a:srgbClr val="000000"/>
                </a:solidFill>
                <a:uFill>
                  <a:solidFill>
                    <a:srgbClr val="ffffff"/>
                  </a:solidFill>
                </a:uFill>
                <a:latin typeface="Arial"/>
              </a:rPr>
              <a:t>per Austausch von Json-Dokumenten</a:t>
            </a:r>
            <a:endParaRPr b="0" lang="de-AT"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de-AT" sz="2140" spc="-1" strike="noStrike">
                <a:solidFill>
                  <a:srgbClr val="000000"/>
                </a:solidFill>
                <a:uFill>
                  <a:solidFill>
                    <a:srgbClr val="ffffff"/>
                  </a:solidFill>
                </a:uFill>
                <a:latin typeface="Arial"/>
              </a:rPr>
              <a:t> </a:t>
            </a:r>
            <a:endParaRPr b="0" lang="de-AT"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de-AT" sz="2140" spc="-1" strike="noStrike">
                <a:solidFill>
                  <a:srgbClr val="000000"/>
                </a:solidFill>
                <a:uFill>
                  <a:solidFill>
                    <a:srgbClr val="ffffff"/>
                  </a:solidFill>
                </a:uFill>
                <a:latin typeface="Arial"/>
              </a:rPr>
              <a:t> </a:t>
            </a:r>
            <a:endParaRPr b="0" lang="de-AT"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de-AT" sz="2140" spc="-1" strike="noStrike">
                <a:solidFill>
                  <a:srgbClr val="000000"/>
                </a:solidFill>
                <a:uFill>
                  <a:solidFill>
                    <a:srgbClr val="ffffff"/>
                  </a:solidFill>
                </a:uFill>
                <a:latin typeface="Arial"/>
              </a:rPr>
              <a:t>Wozu:</a:t>
            </a:r>
            <a:endParaRPr b="0" lang="de-AT"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de-AT" sz="2140" spc="-1" strike="noStrike">
                <a:solidFill>
                  <a:srgbClr val="000000"/>
                </a:solidFill>
                <a:uFill>
                  <a:solidFill>
                    <a:srgbClr val="ffffff"/>
                  </a:solidFill>
                </a:uFill>
                <a:latin typeface="Arial"/>
              </a:rPr>
              <a:t>Autentifizierung der Clients beim Server,</a:t>
            </a:r>
            <a:endParaRPr b="0" lang="de-AT"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de-AT" sz="2140" spc="-1" strike="noStrike">
                <a:solidFill>
                  <a:srgbClr val="000000"/>
                </a:solidFill>
                <a:uFill>
                  <a:solidFill>
                    <a:srgbClr val="ffffff"/>
                  </a:solidFill>
                </a:uFill>
                <a:latin typeface="Arial"/>
              </a:rPr>
              <a:t>Übermittlung der Arbeitsaufgaben ("Tasks") </a:t>
            </a:r>
            <a:endParaRPr b="0" lang="de-AT"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de-AT" sz="2140" spc="-1" strike="noStrike">
                <a:solidFill>
                  <a:srgbClr val="000000"/>
                </a:solidFill>
                <a:uFill>
                  <a:solidFill>
                    <a:srgbClr val="ffffff"/>
                  </a:solidFill>
                </a:uFill>
                <a:latin typeface="Arial"/>
              </a:rPr>
              <a:t>vom Server zum Client</a:t>
            </a:r>
            <a:endParaRPr b="0" lang="de-AT"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de-AT" sz="2140" spc="-1" strike="noStrike">
                <a:solidFill>
                  <a:srgbClr val="000000"/>
                </a:solidFill>
                <a:uFill>
                  <a:solidFill>
                    <a:srgbClr val="ffffff"/>
                  </a:solidFill>
                </a:uFill>
                <a:latin typeface="Arial"/>
              </a:rPr>
              <a:t> </a:t>
            </a:r>
            <a:endParaRPr b="0" lang="de-AT" sz="1800" spc="-1" strike="noStrike">
              <a:solidFill>
                <a:srgbClr val="000000"/>
              </a:solidFill>
              <a:uFill>
                <a:solidFill>
                  <a:srgbClr val="ffffff"/>
                </a:solidFill>
              </a:uFill>
              <a:latin typeface="Arial"/>
            </a:endParaRPr>
          </a:p>
        </p:txBody>
      </p:sp>
      <p:sp>
        <p:nvSpPr>
          <p:cNvPr id="114" name="CustomShape 2"/>
          <p:cNvSpPr/>
          <p:nvPr/>
        </p:nvSpPr>
        <p:spPr>
          <a:xfrm>
            <a:off x="72360" y="144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de-AT" sz="4000" spc="-1" strike="noStrike">
                <a:solidFill>
                  <a:srgbClr val="000000"/>
                </a:solidFill>
                <a:uFill>
                  <a:solidFill>
                    <a:srgbClr val="ffffff"/>
                  </a:solidFill>
                </a:uFill>
                <a:latin typeface="Arial"/>
              </a:rPr>
              <a:t>Kommunikator </a:t>
            </a:r>
            <a:endParaRPr b="0" lang="de-AT"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de-AT" sz="4400" spc="-1" strike="noStrike">
                <a:solidFill>
                  <a:srgbClr val="000000"/>
                </a:solidFill>
                <a:uFill>
                  <a:solidFill>
                    <a:srgbClr val="ffffff"/>
                  </a:solidFill>
                </a:uFill>
                <a:latin typeface="Calibri"/>
              </a:rPr>
              <a:t>Roland bisher erreicht</a:t>
            </a:r>
            <a:endParaRPr b="0" lang="de-AT" sz="1800" spc="-1" strike="noStrike">
              <a:solidFill>
                <a:srgbClr val="000000"/>
              </a:solidFill>
              <a:uFill>
                <a:solidFill>
                  <a:srgbClr val="ffffff"/>
                </a:solidFill>
              </a:uFill>
              <a:latin typeface="Arial"/>
            </a:endParaRPr>
          </a:p>
        </p:txBody>
      </p:sp>
      <p:sp>
        <p:nvSpPr>
          <p:cNvPr id="11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de-AT" sz="3200" spc="-1" strike="noStrike">
                <a:solidFill>
                  <a:srgbClr val="000000"/>
                </a:solidFill>
                <a:uFill>
                  <a:solidFill>
                    <a:srgbClr val="ffffff"/>
                  </a:solidFill>
                </a:uFill>
                <a:latin typeface="Calibri"/>
              </a:rPr>
              <a:t>An Funktionalität haben wir bis jetzt eine Authentifizierungs-Kommunikation zwischen Client und Server umgesetzt: Der Client schickt dem Server per http-Request ein JsonDokument mit den Inhalten Typ, Username und Passwort, der Server prüft ob der JsonKey "Typ" vorhanden ist, ob er einen sinnvollen Wert hat und falls er den Wert "authentication" hat überprüft er Username und Passwort auf Gültigkeit und meldet dem Client (als "Plain-Text") zurück, ob die Authentifizierung erfolgreich war.</a:t>
            </a:r>
            <a:endParaRPr b="0" lang="de-AT" sz="1800" spc="-1" strike="noStrike">
              <a:solidFill>
                <a:srgbClr val="000000"/>
              </a:solidFill>
              <a:uFill>
                <a:solidFill>
                  <a:srgbClr val="ffffff"/>
                </a:solidFill>
              </a:uFill>
              <a:latin typeface="Arial"/>
            </a:endParaRPr>
          </a:p>
          <a:p>
            <a:pPr>
              <a:lnSpc>
                <a:spcPct val="100000"/>
              </a:lnSpc>
            </a:pPr>
            <a:endParaRPr b="0" lang="de-AT"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8880" cy="1142280"/>
          </a:xfrm>
          <a:prstGeom prst="rect">
            <a:avLst/>
          </a:prstGeom>
          <a:noFill/>
          <a:ln>
            <a:noFill/>
          </a:ln>
        </p:spPr>
        <p:style>
          <a:lnRef idx="0"/>
          <a:fillRef idx="0"/>
          <a:effectRef idx="0"/>
          <a:fontRef idx="minor"/>
        </p:style>
      </p:sp>
      <p:sp>
        <p:nvSpPr>
          <p:cNvPr id="118" name="CustomShape 2"/>
          <p:cNvSpPr/>
          <p:nvPr/>
        </p:nvSpPr>
        <p:spPr>
          <a:xfrm>
            <a:off x="457200" y="1600200"/>
            <a:ext cx="8228880" cy="4525200"/>
          </a:xfrm>
          <a:prstGeom prst="rect">
            <a:avLst/>
          </a:prstGeom>
          <a:noFill/>
          <a:ln>
            <a:noFill/>
          </a:ln>
        </p:spPr>
        <p:style>
          <a:lnRef idx="0"/>
          <a:fillRef idx="0"/>
          <a:effectRef idx="0"/>
          <a:fontRef idx="minor"/>
        </p:style>
      </p:sp>
      <p:pic>
        <p:nvPicPr>
          <p:cNvPr id="119" name="Picture 2" descr=""/>
          <p:cNvPicPr/>
          <p:nvPr/>
        </p:nvPicPr>
        <p:blipFill>
          <a:blip r:embed="rId1"/>
          <a:stretch/>
        </p:blipFill>
        <p:spPr>
          <a:xfrm>
            <a:off x="0" y="836640"/>
            <a:ext cx="9143280" cy="43761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8228880" cy="1142280"/>
          </a:xfrm>
          <a:prstGeom prst="rect">
            <a:avLst/>
          </a:prstGeom>
          <a:noFill/>
          <a:ln>
            <a:noFill/>
          </a:ln>
        </p:spPr>
        <p:style>
          <a:lnRef idx="0"/>
          <a:fillRef idx="0"/>
          <a:effectRef idx="0"/>
          <a:fontRef idx="minor"/>
        </p:style>
      </p:sp>
      <p:sp>
        <p:nvSpPr>
          <p:cNvPr id="121" name="CustomShape 2"/>
          <p:cNvSpPr/>
          <p:nvPr/>
        </p:nvSpPr>
        <p:spPr>
          <a:xfrm>
            <a:off x="457200" y="1600200"/>
            <a:ext cx="8228880" cy="4525200"/>
          </a:xfrm>
          <a:prstGeom prst="rect">
            <a:avLst/>
          </a:prstGeom>
          <a:noFill/>
          <a:ln>
            <a:noFill/>
          </a:ln>
        </p:spPr>
        <p:style>
          <a:lnRef idx="0"/>
          <a:fillRef idx="0"/>
          <a:effectRef idx="0"/>
          <a:fontRef idx="minor"/>
        </p:style>
      </p:sp>
      <p:pic>
        <p:nvPicPr>
          <p:cNvPr id="122" name="Picture 2" descr=""/>
          <p:cNvPicPr/>
          <p:nvPr/>
        </p:nvPicPr>
        <p:blipFill>
          <a:blip r:embed="rId1"/>
          <a:stretch/>
        </p:blipFill>
        <p:spPr>
          <a:xfrm>
            <a:off x="0" y="1268640"/>
            <a:ext cx="9143280" cy="42678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de-AT" sz="4400" spc="-1" strike="noStrike">
                <a:solidFill>
                  <a:srgbClr val="000000"/>
                </a:solidFill>
                <a:uFill>
                  <a:solidFill>
                    <a:srgbClr val="ffffff"/>
                  </a:solidFill>
                </a:uFill>
                <a:latin typeface="Calibri"/>
              </a:rPr>
              <a:t>Alex to do</a:t>
            </a:r>
            <a:endParaRPr b="0" lang="de-AT" sz="1800" spc="-1" strike="noStrike">
              <a:solidFill>
                <a:srgbClr val="000000"/>
              </a:solidFill>
              <a:uFill>
                <a:solidFill>
                  <a:srgbClr val="ffffff"/>
                </a:solidFill>
              </a:uFill>
              <a:latin typeface="Arial"/>
            </a:endParaRPr>
          </a:p>
        </p:txBody>
      </p:sp>
      <p:sp>
        <p:nvSpPr>
          <p:cNvPr id="12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3200" spc="-1" strike="noStrike">
                <a:solidFill>
                  <a:srgbClr val="000000"/>
                </a:solidFill>
                <a:uFill>
                  <a:solidFill>
                    <a:srgbClr val="ffffff"/>
                  </a:solidFill>
                </a:uFill>
                <a:latin typeface="Calibri"/>
              </a:rPr>
              <a:t>	</a:t>
            </a:r>
            <a:r>
              <a:rPr b="0" lang="de-AT" sz="3200" spc="-1" strike="noStrike">
                <a:solidFill>
                  <a:srgbClr val="000000"/>
                </a:solidFill>
                <a:uFill>
                  <a:solidFill>
                    <a:srgbClr val="ffffff"/>
                  </a:solidFill>
                </a:uFill>
                <a:latin typeface="Calibri"/>
              </a:rPr>
              <a:t>Programmierung der Server-App</a:t>
            </a:r>
            <a:endParaRPr b="0" lang="de-AT" sz="1800" spc="-1" strike="noStrike">
              <a:solidFill>
                <a:srgbClr val="000000"/>
              </a:solidFill>
              <a:uFill>
                <a:solidFill>
                  <a:srgbClr val="ffffff"/>
                </a:solidFill>
              </a:uFill>
              <a:latin typeface="Arial"/>
            </a:endParaRPr>
          </a:p>
          <a:p>
            <a:pPr>
              <a:lnSpc>
                <a:spcPct val="100000"/>
              </a:lnSpc>
            </a:pP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3200" spc="-1" strike="noStrike">
                <a:solidFill>
                  <a:srgbClr val="000000"/>
                </a:solidFill>
                <a:uFill>
                  <a:solidFill>
                    <a:srgbClr val="ffffff"/>
                  </a:solidFill>
                </a:uFill>
                <a:latin typeface="Calibri"/>
              </a:rPr>
              <a:t>	</a:t>
            </a:r>
            <a:r>
              <a:rPr b="0" lang="de-AT" sz="3200" spc="-1" strike="noStrike">
                <a:solidFill>
                  <a:srgbClr val="000000"/>
                </a:solidFill>
                <a:uFill>
                  <a:solidFill>
                    <a:srgbClr val="ffffff"/>
                  </a:solidFill>
                </a:uFill>
                <a:latin typeface="Calibri"/>
              </a:rPr>
              <a:t>Webinterface für mobile Version</a:t>
            </a:r>
            <a:endParaRPr b="0" lang="de-AT"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522360"/>
            <a:ext cx="6531120" cy="653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de-AT" sz="4400" spc="-1" strike="noStrike">
                <a:solidFill>
                  <a:srgbClr val="000000"/>
                </a:solidFill>
                <a:uFill>
                  <a:solidFill>
                    <a:srgbClr val="ffffff"/>
                  </a:solidFill>
                </a:uFill>
                <a:latin typeface="Calibri"/>
              </a:rPr>
              <a:t>Webinterface</a:t>
            </a:r>
            <a:endParaRPr b="0" lang="de-AT" sz="1800" spc="-1" strike="noStrike">
              <a:solidFill>
                <a:srgbClr val="000000"/>
              </a:solidFill>
              <a:uFill>
                <a:solidFill>
                  <a:srgbClr val="ffffff"/>
                </a:solidFill>
              </a:uFill>
              <a:latin typeface="Arial"/>
            </a:endParaRPr>
          </a:p>
        </p:txBody>
      </p:sp>
      <p:sp>
        <p:nvSpPr>
          <p:cNvPr id="126" name="CustomShape 2"/>
          <p:cNvSpPr/>
          <p:nvPr/>
        </p:nvSpPr>
        <p:spPr>
          <a:xfrm>
            <a:off x="457200" y="1632600"/>
            <a:ext cx="8229240" cy="3976920"/>
          </a:xfrm>
          <a:prstGeom prst="rect">
            <a:avLst/>
          </a:prstGeom>
          <a:noFill/>
          <a:ln>
            <a:noFill/>
          </a:ln>
        </p:spPr>
        <p:style>
          <a:lnRef idx="0"/>
          <a:fillRef idx="0"/>
          <a:effectRef idx="0"/>
          <a:fontRef idx="minor"/>
        </p:style>
        <p:txBody>
          <a:bodyPr lIns="0" rIns="0" tIns="0" bIns="0"/>
          <a:p>
            <a:pPr marL="8967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Design:</a:t>
            </a:r>
            <a:endParaRPr b="0" lang="de-AT" sz="1800" spc="-1" strike="noStrike">
              <a:solidFill>
                <a:srgbClr val="000000"/>
              </a:solidFill>
              <a:uFill>
                <a:solidFill>
                  <a:srgbClr val="ffffff"/>
                </a:solidFill>
              </a:uFill>
              <a:latin typeface="Arial"/>
            </a:endParaRPr>
          </a:p>
          <a:p>
            <a:pPr marL="8967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Login Screen mit Nutzer + Passwort</a:t>
            </a:r>
            <a:endParaRPr b="0" lang="de-AT" sz="1800" spc="-1" strike="noStrike">
              <a:solidFill>
                <a:srgbClr val="000000"/>
              </a:solidFill>
              <a:uFill>
                <a:solidFill>
                  <a:srgbClr val="ffffff"/>
                </a:solidFill>
              </a:uFill>
              <a:latin typeface="Arial"/>
            </a:endParaRPr>
          </a:p>
          <a:p>
            <a:pPr lvl="3" marL="896760">
              <a:lnSpc>
                <a:spcPct val="100000"/>
              </a:lnSpc>
              <a:buClr>
                <a:srgbClr val="000000"/>
              </a:buClr>
              <a:buSzPct val="45000"/>
              <a:buFont typeface="Wingdings" charset="2"/>
              <a:buChar char=""/>
            </a:pPr>
            <a:r>
              <a:rPr b="0" lang="de-AT" sz="1000" spc="-1" strike="noStrike">
                <a:solidFill>
                  <a:srgbClr val="000000"/>
                </a:solidFill>
                <a:uFill>
                  <a:solidFill>
                    <a:srgbClr val="ffffff"/>
                  </a:solidFill>
                </a:uFill>
                <a:latin typeface="Calibri"/>
              </a:rPr>
              <a:t>Hauptinterface mit Menu und Content Box</a:t>
            </a:r>
            <a:endParaRPr b="0" lang="de-AT" sz="1800" spc="-1" strike="noStrike">
              <a:solidFill>
                <a:srgbClr val="000000"/>
              </a:solidFill>
              <a:uFill>
                <a:solidFill>
                  <a:srgbClr val="ffffff"/>
                </a:solidFill>
              </a:uFill>
              <a:latin typeface="Arial"/>
            </a:endParaRPr>
          </a:p>
          <a:p>
            <a:pPr marL="896760">
              <a:lnSpc>
                <a:spcPct val="100000"/>
              </a:lnSpc>
            </a:pP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Technik</a:t>
            </a: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Kommunikation von Webinterface zu Server App &amp; Datenbank ( Prototyp)</a:t>
            </a: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Interface für das Exploren von Files</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(Prototyp)</a:t>
            </a:r>
            <a:endParaRPr b="0" lang="de-AT" sz="1800" spc="-1" strike="noStrike">
              <a:solidFill>
                <a:srgbClr val="000000"/>
              </a:solidFill>
              <a:uFill>
                <a:solidFill>
                  <a:srgbClr val="ffffff"/>
                </a:solidFill>
              </a:uFill>
              <a:latin typeface="Arial"/>
            </a:endParaRPr>
          </a:p>
          <a:p>
            <a:pPr>
              <a:lnSpc>
                <a:spcPct val="100000"/>
              </a:lnSpc>
            </a:pP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Grafik</a:t>
            </a: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Mögliche Vorschläge für das Projekt-Logo</a:t>
            </a: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Erstellung von Icons, die für die Daten und Ordner verwendet werden</a:t>
            </a: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Standardbild für das Profil, wenn kein Bild angegeben</a:t>
            </a: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	</a:t>
            </a:r>
            <a:endParaRPr b="0" lang="de-AT"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de-AT" sz="1000" spc="-1" strike="noStrike">
                <a:solidFill>
                  <a:srgbClr val="000000"/>
                </a:solidFill>
                <a:uFill>
                  <a:solidFill>
                    <a:srgbClr val="ffffff"/>
                  </a:solidFill>
                </a:uFill>
                <a:latin typeface="Calibri"/>
              </a:rPr>
              <a:t>Datenbank</a:t>
            </a:r>
            <a:r>
              <a:rPr b="0" lang="de-AT" sz="1000" spc="-1" strike="noStrike">
                <a:solidFill>
                  <a:srgbClr val="000000"/>
                </a:solidFill>
                <a:uFill>
                  <a:solidFill>
                    <a:srgbClr val="ffffff"/>
                  </a:solidFill>
                </a:uFill>
                <a:latin typeface="Calibri"/>
              </a:rPr>
              <a:t>	</a:t>
            </a:r>
            <a:r>
              <a:rPr b="0" lang="de-AT" sz="1000" spc="-1" strike="noStrike">
                <a:solidFill>
                  <a:srgbClr val="000000"/>
                </a:solidFill>
                <a:uFill>
                  <a:solidFill>
                    <a:srgbClr val="ffffff"/>
                  </a:solidFill>
                </a:uFill>
                <a:latin typeface="Calibri"/>
              </a:rPr>
              <a:t>	</a:t>
            </a:r>
            <a:endParaRPr b="0" lang="de-AT" sz="1800" spc="-1" strike="noStrike">
              <a:solidFill>
                <a:srgbClr val="000000"/>
              </a:solidFill>
              <a:uFill>
                <a:solidFill>
                  <a:srgbClr val="ffffff"/>
                </a:solidFill>
              </a:uFill>
              <a:latin typeface="Arial"/>
            </a:endParaRPr>
          </a:p>
          <a:p>
            <a:pPr lvl="3" marL="864000" indent="-216000">
              <a:lnSpc>
                <a:spcPct val="100000"/>
              </a:lnSpc>
              <a:buClr>
                <a:srgbClr val="000000"/>
              </a:buClr>
              <a:buSzPct val="45000"/>
              <a:buFont typeface="Wingdings" charset="2"/>
              <a:buChar char=""/>
            </a:pPr>
            <a:r>
              <a:rPr b="0" lang="de-AT" sz="1000" spc="-1" strike="noStrike">
                <a:solidFill>
                  <a:srgbClr val="000000"/>
                </a:solidFill>
                <a:uFill>
                  <a:solidFill>
                    <a:srgbClr val="ffffff"/>
                  </a:solidFill>
                </a:uFill>
                <a:latin typeface="Calibri"/>
              </a:rPr>
              <a:t>Erstellen der Datenbank für das Speichern der Login-Daten</a:t>
            </a:r>
            <a:endParaRPr b="0" lang="de-AT"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LibreOffice/5.1.6.2$Linux_X86_64 LibreOffice_project/10m0$Build-2</Application>
  <Words>179</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2018-01-23T18:11:23Z</dcterms:created>
  <dc:creator>seminar</dc:creator>
  <dc:description/>
  <dc:language>de-AT</dc:language>
  <cp:lastModifiedBy/>
  <dcterms:modified xsi:type="dcterms:W3CDTF">2018-01-24T17:26:48Z</dcterms:modified>
  <cp:revision>8</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Bildschirmpräsentation (4:3)</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