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8" r:id="rId2"/>
    <p:sldId id="257" r:id="rId3"/>
    <p:sldId id="259" r:id="rId4"/>
    <p:sldId id="271" r:id="rId5"/>
    <p:sldId id="260" r:id="rId6"/>
    <p:sldId id="270" r:id="rId7"/>
    <p:sldId id="272" r:id="rId8"/>
    <p:sldId id="261" r:id="rId9"/>
    <p:sldId id="273" r:id="rId10"/>
    <p:sldId id="262" r:id="rId11"/>
    <p:sldId id="274"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9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312377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38AF4-91AE-4F64-8CA7-5C1F2CC0597F}"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46022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520040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79887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359444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283468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299407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2836243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24960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76318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8AF4-91AE-4F64-8CA7-5C1F2CC0597F}"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82985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38AF4-91AE-4F64-8CA7-5C1F2CC0597F}"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42867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38AF4-91AE-4F64-8CA7-5C1F2CC0597F}"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40472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38AF4-91AE-4F64-8CA7-5C1F2CC0597F}"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35916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8AF4-91AE-4F64-8CA7-5C1F2CC0597F}"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405380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38AF4-91AE-4F64-8CA7-5C1F2CC0597F}"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103907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38AF4-91AE-4F64-8CA7-5C1F2CC0597F}"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D6B7E4-E065-46E1-9CB3-A355B052E5A4}" type="slidenum">
              <a:rPr lang="en-IN" smtClean="0"/>
              <a:t>‹#›</a:t>
            </a:fld>
            <a:endParaRPr lang="en-IN"/>
          </a:p>
        </p:txBody>
      </p:sp>
    </p:spTree>
    <p:extLst>
      <p:ext uri="{BB962C8B-B14F-4D97-AF65-F5344CB8AC3E}">
        <p14:creationId xmlns:p14="http://schemas.microsoft.com/office/powerpoint/2010/main" val="37890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338AF4-91AE-4F64-8CA7-5C1F2CC0597F}" type="datetimeFigureOut">
              <a:rPr lang="en-IN" smtClean="0"/>
              <a:t>26-11-2022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D6B7E4-E065-46E1-9CB3-A355B052E5A4}" type="slidenum">
              <a:rPr lang="en-IN" smtClean="0"/>
              <a:t>‹#›</a:t>
            </a:fld>
            <a:endParaRPr lang="en-IN"/>
          </a:p>
        </p:txBody>
      </p:sp>
    </p:spTree>
    <p:extLst>
      <p:ext uri="{BB962C8B-B14F-4D97-AF65-F5344CB8AC3E}">
        <p14:creationId xmlns:p14="http://schemas.microsoft.com/office/powerpoint/2010/main" val="39929215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9C07C-600D-4D05-ABED-875D26AAEECB}"/>
              </a:ext>
            </a:extLst>
          </p:cNvPr>
          <p:cNvSpPr txBox="1"/>
          <p:nvPr/>
        </p:nvSpPr>
        <p:spPr>
          <a:xfrm>
            <a:off x="3166490" y="2905780"/>
            <a:ext cx="5729681" cy="523220"/>
          </a:xfrm>
          <a:prstGeom prst="rect">
            <a:avLst/>
          </a:prstGeom>
          <a:noFill/>
        </p:spPr>
        <p:txBody>
          <a:bodyPr wrap="square" rtlCol="0">
            <a:spAutoFit/>
          </a:bodyPr>
          <a:lstStyle/>
          <a:p>
            <a:pPr algn="ctr"/>
            <a:r>
              <a:rPr lang="en-IN" sz="2800" b="1" dirty="0">
                <a:solidFill>
                  <a:srgbClr val="0070C0"/>
                </a:solidFill>
              </a:rPr>
              <a:t>BABARIA INSTITUTE OF TECHNOLOGY</a:t>
            </a:r>
          </a:p>
        </p:txBody>
      </p:sp>
      <p:sp>
        <p:nvSpPr>
          <p:cNvPr id="3" name="TextBox 2">
            <a:extLst>
              <a:ext uri="{FF2B5EF4-FFF2-40B4-BE49-F238E27FC236}">
                <a16:creationId xmlns:a16="http://schemas.microsoft.com/office/drawing/2014/main" id="{3CE2C45B-B5CA-45D7-852E-F23E29F343B7}"/>
              </a:ext>
            </a:extLst>
          </p:cNvPr>
          <p:cNvSpPr txBox="1"/>
          <p:nvPr/>
        </p:nvSpPr>
        <p:spPr>
          <a:xfrm>
            <a:off x="901241" y="3908760"/>
            <a:ext cx="5467907" cy="2154436"/>
          </a:xfrm>
          <a:prstGeom prst="rect">
            <a:avLst/>
          </a:prstGeom>
          <a:noFill/>
        </p:spPr>
        <p:txBody>
          <a:bodyPr wrap="none" rtlCol="0">
            <a:spAutoFit/>
          </a:bodyPr>
          <a:lstStyle/>
          <a:p>
            <a:r>
              <a:rPr lang="en-IN" sz="2400" b="1" dirty="0">
                <a:solidFill>
                  <a:srgbClr val="00B050"/>
                </a:solidFill>
              </a:rPr>
              <a:t>SUBMITTED TO:</a:t>
            </a:r>
          </a:p>
          <a:p>
            <a:r>
              <a:rPr lang="en-IN" sz="2400" b="1" dirty="0">
                <a:solidFill>
                  <a:srgbClr val="FF0000"/>
                </a:solidFill>
              </a:rPr>
              <a:t>DARSHAN PARMAR</a:t>
            </a:r>
          </a:p>
          <a:p>
            <a:r>
              <a:rPr lang="en-IN" sz="2400" b="1" dirty="0">
                <a:solidFill>
                  <a:srgbClr val="FF0000"/>
                </a:solidFill>
              </a:rPr>
              <a:t>ASSISTANT PROFESSOR</a:t>
            </a:r>
          </a:p>
          <a:p>
            <a:r>
              <a:rPr lang="en-IN" sz="2400" b="1" dirty="0">
                <a:solidFill>
                  <a:srgbClr val="FF0000"/>
                </a:solidFill>
              </a:rPr>
              <a:t>BABARIA INSTITUTE OF TECHNOLOGY</a:t>
            </a:r>
          </a:p>
          <a:p>
            <a:endParaRPr lang="en-IN" sz="2000" b="1" dirty="0">
              <a:solidFill>
                <a:srgbClr val="FF0000"/>
              </a:solidFill>
            </a:endParaRPr>
          </a:p>
          <a:p>
            <a:endParaRPr lang="en-IN" b="1" dirty="0"/>
          </a:p>
        </p:txBody>
      </p:sp>
      <p:sp>
        <p:nvSpPr>
          <p:cNvPr id="4" name="TextBox 3">
            <a:extLst>
              <a:ext uri="{FF2B5EF4-FFF2-40B4-BE49-F238E27FC236}">
                <a16:creationId xmlns:a16="http://schemas.microsoft.com/office/drawing/2014/main" id="{31D6525E-A710-4535-8D08-786B7F24235B}"/>
              </a:ext>
            </a:extLst>
          </p:cNvPr>
          <p:cNvSpPr txBox="1"/>
          <p:nvPr/>
        </p:nvSpPr>
        <p:spPr>
          <a:xfrm>
            <a:off x="6833930" y="3921379"/>
            <a:ext cx="5358070" cy="2308324"/>
          </a:xfrm>
          <a:prstGeom prst="rect">
            <a:avLst/>
          </a:prstGeom>
          <a:noFill/>
        </p:spPr>
        <p:txBody>
          <a:bodyPr wrap="none" rtlCol="0">
            <a:spAutoFit/>
          </a:bodyPr>
          <a:lstStyle/>
          <a:p>
            <a:r>
              <a:rPr lang="en-IN" sz="2400" b="1" dirty="0">
                <a:solidFill>
                  <a:srgbClr val="00B050"/>
                </a:solidFill>
              </a:rPr>
              <a:t>SUBMITTED BY:</a:t>
            </a:r>
          </a:p>
          <a:p>
            <a:r>
              <a:rPr lang="en-IN" sz="2400" b="1" dirty="0">
                <a:solidFill>
                  <a:srgbClr val="FF0000"/>
                </a:solidFill>
              </a:rPr>
              <a:t>VANDAN PATEL-200050131051</a:t>
            </a:r>
          </a:p>
          <a:p>
            <a:r>
              <a:rPr lang="en-IN" sz="2400" b="1" dirty="0">
                <a:solidFill>
                  <a:srgbClr val="FF0000"/>
                </a:solidFill>
              </a:rPr>
              <a:t>VISHESH PATEL-200050131052</a:t>
            </a:r>
          </a:p>
          <a:p>
            <a:r>
              <a:rPr lang="en-IN" sz="2400" b="1" dirty="0">
                <a:solidFill>
                  <a:srgbClr val="FF0000"/>
                </a:solidFill>
              </a:rPr>
              <a:t>COMPUTER SCIENCE &amp; ENGINEERING</a:t>
            </a:r>
          </a:p>
          <a:p>
            <a:r>
              <a:rPr lang="en-IN" sz="2400" b="1" dirty="0">
                <a:solidFill>
                  <a:srgbClr val="FF0000"/>
                </a:solidFill>
              </a:rPr>
              <a:t>BATCH-B</a:t>
            </a:r>
          </a:p>
          <a:p>
            <a:r>
              <a:rPr lang="en-IN" sz="2400" b="1" dirty="0">
                <a:solidFill>
                  <a:srgbClr val="FF0000"/>
                </a:solidFill>
              </a:rPr>
              <a:t>DIV-2</a:t>
            </a:r>
            <a:endParaRPr lang="en-IN" b="1" dirty="0">
              <a:solidFill>
                <a:srgbClr val="FF0000"/>
              </a:solidFill>
            </a:endParaRPr>
          </a:p>
        </p:txBody>
      </p:sp>
      <p:pic>
        <p:nvPicPr>
          <p:cNvPr id="1028" name="Picture 4">
            <a:extLst>
              <a:ext uri="{FF2B5EF4-FFF2-40B4-BE49-F238E27FC236}">
                <a16:creationId xmlns:a16="http://schemas.microsoft.com/office/drawing/2014/main" id="{AC6CBFA4-6D90-46A7-A63D-9F83F0E23F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31974" r="-3537" b="35690"/>
          <a:stretch/>
        </p:blipFill>
        <p:spPr bwMode="auto">
          <a:xfrm>
            <a:off x="3979327" y="1860181"/>
            <a:ext cx="4779642" cy="9689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AEB180-A51D-41C7-B549-5D6E6CA8B7D1}"/>
              </a:ext>
            </a:extLst>
          </p:cNvPr>
          <p:cNvSpPr txBox="1"/>
          <p:nvPr/>
        </p:nvSpPr>
        <p:spPr>
          <a:xfrm>
            <a:off x="-76912" y="-230737"/>
            <a:ext cx="841897" cy="1200329"/>
          </a:xfrm>
          <a:prstGeom prst="rect">
            <a:avLst/>
          </a:prstGeom>
          <a:noFill/>
        </p:spPr>
        <p:txBody>
          <a:bodyPr wrap="none" rtlCol="0">
            <a:spAutoFit/>
          </a:bodyPr>
          <a:lstStyle/>
          <a:p>
            <a:r>
              <a:rPr lang="en-IN" sz="7200" dirty="0">
                <a:solidFill>
                  <a:schemeClr val="accent6">
                    <a:lumMod val="75000"/>
                  </a:schemeClr>
                </a:solidFill>
              </a:rPr>
              <a:t>1.</a:t>
            </a:r>
          </a:p>
        </p:txBody>
      </p:sp>
      <p:sp>
        <p:nvSpPr>
          <p:cNvPr id="9" name="TextBox 8">
            <a:extLst>
              <a:ext uri="{FF2B5EF4-FFF2-40B4-BE49-F238E27FC236}">
                <a16:creationId xmlns:a16="http://schemas.microsoft.com/office/drawing/2014/main" id="{CB339065-14D1-48F9-A928-8316D04E2ED5}"/>
              </a:ext>
            </a:extLst>
          </p:cNvPr>
          <p:cNvSpPr txBox="1"/>
          <p:nvPr/>
        </p:nvSpPr>
        <p:spPr>
          <a:xfrm>
            <a:off x="2625111" y="-56504"/>
            <a:ext cx="7576164" cy="193899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6000" b="1" dirty="0">
                <a:ln w="0"/>
                <a:solidFill>
                  <a:schemeClr val="accent1"/>
                </a:solidFill>
                <a:effectLst>
                  <a:glow rad="228600">
                    <a:schemeClr val="accent3">
                      <a:satMod val="175000"/>
                      <a:alpha val="40000"/>
                    </a:schemeClr>
                  </a:glow>
                  <a:innerShdw blurRad="63500" dist="50800" dir="13500000">
                    <a:prstClr val="black">
                      <a:alpha val="50000"/>
                    </a:prstClr>
                  </a:innerShdw>
                </a:effectLst>
              </a:rPr>
              <a:t>LIFE EXPECTANCY</a:t>
            </a:r>
          </a:p>
          <a:p>
            <a:pPr algn="ctr"/>
            <a:r>
              <a:rPr lang="en-IN" sz="6000" b="1" dirty="0">
                <a:ln w="0"/>
                <a:solidFill>
                  <a:schemeClr val="accent1"/>
                </a:solidFill>
                <a:effectLst>
                  <a:glow rad="228600">
                    <a:schemeClr val="accent3">
                      <a:satMod val="175000"/>
                      <a:alpha val="40000"/>
                    </a:schemeClr>
                  </a:glow>
                  <a:innerShdw blurRad="63500" dist="50800" dir="13500000">
                    <a:prstClr val="black">
                      <a:alpha val="50000"/>
                    </a:prstClr>
                  </a:innerShdw>
                </a:effectLst>
              </a:rPr>
              <a:t>ANALYSIS</a:t>
            </a:r>
          </a:p>
        </p:txBody>
      </p:sp>
    </p:spTree>
    <p:extLst>
      <p:ext uri="{BB962C8B-B14F-4D97-AF65-F5344CB8AC3E}">
        <p14:creationId xmlns:p14="http://schemas.microsoft.com/office/powerpoint/2010/main" val="205097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1D401-E040-439F-8AF1-7137BB7D270D}"/>
              </a:ext>
            </a:extLst>
          </p:cNvPr>
          <p:cNvSpPr txBox="1"/>
          <p:nvPr/>
        </p:nvSpPr>
        <p:spPr>
          <a:xfrm>
            <a:off x="9246" y="-196554"/>
            <a:ext cx="1316386" cy="1200329"/>
          </a:xfrm>
          <a:prstGeom prst="rect">
            <a:avLst/>
          </a:prstGeom>
          <a:noFill/>
        </p:spPr>
        <p:txBody>
          <a:bodyPr wrap="none" rtlCol="0">
            <a:spAutoFit/>
          </a:bodyPr>
          <a:lstStyle/>
          <a:p>
            <a:r>
              <a:rPr lang="en-IN" sz="7200" dirty="0">
                <a:solidFill>
                  <a:schemeClr val="accent6">
                    <a:lumMod val="75000"/>
                  </a:schemeClr>
                </a:solidFill>
              </a:rPr>
              <a:t>10.</a:t>
            </a:r>
          </a:p>
        </p:txBody>
      </p:sp>
      <p:sp>
        <p:nvSpPr>
          <p:cNvPr id="7" name="TextBox 6">
            <a:extLst>
              <a:ext uri="{FF2B5EF4-FFF2-40B4-BE49-F238E27FC236}">
                <a16:creationId xmlns:a16="http://schemas.microsoft.com/office/drawing/2014/main" id="{484420A1-059E-4C18-BAB7-6047E0E46BF8}"/>
              </a:ext>
            </a:extLst>
          </p:cNvPr>
          <p:cNvSpPr txBox="1"/>
          <p:nvPr/>
        </p:nvSpPr>
        <p:spPr>
          <a:xfrm>
            <a:off x="4526880" y="80444"/>
            <a:ext cx="2975943" cy="923330"/>
          </a:xfrm>
          <a:prstGeom prst="rect">
            <a:avLst/>
          </a:prstGeom>
          <a:noFill/>
        </p:spPr>
        <p:txBody>
          <a:bodyPr wrap="none" rtlCol="0">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RESULTS</a:t>
            </a:r>
          </a:p>
        </p:txBody>
      </p:sp>
      <p:pic>
        <p:nvPicPr>
          <p:cNvPr id="4" name="Picture 3">
            <a:extLst>
              <a:ext uri="{FF2B5EF4-FFF2-40B4-BE49-F238E27FC236}">
                <a16:creationId xmlns:a16="http://schemas.microsoft.com/office/drawing/2014/main" id="{B32E0921-BC7E-4320-A36F-44BD7BEA6AA3}"/>
              </a:ext>
            </a:extLst>
          </p:cNvPr>
          <p:cNvPicPr>
            <a:picLocks noChangeAspect="1"/>
          </p:cNvPicPr>
          <p:nvPr/>
        </p:nvPicPr>
        <p:blipFill>
          <a:blip r:embed="rId2"/>
          <a:stretch>
            <a:fillRect/>
          </a:stretch>
        </p:blipFill>
        <p:spPr>
          <a:xfrm>
            <a:off x="168293" y="1003774"/>
            <a:ext cx="11855413" cy="5421381"/>
          </a:xfrm>
          <a:prstGeom prst="rect">
            <a:avLst/>
          </a:prstGeom>
        </p:spPr>
      </p:pic>
    </p:spTree>
    <p:extLst>
      <p:ext uri="{BB962C8B-B14F-4D97-AF65-F5344CB8AC3E}">
        <p14:creationId xmlns:p14="http://schemas.microsoft.com/office/powerpoint/2010/main" val="170375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43762-739B-4FCD-A9BD-C47AE0FACF06}"/>
              </a:ext>
            </a:extLst>
          </p:cNvPr>
          <p:cNvSpPr txBox="1"/>
          <p:nvPr/>
        </p:nvSpPr>
        <p:spPr>
          <a:xfrm>
            <a:off x="4894592" y="0"/>
            <a:ext cx="2669513" cy="830997"/>
          </a:xfrm>
          <a:prstGeom prst="rect">
            <a:avLst/>
          </a:prstGeom>
          <a:noFill/>
        </p:spPr>
        <p:txBody>
          <a:bodyPr wrap="none" rtlCol="0">
            <a:spAutoFit/>
          </a:bodyPr>
          <a:lstStyle/>
          <a:p>
            <a:r>
              <a:rPr lang="en-IN" sz="48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RESULTS</a:t>
            </a:r>
          </a:p>
        </p:txBody>
      </p:sp>
      <p:pic>
        <p:nvPicPr>
          <p:cNvPr id="4" name="Picture 3">
            <a:extLst>
              <a:ext uri="{FF2B5EF4-FFF2-40B4-BE49-F238E27FC236}">
                <a16:creationId xmlns:a16="http://schemas.microsoft.com/office/drawing/2014/main" id="{29D8B050-B94B-46A2-9E4B-5FC5CF287F68}"/>
              </a:ext>
            </a:extLst>
          </p:cNvPr>
          <p:cNvPicPr>
            <a:picLocks noChangeAspect="1"/>
          </p:cNvPicPr>
          <p:nvPr/>
        </p:nvPicPr>
        <p:blipFill>
          <a:blip r:embed="rId2"/>
          <a:stretch>
            <a:fillRect/>
          </a:stretch>
        </p:blipFill>
        <p:spPr>
          <a:xfrm>
            <a:off x="2307189" y="830997"/>
            <a:ext cx="8570361" cy="5634784"/>
          </a:xfrm>
          <a:prstGeom prst="rect">
            <a:avLst/>
          </a:prstGeom>
        </p:spPr>
      </p:pic>
      <p:sp>
        <p:nvSpPr>
          <p:cNvPr id="5" name="TextBox 4">
            <a:extLst>
              <a:ext uri="{FF2B5EF4-FFF2-40B4-BE49-F238E27FC236}">
                <a16:creationId xmlns:a16="http://schemas.microsoft.com/office/drawing/2014/main" id="{E967C4B0-49AE-4A66-9BE6-CA2A98DFE2BD}"/>
              </a:ext>
            </a:extLst>
          </p:cNvPr>
          <p:cNvSpPr txBox="1"/>
          <p:nvPr/>
        </p:nvSpPr>
        <p:spPr>
          <a:xfrm>
            <a:off x="-85458" y="-255938"/>
            <a:ext cx="1255472" cy="1200329"/>
          </a:xfrm>
          <a:prstGeom prst="rect">
            <a:avLst/>
          </a:prstGeom>
          <a:noFill/>
        </p:spPr>
        <p:txBody>
          <a:bodyPr wrap="none" rtlCol="0">
            <a:spAutoFit/>
          </a:bodyPr>
          <a:lstStyle/>
          <a:p>
            <a:r>
              <a:rPr lang="en-IN" sz="7200" dirty="0">
                <a:solidFill>
                  <a:schemeClr val="accent6">
                    <a:lumMod val="75000"/>
                  </a:schemeClr>
                </a:solidFill>
              </a:rPr>
              <a:t>11.</a:t>
            </a:r>
          </a:p>
        </p:txBody>
      </p:sp>
    </p:spTree>
    <p:extLst>
      <p:ext uri="{BB962C8B-B14F-4D97-AF65-F5344CB8AC3E}">
        <p14:creationId xmlns:p14="http://schemas.microsoft.com/office/powerpoint/2010/main" val="2015509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24228-49AA-4B67-ACF9-1B379FA82261}"/>
              </a:ext>
            </a:extLst>
          </p:cNvPr>
          <p:cNvSpPr txBox="1"/>
          <p:nvPr/>
        </p:nvSpPr>
        <p:spPr>
          <a:xfrm>
            <a:off x="-85458" y="-255938"/>
            <a:ext cx="1313180" cy="1200329"/>
          </a:xfrm>
          <a:prstGeom prst="rect">
            <a:avLst/>
          </a:prstGeom>
          <a:noFill/>
        </p:spPr>
        <p:txBody>
          <a:bodyPr wrap="none" rtlCol="0">
            <a:spAutoFit/>
          </a:bodyPr>
          <a:lstStyle/>
          <a:p>
            <a:r>
              <a:rPr lang="en-IN" sz="7200" dirty="0">
                <a:solidFill>
                  <a:schemeClr val="accent6">
                    <a:lumMod val="75000"/>
                  </a:schemeClr>
                </a:solidFill>
              </a:rPr>
              <a:t>12.</a:t>
            </a:r>
          </a:p>
        </p:txBody>
      </p:sp>
      <p:sp>
        <p:nvSpPr>
          <p:cNvPr id="3" name="TextBox 2">
            <a:extLst>
              <a:ext uri="{FF2B5EF4-FFF2-40B4-BE49-F238E27FC236}">
                <a16:creationId xmlns:a16="http://schemas.microsoft.com/office/drawing/2014/main" id="{3C63733B-EF34-4E65-A326-D19BD3BA4C3E}"/>
              </a:ext>
            </a:extLst>
          </p:cNvPr>
          <p:cNvSpPr txBox="1"/>
          <p:nvPr/>
        </p:nvSpPr>
        <p:spPr>
          <a:xfrm>
            <a:off x="4194917" y="236504"/>
            <a:ext cx="3988592" cy="830997"/>
          </a:xfrm>
          <a:prstGeom prst="rect">
            <a:avLst/>
          </a:prstGeom>
          <a:noFill/>
        </p:spPr>
        <p:txBody>
          <a:bodyPr wrap="none" rtlCol="0">
            <a:spAutoFit/>
          </a:bodyPr>
          <a:lstStyle/>
          <a:p>
            <a:r>
              <a:rPr lang="en-IN" sz="48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CONCLUSION</a:t>
            </a:r>
          </a:p>
        </p:txBody>
      </p:sp>
      <p:sp>
        <p:nvSpPr>
          <p:cNvPr id="4" name="TextBox 3">
            <a:extLst>
              <a:ext uri="{FF2B5EF4-FFF2-40B4-BE49-F238E27FC236}">
                <a16:creationId xmlns:a16="http://schemas.microsoft.com/office/drawing/2014/main" id="{4559B166-168D-4576-A92D-F15CA57D6413}"/>
              </a:ext>
            </a:extLst>
          </p:cNvPr>
          <p:cNvSpPr txBox="1"/>
          <p:nvPr/>
        </p:nvSpPr>
        <p:spPr>
          <a:xfrm>
            <a:off x="1025495" y="1067501"/>
            <a:ext cx="11042680" cy="4524315"/>
          </a:xfrm>
          <a:prstGeom prst="rect">
            <a:avLst/>
          </a:prstGeom>
          <a:noFill/>
        </p:spPr>
        <p:txBody>
          <a:bodyPr wrap="square" rtlCol="0">
            <a:spAutoFit/>
          </a:bodyPr>
          <a:lstStyle/>
          <a:p>
            <a:pPr marL="285750" indent="-285750">
              <a:buFont typeface="Arial" panose="020B0604020202020204" pitchFamily="34" charset="0"/>
              <a:buChar char="•"/>
            </a:pPr>
            <a:r>
              <a:rPr lang="en-US" sz="3200" b="0" i="0" dirty="0">
                <a:solidFill>
                  <a:schemeClr val="accent2">
                    <a:lumMod val="50000"/>
                  </a:schemeClr>
                </a:solidFill>
                <a:effectLst/>
                <a:latin typeface="Arial" panose="020B0604020202020204" pitchFamily="34" charset="0"/>
              </a:rPr>
              <a:t>We can see from </a:t>
            </a:r>
            <a:r>
              <a:rPr lang="en-US" sz="3200" dirty="0">
                <a:solidFill>
                  <a:schemeClr val="accent2">
                    <a:lumMod val="50000"/>
                  </a:schemeClr>
                </a:solidFill>
                <a:latin typeface="Arial" panose="020B0604020202020204" pitchFamily="34" charset="0"/>
              </a:rPr>
              <a:t>the above </a:t>
            </a:r>
            <a:r>
              <a:rPr lang="en-US" sz="3200" b="0" i="0" dirty="0">
                <a:solidFill>
                  <a:schemeClr val="accent2">
                    <a:lumMod val="50000"/>
                  </a:schemeClr>
                </a:solidFill>
                <a:effectLst/>
                <a:latin typeface="Arial" panose="020B0604020202020204" pitchFamily="34" charset="0"/>
              </a:rPr>
              <a:t>graph  that developed </a:t>
            </a:r>
          </a:p>
          <a:p>
            <a:r>
              <a:rPr lang="en-US" sz="3200" b="0" i="0" dirty="0">
                <a:solidFill>
                  <a:schemeClr val="accent2">
                    <a:lumMod val="50000"/>
                  </a:schemeClr>
                </a:solidFill>
                <a:effectLst/>
                <a:latin typeface="Arial" panose="020B0604020202020204" pitchFamily="34" charset="0"/>
              </a:rPr>
              <a:t>   countries have more life expectancy than in developing countries.</a:t>
            </a:r>
          </a:p>
          <a:p>
            <a:pPr marL="285750" indent="-285750">
              <a:buFont typeface="Arial" panose="020B0604020202020204" pitchFamily="34" charset="0"/>
              <a:buChar char="•"/>
            </a:pPr>
            <a:r>
              <a:rPr lang="en-US" sz="3200" b="0" i="0" dirty="0">
                <a:effectLst/>
                <a:latin typeface="Arial" panose="020B0604020202020204" pitchFamily="34" charset="0"/>
              </a:rPr>
              <a:t> </a:t>
            </a:r>
            <a:r>
              <a:rPr lang="en-US" sz="3200" b="0" i="0" dirty="0" err="1">
                <a:solidFill>
                  <a:schemeClr val="accent2">
                    <a:lumMod val="50000"/>
                  </a:schemeClr>
                </a:solidFill>
                <a:effectLst/>
                <a:latin typeface="Arial" panose="020B0604020202020204" pitchFamily="34" charset="0"/>
              </a:rPr>
              <a:t>Life_expectancy</a:t>
            </a:r>
            <a:r>
              <a:rPr lang="en-US" sz="3200" b="0" i="0" dirty="0">
                <a:solidFill>
                  <a:schemeClr val="accent2">
                    <a:lumMod val="50000"/>
                  </a:schemeClr>
                </a:solidFill>
                <a:effectLst/>
                <a:latin typeface="Arial" panose="020B0604020202020204" pitchFamily="34" charset="0"/>
              </a:rPr>
              <a:t> has a positive relationship with education, resource income composition, GDP, diphtheria, polio, and percentage spending. </a:t>
            </a:r>
            <a:r>
              <a:rPr lang="en-US" sz="3200" b="0" i="0" dirty="0" err="1">
                <a:solidFill>
                  <a:schemeClr val="accent2">
                    <a:lumMod val="50000"/>
                  </a:schemeClr>
                </a:solidFill>
                <a:effectLst/>
                <a:latin typeface="Arial" panose="020B0604020202020204" pitchFamily="34" charset="0"/>
              </a:rPr>
              <a:t>Life_expectancy</a:t>
            </a:r>
            <a:r>
              <a:rPr lang="en-US" sz="3200" b="0" i="0" dirty="0">
                <a:solidFill>
                  <a:schemeClr val="accent2">
                    <a:lumMod val="50000"/>
                  </a:schemeClr>
                </a:solidFill>
                <a:effectLst/>
                <a:latin typeface="Arial" panose="020B0604020202020204" pitchFamily="34" charset="0"/>
              </a:rPr>
              <a:t> has a negative relationship with </a:t>
            </a:r>
            <a:r>
              <a:rPr lang="en-US" sz="3200" b="0" i="0" dirty="0" err="1">
                <a:solidFill>
                  <a:schemeClr val="accent2">
                    <a:lumMod val="50000"/>
                  </a:schemeClr>
                </a:solidFill>
                <a:effectLst/>
                <a:latin typeface="Arial" panose="020B0604020202020204" pitchFamily="34" charset="0"/>
              </a:rPr>
              <a:t>Adult_mortality</a:t>
            </a:r>
            <a:r>
              <a:rPr lang="en-US" sz="3200" b="0" i="0" dirty="0">
                <a:solidFill>
                  <a:schemeClr val="accent2">
                    <a:lumMod val="50000"/>
                  </a:schemeClr>
                </a:solidFill>
                <a:effectLst/>
                <a:latin typeface="Arial" panose="020B0604020202020204" pitchFamily="34" charset="0"/>
              </a:rPr>
              <a:t>, Thinness_1-19_years, Thinness_5-9_years, HIV / AIDS, </a:t>
            </a:r>
            <a:r>
              <a:rPr lang="en-US" sz="3200" b="0" i="0" dirty="0" err="1">
                <a:solidFill>
                  <a:schemeClr val="accent2">
                    <a:lumMod val="50000"/>
                  </a:schemeClr>
                </a:solidFill>
                <a:effectLst/>
                <a:latin typeface="Arial" panose="020B0604020202020204" pitchFamily="34" charset="0"/>
              </a:rPr>
              <a:t>Under_five_deaths</a:t>
            </a:r>
            <a:r>
              <a:rPr lang="en-US" sz="3200" b="0" i="0" dirty="0">
                <a:solidFill>
                  <a:schemeClr val="accent2">
                    <a:lumMod val="50000"/>
                  </a:schemeClr>
                </a:solidFill>
                <a:effectLst/>
                <a:latin typeface="Arial" panose="020B0604020202020204" pitchFamily="34" charset="0"/>
              </a:rPr>
              <a:t>, and </a:t>
            </a:r>
            <a:r>
              <a:rPr lang="en-US" sz="3200" b="0" i="0" dirty="0" err="1">
                <a:solidFill>
                  <a:schemeClr val="accent2">
                    <a:lumMod val="50000"/>
                  </a:schemeClr>
                </a:solidFill>
                <a:effectLst/>
                <a:latin typeface="Arial" panose="020B0604020202020204" pitchFamily="34" charset="0"/>
              </a:rPr>
              <a:t>Infant_deaths</a:t>
            </a:r>
            <a:r>
              <a:rPr lang="en-US" sz="3200" b="0" i="0" dirty="0">
                <a:solidFill>
                  <a:schemeClr val="accent2">
                    <a:lumMod val="50000"/>
                  </a:schemeClr>
                </a:solidFill>
                <a:effectLst/>
                <a:latin typeface="Arial" panose="020B0604020202020204" pitchFamily="34" charset="0"/>
              </a:rPr>
              <a:t>. </a:t>
            </a:r>
            <a:endParaRPr lang="en-IN" sz="3200" b="1" dirty="0">
              <a:solidFill>
                <a:schemeClr val="accent2">
                  <a:lumMod val="50000"/>
                </a:schemeClr>
              </a:solidFill>
            </a:endParaRPr>
          </a:p>
        </p:txBody>
      </p:sp>
    </p:spTree>
    <p:extLst>
      <p:ext uri="{BB962C8B-B14F-4D97-AF65-F5344CB8AC3E}">
        <p14:creationId xmlns:p14="http://schemas.microsoft.com/office/powerpoint/2010/main" val="224511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C7B17-6BB8-4657-A7CE-57ACE3A7AD78}"/>
              </a:ext>
            </a:extLst>
          </p:cNvPr>
          <p:cNvSpPr txBox="1"/>
          <p:nvPr/>
        </p:nvSpPr>
        <p:spPr>
          <a:xfrm rot="20281657">
            <a:off x="3024292" y="2361459"/>
            <a:ext cx="6143413" cy="1569660"/>
          </a:xfrm>
          <a:prstGeom prst="rect">
            <a:avLst/>
          </a:prstGeom>
          <a:noFill/>
        </p:spPr>
        <p:txBody>
          <a:bodyPr wrap="none" rtlCol="0">
            <a:spAutoFit/>
          </a:bodyPr>
          <a:lstStyle/>
          <a:p>
            <a:r>
              <a:rPr lang="en-IN" sz="9600" b="1" dirty="0">
                <a:ln w="13462">
                  <a:solidFill>
                    <a:schemeClr val="bg1"/>
                  </a:solidFill>
                  <a:prstDash val="solid"/>
                </a:ln>
                <a:solidFill>
                  <a:schemeClr val="tx1">
                    <a:lumMod val="85000"/>
                    <a:lumOff val="15000"/>
                  </a:schemeClr>
                </a:solidFill>
                <a:effectLst>
                  <a:glow rad="101600">
                    <a:srgbClr val="FF0000">
                      <a:alpha val="60000"/>
                    </a:srgbClr>
                  </a:glow>
                  <a:outerShdw dist="38100" dir="2700000" algn="bl" rotWithShape="0">
                    <a:schemeClr val="accent5"/>
                  </a:outerShdw>
                </a:effectLst>
                <a:latin typeface="HP Simplified Light" panose="020B0404020204020204" pitchFamily="34" charset="0"/>
              </a:rPr>
              <a:t>THANK YOU</a:t>
            </a:r>
          </a:p>
        </p:txBody>
      </p:sp>
    </p:spTree>
    <p:extLst>
      <p:ext uri="{BB962C8B-B14F-4D97-AF65-F5344CB8AC3E}">
        <p14:creationId xmlns:p14="http://schemas.microsoft.com/office/powerpoint/2010/main" val="400856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F7F7C-CA72-4CDB-B649-DC2665E6F596}"/>
              </a:ext>
            </a:extLst>
          </p:cNvPr>
          <p:cNvSpPr txBox="1"/>
          <p:nvPr/>
        </p:nvSpPr>
        <p:spPr>
          <a:xfrm>
            <a:off x="0" y="0"/>
            <a:ext cx="914033" cy="1200329"/>
          </a:xfrm>
          <a:prstGeom prst="rect">
            <a:avLst/>
          </a:prstGeom>
          <a:noFill/>
        </p:spPr>
        <p:txBody>
          <a:bodyPr wrap="none" rtlCol="0">
            <a:spAutoFit/>
          </a:bodyPr>
          <a:lstStyle/>
          <a:p>
            <a:r>
              <a:rPr lang="en-IN" sz="7200" dirty="0">
                <a:solidFill>
                  <a:schemeClr val="accent6">
                    <a:lumMod val="75000"/>
                  </a:schemeClr>
                </a:solidFill>
              </a:rPr>
              <a:t>2.</a:t>
            </a:r>
          </a:p>
        </p:txBody>
      </p:sp>
      <p:sp>
        <p:nvSpPr>
          <p:cNvPr id="8" name="TextBox 7">
            <a:extLst>
              <a:ext uri="{FF2B5EF4-FFF2-40B4-BE49-F238E27FC236}">
                <a16:creationId xmlns:a16="http://schemas.microsoft.com/office/drawing/2014/main" id="{7798903B-D2CF-4BE2-8646-9DE1DA575751}"/>
              </a:ext>
            </a:extLst>
          </p:cNvPr>
          <p:cNvSpPr txBox="1"/>
          <p:nvPr/>
        </p:nvSpPr>
        <p:spPr>
          <a:xfrm>
            <a:off x="1230595" y="0"/>
            <a:ext cx="9947304" cy="1200329"/>
          </a:xfrm>
          <a:prstGeom prst="rect">
            <a:avLst/>
          </a:prstGeom>
          <a:noFill/>
        </p:spPr>
        <p:txBody>
          <a:bodyPr wrap="square" rtlCol="0">
            <a:spAutoFit/>
          </a:bodyPr>
          <a:lstStyle/>
          <a:p>
            <a:pPr algn="ctr"/>
            <a:r>
              <a:rPr lang="en-IN" sz="72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TABLE  OF  CONTENT</a:t>
            </a:r>
          </a:p>
        </p:txBody>
      </p:sp>
      <p:sp>
        <p:nvSpPr>
          <p:cNvPr id="9" name="TextBox 8">
            <a:extLst>
              <a:ext uri="{FF2B5EF4-FFF2-40B4-BE49-F238E27FC236}">
                <a16:creationId xmlns:a16="http://schemas.microsoft.com/office/drawing/2014/main" id="{A3291C88-B944-465A-AAEA-1616DE31EFE8}"/>
              </a:ext>
            </a:extLst>
          </p:cNvPr>
          <p:cNvSpPr txBox="1"/>
          <p:nvPr/>
        </p:nvSpPr>
        <p:spPr>
          <a:xfrm>
            <a:off x="1563880" y="1323439"/>
            <a:ext cx="5019323" cy="3693319"/>
          </a:xfrm>
          <a:prstGeom prst="rect">
            <a:avLst/>
          </a:prstGeom>
          <a:noFill/>
        </p:spPr>
        <p:txBody>
          <a:bodyPr wrap="none" rtlCol="0">
            <a:spAutoFit/>
          </a:bodyPr>
          <a:lstStyle/>
          <a:p>
            <a:pPr marL="285750" indent="-285750">
              <a:buFont typeface="Arial" panose="020B0604020202020204" pitchFamily="34" charset="0"/>
              <a:buChar char="•"/>
            </a:pPr>
            <a:r>
              <a:rPr lang="en-IN" sz="3600" b="1" dirty="0">
                <a:solidFill>
                  <a:schemeClr val="accent6">
                    <a:lumMod val="75000"/>
                  </a:schemeClr>
                </a:solidFill>
              </a:rPr>
              <a:t>Project Description</a:t>
            </a:r>
          </a:p>
          <a:p>
            <a:pPr marL="285750" indent="-285750">
              <a:buFont typeface="Arial" panose="020B0604020202020204" pitchFamily="34" charset="0"/>
              <a:buChar char="•"/>
            </a:pPr>
            <a:r>
              <a:rPr lang="en-IN" sz="3600" b="1" dirty="0">
                <a:solidFill>
                  <a:schemeClr val="accent6">
                    <a:lumMod val="75000"/>
                  </a:schemeClr>
                </a:solidFill>
              </a:rPr>
              <a:t>Dataset</a:t>
            </a:r>
          </a:p>
          <a:p>
            <a:pPr marL="285750" indent="-285750">
              <a:buFont typeface="Arial" panose="020B0604020202020204" pitchFamily="34" charset="0"/>
              <a:buChar char="•"/>
            </a:pPr>
            <a:r>
              <a:rPr lang="en-IN" sz="3600" b="1" dirty="0">
                <a:solidFill>
                  <a:schemeClr val="accent6">
                    <a:lumMod val="75000"/>
                  </a:schemeClr>
                </a:solidFill>
              </a:rPr>
              <a:t>Describing the Dataset</a:t>
            </a:r>
          </a:p>
          <a:p>
            <a:pPr marL="285750" indent="-285750">
              <a:buFont typeface="Arial" panose="020B0604020202020204" pitchFamily="34" charset="0"/>
              <a:buChar char="•"/>
            </a:pPr>
            <a:r>
              <a:rPr lang="en-IN" sz="3600" b="1" dirty="0">
                <a:solidFill>
                  <a:schemeClr val="accent6">
                    <a:lumMod val="75000"/>
                  </a:schemeClr>
                </a:solidFill>
              </a:rPr>
              <a:t>Observation</a:t>
            </a:r>
          </a:p>
          <a:p>
            <a:pPr marL="285750" indent="-285750">
              <a:buFont typeface="Arial" panose="020B0604020202020204" pitchFamily="34" charset="0"/>
              <a:buChar char="•"/>
            </a:pPr>
            <a:r>
              <a:rPr lang="en-IN" sz="3600" b="1" dirty="0">
                <a:solidFill>
                  <a:schemeClr val="accent6">
                    <a:lumMod val="75000"/>
                  </a:schemeClr>
                </a:solidFill>
              </a:rPr>
              <a:t>Results</a:t>
            </a:r>
          </a:p>
          <a:p>
            <a:pPr marL="285750" indent="-285750">
              <a:buFont typeface="Arial" panose="020B0604020202020204" pitchFamily="34" charset="0"/>
              <a:buChar char="•"/>
            </a:pPr>
            <a:r>
              <a:rPr lang="en-IN" sz="3600" b="1" dirty="0">
                <a:solidFill>
                  <a:schemeClr val="accent6">
                    <a:lumMod val="75000"/>
                  </a:schemeClr>
                </a:solidFill>
              </a:rPr>
              <a:t>Conclusion</a:t>
            </a:r>
          </a:p>
          <a:p>
            <a:pPr marL="342900" indent="-342900">
              <a:buFont typeface="+mj-lt"/>
              <a:buAutoNum type="alphaLcParenR"/>
            </a:pPr>
            <a:endParaRPr lang="en-IN" dirty="0"/>
          </a:p>
        </p:txBody>
      </p:sp>
    </p:spTree>
    <p:extLst>
      <p:ext uri="{BB962C8B-B14F-4D97-AF65-F5344CB8AC3E}">
        <p14:creationId xmlns:p14="http://schemas.microsoft.com/office/powerpoint/2010/main" val="261733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72800-1226-41EB-ACD6-A63BD32077D8}"/>
              </a:ext>
            </a:extLst>
          </p:cNvPr>
          <p:cNvSpPr txBox="1"/>
          <p:nvPr/>
        </p:nvSpPr>
        <p:spPr>
          <a:xfrm>
            <a:off x="2451753" y="0"/>
            <a:ext cx="7542258" cy="923330"/>
          </a:xfrm>
          <a:prstGeom prst="rect">
            <a:avLst/>
          </a:prstGeom>
          <a:noFill/>
        </p:spPr>
        <p:txBody>
          <a:bodyPr wrap="none" rtlCol="0">
            <a:spAutoFit/>
          </a:bodyPr>
          <a:lstStyle/>
          <a:p>
            <a:pPr algn="ctr"/>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PROJEC T DESCRIPTION</a:t>
            </a:r>
          </a:p>
        </p:txBody>
      </p:sp>
      <p:sp>
        <p:nvSpPr>
          <p:cNvPr id="3" name="TextBox 2">
            <a:extLst>
              <a:ext uri="{FF2B5EF4-FFF2-40B4-BE49-F238E27FC236}">
                <a16:creationId xmlns:a16="http://schemas.microsoft.com/office/drawing/2014/main" id="{F3482B94-54E3-42F0-82AA-1C7211E9CDD6}"/>
              </a:ext>
            </a:extLst>
          </p:cNvPr>
          <p:cNvSpPr txBox="1"/>
          <p:nvPr/>
        </p:nvSpPr>
        <p:spPr>
          <a:xfrm>
            <a:off x="0" y="-273294"/>
            <a:ext cx="846707" cy="1200329"/>
          </a:xfrm>
          <a:prstGeom prst="rect">
            <a:avLst/>
          </a:prstGeom>
          <a:noFill/>
        </p:spPr>
        <p:txBody>
          <a:bodyPr wrap="none" rtlCol="0">
            <a:spAutoFit/>
          </a:bodyPr>
          <a:lstStyle/>
          <a:p>
            <a:r>
              <a:rPr lang="en-IN" sz="7200" dirty="0">
                <a:solidFill>
                  <a:schemeClr val="accent6">
                    <a:lumMod val="75000"/>
                  </a:schemeClr>
                </a:solidFill>
              </a:rPr>
              <a:t>3.</a:t>
            </a:r>
          </a:p>
        </p:txBody>
      </p:sp>
      <p:sp>
        <p:nvSpPr>
          <p:cNvPr id="4" name="TextBox 3">
            <a:extLst>
              <a:ext uri="{FF2B5EF4-FFF2-40B4-BE49-F238E27FC236}">
                <a16:creationId xmlns:a16="http://schemas.microsoft.com/office/drawing/2014/main" id="{E4F0D3B7-6FD1-4758-918D-47DFC6988C88}"/>
              </a:ext>
            </a:extLst>
          </p:cNvPr>
          <p:cNvSpPr txBox="1"/>
          <p:nvPr/>
        </p:nvSpPr>
        <p:spPr>
          <a:xfrm>
            <a:off x="1543050" y="1390650"/>
            <a:ext cx="10248900" cy="4154984"/>
          </a:xfrm>
          <a:prstGeom prst="rect">
            <a:avLst/>
          </a:prstGeom>
          <a:noFill/>
        </p:spPr>
        <p:txBody>
          <a:bodyPr wrap="square" rtlCol="0">
            <a:spAutoFit/>
          </a:bodyPr>
          <a:lstStyle/>
          <a:p>
            <a:pPr marL="342900" indent="-342900">
              <a:buFont typeface="Arial" panose="020B0604020202020204" pitchFamily="34" charset="0"/>
              <a:buChar char="•"/>
            </a:pPr>
            <a:r>
              <a:rPr lang="en-US" sz="2400" i="0" dirty="0">
                <a:solidFill>
                  <a:schemeClr val="accent2">
                    <a:lumMod val="50000"/>
                  </a:schemeClr>
                </a:solidFill>
                <a:effectLst/>
                <a:latin typeface="-apple-system"/>
              </a:rPr>
              <a:t>Life expectancy refers to the number of years a person is expected to live based on the statistical average. It depends on the geographical context of the area. </a:t>
            </a:r>
          </a:p>
          <a:p>
            <a:pPr marL="342900" indent="-342900">
              <a:buFont typeface="Arial" panose="020B0604020202020204" pitchFamily="34" charset="0"/>
              <a:buChar char="•"/>
            </a:pPr>
            <a:r>
              <a:rPr lang="en-US" sz="2400" i="0" dirty="0">
                <a:solidFill>
                  <a:schemeClr val="accent2">
                    <a:lumMod val="50000"/>
                  </a:schemeClr>
                </a:solidFill>
                <a:effectLst/>
                <a:latin typeface="-apple-system"/>
              </a:rPr>
              <a:t>Before the modernization of the world, life expectancy was around 30 years in all parts of the world. </a:t>
            </a:r>
          </a:p>
          <a:p>
            <a:pPr marL="342900" indent="-342900">
              <a:buFont typeface="Arial" panose="020B0604020202020204" pitchFamily="34" charset="0"/>
              <a:buChar char="•"/>
            </a:pPr>
            <a:r>
              <a:rPr lang="en-US" sz="2400" i="0" dirty="0">
                <a:solidFill>
                  <a:schemeClr val="accent2">
                    <a:lumMod val="50000"/>
                  </a:schemeClr>
                </a:solidFill>
                <a:effectLst/>
                <a:latin typeface="-apple-system"/>
              </a:rPr>
              <a:t>Life expectancy increased at the beginning of the 19th century but until there are the same countries while it remains low in the rest of the world.</a:t>
            </a:r>
          </a:p>
          <a:p>
            <a:pPr marL="342900" indent="-342900">
              <a:buFont typeface="Arial" panose="020B0604020202020204" pitchFamily="34" charset="0"/>
              <a:buChar char="•"/>
            </a:pPr>
            <a:r>
              <a:rPr lang="en-US" sz="2400" i="0" dirty="0">
                <a:solidFill>
                  <a:schemeClr val="accent2">
                    <a:lumMod val="50000"/>
                  </a:schemeClr>
                </a:solidFill>
                <a:effectLst/>
                <a:latin typeface="-apple-system"/>
              </a:rPr>
              <a:t>This shows that health standards are not the same all over the world. In the 20th century, this global inequality is reduced and similarly, life expectancy is approaching 70 to 75 years and similarly no country in the world today has a low life expectancy than countries with high life expectancy in 1800.</a:t>
            </a:r>
            <a:endParaRPr lang="en-IN" sz="2400" dirty="0">
              <a:solidFill>
                <a:schemeClr val="accent2">
                  <a:lumMod val="50000"/>
                </a:schemeClr>
              </a:solidFill>
            </a:endParaRPr>
          </a:p>
        </p:txBody>
      </p:sp>
    </p:spTree>
    <p:extLst>
      <p:ext uri="{BB962C8B-B14F-4D97-AF65-F5344CB8AC3E}">
        <p14:creationId xmlns:p14="http://schemas.microsoft.com/office/powerpoint/2010/main" val="212664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83A348-7A9E-42DB-9593-097619D574CE}"/>
              </a:ext>
            </a:extLst>
          </p:cNvPr>
          <p:cNvSpPr txBox="1"/>
          <p:nvPr/>
        </p:nvSpPr>
        <p:spPr>
          <a:xfrm>
            <a:off x="4562475" y="139184"/>
            <a:ext cx="6096000" cy="923330"/>
          </a:xfrm>
          <a:prstGeom prst="rect">
            <a:avLst/>
          </a:prstGeom>
          <a:noFill/>
        </p:spPr>
        <p:txBody>
          <a:bodyPr wrap="square">
            <a:spAutoFit/>
          </a:bodyPr>
          <a:lstStyle/>
          <a:p>
            <a:r>
              <a:rPr lang="en-IN" sz="4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 </a:t>
            </a:r>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DATASET</a:t>
            </a:r>
          </a:p>
        </p:txBody>
      </p:sp>
      <p:pic>
        <p:nvPicPr>
          <p:cNvPr id="7" name="Picture 6">
            <a:extLst>
              <a:ext uri="{FF2B5EF4-FFF2-40B4-BE49-F238E27FC236}">
                <a16:creationId xmlns:a16="http://schemas.microsoft.com/office/drawing/2014/main" id="{D089E89B-87A8-4F8A-82BF-E1CE0BCC07AB}"/>
              </a:ext>
            </a:extLst>
          </p:cNvPr>
          <p:cNvPicPr>
            <a:picLocks noChangeAspect="1"/>
          </p:cNvPicPr>
          <p:nvPr/>
        </p:nvPicPr>
        <p:blipFill>
          <a:blip r:embed="rId2"/>
          <a:stretch>
            <a:fillRect/>
          </a:stretch>
        </p:blipFill>
        <p:spPr>
          <a:xfrm>
            <a:off x="390525" y="1178986"/>
            <a:ext cx="11465847" cy="5539829"/>
          </a:xfrm>
          <a:prstGeom prst="rect">
            <a:avLst/>
          </a:prstGeom>
        </p:spPr>
      </p:pic>
      <p:sp>
        <p:nvSpPr>
          <p:cNvPr id="8" name="TextBox 7">
            <a:extLst>
              <a:ext uri="{FF2B5EF4-FFF2-40B4-BE49-F238E27FC236}">
                <a16:creationId xmlns:a16="http://schemas.microsoft.com/office/drawing/2014/main" id="{2064537F-40B1-4E0E-ABA0-3B7C1F08B4A3}"/>
              </a:ext>
            </a:extLst>
          </p:cNvPr>
          <p:cNvSpPr txBox="1"/>
          <p:nvPr/>
        </p:nvSpPr>
        <p:spPr>
          <a:xfrm>
            <a:off x="0" y="-71021"/>
            <a:ext cx="941283" cy="1200329"/>
          </a:xfrm>
          <a:prstGeom prst="rect">
            <a:avLst/>
          </a:prstGeom>
          <a:noFill/>
        </p:spPr>
        <p:txBody>
          <a:bodyPr wrap="none" rtlCol="0">
            <a:spAutoFit/>
          </a:bodyPr>
          <a:lstStyle/>
          <a:p>
            <a:r>
              <a:rPr lang="en-IN" sz="7200" dirty="0">
                <a:solidFill>
                  <a:schemeClr val="accent6">
                    <a:lumMod val="75000"/>
                  </a:schemeClr>
                </a:solidFill>
              </a:rPr>
              <a:t>4.</a:t>
            </a:r>
          </a:p>
        </p:txBody>
      </p:sp>
    </p:spTree>
    <p:extLst>
      <p:ext uri="{BB962C8B-B14F-4D97-AF65-F5344CB8AC3E}">
        <p14:creationId xmlns:p14="http://schemas.microsoft.com/office/powerpoint/2010/main" val="97833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ACC3C-C588-430E-A661-E92CDA786F57}"/>
              </a:ext>
            </a:extLst>
          </p:cNvPr>
          <p:cNvSpPr txBox="1"/>
          <p:nvPr/>
        </p:nvSpPr>
        <p:spPr>
          <a:xfrm>
            <a:off x="-59821" y="-345526"/>
            <a:ext cx="870751" cy="1200329"/>
          </a:xfrm>
          <a:prstGeom prst="rect">
            <a:avLst/>
          </a:prstGeom>
          <a:noFill/>
        </p:spPr>
        <p:txBody>
          <a:bodyPr wrap="none" rtlCol="0">
            <a:spAutoFit/>
          </a:bodyPr>
          <a:lstStyle/>
          <a:p>
            <a:r>
              <a:rPr lang="en-IN" sz="7200" dirty="0">
                <a:solidFill>
                  <a:schemeClr val="accent6">
                    <a:lumMod val="75000"/>
                  </a:schemeClr>
                </a:solidFill>
              </a:rPr>
              <a:t>5.</a:t>
            </a:r>
          </a:p>
        </p:txBody>
      </p:sp>
      <p:sp>
        <p:nvSpPr>
          <p:cNvPr id="3" name="TextBox 2">
            <a:extLst>
              <a:ext uri="{FF2B5EF4-FFF2-40B4-BE49-F238E27FC236}">
                <a16:creationId xmlns:a16="http://schemas.microsoft.com/office/drawing/2014/main" id="{B379949B-224E-4C04-BE90-9A5D9FEA7F70}"/>
              </a:ext>
            </a:extLst>
          </p:cNvPr>
          <p:cNvSpPr txBox="1"/>
          <p:nvPr/>
        </p:nvSpPr>
        <p:spPr>
          <a:xfrm>
            <a:off x="2350092" y="0"/>
            <a:ext cx="8477129" cy="923330"/>
          </a:xfrm>
          <a:prstGeom prst="rect">
            <a:avLst/>
          </a:prstGeom>
          <a:noFill/>
        </p:spPr>
        <p:txBody>
          <a:bodyPr wrap="none" rtlCol="0">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DESCRIBING THE DATASET</a:t>
            </a:r>
          </a:p>
        </p:txBody>
      </p:sp>
      <p:sp>
        <p:nvSpPr>
          <p:cNvPr id="4" name="TextBox 3">
            <a:extLst>
              <a:ext uri="{FF2B5EF4-FFF2-40B4-BE49-F238E27FC236}">
                <a16:creationId xmlns:a16="http://schemas.microsoft.com/office/drawing/2014/main" id="{56CE0BD9-D0FA-40C2-ABF0-4A664519DA26}"/>
              </a:ext>
            </a:extLst>
          </p:cNvPr>
          <p:cNvSpPr txBox="1"/>
          <p:nvPr/>
        </p:nvSpPr>
        <p:spPr>
          <a:xfrm>
            <a:off x="1324583" y="828287"/>
            <a:ext cx="10867417" cy="6124754"/>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accent2">
                    <a:lumMod val="50000"/>
                  </a:schemeClr>
                </a:solidFill>
                <a:effectLst/>
                <a:latin typeface="Inter"/>
              </a:rPr>
              <a:t>country (Nominal) - the country in which the indicators are from (i.e. United States of America or Congo)</a:t>
            </a:r>
          </a:p>
          <a:p>
            <a:pPr algn="l">
              <a:buFont typeface="Arial" panose="020B0604020202020204" pitchFamily="34" charset="0"/>
              <a:buChar char="•"/>
            </a:pPr>
            <a:r>
              <a:rPr lang="en-US" sz="2400" b="0" i="0" dirty="0">
                <a:solidFill>
                  <a:schemeClr val="accent2">
                    <a:lumMod val="50000"/>
                  </a:schemeClr>
                </a:solidFill>
                <a:effectLst/>
                <a:latin typeface="Inter"/>
              </a:rPr>
              <a:t>year (Ordinal) - the calendar year the indicators are from (ranging from 2000 to 2015)</a:t>
            </a:r>
          </a:p>
          <a:p>
            <a:pPr algn="l">
              <a:buFont typeface="Arial" panose="020B0604020202020204" pitchFamily="34" charset="0"/>
              <a:buChar char="•"/>
            </a:pPr>
            <a:r>
              <a:rPr lang="en-US" sz="2400" b="0" i="0" dirty="0">
                <a:solidFill>
                  <a:schemeClr val="accent2">
                    <a:lumMod val="50000"/>
                  </a:schemeClr>
                </a:solidFill>
                <a:effectLst/>
                <a:latin typeface="Inter"/>
              </a:rPr>
              <a:t>status (Nominal) - whether a country is considered to be 'Developing' or 'Developed' by WHO standards</a:t>
            </a:r>
          </a:p>
          <a:p>
            <a:pPr algn="l">
              <a:buFont typeface="Arial" panose="020B0604020202020204" pitchFamily="34" charset="0"/>
              <a:buChar char="•"/>
            </a:pPr>
            <a:r>
              <a:rPr lang="en-US" sz="2400" b="0" i="0" dirty="0" err="1">
                <a:solidFill>
                  <a:schemeClr val="accent2">
                    <a:lumMod val="50000"/>
                  </a:schemeClr>
                </a:solidFill>
                <a:effectLst/>
                <a:latin typeface="Inter"/>
              </a:rPr>
              <a:t>life_expectancy</a:t>
            </a:r>
            <a:r>
              <a:rPr lang="en-US" sz="2400" b="0" i="0" dirty="0">
                <a:solidFill>
                  <a:schemeClr val="accent2">
                    <a:lumMod val="50000"/>
                  </a:schemeClr>
                </a:solidFill>
                <a:effectLst/>
                <a:latin typeface="Inter"/>
              </a:rPr>
              <a:t> (Ratio) - the life expectancy of people in years for a particular country and year</a:t>
            </a:r>
          </a:p>
          <a:p>
            <a:pPr algn="l">
              <a:buFont typeface="Arial" panose="020B0604020202020204" pitchFamily="34" charset="0"/>
              <a:buChar char="•"/>
            </a:pPr>
            <a:r>
              <a:rPr lang="en-US" sz="2400" b="0" i="0" dirty="0" err="1">
                <a:solidFill>
                  <a:schemeClr val="accent2">
                    <a:lumMod val="50000"/>
                  </a:schemeClr>
                </a:solidFill>
                <a:effectLst/>
                <a:latin typeface="Inter"/>
              </a:rPr>
              <a:t>adult_mortality</a:t>
            </a:r>
            <a:r>
              <a:rPr lang="en-US" sz="2400" b="0" i="0" dirty="0">
                <a:solidFill>
                  <a:schemeClr val="accent2">
                    <a:lumMod val="50000"/>
                  </a:schemeClr>
                </a:solidFill>
                <a:effectLst/>
                <a:latin typeface="Inter"/>
              </a:rPr>
              <a:t> (Ratio) - the adult mortality rate per 1000 population (i.e. number of people dying between </a:t>
            </a:r>
          </a:p>
          <a:p>
            <a:pPr algn="l">
              <a:buFont typeface="Arial" panose="020B0604020202020204" pitchFamily="34" charset="0"/>
              <a:buChar char="•"/>
            </a:pPr>
            <a:r>
              <a:rPr lang="en-US" sz="2400" b="0" i="0" dirty="0">
                <a:solidFill>
                  <a:schemeClr val="accent2">
                    <a:lumMod val="50000"/>
                  </a:schemeClr>
                </a:solidFill>
                <a:effectLst/>
                <a:latin typeface="Inter"/>
              </a:rPr>
              <a:t>15 and 60 years per 1000 population); if the rate is 263 then that means 263 people will die out of 1000 between </a:t>
            </a:r>
          </a:p>
          <a:p>
            <a:pPr algn="l">
              <a:buFont typeface="Arial" panose="020B0604020202020204" pitchFamily="34" charset="0"/>
              <a:buChar char="•"/>
            </a:pPr>
            <a:r>
              <a:rPr lang="en-US" sz="2400" b="0" i="0" dirty="0">
                <a:solidFill>
                  <a:schemeClr val="accent2">
                    <a:lumMod val="50000"/>
                  </a:schemeClr>
                </a:solidFill>
                <a:effectLst/>
                <a:latin typeface="Inter"/>
              </a:rPr>
              <a:t>the ages of 15 and 60; another way to think of this is that the chance an individual will die between 15 and 60 is 26.3%</a:t>
            </a:r>
          </a:p>
          <a:p>
            <a:pPr algn="l">
              <a:buFont typeface="Arial" panose="020B0604020202020204" pitchFamily="34" charset="0"/>
              <a:buChar char="•"/>
            </a:pPr>
            <a:r>
              <a:rPr lang="en-US" sz="2400" b="0" i="0" dirty="0" err="1">
                <a:solidFill>
                  <a:schemeClr val="accent2">
                    <a:lumMod val="50000"/>
                  </a:schemeClr>
                </a:solidFill>
                <a:effectLst/>
                <a:latin typeface="Inter"/>
              </a:rPr>
              <a:t>infant_deaths</a:t>
            </a:r>
            <a:r>
              <a:rPr lang="en-US" sz="2400" b="0" i="0" dirty="0">
                <a:solidFill>
                  <a:schemeClr val="accent2">
                    <a:lumMod val="50000"/>
                  </a:schemeClr>
                </a:solidFill>
                <a:effectLst/>
                <a:latin typeface="Inter"/>
              </a:rPr>
              <a:t> (Ratio) - number of infant deaths per 1000 population; similar to above, but for infants</a:t>
            </a:r>
          </a:p>
          <a:p>
            <a:pPr marL="285750" indent="-285750">
              <a:buFont typeface="Arial" panose="020B0604020202020204" pitchFamily="34" charset="0"/>
              <a:buChar char="•"/>
            </a:pPr>
            <a:endParaRPr lang="en-IN" sz="3200" b="1" dirty="0">
              <a:solidFill>
                <a:schemeClr val="accent6">
                  <a:lumMod val="75000"/>
                </a:schemeClr>
              </a:solidFill>
            </a:endParaRPr>
          </a:p>
        </p:txBody>
      </p:sp>
    </p:spTree>
    <p:extLst>
      <p:ext uri="{BB962C8B-B14F-4D97-AF65-F5344CB8AC3E}">
        <p14:creationId xmlns:p14="http://schemas.microsoft.com/office/powerpoint/2010/main" val="284830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0437E-4812-426E-A663-D4FBE341032A}"/>
              </a:ext>
            </a:extLst>
          </p:cNvPr>
          <p:cNvSpPr txBox="1"/>
          <p:nvPr/>
        </p:nvSpPr>
        <p:spPr>
          <a:xfrm>
            <a:off x="2401920" y="0"/>
            <a:ext cx="8745978" cy="923330"/>
          </a:xfrm>
          <a:prstGeom prst="rect">
            <a:avLst/>
          </a:prstGeom>
          <a:noFill/>
        </p:spPr>
        <p:txBody>
          <a:bodyPr wrap="square">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DESCRIBING THE DATASET</a:t>
            </a:r>
          </a:p>
        </p:txBody>
      </p:sp>
      <p:sp>
        <p:nvSpPr>
          <p:cNvPr id="5" name="TextBox 4">
            <a:extLst>
              <a:ext uri="{FF2B5EF4-FFF2-40B4-BE49-F238E27FC236}">
                <a16:creationId xmlns:a16="http://schemas.microsoft.com/office/drawing/2014/main" id="{74A3AAEE-BC31-41DB-9E03-6763E5AD6659}"/>
              </a:ext>
            </a:extLst>
          </p:cNvPr>
          <p:cNvSpPr txBox="1"/>
          <p:nvPr/>
        </p:nvSpPr>
        <p:spPr>
          <a:xfrm>
            <a:off x="1276755" y="923330"/>
            <a:ext cx="10814726" cy="5632311"/>
          </a:xfrm>
          <a:prstGeom prst="rect">
            <a:avLst/>
          </a:prstGeom>
          <a:noFill/>
        </p:spPr>
        <p:txBody>
          <a:bodyPr wrap="square">
            <a:spAutoFit/>
          </a:bodyPr>
          <a:lstStyle/>
          <a:p>
            <a:pPr algn="l">
              <a:buFont typeface="Arial" panose="020B0604020202020204" pitchFamily="34" charset="0"/>
              <a:buChar char="•"/>
            </a:pPr>
            <a:r>
              <a:rPr lang="en-US" sz="2400" b="0" i="0" dirty="0">
                <a:solidFill>
                  <a:schemeClr val="accent2">
                    <a:lumMod val="50000"/>
                  </a:schemeClr>
                </a:solidFill>
                <a:effectLst/>
                <a:latin typeface="Inter"/>
              </a:rPr>
              <a:t>alcohol (Ratio) - a country's alcohol consumption rate measured as liters of pure alcohol consumption per capita</a:t>
            </a:r>
          </a:p>
          <a:p>
            <a:pPr algn="l">
              <a:buFont typeface="Arial" panose="020B0604020202020204" pitchFamily="34" charset="0"/>
              <a:buChar char="•"/>
            </a:pPr>
            <a:r>
              <a:rPr lang="en-US" sz="2400" b="0" i="0" dirty="0" err="1">
                <a:solidFill>
                  <a:schemeClr val="accent2">
                    <a:lumMod val="50000"/>
                  </a:schemeClr>
                </a:solidFill>
                <a:effectLst/>
                <a:latin typeface="Inter"/>
              </a:rPr>
              <a:t>percentage_expenditure</a:t>
            </a:r>
            <a:r>
              <a:rPr lang="en-US" sz="2400" b="0" i="0" dirty="0">
                <a:solidFill>
                  <a:schemeClr val="accent2">
                    <a:lumMod val="50000"/>
                  </a:schemeClr>
                </a:solidFill>
                <a:effectLst/>
                <a:latin typeface="Inter"/>
              </a:rPr>
              <a:t> (Ratio) - expenditure on health as a percentage of Gross Domestic Product (</a:t>
            </a:r>
            <a:r>
              <a:rPr lang="en-US" sz="2400" b="0" i="0" dirty="0" err="1">
                <a:solidFill>
                  <a:schemeClr val="accent2">
                    <a:lumMod val="50000"/>
                  </a:schemeClr>
                </a:solidFill>
                <a:effectLst/>
                <a:latin typeface="Inter"/>
              </a:rPr>
              <a:t>gdp</a:t>
            </a:r>
            <a:r>
              <a:rPr lang="en-US" sz="2400" b="0" i="0" dirty="0">
                <a:solidFill>
                  <a:schemeClr val="accent2">
                    <a:lumMod val="50000"/>
                  </a:schemeClr>
                </a:solidFill>
                <a:effectLst/>
                <a:latin typeface="Inter"/>
              </a:rPr>
              <a:t>)</a:t>
            </a:r>
          </a:p>
          <a:p>
            <a:pPr algn="l">
              <a:buFont typeface="Arial" panose="020B0604020202020204" pitchFamily="34" charset="0"/>
              <a:buChar char="•"/>
            </a:pPr>
            <a:r>
              <a:rPr lang="en-US" sz="2400" b="0" i="0" dirty="0" err="1">
                <a:solidFill>
                  <a:schemeClr val="accent2">
                    <a:lumMod val="50000"/>
                  </a:schemeClr>
                </a:solidFill>
                <a:effectLst/>
                <a:latin typeface="Inter"/>
              </a:rPr>
              <a:t>hepatitis_b</a:t>
            </a:r>
            <a:r>
              <a:rPr lang="en-US" sz="2400" b="0" i="0" dirty="0">
                <a:solidFill>
                  <a:schemeClr val="accent2">
                    <a:lumMod val="50000"/>
                  </a:schemeClr>
                </a:solidFill>
                <a:effectLst/>
                <a:latin typeface="Inter"/>
              </a:rPr>
              <a:t> (Ratio) - number of 1 year </a:t>
            </a:r>
            <a:r>
              <a:rPr lang="en-US" sz="2400" b="0" i="0" dirty="0" err="1">
                <a:solidFill>
                  <a:schemeClr val="accent2">
                    <a:lumMod val="50000"/>
                  </a:schemeClr>
                </a:solidFill>
                <a:effectLst/>
                <a:latin typeface="Inter"/>
              </a:rPr>
              <a:t>olds</a:t>
            </a:r>
            <a:r>
              <a:rPr lang="en-US" sz="2400" b="0" i="0" dirty="0">
                <a:solidFill>
                  <a:schemeClr val="accent2">
                    <a:lumMod val="50000"/>
                  </a:schemeClr>
                </a:solidFill>
                <a:effectLst/>
                <a:latin typeface="Inter"/>
              </a:rPr>
              <a:t> with Hepatitis B immunization over all 1 year </a:t>
            </a:r>
            <a:r>
              <a:rPr lang="en-US" sz="2400" b="0" i="0" dirty="0" err="1">
                <a:solidFill>
                  <a:schemeClr val="accent2">
                    <a:lumMod val="50000"/>
                  </a:schemeClr>
                </a:solidFill>
                <a:effectLst/>
                <a:latin typeface="Inter"/>
              </a:rPr>
              <a:t>olds</a:t>
            </a:r>
            <a:r>
              <a:rPr lang="en-US" sz="2400" b="0" i="0" dirty="0">
                <a:solidFill>
                  <a:schemeClr val="accent2">
                    <a:lumMod val="50000"/>
                  </a:schemeClr>
                </a:solidFill>
                <a:effectLst/>
                <a:latin typeface="Inter"/>
              </a:rPr>
              <a:t> in population</a:t>
            </a:r>
          </a:p>
          <a:p>
            <a:pPr algn="l">
              <a:buFont typeface="Arial" panose="020B0604020202020204" pitchFamily="34" charset="0"/>
              <a:buChar char="•"/>
            </a:pPr>
            <a:r>
              <a:rPr lang="en-US" sz="2400" b="0" i="0" dirty="0">
                <a:solidFill>
                  <a:schemeClr val="accent2">
                    <a:lumMod val="50000"/>
                  </a:schemeClr>
                </a:solidFill>
                <a:effectLst/>
                <a:latin typeface="Inter"/>
              </a:rPr>
              <a:t>measles (Ratio) - number of reported Measles cases per 1000 population</a:t>
            </a:r>
          </a:p>
          <a:p>
            <a:pPr algn="l">
              <a:buFont typeface="Arial" panose="020B0604020202020204" pitchFamily="34" charset="0"/>
              <a:buChar char="•"/>
            </a:pPr>
            <a:r>
              <a:rPr lang="en-US" sz="2400" b="0" i="0" dirty="0" err="1">
                <a:solidFill>
                  <a:schemeClr val="accent2">
                    <a:lumMod val="50000"/>
                  </a:schemeClr>
                </a:solidFill>
                <a:effectLst/>
                <a:latin typeface="Inter"/>
              </a:rPr>
              <a:t>bmi</a:t>
            </a:r>
            <a:r>
              <a:rPr lang="en-US" sz="2400" b="0" i="0" dirty="0">
                <a:solidFill>
                  <a:schemeClr val="accent2">
                    <a:lumMod val="50000"/>
                  </a:schemeClr>
                </a:solidFill>
                <a:effectLst/>
                <a:latin typeface="Inter"/>
              </a:rPr>
              <a:t> (Interval/Ordinal) - average Body Mass Index (BMI) of a country's total population</a:t>
            </a:r>
          </a:p>
          <a:p>
            <a:pPr algn="l">
              <a:buFont typeface="Arial" panose="020B0604020202020204" pitchFamily="34" charset="0"/>
              <a:buChar char="•"/>
            </a:pPr>
            <a:r>
              <a:rPr lang="en-US" sz="2400" b="0" i="0" dirty="0">
                <a:solidFill>
                  <a:schemeClr val="accent2">
                    <a:lumMod val="50000"/>
                  </a:schemeClr>
                </a:solidFill>
                <a:effectLst/>
                <a:latin typeface="Inter"/>
              </a:rPr>
              <a:t>under-</a:t>
            </a:r>
            <a:r>
              <a:rPr lang="en-US" sz="2400" b="0" i="0" dirty="0" err="1">
                <a:solidFill>
                  <a:schemeClr val="accent2">
                    <a:lumMod val="50000"/>
                  </a:schemeClr>
                </a:solidFill>
                <a:effectLst/>
                <a:latin typeface="Inter"/>
              </a:rPr>
              <a:t>five_deaths</a:t>
            </a:r>
            <a:r>
              <a:rPr lang="en-US" sz="2400" b="0" i="0" dirty="0">
                <a:solidFill>
                  <a:schemeClr val="accent2">
                    <a:lumMod val="50000"/>
                  </a:schemeClr>
                </a:solidFill>
                <a:effectLst/>
                <a:latin typeface="Inter"/>
              </a:rPr>
              <a:t> (Ratio) - number of people under the age of five deaths per 1000 population</a:t>
            </a:r>
          </a:p>
          <a:p>
            <a:pPr algn="l">
              <a:buFont typeface="Arial" panose="020B0604020202020204" pitchFamily="34" charset="0"/>
              <a:buChar char="•"/>
            </a:pPr>
            <a:r>
              <a:rPr lang="en-US" sz="2400" b="0" i="0" dirty="0">
                <a:solidFill>
                  <a:schemeClr val="accent2">
                    <a:lumMod val="50000"/>
                  </a:schemeClr>
                </a:solidFill>
                <a:effectLst/>
                <a:latin typeface="Inter"/>
              </a:rPr>
              <a:t>polio (Ratio) - number of 1 year </a:t>
            </a:r>
            <a:r>
              <a:rPr lang="en-US" sz="2400" b="0" i="0" dirty="0" err="1">
                <a:solidFill>
                  <a:schemeClr val="accent2">
                    <a:lumMod val="50000"/>
                  </a:schemeClr>
                </a:solidFill>
                <a:effectLst/>
                <a:latin typeface="Inter"/>
              </a:rPr>
              <a:t>olds</a:t>
            </a:r>
            <a:r>
              <a:rPr lang="en-US" sz="2400" b="0" i="0" dirty="0">
                <a:solidFill>
                  <a:schemeClr val="accent2">
                    <a:lumMod val="50000"/>
                  </a:schemeClr>
                </a:solidFill>
                <a:effectLst/>
                <a:latin typeface="Inter"/>
              </a:rPr>
              <a:t> with Polio immunization over the number of all 1 year </a:t>
            </a:r>
            <a:r>
              <a:rPr lang="en-US" sz="2400" b="0" i="0" dirty="0" err="1">
                <a:solidFill>
                  <a:schemeClr val="accent2">
                    <a:lumMod val="50000"/>
                  </a:schemeClr>
                </a:solidFill>
                <a:effectLst/>
                <a:latin typeface="Inter"/>
              </a:rPr>
              <a:t>olds</a:t>
            </a:r>
            <a:r>
              <a:rPr lang="en-US" sz="2400" b="0" i="0" dirty="0">
                <a:solidFill>
                  <a:schemeClr val="accent2">
                    <a:lumMod val="50000"/>
                  </a:schemeClr>
                </a:solidFill>
                <a:effectLst/>
                <a:latin typeface="Inter"/>
              </a:rPr>
              <a:t> in population</a:t>
            </a:r>
          </a:p>
          <a:p>
            <a:pPr algn="l">
              <a:buFont typeface="Arial" panose="020B0604020202020204" pitchFamily="34" charset="0"/>
              <a:buChar char="•"/>
            </a:pPr>
            <a:r>
              <a:rPr lang="en-US" sz="2400" b="0" i="0" dirty="0" err="1">
                <a:solidFill>
                  <a:schemeClr val="accent2">
                    <a:lumMod val="50000"/>
                  </a:schemeClr>
                </a:solidFill>
                <a:effectLst/>
                <a:latin typeface="Inter"/>
              </a:rPr>
              <a:t>total_expenditure</a:t>
            </a:r>
            <a:r>
              <a:rPr lang="en-US" sz="2400" b="0" i="0" dirty="0">
                <a:solidFill>
                  <a:schemeClr val="accent2">
                    <a:lumMod val="50000"/>
                  </a:schemeClr>
                </a:solidFill>
                <a:effectLst/>
                <a:latin typeface="Inter"/>
              </a:rPr>
              <a:t> (Ratio) - government expenditure on health as a percentage of total government expenditure</a:t>
            </a:r>
          </a:p>
        </p:txBody>
      </p:sp>
      <p:sp>
        <p:nvSpPr>
          <p:cNvPr id="8" name="TextBox 7">
            <a:extLst>
              <a:ext uri="{FF2B5EF4-FFF2-40B4-BE49-F238E27FC236}">
                <a16:creationId xmlns:a16="http://schemas.microsoft.com/office/drawing/2014/main" id="{A931F578-6866-4FC5-BD1A-06260239401E}"/>
              </a:ext>
            </a:extLst>
          </p:cNvPr>
          <p:cNvSpPr txBox="1"/>
          <p:nvPr/>
        </p:nvSpPr>
        <p:spPr>
          <a:xfrm>
            <a:off x="-85458" y="-255938"/>
            <a:ext cx="912429" cy="1200329"/>
          </a:xfrm>
          <a:prstGeom prst="rect">
            <a:avLst/>
          </a:prstGeom>
          <a:noFill/>
        </p:spPr>
        <p:txBody>
          <a:bodyPr wrap="none" rtlCol="0">
            <a:spAutoFit/>
          </a:bodyPr>
          <a:lstStyle/>
          <a:p>
            <a:r>
              <a:rPr lang="en-IN" sz="7200" dirty="0">
                <a:solidFill>
                  <a:schemeClr val="accent6">
                    <a:lumMod val="75000"/>
                  </a:schemeClr>
                </a:solidFill>
              </a:rPr>
              <a:t>6.</a:t>
            </a:r>
          </a:p>
        </p:txBody>
      </p:sp>
    </p:spTree>
    <p:extLst>
      <p:ext uri="{BB962C8B-B14F-4D97-AF65-F5344CB8AC3E}">
        <p14:creationId xmlns:p14="http://schemas.microsoft.com/office/powerpoint/2010/main" val="407650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64FA0-854D-4BEA-9F8F-48029E4DBF1B}"/>
              </a:ext>
            </a:extLst>
          </p:cNvPr>
          <p:cNvSpPr txBox="1"/>
          <p:nvPr/>
        </p:nvSpPr>
        <p:spPr>
          <a:xfrm>
            <a:off x="2401920" y="0"/>
            <a:ext cx="8745978" cy="923330"/>
          </a:xfrm>
          <a:prstGeom prst="rect">
            <a:avLst/>
          </a:prstGeom>
          <a:noFill/>
        </p:spPr>
        <p:txBody>
          <a:bodyPr wrap="square">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DESCRIBING THE DATASET</a:t>
            </a:r>
          </a:p>
        </p:txBody>
      </p:sp>
      <p:sp>
        <p:nvSpPr>
          <p:cNvPr id="4" name="TextBox 3">
            <a:extLst>
              <a:ext uri="{FF2B5EF4-FFF2-40B4-BE49-F238E27FC236}">
                <a16:creationId xmlns:a16="http://schemas.microsoft.com/office/drawing/2014/main" id="{EF0C346E-1C30-480B-B9A1-573EF10C0AAE}"/>
              </a:ext>
            </a:extLst>
          </p:cNvPr>
          <p:cNvSpPr txBox="1"/>
          <p:nvPr/>
        </p:nvSpPr>
        <p:spPr>
          <a:xfrm>
            <a:off x="1237844" y="923330"/>
            <a:ext cx="10954155" cy="5539978"/>
          </a:xfrm>
          <a:prstGeom prst="rect">
            <a:avLst/>
          </a:prstGeom>
          <a:noFill/>
        </p:spPr>
        <p:txBody>
          <a:bodyPr wrap="square">
            <a:spAutoFit/>
          </a:bodyPr>
          <a:lstStyle/>
          <a:p>
            <a:pPr algn="l">
              <a:buFont typeface="Arial" panose="020B0604020202020204" pitchFamily="34" charset="0"/>
              <a:buChar char="•"/>
            </a:pPr>
            <a:r>
              <a:rPr lang="en-US" sz="2800" b="0" i="0" dirty="0">
                <a:solidFill>
                  <a:schemeClr val="accent2">
                    <a:lumMod val="50000"/>
                  </a:schemeClr>
                </a:solidFill>
                <a:effectLst/>
                <a:latin typeface="Inter"/>
              </a:rPr>
              <a:t>diphtheria (Ratio) - Diphtheria tetanus toxoid and pertussis (DTP3) immunization rate of 1 year </a:t>
            </a:r>
            <a:r>
              <a:rPr lang="en-US" sz="2800" b="0" i="0" dirty="0" err="1">
                <a:solidFill>
                  <a:schemeClr val="accent2">
                    <a:lumMod val="50000"/>
                  </a:schemeClr>
                </a:solidFill>
                <a:effectLst/>
                <a:latin typeface="Inter"/>
              </a:rPr>
              <a:t>olds</a:t>
            </a:r>
            <a:endParaRPr lang="en-US" sz="2800" b="0" i="0" dirty="0">
              <a:solidFill>
                <a:schemeClr val="accent2">
                  <a:lumMod val="50000"/>
                </a:schemeClr>
              </a:solidFill>
              <a:effectLst/>
              <a:latin typeface="Inter"/>
            </a:endParaRPr>
          </a:p>
          <a:p>
            <a:pPr algn="l">
              <a:buFont typeface="Arial" panose="020B0604020202020204" pitchFamily="34" charset="0"/>
              <a:buChar char="•"/>
            </a:pPr>
            <a:r>
              <a:rPr lang="en-US" sz="2800" b="0" i="0" dirty="0" err="1">
                <a:solidFill>
                  <a:schemeClr val="accent2">
                    <a:lumMod val="50000"/>
                  </a:schemeClr>
                </a:solidFill>
                <a:effectLst/>
                <a:latin typeface="Inter"/>
              </a:rPr>
              <a:t>hiv</a:t>
            </a:r>
            <a:r>
              <a:rPr lang="en-US" sz="2800" b="0" i="0" dirty="0">
                <a:solidFill>
                  <a:schemeClr val="accent2">
                    <a:lumMod val="50000"/>
                  </a:schemeClr>
                </a:solidFill>
                <a:effectLst/>
                <a:latin typeface="Inter"/>
              </a:rPr>
              <a:t>/aids (Ratio) - deaths per 1000 live births caused by HIV/AIDS for people under 5; number of people under 5 who die due to HIV/AIDS per 1000 births</a:t>
            </a:r>
          </a:p>
          <a:p>
            <a:pPr algn="l">
              <a:buFont typeface="Arial" panose="020B0604020202020204" pitchFamily="34" charset="0"/>
              <a:buChar char="•"/>
            </a:pPr>
            <a:r>
              <a:rPr lang="en-US" sz="2800" b="0" i="0" dirty="0" err="1">
                <a:solidFill>
                  <a:schemeClr val="accent2">
                    <a:lumMod val="50000"/>
                  </a:schemeClr>
                </a:solidFill>
                <a:effectLst/>
                <a:latin typeface="Inter"/>
              </a:rPr>
              <a:t>gdp</a:t>
            </a:r>
            <a:r>
              <a:rPr lang="en-US" sz="2800" b="0" i="0" dirty="0">
                <a:solidFill>
                  <a:schemeClr val="accent2">
                    <a:lumMod val="50000"/>
                  </a:schemeClr>
                </a:solidFill>
                <a:effectLst/>
                <a:latin typeface="Inter"/>
              </a:rPr>
              <a:t> (Ratio) - Gross Domestic Product per capita</a:t>
            </a:r>
          </a:p>
          <a:p>
            <a:pPr algn="l">
              <a:buFont typeface="Arial" panose="020B0604020202020204" pitchFamily="34" charset="0"/>
              <a:buChar char="•"/>
            </a:pPr>
            <a:r>
              <a:rPr lang="en-US" sz="2800" b="0" i="0" dirty="0">
                <a:solidFill>
                  <a:schemeClr val="accent2">
                    <a:lumMod val="50000"/>
                  </a:schemeClr>
                </a:solidFill>
                <a:effectLst/>
                <a:latin typeface="Inter"/>
              </a:rPr>
              <a:t>population (Ratio) - population of a country</a:t>
            </a:r>
          </a:p>
          <a:p>
            <a:pPr algn="l">
              <a:buFont typeface="Arial" panose="020B0604020202020204" pitchFamily="34" charset="0"/>
              <a:buChar char="•"/>
            </a:pPr>
            <a:r>
              <a:rPr lang="en-US" sz="2800" b="0" i="0" dirty="0">
                <a:solidFill>
                  <a:schemeClr val="accent2">
                    <a:lumMod val="50000"/>
                  </a:schemeClr>
                </a:solidFill>
                <a:effectLst/>
                <a:latin typeface="Inter"/>
              </a:rPr>
              <a:t>thinness_1-19_years (Ratio) - rate of thinness among people aged </a:t>
            </a:r>
            <a:r>
              <a:rPr lang="en-US" sz="2800" b="0" i="1" dirty="0">
                <a:solidFill>
                  <a:schemeClr val="accent2">
                    <a:lumMod val="50000"/>
                  </a:schemeClr>
                </a:solidFill>
                <a:effectLst/>
                <a:latin typeface="Inter"/>
              </a:rPr>
              <a:t>10-19</a:t>
            </a:r>
            <a:r>
              <a:rPr lang="en-US" sz="2800" b="0" i="0" dirty="0">
                <a:solidFill>
                  <a:schemeClr val="accent2">
                    <a:lumMod val="50000"/>
                  </a:schemeClr>
                </a:solidFill>
                <a:effectLst/>
                <a:latin typeface="Inter"/>
              </a:rPr>
              <a:t> (Note: variable should be renamed to </a:t>
            </a:r>
            <a:r>
              <a:rPr lang="en-US" sz="2800" b="0" i="1" dirty="0">
                <a:solidFill>
                  <a:schemeClr val="accent2">
                    <a:lumMod val="50000"/>
                  </a:schemeClr>
                </a:solidFill>
                <a:effectLst/>
                <a:latin typeface="Inter"/>
              </a:rPr>
              <a:t>thinness_10-19_years</a:t>
            </a:r>
            <a:r>
              <a:rPr lang="en-US" sz="2800" b="0" i="0" dirty="0">
                <a:solidFill>
                  <a:schemeClr val="accent2">
                    <a:lumMod val="50000"/>
                  </a:schemeClr>
                </a:solidFill>
                <a:effectLst/>
                <a:latin typeface="Inter"/>
              </a:rPr>
              <a:t> to more accurately represent the variable)</a:t>
            </a:r>
          </a:p>
          <a:p>
            <a:pPr algn="l">
              <a:buFont typeface="Arial" panose="020B0604020202020204" pitchFamily="34" charset="0"/>
              <a:buChar char="•"/>
            </a:pPr>
            <a:r>
              <a:rPr lang="en-US" sz="2800" b="0" i="0" dirty="0">
                <a:solidFill>
                  <a:schemeClr val="accent2">
                    <a:lumMod val="50000"/>
                  </a:schemeClr>
                </a:solidFill>
                <a:effectLst/>
                <a:latin typeface="Inter"/>
              </a:rPr>
              <a:t>thinness_5-9_years (Ratio) - rate of thinness among people aged 5-9</a:t>
            </a:r>
          </a:p>
          <a:p>
            <a:pPr>
              <a:buFont typeface="Arial" panose="020B0604020202020204" pitchFamily="34" charset="0"/>
              <a:buChar char="•"/>
            </a:pPr>
            <a:r>
              <a:rPr lang="en-US" sz="2800" b="0" i="0" dirty="0">
                <a:solidFill>
                  <a:schemeClr val="accent2">
                    <a:lumMod val="50000"/>
                  </a:schemeClr>
                </a:solidFill>
                <a:effectLst/>
                <a:latin typeface="Inter"/>
              </a:rPr>
              <a:t>schooling (Ratio) - average number of years of schooling of a population</a:t>
            </a:r>
          </a:p>
          <a:p>
            <a:pPr algn="l"/>
            <a:endParaRPr lang="en-US" b="0" i="0" dirty="0">
              <a:effectLst/>
              <a:latin typeface="Inter"/>
            </a:endParaRPr>
          </a:p>
        </p:txBody>
      </p:sp>
      <p:sp>
        <p:nvSpPr>
          <p:cNvPr id="5" name="TextBox 4">
            <a:extLst>
              <a:ext uri="{FF2B5EF4-FFF2-40B4-BE49-F238E27FC236}">
                <a16:creationId xmlns:a16="http://schemas.microsoft.com/office/drawing/2014/main" id="{997DFF94-C7CF-4350-9D3E-3E4EA745430B}"/>
              </a:ext>
            </a:extLst>
          </p:cNvPr>
          <p:cNvSpPr txBox="1"/>
          <p:nvPr/>
        </p:nvSpPr>
        <p:spPr>
          <a:xfrm>
            <a:off x="-85458" y="-255938"/>
            <a:ext cx="822661" cy="1200329"/>
          </a:xfrm>
          <a:prstGeom prst="rect">
            <a:avLst/>
          </a:prstGeom>
          <a:noFill/>
        </p:spPr>
        <p:txBody>
          <a:bodyPr wrap="none" rtlCol="0">
            <a:spAutoFit/>
          </a:bodyPr>
          <a:lstStyle/>
          <a:p>
            <a:r>
              <a:rPr lang="en-IN" sz="7200" dirty="0">
                <a:solidFill>
                  <a:schemeClr val="accent6">
                    <a:lumMod val="75000"/>
                  </a:schemeClr>
                </a:solidFill>
              </a:rPr>
              <a:t>7.</a:t>
            </a:r>
          </a:p>
        </p:txBody>
      </p:sp>
    </p:spTree>
    <p:extLst>
      <p:ext uri="{BB962C8B-B14F-4D97-AF65-F5344CB8AC3E}">
        <p14:creationId xmlns:p14="http://schemas.microsoft.com/office/powerpoint/2010/main" val="147787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B2B47-54D7-4789-92C1-0C7B1C5ED092}"/>
              </a:ext>
            </a:extLst>
          </p:cNvPr>
          <p:cNvSpPr txBox="1"/>
          <p:nvPr/>
        </p:nvSpPr>
        <p:spPr>
          <a:xfrm>
            <a:off x="0" y="-280467"/>
            <a:ext cx="902811" cy="1200329"/>
          </a:xfrm>
          <a:prstGeom prst="rect">
            <a:avLst/>
          </a:prstGeom>
          <a:noFill/>
        </p:spPr>
        <p:txBody>
          <a:bodyPr wrap="none" rtlCol="0">
            <a:spAutoFit/>
          </a:bodyPr>
          <a:lstStyle/>
          <a:p>
            <a:r>
              <a:rPr lang="en-IN" sz="7200" dirty="0">
                <a:solidFill>
                  <a:schemeClr val="accent6">
                    <a:lumMod val="75000"/>
                  </a:schemeClr>
                </a:solidFill>
              </a:rPr>
              <a:t>8.</a:t>
            </a:r>
          </a:p>
        </p:txBody>
      </p:sp>
      <p:sp>
        <p:nvSpPr>
          <p:cNvPr id="3" name="TextBox 2">
            <a:extLst>
              <a:ext uri="{FF2B5EF4-FFF2-40B4-BE49-F238E27FC236}">
                <a16:creationId xmlns:a16="http://schemas.microsoft.com/office/drawing/2014/main" id="{F083925D-C865-46C1-A6E5-8EFDBAFA5407}"/>
              </a:ext>
            </a:extLst>
          </p:cNvPr>
          <p:cNvSpPr txBox="1"/>
          <p:nvPr/>
        </p:nvSpPr>
        <p:spPr>
          <a:xfrm>
            <a:off x="3507463" y="0"/>
            <a:ext cx="5167761" cy="923330"/>
          </a:xfrm>
          <a:prstGeom prst="rect">
            <a:avLst/>
          </a:prstGeom>
          <a:noFill/>
        </p:spPr>
        <p:txBody>
          <a:bodyPr wrap="none" rtlCol="0">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OBSERVATIONS</a:t>
            </a:r>
          </a:p>
        </p:txBody>
      </p:sp>
      <p:sp>
        <p:nvSpPr>
          <p:cNvPr id="4" name="TextBox 3">
            <a:extLst>
              <a:ext uri="{FF2B5EF4-FFF2-40B4-BE49-F238E27FC236}">
                <a16:creationId xmlns:a16="http://schemas.microsoft.com/office/drawing/2014/main" id="{C48444A8-2193-4964-8236-02C3168A4883}"/>
              </a:ext>
            </a:extLst>
          </p:cNvPr>
          <p:cNvSpPr txBox="1"/>
          <p:nvPr/>
        </p:nvSpPr>
        <p:spPr>
          <a:xfrm>
            <a:off x="1407966" y="1215223"/>
            <a:ext cx="10784034" cy="4278094"/>
          </a:xfrm>
          <a:prstGeom prst="rect">
            <a:avLst/>
          </a:prstGeom>
          <a:noFill/>
        </p:spPr>
        <p:txBody>
          <a:bodyPr wrap="square" rtlCol="0">
            <a:spAutoFit/>
          </a:bodyPr>
          <a:lstStyle/>
          <a:p>
            <a:pPr algn="l">
              <a:buFont typeface="Arial" panose="020B0604020202020204" pitchFamily="34" charset="0"/>
              <a:buChar char="•"/>
            </a:pPr>
            <a:r>
              <a:rPr lang="en-US" sz="2400" b="0" i="0" dirty="0" err="1">
                <a:solidFill>
                  <a:schemeClr val="accent2">
                    <a:lumMod val="50000"/>
                  </a:schemeClr>
                </a:solidFill>
                <a:effectLst/>
                <a:latin typeface="Arial" panose="020B0604020202020204" pitchFamily="34" charset="0"/>
              </a:rPr>
              <a:t>Adult_mortality</a:t>
            </a:r>
            <a:r>
              <a:rPr lang="en-US" sz="2400" b="0" i="0" dirty="0">
                <a:solidFill>
                  <a:schemeClr val="accent2">
                    <a:lumMod val="50000"/>
                  </a:schemeClr>
                </a:solidFill>
                <a:effectLst/>
                <a:latin typeface="Arial" panose="020B0604020202020204" pitchFamily="34" charset="0"/>
              </a:rPr>
              <a:t> has a negative relationship with education, the composition of resource income, and a positive relationship with HIV / AIDS.</a:t>
            </a:r>
          </a:p>
          <a:p>
            <a:pPr algn="l">
              <a:buFont typeface="Arial" panose="020B0604020202020204" pitchFamily="34" charset="0"/>
              <a:buChar char="•"/>
            </a:pPr>
            <a:r>
              <a:rPr lang="en-US" sz="2400" b="0" i="0" dirty="0" err="1">
                <a:solidFill>
                  <a:schemeClr val="accent2">
                    <a:lumMod val="50000"/>
                  </a:schemeClr>
                </a:solidFill>
                <a:effectLst/>
                <a:latin typeface="Arial" panose="020B0604020202020204" pitchFamily="34" charset="0"/>
              </a:rPr>
              <a:t>Infant_deaths</a:t>
            </a:r>
            <a:r>
              <a:rPr lang="en-US" sz="2400" b="0" i="0" dirty="0">
                <a:solidFill>
                  <a:schemeClr val="accent2">
                    <a:lumMod val="50000"/>
                  </a:schemeClr>
                </a:solidFill>
                <a:effectLst/>
                <a:latin typeface="Arial" panose="020B0604020202020204" pitchFamily="34" charset="0"/>
              </a:rPr>
              <a:t> and </a:t>
            </a:r>
            <a:r>
              <a:rPr lang="en-US" sz="2400" b="0" i="0" dirty="0" err="1">
                <a:solidFill>
                  <a:schemeClr val="accent2">
                    <a:lumMod val="50000"/>
                  </a:schemeClr>
                </a:solidFill>
                <a:effectLst/>
                <a:latin typeface="Arial" panose="020B0604020202020204" pitchFamily="34" charset="0"/>
              </a:rPr>
              <a:t>Under_five_deaths</a:t>
            </a:r>
            <a:r>
              <a:rPr lang="en-US" sz="2400" b="0" i="0" dirty="0">
                <a:solidFill>
                  <a:schemeClr val="accent2">
                    <a:lumMod val="50000"/>
                  </a:schemeClr>
                </a:solidFill>
                <a:effectLst/>
                <a:latin typeface="Arial" panose="020B0604020202020204" pitchFamily="34" charset="0"/>
              </a:rPr>
              <a:t> have a strong positive relationship.</a:t>
            </a:r>
          </a:p>
          <a:p>
            <a:pPr algn="l">
              <a:buFont typeface="Arial" panose="020B0604020202020204" pitchFamily="34" charset="0"/>
              <a:buChar char="•"/>
            </a:pPr>
            <a:r>
              <a:rPr lang="en-US" sz="2400" b="0" i="0" dirty="0">
                <a:solidFill>
                  <a:schemeClr val="accent2">
                    <a:lumMod val="50000"/>
                  </a:schemeClr>
                </a:solidFill>
                <a:effectLst/>
                <a:latin typeface="Arial" panose="020B0604020202020204" pitchFamily="34" charset="0"/>
              </a:rPr>
              <a:t>Schooling and alcohol have a positive relationship.</a:t>
            </a:r>
          </a:p>
          <a:p>
            <a:pPr algn="l">
              <a:buFont typeface="Arial" panose="020B0604020202020204" pitchFamily="34" charset="0"/>
              <a:buChar char="•"/>
            </a:pPr>
            <a:r>
              <a:rPr lang="en-US" sz="2400" b="0" i="0" dirty="0">
                <a:solidFill>
                  <a:schemeClr val="accent2">
                    <a:lumMod val="50000"/>
                  </a:schemeClr>
                </a:solidFill>
                <a:effectLst/>
                <a:latin typeface="Arial" panose="020B0604020202020204" pitchFamily="34" charset="0"/>
              </a:rPr>
              <a:t>Percentage expenditure has a positive relationship with education, the composition of resource income, GDP and life expectancy.</a:t>
            </a:r>
          </a:p>
          <a:p>
            <a:pPr algn="l">
              <a:buFont typeface="Arial" panose="020B0604020202020204" pitchFamily="34" charset="0"/>
              <a:buChar char="•"/>
            </a:pPr>
            <a:r>
              <a:rPr lang="en-US" sz="2400" b="0" i="0" dirty="0">
                <a:solidFill>
                  <a:schemeClr val="accent2">
                    <a:lumMod val="50000"/>
                  </a:schemeClr>
                </a:solidFill>
                <a:effectLst/>
                <a:latin typeface="Arial" panose="020B0604020202020204" pitchFamily="34" charset="0"/>
              </a:rPr>
              <a:t>hepatitis B has a strong positive relationship with polio and diphtheria.</a:t>
            </a:r>
          </a:p>
          <a:p>
            <a:pPr algn="l">
              <a:buFont typeface="Arial" panose="020B0604020202020204" pitchFamily="34" charset="0"/>
              <a:buChar char="•"/>
            </a:pPr>
            <a:r>
              <a:rPr lang="en-US" sz="2400" b="0" i="0" dirty="0">
                <a:solidFill>
                  <a:schemeClr val="accent2">
                    <a:lumMod val="50000"/>
                  </a:schemeClr>
                </a:solidFill>
                <a:effectLst/>
                <a:latin typeface="Arial" panose="020B0604020202020204" pitchFamily="34" charset="0"/>
              </a:rPr>
              <a:t>Polio also has a strong positive relationship with diphtheria, hepatitis B, and life expectancy.</a:t>
            </a:r>
          </a:p>
          <a:p>
            <a:pPr algn="l">
              <a:buFont typeface="Arial" panose="020B0604020202020204" pitchFamily="34" charset="0"/>
              <a:buChar char="•"/>
            </a:pPr>
            <a:r>
              <a:rPr lang="en-US" sz="2400" b="0" i="0" dirty="0">
                <a:solidFill>
                  <a:schemeClr val="accent2">
                    <a:lumMod val="50000"/>
                  </a:schemeClr>
                </a:solidFill>
                <a:effectLst/>
                <a:latin typeface="Arial" panose="020B0604020202020204" pitchFamily="34" charset="0"/>
              </a:rPr>
              <a:t>Diphtheria has a strong positive relationship with polio and life expectancy.</a:t>
            </a:r>
          </a:p>
          <a:p>
            <a:endParaRPr lang="en-IN" sz="3200" b="1" dirty="0">
              <a:solidFill>
                <a:schemeClr val="accent6">
                  <a:lumMod val="75000"/>
                </a:schemeClr>
              </a:solidFill>
            </a:endParaRPr>
          </a:p>
        </p:txBody>
      </p:sp>
    </p:spTree>
    <p:extLst>
      <p:ext uri="{BB962C8B-B14F-4D97-AF65-F5344CB8AC3E}">
        <p14:creationId xmlns:p14="http://schemas.microsoft.com/office/powerpoint/2010/main" val="139537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6DBA47-3277-4B14-88D7-1F7ADB119EC6}"/>
              </a:ext>
            </a:extLst>
          </p:cNvPr>
          <p:cNvSpPr txBox="1"/>
          <p:nvPr/>
        </p:nvSpPr>
        <p:spPr>
          <a:xfrm>
            <a:off x="1733549" y="1569569"/>
            <a:ext cx="9639301" cy="3046988"/>
          </a:xfrm>
          <a:prstGeom prst="rect">
            <a:avLst/>
          </a:prstGeom>
          <a:noFill/>
        </p:spPr>
        <p:txBody>
          <a:bodyPr wrap="square">
            <a:spAutoFit/>
          </a:bodyPr>
          <a:lstStyle/>
          <a:p>
            <a:pPr algn="l"/>
            <a:r>
              <a:rPr lang="en-US" sz="3200" b="0" i="0" dirty="0">
                <a:solidFill>
                  <a:schemeClr val="accent2">
                    <a:lumMod val="50000"/>
                  </a:schemeClr>
                </a:solidFill>
                <a:effectLst/>
                <a:latin typeface="Inter"/>
              </a:rPr>
              <a:t>The following data points have a very high correlation:</a:t>
            </a:r>
          </a:p>
          <a:p>
            <a:pPr algn="l">
              <a:buFont typeface="+mj-lt"/>
              <a:buAutoNum type="arabicPeriod"/>
            </a:pPr>
            <a:r>
              <a:rPr lang="en-US" sz="3200" b="0" i="0" dirty="0">
                <a:solidFill>
                  <a:schemeClr val="accent2">
                    <a:lumMod val="50000"/>
                  </a:schemeClr>
                </a:solidFill>
                <a:effectLst/>
                <a:latin typeface="Inter"/>
              </a:rPr>
              <a:t>Under five deaths &amp; Infant deaths (0.99)</a:t>
            </a:r>
          </a:p>
          <a:p>
            <a:pPr algn="l">
              <a:buFont typeface="+mj-lt"/>
              <a:buAutoNum type="arabicPeriod"/>
            </a:pPr>
            <a:r>
              <a:rPr lang="en-US" sz="3200" b="0" i="0" dirty="0">
                <a:solidFill>
                  <a:schemeClr val="accent2">
                    <a:lumMod val="50000"/>
                  </a:schemeClr>
                </a:solidFill>
                <a:effectLst/>
                <a:latin typeface="Inter"/>
              </a:rPr>
              <a:t>GDP &amp; percentage expenditure (0.7)</a:t>
            </a:r>
          </a:p>
          <a:p>
            <a:pPr algn="l">
              <a:buFont typeface="+mj-lt"/>
              <a:buAutoNum type="arabicPeriod"/>
            </a:pPr>
            <a:r>
              <a:rPr lang="en-US" sz="3200" b="0" i="0" dirty="0" err="1">
                <a:solidFill>
                  <a:schemeClr val="accent2">
                    <a:lumMod val="50000"/>
                  </a:schemeClr>
                </a:solidFill>
                <a:effectLst/>
                <a:latin typeface="Inter"/>
              </a:rPr>
              <a:t>Dipteria</a:t>
            </a:r>
            <a:r>
              <a:rPr lang="en-US" sz="3200" b="0" i="0" dirty="0">
                <a:solidFill>
                  <a:schemeClr val="accent2">
                    <a:lumMod val="50000"/>
                  </a:schemeClr>
                </a:solidFill>
                <a:effectLst/>
                <a:latin typeface="Inter"/>
              </a:rPr>
              <a:t> &amp; Polio (0.67)</a:t>
            </a:r>
          </a:p>
          <a:p>
            <a:pPr algn="l">
              <a:buFont typeface="+mj-lt"/>
              <a:buAutoNum type="arabicPeriod"/>
            </a:pPr>
            <a:r>
              <a:rPr lang="en-US" sz="3200" b="0" i="0" dirty="0">
                <a:solidFill>
                  <a:schemeClr val="accent2">
                    <a:lumMod val="50000"/>
                  </a:schemeClr>
                </a:solidFill>
                <a:effectLst/>
                <a:latin typeface="Inter"/>
              </a:rPr>
              <a:t>Thinness 5-9 years &amp; Thinness 1-19 years (0.94)</a:t>
            </a:r>
          </a:p>
          <a:p>
            <a:pPr algn="l">
              <a:buFont typeface="+mj-lt"/>
              <a:buAutoNum type="arabicPeriod"/>
            </a:pPr>
            <a:r>
              <a:rPr lang="en-US" sz="3200" b="0" i="0" dirty="0">
                <a:solidFill>
                  <a:schemeClr val="accent2">
                    <a:lumMod val="50000"/>
                  </a:schemeClr>
                </a:solidFill>
                <a:effectLst/>
                <a:latin typeface="Inter"/>
              </a:rPr>
              <a:t>Income </a:t>
            </a:r>
            <a:r>
              <a:rPr lang="en-US" sz="3200" b="0" i="0" dirty="0" err="1">
                <a:solidFill>
                  <a:schemeClr val="accent2">
                    <a:lumMod val="50000"/>
                  </a:schemeClr>
                </a:solidFill>
                <a:effectLst/>
                <a:latin typeface="Inter"/>
              </a:rPr>
              <a:t>compostion</a:t>
            </a:r>
            <a:r>
              <a:rPr lang="en-US" sz="3200" b="0" i="0" dirty="0">
                <a:solidFill>
                  <a:schemeClr val="accent2">
                    <a:lumMod val="50000"/>
                  </a:schemeClr>
                </a:solidFill>
                <a:effectLst/>
                <a:latin typeface="Inter"/>
              </a:rPr>
              <a:t> of resources &amp; Schooling (0.8)</a:t>
            </a:r>
          </a:p>
        </p:txBody>
      </p:sp>
      <p:sp>
        <p:nvSpPr>
          <p:cNvPr id="4" name="TextBox 3">
            <a:extLst>
              <a:ext uri="{FF2B5EF4-FFF2-40B4-BE49-F238E27FC236}">
                <a16:creationId xmlns:a16="http://schemas.microsoft.com/office/drawing/2014/main" id="{631A6327-3BBC-41CB-91E9-F2C8ADBFD467}"/>
              </a:ext>
            </a:extLst>
          </p:cNvPr>
          <p:cNvSpPr txBox="1"/>
          <p:nvPr/>
        </p:nvSpPr>
        <p:spPr>
          <a:xfrm>
            <a:off x="3793213" y="371475"/>
            <a:ext cx="5167761" cy="923330"/>
          </a:xfrm>
          <a:prstGeom prst="rect">
            <a:avLst/>
          </a:prstGeom>
          <a:noFill/>
        </p:spPr>
        <p:txBody>
          <a:bodyPr wrap="none" rtlCol="0">
            <a:spAutoFit/>
          </a:bodyPr>
          <a:lstStyle/>
          <a:p>
            <a:r>
              <a:rPr lang="en-IN" sz="5400" b="1" dirty="0">
                <a:ln w="22225">
                  <a:solidFill>
                    <a:srgbClr val="FF0000"/>
                  </a:solidFill>
                  <a:prstDash val="solid"/>
                </a:ln>
                <a:solidFill>
                  <a:schemeClr val="accent2">
                    <a:lumMod val="40000"/>
                    <a:lumOff val="60000"/>
                  </a:schemeClr>
                </a:solidFill>
                <a:effectLst>
                  <a:glow rad="228600">
                    <a:schemeClr val="accent1">
                      <a:satMod val="175000"/>
                      <a:alpha val="40000"/>
                    </a:schemeClr>
                  </a:glow>
                  <a:innerShdw blurRad="63500" dist="50800" dir="13500000">
                    <a:prstClr val="black">
                      <a:alpha val="50000"/>
                    </a:prstClr>
                  </a:innerShdw>
                </a:effectLst>
              </a:rPr>
              <a:t>OBSERVATIONS</a:t>
            </a:r>
          </a:p>
        </p:txBody>
      </p:sp>
      <p:sp>
        <p:nvSpPr>
          <p:cNvPr id="5" name="TextBox 4">
            <a:extLst>
              <a:ext uri="{FF2B5EF4-FFF2-40B4-BE49-F238E27FC236}">
                <a16:creationId xmlns:a16="http://schemas.microsoft.com/office/drawing/2014/main" id="{DFDFC29B-53D6-470B-B49E-A3B1800D76E2}"/>
              </a:ext>
            </a:extLst>
          </p:cNvPr>
          <p:cNvSpPr txBox="1"/>
          <p:nvPr/>
        </p:nvSpPr>
        <p:spPr>
          <a:xfrm>
            <a:off x="-85458" y="-255938"/>
            <a:ext cx="912429" cy="1200329"/>
          </a:xfrm>
          <a:prstGeom prst="rect">
            <a:avLst/>
          </a:prstGeom>
          <a:noFill/>
        </p:spPr>
        <p:txBody>
          <a:bodyPr wrap="none" rtlCol="0">
            <a:spAutoFit/>
          </a:bodyPr>
          <a:lstStyle/>
          <a:p>
            <a:r>
              <a:rPr lang="en-IN" sz="7200" dirty="0">
                <a:solidFill>
                  <a:schemeClr val="accent6">
                    <a:lumMod val="75000"/>
                  </a:schemeClr>
                </a:solidFill>
              </a:rPr>
              <a:t>9.</a:t>
            </a:r>
          </a:p>
        </p:txBody>
      </p:sp>
    </p:spTree>
    <p:extLst>
      <p:ext uri="{BB962C8B-B14F-4D97-AF65-F5344CB8AC3E}">
        <p14:creationId xmlns:p14="http://schemas.microsoft.com/office/powerpoint/2010/main" val="3630536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ACID RAIN PPT VANDAN AND VISHESH PATEL</Template>
  <TotalTime>333</TotalTime>
  <Words>944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Corbel</vt:lpstr>
      <vt:lpstr>HP Simplified Light</vt:lpstr>
      <vt:lpstr>Inter</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 Vishesh</dc:creator>
  <cp:lastModifiedBy>Vandan Vishesh</cp:lastModifiedBy>
  <cp:revision>9</cp:revision>
  <dcterms:created xsi:type="dcterms:W3CDTF">2022-11-26T10:35:43Z</dcterms:created>
  <dcterms:modified xsi:type="dcterms:W3CDTF">2022-11-26T16:08:49Z</dcterms:modified>
</cp:coreProperties>
</file>