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1300" r:id="rId5"/>
    <p:sldId id="1249" r:id="rId6"/>
    <p:sldId id="1303" r:id="rId7"/>
    <p:sldId id="1310" r:id="rId8"/>
    <p:sldId id="1312" r:id="rId9"/>
    <p:sldId id="1313" r:id="rId10"/>
    <p:sldId id="1314" r:id="rId11"/>
    <p:sldId id="1304" r:id="rId12"/>
    <p:sldId id="1311" r:id="rId13"/>
    <p:sldId id="1309" r:id="rId14"/>
    <p:sldId id="1250"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B657C4-0A3D-BD40-44AC-8CEC4D33C3B4}" v="4" dt="2024-10-21T05:39:27.944"/>
    <p1510:client id="{6DA9F3C0-9778-CD47-7A24-FF195B826B3B}" v="186" dt="2024-10-21T05:46:57.989"/>
    <p1510:client id="{7D281FD8-4EC3-05D8-864F-AC04AF47C3B4}" v="194" dt="2024-10-21T05:51:28.809"/>
    <p1510:client id="{E1CB0B6C-E297-FDCC-0DBB-BFABE7C7D212}" v="124" dt="2024-10-21T05:34:25.6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792"/>
        <p:guide pos="192"/>
        <p:guide orient="horz" pos="10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sh Kurhe" userId="S::mahesh@edunetfoundation.org::1f6dc2ba-f4bc-45fc-9844-98e4319fe20b" providerId="AD" clId="Web-{7D281FD8-4EC3-05D8-864F-AC04AF47C3B4}"/>
    <pc:docChg chg="addSld delSld modSld">
      <pc:chgData name="Mahesh Kurhe" userId="S::mahesh@edunetfoundation.org::1f6dc2ba-f4bc-45fc-9844-98e4319fe20b" providerId="AD" clId="Web-{7D281FD8-4EC3-05D8-864F-AC04AF47C3B4}" dt="2024-10-21T05:51:23.622" v="98" actId="20577"/>
      <pc:docMkLst>
        <pc:docMk/>
      </pc:docMkLst>
      <pc:sldChg chg="modSp">
        <pc:chgData name="Mahesh Kurhe" userId="S::mahesh@edunetfoundation.org::1f6dc2ba-f4bc-45fc-9844-98e4319fe20b" providerId="AD" clId="Web-{7D281FD8-4EC3-05D8-864F-AC04AF47C3B4}" dt="2024-10-21T05:49:47.964" v="64" actId="14100"/>
        <pc:sldMkLst>
          <pc:docMk/>
          <pc:sldMk cId="2313551781" sldId="1312"/>
        </pc:sldMkLst>
        <pc:spChg chg="mod">
          <ac:chgData name="Mahesh Kurhe" userId="S::mahesh@edunetfoundation.org::1f6dc2ba-f4bc-45fc-9844-98e4319fe20b" providerId="AD" clId="Web-{7D281FD8-4EC3-05D8-864F-AC04AF47C3B4}" dt="2024-10-21T05:49:47.964" v="64" actId="14100"/>
          <ac:spMkLst>
            <pc:docMk/>
            <pc:sldMk cId="2313551781" sldId="1312"/>
            <ac:spMk id="2" creationId="{95454FF7-5FD4-99C4-36D6-128BEAF3594D}"/>
          </ac:spMkLst>
        </pc:spChg>
      </pc:sldChg>
      <pc:sldChg chg="modSp add replId">
        <pc:chgData name="Mahesh Kurhe" userId="S::mahesh@edunetfoundation.org::1f6dc2ba-f4bc-45fc-9844-98e4319fe20b" providerId="AD" clId="Web-{7D281FD8-4EC3-05D8-864F-AC04AF47C3B4}" dt="2024-10-21T05:49:34.589" v="49" actId="20577"/>
        <pc:sldMkLst>
          <pc:docMk/>
          <pc:sldMk cId="1247204976" sldId="1313"/>
        </pc:sldMkLst>
        <pc:spChg chg="mod">
          <ac:chgData name="Mahesh Kurhe" userId="S::mahesh@edunetfoundation.org::1f6dc2ba-f4bc-45fc-9844-98e4319fe20b" providerId="AD" clId="Web-{7D281FD8-4EC3-05D8-864F-AC04AF47C3B4}" dt="2024-10-21T05:49:34.589" v="49" actId="20577"/>
          <ac:spMkLst>
            <pc:docMk/>
            <pc:sldMk cId="1247204976" sldId="1313"/>
            <ac:spMk id="2" creationId="{95454FF7-5FD4-99C4-36D6-128BEAF3594D}"/>
          </ac:spMkLst>
        </pc:spChg>
      </pc:sldChg>
      <pc:sldChg chg="new del">
        <pc:chgData name="Mahesh Kurhe" userId="S::mahesh@edunetfoundation.org::1f6dc2ba-f4bc-45fc-9844-98e4319fe20b" providerId="AD" clId="Web-{7D281FD8-4EC3-05D8-864F-AC04AF47C3B4}" dt="2024-10-21T05:48:48.979" v="1"/>
        <pc:sldMkLst>
          <pc:docMk/>
          <pc:sldMk cId="1851533624" sldId="1313"/>
        </pc:sldMkLst>
      </pc:sldChg>
      <pc:sldChg chg="new del">
        <pc:chgData name="Mahesh Kurhe" userId="S::mahesh@edunetfoundation.org::1f6dc2ba-f4bc-45fc-9844-98e4319fe20b" providerId="AD" clId="Web-{7D281FD8-4EC3-05D8-864F-AC04AF47C3B4}" dt="2024-10-21T05:48:55.791" v="3"/>
        <pc:sldMkLst>
          <pc:docMk/>
          <pc:sldMk cId="3706532714" sldId="1313"/>
        </pc:sldMkLst>
      </pc:sldChg>
      <pc:sldChg chg="new del">
        <pc:chgData name="Mahesh Kurhe" userId="S::mahesh@edunetfoundation.org::1f6dc2ba-f4bc-45fc-9844-98e4319fe20b" providerId="AD" clId="Web-{7D281FD8-4EC3-05D8-864F-AC04AF47C3B4}" dt="2024-10-21T05:50:50.231" v="66"/>
        <pc:sldMkLst>
          <pc:docMk/>
          <pc:sldMk cId="108951133" sldId="1314"/>
        </pc:sldMkLst>
      </pc:sldChg>
      <pc:sldChg chg="modSp add replId">
        <pc:chgData name="Mahesh Kurhe" userId="S::mahesh@edunetfoundation.org::1f6dc2ba-f4bc-45fc-9844-98e4319fe20b" providerId="AD" clId="Web-{7D281FD8-4EC3-05D8-864F-AC04AF47C3B4}" dt="2024-10-21T05:51:23.622" v="98" actId="20577"/>
        <pc:sldMkLst>
          <pc:docMk/>
          <pc:sldMk cId="3551786443" sldId="1314"/>
        </pc:sldMkLst>
        <pc:spChg chg="mod">
          <ac:chgData name="Mahesh Kurhe" userId="S::mahesh@edunetfoundation.org::1f6dc2ba-f4bc-45fc-9844-98e4319fe20b" providerId="AD" clId="Web-{7D281FD8-4EC3-05D8-864F-AC04AF47C3B4}" dt="2024-10-21T05:51:23.622" v="98" actId="20577"/>
          <ac:spMkLst>
            <pc:docMk/>
            <pc:sldMk cId="3551786443" sldId="1314"/>
            <ac:spMk id="2" creationId="{95454FF7-5FD4-99C4-36D6-128BEAF3594D}"/>
          </ac:spMkLst>
        </pc:spChg>
      </pc:sldChg>
    </pc:docChg>
  </pc:docChgLst>
  <pc:docChgLst>
    <pc:chgData name="Mahesh Kurhe" userId="S::mahesh@edunetfoundation.org::1f6dc2ba-f4bc-45fc-9844-98e4319fe20b" providerId="AD" clId="Web-{6DA9F3C0-9778-CD47-7A24-FF195B826B3B}"/>
    <pc:docChg chg="addSld modSld">
      <pc:chgData name="Mahesh Kurhe" userId="S::mahesh@edunetfoundation.org::1f6dc2ba-f4bc-45fc-9844-98e4319fe20b" providerId="AD" clId="Web-{6DA9F3C0-9778-CD47-7A24-FF195B826B3B}" dt="2024-10-21T05:46:57.989" v="100" actId="1076"/>
      <pc:docMkLst>
        <pc:docMk/>
      </pc:docMkLst>
      <pc:sldChg chg="addSp modSp new">
        <pc:chgData name="Mahesh Kurhe" userId="S::mahesh@edunetfoundation.org::1f6dc2ba-f4bc-45fc-9844-98e4319fe20b" providerId="AD" clId="Web-{6DA9F3C0-9778-CD47-7A24-FF195B826B3B}" dt="2024-10-21T05:46:57.989" v="100" actId="1076"/>
        <pc:sldMkLst>
          <pc:docMk/>
          <pc:sldMk cId="2313551781" sldId="1312"/>
        </pc:sldMkLst>
        <pc:spChg chg="add mod">
          <ac:chgData name="Mahesh Kurhe" userId="S::mahesh@edunetfoundation.org::1f6dc2ba-f4bc-45fc-9844-98e4319fe20b" providerId="AD" clId="Web-{6DA9F3C0-9778-CD47-7A24-FF195B826B3B}" dt="2024-10-21T05:46:57.989" v="100" actId="1076"/>
          <ac:spMkLst>
            <pc:docMk/>
            <pc:sldMk cId="2313551781" sldId="1312"/>
            <ac:spMk id="2" creationId="{95454FF7-5FD4-99C4-36D6-128BEAF3594D}"/>
          </ac:spMkLst>
        </pc:spChg>
      </pc:sldChg>
    </pc:docChg>
  </pc:docChgLst>
  <pc:docChgLst>
    <pc:chgData name="Mahesh Kurhe" userId="S::mahesh@edunetfoundation.org::1f6dc2ba-f4bc-45fc-9844-98e4319fe20b" providerId="AD" clId="Web-{E1CB0B6C-E297-FDCC-0DBB-BFABE7C7D212}"/>
    <pc:docChg chg="addSld delSld modSld">
      <pc:chgData name="Mahesh Kurhe" userId="S::mahesh@edunetfoundation.org::1f6dc2ba-f4bc-45fc-9844-98e4319fe20b" providerId="AD" clId="Web-{E1CB0B6C-E297-FDCC-0DBB-BFABE7C7D212}" dt="2024-10-21T05:34:24.514" v="95" actId="20577"/>
      <pc:docMkLst>
        <pc:docMk/>
      </pc:docMkLst>
      <pc:sldChg chg="del">
        <pc:chgData name="Mahesh Kurhe" userId="S::mahesh@edunetfoundation.org::1f6dc2ba-f4bc-45fc-9844-98e4319fe20b" providerId="AD" clId="Web-{E1CB0B6C-E297-FDCC-0DBB-BFABE7C7D212}" dt="2024-10-21T05:26:38.357" v="0"/>
        <pc:sldMkLst>
          <pc:docMk/>
          <pc:sldMk cId="1085522736" sldId="1290"/>
        </pc:sldMkLst>
      </pc:sldChg>
      <pc:sldChg chg="del">
        <pc:chgData name="Mahesh Kurhe" userId="S::mahesh@edunetfoundation.org::1f6dc2ba-f4bc-45fc-9844-98e4319fe20b" providerId="AD" clId="Web-{E1CB0B6C-E297-FDCC-0DBB-BFABE7C7D212}" dt="2024-10-21T05:26:39.935" v="1"/>
        <pc:sldMkLst>
          <pc:docMk/>
          <pc:sldMk cId="0" sldId="1302"/>
        </pc:sldMkLst>
      </pc:sldChg>
      <pc:sldChg chg="modSp modNotes">
        <pc:chgData name="Mahesh Kurhe" userId="S::mahesh@edunetfoundation.org::1f6dc2ba-f4bc-45fc-9844-98e4319fe20b" providerId="AD" clId="Web-{E1CB0B6C-E297-FDCC-0DBB-BFABE7C7D212}" dt="2024-10-21T05:28:19.017" v="20"/>
        <pc:sldMkLst>
          <pc:docMk/>
          <pc:sldMk cId="0" sldId="1303"/>
        </pc:sldMkLst>
        <pc:spChg chg="mod">
          <ac:chgData name="Mahesh Kurhe" userId="S::mahesh@edunetfoundation.org::1f6dc2ba-f4bc-45fc-9844-98e4319fe20b" providerId="AD" clId="Web-{E1CB0B6C-E297-FDCC-0DBB-BFABE7C7D212}" dt="2024-10-21T05:26:52.810" v="18" actId="20577"/>
          <ac:spMkLst>
            <pc:docMk/>
            <pc:sldMk cId="0" sldId="1303"/>
            <ac:spMk id="3" creationId="{00000000-0000-0000-0000-000000000000}"/>
          </ac:spMkLst>
        </pc:spChg>
      </pc:sldChg>
      <pc:sldChg chg="modSp modNotes">
        <pc:chgData name="Mahesh Kurhe" userId="S::mahesh@edunetfoundation.org::1f6dc2ba-f4bc-45fc-9844-98e4319fe20b" providerId="AD" clId="Web-{E1CB0B6C-E297-FDCC-0DBB-BFABE7C7D212}" dt="2024-10-21T05:31:45.149" v="40"/>
        <pc:sldMkLst>
          <pc:docMk/>
          <pc:sldMk cId="0" sldId="1304"/>
        </pc:sldMkLst>
        <pc:spChg chg="mod">
          <ac:chgData name="Mahesh Kurhe" userId="S::mahesh@edunetfoundation.org::1f6dc2ba-f4bc-45fc-9844-98e4319fe20b" providerId="AD" clId="Web-{E1CB0B6C-E297-FDCC-0DBB-BFABE7C7D212}" dt="2024-10-21T05:30:38.537" v="38" actId="20577"/>
          <ac:spMkLst>
            <pc:docMk/>
            <pc:sldMk cId="0" sldId="1304"/>
            <ac:spMk id="2" creationId="{00000000-0000-0000-0000-000000000000}"/>
          </ac:spMkLst>
        </pc:spChg>
      </pc:sldChg>
      <pc:sldChg chg="del">
        <pc:chgData name="Mahesh Kurhe" userId="S::mahesh@edunetfoundation.org::1f6dc2ba-f4bc-45fc-9844-98e4319fe20b" providerId="AD" clId="Web-{E1CB0B6C-E297-FDCC-0DBB-BFABE7C7D212}" dt="2024-10-21T05:31:48.102" v="41"/>
        <pc:sldMkLst>
          <pc:docMk/>
          <pc:sldMk cId="0" sldId="1305"/>
        </pc:sldMkLst>
      </pc:sldChg>
      <pc:sldChg chg="del">
        <pc:chgData name="Mahesh Kurhe" userId="S::mahesh@edunetfoundation.org::1f6dc2ba-f4bc-45fc-9844-98e4319fe20b" providerId="AD" clId="Web-{E1CB0B6C-E297-FDCC-0DBB-BFABE7C7D212}" dt="2024-10-21T05:31:50.493" v="42"/>
        <pc:sldMkLst>
          <pc:docMk/>
          <pc:sldMk cId="0" sldId="1306"/>
        </pc:sldMkLst>
      </pc:sldChg>
      <pc:sldChg chg="del">
        <pc:chgData name="Mahesh Kurhe" userId="S::mahesh@edunetfoundation.org::1f6dc2ba-f4bc-45fc-9844-98e4319fe20b" providerId="AD" clId="Web-{E1CB0B6C-E297-FDCC-0DBB-BFABE7C7D212}" dt="2024-10-21T05:31:53.274" v="43"/>
        <pc:sldMkLst>
          <pc:docMk/>
          <pc:sldMk cId="0" sldId="1307"/>
        </pc:sldMkLst>
      </pc:sldChg>
      <pc:sldChg chg="del">
        <pc:chgData name="Mahesh Kurhe" userId="S::mahesh@edunetfoundation.org::1f6dc2ba-f4bc-45fc-9844-98e4319fe20b" providerId="AD" clId="Web-{E1CB0B6C-E297-FDCC-0DBB-BFABE7C7D212}" dt="2024-10-21T05:31:54.712" v="44"/>
        <pc:sldMkLst>
          <pc:docMk/>
          <pc:sldMk cId="0" sldId="1308"/>
        </pc:sldMkLst>
      </pc:sldChg>
      <pc:sldChg chg="addSp modSp new modNotes">
        <pc:chgData name="Mahesh Kurhe" userId="S::mahesh@edunetfoundation.org::1f6dc2ba-f4bc-45fc-9844-98e4319fe20b" providerId="AD" clId="Web-{E1CB0B6C-E297-FDCC-0DBB-BFABE7C7D212}" dt="2024-10-21T05:30:19.412" v="35"/>
        <pc:sldMkLst>
          <pc:docMk/>
          <pc:sldMk cId="1277268258" sldId="1310"/>
        </pc:sldMkLst>
        <pc:spChg chg="add mod">
          <ac:chgData name="Mahesh Kurhe" userId="S::mahesh@edunetfoundation.org::1f6dc2ba-f4bc-45fc-9844-98e4319fe20b" providerId="AD" clId="Web-{E1CB0B6C-E297-FDCC-0DBB-BFABE7C7D212}" dt="2024-10-21T05:29:19.566" v="34" actId="20577"/>
          <ac:spMkLst>
            <pc:docMk/>
            <pc:sldMk cId="1277268258" sldId="1310"/>
            <ac:spMk id="2" creationId="{886C677A-8E1E-04AF-2702-9F04E00FA51D}"/>
          </ac:spMkLst>
        </pc:spChg>
      </pc:sldChg>
      <pc:sldChg chg="modSp add replId modNotes">
        <pc:chgData name="Mahesh Kurhe" userId="S::mahesh@edunetfoundation.org::1f6dc2ba-f4bc-45fc-9844-98e4319fe20b" providerId="AD" clId="Web-{E1CB0B6C-E297-FDCC-0DBB-BFABE7C7D212}" dt="2024-10-21T05:34:24.514" v="95" actId="20577"/>
        <pc:sldMkLst>
          <pc:docMk/>
          <pc:sldMk cId="35568252" sldId="1311"/>
        </pc:sldMkLst>
        <pc:spChg chg="mod">
          <ac:chgData name="Mahesh Kurhe" userId="S::mahesh@edunetfoundation.org::1f6dc2ba-f4bc-45fc-9844-98e4319fe20b" providerId="AD" clId="Web-{E1CB0B6C-E297-FDCC-0DBB-BFABE7C7D212}" dt="2024-10-21T05:34:24.514" v="95" actId="20577"/>
          <ac:spMkLst>
            <pc:docMk/>
            <pc:sldMk cId="35568252" sldId="1311"/>
            <ac:spMk id="2" creationId="{886C677A-8E1E-04AF-2702-9F04E00FA51D}"/>
          </ac:spMkLst>
        </pc:spChg>
      </pc:sldChg>
    </pc:docChg>
  </pc:docChgLst>
  <pc:docChgLst>
    <pc:chgData name="Mohd Kaisar" userId="S::kaisar@edunetfoundation.org::9c081128-0687-4cc5-906f-c826450d4c39" providerId="AD" clId="Web-{65B657C4-0A3D-BD40-44AC-8CEC4D33C3B4}"/>
    <pc:docChg chg="sldOrd">
      <pc:chgData name="Mohd Kaisar" userId="S::kaisar@edunetfoundation.org::9c081128-0687-4cc5-906f-c826450d4c39" providerId="AD" clId="Web-{65B657C4-0A3D-BD40-44AC-8CEC4D33C3B4}" dt="2024-10-21T05:39:27.944" v="3"/>
      <pc:docMkLst>
        <pc:docMk/>
      </pc:docMkLst>
      <pc:sldChg chg="ord">
        <pc:chgData name="Mohd Kaisar" userId="S::kaisar@edunetfoundation.org::9c081128-0687-4cc5-906f-c826450d4c39" providerId="AD" clId="Web-{65B657C4-0A3D-BD40-44AC-8CEC4D33C3B4}" dt="2024-10-21T05:39:27.944" v="3"/>
        <pc:sldMkLst>
          <pc:docMk/>
          <pc:sldMk cId="35568252" sldId="131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Char char="•"/>
            </a:pPr>
            <a:r>
              <a:rPr lang="en-US"/>
              <a:t>Good [morning/afternoon], everyone. Today, I will be discussing a project that leverages 19 years of Indian agriculture data.</a:t>
            </a:r>
          </a:p>
          <a:p>
            <a:pPr marL="285750" indent="-285750">
              <a:buChar char="•"/>
            </a:pPr>
            <a:r>
              <a:rPr lang="en-US"/>
              <a:t>This data is collected in CSV format, covering 33 states and 646 districts across all five seasons.</a:t>
            </a:r>
          </a:p>
          <a:p>
            <a:pPr>
              <a:buNone/>
            </a:pPr>
            <a:endParaRPr lang="en-US">
              <a:latin typeface="Calibri"/>
              <a:ea typeface="Calibri"/>
              <a:cs typeface="Calibri"/>
            </a:endParaRPr>
          </a:p>
        </p:txBody>
      </p:sp>
    </p:spTree>
    <p:extLst>
      <p:ext uri="{BB962C8B-B14F-4D97-AF65-F5344CB8AC3E}">
        <p14:creationId xmlns:p14="http://schemas.microsoft.com/office/powerpoint/2010/main" val="2264766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In this project, our primary learning objective is to conduct exploratory data analysis (EDA) on crop production over the years. We will identify the top crops based on production metrics while examining their performance across various seasons, states, and districts. Establishing key performance indicators (KPIs) is essential for measuring crop production efficiency, and we will analyze metrics such as yield per hectare, production costs, and market prices. By utilizing these various metrics, we aim to gain deeper insights into the agricultural business, ultimately informing better decision-making for farmers, policymakers, and stakeholders in the sector.</a:t>
            </a:r>
          </a:p>
          <a:p>
            <a:pPr>
              <a:buNone/>
            </a:pPr>
            <a:endParaRPr lang="en-US">
              <a:latin typeface="Calibri"/>
              <a:ea typeface="Calibri"/>
              <a:cs typeface="Calibri"/>
            </a:endParaRPr>
          </a:p>
        </p:txBody>
      </p:sp>
    </p:spTree>
    <p:extLst>
      <p:ext uri="{BB962C8B-B14F-4D97-AF65-F5344CB8AC3E}">
        <p14:creationId xmlns:p14="http://schemas.microsoft.com/office/powerpoint/2010/main" val="352837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project aims to conduct an exhaustive analysis of the Indian agriculture sector using data analytics techniques. This will involve collecting and integrating diverse data sources, including crop production data, weather patterns, and regional information year-wise. The analysis will focus on identifying key trends, challenges, and opportunities in Indian agriculture, such as crop yield prediction and market price forecasting. By predicting future crop production and providing actionable insights, the project will support informed decision-making for farmers, policymakers, and agribusinesses. Ultimately, the goal is to enhance productivity, sustainability, and resilience in the Indian agriculture sector through data-driven approaches.</a:t>
            </a:r>
          </a:p>
          <a:p>
            <a:endParaRPr lang="en-US">
              <a:latin typeface="Calibri"/>
              <a:ea typeface="Calibri"/>
              <a:cs typeface="Calibri"/>
            </a:endParaRPr>
          </a:p>
        </p:txBody>
      </p:sp>
    </p:spTree>
    <p:extLst>
      <p:ext uri="{BB962C8B-B14F-4D97-AF65-F5344CB8AC3E}">
        <p14:creationId xmlns:p14="http://schemas.microsoft.com/office/powerpoint/2010/main" val="66722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project aims to conduct a comprehensive analysis of the Indian agriculture sector using advanced data analytics techniques. By collecting and integrating diverse data sources—including crop production data, weather patterns, and regional information—the project seeks to uncover key trends, challenges, and opportunities within the agricultural landscape. Key focuses include predicting crop yields and forecasting market prices, which will provide valuable insights for farmers, policymakers, and agribusinesses. The ultimate goal is to enhance productivity, sustainability, and resilience in the Indian agriculture sector through informed, data-driven decision-making.</a:t>
            </a:r>
          </a:p>
        </p:txBody>
      </p:sp>
    </p:spTree>
    <p:extLst>
      <p:ext uri="{BB962C8B-B14F-4D97-AF65-F5344CB8AC3E}">
        <p14:creationId xmlns:p14="http://schemas.microsoft.com/office/powerpoint/2010/main" val="1231509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en-us/power-bi/create-reports/sample-sales-and-marketing" TargetMode="External"/><Relationship Id="rId2" Type="http://schemas.openxmlformats.org/officeDocument/2006/relationships/hyperlink" Target="https://community.fabric.microsoft.com/t5/Power-BI-forums/ct-p/powerbi" TargetMode="External"/><Relationship Id="rId1" Type="http://schemas.openxmlformats.org/officeDocument/2006/relationships/slideLayout" Target="../slideLayouts/slideLayout3.xml"/><Relationship Id="rId6" Type="http://schemas.openxmlformats.org/officeDocument/2006/relationships/hyperlink" Target="https://learn.microsoft.com/en-us/training/modules/get-data-power-bi/" TargetMode="External"/><Relationship Id="rId5" Type="http://schemas.openxmlformats.org/officeDocument/2006/relationships/hyperlink" Target="https://www.mavenanalytics.io/data-playground?page=4&amp;pageSize=5" TargetMode="External"/><Relationship Id="rId4" Type="http://schemas.openxmlformats.org/officeDocument/2006/relationships/hyperlink" Target="https://powerbi.microsoft.com/en-us/customer-showcas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17" name="TextBox 16">
            <a:extLst>
              <a:ext uri="{FF2B5EF4-FFF2-40B4-BE49-F238E27FC236}">
                <a16:creationId xmlns:a16="http://schemas.microsoft.com/office/drawing/2014/main" id="{7B4E811B-8616-F59F-BD34-2F1E10F9200B}"/>
              </a:ext>
            </a:extLst>
          </p:cNvPr>
          <p:cNvSpPr txBox="1"/>
          <p:nvPr/>
        </p:nvSpPr>
        <p:spPr>
          <a:xfrm>
            <a:off x="9286081" y="2975421"/>
            <a:ext cx="1736373" cy="477054"/>
          </a:xfrm>
          <a:prstGeom prst="rect">
            <a:avLst/>
          </a:prstGeom>
          <a:noFill/>
        </p:spPr>
        <p:txBody>
          <a:bodyPr wrap="none" rtlCol="0">
            <a:spAutoFit/>
          </a:bodyPr>
          <a:lstStyle/>
          <a:p>
            <a:pPr algn="r"/>
            <a:r>
              <a:rPr lang="en-US" sz="2500" b="1">
                <a:solidFill>
                  <a:schemeClr val="bg1"/>
                </a:solidFill>
                <a:latin typeface="Arial" panose="020B0604020202020204" pitchFamily="34" charset="0"/>
                <a:cs typeface="Arial" panose="020B0604020202020204" pitchFamily="34" charset="0"/>
              </a:rPr>
              <a:t>Project - 1</a:t>
            </a:r>
          </a:p>
        </p:txBody>
      </p:sp>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6359008" y="3429000"/>
            <a:ext cx="4663439" cy="2554545"/>
          </a:xfrm>
          <a:prstGeom prst="rect">
            <a:avLst/>
          </a:prstGeom>
          <a:noFill/>
        </p:spPr>
        <p:txBody>
          <a:bodyPr wrap="square" rtlCol="0">
            <a:spAutoFit/>
          </a:bodyPr>
          <a:lstStyle/>
          <a:p>
            <a:pPr algn="r"/>
            <a:r>
              <a:rPr lang="en-US" sz="4000" b="1">
                <a:solidFill>
                  <a:schemeClr val="bg1"/>
                </a:solidFill>
                <a:latin typeface="Arial" panose="020B0604020202020204" pitchFamily="34" charset="0"/>
                <a:cs typeface="Arial" panose="020B0604020202020204" pitchFamily="34" charset="0"/>
              </a:rPr>
              <a:t>Power BI Driven Exhaustive Analysis of Indian Agriculture Sector​</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653632"/>
            <a:ext cx="4229100" cy="839037"/>
            <a:chOff x="393700" y="1003144"/>
            <a:chExt cx="5274472" cy="1046435"/>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pic>
          <p:nvPicPr>
            <p:cNvPr id="25" name="Picture 24" descr="A logo of a company&#10;&#10;Description automatically generated">
              <a:extLst>
                <a:ext uri="{FF2B5EF4-FFF2-40B4-BE49-F238E27FC236}">
                  <a16:creationId xmlns:a16="http://schemas.microsoft.com/office/drawing/2014/main" id="{DEE400A8-00F3-7AB4-B74F-CA4D8E48CD97}"/>
                </a:ext>
              </a:extLst>
            </p:cNvPr>
            <p:cNvPicPr>
              <a:picLocks noChangeAspect="1"/>
            </p:cNvPicPr>
            <p:nvPr/>
          </p:nvPicPr>
          <p:blipFill rotWithShape="1">
            <a:blip r:embed="rId6"/>
            <a:srcRect l="7187" t="14341" r="7348" b="14115"/>
            <a:stretch/>
          </p:blipFill>
          <p:spPr>
            <a:xfrm>
              <a:off x="393700" y="1003144"/>
              <a:ext cx="1250066" cy="1046435"/>
            </a:xfrm>
            <a:prstGeom prst="rect">
              <a:avLst/>
            </a:prstGeom>
          </p:spPr>
        </p:pic>
      </p:gr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a:spLocks/>
          </p:cNvSpPr>
          <p:nvPr/>
        </p:nvSpPr>
        <p:spPr>
          <a:xfrm>
            <a:off x="280463" y="925970"/>
            <a:ext cx="2936082" cy="322263"/>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800"/>
              <a:buFont typeface="Arial"/>
              <a:buNone/>
              <a:tabLst/>
              <a:defRPr/>
            </a:pPr>
            <a:r>
              <a:rPr kumimoji="0" lang="en-IN" sz="2000" b="1" i="0" u="none" strike="noStrike" kern="0" cap="none" spc="0" normalizeH="0" baseline="0" noProof="0">
                <a:ln>
                  <a:noFill/>
                </a:ln>
                <a:solidFill>
                  <a:srgbClr val="213163"/>
                </a:solidFill>
                <a:effectLst/>
                <a:uLnTx/>
                <a:uFillTx/>
                <a:latin typeface="Arial"/>
                <a:ea typeface="Arial"/>
                <a:cs typeface="Arial"/>
                <a:sym typeface="Arial"/>
              </a:rPr>
              <a:t>References</a:t>
            </a:r>
            <a:endParaRPr kumimoji="0" lang="en-IN"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 name="Google Shape;62;g5fab984687_2_0">
            <a:extLst>
              <a:ext uri="{FF2B5EF4-FFF2-40B4-BE49-F238E27FC236}">
                <a16:creationId xmlns:a16="http://schemas.microsoft.com/office/drawing/2014/main" id="{07E1EAD1-F835-6956-77CD-17363121C17E}"/>
              </a:ext>
            </a:extLst>
          </p:cNvPr>
          <p:cNvSpPr txBox="1">
            <a:spLocks/>
          </p:cNvSpPr>
          <p:nvPr/>
        </p:nvSpPr>
        <p:spPr>
          <a:xfrm>
            <a:off x="204263" y="1470640"/>
            <a:ext cx="8174108"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r>
              <a:rPr lang="en-US" sz="1800">
                <a:hlinkClick r:id="rId2"/>
              </a:rPr>
              <a:t>https://community.fabric.microsoft.com/t5/Power-BI-forums/ct-p/powerbi</a:t>
            </a:r>
            <a:endParaRPr lang="en-US" sz="1800"/>
          </a:p>
          <a:p>
            <a:pPr marL="173355" indent="-173355">
              <a:spcBef>
                <a:spcPts val="200"/>
              </a:spcBef>
              <a:buClr>
                <a:srgbClr val="213163"/>
              </a:buClr>
              <a:buFont typeface="Arial" panose="020B0604020202020204" pitchFamily="34" charset="0"/>
              <a:buChar char="•"/>
            </a:pPr>
            <a:r>
              <a:rPr lang="en-US" sz="1800">
                <a:hlinkClick r:id="rId3"/>
              </a:rPr>
              <a:t>https://learn.microsoft.com/en-us/power-bi/create-reports/sample-sales-and-marketing</a:t>
            </a:r>
            <a:endParaRPr lang="en-US" sz="1800"/>
          </a:p>
          <a:p>
            <a:pPr marL="173355" indent="-173355">
              <a:spcBef>
                <a:spcPts val="200"/>
              </a:spcBef>
              <a:buClr>
                <a:srgbClr val="213163"/>
              </a:buClr>
              <a:buFont typeface="Arial" panose="020B0604020202020204" pitchFamily="34" charset="0"/>
              <a:buChar char="•"/>
            </a:pPr>
            <a:r>
              <a:rPr lang="en-US" sz="1800">
                <a:hlinkClick r:id="rId4"/>
              </a:rPr>
              <a:t>https://powerbi.microsoft.com/en-us/customer-showcase/</a:t>
            </a:r>
            <a:endParaRPr lang="en-US" sz="1800"/>
          </a:p>
          <a:p>
            <a:pPr marL="173355" indent="-173355">
              <a:spcBef>
                <a:spcPts val="200"/>
              </a:spcBef>
              <a:buClr>
                <a:srgbClr val="213163"/>
              </a:buClr>
              <a:buFont typeface="Arial" panose="020B0604020202020204" pitchFamily="34" charset="0"/>
              <a:buChar char="•"/>
            </a:pPr>
            <a:r>
              <a:rPr lang="en-US" sz="1800">
                <a:hlinkClick r:id="rId5"/>
              </a:rPr>
              <a:t>https://www.mavenanalytics.io/data-playground?page=4&amp;pageSize=5</a:t>
            </a:r>
            <a:endParaRPr lang="en-US" sz="1800"/>
          </a:p>
          <a:p>
            <a:pPr marL="173355" indent="-173355">
              <a:spcBef>
                <a:spcPts val="200"/>
              </a:spcBef>
              <a:buClr>
                <a:srgbClr val="213163"/>
              </a:buClr>
              <a:buFont typeface="Arial" panose="020B0604020202020204" pitchFamily="34" charset="0"/>
              <a:buChar char="•"/>
            </a:pPr>
            <a:r>
              <a:rPr lang="en-US" sz="1800">
                <a:hlinkClick r:id="rId6"/>
              </a:rPr>
              <a:t>https://learn.microsoft.com/en-us/training/modules/get-data-power-bi/</a:t>
            </a:r>
            <a:endParaRPr lang="en-US"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a:solidFill>
                  <a:srgbClr val="213163"/>
                </a:solidFill>
              </a:rPr>
              <a:t>Thank You</a:t>
            </a:r>
            <a:endParaRPr lang="en-US" sz="5000"/>
          </a:p>
        </p:txBody>
      </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 shot of a computer&#10;&#10;Description automatically generated">
            <a:extLst>
              <a:ext uri="{FF2B5EF4-FFF2-40B4-BE49-F238E27FC236}">
                <a16:creationId xmlns:a16="http://schemas.microsoft.com/office/drawing/2014/main" id="{0D115830-8139-821D-6ED7-DD51CFB9FAEB}"/>
              </a:ext>
            </a:extLst>
          </p:cNvPr>
          <p:cNvPicPr>
            <a:picLocks noChangeAspect="1"/>
          </p:cNvPicPr>
          <p:nvPr/>
        </p:nvPicPr>
        <p:blipFill>
          <a:blip r:embed="rId3"/>
          <a:stretch>
            <a:fillRect/>
          </a:stretch>
        </p:blipFill>
        <p:spPr>
          <a:xfrm>
            <a:off x="1461521" y="1266824"/>
            <a:ext cx="9268958" cy="4803775"/>
          </a:xfrm>
          <a:prstGeom prst="rect">
            <a:avLst/>
          </a:prstGeom>
        </p:spPr>
      </p:pic>
      <p:pic>
        <p:nvPicPr>
          <p:cNvPr id="9" name="Picture 8" descr="A red triangle with a white exclamation mark&#10;&#10;Description automatically generated">
            <a:extLst>
              <a:ext uri="{FF2B5EF4-FFF2-40B4-BE49-F238E27FC236}">
                <a16:creationId xmlns:a16="http://schemas.microsoft.com/office/drawing/2014/main" id="{D9957559-7A75-900A-3EDB-F58D5DCA2008}"/>
              </a:ext>
            </a:extLst>
          </p:cNvPr>
          <p:cNvPicPr>
            <a:picLocks noChangeAspect="1"/>
          </p:cNvPicPr>
          <p:nvPr/>
        </p:nvPicPr>
        <p:blipFill>
          <a:blip r:embed="rId4">
            <a:alphaModFix amt="6000"/>
          </a:blip>
          <a:stretch>
            <a:fillRect/>
          </a:stretch>
        </p:blipFill>
        <p:spPr>
          <a:xfrm>
            <a:off x="3935118" y="2019301"/>
            <a:ext cx="4321765" cy="3770050"/>
          </a:xfrm>
          <a:prstGeom prst="rect">
            <a:avLst/>
          </a:prstGeom>
        </p:spPr>
      </p:pic>
      <p:grpSp>
        <p:nvGrpSpPr>
          <p:cNvPr id="2" name="Group 1">
            <a:extLst>
              <a:ext uri="{FF2B5EF4-FFF2-40B4-BE49-F238E27FC236}">
                <a16:creationId xmlns:a16="http://schemas.microsoft.com/office/drawing/2014/main" id="{5D5BEDCB-FE1D-F30A-769C-395C14FDAF4A}"/>
              </a:ext>
            </a:extLst>
          </p:cNvPr>
          <p:cNvGrpSpPr/>
          <p:nvPr/>
        </p:nvGrpSpPr>
        <p:grpSpPr>
          <a:xfrm>
            <a:off x="2298700" y="2847345"/>
            <a:ext cx="7381748" cy="1642732"/>
            <a:chOff x="2298700" y="3186775"/>
            <a:chExt cx="7381748" cy="1642732"/>
          </a:xfrm>
        </p:grpSpPr>
        <p:sp>
          <p:nvSpPr>
            <p:cNvPr id="6" name="TextBox 5">
              <a:extLst>
                <a:ext uri="{FF2B5EF4-FFF2-40B4-BE49-F238E27FC236}">
                  <a16:creationId xmlns:a16="http://schemas.microsoft.com/office/drawing/2014/main" id="{F1A1D897-46DC-0676-920A-89FA122EA6E5}"/>
                </a:ext>
              </a:extLst>
            </p:cNvPr>
            <p:cNvSpPr txBox="1"/>
            <p:nvPr/>
          </p:nvSpPr>
          <p:spPr>
            <a:xfrm>
              <a:off x="4168228" y="3186775"/>
              <a:ext cx="3855544" cy="800219"/>
            </a:xfrm>
            <a:prstGeom prst="rect">
              <a:avLst/>
            </a:prstGeom>
            <a:noFill/>
          </p:spPr>
          <p:txBody>
            <a:bodyPr wrap="none" rtlCol="0">
              <a:spAutoFit/>
            </a:bodyPr>
            <a:lstStyle/>
            <a:p>
              <a:pPr algn="ctr"/>
              <a:r>
                <a:rPr lang="en-US" sz="4600" b="1">
                  <a:solidFill>
                    <a:schemeClr val="tx1"/>
                  </a:solidFill>
                </a:rPr>
                <a:t>DISCLAIMER</a:t>
              </a:r>
            </a:p>
          </p:txBody>
        </p:sp>
        <p:sp>
          <p:nvSpPr>
            <p:cNvPr id="11" name="TextBox 10">
              <a:extLst>
                <a:ext uri="{FF2B5EF4-FFF2-40B4-BE49-F238E27FC236}">
                  <a16:creationId xmlns:a16="http://schemas.microsoft.com/office/drawing/2014/main" id="{4797845F-F959-88CB-A4ED-3AA0360C1A9D}"/>
                </a:ext>
              </a:extLst>
            </p:cNvPr>
            <p:cNvSpPr txBox="1"/>
            <p:nvPr/>
          </p:nvSpPr>
          <p:spPr>
            <a:xfrm>
              <a:off x="2298700" y="4060066"/>
              <a:ext cx="7381748" cy="769441"/>
            </a:xfrm>
            <a:prstGeom prst="rect">
              <a:avLst/>
            </a:prstGeom>
            <a:noFill/>
          </p:spPr>
          <p:txBody>
            <a:bodyPr wrap="square" rtlCol="0">
              <a:spAutoFit/>
            </a:bodyPr>
            <a:lstStyle/>
            <a:p>
              <a:pPr algn="ctr"/>
              <a:r>
                <a:rPr lang="en-US" sz="2200">
                  <a:solidFill>
                    <a:schemeClr val="tx1"/>
                  </a:solidFill>
                </a:rPr>
                <a:t>The content is curated from online/offline resources and used for educational purpose only.</a:t>
              </a:r>
            </a:p>
          </p:txBody>
        </p:sp>
      </p:gr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p:cNvSpPr txBox="1">
            <a:spLocks/>
          </p:cNvSpPr>
          <p:nvPr/>
        </p:nvSpPr>
        <p:spPr>
          <a:xfrm>
            <a:off x="237712" y="1032650"/>
            <a:ext cx="2936082" cy="322263"/>
          </a:xfrm>
          <a:prstGeom prst="rect">
            <a:avLst/>
          </a:prstGeom>
          <a:noFill/>
          <a:ln>
            <a:noFill/>
          </a:ln>
        </p:spPr>
        <p:txBody>
          <a:bodyPr spcFirstLastPara="1" wrap="square" lIns="91425" tIns="91425" rIns="91425" bIns="91425" anchor="t" anchorCtr="0">
            <a:noAutofit/>
          </a:bodyPr>
          <a:lstStyle/>
          <a:p>
            <a:pPr>
              <a:buSzPts val="2800"/>
              <a:defRPr/>
            </a:pPr>
            <a:r>
              <a:rPr lang="en-IN" sz="2000" b="1">
                <a:solidFill>
                  <a:srgbClr val="213163"/>
                </a:solidFill>
              </a:rPr>
              <a:t>About project </a:t>
            </a:r>
            <a:endParaRPr lang="en-IN" sz="2000" b="1" i="0" u="none" strike="noStrike" kern="0" cap="none" spc="0" normalizeH="0" baseline="0" noProof="0">
              <a:ln>
                <a:noFill/>
              </a:ln>
              <a:solidFill>
                <a:srgbClr val="213163"/>
              </a:solidFill>
              <a:effectLst/>
              <a:uLnTx/>
              <a:uFillTx/>
              <a:latin typeface="Arial"/>
              <a:ea typeface="Arial"/>
              <a:cs typeface="Arial"/>
            </a:endParaRPr>
          </a:p>
        </p:txBody>
      </p:sp>
      <p:sp>
        <p:nvSpPr>
          <p:cNvPr id="4" name="TextBox 3">
            <a:extLst>
              <a:ext uri="{FF2B5EF4-FFF2-40B4-BE49-F238E27FC236}">
                <a16:creationId xmlns:a16="http://schemas.microsoft.com/office/drawing/2014/main" id="{67DC427A-F216-7BD7-96F1-2E6F4AF1AC6D}"/>
              </a:ext>
            </a:extLst>
          </p:cNvPr>
          <p:cNvSpPr txBox="1"/>
          <p:nvPr/>
        </p:nvSpPr>
        <p:spPr>
          <a:xfrm>
            <a:off x="240222" y="1589093"/>
            <a:ext cx="10595417" cy="3970318"/>
          </a:xfrm>
          <a:prstGeom prst="rect">
            <a:avLst/>
          </a:prstGeom>
          <a:noFill/>
        </p:spPr>
        <p:txBody>
          <a:bodyPr wrap="square" lIns="91440" tIns="45720" rIns="91440" bIns="45720" rtlCol="0" anchor="t">
            <a:spAutoFit/>
          </a:bodyPr>
          <a:lstStyle/>
          <a:p>
            <a:pPr algn="just"/>
            <a:r>
              <a:rPr lang="en-US" sz="1800"/>
              <a:t>In this Project, 19 Years of Indian Agriculture data was taken in CSV format from 33 states, 646 districts, from all five seasons. Total of 122 unique crops were identified. Power BI based Data Analysis is implemented. Using this approach, we can unlock valuable insights and Predict Minimum Support Price of a Crop for the given Crop Year can be estimated. </a:t>
            </a:r>
          </a:p>
          <a:p>
            <a:pPr algn="just" rtl="0" fontAlgn="base"/>
            <a:endParaRPr lang="en-US" sz="1800" b="0" i="0">
              <a:solidFill>
                <a:srgbClr val="000000"/>
              </a:solidFill>
              <a:effectLst/>
              <a:latin typeface="+mn-lt"/>
            </a:endParaRPr>
          </a:p>
          <a:p>
            <a:pPr algn="just" rtl="0" fontAlgn="base"/>
            <a:r>
              <a:rPr lang="en-US" sz="1800" b="1" i="0">
                <a:solidFill>
                  <a:srgbClr val="000000"/>
                </a:solidFill>
                <a:effectLst/>
                <a:latin typeface="+mn-lt"/>
              </a:rPr>
              <a:t>Learning Objectives:</a:t>
            </a:r>
            <a:r>
              <a:rPr lang="en-US" sz="1800" b="0" i="0">
                <a:solidFill>
                  <a:srgbClr val="000000"/>
                </a:solidFill>
                <a:effectLst/>
                <a:latin typeface="+mn-lt"/>
              </a:rPr>
              <a:t> </a:t>
            </a:r>
          </a:p>
          <a:p>
            <a:pPr algn="just" rtl="0" fontAlgn="base"/>
            <a:endParaRPr lang="en-US" sz="1800" b="0" i="0">
              <a:solidFill>
                <a:srgbClr val="000000"/>
              </a:solidFill>
              <a:effectLst/>
              <a:latin typeface="+mn-lt"/>
            </a:endParaRPr>
          </a:p>
          <a:p>
            <a:pPr marL="285750" indent="-285750" algn="just">
              <a:buFont typeface="Arial" pitchFamily="34" charset="0"/>
              <a:buChar char="•"/>
            </a:pPr>
            <a:r>
              <a:rPr lang="en-IN" sz="1800"/>
              <a:t>Exploratory Data Analysis on Production of different Crops Over Years</a:t>
            </a:r>
          </a:p>
          <a:p>
            <a:pPr algn="just"/>
            <a:endParaRPr lang="en-IN" sz="1800"/>
          </a:p>
          <a:p>
            <a:pPr marL="285750" indent="-285750" algn="just">
              <a:buFont typeface="Arial" pitchFamily="34" charset="0"/>
              <a:buChar char="•"/>
            </a:pPr>
            <a:r>
              <a:rPr lang="en-IN" sz="1800"/>
              <a:t>Top Crops, Seasons, States, Districts etc. </a:t>
            </a:r>
          </a:p>
          <a:p>
            <a:pPr marL="285750" indent="-285750" algn="just">
              <a:buFont typeface="Arial" pitchFamily="34" charset="0"/>
              <a:buChar char="•"/>
            </a:pPr>
            <a:endParaRPr lang="en-IN" sz="1800"/>
          </a:p>
          <a:p>
            <a:pPr marL="285750" indent="-285750" algn="just">
              <a:buFont typeface="Arial" pitchFamily="34" charset="0"/>
              <a:buChar char="•"/>
            </a:pPr>
            <a:r>
              <a:rPr lang="en-IN" sz="1800"/>
              <a:t>Key Performance Indicator(KPIs)</a:t>
            </a:r>
          </a:p>
          <a:p>
            <a:pPr marL="285750" indent="-285750" algn="just">
              <a:buFont typeface="Arial" pitchFamily="34" charset="0"/>
              <a:buChar char="•"/>
            </a:pPr>
            <a:endParaRPr lang="en-IN" sz="1800"/>
          </a:p>
          <a:p>
            <a:pPr marL="285750" indent="-285750" algn="just">
              <a:buFont typeface="Arial" pitchFamily="34" charset="0"/>
              <a:buChar char="•"/>
            </a:pPr>
            <a:r>
              <a:rPr lang="en-IN" sz="1800"/>
              <a:t>Various Metrics to get deep insights about the business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6C677A-8E1E-04AF-2702-9F04E00FA51D}"/>
              </a:ext>
            </a:extLst>
          </p:cNvPr>
          <p:cNvSpPr txBox="1"/>
          <p:nvPr/>
        </p:nvSpPr>
        <p:spPr>
          <a:xfrm>
            <a:off x="310551" y="914400"/>
            <a:ext cx="9960633"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a:solidFill>
                  <a:srgbClr val="213163"/>
                </a:solidFill>
              </a:rPr>
              <a:t>Learning</a:t>
            </a:r>
            <a:r>
              <a:rPr lang="en-US" sz="1800" b="1"/>
              <a:t> </a:t>
            </a:r>
            <a:r>
              <a:rPr lang="en-US" sz="2000" b="1">
                <a:solidFill>
                  <a:srgbClr val="213163"/>
                </a:solidFill>
              </a:rPr>
              <a:t>Objectives:</a:t>
            </a:r>
            <a:r>
              <a:rPr lang="en-US" sz="1800"/>
              <a:t> ​</a:t>
            </a:r>
          </a:p>
          <a:p>
            <a:pPr algn="just"/>
            <a:r>
              <a:rPr lang="en-US" sz="1800"/>
              <a:t>​</a:t>
            </a:r>
          </a:p>
          <a:p>
            <a:pPr marL="285750" indent="-285750" algn="just">
              <a:buFont typeface="Arial,Sans-Serif"/>
              <a:buChar char="•"/>
            </a:pPr>
            <a:r>
              <a:rPr lang="en-IN" sz="1800"/>
              <a:t>Exploratory Data Analysis on Production of different Crops Over Years</a:t>
            </a:r>
            <a:r>
              <a:rPr lang="en-US" sz="1800"/>
              <a:t>​</a:t>
            </a:r>
          </a:p>
          <a:p>
            <a:pPr algn="just"/>
            <a:r>
              <a:rPr lang="en-IN" sz="1800"/>
              <a:t>​</a:t>
            </a:r>
          </a:p>
          <a:p>
            <a:pPr marL="285750" indent="-285750" algn="just">
              <a:buFont typeface="Arial,Sans-Serif"/>
              <a:buChar char="•"/>
            </a:pPr>
            <a:r>
              <a:rPr lang="en-IN" sz="1800"/>
              <a:t>Top Crops, Seasons, States, Districts etc. </a:t>
            </a:r>
            <a:r>
              <a:rPr lang="en-US" sz="1800"/>
              <a:t>​</a:t>
            </a:r>
          </a:p>
          <a:p>
            <a:pPr algn="just"/>
            <a:endParaRPr lang="en-IN" sz="1800"/>
          </a:p>
          <a:p>
            <a:pPr marL="285750" indent="-285750" algn="just">
              <a:buFont typeface="Arial,Sans-Serif"/>
              <a:buChar char="•"/>
            </a:pPr>
            <a:r>
              <a:rPr lang="en-IN" sz="1800"/>
              <a:t>Key Performance Indicator(KPIs)</a:t>
            </a:r>
            <a:r>
              <a:rPr lang="en-US" sz="1800"/>
              <a:t>​</a:t>
            </a:r>
          </a:p>
          <a:p>
            <a:pPr algn="just"/>
            <a:endParaRPr lang="en-IN" sz="1800"/>
          </a:p>
          <a:p>
            <a:pPr marL="285750" indent="-285750" algn="just">
              <a:buFont typeface="Arial,Sans-Serif"/>
              <a:buChar char="•"/>
            </a:pPr>
            <a:r>
              <a:rPr lang="en-IN" sz="1800"/>
              <a:t>Various Metrics to get deep insights about the business</a:t>
            </a:r>
            <a:r>
              <a:rPr lang="en-US" sz="1800"/>
              <a:t>​</a:t>
            </a:r>
          </a:p>
        </p:txBody>
      </p:sp>
    </p:spTree>
    <p:extLst>
      <p:ext uri="{BB962C8B-B14F-4D97-AF65-F5344CB8AC3E}">
        <p14:creationId xmlns:p14="http://schemas.microsoft.com/office/powerpoint/2010/main" val="127726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454FF7-5FD4-99C4-36D6-128BEAF3594D}"/>
              </a:ext>
            </a:extLst>
          </p:cNvPr>
          <p:cNvSpPr txBox="1"/>
          <p:nvPr/>
        </p:nvSpPr>
        <p:spPr>
          <a:xfrm>
            <a:off x="304800" y="969818"/>
            <a:ext cx="638354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213163"/>
                </a:solidFill>
              </a:rPr>
              <a:t>Week 1 Connect Dataset to Power Bi</a:t>
            </a:r>
            <a:r>
              <a:rPr lang="en-US" sz="1800"/>
              <a:t> ​</a:t>
            </a:r>
            <a:endParaRPr lang="en-US"/>
          </a:p>
        </p:txBody>
      </p:sp>
    </p:spTree>
    <p:extLst>
      <p:ext uri="{BB962C8B-B14F-4D97-AF65-F5344CB8AC3E}">
        <p14:creationId xmlns:p14="http://schemas.microsoft.com/office/powerpoint/2010/main" val="231355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454FF7-5FD4-99C4-36D6-128BEAF3594D}"/>
              </a:ext>
            </a:extLst>
          </p:cNvPr>
          <p:cNvSpPr txBox="1"/>
          <p:nvPr/>
        </p:nvSpPr>
        <p:spPr>
          <a:xfrm>
            <a:off x="304800" y="969818"/>
            <a:ext cx="45720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213163"/>
                </a:solidFill>
              </a:rPr>
              <a:t>Week 2 Create Visuals in Power Bi</a:t>
            </a:r>
            <a:r>
              <a:rPr lang="en-US" sz="1800"/>
              <a:t> ​</a:t>
            </a:r>
            <a:endParaRPr lang="en-US"/>
          </a:p>
        </p:txBody>
      </p:sp>
    </p:spTree>
    <p:extLst>
      <p:ext uri="{BB962C8B-B14F-4D97-AF65-F5344CB8AC3E}">
        <p14:creationId xmlns:p14="http://schemas.microsoft.com/office/powerpoint/2010/main" val="124720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454FF7-5FD4-99C4-36D6-128BEAF3594D}"/>
              </a:ext>
            </a:extLst>
          </p:cNvPr>
          <p:cNvSpPr txBox="1"/>
          <p:nvPr/>
        </p:nvSpPr>
        <p:spPr>
          <a:xfrm>
            <a:off x="304800" y="969818"/>
            <a:ext cx="45720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213163"/>
                </a:solidFill>
              </a:rPr>
              <a:t>Week 3 Apply Dax to Dashboard </a:t>
            </a:r>
            <a:r>
              <a:rPr lang="en-US" sz="1800"/>
              <a:t> ​</a:t>
            </a:r>
            <a:endParaRPr lang="en-US"/>
          </a:p>
        </p:txBody>
      </p:sp>
    </p:spTree>
    <p:extLst>
      <p:ext uri="{BB962C8B-B14F-4D97-AF65-F5344CB8AC3E}">
        <p14:creationId xmlns:p14="http://schemas.microsoft.com/office/powerpoint/2010/main" val="3551786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p:cNvSpPr txBox="1">
            <a:spLocks/>
          </p:cNvSpPr>
          <p:nvPr/>
        </p:nvSpPr>
        <p:spPr>
          <a:xfrm>
            <a:off x="284771" y="1060511"/>
            <a:ext cx="2936082" cy="322263"/>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2800"/>
              <a:buFont typeface="Arial"/>
              <a:buNone/>
              <a:tabLst/>
              <a:defRPr/>
            </a:pPr>
            <a:r>
              <a:rPr lang="en-IN" sz="2000" b="1">
                <a:solidFill>
                  <a:srgbClr val="213163"/>
                </a:solidFill>
              </a:rPr>
              <a:t>Future</a:t>
            </a:r>
            <a:r>
              <a:rPr kumimoji="0" lang="en-IN" sz="2000" b="1" i="0" u="none" strike="noStrike" kern="0" cap="none" spc="0" normalizeH="0" baseline="0" noProof="0">
                <a:ln>
                  <a:noFill/>
                </a:ln>
                <a:solidFill>
                  <a:srgbClr val="213163"/>
                </a:solidFill>
                <a:effectLst/>
                <a:uLnTx/>
                <a:uFillTx/>
                <a:latin typeface="Arial"/>
                <a:ea typeface="Arial"/>
                <a:cs typeface="Arial"/>
                <a:sym typeface="Arial"/>
              </a:rPr>
              <a:t> Scope</a:t>
            </a:r>
            <a:endParaRPr kumimoji="0" lang="en-IN" sz="20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3" name="TextBox 2">
            <a:extLst>
              <a:ext uri="{FF2B5EF4-FFF2-40B4-BE49-F238E27FC236}">
                <a16:creationId xmlns:a16="http://schemas.microsoft.com/office/drawing/2014/main" id="{7184E779-A9AA-A988-FE33-1CED5A2545CF}"/>
              </a:ext>
            </a:extLst>
          </p:cNvPr>
          <p:cNvSpPr txBox="1"/>
          <p:nvPr/>
        </p:nvSpPr>
        <p:spPr>
          <a:xfrm>
            <a:off x="224982" y="1650053"/>
            <a:ext cx="10991657" cy="2862322"/>
          </a:xfrm>
          <a:prstGeom prst="rect">
            <a:avLst/>
          </a:prstGeom>
          <a:noFill/>
        </p:spPr>
        <p:txBody>
          <a:bodyPr wrap="square" lIns="91440" tIns="45720" rIns="91440" bIns="45720" rtlCol="0" anchor="t">
            <a:spAutoFit/>
          </a:bodyPr>
          <a:lstStyle/>
          <a:p>
            <a:pPr algn="just"/>
            <a:r>
              <a:rPr lang="en-US" sz="1800"/>
              <a:t>The project aims to conduct a Exhaustive analysis of the Indian agriculture sector using data analytics techniques. It will involve collecting and integrating diverse data sources, including crop production data, weather patterns, states, and districts data year wise. </a:t>
            </a:r>
          </a:p>
          <a:p>
            <a:pPr algn="just"/>
            <a:r>
              <a:rPr lang="en-US" sz="1800"/>
              <a:t>	</a:t>
            </a:r>
          </a:p>
          <a:p>
            <a:pPr algn="just"/>
            <a:r>
              <a:rPr lang="en-US" sz="1800"/>
              <a:t>The analysis will focus on identifying key trends, challenges, and opportunities in Indian agriculture, such as crop yield prediction, market price forecasting etc. </a:t>
            </a:r>
          </a:p>
          <a:p>
            <a:pPr algn="just"/>
            <a:r>
              <a:rPr lang="en-US" sz="1800"/>
              <a:t>	</a:t>
            </a:r>
          </a:p>
          <a:p>
            <a:pPr algn="just"/>
            <a:r>
              <a:rPr lang="en-US" sz="1800"/>
              <a:t>The project will predict future crop production and actionable insights to support informed decision-making by farmers, policymakers, and agribusinesses. Ultimately, the goal is to enhance productivity, sustainability, and resilience in the Indian agriculture sector through data-driven approaches.</a:t>
            </a:r>
            <a:endParaRPr lang="en-IN"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6C677A-8E1E-04AF-2702-9F04E00FA51D}"/>
              </a:ext>
            </a:extLst>
          </p:cNvPr>
          <p:cNvSpPr txBox="1"/>
          <p:nvPr/>
        </p:nvSpPr>
        <p:spPr>
          <a:xfrm>
            <a:off x="310551" y="914400"/>
            <a:ext cx="9960633"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a:solidFill>
                  <a:srgbClr val="213163"/>
                </a:solidFill>
              </a:rPr>
              <a:t>Summary :</a:t>
            </a:r>
            <a:r>
              <a:rPr lang="en-US" sz="1800"/>
              <a:t> ​</a:t>
            </a:r>
          </a:p>
          <a:p>
            <a:pPr algn="just"/>
            <a:r>
              <a:rPr lang="en-US" sz="1800"/>
              <a:t>​</a:t>
            </a:r>
          </a:p>
          <a:p>
            <a:pPr marL="285750" indent="-285750" algn="just">
              <a:buFont typeface="Arial,Sans-Serif"/>
              <a:buChar char="•"/>
            </a:pPr>
            <a:r>
              <a:rPr lang="en-US" sz="1800"/>
              <a:t>Conduct a comprehensive analysis of the Indian agriculture sector using data analytics techniques.</a:t>
            </a:r>
          </a:p>
          <a:p>
            <a:pPr marL="285750" indent="-285750" algn="just">
              <a:buFont typeface="Arial,Sans-Serif"/>
              <a:buChar char="•"/>
            </a:pPr>
            <a:r>
              <a:rPr lang="en-US" sz="1800"/>
              <a:t>Collect and integrate diverse data, including crop production, weather patterns, and regional information.</a:t>
            </a:r>
          </a:p>
          <a:p>
            <a:pPr marL="285750" indent="-285750" algn="just">
              <a:buFont typeface="Arial,Sans-Serif"/>
              <a:buChar char="•"/>
            </a:pPr>
            <a:r>
              <a:rPr lang="en-US" sz="1800"/>
              <a:t>Identify key trends, challenges, and opportunities.</a:t>
            </a:r>
          </a:p>
          <a:p>
            <a:pPr marL="285750" indent="-285750" algn="just">
              <a:buFont typeface="Arial,Sans-Serif"/>
              <a:buChar char="•"/>
            </a:pPr>
            <a:r>
              <a:rPr lang="en-US" sz="1800"/>
              <a:t>Predict crop yields and forecast market prices.</a:t>
            </a:r>
            <a:endParaRPr lang="en-US"/>
          </a:p>
          <a:p>
            <a:pPr marL="285750" indent="-285750" algn="just">
              <a:buFont typeface="Arial,Sans-Serif"/>
              <a:buChar char="•"/>
            </a:pPr>
            <a:r>
              <a:rPr lang="en-US" sz="1800"/>
              <a:t>Provide actionable insights for informed decision-making by farmers, policymakers, and agribusinesses.</a:t>
            </a:r>
          </a:p>
          <a:p>
            <a:pPr marL="285750" indent="-285750" algn="just">
              <a:buFont typeface="Arial,Sans-Serif"/>
              <a:buChar char="•"/>
            </a:pPr>
            <a:r>
              <a:rPr lang="en-US" sz="1800"/>
              <a:t>Enhance productivity, sustainability, and resilience in the Indian agriculture sector through data-driven approaches.</a:t>
            </a:r>
          </a:p>
        </p:txBody>
      </p:sp>
    </p:spTree>
    <p:extLst>
      <p:ext uri="{BB962C8B-B14F-4D97-AF65-F5344CB8AC3E}">
        <p14:creationId xmlns:p14="http://schemas.microsoft.com/office/powerpoint/2010/main" val="355682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7</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revision>1</cp:revision>
  <dcterms:modified xsi:type="dcterms:W3CDTF">2024-10-21T05:51:53Z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