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7"/>
  </p:notesMasterIdLst>
  <p:sldIdLst>
    <p:sldId id="256" r:id="rId2"/>
    <p:sldId id="257" r:id="rId3"/>
    <p:sldId id="258" r:id="rId4"/>
    <p:sldId id="259" r:id="rId5"/>
    <p:sldId id="267" r:id="rId6"/>
    <p:sldId id="264" r:id="rId7"/>
    <p:sldId id="260" r:id="rId8"/>
    <p:sldId id="261" r:id="rId9"/>
    <p:sldId id="263" r:id="rId10"/>
    <p:sldId id="265" r:id="rId11"/>
    <p:sldId id="268" r:id="rId12"/>
    <p:sldId id="270" r:id="rId13"/>
    <p:sldId id="269" r:id="rId14"/>
    <p:sldId id="266" r:id="rId15"/>
    <p:sldId id="262"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3DE87B-1552-4789-821D-C7D2B8603447}" v="156" dt="2025-07-07T08:08:38.0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390" y="60"/>
      </p:cViewPr>
      <p:guideLst>
        <p:guide orient="horz" pos="792"/>
        <p:guide pos="192"/>
        <p:guide orient="horz" pos="10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2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I SAI DEEPIKA" userId="20648d92b4c0481b" providerId="LiveId" clId="{413DE87B-1552-4789-821D-C7D2B8603447}"/>
    <pc:docChg chg="undo custSel addSld modSld sldOrd">
      <pc:chgData name="VANI SAI DEEPIKA" userId="20648d92b4c0481b" providerId="LiveId" clId="{413DE87B-1552-4789-821D-C7D2B8603447}" dt="2025-07-07T08:08:38.094" v="357"/>
      <pc:docMkLst>
        <pc:docMk/>
      </pc:docMkLst>
      <pc:sldChg chg="modSp mod">
        <pc:chgData name="VANI SAI DEEPIKA" userId="20648d92b4c0481b" providerId="LiveId" clId="{413DE87B-1552-4789-821D-C7D2B8603447}" dt="2025-07-07T07:45:42.611" v="349" actId="20577"/>
        <pc:sldMkLst>
          <pc:docMk/>
          <pc:sldMk cId="2932052481" sldId="257"/>
        </pc:sldMkLst>
        <pc:spChg chg="mod">
          <ac:chgData name="VANI SAI DEEPIKA" userId="20648d92b4c0481b" providerId="LiveId" clId="{413DE87B-1552-4789-821D-C7D2B8603447}" dt="2025-07-07T07:45:42.611" v="349" actId="20577"/>
          <ac:spMkLst>
            <pc:docMk/>
            <pc:sldMk cId="2932052481" sldId="257"/>
            <ac:spMk id="8" creationId="{921B2A06-F300-A0B8-9808-4885E4A63404}"/>
          </ac:spMkLst>
        </pc:spChg>
      </pc:sldChg>
      <pc:sldChg chg="modSp mod">
        <pc:chgData name="VANI SAI DEEPIKA" userId="20648d92b4c0481b" providerId="LiveId" clId="{413DE87B-1552-4789-821D-C7D2B8603447}" dt="2025-07-07T07:40:47.778" v="341"/>
        <pc:sldMkLst>
          <pc:docMk/>
          <pc:sldMk cId="564571264" sldId="258"/>
        </pc:sldMkLst>
        <pc:spChg chg="mod">
          <ac:chgData name="VANI SAI DEEPIKA" userId="20648d92b4c0481b" providerId="LiveId" clId="{413DE87B-1552-4789-821D-C7D2B8603447}" dt="2025-07-07T07:40:47.778" v="341"/>
          <ac:spMkLst>
            <pc:docMk/>
            <pc:sldMk cId="564571264" sldId="258"/>
            <ac:spMk id="4" creationId="{8319BFC6-F9EA-601C-31DD-258EA0719F6C}"/>
          </ac:spMkLst>
        </pc:spChg>
      </pc:sldChg>
      <pc:sldChg chg="addSp delSp modSp mod">
        <pc:chgData name="VANI SAI DEEPIKA" userId="20648d92b4c0481b" providerId="LiveId" clId="{413DE87B-1552-4789-821D-C7D2B8603447}" dt="2025-07-07T08:08:38.094" v="357"/>
        <pc:sldMkLst>
          <pc:docMk/>
          <pc:sldMk cId="2706790016" sldId="259"/>
        </pc:sldMkLst>
        <pc:spChg chg="add del mod">
          <ac:chgData name="VANI SAI DEEPIKA" userId="20648d92b4c0481b" providerId="LiveId" clId="{413DE87B-1552-4789-821D-C7D2B8603447}" dt="2025-07-07T06:22:23.049" v="24"/>
          <ac:spMkLst>
            <pc:docMk/>
            <pc:sldMk cId="2706790016" sldId="259"/>
            <ac:spMk id="2" creationId="{D3472E9A-53DE-29A1-4FA6-CDA8D61F265C}"/>
          </ac:spMkLst>
        </pc:spChg>
        <pc:spChg chg="add del mod">
          <ac:chgData name="VANI SAI DEEPIKA" userId="20648d92b4c0481b" providerId="LiveId" clId="{413DE87B-1552-4789-821D-C7D2B8603447}" dt="2025-07-07T06:26:58.554" v="63" actId="21"/>
          <ac:spMkLst>
            <pc:docMk/>
            <pc:sldMk cId="2706790016" sldId="259"/>
            <ac:spMk id="4" creationId="{E85CC390-FAD2-2E76-B947-A1642BF8AC5F}"/>
          </ac:spMkLst>
        </pc:spChg>
        <pc:spChg chg="add del">
          <ac:chgData name="VANI SAI DEEPIKA" userId="20648d92b4c0481b" providerId="LiveId" clId="{413DE87B-1552-4789-821D-C7D2B8603447}" dt="2025-07-07T06:23:58.979" v="36" actId="21"/>
          <ac:spMkLst>
            <pc:docMk/>
            <pc:sldMk cId="2706790016" sldId="259"/>
            <ac:spMk id="5" creationId="{7EBDACD4-0692-F776-FE5D-0AD27C78F2BB}"/>
          </ac:spMkLst>
        </pc:spChg>
        <pc:spChg chg="add mod">
          <ac:chgData name="VANI SAI DEEPIKA" userId="20648d92b4c0481b" providerId="LiveId" clId="{413DE87B-1552-4789-821D-C7D2B8603447}" dt="2025-07-07T08:08:38.094" v="357"/>
          <ac:spMkLst>
            <pc:docMk/>
            <pc:sldMk cId="2706790016" sldId="259"/>
            <ac:spMk id="6" creationId="{6C876DA6-07F2-AB69-65AA-FDE5815C5EC2}"/>
          </ac:spMkLst>
        </pc:spChg>
        <pc:spChg chg="mod">
          <ac:chgData name="VANI SAI DEEPIKA" userId="20648d92b4c0481b" providerId="LiveId" clId="{413DE87B-1552-4789-821D-C7D2B8603447}" dt="2025-07-07T06:23:52.714" v="35" actId="1076"/>
          <ac:spMkLst>
            <pc:docMk/>
            <pc:sldMk cId="2706790016" sldId="259"/>
            <ac:spMk id="7" creationId="{393E4087-A1BD-E0A4-9730-F8707D62795D}"/>
          </ac:spMkLst>
        </pc:spChg>
        <pc:spChg chg="del mod">
          <ac:chgData name="VANI SAI DEEPIKA" userId="20648d92b4c0481b" providerId="LiveId" clId="{413DE87B-1552-4789-821D-C7D2B8603447}" dt="2025-07-07T06:18:42.282" v="12" actId="21"/>
          <ac:spMkLst>
            <pc:docMk/>
            <pc:sldMk cId="2706790016" sldId="259"/>
            <ac:spMk id="9" creationId="{3154B473-5C80-221D-5932-6F994BC81286}"/>
          </ac:spMkLst>
        </pc:spChg>
        <pc:spChg chg="del mod">
          <ac:chgData name="VANI SAI DEEPIKA" userId="20648d92b4c0481b" providerId="LiveId" clId="{413DE87B-1552-4789-821D-C7D2B8603447}" dt="2025-07-07T06:19:06.981" v="16" actId="21"/>
          <ac:spMkLst>
            <pc:docMk/>
            <pc:sldMk cId="2706790016" sldId="259"/>
            <ac:spMk id="11" creationId="{E3B85EA1-4CFE-8E10-0C4E-0A6BC21066FC}"/>
          </ac:spMkLst>
        </pc:spChg>
      </pc:sldChg>
      <pc:sldChg chg="addSp modSp mod">
        <pc:chgData name="VANI SAI DEEPIKA" userId="20648d92b4c0481b" providerId="LiveId" clId="{413DE87B-1552-4789-821D-C7D2B8603447}" dt="2025-07-07T08:05:06.374" v="350"/>
        <pc:sldMkLst>
          <pc:docMk/>
          <pc:sldMk cId="2401417414" sldId="264"/>
        </pc:sldMkLst>
        <pc:spChg chg="mod">
          <ac:chgData name="VANI SAI DEEPIKA" userId="20648d92b4c0481b" providerId="LiveId" clId="{413DE87B-1552-4789-821D-C7D2B8603447}" dt="2025-07-07T08:05:06.374" v="350"/>
          <ac:spMkLst>
            <pc:docMk/>
            <pc:sldMk cId="2401417414" sldId="264"/>
            <ac:spMk id="4" creationId="{24DF2FD3-C342-4922-74BA-A514A20DD4A2}"/>
          </ac:spMkLst>
        </pc:spChg>
        <pc:spChg chg="mod">
          <ac:chgData name="VANI SAI DEEPIKA" userId="20648d92b4c0481b" providerId="LiveId" clId="{413DE87B-1552-4789-821D-C7D2B8603447}" dt="2025-07-07T06:26:06.873" v="56" actId="14100"/>
          <ac:spMkLst>
            <pc:docMk/>
            <pc:sldMk cId="2401417414" sldId="264"/>
            <ac:spMk id="5" creationId="{8855058C-BF67-3482-49DB-3EBB0F9BD3AD}"/>
          </ac:spMkLst>
        </pc:spChg>
        <pc:spChg chg="add mod">
          <ac:chgData name="VANI SAI DEEPIKA" userId="20648d92b4c0481b" providerId="LiveId" clId="{413DE87B-1552-4789-821D-C7D2B8603447}" dt="2025-07-07T06:26:00.897" v="55" actId="1076"/>
          <ac:spMkLst>
            <pc:docMk/>
            <pc:sldMk cId="2401417414" sldId="264"/>
            <ac:spMk id="6" creationId="{D16A2796-94CD-B675-2F57-B389126F081A}"/>
          </ac:spMkLst>
        </pc:spChg>
        <pc:picChg chg="add">
          <ac:chgData name="VANI SAI DEEPIKA" userId="20648d92b4c0481b" providerId="LiveId" clId="{413DE87B-1552-4789-821D-C7D2B8603447}" dt="2025-07-07T06:25:34.636" v="50"/>
          <ac:picMkLst>
            <pc:docMk/>
            <pc:sldMk cId="2401417414" sldId="264"/>
            <ac:picMk id="3" creationId="{3C5B0F7A-D12D-102A-4126-0EDD9E1935C9}"/>
          </ac:picMkLst>
        </pc:picChg>
      </pc:sldChg>
      <pc:sldChg chg="addSp delSp modSp mod">
        <pc:chgData name="VANI SAI DEEPIKA" userId="20648d92b4c0481b" providerId="LiveId" clId="{413DE87B-1552-4789-821D-C7D2B8603447}" dt="2025-07-07T07:03:22.722" v="185" actId="1076"/>
        <pc:sldMkLst>
          <pc:docMk/>
          <pc:sldMk cId="3274419745" sldId="265"/>
        </pc:sldMkLst>
        <pc:spChg chg="add mod">
          <ac:chgData name="VANI SAI DEEPIKA" userId="20648d92b4c0481b" providerId="LiveId" clId="{413DE87B-1552-4789-821D-C7D2B8603447}" dt="2025-07-07T06:59:22.433" v="143" actId="1076"/>
          <ac:spMkLst>
            <pc:docMk/>
            <pc:sldMk cId="3274419745" sldId="265"/>
            <ac:spMk id="2" creationId="{0A4BF0C5-1DB7-C976-45E3-0A9FB47456C4}"/>
          </ac:spMkLst>
        </pc:spChg>
        <pc:spChg chg="mod">
          <ac:chgData name="VANI SAI DEEPIKA" userId="20648d92b4c0481b" providerId="LiveId" clId="{413DE87B-1552-4789-821D-C7D2B8603447}" dt="2025-07-07T07:02:25.289" v="178" actId="1076"/>
          <ac:spMkLst>
            <pc:docMk/>
            <pc:sldMk cId="3274419745" sldId="265"/>
            <ac:spMk id="3" creationId="{203021BC-89DC-5876-47D1-B3735FF6EAFF}"/>
          </ac:spMkLst>
        </pc:spChg>
        <pc:spChg chg="add del mod">
          <ac:chgData name="VANI SAI DEEPIKA" userId="20648d92b4c0481b" providerId="LiveId" clId="{413DE87B-1552-4789-821D-C7D2B8603447}" dt="2025-07-07T07:00:00.844" v="147"/>
          <ac:spMkLst>
            <pc:docMk/>
            <pc:sldMk cId="3274419745" sldId="265"/>
            <ac:spMk id="5" creationId="{AF8AF26F-7822-001A-0758-7E64076DBF1D}"/>
          </ac:spMkLst>
        </pc:spChg>
        <pc:spChg chg="add mod">
          <ac:chgData name="VANI SAI DEEPIKA" userId="20648d92b4c0481b" providerId="LiveId" clId="{413DE87B-1552-4789-821D-C7D2B8603447}" dt="2025-07-07T06:59:22.433" v="143" actId="1076"/>
          <ac:spMkLst>
            <pc:docMk/>
            <pc:sldMk cId="3274419745" sldId="265"/>
            <ac:spMk id="6" creationId="{433C8670-ABC3-86C5-6AF3-24D9E61ABDAD}"/>
          </ac:spMkLst>
        </pc:spChg>
        <pc:spChg chg="add mod">
          <ac:chgData name="VANI SAI DEEPIKA" userId="20648d92b4c0481b" providerId="LiveId" clId="{413DE87B-1552-4789-821D-C7D2B8603447}" dt="2025-07-07T06:59:22.433" v="143" actId="1076"/>
          <ac:spMkLst>
            <pc:docMk/>
            <pc:sldMk cId="3274419745" sldId="265"/>
            <ac:spMk id="7" creationId="{1BDE1FB7-855D-F9EA-096B-6072488D249B}"/>
          </ac:spMkLst>
        </pc:spChg>
        <pc:spChg chg="add mod">
          <ac:chgData name="VANI SAI DEEPIKA" userId="20648d92b4c0481b" providerId="LiveId" clId="{413DE87B-1552-4789-821D-C7D2B8603447}" dt="2025-07-07T06:59:22.433" v="143" actId="1076"/>
          <ac:spMkLst>
            <pc:docMk/>
            <pc:sldMk cId="3274419745" sldId="265"/>
            <ac:spMk id="8" creationId="{34BFBE7C-3602-CB30-CEDE-DDEE1CF42D33}"/>
          </ac:spMkLst>
        </pc:spChg>
        <pc:spChg chg="add mod">
          <ac:chgData name="VANI SAI DEEPIKA" userId="20648d92b4c0481b" providerId="LiveId" clId="{413DE87B-1552-4789-821D-C7D2B8603447}" dt="2025-07-07T06:59:22.433" v="143" actId="1076"/>
          <ac:spMkLst>
            <pc:docMk/>
            <pc:sldMk cId="3274419745" sldId="265"/>
            <ac:spMk id="9" creationId="{6B08C76C-8968-970F-B5D5-BDCA85491009}"/>
          </ac:spMkLst>
        </pc:spChg>
        <pc:spChg chg="add mod">
          <ac:chgData name="VANI SAI DEEPIKA" userId="20648d92b4c0481b" providerId="LiveId" clId="{413DE87B-1552-4789-821D-C7D2B8603447}" dt="2025-07-07T07:03:22.722" v="185" actId="1076"/>
          <ac:spMkLst>
            <pc:docMk/>
            <pc:sldMk cId="3274419745" sldId="265"/>
            <ac:spMk id="11" creationId="{75943792-94B4-3289-F8DB-BB000007E1CA}"/>
          </ac:spMkLst>
        </pc:spChg>
        <pc:spChg chg="add mod">
          <ac:chgData name="VANI SAI DEEPIKA" userId="20648d92b4c0481b" providerId="LiveId" clId="{413DE87B-1552-4789-821D-C7D2B8603447}" dt="2025-07-07T07:03:11.922" v="184" actId="1076"/>
          <ac:spMkLst>
            <pc:docMk/>
            <pc:sldMk cId="3274419745" sldId="265"/>
            <ac:spMk id="13" creationId="{9C60D10D-9296-F83D-1314-5F5E552CA010}"/>
          </ac:spMkLst>
        </pc:spChg>
        <pc:spChg chg="add mod">
          <ac:chgData name="VANI SAI DEEPIKA" userId="20648d92b4c0481b" providerId="LiveId" clId="{413DE87B-1552-4789-821D-C7D2B8603447}" dt="2025-07-07T07:03:00.650" v="182"/>
          <ac:spMkLst>
            <pc:docMk/>
            <pc:sldMk cId="3274419745" sldId="265"/>
            <ac:spMk id="15" creationId="{E4789E04-E036-3C4F-2560-48A2152CE371}"/>
          </ac:spMkLst>
        </pc:spChg>
        <pc:picChg chg="del">
          <ac:chgData name="VANI SAI DEEPIKA" userId="20648d92b4c0481b" providerId="LiveId" clId="{413DE87B-1552-4789-821D-C7D2B8603447}" dt="2025-07-07T07:01:00.553" v="160" actId="21"/>
          <ac:picMkLst>
            <pc:docMk/>
            <pc:sldMk cId="3274419745" sldId="265"/>
            <ac:picMk id="4" creationId="{3295B010-172A-DE67-8E14-D9E6828709B0}"/>
          </ac:picMkLst>
        </pc:picChg>
        <pc:picChg chg="add mod">
          <ac:chgData name="VANI SAI DEEPIKA" userId="20648d92b4c0481b" providerId="LiveId" clId="{413DE87B-1552-4789-821D-C7D2B8603447}" dt="2025-07-07T07:03:05.609" v="183" actId="1076"/>
          <ac:picMkLst>
            <pc:docMk/>
            <pc:sldMk cId="3274419745" sldId="265"/>
            <ac:picMk id="2055" creationId="{3D9EE57A-9D1D-EC29-8CA7-DE8E86D92C60}"/>
          </ac:picMkLst>
        </pc:picChg>
      </pc:sldChg>
      <pc:sldChg chg="ord">
        <pc:chgData name="VANI SAI DEEPIKA" userId="20648d92b4c0481b" providerId="LiveId" clId="{413DE87B-1552-4789-821D-C7D2B8603447}" dt="2025-07-07T07:17:28.043" v="236"/>
        <pc:sldMkLst>
          <pc:docMk/>
          <pc:sldMk cId="3605883505" sldId="266"/>
        </pc:sldMkLst>
      </pc:sldChg>
      <pc:sldChg chg="addSp delSp modSp new mod">
        <pc:chgData name="VANI SAI DEEPIKA" userId="20648d92b4c0481b" providerId="LiveId" clId="{413DE87B-1552-4789-821D-C7D2B8603447}" dt="2025-07-07T06:50:20.636" v="132" actId="1076"/>
        <pc:sldMkLst>
          <pc:docMk/>
          <pc:sldMk cId="2093531418" sldId="267"/>
        </pc:sldMkLst>
        <pc:spChg chg="add mod">
          <ac:chgData name="VANI SAI DEEPIKA" userId="20648d92b4c0481b" providerId="LiveId" clId="{413DE87B-1552-4789-821D-C7D2B8603447}" dt="2025-07-07T06:50:20.636" v="132" actId="1076"/>
          <ac:spMkLst>
            <pc:docMk/>
            <pc:sldMk cId="2093531418" sldId="267"/>
            <ac:spMk id="2" creationId="{56B40E4C-CE3A-DFAD-DA70-508E602CC375}"/>
          </ac:spMkLst>
        </pc:spChg>
        <pc:spChg chg="add mod">
          <ac:chgData name="VANI SAI DEEPIKA" userId="20648d92b4c0481b" providerId="LiveId" clId="{413DE87B-1552-4789-821D-C7D2B8603447}" dt="2025-07-07T06:18:31.905" v="11"/>
          <ac:spMkLst>
            <pc:docMk/>
            <pc:sldMk cId="2093531418" sldId="267"/>
            <ac:spMk id="3" creationId="{8BFFEA48-327E-E78C-77B1-3DF2EE546328}"/>
          </ac:spMkLst>
        </pc:spChg>
        <pc:spChg chg="add del mod">
          <ac:chgData name="VANI SAI DEEPIKA" userId="20648d92b4c0481b" providerId="LiveId" clId="{413DE87B-1552-4789-821D-C7D2B8603447}" dt="2025-07-07T06:26:14.308" v="57" actId="21"/>
          <ac:spMkLst>
            <pc:docMk/>
            <pc:sldMk cId="2093531418" sldId="267"/>
            <ac:spMk id="4" creationId="{404D74D3-4E8C-C7DD-C74C-EED83237D482}"/>
          </ac:spMkLst>
        </pc:spChg>
        <pc:spChg chg="add mod">
          <ac:chgData name="VANI SAI DEEPIKA" userId="20648d92b4c0481b" providerId="LiveId" clId="{413DE87B-1552-4789-821D-C7D2B8603447}" dt="2025-07-07T06:50:13.226" v="131" actId="1076"/>
          <ac:spMkLst>
            <pc:docMk/>
            <pc:sldMk cId="2093531418" sldId="267"/>
            <ac:spMk id="5" creationId="{F79539C4-0897-1BDA-E518-B5BFDCC51566}"/>
          </ac:spMkLst>
        </pc:spChg>
      </pc:sldChg>
      <pc:sldChg chg="addSp modSp new mod">
        <pc:chgData name="VANI SAI DEEPIKA" userId="20648d92b4c0481b" providerId="LiveId" clId="{413DE87B-1552-4789-821D-C7D2B8603447}" dt="2025-07-07T07:12:20.931" v="220" actId="1076"/>
        <pc:sldMkLst>
          <pc:docMk/>
          <pc:sldMk cId="4233340315" sldId="268"/>
        </pc:sldMkLst>
        <pc:spChg chg="add mod">
          <ac:chgData name="VANI SAI DEEPIKA" userId="20648d92b4c0481b" providerId="LiveId" clId="{413DE87B-1552-4789-821D-C7D2B8603447}" dt="2025-07-07T07:05:51.028" v="192"/>
          <ac:spMkLst>
            <pc:docMk/>
            <pc:sldMk cId="4233340315" sldId="268"/>
            <ac:spMk id="2" creationId="{0F9A5216-1393-13D0-8624-8F85C7926D96}"/>
          </ac:spMkLst>
        </pc:spChg>
        <pc:spChg chg="add">
          <ac:chgData name="VANI SAI DEEPIKA" userId="20648d92b4c0481b" providerId="LiveId" clId="{413DE87B-1552-4789-821D-C7D2B8603447}" dt="2025-07-07T07:09:31.724" v="194"/>
          <ac:spMkLst>
            <pc:docMk/>
            <pc:sldMk cId="4233340315" sldId="268"/>
            <ac:spMk id="3" creationId="{5ABAE856-16DA-9CC4-6136-16028A1E7E85}"/>
          </ac:spMkLst>
        </pc:spChg>
        <pc:spChg chg="add">
          <ac:chgData name="VANI SAI DEEPIKA" userId="20648d92b4c0481b" providerId="LiveId" clId="{413DE87B-1552-4789-821D-C7D2B8603447}" dt="2025-07-07T07:09:31.724" v="194"/>
          <ac:spMkLst>
            <pc:docMk/>
            <pc:sldMk cId="4233340315" sldId="268"/>
            <ac:spMk id="4" creationId="{3216A926-688C-8AB4-9E45-DB3A97EADD7F}"/>
          </ac:spMkLst>
        </pc:spChg>
        <pc:spChg chg="add">
          <ac:chgData name="VANI SAI DEEPIKA" userId="20648d92b4c0481b" providerId="LiveId" clId="{413DE87B-1552-4789-821D-C7D2B8603447}" dt="2025-07-07T07:09:31.724" v="194"/>
          <ac:spMkLst>
            <pc:docMk/>
            <pc:sldMk cId="4233340315" sldId="268"/>
            <ac:spMk id="5" creationId="{0CAA85DD-D779-4508-189F-3328F43A652F}"/>
          </ac:spMkLst>
        </pc:spChg>
        <pc:spChg chg="add mod">
          <ac:chgData name="VANI SAI DEEPIKA" userId="20648d92b4c0481b" providerId="LiveId" clId="{413DE87B-1552-4789-821D-C7D2B8603447}" dt="2025-07-07T07:12:17.309" v="219" actId="1076"/>
          <ac:spMkLst>
            <pc:docMk/>
            <pc:sldMk cId="4233340315" sldId="268"/>
            <ac:spMk id="6" creationId="{E1D32EEF-524B-229A-2A4A-4DD5A1A19F6A}"/>
          </ac:spMkLst>
        </pc:spChg>
        <pc:spChg chg="add mod">
          <ac:chgData name="VANI SAI DEEPIKA" userId="20648d92b4c0481b" providerId="LiveId" clId="{413DE87B-1552-4789-821D-C7D2B8603447}" dt="2025-07-07T07:12:11.028" v="218" actId="1076"/>
          <ac:spMkLst>
            <pc:docMk/>
            <pc:sldMk cId="4233340315" sldId="268"/>
            <ac:spMk id="7" creationId="{29C3B065-22A5-28EB-F02C-4979441D9D7D}"/>
          </ac:spMkLst>
        </pc:spChg>
        <pc:picChg chg="add mod">
          <ac:chgData name="VANI SAI DEEPIKA" userId="20648d92b4c0481b" providerId="LiveId" clId="{413DE87B-1552-4789-821D-C7D2B8603447}" dt="2025-07-07T07:12:20.931" v="220" actId="1076"/>
          <ac:picMkLst>
            <pc:docMk/>
            <pc:sldMk cId="4233340315" sldId="268"/>
            <ac:picMk id="4098" creationId="{5C2A9A68-BB01-2983-4F4C-9E46DB9D0F32}"/>
          </ac:picMkLst>
        </pc:picChg>
      </pc:sldChg>
      <pc:sldChg chg="addSp modSp new mod ord">
        <pc:chgData name="VANI SAI DEEPIKA" userId="20648d92b4c0481b" providerId="LiveId" clId="{413DE87B-1552-4789-821D-C7D2B8603447}" dt="2025-07-07T07:23:51.354" v="287" actId="1076"/>
        <pc:sldMkLst>
          <pc:docMk/>
          <pc:sldMk cId="3614618483" sldId="269"/>
        </pc:sldMkLst>
        <pc:spChg chg="add mod">
          <ac:chgData name="VANI SAI DEEPIKA" userId="20648d92b4c0481b" providerId="LiveId" clId="{413DE87B-1552-4789-821D-C7D2B8603447}" dt="2025-07-07T07:23:04.066" v="280" actId="1076"/>
          <ac:spMkLst>
            <pc:docMk/>
            <pc:sldMk cId="3614618483" sldId="269"/>
            <ac:spMk id="2" creationId="{0ECF7BBA-C356-9C3F-7CD4-4F7CCBFBA9BD}"/>
          </ac:spMkLst>
        </pc:spChg>
        <pc:spChg chg="add mod">
          <ac:chgData name="VANI SAI DEEPIKA" userId="20648d92b4c0481b" providerId="LiveId" clId="{413DE87B-1552-4789-821D-C7D2B8603447}" dt="2025-07-07T07:23:33.252" v="286" actId="113"/>
          <ac:spMkLst>
            <pc:docMk/>
            <pc:sldMk cId="3614618483" sldId="269"/>
            <ac:spMk id="4" creationId="{56EC5D04-D65C-FCA5-3524-0843C6C253A1}"/>
          </ac:spMkLst>
        </pc:spChg>
        <pc:spChg chg="add">
          <ac:chgData name="VANI SAI DEEPIKA" userId="20648d92b4c0481b" providerId="LiveId" clId="{413DE87B-1552-4789-821D-C7D2B8603447}" dt="2025-07-07T07:18:54.216" v="244"/>
          <ac:spMkLst>
            <pc:docMk/>
            <pc:sldMk cId="3614618483" sldId="269"/>
            <ac:spMk id="5" creationId="{8A42AE5D-3472-C04E-E4D6-534BC6F4B200}"/>
          </ac:spMkLst>
        </pc:spChg>
        <pc:spChg chg="add">
          <ac:chgData name="VANI SAI DEEPIKA" userId="20648d92b4c0481b" providerId="LiveId" clId="{413DE87B-1552-4789-821D-C7D2B8603447}" dt="2025-07-07T07:19:03.808" v="245"/>
          <ac:spMkLst>
            <pc:docMk/>
            <pc:sldMk cId="3614618483" sldId="269"/>
            <ac:spMk id="6" creationId="{507E4607-3483-E7C5-6274-294B4E421074}"/>
          </ac:spMkLst>
        </pc:spChg>
        <pc:spChg chg="add">
          <ac:chgData name="VANI SAI DEEPIKA" userId="20648d92b4c0481b" providerId="LiveId" clId="{413DE87B-1552-4789-821D-C7D2B8603447}" dt="2025-07-07T07:20:47.999" v="255"/>
          <ac:spMkLst>
            <pc:docMk/>
            <pc:sldMk cId="3614618483" sldId="269"/>
            <ac:spMk id="7" creationId="{F90171AC-AB34-6D14-DF85-9FBE62B3771C}"/>
          </ac:spMkLst>
        </pc:spChg>
        <pc:spChg chg="add mod">
          <ac:chgData name="VANI SAI DEEPIKA" userId="20648d92b4c0481b" providerId="LiveId" clId="{413DE87B-1552-4789-821D-C7D2B8603447}" dt="2025-07-07T07:23:15.304" v="283" actId="14100"/>
          <ac:spMkLst>
            <pc:docMk/>
            <pc:sldMk cId="3614618483" sldId="269"/>
            <ac:spMk id="9" creationId="{B62AC13C-5318-FFC3-0453-73E6E357CEB5}"/>
          </ac:spMkLst>
        </pc:spChg>
        <pc:picChg chg="add mod">
          <ac:chgData name="VANI SAI DEEPIKA" userId="20648d92b4c0481b" providerId="LiveId" clId="{413DE87B-1552-4789-821D-C7D2B8603447}" dt="2025-07-07T07:23:51.354" v="287" actId="1076"/>
          <ac:picMkLst>
            <pc:docMk/>
            <pc:sldMk cId="3614618483" sldId="269"/>
            <ac:picMk id="5122" creationId="{62FE7C72-BA77-F261-2761-9977F566F6D8}"/>
          </ac:picMkLst>
        </pc:picChg>
      </pc:sldChg>
      <pc:sldChg chg="addSp delSp modSp new mod">
        <pc:chgData name="VANI SAI DEEPIKA" userId="20648d92b4c0481b" providerId="LiveId" clId="{413DE87B-1552-4789-821D-C7D2B8603447}" dt="2025-07-07T07:39:14.178" v="339" actId="1076"/>
        <pc:sldMkLst>
          <pc:docMk/>
          <pc:sldMk cId="2158799672" sldId="270"/>
        </pc:sldMkLst>
        <pc:spChg chg="add mod">
          <ac:chgData name="VANI SAI DEEPIKA" userId="20648d92b4c0481b" providerId="LiveId" clId="{413DE87B-1552-4789-821D-C7D2B8603447}" dt="2025-07-07T07:17:13.687" v="232"/>
          <ac:spMkLst>
            <pc:docMk/>
            <pc:sldMk cId="2158799672" sldId="270"/>
            <ac:spMk id="2" creationId="{F4CAEB81-A748-8541-F5C7-16C96312C477}"/>
          </ac:spMkLst>
        </pc:spChg>
        <pc:spChg chg="add mod">
          <ac:chgData name="VANI SAI DEEPIKA" userId="20648d92b4c0481b" providerId="LiveId" clId="{413DE87B-1552-4789-821D-C7D2B8603447}" dt="2025-07-07T07:37:36.670" v="328" actId="14100"/>
          <ac:spMkLst>
            <pc:docMk/>
            <pc:sldMk cId="2158799672" sldId="270"/>
            <ac:spMk id="5" creationId="{A0ECD571-CA93-1E10-3B5D-76BF22244E34}"/>
          </ac:spMkLst>
        </pc:spChg>
        <pc:spChg chg="add del mod">
          <ac:chgData name="VANI SAI DEEPIKA" userId="20648d92b4c0481b" providerId="LiveId" clId="{413DE87B-1552-4789-821D-C7D2B8603447}" dt="2025-07-07T07:36:44.847" v="321"/>
          <ac:spMkLst>
            <pc:docMk/>
            <pc:sldMk cId="2158799672" sldId="270"/>
            <ac:spMk id="7" creationId="{1BD16E21-1000-B2B8-4C58-4322FE3EBEE7}"/>
          </ac:spMkLst>
        </pc:spChg>
        <pc:spChg chg="add mod">
          <ac:chgData name="VANI SAI DEEPIKA" userId="20648d92b4c0481b" providerId="LiveId" clId="{413DE87B-1552-4789-821D-C7D2B8603447}" dt="2025-07-07T07:39:14.178" v="339" actId="1076"/>
          <ac:spMkLst>
            <pc:docMk/>
            <pc:sldMk cId="2158799672" sldId="270"/>
            <ac:spMk id="9" creationId="{A712A432-700B-999C-E9CA-FB8A4E752156}"/>
          </ac:spMkLst>
        </pc:spChg>
        <pc:picChg chg="add del mod">
          <ac:chgData name="VANI SAI DEEPIKA" userId="20648d92b4c0481b" providerId="LiveId" clId="{413DE87B-1552-4789-821D-C7D2B8603447}" dt="2025-07-07T07:29:38.769" v="295" actId="21"/>
          <ac:picMkLst>
            <pc:docMk/>
            <pc:sldMk cId="2158799672" sldId="270"/>
            <ac:picMk id="3" creationId="{BC9BE903-51A1-A8E8-E506-B78F00036115}"/>
          </ac:picMkLst>
        </pc:picChg>
        <pc:picChg chg="add del mod">
          <ac:chgData name="VANI SAI DEEPIKA" userId="20648d92b4c0481b" providerId="LiveId" clId="{413DE87B-1552-4789-821D-C7D2B8603447}" dt="2025-07-07T07:29:23.290" v="291" actId="21"/>
          <ac:picMkLst>
            <pc:docMk/>
            <pc:sldMk cId="2158799672" sldId="270"/>
            <ac:picMk id="6146" creationId="{5BA6CBE5-FD85-BE33-07DF-FFCBDDB5D85E}"/>
          </ac:picMkLst>
        </pc:picChg>
        <pc:picChg chg="add mod">
          <ac:chgData name="VANI SAI DEEPIKA" userId="20648d92b4c0481b" providerId="LiveId" clId="{413DE87B-1552-4789-821D-C7D2B8603447}" dt="2025-07-07T07:39:05.740" v="338" actId="1076"/>
          <ac:picMkLst>
            <pc:docMk/>
            <pc:sldMk cId="2158799672" sldId="270"/>
            <ac:picMk id="6148" creationId="{37F02F0F-BD90-89DF-F8D6-20E9044CB66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4DA291-5892-4917-A0B8-6A2E111E2C21}" type="datetimeFigureOut">
              <a:rPr lang="en-IN" smtClean="0"/>
              <a:t>08-07-2025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022187-B5F8-457F-BA5A-D89B54E9D02F}" type="slidenum">
              <a:rPr lang="en-IN" smtClean="0"/>
              <a:t>‹#›</a:t>
            </a:fld>
            <a:endParaRPr lang="en-IN"/>
          </a:p>
        </p:txBody>
      </p:sp>
    </p:spTree>
    <p:extLst>
      <p:ext uri="{BB962C8B-B14F-4D97-AF65-F5344CB8AC3E}">
        <p14:creationId xmlns:p14="http://schemas.microsoft.com/office/powerpoint/2010/main" val="491897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1022187-B5F8-457F-BA5A-D89B54E9D02F}" type="slidenum">
              <a:rPr lang="en-IN" smtClean="0"/>
              <a:t>2</a:t>
            </a:fld>
            <a:endParaRPr lang="en-IN"/>
          </a:p>
        </p:txBody>
      </p:sp>
    </p:spTree>
    <p:extLst>
      <p:ext uri="{BB962C8B-B14F-4D97-AF65-F5344CB8AC3E}">
        <p14:creationId xmlns:p14="http://schemas.microsoft.com/office/powerpoint/2010/main" val="874133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022187-B5F8-457F-BA5A-D89B54E9D02F}" type="slidenum">
              <a:rPr lang="en-IN" smtClean="0"/>
              <a:t>4</a:t>
            </a:fld>
            <a:endParaRPr lang="en-IN"/>
          </a:p>
        </p:txBody>
      </p:sp>
    </p:spTree>
    <p:extLst>
      <p:ext uri="{BB962C8B-B14F-4D97-AF65-F5344CB8AC3E}">
        <p14:creationId xmlns:p14="http://schemas.microsoft.com/office/powerpoint/2010/main" val="2587298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1022187-B5F8-457F-BA5A-D89B54E9D02F}" type="slidenum">
              <a:rPr lang="en-IN" smtClean="0"/>
              <a:t>6</a:t>
            </a:fld>
            <a:endParaRPr lang="en-IN"/>
          </a:p>
        </p:txBody>
      </p:sp>
    </p:spTree>
    <p:extLst>
      <p:ext uri="{BB962C8B-B14F-4D97-AF65-F5344CB8AC3E}">
        <p14:creationId xmlns:p14="http://schemas.microsoft.com/office/powerpoint/2010/main" val="233603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VANISAIDEEPIKA/WEEK1-Carbon-Emissions-Prediction-.gi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VANISAIDEEPIKA/WEEK2-Carbon-Emissions-Prediction-.gi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VANISAIDEEPIKA/WEEK-3-Carbon-Emissions-Prediction-.g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1991265"/>
            <a:ext cx="7316558" cy="1200329"/>
          </a:xfrm>
          <a:prstGeom prst="rect">
            <a:avLst/>
          </a:prstGeom>
          <a:noFill/>
        </p:spPr>
        <p:txBody>
          <a:bodyPr wrap="square" lIns="91440" tIns="45720" rIns="91440" bIns="45720" rtlCol="0" anchor="t">
            <a:spAutoFit/>
          </a:bodyPr>
          <a:lstStyle/>
          <a:p>
            <a:pPr algn="r"/>
            <a:r>
              <a:rPr lang="en-IN" sz="3600">
                <a:solidFill>
                  <a:schemeClr val="bg1"/>
                </a:solidFill>
              </a:rPr>
              <a:t>🌱 </a:t>
            </a:r>
            <a:r>
              <a:rPr lang="en-IN" sz="3600" b="1">
                <a:solidFill>
                  <a:schemeClr val="bg1"/>
                </a:solidFill>
              </a:rPr>
              <a:t>Carbon Emission Prediction Using Machine Learning</a:t>
            </a:r>
            <a:endParaRPr lang="en-US">
              <a:solidFill>
                <a:schemeClr val="bg1"/>
              </a:solidFill>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9" name="TextBox 8">
            <a:extLst>
              <a:ext uri="{FF2B5EF4-FFF2-40B4-BE49-F238E27FC236}">
                <a16:creationId xmlns:a16="http://schemas.microsoft.com/office/drawing/2014/main" id="{8E3FB5E2-DA5B-C71E-01CB-2EBB2B098765}"/>
              </a:ext>
            </a:extLst>
          </p:cNvPr>
          <p:cNvSpPr txBox="1"/>
          <p:nvPr/>
        </p:nvSpPr>
        <p:spPr>
          <a:xfrm>
            <a:off x="5187032" y="3434910"/>
            <a:ext cx="5014182" cy="12772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a:solidFill>
                  <a:schemeClr val="bg1"/>
                </a:solidFill>
              </a:rPr>
              <a:t>Name  :  VANI SAI DEEPIKA </a:t>
            </a:r>
          </a:p>
          <a:p>
            <a:br>
              <a:rPr lang="en-US" sz="1850">
                <a:solidFill>
                  <a:schemeClr val="bg1"/>
                </a:solidFill>
              </a:rPr>
            </a:br>
            <a:r>
              <a:rPr lang="en-US" sz="2000">
                <a:solidFill>
                  <a:schemeClr val="bg1"/>
                </a:solidFill>
              </a:rPr>
              <a:t>AICTE Internship ID : STU6641f91d5732e1715599645</a:t>
            </a: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3021BC-89DC-5876-47D1-B3735FF6EAFF}"/>
              </a:ext>
            </a:extLst>
          </p:cNvPr>
          <p:cNvSpPr txBox="1"/>
          <p:nvPr/>
        </p:nvSpPr>
        <p:spPr>
          <a:xfrm>
            <a:off x="128803" y="764539"/>
            <a:ext cx="6102626" cy="400110"/>
          </a:xfrm>
          <a:prstGeom prst="rect">
            <a:avLst/>
          </a:prstGeom>
          <a:noFill/>
        </p:spPr>
        <p:txBody>
          <a:bodyPr wrap="square">
            <a:spAutoFit/>
          </a:bodyPr>
          <a:lstStyle/>
          <a:p>
            <a:r>
              <a:rPr lang="en-US" sz="2000" b="1">
                <a:solidFill>
                  <a:srgbClr val="213163"/>
                </a:solidFill>
              </a:rPr>
              <a:t>Screenshot of Output:  </a:t>
            </a:r>
            <a:endParaRPr lang="en-IN" sz="2000" b="1">
              <a:solidFill>
                <a:srgbClr val="213163"/>
              </a:solidFill>
            </a:endParaRPr>
          </a:p>
        </p:txBody>
      </p:sp>
      <p:sp>
        <p:nvSpPr>
          <p:cNvPr id="11" name="TextBox 10">
            <a:extLst>
              <a:ext uri="{FF2B5EF4-FFF2-40B4-BE49-F238E27FC236}">
                <a16:creationId xmlns:a16="http://schemas.microsoft.com/office/drawing/2014/main" id="{75943792-94B4-3289-F8DB-BB000007E1CA}"/>
              </a:ext>
            </a:extLst>
          </p:cNvPr>
          <p:cNvSpPr txBox="1"/>
          <p:nvPr/>
        </p:nvSpPr>
        <p:spPr>
          <a:xfrm>
            <a:off x="5036172" y="1037341"/>
            <a:ext cx="6096000" cy="1816266"/>
          </a:xfrm>
          <a:prstGeom prst="rect">
            <a:avLst/>
          </a:prstGeom>
          <a:noFill/>
        </p:spPr>
        <p:txBody>
          <a:bodyPr wrap="square">
            <a:spAutoFit/>
          </a:bodyPr>
          <a:lstStyle/>
          <a:p>
            <a:pPr>
              <a:buNone/>
            </a:pPr>
            <a:r>
              <a:rPr lang="en-US" b="1" dirty="0"/>
              <a:t>📊 Correlation Matrix Heatmap</a:t>
            </a:r>
          </a:p>
          <a:p>
            <a:pPr>
              <a:buNone/>
            </a:pPr>
            <a:r>
              <a:rPr lang="en-US" dirty="0"/>
              <a:t>A visual representation of the </a:t>
            </a:r>
            <a:r>
              <a:rPr lang="en-US" b="1" dirty="0"/>
              <a:t>pairwise correlations</a:t>
            </a:r>
            <a:r>
              <a:rPr lang="en-US" dirty="0"/>
              <a:t> between numerical variables in the dataset. The heatmap helps identify how features like </a:t>
            </a:r>
            <a:r>
              <a:rPr lang="en-US" b="1" dirty="0"/>
              <a:t>energy use, GDP, CO₂ emissions</a:t>
            </a:r>
            <a:r>
              <a:rPr lang="en-US" dirty="0"/>
              <a:t>, and </a:t>
            </a:r>
            <a:r>
              <a:rPr lang="en-US" b="1" dirty="0"/>
              <a:t>population metrics</a:t>
            </a:r>
            <a:r>
              <a:rPr lang="en-US" dirty="0"/>
              <a:t> are related.</a:t>
            </a:r>
          </a:p>
        </p:txBody>
      </p:sp>
      <p:sp>
        <p:nvSpPr>
          <p:cNvPr id="13" name="TextBox 12">
            <a:extLst>
              <a:ext uri="{FF2B5EF4-FFF2-40B4-BE49-F238E27FC236}">
                <a16:creationId xmlns:a16="http://schemas.microsoft.com/office/drawing/2014/main" id="{9C60D10D-9296-F83D-1314-5F5E552CA010}"/>
              </a:ext>
            </a:extLst>
          </p:cNvPr>
          <p:cNvSpPr txBox="1"/>
          <p:nvPr/>
        </p:nvSpPr>
        <p:spPr>
          <a:xfrm>
            <a:off x="5029546" y="2726298"/>
            <a:ext cx="6613585" cy="2965555"/>
          </a:xfrm>
          <a:prstGeom prst="rect">
            <a:avLst/>
          </a:prstGeom>
          <a:noFill/>
        </p:spPr>
        <p:txBody>
          <a:bodyPr wrap="square">
            <a:spAutoFit/>
          </a:bodyPr>
          <a:lstStyle/>
          <a:p>
            <a:pPr>
              <a:buNone/>
            </a:pPr>
            <a:r>
              <a:rPr lang="en-IN" b="1" dirty="0"/>
              <a:t>📌 Key Observations:</a:t>
            </a:r>
          </a:p>
          <a:p>
            <a:pPr>
              <a:buFont typeface="Arial" panose="020B0604020202020204" pitchFamily="34" charset="0"/>
              <a:buChar char="•"/>
            </a:pPr>
            <a:r>
              <a:rPr lang="en-IN" b="1" dirty="0"/>
              <a:t>High positive correlation</a:t>
            </a:r>
            <a:r>
              <a:rPr lang="en-IN" dirty="0"/>
              <a:t> observed between </a:t>
            </a:r>
            <a:r>
              <a:rPr lang="en-IN" b="1" dirty="0"/>
              <a:t>energy consumption</a:t>
            </a:r>
            <a:r>
              <a:rPr lang="en-IN" dirty="0"/>
              <a:t> and </a:t>
            </a:r>
            <a:r>
              <a:rPr lang="en-IN" b="1" dirty="0"/>
              <a:t>total CO₂ emissions</a:t>
            </a:r>
            <a:r>
              <a:rPr lang="en-IN" dirty="0"/>
              <a:t>, indicating that higher energy use contributes significantly to emission levels.</a:t>
            </a:r>
          </a:p>
          <a:p>
            <a:pPr>
              <a:buFont typeface="Arial" panose="020B0604020202020204" pitchFamily="34" charset="0"/>
              <a:buChar char="•"/>
            </a:pPr>
            <a:r>
              <a:rPr lang="en-IN" b="1" dirty="0"/>
              <a:t>CO₂ emissions per capita</a:t>
            </a:r>
            <a:r>
              <a:rPr lang="en-IN" dirty="0"/>
              <a:t> positively correlate with </a:t>
            </a:r>
            <a:r>
              <a:rPr lang="en-IN" b="1" dirty="0"/>
              <a:t>GDP per capita</a:t>
            </a:r>
            <a:r>
              <a:rPr lang="en-IN" dirty="0"/>
              <a:t>, suggesting economic activity influences individual carbon footprints.</a:t>
            </a:r>
          </a:p>
          <a:p>
            <a:pPr>
              <a:buFont typeface="Arial" panose="020B0604020202020204" pitchFamily="34" charset="0"/>
              <a:buChar char="•"/>
            </a:pPr>
            <a:r>
              <a:rPr lang="en-IN" dirty="0"/>
              <a:t> </a:t>
            </a:r>
            <a:r>
              <a:rPr lang="en-IN" b="1" dirty="0"/>
              <a:t>Negative correlation</a:t>
            </a:r>
            <a:r>
              <a:rPr lang="en-IN" dirty="0"/>
              <a:t> found between </a:t>
            </a:r>
            <a:r>
              <a:rPr lang="en-IN" b="1" dirty="0"/>
              <a:t>GDP growth</a:t>
            </a:r>
            <a:r>
              <a:rPr lang="en-IN" dirty="0"/>
              <a:t> and </a:t>
            </a:r>
            <a:r>
              <a:rPr lang="en-IN" b="1" dirty="0"/>
              <a:t>CO₂ emissions per unit of GDP</a:t>
            </a:r>
            <a:r>
              <a:rPr lang="en-IN" dirty="0"/>
              <a:t>, possibly reflecting energy efficiency improvements in developing economies.</a:t>
            </a:r>
          </a:p>
        </p:txBody>
      </p:sp>
      <p:pic>
        <p:nvPicPr>
          <p:cNvPr id="2055" name="Picture 7">
            <a:extLst>
              <a:ext uri="{FF2B5EF4-FFF2-40B4-BE49-F238E27FC236}">
                <a16:creationId xmlns:a16="http://schemas.microsoft.com/office/drawing/2014/main" id="{3D9EE57A-9D1D-EC29-8CA7-DE8E86D92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803" y="1309585"/>
            <a:ext cx="4687366" cy="4104058"/>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4789E04-E036-3C4F-2560-48A2152CE371}"/>
              </a:ext>
            </a:extLst>
          </p:cNvPr>
          <p:cNvSpPr txBox="1"/>
          <p:nvPr/>
        </p:nvSpPr>
        <p:spPr>
          <a:xfrm>
            <a:off x="128803" y="5558580"/>
            <a:ext cx="10525760" cy="1241622"/>
          </a:xfrm>
          <a:prstGeom prst="rect">
            <a:avLst/>
          </a:prstGeom>
          <a:noFill/>
        </p:spPr>
        <p:txBody>
          <a:bodyPr wrap="square">
            <a:spAutoFit/>
          </a:bodyPr>
          <a:lstStyle/>
          <a:p>
            <a:pPr>
              <a:buNone/>
            </a:pPr>
            <a:r>
              <a:rPr lang="en-IN" b="1" dirty="0"/>
              <a:t>📌 </a:t>
            </a:r>
            <a:r>
              <a:rPr lang="en-US" dirty="0"/>
              <a:t>This plot plays a crucial role in </a:t>
            </a:r>
            <a:r>
              <a:rPr lang="en-US" b="1" dirty="0"/>
              <a:t>feature selection</a:t>
            </a:r>
            <a:r>
              <a:rPr lang="en-US" dirty="0"/>
              <a:t> for the </a:t>
            </a:r>
            <a:r>
              <a:rPr lang="en-US" b="1" dirty="0"/>
              <a:t>Random Forest Regressor</a:t>
            </a:r>
            <a:r>
              <a:rPr lang="en-US" dirty="0"/>
              <a:t> by:</a:t>
            </a:r>
          </a:p>
          <a:p>
            <a:pPr>
              <a:buFont typeface="Arial" panose="020B0604020202020204" pitchFamily="34" charset="0"/>
              <a:buChar char="•"/>
            </a:pPr>
            <a:r>
              <a:rPr lang="en-US" dirty="0"/>
              <a:t>Highlighting </a:t>
            </a:r>
            <a:r>
              <a:rPr lang="en-US" b="1" dirty="0"/>
              <a:t>highly correlated predictors</a:t>
            </a:r>
            <a:r>
              <a:rPr lang="en-US" dirty="0"/>
              <a:t> with the target (CO₂ emissions)</a:t>
            </a:r>
          </a:p>
          <a:p>
            <a:pPr>
              <a:buFont typeface="Arial" panose="020B0604020202020204" pitchFamily="34" charset="0"/>
              <a:buChar char="•"/>
            </a:pPr>
            <a:r>
              <a:rPr lang="en-US" dirty="0"/>
              <a:t>Helping you </a:t>
            </a:r>
            <a:r>
              <a:rPr lang="en-US" b="1" dirty="0"/>
              <a:t>avoid multicollinearity</a:t>
            </a:r>
            <a:r>
              <a:rPr lang="en-US" dirty="0"/>
              <a:t>, which can reduce model generalization</a:t>
            </a:r>
          </a:p>
          <a:p>
            <a:pPr>
              <a:buFont typeface="Arial" panose="020B0604020202020204" pitchFamily="34" charset="0"/>
              <a:buChar char="•"/>
            </a:pPr>
            <a:r>
              <a:rPr lang="en-US" dirty="0"/>
              <a:t>Informing dimensionality reduction or engineering steps before model training</a:t>
            </a:r>
          </a:p>
        </p:txBody>
      </p:sp>
    </p:spTree>
    <p:extLst>
      <p:ext uri="{BB962C8B-B14F-4D97-AF65-F5344CB8AC3E}">
        <p14:creationId xmlns:p14="http://schemas.microsoft.com/office/powerpoint/2010/main" val="3274419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C2A9A68-BB01-2983-4F4C-9E46DB9D0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041" y="914373"/>
            <a:ext cx="7403520" cy="36728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9A5216-1393-13D0-8624-8F85C7926D96}"/>
              </a:ext>
            </a:extLst>
          </p:cNvPr>
          <p:cNvSpPr txBox="1"/>
          <p:nvPr/>
        </p:nvSpPr>
        <p:spPr>
          <a:xfrm>
            <a:off x="382439" y="1015041"/>
            <a:ext cx="70851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213163"/>
                </a:solidFill>
              </a:rPr>
              <a:t>Screenshot of Output: </a:t>
            </a:r>
            <a:r>
              <a:rPr lang="en-US" sz="2000" dirty="0"/>
              <a:t>​</a:t>
            </a:r>
            <a:endParaRPr lang="en-US" dirty="0"/>
          </a:p>
        </p:txBody>
      </p:sp>
      <p:sp>
        <p:nvSpPr>
          <p:cNvPr id="6" name="Rectangle 6">
            <a:extLst>
              <a:ext uri="{FF2B5EF4-FFF2-40B4-BE49-F238E27FC236}">
                <a16:creationId xmlns:a16="http://schemas.microsoft.com/office/drawing/2014/main" id="{E1D32EEF-524B-229A-2A4A-4DD5A1A19F6A}"/>
              </a:ext>
            </a:extLst>
          </p:cNvPr>
          <p:cNvSpPr>
            <a:spLocks noChangeArrowheads="1"/>
          </p:cNvSpPr>
          <p:nvPr/>
        </p:nvSpPr>
        <p:spPr bwMode="auto">
          <a:xfrm>
            <a:off x="166255" y="1593391"/>
            <a:ext cx="408431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j-lt"/>
              </a:rPr>
              <a:t>📊 Missing Value Visualization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j-lt"/>
              </a:rPr>
              <a:t>A </a:t>
            </a:r>
            <a:r>
              <a:rPr kumimoji="0" lang="en-US" altLang="en-US" sz="2000" b="1" i="0" u="none" strike="noStrike" cap="none" normalizeH="0" baseline="0" dirty="0">
                <a:ln>
                  <a:noFill/>
                </a:ln>
                <a:solidFill>
                  <a:schemeClr val="tx1"/>
                </a:solidFill>
                <a:effectLst/>
                <a:latin typeface="+mj-lt"/>
              </a:rPr>
              <a:t>bar chart</a:t>
            </a:r>
            <a:r>
              <a:rPr kumimoji="0" lang="en-US" altLang="en-US" sz="2000" b="0" i="0" u="none" strike="noStrike" cap="none" normalizeH="0" baseline="0" dirty="0">
                <a:ln>
                  <a:noFill/>
                </a:ln>
                <a:solidFill>
                  <a:schemeClr val="tx1"/>
                </a:solidFill>
                <a:effectLst/>
                <a:latin typeface="+mj-lt"/>
              </a:rPr>
              <a:t> was used to display the amount of missing or null values in each feature of the dataset. This visualization was created using the </a:t>
            </a:r>
            <a:r>
              <a:rPr kumimoji="0" lang="en-US" altLang="en-US" sz="2000" b="0" i="0" u="none" strike="noStrike" cap="none" normalizeH="0" baseline="0" dirty="0" err="1">
                <a:ln>
                  <a:noFill/>
                </a:ln>
                <a:solidFill>
                  <a:schemeClr val="tx1"/>
                </a:solidFill>
                <a:effectLst/>
                <a:latin typeface="+mj-lt"/>
              </a:rPr>
              <a:t>missingno</a:t>
            </a:r>
            <a:r>
              <a:rPr kumimoji="0" lang="en-US" altLang="en-US" sz="2000" b="0" i="0" u="none" strike="noStrike" cap="none" normalizeH="0" baseline="0" dirty="0">
                <a:ln>
                  <a:noFill/>
                </a:ln>
                <a:solidFill>
                  <a:schemeClr val="tx1"/>
                </a:solidFill>
                <a:effectLst/>
                <a:latin typeface="+mj-lt"/>
              </a:rPr>
              <a:t> Python library as part of the initial Exploratory Data Analysis (EDA) phase.</a:t>
            </a:r>
          </a:p>
        </p:txBody>
      </p:sp>
      <p:sp>
        <p:nvSpPr>
          <p:cNvPr id="7" name="Rectangle 7">
            <a:extLst>
              <a:ext uri="{FF2B5EF4-FFF2-40B4-BE49-F238E27FC236}">
                <a16:creationId xmlns:a16="http://schemas.microsoft.com/office/drawing/2014/main" id="{29C3B065-22A5-28EB-F02C-4979441D9D7D}"/>
              </a:ext>
            </a:extLst>
          </p:cNvPr>
          <p:cNvSpPr>
            <a:spLocks noChangeArrowheads="1"/>
          </p:cNvSpPr>
          <p:nvPr/>
        </p:nvSpPr>
        <p:spPr bwMode="auto">
          <a:xfrm>
            <a:off x="0" y="4587213"/>
            <a:ext cx="1191236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 Key Observations from the Graph: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Certain columns such as </a:t>
            </a:r>
            <a:r>
              <a:rPr kumimoji="0" lang="en-US" altLang="en-US" sz="2000" b="0" i="0" u="none" strike="noStrike" cap="none" normalizeH="0" baseline="0" dirty="0" err="1">
                <a:ln>
                  <a:noFill/>
                </a:ln>
                <a:solidFill>
                  <a:schemeClr val="tx1"/>
                </a:solidFill>
                <a:effectLst/>
                <a:latin typeface="Arial Unicode MS"/>
              </a:rPr>
              <a:t>energy_use</a:t>
            </a:r>
            <a:r>
              <a:rPr kumimoji="0" lang="en-US" altLang="en-US" sz="2000" b="0" i="0" u="none" strike="noStrike" cap="none" normalizeH="0" baseline="0" dirty="0">
                <a:ln>
                  <a:noFill/>
                </a:ln>
                <a:solidFill>
                  <a:schemeClr val="tx1"/>
                </a:solidFill>
                <a:effectLst/>
              </a:rPr>
              <a:t> and </a:t>
            </a:r>
            <a:r>
              <a:rPr kumimoji="0" lang="en-US" altLang="en-US" sz="2000" b="0" i="0" u="none" strike="noStrike" cap="none" normalizeH="0" baseline="0" dirty="0" err="1">
                <a:ln>
                  <a:noFill/>
                </a:ln>
                <a:solidFill>
                  <a:schemeClr val="tx1"/>
                </a:solidFill>
                <a:effectLst/>
                <a:latin typeface="Arial Unicode MS"/>
              </a:rPr>
              <a:t>population_growth</a:t>
            </a:r>
            <a:r>
              <a:rPr kumimoji="0" lang="en-US" altLang="en-US" sz="2000" b="0" i="0" u="none" strike="noStrike" cap="none" normalizeH="0" baseline="0" dirty="0">
                <a:ln>
                  <a:noFill/>
                </a:ln>
                <a:solidFill>
                  <a:schemeClr val="tx1"/>
                </a:solidFill>
                <a:effectLst/>
              </a:rPr>
              <a:t> showed significant missing values.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Some features exhibited </a:t>
            </a:r>
            <a:r>
              <a:rPr kumimoji="0" lang="en-US" altLang="en-US" sz="2000" b="1" i="0" u="none" strike="noStrike" cap="none" normalizeH="0" baseline="0" dirty="0">
                <a:ln>
                  <a:noFill/>
                </a:ln>
                <a:solidFill>
                  <a:schemeClr val="tx1"/>
                </a:solidFill>
                <a:effectLst/>
                <a:latin typeface="Arial" panose="020B0604020202020204" pitchFamily="34" charset="0"/>
              </a:rPr>
              <a:t>random missingness</a:t>
            </a:r>
            <a:r>
              <a:rPr kumimoji="0" lang="en-US" altLang="en-US" sz="2000" b="0" i="0" u="none" strike="noStrike" cap="none" normalizeH="0" baseline="0" dirty="0">
                <a:ln>
                  <a:noFill/>
                </a:ln>
                <a:solidFill>
                  <a:schemeClr val="tx1"/>
                </a:solidFill>
                <a:effectLst/>
                <a:latin typeface="Arial" panose="020B0604020202020204" pitchFamily="34" charset="0"/>
              </a:rPr>
              <a:t>, while others displayed </a:t>
            </a:r>
            <a:r>
              <a:rPr kumimoji="0" lang="en-US" altLang="en-US" sz="2000" b="1" i="0" u="none" strike="noStrike" cap="none" normalizeH="0" baseline="0" dirty="0">
                <a:ln>
                  <a:noFill/>
                </a:ln>
                <a:solidFill>
                  <a:schemeClr val="tx1"/>
                </a:solidFill>
                <a:effectLst/>
                <a:latin typeface="Arial" panose="020B0604020202020204" pitchFamily="34" charset="0"/>
              </a:rPr>
              <a:t>structured or patterned gaps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Features with </a:t>
            </a:r>
            <a:r>
              <a:rPr kumimoji="0" lang="en-US" altLang="en-US" sz="2000" b="1" i="0" u="none" strike="noStrike" cap="none" normalizeH="0" baseline="0" dirty="0">
                <a:ln>
                  <a:noFill/>
                </a:ln>
                <a:solidFill>
                  <a:schemeClr val="tx1"/>
                </a:solidFill>
                <a:effectLst/>
                <a:latin typeface="Arial" panose="020B0604020202020204" pitchFamily="34" charset="0"/>
              </a:rPr>
              <a:t>excessive missing data</a:t>
            </a:r>
            <a:r>
              <a:rPr kumimoji="0" lang="en-US" altLang="en-US" sz="2000" b="0" i="0" u="none" strike="noStrike" cap="none" normalizeH="0" baseline="0" dirty="0">
                <a:ln>
                  <a:noFill/>
                </a:ln>
                <a:solidFill>
                  <a:schemeClr val="tx1"/>
                </a:solidFill>
                <a:effectLst/>
                <a:latin typeface="Arial" panose="020B0604020202020204" pitchFamily="34" charset="0"/>
              </a:rPr>
              <a:t> were considered for </a:t>
            </a:r>
            <a:r>
              <a:rPr kumimoji="0" lang="en-US" altLang="en-US" sz="2000" b="1" i="0" u="none" strike="noStrike" cap="none" normalizeH="0" baseline="0" dirty="0">
                <a:ln>
                  <a:noFill/>
                </a:ln>
                <a:solidFill>
                  <a:schemeClr val="tx1"/>
                </a:solidFill>
                <a:effectLst/>
                <a:latin typeface="Arial" panose="020B0604020202020204" pitchFamily="34" charset="0"/>
              </a:rPr>
              <a:t>removal or imputation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Imputation techniques like </a:t>
            </a:r>
            <a:r>
              <a:rPr kumimoji="0" lang="en-US" altLang="en-US" sz="2000" b="1" i="0" u="none" strike="noStrike" cap="none" normalizeH="0" baseline="0" dirty="0">
                <a:ln>
                  <a:noFill/>
                </a:ln>
                <a:solidFill>
                  <a:schemeClr val="tx1"/>
                </a:solidFill>
                <a:effectLst/>
                <a:latin typeface="Arial" panose="020B0604020202020204" pitchFamily="34" charset="0"/>
              </a:rPr>
              <a:t>mean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median</a:t>
            </a:r>
            <a:r>
              <a:rPr kumimoji="0" lang="en-US" altLang="en-US" sz="2000" b="0" i="0" u="none" strike="noStrike" cap="none" normalizeH="0" baseline="0" dirty="0">
                <a:ln>
                  <a:noFill/>
                </a:ln>
                <a:solidFill>
                  <a:schemeClr val="tx1"/>
                </a:solidFill>
                <a:effectLst/>
                <a:latin typeface="Arial" panose="020B0604020202020204" pitchFamily="34" charset="0"/>
              </a:rPr>
              <a:t>, or </a:t>
            </a:r>
            <a:r>
              <a:rPr kumimoji="0" lang="en-US" altLang="en-US" sz="2000" b="1" i="0" u="none" strike="noStrike" cap="none" normalizeH="0" baseline="0" dirty="0">
                <a:ln>
                  <a:noFill/>
                </a:ln>
                <a:solidFill>
                  <a:schemeClr val="tx1"/>
                </a:solidFill>
                <a:effectLst/>
                <a:latin typeface="Arial" panose="020B0604020202020204" pitchFamily="34" charset="0"/>
              </a:rPr>
              <a:t>interpolation</a:t>
            </a:r>
            <a:r>
              <a:rPr kumimoji="0" lang="en-US" altLang="en-US" sz="2000" b="0" i="0" u="none" strike="noStrike" cap="none" normalizeH="0" baseline="0" dirty="0">
                <a:ln>
                  <a:noFill/>
                </a:ln>
                <a:solidFill>
                  <a:schemeClr val="tx1"/>
                </a:solidFill>
                <a:effectLst/>
                <a:latin typeface="Arial" panose="020B0604020202020204" pitchFamily="34" charset="0"/>
              </a:rPr>
              <a:t> were applied where appropriate.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This step helped improve the </a:t>
            </a:r>
            <a:r>
              <a:rPr kumimoji="0" lang="en-US" altLang="en-US" sz="2000" b="1" i="0" u="none" strike="noStrike" cap="none" normalizeH="0" baseline="0" dirty="0">
                <a:ln>
                  <a:noFill/>
                </a:ln>
                <a:solidFill>
                  <a:schemeClr val="tx1"/>
                </a:solidFill>
                <a:effectLst/>
                <a:latin typeface="Arial" panose="020B0604020202020204" pitchFamily="34" charset="0"/>
              </a:rPr>
              <a:t>model's robustness</a:t>
            </a:r>
            <a:r>
              <a:rPr kumimoji="0" lang="en-US" altLang="en-US" sz="2000" b="0" i="0" u="none" strike="noStrike" cap="none" normalizeH="0" baseline="0" dirty="0">
                <a:ln>
                  <a:noFill/>
                </a:ln>
                <a:solidFill>
                  <a:schemeClr val="tx1"/>
                </a:solidFill>
                <a:effectLst/>
                <a:latin typeface="Arial" panose="020B0604020202020204" pitchFamily="34" charset="0"/>
              </a:rPr>
              <a:t> and reduced the risk of </a:t>
            </a:r>
            <a:r>
              <a:rPr kumimoji="0" lang="en-US" altLang="en-US" sz="2000" b="1" i="0" u="none" strike="noStrike" cap="none" normalizeH="0" baseline="0" dirty="0">
                <a:ln>
                  <a:noFill/>
                </a:ln>
                <a:solidFill>
                  <a:schemeClr val="tx1"/>
                </a:solidFill>
                <a:effectLst/>
                <a:latin typeface="Arial" panose="020B0604020202020204" pitchFamily="34" charset="0"/>
              </a:rPr>
              <a:t>biased predictions</a:t>
            </a:r>
            <a:r>
              <a:rPr kumimoji="0" lang="en-US" altLang="en-US" sz="2000" b="0" i="0" u="none" strike="noStrike" cap="none" normalizeH="0" baseline="0" dirty="0">
                <a:ln>
                  <a:noFill/>
                </a:ln>
                <a:solidFill>
                  <a:schemeClr val="tx1"/>
                </a:solidFill>
                <a:effectLst/>
                <a:latin typeface="Arial" panose="020B0604020202020204" pitchFamily="34" charset="0"/>
              </a:rPr>
              <a:t> due to incomplete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3340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CAEB81-A748-8541-F5C7-16C96312C477}"/>
              </a:ext>
            </a:extLst>
          </p:cNvPr>
          <p:cNvSpPr txBox="1"/>
          <p:nvPr/>
        </p:nvSpPr>
        <p:spPr>
          <a:xfrm>
            <a:off x="382439" y="1015041"/>
            <a:ext cx="70851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213163"/>
                </a:solidFill>
              </a:rPr>
              <a:t>Screenshot of Output: </a:t>
            </a:r>
            <a:r>
              <a:rPr lang="en-US" sz="2000" dirty="0"/>
              <a:t>​</a:t>
            </a:r>
            <a:endParaRPr lang="en-US" dirty="0"/>
          </a:p>
        </p:txBody>
      </p:sp>
      <p:pic>
        <p:nvPicPr>
          <p:cNvPr id="6148" name="Picture 4">
            <a:extLst>
              <a:ext uri="{FF2B5EF4-FFF2-40B4-BE49-F238E27FC236}">
                <a16:creationId xmlns:a16="http://schemas.microsoft.com/office/drawing/2014/main" id="{37F02F0F-BD90-89DF-F8D6-20E9044CB6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9203" y="1059552"/>
            <a:ext cx="8051168" cy="29688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0ECD571-CA93-1E10-3B5D-76BF22244E34}"/>
              </a:ext>
            </a:extLst>
          </p:cNvPr>
          <p:cNvSpPr txBox="1"/>
          <p:nvPr/>
        </p:nvSpPr>
        <p:spPr>
          <a:xfrm>
            <a:off x="1" y="1415151"/>
            <a:ext cx="4097214" cy="3252878"/>
          </a:xfrm>
          <a:prstGeom prst="rect">
            <a:avLst/>
          </a:prstGeom>
          <a:noFill/>
        </p:spPr>
        <p:txBody>
          <a:bodyPr wrap="square">
            <a:spAutoFit/>
          </a:bodyPr>
          <a:lstStyle/>
          <a:p>
            <a:pPr>
              <a:buNone/>
            </a:pPr>
            <a:r>
              <a:rPr lang="en-US" b="1" dirty="0"/>
              <a:t>📦 Outlier Detection Using Boxplots: </a:t>
            </a:r>
            <a:br>
              <a:rPr lang="en-US" b="1" dirty="0"/>
            </a:br>
            <a:r>
              <a:rPr lang="en-US" dirty="0"/>
              <a:t>Boxplots were used to visually detect </a:t>
            </a:r>
            <a:r>
              <a:rPr lang="en-US" b="1" dirty="0"/>
              <a:t>outliers</a:t>
            </a:r>
            <a:r>
              <a:rPr lang="en-US" dirty="0"/>
              <a:t> in key numerical features of the dataset such as </a:t>
            </a:r>
            <a:r>
              <a:rPr lang="en-US" b="1" dirty="0"/>
              <a:t>CO₂ emissions</a:t>
            </a:r>
            <a:r>
              <a:rPr lang="en-US" dirty="0"/>
              <a:t>, </a:t>
            </a:r>
            <a:r>
              <a:rPr lang="en-US" b="1" dirty="0"/>
              <a:t>fuel consumption</a:t>
            </a:r>
            <a:r>
              <a:rPr lang="en-US" dirty="0"/>
              <a:t>, </a:t>
            </a:r>
            <a:r>
              <a:rPr lang="en-US" b="1" dirty="0"/>
              <a:t>energy use</a:t>
            </a:r>
            <a:r>
              <a:rPr lang="en-US" dirty="0"/>
              <a:t>, and </a:t>
            </a:r>
            <a:r>
              <a:rPr lang="en-US" b="1" dirty="0"/>
              <a:t>engine size</a:t>
            </a:r>
            <a:r>
              <a:rPr lang="en-US" dirty="0"/>
              <a:t>.</a:t>
            </a:r>
          </a:p>
          <a:p>
            <a:pPr>
              <a:buNone/>
            </a:pPr>
            <a:r>
              <a:rPr lang="en-US" dirty="0"/>
              <a:t>These plots helped identify extreme values that could </a:t>
            </a:r>
            <a:r>
              <a:rPr lang="en-US" b="1" dirty="0"/>
              <a:t>skew the model</a:t>
            </a:r>
            <a:r>
              <a:rPr lang="en-US" dirty="0"/>
              <a:t>, </a:t>
            </a:r>
            <a:r>
              <a:rPr lang="en-US" b="1" dirty="0"/>
              <a:t>inflate errors</a:t>
            </a:r>
            <a:r>
              <a:rPr lang="en-US" dirty="0"/>
              <a:t>, or </a:t>
            </a:r>
            <a:r>
              <a:rPr lang="en-US" b="1" dirty="0"/>
              <a:t>mislead feature importance</a:t>
            </a:r>
            <a:r>
              <a:rPr lang="en-US" dirty="0"/>
              <a:t>.</a:t>
            </a:r>
          </a:p>
        </p:txBody>
      </p:sp>
      <p:sp>
        <p:nvSpPr>
          <p:cNvPr id="9" name="TextBox 8">
            <a:extLst>
              <a:ext uri="{FF2B5EF4-FFF2-40B4-BE49-F238E27FC236}">
                <a16:creationId xmlns:a16="http://schemas.microsoft.com/office/drawing/2014/main" id="{A712A432-700B-999C-E9CA-FB8A4E752156}"/>
              </a:ext>
            </a:extLst>
          </p:cNvPr>
          <p:cNvSpPr txBox="1"/>
          <p:nvPr/>
        </p:nvSpPr>
        <p:spPr>
          <a:xfrm>
            <a:off x="3748202" y="3913904"/>
            <a:ext cx="9319200" cy="1528945"/>
          </a:xfrm>
          <a:prstGeom prst="rect">
            <a:avLst/>
          </a:prstGeom>
          <a:noFill/>
        </p:spPr>
        <p:txBody>
          <a:bodyPr wrap="square">
            <a:spAutoFit/>
          </a:bodyPr>
          <a:lstStyle/>
          <a:p>
            <a:pPr>
              <a:buNone/>
            </a:pPr>
            <a:r>
              <a:rPr lang="en-IN" dirty="0"/>
              <a:t>📌</a:t>
            </a:r>
            <a:r>
              <a:rPr lang="en-IN" b="1" dirty="0"/>
              <a:t>Key Observations from the Boxplots:</a:t>
            </a:r>
          </a:p>
          <a:p>
            <a:pPr>
              <a:buFont typeface="Arial" panose="020B0604020202020204" pitchFamily="34" charset="0"/>
              <a:buChar char="•"/>
            </a:pPr>
            <a:r>
              <a:rPr lang="en-IN" b="1" dirty="0"/>
              <a:t>CO₂ emissions</a:t>
            </a:r>
            <a:r>
              <a:rPr lang="en-IN" dirty="0"/>
              <a:t> &amp; </a:t>
            </a:r>
            <a:r>
              <a:rPr lang="en-IN" b="1" dirty="0"/>
              <a:t>fuel consumption</a:t>
            </a:r>
            <a:r>
              <a:rPr lang="en-IN" dirty="0"/>
              <a:t> showed upper outliers → high-polluting vehicles.</a:t>
            </a:r>
          </a:p>
          <a:p>
            <a:pPr>
              <a:buFont typeface="Arial" panose="020B0604020202020204" pitchFamily="34" charset="0"/>
              <a:buChar char="•"/>
            </a:pPr>
            <a:r>
              <a:rPr lang="en-IN" b="1" dirty="0"/>
              <a:t>Energy use per capita</a:t>
            </a:r>
            <a:r>
              <a:rPr lang="en-IN" dirty="0"/>
              <a:t> had a long upper tail → industrialized nations.</a:t>
            </a:r>
          </a:p>
          <a:p>
            <a:pPr>
              <a:buFont typeface="Arial" panose="020B0604020202020204" pitchFamily="34" charset="0"/>
              <a:buChar char="•"/>
            </a:pPr>
            <a:r>
              <a:rPr lang="en-IN" b="1" dirty="0"/>
              <a:t>GDP growth rate</a:t>
            </a:r>
            <a:r>
              <a:rPr lang="en-IN" dirty="0"/>
              <a:t> had negative outliers → recession-impacted regions.</a:t>
            </a:r>
          </a:p>
        </p:txBody>
      </p:sp>
    </p:spTree>
    <p:extLst>
      <p:ext uri="{BB962C8B-B14F-4D97-AF65-F5344CB8AC3E}">
        <p14:creationId xmlns:p14="http://schemas.microsoft.com/office/powerpoint/2010/main" val="2158799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62FE7C72-BA77-F261-2761-9977F566F6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2296" y="1025737"/>
            <a:ext cx="6281815" cy="41596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ECF7BBA-C356-9C3F-7CD4-4F7CCBFBA9BD}"/>
              </a:ext>
            </a:extLst>
          </p:cNvPr>
          <p:cNvSpPr txBox="1"/>
          <p:nvPr/>
        </p:nvSpPr>
        <p:spPr>
          <a:xfrm>
            <a:off x="316667" y="825682"/>
            <a:ext cx="70851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213163"/>
                </a:solidFill>
              </a:rPr>
              <a:t>Screenshot of Output: </a:t>
            </a:r>
            <a:r>
              <a:rPr lang="en-US" sz="2000" dirty="0"/>
              <a:t>​</a:t>
            </a:r>
            <a:endParaRPr lang="en-US" dirty="0"/>
          </a:p>
        </p:txBody>
      </p:sp>
      <p:sp>
        <p:nvSpPr>
          <p:cNvPr id="4" name="TextBox 3">
            <a:extLst>
              <a:ext uri="{FF2B5EF4-FFF2-40B4-BE49-F238E27FC236}">
                <a16:creationId xmlns:a16="http://schemas.microsoft.com/office/drawing/2014/main" id="{56EC5D04-D65C-FCA5-3524-0843C6C253A1}"/>
              </a:ext>
            </a:extLst>
          </p:cNvPr>
          <p:cNvSpPr txBox="1"/>
          <p:nvPr/>
        </p:nvSpPr>
        <p:spPr>
          <a:xfrm>
            <a:off x="127889" y="1225792"/>
            <a:ext cx="5782296" cy="2554545"/>
          </a:xfrm>
          <a:prstGeom prst="rect">
            <a:avLst/>
          </a:prstGeom>
          <a:noFill/>
        </p:spPr>
        <p:txBody>
          <a:bodyPr wrap="square">
            <a:spAutoFit/>
          </a:bodyPr>
          <a:lstStyle/>
          <a:p>
            <a:r>
              <a:rPr lang="en-IN" sz="2000" b="1" dirty="0"/>
              <a:t>Feature Importance:</a:t>
            </a:r>
          </a:p>
          <a:p>
            <a:r>
              <a:rPr lang="en-US" sz="2000" dirty="0"/>
              <a:t>The Feature Importance plot highlights the most influential variables in predicting CO₂ emissions, as determined by the </a:t>
            </a:r>
            <a:r>
              <a:rPr lang="en-US" sz="2000" b="1" dirty="0"/>
              <a:t>Random Forest Regressor</a:t>
            </a:r>
            <a:r>
              <a:rPr lang="en-US" sz="2000" dirty="0"/>
              <a:t>. This plot is generated using the .feature_importances_ attribute from the trained model.</a:t>
            </a:r>
            <a:endParaRPr lang="en-IN" sz="2000" dirty="0"/>
          </a:p>
          <a:p>
            <a:endParaRPr lang="en-IN" sz="2000" b="1" dirty="0"/>
          </a:p>
        </p:txBody>
      </p:sp>
      <p:sp>
        <p:nvSpPr>
          <p:cNvPr id="9" name="TextBox 8">
            <a:extLst>
              <a:ext uri="{FF2B5EF4-FFF2-40B4-BE49-F238E27FC236}">
                <a16:creationId xmlns:a16="http://schemas.microsoft.com/office/drawing/2014/main" id="{B62AC13C-5318-FFC3-0453-73E6E357CEB5}"/>
              </a:ext>
            </a:extLst>
          </p:cNvPr>
          <p:cNvSpPr txBox="1"/>
          <p:nvPr/>
        </p:nvSpPr>
        <p:spPr>
          <a:xfrm>
            <a:off x="127889" y="3477773"/>
            <a:ext cx="6239526" cy="2862322"/>
          </a:xfrm>
          <a:prstGeom prst="rect">
            <a:avLst/>
          </a:prstGeom>
          <a:noFill/>
        </p:spPr>
        <p:txBody>
          <a:bodyPr wrap="square">
            <a:spAutoFit/>
          </a:bodyPr>
          <a:lstStyle/>
          <a:p>
            <a:pPr>
              <a:buNone/>
            </a:pPr>
            <a:r>
              <a:rPr lang="en-US" sz="2000" b="1" dirty="0"/>
              <a:t>📌 Key Observations from the Graph:</a:t>
            </a:r>
          </a:p>
          <a:p>
            <a:pPr>
              <a:buFont typeface="Arial" panose="020B0604020202020204" pitchFamily="34" charset="0"/>
              <a:buChar char="•"/>
            </a:pPr>
            <a:r>
              <a:rPr lang="en-US" sz="2000" b="1" dirty="0"/>
              <a:t>Engine Size</a:t>
            </a:r>
            <a:r>
              <a:rPr lang="en-US" sz="2000" dirty="0"/>
              <a:t> and </a:t>
            </a:r>
            <a:r>
              <a:rPr lang="en-US" sz="2000" b="1" dirty="0"/>
              <a:t>Fuel Consumption</a:t>
            </a:r>
            <a:r>
              <a:rPr lang="en-US" sz="2000" dirty="0"/>
              <a:t> emerged as the </a:t>
            </a:r>
            <a:r>
              <a:rPr lang="en-US" sz="2000" b="1" dirty="0"/>
              <a:t>top predictors</a:t>
            </a:r>
            <a:r>
              <a:rPr lang="en-US" sz="2000" dirty="0"/>
              <a:t> of carbon emissions.</a:t>
            </a:r>
          </a:p>
          <a:p>
            <a:pPr>
              <a:buFont typeface="Arial" panose="020B0604020202020204" pitchFamily="34" charset="0"/>
              <a:buChar char="•"/>
            </a:pPr>
            <a:r>
              <a:rPr lang="en-US" sz="2000" dirty="0"/>
              <a:t>Features like </a:t>
            </a:r>
            <a:r>
              <a:rPr lang="en-US" sz="2000" b="1" dirty="0"/>
              <a:t>GDP per capita</a:t>
            </a:r>
            <a:r>
              <a:rPr lang="en-US" sz="2000" dirty="0"/>
              <a:t> and </a:t>
            </a:r>
            <a:r>
              <a:rPr lang="en-US" sz="2000" b="1" dirty="0"/>
              <a:t>energy use per capita</a:t>
            </a:r>
            <a:r>
              <a:rPr lang="en-US" sz="2000" dirty="0"/>
              <a:t> showed moderate influence.</a:t>
            </a:r>
          </a:p>
          <a:p>
            <a:pPr>
              <a:buFont typeface="Arial" panose="020B0604020202020204" pitchFamily="34" charset="0"/>
              <a:buChar char="•"/>
            </a:pPr>
            <a:r>
              <a:rPr lang="en-US" sz="2000" dirty="0"/>
              <a:t>Variables with </a:t>
            </a:r>
            <a:r>
              <a:rPr lang="en-US" sz="2000" b="1" dirty="0"/>
              <a:t>low importance</a:t>
            </a:r>
            <a:r>
              <a:rPr lang="en-US" sz="2000" dirty="0"/>
              <a:t> (e.g., population growth, GDP growth rate) contributed minimally and can be considered for </a:t>
            </a:r>
            <a:r>
              <a:rPr lang="en-US" sz="2000" b="1" dirty="0"/>
              <a:t>feature reduction</a:t>
            </a:r>
            <a:r>
              <a:rPr lang="en-US" sz="2000" dirty="0"/>
              <a:t> in future models.</a:t>
            </a:r>
          </a:p>
        </p:txBody>
      </p:sp>
    </p:spTree>
    <p:extLst>
      <p:ext uri="{BB962C8B-B14F-4D97-AF65-F5344CB8AC3E}">
        <p14:creationId xmlns:p14="http://schemas.microsoft.com/office/powerpoint/2010/main" val="3614618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180E44-57DC-10C8-33BB-1DED515C3E66}"/>
              </a:ext>
            </a:extLst>
          </p:cNvPr>
          <p:cNvSpPr txBox="1"/>
          <p:nvPr/>
        </p:nvSpPr>
        <p:spPr>
          <a:xfrm>
            <a:off x="382439" y="1015041"/>
            <a:ext cx="708516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213163"/>
                </a:solidFill>
              </a:rPr>
              <a:t>Screenshot of Output: </a:t>
            </a:r>
            <a:r>
              <a:rPr lang="en-US" sz="2000" dirty="0"/>
              <a:t>​</a:t>
            </a:r>
            <a:endParaRPr lang="en-US" dirty="0"/>
          </a:p>
        </p:txBody>
      </p:sp>
      <p:pic>
        <p:nvPicPr>
          <p:cNvPr id="3" name="Picture 2" descr="A graph with blue dots and red line&#10;&#10;AI-generated content may be incorrect.">
            <a:extLst>
              <a:ext uri="{FF2B5EF4-FFF2-40B4-BE49-F238E27FC236}">
                <a16:creationId xmlns:a16="http://schemas.microsoft.com/office/drawing/2014/main" id="{FB56AA2F-E63A-896A-0CB4-E6F3955DC892}"/>
              </a:ext>
            </a:extLst>
          </p:cNvPr>
          <p:cNvPicPr>
            <a:picLocks noChangeAspect="1"/>
          </p:cNvPicPr>
          <p:nvPr/>
        </p:nvPicPr>
        <p:blipFill>
          <a:blip r:embed="rId2"/>
          <a:stretch>
            <a:fillRect/>
          </a:stretch>
        </p:blipFill>
        <p:spPr>
          <a:xfrm>
            <a:off x="380282" y="1715577"/>
            <a:ext cx="6212458" cy="4821448"/>
          </a:xfrm>
          <a:prstGeom prst="rect">
            <a:avLst/>
          </a:prstGeom>
        </p:spPr>
      </p:pic>
      <p:sp>
        <p:nvSpPr>
          <p:cNvPr id="4" name="TextBox 3">
            <a:extLst>
              <a:ext uri="{FF2B5EF4-FFF2-40B4-BE49-F238E27FC236}">
                <a16:creationId xmlns:a16="http://schemas.microsoft.com/office/drawing/2014/main" id="{72A69B15-9F48-72B2-1555-D2A3DB1DF1B8}"/>
              </a:ext>
            </a:extLst>
          </p:cNvPr>
          <p:cNvSpPr txBox="1"/>
          <p:nvPr/>
        </p:nvSpPr>
        <p:spPr>
          <a:xfrm>
            <a:off x="6622212" y="2035835"/>
            <a:ext cx="5575538" cy="33816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a:t>📊</a:t>
            </a:r>
            <a:r>
              <a:rPr lang="en-US" sz="1850"/>
              <a:t>Model Prediction vs Actual Plot </a:t>
            </a:r>
          </a:p>
          <a:p>
            <a:pPr marL="342900" indent="-342900">
              <a:buChar char="•"/>
            </a:pPr>
            <a:r>
              <a:rPr lang="en-US" sz="1850"/>
              <a:t>A scatter plot comparing predicted CO₂ emission </a:t>
            </a:r>
            <a:r>
              <a:rPr lang="en-US" sz="2000"/>
              <a:t>values</a:t>
            </a:r>
            <a:r>
              <a:rPr lang="en-US" sz="1850"/>
              <a:t> against the actual values.</a:t>
            </a:r>
            <a:endParaRPr lang="en-US" sz="1850" dirty="0"/>
          </a:p>
          <a:p>
            <a:r>
              <a:rPr lang="en-US" sz="2000" b="1"/>
              <a:t>📌 Key observations:</a:t>
            </a:r>
            <a:endParaRPr lang="en-US" sz="1850" b="1" dirty="0"/>
          </a:p>
          <a:p>
            <a:pPr marL="228600" indent="-228600">
              <a:buFont typeface="Arial"/>
              <a:buChar char="•"/>
            </a:pPr>
            <a:r>
              <a:rPr lang="en-US" sz="1850"/>
              <a:t>Points closely aligned along the diagonal line indicate high prediction accuracy.</a:t>
            </a:r>
            <a:endParaRPr lang="en-US" sz="1850" dirty="0"/>
          </a:p>
          <a:p>
            <a:pPr marL="228600" indent="-228600">
              <a:buFont typeface="Arial"/>
              <a:buChar char="•"/>
            </a:pPr>
            <a:r>
              <a:rPr lang="en-US"/>
              <a:t>Slight deviations reveal areas where the model may underpredict or overpredict.</a:t>
            </a:r>
            <a:endParaRPr lang="en-US" sz="1850" dirty="0"/>
          </a:p>
          <a:p>
            <a:r>
              <a:rPr lang="en-US" sz="1850"/>
              <a:t>📌This plot provides </a:t>
            </a:r>
            <a:r>
              <a:rPr lang="en-US" sz="1850" dirty="0"/>
              <a:t>visual evidence of your model’s performance, allowing stakeholders to trust the model’s predictions for practical use.</a:t>
            </a:r>
          </a:p>
        </p:txBody>
      </p:sp>
    </p:spTree>
    <p:extLst>
      <p:ext uri="{BB962C8B-B14F-4D97-AF65-F5344CB8AC3E}">
        <p14:creationId xmlns:p14="http://schemas.microsoft.com/office/powerpoint/2010/main" val="3605883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a:solidFill>
                  <a:srgbClr val="213163"/>
                </a:solidFill>
              </a:rPr>
              <a:t>Conclusion:</a:t>
            </a:r>
            <a:r>
              <a:rPr lang="en-US" sz="1800" b="1">
                <a:solidFill>
                  <a:srgbClr val="213163"/>
                </a:solidFill>
              </a:rPr>
              <a:t>  </a:t>
            </a:r>
            <a:endParaRPr lang="en-IN" sz="1800">
              <a:solidFill>
                <a:srgbClr val="213163"/>
              </a:solidFill>
            </a:endParaRPr>
          </a:p>
        </p:txBody>
      </p:sp>
      <p:sp>
        <p:nvSpPr>
          <p:cNvPr id="2" name="TextBox 1">
            <a:extLst>
              <a:ext uri="{FF2B5EF4-FFF2-40B4-BE49-F238E27FC236}">
                <a16:creationId xmlns:a16="http://schemas.microsoft.com/office/drawing/2014/main" id="{643F2E4D-0F05-06B9-11E8-5411E803106D}"/>
              </a:ext>
            </a:extLst>
          </p:cNvPr>
          <p:cNvSpPr txBox="1"/>
          <p:nvPr/>
        </p:nvSpPr>
        <p:spPr>
          <a:xfrm>
            <a:off x="399691" y="1401634"/>
            <a:ext cx="10427097"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This internship project successfully demonstrated the complete development of a data-driven pipeline, covering each critical stage  from systematic data cleaning and thorough exploratory data analysis (EDA) to insightful feature engineering, robust model building, and comprehensive performance evaluation. By handling real-world, imperfect datasets, this experience strengthened my ability to tackle practical data challenges with confidence and precision.</a:t>
            </a:r>
          </a:p>
          <a:p>
            <a:endParaRPr lang="en-US" sz="2000" dirty="0"/>
          </a:p>
          <a:p>
            <a:r>
              <a:rPr lang="en-US" sz="2000" dirty="0"/>
              <a:t>Through the implementation of the Random Forest Regression algorithm, I developed a deeper understanding of its effectiveness for prediction tasks involving complex relationships and multiple features. This project also enhanced my skills in interpreting model results and communicating technical findings clearly. The outcomes and workflow established here provide a strong foundation for integrating similar predictive models into larger machine learning pipelines aimed at supporting environmental sustainability initiatives and informed policy-making. This learning journey has equipped me to contribute to future data-driven projects with a focus on impactful, real-world applications.</a:t>
            </a:r>
          </a:p>
          <a:p>
            <a:pPr algn="l"/>
            <a:endParaRPr lang="en-US" sz="2000" dirty="0"/>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a:solidFill>
                  <a:srgbClr val="213163"/>
                </a:solidFill>
              </a:rPr>
              <a:t>Learning Objectives</a:t>
            </a:r>
            <a:endParaRPr lang="en-IN" sz="200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4">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a:solidFill>
                  <a:schemeClr val="tx1"/>
                </a:solidFill>
                <a:latin typeface="+mn-lt"/>
              </a:rPr>
              <a:t>GOAL</a:t>
            </a:r>
          </a:p>
        </p:txBody>
      </p:sp>
      <p:sp>
        <p:nvSpPr>
          <p:cNvPr id="8" name="TextBox 7">
            <a:extLst>
              <a:ext uri="{FF2B5EF4-FFF2-40B4-BE49-F238E27FC236}">
                <a16:creationId xmlns:a16="http://schemas.microsoft.com/office/drawing/2014/main" id="{921B2A06-F300-A0B8-9808-4885E4A63404}"/>
              </a:ext>
            </a:extLst>
          </p:cNvPr>
          <p:cNvSpPr txBox="1"/>
          <p:nvPr/>
        </p:nvSpPr>
        <p:spPr>
          <a:xfrm>
            <a:off x="199366" y="1589497"/>
            <a:ext cx="6918064"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During this internship, I aimed to:</a:t>
            </a:r>
          </a:p>
          <a:p>
            <a:pPr marL="342900" indent="-342900">
              <a:buFont typeface="Wingdings"/>
              <a:buChar char="Ø"/>
            </a:pPr>
            <a:r>
              <a:rPr lang="en-US" sz="2000" dirty="0"/>
              <a:t>Apply Exploratory Data Analysis (EDA) techniques on real-world CSV datasets.</a:t>
            </a:r>
          </a:p>
          <a:p>
            <a:pPr marL="342900" indent="-342900">
              <a:buFont typeface="Wingdings"/>
              <a:buChar char="Ø"/>
            </a:pPr>
            <a:r>
              <a:rPr lang="en-US" sz="2000" dirty="0"/>
              <a:t> Preprocess and clean datasets in a systematic manner</a:t>
            </a:r>
          </a:p>
          <a:p>
            <a:pPr marL="342900" indent="-342900">
              <a:buFont typeface="Wingdings"/>
              <a:buChar char="Ø"/>
            </a:pPr>
            <a:r>
              <a:rPr lang="en-US" sz="2000" dirty="0"/>
              <a:t> Build and tune a Random Forest Regression model for prediction</a:t>
            </a:r>
          </a:p>
          <a:p>
            <a:pPr marL="342900" indent="-342900">
              <a:buFont typeface="Wingdings"/>
              <a:buChar char="Ø"/>
            </a:pPr>
            <a:r>
              <a:rPr lang="en-US" sz="2000" dirty="0"/>
              <a:t> Evaluate model performance using </a:t>
            </a:r>
            <a:r>
              <a:rPr lang="en-US" altLang="en-US" sz="2000" dirty="0">
                <a:solidFill>
                  <a:schemeClr val="tx1"/>
                </a:solidFill>
                <a:latin typeface="Arial" panose="020B0604020202020204" pitchFamily="34" charset="0"/>
              </a:rPr>
              <a:t>RMSE, MSE &amp; R² </a:t>
            </a:r>
            <a:r>
              <a:rPr lang="en-US" sz="2000" dirty="0"/>
              <a:t>metrics</a:t>
            </a:r>
          </a:p>
          <a:p>
            <a:pPr marL="342900" indent="-342900">
              <a:buFont typeface="Wingdings"/>
              <a:buChar char="Ø"/>
            </a:pPr>
            <a:r>
              <a:rPr lang="en-US" sz="2000" dirty="0"/>
              <a:t>  Improve the presentation of technical outputs for documentation and GitHub</a:t>
            </a:r>
          </a:p>
          <a:p>
            <a:pPr algn="l"/>
            <a:endParaRPr lang="en-US" sz="2000"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a:solidFill>
                  <a:srgbClr val="213163"/>
                </a:solidFill>
              </a:rPr>
              <a:t>ools and Technology used </a:t>
            </a:r>
          </a:p>
        </p:txBody>
      </p:sp>
      <p:sp>
        <p:nvSpPr>
          <p:cNvPr id="4" name="TextBox 3">
            <a:extLst>
              <a:ext uri="{FF2B5EF4-FFF2-40B4-BE49-F238E27FC236}">
                <a16:creationId xmlns:a16="http://schemas.microsoft.com/office/drawing/2014/main" id="{8319BFC6-F9EA-601C-31DD-258EA0719F6C}"/>
              </a:ext>
            </a:extLst>
          </p:cNvPr>
          <p:cNvSpPr txBox="1"/>
          <p:nvPr/>
        </p:nvSpPr>
        <p:spPr>
          <a:xfrm>
            <a:off x="281797" y="1733910"/>
            <a:ext cx="958682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Language and Libraries:</a:t>
            </a:r>
            <a:r>
              <a:rPr lang="en-US" sz="2000" dirty="0"/>
              <a:t> Python, Pandas, NumPy, Matplotlib, Seaborn, Missing no, Scikit-learn</a:t>
            </a:r>
          </a:p>
          <a:p>
            <a:r>
              <a:rPr lang="en-US" sz="2000" b="1" dirty="0"/>
              <a:t>Machine Learning Algorithm:</a:t>
            </a:r>
            <a:r>
              <a:rPr lang="en-US" sz="2000" dirty="0"/>
              <a:t> Random Forest Regressor</a:t>
            </a:r>
          </a:p>
          <a:p>
            <a:r>
              <a:rPr lang="en-US" sz="2000" b="1" dirty="0"/>
              <a:t>Notebook Environment:</a:t>
            </a:r>
            <a:r>
              <a:rPr lang="en-US" sz="2000" dirty="0"/>
              <a:t> Jupyter Notebook, Google Colab</a:t>
            </a:r>
          </a:p>
          <a:p>
            <a:r>
              <a:rPr lang="en-US" sz="2000" b="1" dirty="0"/>
              <a:t>Development Tools:</a:t>
            </a:r>
            <a:r>
              <a:rPr lang="en-US" sz="2000" dirty="0"/>
              <a:t> Visual Studio Code (VS Code),</a:t>
            </a:r>
            <a:r>
              <a:rPr lang="en-IN" sz="2000" dirty="0"/>
              <a:t> GitHub</a:t>
            </a:r>
            <a:endParaRPr lang="en-US" sz="2000"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a:solidFill>
                  <a:srgbClr val="213163"/>
                </a:solidFill>
              </a:rPr>
              <a:t>Methodology</a:t>
            </a:r>
            <a:r>
              <a:rPr lang="en-US" sz="1800" b="1">
                <a:solidFill>
                  <a:srgbClr val="213163"/>
                </a:solidFill>
              </a:rPr>
              <a:t> </a:t>
            </a:r>
            <a:endParaRPr lang="en-IN" sz="1800">
              <a:solidFill>
                <a:srgbClr val="213163"/>
              </a:solidFill>
            </a:endParaRPr>
          </a:p>
        </p:txBody>
      </p:sp>
      <p:sp>
        <p:nvSpPr>
          <p:cNvPr id="7" name="Rectangle 4">
            <a:extLst>
              <a:ext uri="{FF2B5EF4-FFF2-40B4-BE49-F238E27FC236}">
                <a16:creationId xmlns:a16="http://schemas.microsoft.com/office/drawing/2014/main" id="{393E4087-A1BD-E0A4-9730-F8707D62795D}"/>
              </a:ext>
            </a:extLst>
          </p:cNvPr>
          <p:cNvSpPr>
            <a:spLocks noChangeArrowheads="1"/>
          </p:cNvSpPr>
          <p:nvPr/>
        </p:nvSpPr>
        <p:spPr bwMode="auto">
          <a:xfrm>
            <a:off x="340241" y="1443206"/>
            <a:ext cx="1136160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Bef>
                <a:spcPct val="0"/>
              </a:spcBef>
              <a:spcAft>
                <a:spcPct val="0"/>
              </a:spcAft>
            </a:pPr>
            <a:r>
              <a:rPr lang="en-US" sz="2000" b="1" dirty="0"/>
              <a:t>The project followed a structured, three-week workflow to build a predictive machine learning model for carbon emissions, with each phase focused on preparing the data, extracting insights, building models, and evaluating performance.</a:t>
            </a:r>
            <a:endParaRPr lang="en-US" sz="2000" b="1" dirty="0">
              <a:solidFill>
                <a:schemeClr val="tx1"/>
              </a:solidFill>
            </a:endParaRPr>
          </a:p>
        </p:txBody>
      </p:sp>
      <p:sp>
        <p:nvSpPr>
          <p:cNvPr id="6" name="Rectangle 3">
            <a:extLst>
              <a:ext uri="{FF2B5EF4-FFF2-40B4-BE49-F238E27FC236}">
                <a16:creationId xmlns:a16="http://schemas.microsoft.com/office/drawing/2014/main" id="{6C876DA6-07F2-AB69-65AA-FDE5815C5EC2}"/>
              </a:ext>
            </a:extLst>
          </p:cNvPr>
          <p:cNvSpPr>
            <a:spLocks noChangeArrowheads="1"/>
          </p:cNvSpPr>
          <p:nvPr/>
        </p:nvSpPr>
        <p:spPr bwMode="auto">
          <a:xfrm>
            <a:off x="340240" y="2589877"/>
            <a:ext cx="9494639" cy="3688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 Process Flow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Data Cleaning</a:t>
            </a:r>
            <a:r>
              <a:rPr kumimoji="0" lang="en-US" altLang="en-US" sz="2000" b="0" i="0" u="none" strike="noStrike" cap="none" normalizeH="0" baseline="0" dirty="0">
                <a:ln>
                  <a:noFill/>
                </a:ln>
                <a:solidFill>
                  <a:schemeClr val="tx1"/>
                </a:solidFill>
                <a:effectLst/>
                <a:latin typeface="Arial" panose="020B0604020202020204" pitchFamily="34" charset="0"/>
              </a:rPr>
              <a:t> – Removed nulls, handled duplicates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EDA</a:t>
            </a:r>
            <a:r>
              <a:rPr kumimoji="0" lang="en-US" altLang="en-US" sz="2000" b="0" i="0" u="none" strike="noStrike" cap="none" normalizeH="0" baseline="0" dirty="0">
                <a:ln>
                  <a:noFill/>
                </a:ln>
                <a:solidFill>
                  <a:schemeClr val="tx1"/>
                </a:solidFill>
                <a:effectLst/>
                <a:latin typeface="Arial" panose="020B0604020202020204" pitchFamily="34" charset="0"/>
              </a:rPr>
              <a:t> – Correlation &amp; trend analysis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Feature Engineering</a:t>
            </a:r>
            <a:r>
              <a:rPr kumimoji="0" lang="en-US" altLang="en-US" sz="2000" b="0" i="0" u="none" strike="noStrike" cap="none" normalizeH="0" baseline="0" dirty="0">
                <a:ln>
                  <a:noFill/>
                </a:ln>
                <a:solidFill>
                  <a:schemeClr val="tx1"/>
                </a:solidFill>
                <a:effectLst/>
                <a:latin typeface="Arial" panose="020B0604020202020204" pitchFamily="34" charset="0"/>
              </a:rPr>
              <a:t> – Selected top influencing variables</a:t>
            </a:r>
          </a:p>
          <a:p>
            <a:pPr marL="342900" lvl="0" indent="-342900" eaLnBrk="0" fontAlgn="base" hangingPunct="0">
              <a:lnSpc>
                <a:spcPct val="150000"/>
              </a:lnSpc>
              <a:spcBef>
                <a:spcPct val="0"/>
              </a:spcBef>
              <a:spcAft>
                <a:spcPct val="0"/>
              </a:spcAft>
              <a:buClrTx/>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Arial" panose="020B0604020202020204" pitchFamily="34" charset="0"/>
              </a:rPr>
              <a:t>Model Building</a:t>
            </a:r>
            <a:r>
              <a:rPr kumimoji="0" lang="en-US" altLang="en-US" sz="2000" b="0" i="0" u="none" strike="noStrike" cap="none" normalizeH="0" baseline="0" dirty="0">
                <a:ln>
                  <a:noFill/>
                </a:ln>
                <a:solidFill>
                  <a:schemeClr val="tx1"/>
                </a:solidFill>
                <a:effectLst/>
                <a:latin typeface="Arial" panose="020B0604020202020204" pitchFamily="34" charset="0"/>
              </a:rPr>
              <a:t> – </a:t>
            </a:r>
            <a:r>
              <a:rPr lang="en-US" sz="2000" dirty="0"/>
              <a:t>Random Forest Regression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Evaluation</a:t>
            </a:r>
            <a:r>
              <a:rPr kumimoji="0" lang="en-US" altLang="en-US" sz="2000" b="0" i="0" u="none" strike="noStrike" cap="none" normalizeH="0" baseline="0" dirty="0">
                <a:ln>
                  <a:noFill/>
                </a:ln>
                <a:solidFill>
                  <a:schemeClr val="tx1"/>
                </a:solidFill>
                <a:effectLst/>
                <a:latin typeface="Arial" panose="020B0604020202020204" pitchFamily="34" charset="0"/>
              </a:rPr>
              <a:t> – RMSE, MSE &amp; R² Score</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Prediction</a:t>
            </a:r>
            <a:r>
              <a:rPr kumimoji="0" lang="en-US" altLang="en-US" sz="2000" b="0" i="0" u="none" strike="noStrike" cap="none" normalizeH="0" baseline="0" dirty="0">
                <a:ln>
                  <a:noFill/>
                </a:ln>
                <a:solidFill>
                  <a:schemeClr val="tx1"/>
                </a:solidFill>
                <a:effectLst/>
                <a:latin typeface="Arial" panose="020B0604020202020204" pitchFamily="34" charset="0"/>
              </a:rPr>
              <a:t> – Forecasted CO₂ emissions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56B40E4C-CE3A-DFAD-DA70-508E602CC375}"/>
              </a:ext>
            </a:extLst>
          </p:cNvPr>
          <p:cNvSpPr>
            <a:spLocks noChangeArrowheads="1"/>
          </p:cNvSpPr>
          <p:nvPr/>
        </p:nvSpPr>
        <p:spPr bwMode="auto">
          <a:xfrm rot="10800000" flipV="1">
            <a:off x="570906" y="4303455"/>
            <a:ext cx="1086925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000" dirty="0"/>
          </a:p>
          <a:p>
            <a:pPr marL="342900" indent="-342900">
              <a:buFont typeface="Wingdings"/>
              <a:buChar char="Ø"/>
            </a:pPr>
            <a:r>
              <a:rPr lang="en-US" sz="2000" b="1" dirty="0"/>
              <a:t>Step 1: Data Preparation (Week 1) :</a:t>
            </a:r>
            <a:endParaRPr lang="en-US" sz="2000" dirty="0"/>
          </a:p>
          <a:p>
            <a:r>
              <a:rPr lang="en-US" sz="2000" dirty="0">
                <a:solidFill>
                  <a:schemeClr val="tx1"/>
                </a:solidFill>
              </a:rPr>
              <a:t>In this project, I first downloaded the raw climate change dataset, inspected it for missing/inconsistent values using pandas and </a:t>
            </a:r>
            <a:r>
              <a:rPr lang="en-US" sz="2000" dirty="0" err="1">
                <a:solidFill>
                  <a:schemeClr val="tx1"/>
                </a:solidFill>
              </a:rPr>
              <a:t>missingno</a:t>
            </a:r>
            <a:r>
              <a:rPr lang="en-US" sz="2000" dirty="0">
                <a:solidFill>
                  <a:schemeClr val="tx1"/>
                </a:solidFill>
              </a:rPr>
              <a:t>, and performed systematic cleaning operations. I then saved the cleaned dataset as data_cleaned.csv for downstream analysis.</a:t>
            </a:r>
          </a:p>
          <a:p>
            <a:r>
              <a:rPr lang="en-US" sz="2000" dirty="0">
                <a:solidFill>
                  <a:schemeClr val="tx1"/>
                </a:solidFill>
              </a:rPr>
              <a:t>✅ </a:t>
            </a:r>
            <a:r>
              <a:rPr lang="en-US" sz="2000" i="1" dirty="0">
                <a:solidFill>
                  <a:schemeClr val="tx1"/>
                </a:solidFill>
              </a:rPr>
              <a:t>Logged and versioned on GitHub for reproducibility.</a:t>
            </a:r>
          </a:p>
          <a:p>
            <a:r>
              <a:rPr lang="en-US" sz="2000" dirty="0">
                <a:solidFill>
                  <a:schemeClr val="tx1"/>
                </a:solidFill>
              </a:rPr>
              <a:t>🔗 </a:t>
            </a:r>
            <a:r>
              <a:rPr lang="en-US" sz="2000" b="1" dirty="0">
                <a:solidFill>
                  <a:schemeClr val="tx1"/>
                </a:solidFill>
              </a:rPr>
              <a:t>📁  </a:t>
            </a:r>
            <a:r>
              <a:rPr lang="en-US" sz="2000" b="1" dirty="0">
                <a:solidFill>
                  <a:schemeClr val="tx1"/>
                </a:solidFill>
                <a:hlinkClick r:id="rId2">
                  <a:extLst>
                    <a:ext uri="{A12FA001-AC4F-418D-AE19-62706E023703}">
                      <ahyp:hlinkClr xmlns:ahyp="http://schemas.microsoft.com/office/drawing/2018/hyperlinkcolor" val="tx"/>
                    </a:ext>
                  </a:extLst>
                </a:hlinkClick>
              </a:rPr>
              <a:t>WEEK 1</a:t>
            </a:r>
            <a:endParaRPr lang="en-US" sz="2000" dirty="0">
              <a:solidFill>
                <a:schemeClr val="tx1"/>
              </a:solidFill>
            </a:endParaRPr>
          </a:p>
          <a:p>
            <a:pPr>
              <a:spcBef>
                <a:spcPct val="0"/>
              </a:spcBef>
              <a:spcAft>
                <a:spcPct val="0"/>
              </a:spcAft>
              <a:buClrTx/>
            </a:pPr>
            <a:endParaRPr lang="en-US" altLang="en-US" sz="2000" b="1"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8BFFEA48-327E-E78C-77B1-3DF2EE546328}"/>
              </a:ext>
            </a:extLst>
          </p:cNvPr>
          <p:cNvSpPr txBox="1"/>
          <p:nvPr/>
        </p:nvSpPr>
        <p:spPr>
          <a:xfrm>
            <a:off x="268356" y="1014656"/>
            <a:ext cx="6102626" cy="400110"/>
          </a:xfrm>
          <a:prstGeom prst="rect">
            <a:avLst/>
          </a:prstGeom>
          <a:noFill/>
        </p:spPr>
        <p:txBody>
          <a:bodyPr wrap="square">
            <a:spAutoFit/>
          </a:bodyPr>
          <a:lstStyle/>
          <a:p>
            <a:r>
              <a:rPr lang="en-US" sz="2000" b="1">
                <a:solidFill>
                  <a:srgbClr val="213163"/>
                </a:solidFill>
              </a:rPr>
              <a:t>Methodology</a:t>
            </a:r>
            <a:r>
              <a:rPr lang="en-US" sz="1800" b="1">
                <a:solidFill>
                  <a:srgbClr val="213163"/>
                </a:solidFill>
              </a:rPr>
              <a:t> </a:t>
            </a:r>
            <a:endParaRPr lang="en-IN" sz="1800">
              <a:solidFill>
                <a:srgbClr val="213163"/>
              </a:solidFill>
            </a:endParaRPr>
          </a:p>
        </p:txBody>
      </p:sp>
      <p:sp>
        <p:nvSpPr>
          <p:cNvPr id="5" name="Rectangle 1">
            <a:extLst>
              <a:ext uri="{FF2B5EF4-FFF2-40B4-BE49-F238E27FC236}">
                <a16:creationId xmlns:a16="http://schemas.microsoft.com/office/drawing/2014/main" id="{F79539C4-0897-1BDA-E518-B5BFDCC51566}"/>
              </a:ext>
            </a:extLst>
          </p:cNvPr>
          <p:cNvSpPr>
            <a:spLocks noChangeArrowheads="1"/>
          </p:cNvSpPr>
          <p:nvPr/>
        </p:nvSpPr>
        <p:spPr bwMode="auto">
          <a:xfrm>
            <a:off x="570906" y="1668411"/>
            <a:ext cx="1027997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n-lt"/>
              </a:rPr>
              <a:t>🗓️ Weekly Breakdown: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mn-l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mn-lt"/>
              </a:rPr>
              <a:t>📅 Week 1 – Data Preparation:</a:t>
            </a:r>
            <a:br>
              <a:rPr kumimoji="0" lang="en-US" altLang="en-US" sz="2000" b="0" i="0" u="none" strike="noStrike" cap="none" normalizeH="0" baseline="0" dirty="0">
                <a:ln>
                  <a:noFill/>
                </a:ln>
                <a:solidFill>
                  <a:schemeClr val="tx1"/>
                </a:solidFill>
                <a:effectLst/>
                <a:latin typeface="+mn-lt"/>
              </a:rPr>
            </a:br>
            <a:r>
              <a:rPr kumimoji="0" lang="en-US" altLang="en-US" sz="2000" b="0" i="0" u="none" strike="noStrike" cap="none" normalizeH="0" baseline="0" dirty="0">
                <a:ln>
                  <a:noFill/>
                </a:ln>
                <a:solidFill>
                  <a:schemeClr val="tx1"/>
                </a:solidFill>
                <a:effectLst/>
                <a:latin typeface="+mn-lt"/>
              </a:rPr>
              <a:t>Cleaned raw data, handled missing values, and saved as data_cleaned.csv.</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mn-lt"/>
              </a:rPr>
              <a:t>📅 Week 2 – EDA &amp; Feature Engineering:</a:t>
            </a:r>
            <a:br>
              <a:rPr kumimoji="0" lang="en-US" altLang="en-US" sz="2000" b="0" i="0" u="none" strike="noStrike" cap="none" normalizeH="0" baseline="0" dirty="0">
                <a:ln>
                  <a:noFill/>
                </a:ln>
                <a:solidFill>
                  <a:schemeClr val="tx1"/>
                </a:solidFill>
                <a:effectLst/>
                <a:latin typeface="+mn-lt"/>
              </a:rPr>
            </a:br>
            <a:r>
              <a:rPr kumimoji="0" lang="en-US" altLang="en-US" sz="2000" b="0" i="0" u="none" strike="noStrike" cap="none" normalizeH="0" baseline="0" dirty="0">
                <a:ln>
                  <a:noFill/>
                </a:ln>
                <a:solidFill>
                  <a:schemeClr val="tx1"/>
                </a:solidFill>
                <a:effectLst/>
                <a:latin typeface="+mn-lt"/>
              </a:rPr>
              <a:t>Visualized trends, correlations, and selected influential numerical features.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mn-lt"/>
              </a:rPr>
              <a:t>📅 Week 3 – Model Building &amp; Evaluation:</a:t>
            </a:r>
            <a:br>
              <a:rPr kumimoji="0" lang="en-US" altLang="en-US" sz="2000" b="0" i="0" u="none" strike="noStrike" cap="none" normalizeH="0" baseline="0" dirty="0">
                <a:ln>
                  <a:noFill/>
                </a:ln>
                <a:solidFill>
                  <a:schemeClr val="tx1"/>
                </a:solidFill>
                <a:effectLst/>
                <a:latin typeface="+mn-lt"/>
              </a:rPr>
            </a:br>
            <a:r>
              <a:rPr kumimoji="0" lang="en-US" altLang="en-US" sz="2000" b="0" i="0" u="none" strike="noStrike" cap="none" normalizeH="0" baseline="0" dirty="0">
                <a:ln>
                  <a:noFill/>
                </a:ln>
                <a:solidFill>
                  <a:schemeClr val="tx1"/>
                </a:solidFill>
                <a:effectLst/>
                <a:latin typeface="+mn-lt"/>
              </a:rPr>
              <a:t>Built a Random Forest Regressor, evaluated model accuracy, and performed cross-validation.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3531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3B1849-8DB2-E639-C351-37CAF72D9240}"/>
              </a:ext>
            </a:extLst>
          </p:cNvPr>
          <p:cNvSpPr txBox="1"/>
          <p:nvPr/>
        </p:nvSpPr>
        <p:spPr>
          <a:xfrm>
            <a:off x="268356" y="1014656"/>
            <a:ext cx="6102626" cy="400110"/>
          </a:xfrm>
          <a:prstGeom prst="rect">
            <a:avLst/>
          </a:prstGeom>
          <a:noFill/>
        </p:spPr>
        <p:txBody>
          <a:bodyPr wrap="square">
            <a:spAutoFit/>
          </a:bodyPr>
          <a:lstStyle/>
          <a:p>
            <a:r>
              <a:rPr lang="en-US" sz="2000" b="1">
                <a:solidFill>
                  <a:srgbClr val="213163"/>
                </a:solidFill>
              </a:rPr>
              <a:t>Methodology</a:t>
            </a:r>
            <a:r>
              <a:rPr lang="en-US" sz="1800" b="1">
                <a:solidFill>
                  <a:srgbClr val="213163"/>
                </a:solidFill>
              </a:rPr>
              <a:t> </a:t>
            </a:r>
            <a:endParaRPr lang="en-IN" sz="1800">
              <a:solidFill>
                <a:srgbClr val="213163"/>
              </a:solidFill>
            </a:endParaRPr>
          </a:p>
        </p:txBody>
      </p:sp>
      <p:sp>
        <p:nvSpPr>
          <p:cNvPr id="4" name="TextBox 3">
            <a:extLst>
              <a:ext uri="{FF2B5EF4-FFF2-40B4-BE49-F238E27FC236}">
                <a16:creationId xmlns:a16="http://schemas.microsoft.com/office/drawing/2014/main" id="{24DF2FD3-C342-4922-74BA-A514A20DD4A2}"/>
              </a:ext>
            </a:extLst>
          </p:cNvPr>
          <p:cNvSpPr txBox="1"/>
          <p:nvPr/>
        </p:nvSpPr>
        <p:spPr>
          <a:xfrm>
            <a:off x="392862" y="3642742"/>
            <a:ext cx="11406276" cy="2246769"/>
          </a:xfrm>
          <a:prstGeom prst="rect">
            <a:avLst/>
          </a:prstGeom>
          <a:noFill/>
        </p:spPr>
        <p:txBody>
          <a:bodyPr wrap="square" lIns="91440" tIns="45720" rIns="91440" bIns="45720" anchor="t">
            <a:spAutoFit/>
          </a:bodyPr>
          <a:lstStyle/>
          <a:p>
            <a:pPr marL="342900" indent="-342900">
              <a:buFont typeface="Wingdings"/>
              <a:buChar char="Ø"/>
              <a:defRPr/>
            </a:pPr>
            <a:r>
              <a:rPr lang="en-US" sz="2000" b="1" dirty="0"/>
              <a:t>Step 3: Model Building &amp; Evaluation (Week 3)</a:t>
            </a:r>
            <a:endParaRPr lang="en-US" sz="2000" dirty="0"/>
          </a:p>
          <a:p>
            <a:pPr>
              <a:defRPr/>
            </a:pPr>
            <a:r>
              <a:rPr lang="en-US" sz="2000" dirty="0"/>
              <a:t>I applied a train-test split on the prepared data, implemented a Random Forest Regressor to predict carbon emissions, and evaluated the model using R², RMSE, and MAE for accuracy. I visualized Prediction vs Actual outputs and performed cross-validation to ensure robustness.</a:t>
            </a:r>
          </a:p>
          <a:p>
            <a:pPr>
              <a:defRPr/>
            </a:pPr>
            <a:r>
              <a:rPr lang="en-US" sz="2000" dirty="0"/>
              <a:t>✅ </a:t>
            </a:r>
            <a:r>
              <a:rPr lang="en-US" sz="2000" i="1" dirty="0"/>
              <a:t>Logged and versioned on GitHub for reproducibility.</a:t>
            </a:r>
            <a:endParaRPr lang="en-US" sz="2000" dirty="0"/>
          </a:p>
          <a:p>
            <a:pPr>
              <a:defRPr/>
            </a:pPr>
            <a:r>
              <a:rPr lang="en-US" sz="2000" dirty="0">
                <a:solidFill>
                  <a:schemeClr val="tx1">
                    <a:lumMod val="85000"/>
                    <a:lumOff val="15000"/>
                  </a:schemeClr>
                </a:solidFill>
              </a:rPr>
              <a:t>🔗 </a:t>
            </a:r>
            <a:r>
              <a:rPr lang="en-US" sz="2000" dirty="0">
                <a:solidFill>
                  <a:schemeClr val="tx1"/>
                </a:solidFill>
              </a:rPr>
              <a:t> </a:t>
            </a:r>
            <a:r>
              <a:rPr lang="en-US" sz="2000" b="1" dirty="0">
                <a:solidFill>
                  <a:schemeClr val="tx1"/>
                </a:solidFill>
                <a:hlinkClick r:id="rId3">
                  <a:extLst>
                    <a:ext uri="{A12FA001-AC4F-418D-AE19-62706E023703}">
                      <ahyp:hlinkClr xmlns:ahyp="http://schemas.microsoft.com/office/drawing/2018/hyperlinkcolor" val="tx"/>
                    </a:ext>
                  </a:extLst>
                </a:hlinkClick>
              </a:rPr>
              <a:t>📁  </a:t>
            </a:r>
            <a:r>
              <a:rPr lang="en-US" sz="2000" b="1" dirty="0">
                <a:solidFill>
                  <a:schemeClr val="tx1">
                    <a:lumMod val="85000"/>
                    <a:lumOff val="15000"/>
                  </a:schemeClr>
                </a:solidFill>
                <a:hlinkClick r:id="rId4">
                  <a:extLst>
                    <a:ext uri="{A12FA001-AC4F-418D-AE19-62706E023703}">
                      <ahyp:hlinkClr xmlns:ahyp="http://schemas.microsoft.com/office/drawing/2018/hyperlinkcolor" val="tx"/>
                    </a:ext>
                  </a:extLst>
                </a:hlinkClick>
              </a:rPr>
              <a:t>WEEK 3</a:t>
            </a:r>
            <a:endParaRPr lang="en-US" sz="2000" dirty="0">
              <a:solidFill>
                <a:schemeClr val="tx1">
                  <a:lumMod val="85000"/>
                  <a:lumOff val="15000"/>
                </a:schemeClr>
              </a:solidFill>
              <a:hlinkClick r:id="rId4">
                <a:extLst>
                  <a:ext uri="{A12FA001-AC4F-418D-AE19-62706E023703}">
                    <ahyp:hlinkClr xmlns:ahyp="http://schemas.microsoft.com/office/drawing/2018/hyperlinkcolor" val="tx"/>
                  </a:ext>
                </a:extLst>
              </a:hlinkClick>
            </a:endParaRPr>
          </a:p>
          <a:p>
            <a:pPr>
              <a:spcBef>
                <a:spcPct val="0"/>
              </a:spcBef>
              <a:spcAft>
                <a:spcPct val="0"/>
              </a:spcAft>
              <a:buClrTx/>
              <a:defRPr/>
            </a:pPr>
            <a:endParaRPr lang="en-US" altLang="en-US" sz="2000" b="1" i="0" u="none" strike="noStrike" kern="0" cap="none" spc="0" normalizeH="0" baseline="0" noProof="0" dirty="0">
              <a:ln>
                <a:noFill/>
              </a:ln>
              <a:solidFill>
                <a:srgbClr val="000000"/>
              </a:solidFill>
              <a:effectLst/>
              <a:uLnTx/>
              <a:uFillTx/>
              <a:latin typeface="Arial" panose="020B0604020202020204" pitchFamily="34" charset="0"/>
              <a:cs typeface="Arial"/>
            </a:endParaRPr>
          </a:p>
        </p:txBody>
      </p:sp>
      <p:sp>
        <p:nvSpPr>
          <p:cNvPr id="5" name="TextBox 4">
            <a:extLst>
              <a:ext uri="{FF2B5EF4-FFF2-40B4-BE49-F238E27FC236}">
                <a16:creationId xmlns:a16="http://schemas.microsoft.com/office/drawing/2014/main" id="{8855058C-BF67-3482-49DB-3EBB0F9BD3AD}"/>
              </a:ext>
            </a:extLst>
          </p:cNvPr>
          <p:cNvSpPr txBox="1"/>
          <p:nvPr/>
        </p:nvSpPr>
        <p:spPr>
          <a:xfrm>
            <a:off x="392862" y="5843343"/>
            <a:ext cx="1128177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000" dirty="0"/>
              <a:t>Each step was logged, versioned, and uploaded to GitHub for transparency, structured learning, and reproducibility.</a:t>
            </a:r>
          </a:p>
        </p:txBody>
      </p:sp>
      <p:sp>
        <p:nvSpPr>
          <p:cNvPr id="6" name="Rectangle 8">
            <a:extLst>
              <a:ext uri="{FF2B5EF4-FFF2-40B4-BE49-F238E27FC236}">
                <a16:creationId xmlns:a16="http://schemas.microsoft.com/office/drawing/2014/main" id="{D16A2796-94CD-B675-2F57-B389126F081A}"/>
              </a:ext>
            </a:extLst>
          </p:cNvPr>
          <p:cNvSpPr>
            <a:spLocks noChangeArrowheads="1"/>
          </p:cNvSpPr>
          <p:nvPr/>
        </p:nvSpPr>
        <p:spPr bwMode="auto">
          <a:xfrm>
            <a:off x="392862" y="1294647"/>
            <a:ext cx="1069357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i="0" u="none" strike="noStrike" cap="none" normalizeH="0" baseline="0" dirty="0">
              <a:ln>
                <a:noFill/>
              </a:ln>
              <a:solidFill>
                <a:schemeClr val="tx1"/>
              </a:solidFill>
              <a:effectLst/>
              <a:latin typeface="Arial" panose="020B0604020202020204" pitchFamily="34" charset="0"/>
            </a:endParaRPr>
          </a:p>
          <a:p>
            <a:pPr marL="342900" indent="-342900">
              <a:buFont typeface="Wingdings"/>
              <a:buChar char="Ø"/>
            </a:pPr>
            <a:r>
              <a:rPr lang="en-US" sz="2000" b="1" dirty="0"/>
              <a:t>Step 2: EDA &amp; Feature Engineering (Week 2) :</a:t>
            </a:r>
          </a:p>
          <a:p>
            <a:r>
              <a:rPr lang="en-US" sz="2000" dirty="0">
                <a:solidFill>
                  <a:schemeClr val="tx1"/>
                </a:solidFill>
              </a:rPr>
              <a:t>I loaded the cleaned dataset, performed Exploratory Data Analysis using Seaborn and Matplotlib, visualized distributions, and analyzed feature correlations to identify important variables. I prepared the numerical features for model ingestion.</a:t>
            </a:r>
          </a:p>
          <a:p>
            <a:r>
              <a:rPr lang="en-US" sz="2000" dirty="0">
                <a:solidFill>
                  <a:schemeClr val="tx1"/>
                </a:solidFill>
              </a:rPr>
              <a:t>✅ </a:t>
            </a:r>
            <a:r>
              <a:rPr lang="en-US" sz="2000" i="1" dirty="0">
                <a:solidFill>
                  <a:schemeClr val="tx1"/>
                </a:solidFill>
              </a:rPr>
              <a:t>Logged and versioned on GitHub for reproducibility.</a:t>
            </a:r>
            <a:endParaRPr lang="en-US" sz="2000" dirty="0">
              <a:solidFill>
                <a:schemeClr val="tx1"/>
              </a:solidFill>
            </a:endParaRPr>
          </a:p>
          <a:p>
            <a:r>
              <a:rPr lang="en-US" sz="2000" dirty="0">
                <a:solidFill>
                  <a:schemeClr val="tx1"/>
                </a:solidFill>
              </a:rPr>
              <a:t>🔗 </a:t>
            </a:r>
            <a:r>
              <a:rPr lang="en-US" sz="2000" b="1" dirty="0">
                <a:solidFill>
                  <a:schemeClr val="tx1"/>
                </a:solidFill>
                <a:hlinkClick r:id="rId3">
                  <a:extLst>
                    <a:ext uri="{A12FA001-AC4F-418D-AE19-62706E023703}">
                      <ahyp:hlinkClr xmlns:ahyp="http://schemas.microsoft.com/office/drawing/2018/hyperlinkcolor" val="tx"/>
                    </a:ext>
                  </a:extLst>
                </a:hlinkClick>
              </a:rPr>
              <a:t>📁  WEEK 2</a:t>
            </a:r>
            <a:r>
              <a:rPr lang="en-US" sz="2000" b="1" dirty="0">
                <a:solidFill>
                  <a:schemeClr val="tx1"/>
                </a:solidFill>
              </a:rPr>
              <a:t> </a:t>
            </a:r>
            <a:endParaRPr lang="en-US" sz="2000" dirty="0">
              <a:solidFill>
                <a:schemeClr val="tx1"/>
              </a:solidFill>
            </a:endParaRPr>
          </a:p>
          <a:p>
            <a:pPr>
              <a:spcBef>
                <a:spcPct val="0"/>
              </a:spcBef>
              <a:spcAft>
                <a:spcPct val="0"/>
              </a:spcAft>
              <a:buClrTx/>
            </a:pPr>
            <a:endParaRPr lang="en-US" altLang="en-US" sz="20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141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a:solidFill>
                  <a:srgbClr val="213163"/>
                </a:solidFill>
              </a:rPr>
              <a:t>Problem Statement:  </a:t>
            </a:r>
            <a:endParaRPr lang="en-IN" sz="2000" b="1">
              <a:solidFill>
                <a:srgbClr val="213163"/>
              </a:solidFill>
            </a:endParaRPr>
          </a:p>
        </p:txBody>
      </p:sp>
      <p:sp>
        <p:nvSpPr>
          <p:cNvPr id="2" name="TextBox 1">
            <a:extLst>
              <a:ext uri="{FF2B5EF4-FFF2-40B4-BE49-F238E27FC236}">
                <a16:creationId xmlns:a16="http://schemas.microsoft.com/office/drawing/2014/main" id="{D685C279-2D40-74CD-2B6E-692BF1A7ACFA}"/>
              </a:ext>
            </a:extLst>
          </p:cNvPr>
          <p:cNvSpPr txBox="1"/>
          <p:nvPr/>
        </p:nvSpPr>
        <p:spPr>
          <a:xfrm>
            <a:off x="446975" y="1701002"/>
            <a:ext cx="11403800"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High levels of carbon emissions from vehicles are a major contributor to environmental pollution and global climate change. These emissions degrade air quality, affect public health, and contribute to the accumulation of greenhouse gases in the atmosphere, leading to global warming and ecological imbalance.</a:t>
            </a:r>
          </a:p>
          <a:p>
            <a:endParaRPr lang="en-US" sz="2000"/>
          </a:p>
          <a:p>
            <a:r>
              <a:rPr lang="en-US" sz="2000"/>
              <a:t>Predicting vehicle carbon emissions using machine learning models based on features such as engine size, fuel type, and vehicle weight enables a data-driven approach to understanding emission patterns. This empowers policymakers to draft effective environmental regulations, supports automobile manufacturers in designing low-emission vehicles, and helps environmental agencies monitor and manage emission levels proactively. By leveraging predictive analytics, stakeholders can prioritize emission control measures, promote sustainable mobility initiatives, and work towards achieving national and global carbon neutrality goals. Such data-driven interventions can significantly contribute to reducing the carbon footprint of the transportation sector, ensuring a cleaner, healthier, and more sustainable future for society.</a:t>
            </a:r>
          </a:p>
          <a:p>
            <a:pPr algn="l"/>
            <a:endParaRPr lang="en-US" sz="2000"/>
          </a:p>
        </p:txBody>
      </p:sp>
    </p:spTree>
    <p:extLst>
      <p:ext uri="{BB962C8B-B14F-4D97-AF65-F5344CB8AC3E}">
        <p14:creationId xmlns:p14="http://schemas.microsoft.com/office/powerpoint/2010/main" val="3196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a:solidFill>
                  <a:srgbClr val="213163"/>
                </a:solidFill>
              </a:rPr>
              <a:t>Solution:  </a:t>
            </a:r>
            <a:endParaRPr lang="en-IN" sz="2000" b="1">
              <a:solidFill>
                <a:srgbClr val="213163"/>
              </a:solidFill>
            </a:endParaRPr>
          </a:p>
        </p:txBody>
      </p:sp>
      <p:sp>
        <p:nvSpPr>
          <p:cNvPr id="4" name="TextBox 3">
            <a:extLst>
              <a:ext uri="{FF2B5EF4-FFF2-40B4-BE49-F238E27FC236}">
                <a16:creationId xmlns:a16="http://schemas.microsoft.com/office/drawing/2014/main" id="{14E70874-2EEC-0AB6-37A3-572845254698}"/>
              </a:ext>
            </a:extLst>
          </p:cNvPr>
          <p:cNvSpPr txBox="1"/>
          <p:nvPr/>
        </p:nvSpPr>
        <p:spPr>
          <a:xfrm>
            <a:off x="422374" y="1476394"/>
            <a:ext cx="11423929"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To address the challenge of vehicle carbon emissions, a Random Forest Regression model was developed to predict CO₂ emissions using key vehicle attributes such as engine size, fuel type, and vehicle weight. Leveraging machine learning enabled accurate, data-driven emission quantification, allowing stakeholders to identify influential factors and support emission-reduction strategies effectively.</a:t>
            </a:r>
          </a:p>
          <a:p>
            <a:r>
              <a:rPr lang="en-US" sz="2000"/>
              <a:t>The solution involved systematic steps, beginning with comprehensive Exploratory Data Analysis (EDA) to understand data distributions, identify outliers, and select impactful features for modeling. The dataset was split into training and testing subsets, and cross-validation techniques were applied to ensure the robustness and generalizability of the model. The Random Forest Regression model was evaluated using the following performance metrics to measure prediction accuracy and reliability:</a:t>
            </a:r>
          </a:p>
          <a:p>
            <a:pPr marL="285750" indent="-285750">
              <a:buChar char="•"/>
            </a:pPr>
            <a:r>
              <a:rPr lang="en-US" sz="2000"/>
              <a:t>Coefficient of Determination (R²)</a:t>
            </a:r>
          </a:p>
          <a:p>
            <a:pPr marL="285750" indent="-285750">
              <a:buChar char="•"/>
            </a:pPr>
            <a:r>
              <a:rPr lang="en-US" sz="2000"/>
              <a:t>Mean Squared Error (MSE)</a:t>
            </a:r>
          </a:p>
          <a:p>
            <a:pPr marL="285750" indent="-285750">
              <a:buChar char="•"/>
            </a:pPr>
            <a:r>
              <a:rPr lang="en-US" sz="2000"/>
              <a:t>Root Mean Squared Error (RMSE)</a:t>
            </a:r>
          </a:p>
          <a:p>
            <a:r>
              <a:rPr lang="en-US" sz="2000"/>
              <a:t>This structured, practical workflow not only facilitated effective model training but also ensured that the outputs could be presented clearly for documentation and GitHub deployment, enhancing transparency and reproducibility for real-world applications.</a:t>
            </a:r>
          </a:p>
          <a:p>
            <a:endParaRPr lang="en-US" sz="2000"/>
          </a:p>
        </p:txBody>
      </p:sp>
    </p:spTree>
    <p:extLst>
      <p:ext uri="{BB962C8B-B14F-4D97-AF65-F5344CB8AC3E}">
        <p14:creationId xmlns:p14="http://schemas.microsoft.com/office/powerpoint/2010/main" val="300296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a:solidFill>
                  <a:srgbClr val="213163"/>
                </a:solidFill>
              </a:rPr>
              <a:t>Screenshot of Output:  </a:t>
            </a:r>
            <a:endParaRPr lang="en-IN" sz="2000" b="1">
              <a:solidFill>
                <a:srgbClr val="213163"/>
              </a:solidFill>
            </a:endParaRPr>
          </a:p>
        </p:txBody>
      </p:sp>
      <p:pic>
        <p:nvPicPr>
          <p:cNvPr id="2" name="Picture 1" descr="Uploaded image">
            <a:extLst>
              <a:ext uri="{FF2B5EF4-FFF2-40B4-BE49-F238E27FC236}">
                <a16:creationId xmlns:a16="http://schemas.microsoft.com/office/drawing/2014/main" id="{253FE43F-E470-3AED-EB9A-770DF3F97B86}"/>
              </a:ext>
            </a:extLst>
          </p:cNvPr>
          <p:cNvPicPr>
            <a:picLocks noChangeAspect="1"/>
          </p:cNvPicPr>
          <p:nvPr/>
        </p:nvPicPr>
        <p:blipFill>
          <a:blip r:embed="rId2"/>
          <a:stretch>
            <a:fillRect/>
          </a:stretch>
        </p:blipFill>
        <p:spPr>
          <a:xfrm>
            <a:off x="5704935" y="1251548"/>
            <a:ext cx="6288657" cy="3118450"/>
          </a:xfrm>
          <a:prstGeom prst="rect">
            <a:avLst/>
          </a:prstGeom>
        </p:spPr>
      </p:pic>
      <p:sp>
        <p:nvSpPr>
          <p:cNvPr id="4" name="TextBox 3">
            <a:extLst>
              <a:ext uri="{FF2B5EF4-FFF2-40B4-BE49-F238E27FC236}">
                <a16:creationId xmlns:a16="http://schemas.microsoft.com/office/drawing/2014/main" id="{EE19C538-4374-62CC-4419-17D80FC8F26A}"/>
              </a:ext>
            </a:extLst>
          </p:cNvPr>
          <p:cNvSpPr txBox="1"/>
          <p:nvPr/>
        </p:nvSpPr>
        <p:spPr>
          <a:xfrm>
            <a:off x="454326" y="1590137"/>
            <a:ext cx="4856670" cy="51461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 CO₂ Emissions per Capita Over Time (Selected Countries) :</a:t>
            </a:r>
            <a:br>
              <a:rPr lang="en-US" sz="2000" dirty="0"/>
            </a:br>
            <a:r>
              <a:rPr lang="en-US" sz="2000"/>
              <a:t>A line plot comparing CO₂ emissions per capita over time (1990–</a:t>
            </a:r>
            <a:r>
              <a:rPr lang="en-US" sz="2000" dirty="0"/>
              <a:t>2008) for five countries: India (IND), New Zealand (NZL), Pakistan (PAK), Russia (RUS), and the USA.</a:t>
            </a:r>
          </a:p>
          <a:p>
            <a:r>
              <a:rPr lang="en-US" sz="2000"/>
              <a:t>📌</a:t>
            </a:r>
            <a:r>
              <a:rPr lang="en-US" sz="2000" b="1"/>
              <a:t> Key observations:</a:t>
            </a:r>
            <a:endParaRPr lang="en-US" sz="2000" b="1" dirty="0"/>
          </a:p>
          <a:p>
            <a:pPr marL="228600" indent="-228600">
              <a:buFont typeface=""/>
              <a:buChar char="•"/>
            </a:pPr>
            <a:r>
              <a:rPr lang="en-US" sz="2000"/>
              <a:t>The USA maintains the highest CO₂ per capita, followed by Russia.</a:t>
            </a:r>
            <a:endParaRPr lang="en-US" sz="2000" dirty="0"/>
          </a:p>
          <a:p>
            <a:pPr marL="228600" indent="-228600">
              <a:buFont typeface=""/>
              <a:buChar char="•"/>
            </a:pPr>
            <a:r>
              <a:rPr lang="en-US" sz="2000"/>
              <a:t>India and Pakistan exhibit a gradual increase over the years.</a:t>
            </a:r>
            <a:endParaRPr lang="en-US" sz="2000" dirty="0"/>
          </a:p>
          <a:p>
            <a:pPr marL="228600" indent="-228600">
              <a:buFont typeface=""/>
              <a:buChar char="•"/>
            </a:pPr>
            <a:r>
              <a:rPr lang="en-US" sz="2000"/>
              <a:t>New Zealand shows moderate emissions with minor fluctuations.</a:t>
            </a:r>
            <a:endParaRPr lang="en-US" sz="2000" dirty="0"/>
          </a:p>
          <a:p>
            <a:pPr marL="228600" indent="-228600">
              <a:buFont typeface=""/>
              <a:buChar char="•"/>
            </a:pPr>
            <a:r>
              <a:rPr lang="en-US" sz="2000"/>
              <a:t>Russia shows a declining trend initially, then stabilizes.</a:t>
            </a:r>
            <a:endParaRPr lang="en-US" sz="2000" dirty="0"/>
          </a:p>
        </p:txBody>
      </p:sp>
      <p:sp>
        <p:nvSpPr>
          <p:cNvPr id="5" name="TextBox 4">
            <a:extLst>
              <a:ext uri="{FF2B5EF4-FFF2-40B4-BE49-F238E27FC236}">
                <a16:creationId xmlns:a16="http://schemas.microsoft.com/office/drawing/2014/main" id="{B6BFD6F3-A39B-4D92-7CBD-808E47254FE5}"/>
              </a:ext>
            </a:extLst>
          </p:cNvPr>
          <p:cNvSpPr txBox="1"/>
          <p:nvPr/>
        </p:nvSpPr>
        <p:spPr>
          <a:xfrm>
            <a:off x="5711966" y="4667850"/>
            <a:ext cx="6275555" cy="19159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 This visualization helps in understanding emission trends across countries with differentdevelopment levels and highlights the significance of focusing on both high and low per-capita emittersfor climate policy design.</a:t>
            </a:r>
          </a:p>
          <a:p>
            <a:pPr algn="l"/>
            <a:endParaRPr lang="en-US" sz="1850" dirty="0"/>
          </a:p>
        </p:txBody>
      </p:sp>
    </p:spTree>
    <p:extLst>
      <p:ext uri="{BB962C8B-B14F-4D97-AF65-F5344CB8AC3E}">
        <p14:creationId xmlns:p14="http://schemas.microsoft.com/office/powerpoint/2010/main" val="1635949419"/>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98</TotalTime>
  <Words>1771</Words>
  <Application>Microsoft Office PowerPoint</Application>
  <PresentationFormat>Widescreen</PresentationFormat>
  <Paragraphs>116</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Arial Unicode MS</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VANI SAI DEEPIKA</cp:lastModifiedBy>
  <cp:revision>98</cp:revision>
  <dcterms:created xsi:type="dcterms:W3CDTF">2024-12-31T09:40:01Z</dcterms:created>
  <dcterms:modified xsi:type="dcterms:W3CDTF">2025-07-08T04:10:04Z</dcterms:modified>
</cp:coreProperties>
</file>