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Open Sauce Light" charset="1" panose="00000400000000000000"/>
      <p:regular r:id="rId20"/>
    </p:embeddedFont>
    <p:embeddedFont>
      <p:font typeface="Open Sauce Light Italics" charset="1" panose="00000400000000000000"/>
      <p:regular r:id="rId21"/>
    </p:embeddedFont>
    <p:embeddedFont>
      <p:font typeface="Open Sauce Medium" charset="1" panose="00000600000000000000"/>
      <p:regular r:id="rId22"/>
    </p:embeddedFont>
    <p:embeddedFont>
      <p:font typeface="Open Sauce Medium Italics" charset="1" panose="00000600000000000000"/>
      <p:regular r:id="rId23"/>
    </p:embeddedFont>
    <p:embeddedFont>
      <p:font typeface="Open Sauce Semi-Bold" charset="1" panose="00000700000000000000"/>
      <p:regular r:id="rId24"/>
    </p:embeddedFont>
    <p:embeddedFont>
      <p:font typeface="Open Sauce Semi-Bold Italics" charset="1" panose="00000700000000000000"/>
      <p:regular r:id="rId25"/>
    </p:embeddedFont>
    <p:embeddedFont>
      <p:font typeface="Open Sauce Heavy" charset="1" panose="00000A00000000000000"/>
      <p:regular r:id="rId26"/>
    </p:embeddedFont>
    <p:embeddedFont>
      <p:font typeface="Open Sauce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jpeg" Type="http://schemas.openxmlformats.org/officeDocument/2006/relationships/image"/><Relationship Id="rId6"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jpeg" Type="http://schemas.openxmlformats.org/officeDocument/2006/relationships/image"/><Relationship Id="rId6" Target="../media/image1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jpeg" Type="http://schemas.openxmlformats.org/officeDocument/2006/relationships/image"/><Relationship Id="rId6"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jpeg" Type="http://schemas.openxmlformats.org/officeDocument/2006/relationships/image"/><Relationship Id="rId6"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jpe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052804" y="3823199"/>
            <a:ext cx="10182392" cy="2516776"/>
          </a:xfrm>
          <a:prstGeom prst="rect">
            <a:avLst/>
          </a:prstGeom>
        </p:spPr>
        <p:txBody>
          <a:bodyPr anchor="t" rtlCol="false" tIns="0" lIns="0" bIns="0" rIns="0">
            <a:spAutoFit/>
          </a:bodyPr>
          <a:lstStyle/>
          <a:p>
            <a:pPr algn="ctr">
              <a:lnSpc>
                <a:spcPts val="10112"/>
              </a:lnSpc>
            </a:pPr>
            <a:r>
              <a:rPr lang="en-US" sz="7327" spc="718">
                <a:solidFill>
                  <a:srgbClr val="231F20"/>
                </a:solidFill>
                <a:latin typeface="Oswald Bold"/>
              </a:rPr>
              <a:t>GATE PREPARATION</a:t>
            </a:r>
          </a:p>
          <a:p>
            <a:pPr algn="ctr">
              <a:lnSpc>
                <a:spcPts val="10112"/>
              </a:lnSpc>
            </a:pPr>
            <a:r>
              <a:rPr lang="en-US" sz="7327" spc="718">
                <a:solidFill>
                  <a:srgbClr val="231F20"/>
                </a:solidFill>
                <a:latin typeface="Oswald Bold"/>
              </a:rPr>
              <a:t>WEBSITE</a:t>
            </a:r>
          </a:p>
        </p:txBody>
      </p:sp>
      <p:sp>
        <p:nvSpPr>
          <p:cNvPr name="TextBox 8" id="8"/>
          <p:cNvSpPr txBox="true"/>
          <p:nvPr/>
        </p:nvSpPr>
        <p:spPr>
          <a:xfrm rot="0">
            <a:off x="11419831" y="8686102"/>
            <a:ext cx="2639318"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rPr>
              <a:t>V.ANJALI (R180236)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950872" y="4697942"/>
            <a:ext cx="4473739" cy="2443073"/>
          </a:xfrm>
          <a:custGeom>
            <a:avLst/>
            <a:gdLst/>
            <a:ahLst/>
            <a:cxnLst/>
            <a:rect r="r" b="b" t="t" l="l"/>
            <a:pathLst>
              <a:path h="2443073" w="4473739">
                <a:moveTo>
                  <a:pt x="0" y="0"/>
                </a:moveTo>
                <a:lnTo>
                  <a:pt x="4473740" y="0"/>
                </a:lnTo>
                <a:lnTo>
                  <a:pt x="4473740" y="2443072"/>
                </a:lnTo>
                <a:lnTo>
                  <a:pt x="0" y="2443072"/>
                </a:lnTo>
                <a:lnTo>
                  <a:pt x="0" y="0"/>
                </a:lnTo>
                <a:close/>
              </a:path>
            </a:pathLst>
          </a:custGeom>
          <a:blipFill>
            <a:blip r:embed="rId5"/>
            <a:stretch>
              <a:fillRect l="0" t="-11039" r="0" b="-11039"/>
            </a:stretch>
          </a:blipFill>
        </p:spPr>
      </p:sp>
      <p:sp>
        <p:nvSpPr>
          <p:cNvPr name="Freeform 6" id="6"/>
          <p:cNvSpPr/>
          <p:nvPr/>
        </p:nvSpPr>
        <p:spPr>
          <a:xfrm flipH="false" flipV="false" rot="0">
            <a:off x="1825228" y="1028700"/>
            <a:ext cx="15109689" cy="8495052"/>
          </a:xfrm>
          <a:custGeom>
            <a:avLst/>
            <a:gdLst/>
            <a:ahLst/>
            <a:cxnLst/>
            <a:rect r="r" b="b" t="t" l="l"/>
            <a:pathLst>
              <a:path h="8495052" w="15109689">
                <a:moveTo>
                  <a:pt x="0" y="0"/>
                </a:moveTo>
                <a:lnTo>
                  <a:pt x="15109689" y="0"/>
                </a:lnTo>
                <a:lnTo>
                  <a:pt x="15109689" y="8495052"/>
                </a:lnTo>
                <a:lnTo>
                  <a:pt x="0" y="8495052"/>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950872" y="4697942"/>
            <a:ext cx="4473739" cy="2443073"/>
          </a:xfrm>
          <a:custGeom>
            <a:avLst/>
            <a:gdLst/>
            <a:ahLst/>
            <a:cxnLst/>
            <a:rect r="r" b="b" t="t" l="l"/>
            <a:pathLst>
              <a:path h="2443073" w="4473739">
                <a:moveTo>
                  <a:pt x="0" y="0"/>
                </a:moveTo>
                <a:lnTo>
                  <a:pt x="4473740" y="0"/>
                </a:lnTo>
                <a:lnTo>
                  <a:pt x="4473740" y="2443072"/>
                </a:lnTo>
                <a:lnTo>
                  <a:pt x="0" y="2443072"/>
                </a:lnTo>
                <a:lnTo>
                  <a:pt x="0" y="0"/>
                </a:lnTo>
                <a:close/>
              </a:path>
            </a:pathLst>
          </a:custGeom>
          <a:blipFill>
            <a:blip r:embed="rId5"/>
            <a:stretch>
              <a:fillRect l="0" t="-11039" r="0" b="-11039"/>
            </a:stretch>
          </a:blipFill>
        </p:spPr>
      </p:sp>
      <p:sp>
        <p:nvSpPr>
          <p:cNvPr name="Freeform 6" id="6"/>
          <p:cNvSpPr/>
          <p:nvPr/>
        </p:nvSpPr>
        <p:spPr>
          <a:xfrm flipH="false" flipV="false" rot="0">
            <a:off x="1631335" y="1028700"/>
            <a:ext cx="14831437" cy="8338612"/>
          </a:xfrm>
          <a:custGeom>
            <a:avLst/>
            <a:gdLst/>
            <a:ahLst/>
            <a:cxnLst/>
            <a:rect r="r" b="b" t="t" l="l"/>
            <a:pathLst>
              <a:path h="8338612" w="14831437">
                <a:moveTo>
                  <a:pt x="0" y="0"/>
                </a:moveTo>
                <a:lnTo>
                  <a:pt x="14831437" y="0"/>
                </a:lnTo>
                <a:lnTo>
                  <a:pt x="14831437" y="8338612"/>
                </a:lnTo>
                <a:lnTo>
                  <a:pt x="0" y="8338612"/>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832607" y="99804"/>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CONCLUSION</a:t>
            </a:r>
          </a:p>
        </p:txBody>
      </p:sp>
      <p:sp>
        <p:nvSpPr>
          <p:cNvPr name="TextBox 6" id="6"/>
          <p:cNvSpPr txBox="true"/>
          <p:nvPr/>
        </p:nvSpPr>
        <p:spPr>
          <a:xfrm rot="0">
            <a:off x="1366525" y="2714744"/>
            <a:ext cx="14622786" cy="4809887"/>
          </a:xfrm>
          <a:prstGeom prst="rect">
            <a:avLst/>
          </a:prstGeom>
        </p:spPr>
        <p:txBody>
          <a:bodyPr anchor="t" rtlCol="false" tIns="0" lIns="0" bIns="0" rIns="0">
            <a:spAutoFit/>
          </a:bodyPr>
          <a:lstStyle/>
          <a:p>
            <a:pPr>
              <a:lnSpc>
                <a:spcPts val="3464"/>
              </a:lnSpc>
            </a:pPr>
            <a:r>
              <a:rPr lang="en-US" sz="2510" spc="246">
                <a:solidFill>
                  <a:srgbClr val="231F20"/>
                </a:solidFill>
                <a:latin typeface="DM Sans"/>
              </a:rPr>
              <a:t>A well-designed GATE preparation website serves as a valuable and versatile platform</a:t>
            </a:r>
            <a:r>
              <a:rPr lang="en-US" sz="2510" spc="246">
                <a:solidFill>
                  <a:srgbClr val="231F20"/>
                </a:solidFill>
                <a:latin typeface="DM Sans"/>
              </a:rPr>
              <a:t>for aspiring engineers to efficiently and effectively prepare for the Graduate Aptitude Test in Engineering (GATE) exam. Such a website brings together modern technology,Interactive learning methods, and a supportive community to enhance the learning experience and improve the chances of success for GATE exam takers.</a:t>
            </a:r>
          </a:p>
          <a:p>
            <a:pPr>
              <a:lnSpc>
                <a:spcPts val="3464"/>
              </a:lnSpc>
            </a:pPr>
          </a:p>
          <a:p>
            <a:pPr>
              <a:lnSpc>
                <a:spcPts val="3464"/>
              </a:lnSpc>
            </a:pPr>
            <a:r>
              <a:rPr lang="en-US" sz="2510" spc="246">
                <a:solidFill>
                  <a:srgbClr val="231F20"/>
                </a:solidFill>
                <a:latin typeface="DM Sans"/>
              </a:rPr>
              <a:t>By offering a wide range of study materials, mock tests, video lectures, and</a:t>
            </a:r>
          </a:p>
          <a:p>
            <a:pPr>
              <a:lnSpc>
                <a:spcPts val="3464"/>
              </a:lnSpc>
            </a:pPr>
            <a:r>
              <a:rPr lang="en-US" sz="2510" spc="246">
                <a:solidFill>
                  <a:srgbClr val="231F20"/>
                </a:solidFill>
                <a:latin typeface="DM Sans"/>
              </a:rPr>
              <a:t>personalized learning paths, the website empowers students to master complex</a:t>
            </a:r>
          </a:p>
          <a:p>
            <a:pPr algn="l">
              <a:lnSpc>
                <a:spcPts val="3464"/>
              </a:lnSpc>
              <a:spcBef>
                <a:spcPct val="0"/>
              </a:spcBef>
            </a:pPr>
            <a:r>
              <a:rPr lang="en-US" sz="2510" spc="246">
                <a:solidFill>
                  <a:srgbClr val="231F20"/>
                </a:solidFill>
                <a:latin typeface="DM Sans"/>
              </a:rPr>
              <a:t>engineering concepts, practice problem-solving skills, and gain a deep understanding of the exam syllabus.</a:t>
            </a: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462642" y="4214604"/>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THANK YOU</a:t>
            </a:r>
          </a:p>
        </p:txBody>
      </p:sp>
      <p:sp>
        <p:nvSpPr>
          <p:cNvPr name="Freeform 6" id="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4314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42241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541276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634723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7329833"/>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31353" y="8320433"/>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6513618" y="3594571"/>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5" id="15"/>
          <p:cNvSpPr txBox="true"/>
          <p:nvPr/>
        </p:nvSpPr>
        <p:spPr>
          <a:xfrm rot="0">
            <a:off x="6607430" y="4527469"/>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FEATURES</a:t>
            </a:r>
          </a:p>
        </p:txBody>
      </p:sp>
      <p:sp>
        <p:nvSpPr>
          <p:cNvPr name="TextBox 16" id="16"/>
          <p:cNvSpPr txBox="true"/>
          <p:nvPr/>
        </p:nvSpPr>
        <p:spPr>
          <a:xfrm rot="0">
            <a:off x="6607430" y="551781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STEPS</a:t>
            </a:r>
          </a:p>
        </p:txBody>
      </p:sp>
      <p:sp>
        <p:nvSpPr>
          <p:cNvPr name="TextBox 17" id="17"/>
          <p:cNvSpPr txBox="true"/>
          <p:nvPr/>
        </p:nvSpPr>
        <p:spPr>
          <a:xfrm rot="0">
            <a:off x="6607430" y="64522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USES</a:t>
            </a:r>
          </a:p>
        </p:txBody>
      </p:sp>
      <p:sp>
        <p:nvSpPr>
          <p:cNvPr name="TextBox 18" id="18"/>
          <p:cNvSpPr txBox="true"/>
          <p:nvPr/>
        </p:nvSpPr>
        <p:spPr>
          <a:xfrm rot="0">
            <a:off x="6607430" y="7434884"/>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OUTPUT</a:t>
            </a:r>
          </a:p>
        </p:txBody>
      </p:sp>
      <p:sp>
        <p:nvSpPr>
          <p:cNvPr name="TextBox 19" id="19"/>
          <p:cNvSpPr txBox="true"/>
          <p:nvPr/>
        </p:nvSpPr>
        <p:spPr>
          <a:xfrm rot="0">
            <a:off x="6750493" y="8559110"/>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2142191" y="888605"/>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INTRODUCTION</a:t>
            </a:r>
          </a:p>
        </p:txBody>
      </p:sp>
      <p:sp>
        <p:nvSpPr>
          <p:cNvPr name="TextBox 6" id="6"/>
          <p:cNvSpPr txBox="true"/>
          <p:nvPr/>
        </p:nvSpPr>
        <p:spPr>
          <a:xfrm rot="0">
            <a:off x="1545197" y="3348680"/>
            <a:ext cx="14622786" cy="4026551"/>
          </a:xfrm>
          <a:prstGeom prst="rect">
            <a:avLst/>
          </a:prstGeom>
        </p:spPr>
        <p:txBody>
          <a:bodyPr anchor="t" rtlCol="false" tIns="0" lIns="0" bIns="0" rIns="0">
            <a:spAutoFit/>
          </a:bodyPr>
          <a:lstStyle/>
          <a:p>
            <a:pPr>
              <a:lnSpc>
                <a:spcPts val="3602"/>
              </a:lnSpc>
            </a:pPr>
            <a:r>
              <a:rPr lang="en-US" sz="2610" spc="255">
                <a:solidFill>
                  <a:srgbClr val="231F20"/>
                </a:solidFill>
                <a:latin typeface="DM Sans"/>
              </a:rPr>
              <a:t>The Graduate Aptitude Test in Engineering (GATE). GATE is not just an exam; it's a stepping stone that opens doors to numerous opportunities in higher education, research, and esteemed engineering careers. At GATEMaster, we are committed to being your guiding light on this transformative journey.</a:t>
            </a:r>
          </a:p>
          <a:p>
            <a:pPr>
              <a:lnSpc>
                <a:spcPts val="3326"/>
              </a:lnSpc>
            </a:pPr>
          </a:p>
          <a:p>
            <a:pPr>
              <a:lnSpc>
                <a:spcPts val="3326"/>
              </a:lnSpc>
            </a:pPr>
          </a:p>
          <a:p>
            <a:pPr algn="l" marL="0" indent="0" lvl="0">
              <a:lnSpc>
                <a:spcPts val="3602"/>
              </a:lnSpc>
              <a:spcBef>
                <a:spcPct val="0"/>
              </a:spcBef>
            </a:pPr>
            <a:r>
              <a:rPr lang="en-US" sz="2610" spc="255">
                <a:solidFill>
                  <a:srgbClr val="231F20"/>
                </a:solidFill>
                <a:latin typeface="DM Sans"/>
              </a:rPr>
              <a:t>we understand that GATE preparation requires more than just cramming formulas. It's about cultivating a deep understanding of concepts, practicing problem-solving skills, and developing effective time management strategies</a:t>
            </a: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832607" y="99804"/>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FEATURES</a:t>
            </a:r>
          </a:p>
        </p:txBody>
      </p:sp>
      <p:sp>
        <p:nvSpPr>
          <p:cNvPr name="TextBox 6" id="6"/>
          <p:cNvSpPr txBox="true"/>
          <p:nvPr/>
        </p:nvSpPr>
        <p:spPr>
          <a:xfrm rot="0">
            <a:off x="1599566" y="1738521"/>
            <a:ext cx="14622786" cy="8276987"/>
          </a:xfrm>
          <a:prstGeom prst="rect">
            <a:avLst/>
          </a:prstGeom>
        </p:spPr>
        <p:txBody>
          <a:bodyPr anchor="t" rtlCol="false" tIns="0" lIns="0" bIns="0" rIns="0">
            <a:spAutoFit/>
          </a:bodyPr>
          <a:lstStyle/>
          <a:p>
            <a:pPr>
              <a:lnSpc>
                <a:spcPts val="3326"/>
              </a:lnSpc>
            </a:pPr>
            <a:r>
              <a:rPr lang="en-US" sz="2410" spc="236">
                <a:solidFill>
                  <a:srgbClr val="231F20"/>
                </a:solidFill>
                <a:latin typeface="DM Sans"/>
              </a:rPr>
              <a:t> Here are some essential features that a GATE preparation website could include:</a:t>
            </a:r>
          </a:p>
          <a:p>
            <a:pPr>
              <a:lnSpc>
                <a:spcPts val="3188"/>
              </a:lnSpc>
            </a:pPr>
          </a:p>
          <a:p>
            <a:pPr marL="541999" indent="-270999" lvl="1">
              <a:lnSpc>
                <a:spcPts val="3464"/>
              </a:lnSpc>
              <a:buFont typeface="Arial"/>
              <a:buChar char="•"/>
            </a:pPr>
            <a:r>
              <a:rPr lang="en-US" sz="2510" spc="246">
                <a:solidFill>
                  <a:srgbClr val="231F20"/>
                </a:solidFill>
                <a:latin typeface="DM Sans Bold"/>
              </a:rPr>
              <a:t>Study</a:t>
            </a:r>
            <a:r>
              <a:rPr lang="en-US" sz="2510" spc="246">
                <a:solidFill>
                  <a:srgbClr val="231F20"/>
                </a:solidFill>
                <a:latin typeface="DM Sans Bold"/>
              </a:rPr>
              <a:t> Materials:</a:t>
            </a:r>
          </a:p>
          <a:p>
            <a:pPr marL="1083997" indent="-361332" lvl="2">
              <a:lnSpc>
                <a:spcPts val="3464"/>
              </a:lnSpc>
              <a:buFont typeface="Arial"/>
              <a:buChar char="⚬"/>
            </a:pPr>
            <a:r>
              <a:rPr lang="en-US" sz="2510" spc="246">
                <a:solidFill>
                  <a:srgbClr val="231F20"/>
                </a:solidFill>
                <a:latin typeface="DM Sans"/>
              </a:rPr>
              <a:t>Well-structured notes, video lectures, and tutorials covering the entire GATE syllabus.</a:t>
            </a:r>
          </a:p>
          <a:p>
            <a:pPr marL="1083997" indent="-361332" lvl="2">
              <a:lnSpc>
                <a:spcPts val="3464"/>
              </a:lnSpc>
              <a:buFont typeface="Arial"/>
              <a:buChar char="⚬"/>
            </a:pPr>
            <a:r>
              <a:rPr lang="en-US" sz="2510" spc="246">
                <a:solidFill>
                  <a:srgbClr val="231F20"/>
                </a:solidFill>
                <a:latin typeface="DM Sans"/>
              </a:rPr>
              <a:t>Subject-wise materials prepared by experienced educators and industry experts.</a:t>
            </a:r>
          </a:p>
          <a:p>
            <a:pPr marL="1083997" indent="-361332" lvl="2">
              <a:lnSpc>
                <a:spcPts val="3464"/>
              </a:lnSpc>
              <a:buFont typeface="Arial"/>
              <a:buChar char="⚬"/>
            </a:pPr>
            <a:r>
              <a:rPr lang="en-US" sz="2510" spc="246">
                <a:solidFill>
                  <a:srgbClr val="231F20"/>
                </a:solidFill>
                <a:latin typeface="DM Sans"/>
              </a:rPr>
              <a:t>Solved examples and practice problems to reinforce understanding.</a:t>
            </a:r>
          </a:p>
          <a:p>
            <a:pPr marL="541999" indent="-270999" lvl="1">
              <a:lnSpc>
                <a:spcPts val="3464"/>
              </a:lnSpc>
              <a:buFont typeface="Arial"/>
              <a:buChar char="•"/>
            </a:pPr>
            <a:r>
              <a:rPr lang="en-US" sz="2510" spc="246">
                <a:solidFill>
                  <a:srgbClr val="231F20"/>
                </a:solidFill>
                <a:latin typeface="DM Sans Bold"/>
              </a:rPr>
              <a:t>Mock Tests and Practice Questions:</a:t>
            </a:r>
          </a:p>
          <a:p>
            <a:pPr marL="1083997" indent="-361332" lvl="2">
              <a:lnSpc>
                <a:spcPts val="3464"/>
              </a:lnSpc>
              <a:buFont typeface="Arial"/>
              <a:buChar char="⚬"/>
            </a:pPr>
            <a:r>
              <a:rPr lang="en-US" sz="2510" spc="246">
                <a:solidFill>
                  <a:srgbClr val="231F20"/>
                </a:solidFill>
                <a:latin typeface="DM Sans"/>
              </a:rPr>
              <a:t>Full-length mock tests that simulate the actual GATE exam environment.</a:t>
            </a:r>
          </a:p>
          <a:p>
            <a:pPr marL="1083997" indent="-361332" lvl="2">
              <a:lnSpc>
                <a:spcPts val="3464"/>
              </a:lnSpc>
              <a:buFont typeface="Arial"/>
              <a:buChar char="⚬"/>
            </a:pPr>
            <a:r>
              <a:rPr lang="en-US" sz="2510" spc="246">
                <a:solidFill>
                  <a:srgbClr val="231F20"/>
                </a:solidFill>
                <a:latin typeface="DM Sans"/>
              </a:rPr>
              <a:t>Section-wise and topic-wise practice questions to enhance problem-solving skills.</a:t>
            </a:r>
          </a:p>
          <a:p>
            <a:pPr marL="1083997" indent="-361332" lvl="2">
              <a:lnSpc>
                <a:spcPts val="3464"/>
              </a:lnSpc>
              <a:buFont typeface="Arial"/>
              <a:buChar char="⚬"/>
            </a:pPr>
            <a:r>
              <a:rPr lang="en-US" sz="2510" spc="246">
                <a:solidFill>
                  <a:srgbClr val="231F20"/>
                </a:solidFill>
                <a:latin typeface="DM Sans"/>
              </a:rPr>
              <a:t>Instant feedback and detailed solutions for better comprehension.</a:t>
            </a:r>
          </a:p>
          <a:p>
            <a:pPr marL="541999" indent="-270999" lvl="1">
              <a:lnSpc>
                <a:spcPts val="3464"/>
              </a:lnSpc>
              <a:buFont typeface="Arial"/>
              <a:buChar char="•"/>
            </a:pPr>
            <a:r>
              <a:rPr lang="en-US" sz="2510" spc="246">
                <a:solidFill>
                  <a:srgbClr val="231F20"/>
                </a:solidFill>
                <a:latin typeface="DM Sans Bold"/>
              </a:rPr>
              <a:t>Performance Analysis:</a:t>
            </a:r>
          </a:p>
          <a:p>
            <a:pPr marL="1083997" indent="-361332" lvl="2">
              <a:lnSpc>
                <a:spcPts val="3464"/>
              </a:lnSpc>
              <a:buFont typeface="Arial"/>
              <a:buChar char="⚬"/>
            </a:pPr>
            <a:r>
              <a:rPr lang="en-US" sz="2510" spc="246">
                <a:solidFill>
                  <a:srgbClr val="231F20"/>
                </a:solidFill>
                <a:latin typeface="DM Sans"/>
              </a:rPr>
              <a:t>Detailed analysis of mock test performances, highlighting strengths and areas for improvement.</a:t>
            </a:r>
          </a:p>
          <a:p>
            <a:pPr marL="1083997" indent="-361332" lvl="2">
              <a:lnSpc>
                <a:spcPts val="3464"/>
              </a:lnSpc>
              <a:buFont typeface="Arial"/>
              <a:buChar char="⚬"/>
            </a:pPr>
            <a:r>
              <a:rPr lang="en-US" sz="2510" spc="246">
                <a:solidFill>
                  <a:srgbClr val="231F20"/>
                </a:solidFill>
                <a:latin typeface="DM Sans"/>
              </a:rPr>
              <a:t>Comparative analysis with other aspirants to gauge your standing.</a:t>
            </a:r>
          </a:p>
          <a:p>
            <a:pPr marL="1083997" indent="-361332" lvl="2">
              <a:lnSpc>
                <a:spcPts val="3464"/>
              </a:lnSpc>
              <a:buFont typeface="Arial"/>
              <a:buChar char="⚬"/>
            </a:pPr>
            <a:r>
              <a:rPr lang="en-US" sz="2510" spc="246">
                <a:solidFill>
                  <a:srgbClr val="231F20"/>
                </a:solidFill>
                <a:latin typeface="DM Sans"/>
              </a:rPr>
              <a:t>Progress tracking to monitor improvement over time.</a:t>
            </a:r>
          </a:p>
          <a:p>
            <a:pPr algn="l" marL="0" indent="0" lvl="0">
              <a:lnSpc>
                <a:spcPts val="3602"/>
              </a:lnSpc>
              <a:spcBef>
                <a:spcPct val="0"/>
              </a:spcBef>
            </a:pP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832607" y="99804"/>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STEPS</a:t>
            </a:r>
          </a:p>
        </p:txBody>
      </p:sp>
      <p:sp>
        <p:nvSpPr>
          <p:cNvPr name="TextBox 6" id="6"/>
          <p:cNvSpPr txBox="true"/>
          <p:nvPr/>
        </p:nvSpPr>
        <p:spPr>
          <a:xfrm rot="0">
            <a:off x="1599566" y="2371061"/>
            <a:ext cx="14622786" cy="8160401"/>
          </a:xfrm>
          <a:prstGeom prst="rect">
            <a:avLst/>
          </a:prstGeom>
        </p:spPr>
        <p:txBody>
          <a:bodyPr anchor="t" rtlCol="false" tIns="0" lIns="0" bIns="0" rIns="0">
            <a:spAutoFit/>
          </a:bodyPr>
          <a:lstStyle/>
          <a:p>
            <a:pPr>
              <a:lnSpc>
                <a:spcPts val="3602"/>
              </a:lnSpc>
            </a:pPr>
            <a:r>
              <a:rPr lang="en-US" sz="2610" spc="255">
                <a:solidFill>
                  <a:srgbClr val="231F20"/>
                </a:solidFill>
                <a:latin typeface="DM Sans Bold"/>
              </a:rPr>
              <a:t>1.Login</a:t>
            </a:r>
          </a:p>
          <a:p>
            <a:pPr>
              <a:lnSpc>
                <a:spcPts val="3326"/>
              </a:lnSpc>
            </a:pPr>
            <a:r>
              <a:rPr lang="en-US" sz="2410" spc="236">
                <a:solidFill>
                  <a:srgbClr val="231F20"/>
                </a:solidFill>
                <a:latin typeface="DM Sans"/>
              </a:rPr>
              <a:t>Before accessing the courses the user sholud login.If account doesnot exists one can create account by signing-up</a:t>
            </a:r>
          </a:p>
          <a:p>
            <a:pPr>
              <a:lnSpc>
                <a:spcPts val="3326"/>
              </a:lnSpc>
            </a:pPr>
          </a:p>
          <a:p>
            <a:pPr>
              <a:lnSpc>
                <a:spcPts val="3602"/>
              </a:lnSpc>
            </a:pPr>
            <a:r>
              <a:rPr lang="en-US" sz="2610" spc="255">
                <a:solidFill>
                  <a:srgbClr val="231F20"/>
                </a:solidFill>
                <a:latin typeface="DM Sans Bold"/>
              </a:rPr>
              <a:t>2.Sign-up</a:t>
            </a:r>
          </a:p>
          <a:p>
            <a:pPr>
              <a:lnSpc>
                <a:spcPts val="3326"/>
              </a:lnSpc>
            </a:pPr>
            <a:r>
              <a:rPr lang="en-US" sz="2410" spc="236">
                <a:solidFill>
                  <a:srgbClr val="231F20"/>
                </a:solidFill>
                <a:latin typeface="DM Sans"/>
              </a:rPr>
              <a:t> To sign-up user should provide some basic information like email,address</a:t>
            </a:r>
          </a:p>
          <a:p>
            <a:pPr>
              <a:lnSpc>
                <a:spcPts val="3326"/>
              </a:lnSpc>
            </a:pPr>
            <a:r>
              <a:rPr lang="en-US" sz="2410" spc="236">
                <a:solidFill>
                  <a:srgbClr val="231F20"/>
                </a:solidFill>
                <a:latin typeface="DM Sans"/>
              </a:rPr>
              <a:t>,password and gender.</a:t>
            </a:r>
          </a:p>
          <a:p>
            <a:pPr>
              <a:lnSpc>
                <a:spcPts val="3326"/>
              </a:lnSpc>
            </a:pPr>
          </a:p>
          <a:p>
            <a:pPr>
              <a:lnSpc>
                <a:spcPts val="3602"/>
              </a:lnSpc>
            </a:pPr>
            <a:r>
              <a:rPr lang="en-US" sz="2610" spc="255">
                <a:solidFill>
                  <a:srgbClr val="231F20"/>
                </a:solidFill>
                <a:latin typeface="DM Sans Bold"/>
              </a:rPr>
              <a:t>3.DataBase check</a:t>
            </a:r>
          </a:p>
          <a:p>
            <a:pPr>
              <a:lnSpc>
                <a:spcPts val="3326"/>
              </a:lnSpc>
            </a:pPr>
            <a:r>
              <a:rPr lang="en-US" sz="2410" spc="236">
                <a:solidFill>
                  <a:srgbClr val="231F20"/>
                </a:solidFill>
                <a:latin typeface="DM Sans"/>
              </a:rPr>
              <a:t> When user login then we check in database and confirm the user account</a:t>
            </a:r>
          </a:p>
          <a:p>
            <a:pPr>
              <a:lnSpc>
                <a:spcPts val="3326"/>
              </a:lnSpc>
            </a:pPr>
            <a:r>
              <a:rPr lang="en-US" sz="2410" spc="236">
                <a:solidFill>
                  <a:srgbClr val="231F20"/>
                </a:solidFill>
                <a:latin typeface="DM Sans"/>
              </a:rPr>
              <a:t>deatils .If the user details are validated the he/she can access courses.</a:t>
            </a:r>
          </a:p>
          <a:p>
            <a:pPr>
              <a:lnSpc>
                <a:spcPts val="3602"/>
              </a:lnSpc>
            </a:pPr>
            <a:r>
              <a:rPr lang="en-US" sz="2610" spc="255">
                <a:solidFill>
                  <a:srgbClr val="231F20"/>
                </a:solidFill>
                <a:latin typeface="DM Sans Bold"/>
              </a:rPr>
              <a:t>4.Storing</a:t>
            </a:r>
          </a:p>
          <a:p>
            <a:pPr>
              <a:lnSpc>
                <a:spcPts val="3326"/>
              </a:lnSpc>
            </a:pPr>
          </a:p>
          <a:p>
            <a:pPr>
              <a:lnSpc>
                <a:spcPts val="3326"/>
              </a:lnSpc>
            </a:pPr>
            <a:r>
              <a:rPr lang="en-US" sz="2410" spc="236">
                <a:solidFill>
                  <a:srgbClr val="231F20"/>
                </a:solidFill>
                <a:latin typeface="DM Sans"/>
              </a:rPr>
              <a:t> If user sign-up then we store the details of a user in database and when</a:t>
            </a:r>
          </a:p>
          <a:p>
            <a:pPr>
              <a:lnSpc>
                <a:spcPts val="3326"/>
              </a:lnSpc>
            </a:pPr>
            <a:r>
              <a:rPr lang="en-US" sz="2410" spc="236">
                <a:solidFill>
                  <a:srgbClr val="231F20"/>
                </a:solidFill>
                <a:latin typeface="DM Sans"/>
              </a:rPr>
              <a:t>user re-visits then we check in database to login</a:t>
            </a:r>
          </a:p>
          <a:p>
            <a:pPr>
              <a:lnSpc>
                <a:spcPts val="3326"/>
              </a:lnSpc>
            </a:pPr>
            <a:r>
              <a:rPr lang="en-US" sz="2410" spc="236">
                <a:solidFill>
                  <a:srgbClr val="231F20"/>
                </a:solidFill>
                <a:latin typeface="DM Sans"/>
              </a:rPr>
              <a:t>.</a:t>
            </a:r>
          </a:p>
          <a:p>
            <a:pPr>
              <a:lnSpc>
                <a:spcPts val="3326"/>
              </a:lnSpc>
            </a:pPr>
          </a:p>
          <a:p>
            <a:pPr>
              <a:lnSpc>
                <a:spcPts val="3464"/>
              </a:lnSpc>
            </a:pPr>
          </a:p>
          <a:p>
            <a:pPr algn="l" marL="0" indent="0" lvl="0">
              <a:lnSpc>
                <a:spcPts val="3602"/>
              </a:lnSpc>
              <a:spcBef>
                <a:spcPct val="0"/>
              </a:spcBef>
            </a:pP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2142191" y="3396305"/>
            <a:ext cx="9610044" cy="1948998"/>
            <a:chOff x="0" y="0"/>
            <a:chExt cx="3682024" cy="746746"/>
          </a:xfrm>
        </p:grpSpPr>
        <p:sp>
          <p:nvSpPr>
            <p:cNvPr name="Freeform 3" id="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832607" y="99804"/>
            <a:ext cx="10979140"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USES</a:t>
            </a:r>
          </a:p>
        </p:txBody>
      </p:sp>
      <p:sp>
        <p:nvSpPr>
          <p:cNvPr name="TextBox 6" id="6"/>
          <p:cNvSpPr txBox="true"/>
          <p:nvPr/>
        </p:nvSpPr>
        <p:spPr>
          <a:xfrm rot="0">
            <a:off x="1295033" y="1534030"/>
            <a:ext cx="14622786" cy="8141351"/>
          </a:xfrm>
          <a:prstGeom prst="rect">
            <a:avLst/>
          </a:prstGeom>
        </p:spPr>
        <p:txBody>
          <a:bodyPr anchor="t" rtlCol="false" tIns="0" lIns="0" bIns="0" rIns="0">
            <a:spAutoFit/>
          </a:bodyPr>
          <a:lstStyle/>
          <a:p>
            <a:pPr>
              <a:lnSpc>
                <a:spcPts val="3602"/>
              </a:lnSpc>
            </a:pPr>
          </a:p>
          <a:p>
            <a:pPr>
              <a:lnSpc>
                <a:spcPts val="3464"/>
              </a:lnSpc>
            </a:pPr>
            <a:r>
              <a:rPr lang="en-US" sz="2510" spc="246">
                <a:solidFill>
                  <a:srgbClr val="231F20"/>
                </a:solidFill>
                <a:latin typeface="DM Sans"/>
              </a:rPr>
              <a:t>Gate preparation websites serve as valuable resources for individuals preparing for the Graduate Aptitude Test in Engineering (GATE), which is an examination used to assess the understanding of various engineering and science subjects. </a:t>
            </a:r>
          </a:p>
          <a:p>
            <a:pPr>
              <a:lnSpc>
                <a:spcPts val="3602"/>
              </a:lnSpc>
            </a:pPr>
          </a:p>
          <a:p>
            <a:pPr>
              <a:lnSpc>
                <a:spcPts val="3602"/>
              </a:lnSpc>
            </a:pPr>
            <a:r>
              <a:rPr lang="en-US" sz="2610" spc="255">
                <a:solidFill>
                  <a:srgbClr val="231F20"/>
                </a:solidFill>
                <a:latin typeface="DM Sans"/>
              </a:rPr>
              <a:t>1. </a:t>
            </a:r>
            <a:r>
              <a:rPr lang="en-US" sz="2610" spc="255">
                <a:solidFill>
                  <a:srgbClr val="231F20"/>
                </a:solidFill>
                <a:latin typeface="DM Sans Bold"/>
              </a:rPr>
              <a:t>Study Materia</a:t>
            </a:r>
            <a:r>
              <a:rPr lang="en-US" sz="2610" spc="255">
                <a:solidFill>
                  <a:srgbClr val="231F20"/>
                </a:solidFill>
                <a:latin typeface="DM Sans"/>
              </a:rPr>
              <a:t>l: GATE preparation websites often provide comprehensive study material, including notes, textbooks, reference materials, and video lectures. These resources help students grasp the fundamental concepts and theories required for the exam.</a:t>
            </a:r>
          </a:p>
          <a:p>
            <a:pPr>
              <a:lnSpc>
                <a:spcPts val="3602"/>
              </a:lnSpc>
            </a:pPr>
            <a:r>
              <a:rPr lang="en-US" sz="2610" spc="255">
                <a:solidFill>
                  <a:srgbClr val="231F20"/>
                </a:solidFill>
                <a:latin typeface="DM Sans"/>
              </a:rPr>
              <a:t>2.</a:t>
            </a:r>
            <a:r>
              <a:rPr lang="en-US" sz="2610" spc="255">
                <a:solidFill>
                  <a:srgbClr val="231F20"/>
                </a:solidFill>
                <a:latin typeface="DM Sans Bold"/>
              </a:rPr>
              <a:t>Practice Questions</a:t>
            </a:r>
            <a:r>
              <a:rPr lang="en-US" sz="2610" spc="255">
                <a:solidFill>
                  <a:srgbClr val="231F20"/>
                </a:solidFill>
                <a:latin typeface="DM Sans Semi-Bold"/>
              </a:rPr>
              <a:t>:</a:t>
            </a:r>
            <a:r>
              <a:rPr lang="en-US" sz="2610" spc="255">
                <a:solidFill>
                  <a:srgbClr val="231F20"/>
                </a:solidFill>
                <a:latin typeface="DM Sans"/>
              </a:rPr>
              <a:t> These websites offer a plethora of practice questions, both subjective and objective, covering different difficulty levels and topics. Solving these questions helps candidates assess their understanding, improve problem-solving skills, and get accustomed to the exam pattern.</a:t>
            </a:r>
          </a:p>
          <a:p>
            <a:pPr>
              <a:lnSpc>
                <a:spcPts val="3602"/>
              </a:lnSpc>
            </a:pPr>
            <a:r>
              <a:rPr lang="en-US" sz="2610" spc="255">
                <a:solidFill>
                  <a:srgbClr val="231F20"/>
                </a:solidFill>
                <a:latin typeface="DM Sans"/>
              </a:rPr>
              <a:t>3.</a:t>
            </a:r>
            <a:r>
              <a:rPr lang="en-US" sz="2610" spc="255">
                <a:solidFill>
                  <a:srgbClr val="231F20"/>
                </a:solidFill>
                <a:latin typeface="DM Sans Bold"/>
              </a:rPr>
              <a:t>Mock Tests: </a:t>
            </a:r>
            <a:r>
              <a:rPr lang="en-US" sz="2610" spc="255">
                <a:solidFill>
                  <a:srgbClr val="231F20"/>
                </a:solidFill>
                <a:latin typeface="DM Sans"/>
              </a:rPr>
              <a:t>Mock tests simulate the actual GATE exam environment, allowing candidates to practice under timed conditions. This helps in building time management skills and reducing exam anxiety.</a:t>
            </a:r>
          </a:p>
          <a:p>
            <a:pPr>
              <a:lnSpc>
                <a:spcPts val="3464"/>
              </a:lnSpc>
            </a:pPr>
          </a:p>
          <a:p>
            <a:pPr algn="l" marL="0" indent="0" lvl="0">
              <a:lnSpc>
                <a:spcPts val="3602"/>
              </a:lnSpc>
              <a:spcBef>
                <a:spcPct val="0"/>
              </a:spcBef>
            </a:pP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950872" y="4697942"/>
            <a:ext cx="4473739" cy="2443073"/>
          </a:xfrm>
          <a:custGeom>
            <a:avLst/>
            <a:gdLst/>
            <a:ahLst/>
            <a:cxnLst/>
            <a:rect r="r" b="b" t="t" l="l"/>
            <a:pathLst>
              <a:path h="2443073" w="4473739">
                <a:moveTo>
                  <a:pt x="0" y="0"/>
                </a:moveTo>
                <a:lnTo>
                  <a:pt x="4473740" y="0"/>
                </a:lnTo>
                <a:lnTo>
                  <a:pt x="4473740" y="2443072"/>
                </a:lnTo>
                <a:lnTo>
                  <a:pt x="0" y="2443072"/>
                </a:lnTo>
                <a:lnTo>
                  <a:pt x="0" y="0"/>
                </a:lnTo>
                <a:close/>
              </a:path>
            </a:pathLst>
          </a:custGeom>
          <a:blipFill>
            <a:blip r:embed="rId5"/>
            <a:stretch>
              <a:fillRect l="0" t="-11039" r="0" b="-11039"/>
            </a:stretch>
          </a:blipFill>
        </p:spPr>
      </p:sp>
      <p:sp>
        <p:nvSpPr>
          <p:cNvPr name="Freeform 6" id="6"/>
          <p:cNvSpPr/>
          <p:nvPr/>
        </p:nvSpPr>
        <p:spPr>
          <a:xfrm flipH="false" flipV="false" rot="0">
            <a:off x="2794825" y="2620018"/>
            <a:ext cx="12698350" cy="7139336"/>
          </a:xfrm>
          <a:custGeom>
            <a:avLst/>
            <a:gdLst/>
            <a:ahLst/>
            <a:cxnLst/>
            <a:rect r="r" b="b" t="t" l="l"/>
            <a:pathLst>
              <a:path h="7139336" w="12698350">
                <a:moveTo>
                  <a:pt x="0" y="0"/>
                </a:moveTo>
                <a:lnTo>
                  <a:pt x="12698350" y="0"/>
                </a:lnTo>
                <a:lnTo>
                  <a:pt x="12698350" y="7139336"/>
                </a:lnTo>
                <a:lnTo>
                  <a:pt x="0" y="7139336"/>
                </a:lnTo>
                <a:lnTo>
                  <a:pt x="0" y="0"/>
                </a:lnTo>
                <a:close/>
              </a:path>
            </a:pathLst>
          </a:custGeom>
          <a:blipFill>
            <a:blip r:embed="rId6"/>
            <a:stretch>
              <a:fillRect l="0" t="0" r="0" b="0"/>
            </a:stretch>
          </a:blipFill>
        </p:spPr>
      </p:sp>
      <p:sp>
        <p:nvSpPr>
          <p:cNvPr name="TextBox 7" id="7"/>
          <p:cNvSpPr txBox="true"/>
          <p:nvPr/>
        </p:nvSpPr>
        <p:spPr>
          <a:xfrm rot="0">
            <a:off x="3690980" y="666329"/>
            <a:ext cx="10906040" cy="1349947"/>
          </a:xfrm>
          <a:prstGeom prst="rect">
            <a:avLst/>
          </a:prstGeom>
        </p:spPr>
        <p:txBody>
          <a:bodyPr anchor="t" rtlCol="false" tIns="0" lIns="0" bIns="0" rIns="0">
            <a:spAutoFit/>
          </a:bodyPr>
          <a:lstStyle/>
          <a:p>
            <a:pPr algn="ctr">
              <a:lnSpc>
                <a:spcPts val="11082"/>
              </a:lnSpc>
            </a:pPr>
            <a:r>
              <a:rPr lang="en-US" sz="8030" spc="786">
                <a:solidFill>
                  <a:srgbClr val="1A1A1A"/>
                </a:solidFill>
                <a:latin typeface="Oswald"/>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950872" y="4697942"/>
            <a:ext cx="4473739" cy="2443073"/>
          </a:xfrm>
          <a:custGeom>
            <a:avLst/>
            <a:gdLst/>
            <a:ahLst/>
            <a:cxnLst/>
            <a:rect r="r" b="b" t="t" l="l"/>
            <a:pathLst>
              <a:path h="2443073" w="4473739">
                <a:moveTo>
                  <a:pt x="0" y="0"/>
                </a:moveTo>
                <a:lnTo>
                  <a:pt x="4473740" y="0"/>
                </a:lnTo>
                <a:lnTo>
                  <a:pt x="4473740" y="2443072"/>
                </a:lnTo>
                <a:lnTo>
                  <a:pt x="0" y="2443072"/>
                </a:lnTo>
                <a:lnTo>
                  <a:pt x="0" y="0"/>
                </a:lnTo>
                <a:close/>
              </a:path>
            </a:pathLst>
          </a:custGeom>
          <a:blipFill>
            <a:blip r:embed="rId5"/>
            <a:stretch>
              <a:fillRect l="0" t="-11039" r="0" b="-11039"/>
            </a:stretch>
          </a:blipFill>
        </p:spPr>
      </p:sp>
      <p:sp>
        <p:nvSpPr>
          <p:cNvPr name="Freeform 6" id="6"/>
          <p:cNvSpPr/>
          <p:nvPr/>
        </p:nvSpPr>
        <p:spPr>
          <a:xfrm flipH="false" flipV="false" rot="0">
            <a:off x="1028700" y="669503"/>
            <a:ext cx="15915313" cy="8947994"/>
          </a:xfrm>
          <a:custGeom>
            <a:avLst/>
            <a:gdLst/>
            <a:ahLst/>
            <a:cxnLst/>
            <a:rect r="r" b="b" t="t" l="l"/>
            <a:pathLst>
              <a:path h="8947994" w="15915313">
                <a:moveTo>
                  <a:pt x="0" y="0"/>
                </a:moveTo>
                <a:lnTo>
                  <a:pt x="15915313" y="0"/>
                </a:lnTo>
                <a:lnTo>
                  <a:pt x="15915313" y="8947994"/>
                </a:lnTo>
                <a:lnTo>
                  <a:pt x="0" y="8947994"/>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950872" y="4697942"/>
            <a:ext cx="4473739" cy="2443073"/>
          </a:xfrm>
          <a:custGeom>
            <a:avLst/>
            <a:gdLst/>
            <a:ahLst/>
            <a:cxnLst/>
            <a:rect r="r" b="b" t="t" l="l"/>
            <a:pathLst>
              <a:path h="2443073" w="4473739">
                <a:moveTo>
                  <a:pt x="0" y="0"/>
                </a:moveTo>
                <a:lnTo>
                  <a:pt x="4473740" y="0"/>
                </a:lnTo>
                <a:lnTo>
                  <a:pt x="4473740" y="2443072"/>
                </a:lnTo>
                <a:lnTo>
                  <a:pt x="0" y="2443072"/>
                </a:lnTo>
                <a:lnTo>
                  <a:pt x="0" y="0"/>
                </a:lnTo>
                <a:close/>
              </a:path>
            </a:pathLst>
          </a:custGeom>
          <a:blipFill>
            <a:blip r:embed="rId5"/>
            <a:stretch>
              <a:fillRect l="0" t="-11039" r="0" b="-11039"/>
            </a:stretch>
          </a:blipFill>
        </p:spPr>
      </p:sp>
      <p:sp>
        <p:nvSpPr>
          <p:cNvPr name="Freeform 6" id="6"/>
          <p:cNvSpPr/>
          <p:nvPr/>
        </p:nvSpPr>
        <p:spPr>
          <a:xfrm flipH="false" flipV="false" rot="0">
            <a:off x="1561365" y="1077352"/>
            <a:ext cx="14464475" cy="8132296"/>
          </a:xfrm>
          <a:custGeom>
            <a:avLst/>
            <a:gdLst/>
            <a:ahLst/>
            <a:cxnLst/>
            <a:rect r="r" b="b" t="t" l="l"/>
            <a:pathLst>
              <a:path h="8132296" w="14464475">
                <a:moveTo>
                  <a:pt x="0" y="0"/>
                </a:moveTo>
                <a:lnTo>
                  <a:pt x="14464475" y="0"/>
                </a:lnTo>
                <a:lnTo>
                  <a:pt x="14464475" y="8132296"/>
                </a:lnTo>
                <a:lnTo>
                  <a:pt x="0" y="8132296"/>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DAFrNkKqeI8</dc:identifier>
  <dcterms:modified xsi:type="dcterms:W3CDTF">2011-08-01T06:04:30Z</dcterms:modified>
  <cp:revision>1</cp:revision>
  <dc:title>Grey minimalist business project presentation </dc:title>
</cp:coreProperties>
</file>