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32405D-F3B3-455B-AD82-8823D4CE7509}" type="datetimeFigureOut">
              <a:rPr lang="en-US" smtClean="0"/>
              <a:t>06-Jun-24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E7DF5-79D0-457E-AAAA-0EAB441AA792}" type="slidenum">
              <a:rPr lang="en-US" smtClean="0"/>
              <a:t>‹#›</a:t>
            </a:fld>
            <a:endParaRPr lang="en-US"/>
          </a:p>
        </p:txBody>
      </p:sp>
    </p:spTree>
    <p:extLst>
      <p:ext uri="{BB962C8B-B14F-4D97-AF65-F5344CB8AC3E}">
        <p14:creationId xmlns:p14="http://schemas.microsoft.com/office/powerpoint/2010/main" val="85890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2405D-F3B3-455B-AD82-8823D4CE7509}" type="datetimeFigureOut">
              <a:rPr lang="en-US" smtClean="0"/>
              <a:t>06-Jun-24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E7DF5-79D0-457E-AAAA-0EAB441AA792}" type="slidenum">
              <a:rPr lang="en-US" smtClean="0"/>
              <a:t>‹#›</a:t>
            </a:fld>
            <a:endParaRPr lang="en-US"/>
          </a:p>
        </p:txBody>
      </p:sp>
    </p:spTree>
    <p:extLst>
      <p:ext uri="{BB962C8B-B14F-4D97-AF65-F5344CB8AC3E}">
        <p14:creationId xmlns:p14="http://schemas.microsoft.com/office/powerpoint/2010/main" val="421151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2405D-F3B3-455B-AD82-8823D4CE7509}" type="datetimeFigureOut">
              <a:rPr lang="en-US" smtClean="0"/>
              <a:t>06-Jun-24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E7DF5-79D0-457E-AAAA-0EAB441AA792}" type="slidenum">
              <a:rPr lang="en-US" smtClean="0"/>
              <a:t>‹#›</a:t>
            </a:fld>
            <a:endParaRPr lang="en-US"/>
          </a:p>
        </p:txBody>
      </p:sp>
    </p:spTree>
    <p:extLst>
      <p:ext uri="{BB962C8B-B14F-4D97-AF65-F5344CB8AC3E}">
        <p14:creationId xmlns:p14="http://schemas.microsoft.com/office/powerpoint/2010/main" val="274864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2405D-F3B3-455B-AD82-8823D4CE7509}" type="datetimeFigureOut">
              <a:rPr lang="en-US" smtClean="0"/>
              <a:t>06-Jun-24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E7DF5-79D0-457E-AAAA-0EAB441AA792}" type="slidenum">
              <a:rPr lang="en-US" smtClean="0"/>
              <a:t>‹#›</a:t>
            </a:fld>
            <a:endParaRPr lang="en-US"/>
          </a:p>
        </p:txBody>
      </p:sp>
    </p:spTree>
    <p:extLst>
      <p:ext uri="{BB962C8B-B14F-4D97-AF65-F5344CB8AC3E}">
        <p14:creationId xmlns:p14="http://schemas.microsoft.com/office/powerpoint/2010/main" val="188255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32405D-F3B3-455B-AD82-8823D4CE7509}" type="datetimeFigureOut">
              <a:rPr lang="en-US" smtClean="0"/>
              <a:t>06-Jun-24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E7DF5-79D0-457E-AAAA-0EAB441AA792}" type="slidenum">
              <a:rPr lang="en-US" smtClean="0"/>
              <a:t>‹#›</a:t>
            </a:fld>
            <a:endParaRPr lang="en-US"/>
          </a:p>
        </p:txBody>
      </p:sp>
    </p:spTree>
    <p:extLst>
      <p:ext uri="{BB962C8B-B14F-4D97-AF65-F5344CB8AC3E}">
        <p14:creationId xmlns:p14="http://schemas.microsoft.com/office/powerpoint/2010/main" val="171883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32405D-F3B3-455B-AD82-8823D4CE7509}" type="datetimeFigureOut">
              <a:rPr lang="en-US" smtClean="0"/>
              <a:t>06-Jun-24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E7DF5-79D0-457E-AAAA-0EAB441AA792}" type="slidenum">
              <a:rPr lang="en-US" smtClean="0"/>
              <a:t>‹#›</a:t>
            </a:fld>
            <a:endParaRPr lang="en-US"/>
          </a:p>
        </p:txBody>
      </p:sp>
    </p:spTree>
    <p:extLst>
      <p:ext uri="{BB962C8B-B14F-4D97-AF65-F5344CB8AC3E}">
        <p14:creationId xmlns:p14="http://schemas.microsoft.com/office/powerpoint/2010/main" val="116137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32405D-F3B3-455B-AD82-8823D4CE7509}" type="datetimeFigureOut">
              <a:rPr lang="en-US" smtClean="0"/>
              <a:t>06-Jun-24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E7DF5-79D0-457E-AAAA-0EAB441AA792}" type="slidenum">
              <a:rPr lang="en-US" smtClean="0"/>
              <a:t>‹#›</a:t>
            </a:fld>
            <a:endParaRPr lang="en-US"/>
          </a:p>
        </p:txBody>
      </p:sp>
    </p:spTree>
    <p:extLst>
      <p:ext uri="{BB962C8B-B14F-4D97-AF65-F5344CB8AC3E}">
        <p14:creationId xmlns:p14="http://schemas.microsoft.com/office/powerpoint/2010/main" val="1917372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32405D-F3B3-455B-AD82-8823D4CE7509}" type="datetimeFigureOut">
              <a:rPr lang="en-US" smtClean="0"/>
              <a:t>06-Jun-24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E7DF5-79D0-457E-AAAA-0EAB441AA792}" type="slidenum">
              <a:rPr lang="en-US" smtClean="0"/>
              <a:t>‹#›</a:t>
            </a:fld>
            <a:endParaRPr lang="en-US"/>
          </a:p>
        </p:txBody>
      </p:sp>
    </p:spTree>
    <p:extLst>
      <p:ext uri="{BB962C8B-B14F-4D97-AF65-F5344CB8AC3E}">
        <p14:creationId xmlns:p14="http://schemas.microsoft.com/office/powerpoint/2010/main" val="295777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2405D-F3B3-455B-AD82-8823D4CE7509}" type="datetimeFigureOut">
              <a:rPr lang="en-US" smtClean="0"/>
              <a:t>06-Jun-24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E7DF5-79D0-457E-AAAA-0EAB441AA792}" type="slidenum">
              <a:rPr lang="en-US" smtClean="0"/>
              <a:t>‹#›</a:t>
            </a:fld>
            <a:endParaRPr lang="en-US"/>
          </a:p>
        </p:txBody>
      </p:sp>
    </p:spTree>
    <p:extLst>
      <p:ext uri="{BB962C8B-B14F-4D97-AF65-F5344CB8AC3E}">
        <p14:creationId xmlns:p14="http://schemas.microsoft.com/office/powerpoint/2010/main" val="234461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2405D-F3B3-455B-AD82-8823D4CE7509}" type="datetimeFigureOut">
              <a:rPr lang="en-US" smtClean="0"/>
              <a:t>06-Jun-24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E7DF5-79D0-457E-AAAA-0EAB441AA792}" type="slidenum">
              <a:rPr lang="en-US" smtClean="0"/>
              <a:t>‹#›</a:t>
            </a:fld>
            <a:endParaRPr lang="en-US"/>
          </a:p>
        </p:txBody>
      </p:sp>
    </p:spTree>
    <p:extLst>
      <p:ext uri="{BB962C8B-B14F-4D97-AF65-F5344CB8AC3E}">
        <p14:creationId xmlns:p14="http://schemas.microsoft.com/office/powerpoint/2010/main" val="1206938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2405D-F3B3-455B-AD82-8823D4CE7509}" type="datetimeFigureOut">
              <a:rPr lang="en-US" smtClean="0"/>
              <a:t>06-Jun-24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E7DF5-79D0-457E-AAAA-0EAB441AA792}" type="slidenum">
              <a:rPr lang="en-US" smtClean="0"/>
              <a:t>‹#›</a:t>
            </a:fld>
            <a:endParaRPr lang="en-US"/>
          </a:p>
        </p:txBody>
      </p:sp>
    </p:spTree>
    <p:extLst>
      <p:ext uri="{BB962C8B-B14F-4D97-AF65-F5344CB8AC3E}">
        <p14:creationId xmlns:p14="http://schemas.microsoft.com/office/powerpoint/2010/main" val="142142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2405D-F3B3-455B-AD82-8823D4CE7509}" type="datetimeFigureOut">
              <a:rPr lang="en-US" smtClean="0"/>
              <a:t>06-Jun-24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E7DF5-79D0-457E-AAAA-0EAB441AA792}" type="slidenum">
              <a:rPr lang="en-US" smtClean="0"/>
              <a:t>‹#›</a:t>
            </a:fld>
            <a:endParaRPr lang="en-US"/>
          </a:p>
        </p:txBody>
      </p:sp>
    </p:spTree>
    <p:extLst>
      <p:ext uri="{BB962C8B-B14F-4D97-AF65-F5344CB8AC3E}">
        <p14:creationId xmlns:p14="http://schemas.microsoft.com/office/powerpoint/2010/main" val="78526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29" cy="6858701"/>
          </a:xfrm>
          <a:prstGeom prst="rect">
            <a:avLst/>
          </a:prstGeom>
        </p:spPr>
      </p:pic>
      <p:sp>
        <p:nvSpPr>
          <p:cNvPr id="8" name="TextBox 7"/>
          <p:cNvSpPr txBox="1"/>
          <p:nvPr/>
        </p:nvSpPr>
        <p:spPr>
          <a:xfrm>
            <a:off x="965915" y="1906073"/>
            <a:ext cx="6459289" cy="1323439"/>
          </a:xfrm>
          <a:prstGeom prst="rect">
            <a:avLst/>
          </a:prstGeom>
          <a:noFill/>
        </p:spPr>
        <p:txBody>
          <a:bodyPr wrap="square" rtlCol="0">
            <a:spAutoFit/>
          </a:bodyPr>
          <a:lstStyle/>
          <a:p>
            <a:r>
              <a:rPr lang="en-US" sz="4000" dirty="0" smtClean="0">
                <a:solidFill>
                  <a:srgbClr val="002060"/>
                </a:solidFill>
                <a:latin typeface="Comic Sans MS" panose="030F0702030302020204" pitchFamily="66" charset="0"/>
              </a:rPr>
              <a:t>HUMAN RESOURCES </a:t>
            </a:r>
          </a:p>
          <a:p>
            <a:r>
              <a:rPr lang="en-US" sz="4000" dirty="0">
                <a:solidFill>
                  <a:srgbClr val="002060"/>
                </a:solidFill>
                <a:latin typeface="Comic Sans MS" panose="030F0702030302020204" pitchFamily="66" charset="0"/>
              </a:rPr>
              <a:t> </a:t>
            </a:r>
            <a:r>
              <a:rPr lang="en-US" sz="4000" dirty="0" smtClean="0">
                <a:solidFill>
                  <a:srgbClr val="002060"/>
                </a:solidFill>
                <a:latin typeface="Comic Sans MS" panose="030F0702030302020204" pitchFamily="66" charset="0"/>
              </a:rPr>
              <a:t>     ANALYSIS</a:t>
            </a:r>
            <a:endParaRPr lang="en-US" sz="4000" dirty="0">
              <a:solidFill>
                <a:srgbClr val="002060"/>
              </a:solidFill>
              <a:latin typeface="Comic Sans MS" panose="030F0702030302020204" pitchFamily="66" charset="0"/>
            </a:endParaRPr>
          </a:p>
        </p:txBody>
      </p:sp>
      <p:sp>
        <p:nvSpPr>
          <p:cNvPr id="9" name="TextBox 8"/>
          <p:cNvSpPr txBox="1"/>
          <p:nvPr/>
        </p:nvSpPr>
        <p:spPr>
          <a:xfrm>
            <a:off x="2047741" y="3786389"/>
            <a:ext cx="2552302" cy="523220"/>
          </a:xfrm>
          <a:prstGeom prst="rect">
            <a:avLst/>
          </a:prstGeom>
          <a:noFill/>
        </p:spPr>
        <p:txBody>
          <a:bodyPr wrap="none" rtlCol="0">
            <a:spAutoFit/>
          </a:bodyPr>
          <a:lstStyle/>
          <a:p>
            <a:r>
              <a:rPr lang="en-US" sz="2800" dirty="0" smtClean="0">
                <a:solidFill>
                  <a:srgbClr val="002060"/>
                </a:solidFill>
                <a:latin typeface="Comic Sans MS" panose="030F0702030302020204" pitchFamily="66" charset="0"/>
              </a:rPr>
              <a:t>VANMATHI</a:t>
            </a:r>
            <a:r>
              <a:rPr lang="en-US" dirty="0" smtClean="0">
                <a:solidFill>
                  <a:srgbClr val="002060"/>
                </a:solidFill>
                <a:latin typeface="Comic Sans MS" panose="030F0702030302020204" pitchFamily="66" charset="0"/>
              </a:rPr>
              <a:t> </a:t>
            </a:r>
            <a:r>
              <a:rPr lang="en-US" sz="2800" dirty="0" smtClean="0">
                <a:latin typeface="Comic Sans MS" panose="030F0702030302020204" pitchFamily="66" charset="0"/>
              </a:rPr>
              <a:t>K</a:t>
            </a:r>
            <a:endParaRPr lang="en-US" sz="2800" dirty="0">
              <a:latin typeface="Comic Sans MS" panose="030F0702030302020204" pitchFamily="66" charset="0"/>
            </a:endParaRPr>
          </a:p>
        </p:txBody>
      </p:sp>
    </p:spTree>
    <p:extLst>
      <p:ext uri="{BB962C8B-B14F-4D97-AF65-F5344CB8AC3E}">
        <p14:creationId xmlns:p14="http://schemas.microsoft.com/office/powerpoint/2010/main" val="2332420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5" y="412124"/>
            <a:ext cx="11213392" cy="523220"/>
          </a:xfrm>
          <a:prstGeom prst="rect">
            <a:avLst/>
          </a:prstGeom>
          <a:noFill/>
        </p:spPr>
        <p:txBody>
          <a:bodyPr wrap="square" rtlCol="0">
            <a:spAutoFit/>
          </a:bodyPr>
          <a:lstStyle/>
          <a:p>
            <a:r>
              <a:rPr lang="en-US" sz="2800" dirty="0" smtClean="0">
                <a:solidFill>
                  <a:schemeClr val="bg1"/>
                </a:solidFill>
                <a:latin typeface="Comic Sans MS" panose="030F0702030302020204" pitchFamily="66" charset="0"/>
              </a:rPr>
              <a:t>7. Find the highest Monthly Income in the dataset</a:t>
            </a:r>
            <a:endParaRPr lang="en-US" sz="2800" dirty="0">
              <a:solidFill>
                <a:schemeClr val="bg1"/>
              </a:solidFill>
              <a:latin typeface="Comic Sans MS" panose="030F0702030302020204" pitchFamily="66" charset="0"/>
            </a:endParaRPr>
          </a:p>
        </p:txBody>
      </p:sp>
      <p:sp>
        <p:nvSpPr>
          <p:cNvPr id="4" name="TextBox 3"/>
          <p:cNvSpPr txBox="1"/>
          <p:nvPr/>
        </p:nvSpPr>
        <p:spPr>
          <a:xfrm>
            <a:off x="528035" y="1813728"/>
            <a:ext cx="9234151" cy="830997"/>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MAX(</a:t>
            </a:r>
            <a:r>
              <a:rPr lang="en-US" sz="2400" dirty="0" err="1" smtClean="0">
                <a:solidFill>
                  <a:srgbClr val="FF0000"/>
                </a:solidFill>
              </a:rPr>
              <a:t>MonthlyIncome</a:t>
            </a:r>
            <a:r>
              <a:rPr lang="en-US" sz="2400" dirty="0" smtClean="0">
                <a:solidFill>
                  <a:srgbClr val="FF0000"/>
                </a:solidFill>
              </a:rPr>
              <a:t>) FROM  hr.gd;</a:t>
            </a:r>
            <a:endParaRPr lang="en-US" sz="2400" dirty="0">
              <a:solidFill>
                <a:srgbClr val="FF0000"/>
              </a:solidFill>
            </a:endParaRPr>
          </a:p>
        </p:txBody>
      </p:sp>
      <p:sp>
        <p:nvSpPr>
          <p:cNvPr id="5" name="TextBox 4"/>
          <p:cNvSpPr txBox="1"/>
          <p:nvPr/>
        </p:nvSpPr>
        <p:spPr>
          <a:xfrm>
            <a:off x="528035" y="3230721"/>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473" y="4094136"/>
            <a:ext cx="3955423" cy="1070291"/>
          </a:xfrm>
          <a:prstGeom prst="rect">
            <a:avLst/>
          </a:prstGeom>
        </p:spPr>
      </p:pic>
    </p:spTree>
    <p:extLst>
      <p:ext uri="{BB962C8B-B14F-4D97-AF65-F5344CB8AC3E}">
        <p14:creationId xmlns:p14="http://schemas.microsoft.com/office/powerpoint/2010/main" val="127091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5" y="412124"/>
            <a:ext cx="10251582" cy="954107"/>
          </a:xfrm>
          <a:prstGeom prst="rect">
            <a:avLst/>
          </a:prstGeom>
          <a:noFill/>
        </p:spPr>
        <p:txBody>
          <a:bodyPr wrap="square" rtlCol="0">
            <a:spAutoFit/>
          </a:bodyPr>
          <a:lstStyle/>
          <a:p>
            <a:r>
              <a:rPr lang="en-US" sz="2800" dirty="0" smtClean="0">
                <a:solidFill>
                  <a:schemeClr val="bg1"/>
                </a:solidFill>
                <a:latin typeface="Comic Sans MS" panose="030F0702030302020204" pitchFamily="66" charset="0"/>
              </a:rPr>
              <a:t>8. List employees who have '</a:t>
            </a:r>
            <a:r>
              <a:rPr lang="en-US" sz="2800" dirty="0" err="1" smtClean="0">
                <a:solidFill>
                  <a:schemeClr val="bg1"/>
                </a:solidFill>
                <a:latin typeface="Comic Sans MS" panose="030F0702030302020204" pitchFamily="66" charset="0"/>
              </a:rPr>
              <a:t>Travel_Rarely</a:t>
            </a:r>
            <a:r>
              <a:rPr lang="en-US" sz="2800" dirty="0" smtClean="0">
                <a:solidFill>
                  <a:schemeClr val="bg1"/>
                </a:solidFill>
                <a:latin typeface="Comic Sans MS" panose="030F0702030302020204" pitchFamily="66" charset="0"/>
              </a:rPr>
              <a:t>' as their              </a:t>
            </a:r>
            <a:r>
              <a:rPr lang="en-US" sz="2800" dirty="0" err="1" smtClean="0">
                <a:solidFill>
                  <a:schemeClr val="bg1"/>
                </a:solidFill>
                <a:latin typeface="Comic Sans MS" panose="030F0702030302020204" pitchFamily="66" charset="0"/>
              </a:rPr>
              <a:t>BusinessTravel</a:t>
            </a:r>
            <a:r>
              <a:rPr lang="en-US" sz="2800" dirty="0" smtClean="0">
                <a:solidFill>
                  <a:schemeClr val="bg1"/>
                </a:solidFill>
                <a:latin typeface="Comic Sans MS" panose="030F0702030302020204" pitchFamily="66" charset="0"/>
              </a:rPr>
              <a:t> type.</a:t>
            </a:r>
            <a:endParaRPr lang="en-US" sz="2800" dirty="0">
              <a:solidFill>
                <a:schemeClr val="bg1"/>
              </a:solidFill>
              <a:latin typeface="Comic Sans MS" panose="030F0702030302020204" pitchFamily="66" charset="0"/>
            </a:endParaRPr>
          </a:p>
        </p:txBody>
      </p:sp>
      <p:sp>
        <p:nvSpPr>
          <p:cNvPr id="4" name="TextBox 3"/>
          <p:cNvSpPr txBox="1"/>
          <p:nvPr/>
        </p:nvSpPr>
        <p:spPr>
          <a:xfrm>
            <a:off x="528035" y="1813728"/>
            <a:ext cx="9234151" cy="830997"/>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MAX(</a:t>
            </a:r>
            <a:r>
              <a:rPr lang="en-US" sz="2400" dirty="0" err="1" smtClean="0">
                <a:solidFill>
                  <a:srgbClr val="FF0000"/>
                </a:solidFill>
              </a:rPr>
              <a:t>MonthlyIncome</a:t>
            </a:r>
            <a:r>
              <a:rPr lang="en-US" sz="2400" dirty="0" smtClean="0">
                <a:solidFill>
                  <a:srgbClr val="FF0000"/>
                </a:solidFill>
              </a:rPr>
              <a:t>) FROM  hr.gd;</a:t>
            </a:r>
            <a:endParaRPr lang="en-US" sz="2400" dirty="0">
              <a:solidFill>
                <a:srgbClr val="FF0000"/>
              </a:solidFill>
            </a:endParaRPr>
          </a:p>
        </p:txBody>
      </p:sp>
      <p:sp>
        <p:nvSpPr>
          <p:cNvPr id="5" name="TextBox 4"/>
          <p:cNvSpPr txBox="1"/>
          <p:nvPr/>
        </p:nvSpPr>
        <p:spPr>
          <a:xfrm>
            <a:off x="528035" y="3230721"/>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394" y="3498313"/>
            <a:ext cx="1838325" cy="3105150"/>
          </a:xfrm>
          <a:prstGeom prst="rect">
            <a:avLst/>
          </a:prstGeom>
        </p:spPr>
      </p:pic>
    </p:spTree>
    <p:extLst>
      <p:ext uri="{BB962C8B-B14F-4D97-AF65-F5344CB8AC3E}">
        <p14:creationId xmlns:p14="http://schemas.microsoft.com/office/powerpoint/2010/main" val="4007171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5" y="412124"/>
            <a:ext cx="10251582" cy="954107"/>
          </a:xfrm>
          <a:prstGeom prst="rect">
            <a:avLst/>
          </a:prstGeom>
          <a:noFill/>
        </p:spPr>
        <p:txBody>
          <a:bodyPr wrap="square" rtlCol="0">
            <a:spAutoFit/>
          </a:bodyPr>
          <a:lstStyle/>
          <a:p>
            <a:r>
              <a:rPr lang="en-US" sz="2800" dirty="0" smtClean="0">
                <a:solidFill>
                  <a:schemeClr val="bg1"/>
                </a:solidFill>
                <a:latin typeface="Comic Sans MS" panose="030F0702030302020204" pitchFamily="66" charset="0"/>
              </a:rPr>
              <a:t>9. Retrieve the distinct </a:t>
            </a:r>
            <a:r>
              <a:rPr lang="en-US" sz="2800" dirty="0" err="1" smtClean="0">
                <a:solidFill>
                  <a:schemeClr val="bg1"/>
                </a:solidFill>
                <a:latin typeface="Comic Sans MS" panose="030F0702030302020204" pitchFamily="66" charset="0"/>
              </a:rPr>
              <a:t>MaritalStatus</a:t>
            </a:r>
            <a:r>
              <a:rPr lang="en-US" sz="2800" dirty="0" smtClean="0">
                <a:solidFill>
                  <a:schemeClr val="bg1"/>
                </a:solidFill>
                <a:latin typeface="Comic Sans MS" panose="030F0702030302020204" pitchFamily="66" charset="0"/>
              </a:rPr>
              <a:t> categories in the dataset.</a:t>
            </a:r>
            <a:endParaRPr lang="en-US" sz="2800" dirty="0">
              <a:solidFill>
                <a:schemeClr val="bg1"/>
              </a:solidFill>
              <a:latin typeface="Comic Sans MS" panose="030F0702030302020204" pitchFamily="66" charset="0"/>
            </a:endParaRPr>
          </a:p>
        </p:txBody>
      </p:sp>
      <p:sp>
        <p:nvSpPr>
          <p:cNvPr id="4" name="TextBox 3"/>
          <p:cNvSpPr txBox="1"/>
          <p:nvPr/>
        </p:nvSpPr>
        <p:spPr>
          <a:xfrm>
            <a:off x="528035" y="1813728"/>
            <a:ext cx="9234151" cy="830997"/>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DISTINCT(</a:t>
            </a:r>
            <a:r>
              <a:rPr lang="en-US" sz="2400" dirty="0" err="1" smtClean="0">
                <a:solidFill>
                  <a:srgbClr val="FF0000"/>
                </a:solidFill>
              </a:rPr>
              <a:t>MaritalStatus</a:t>
            </a:r>
            <a:r>
              <a:rPr lang="en-US" sz="2400" dirty="0" smtClean="0">
                <a:solidFill>
                  <a:srgbClr val="FF0000"/>
                </a:solidFill>
              </a:rPr>
              <a:t>) FROM hr.gd;</a:t>
            </a:r>
            <a:endParaRPr lang="en-US" sz="2400" dirty="0">
              <a:solidFill>
                <a:srgbClr val="FF0000"/>
              </a:solidFill>
            </a:endParaRPr>
          </a:p>
        </p:txBody>
      </p:sp>
      <p:sp>
        <p:nvSpPr>
          <p:cNvPr id="5" name="TextBox 4"/>
          <p:cNvSpPr txBox="1"/>
          <p:nvPr/>
        </p:nvSpPr>
        <p:spPr>
          <a:xfrm>
            <a:off x="528035" y="3230721"/>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978" y="3996810"/>
            <a:ext cx="2094245" cy="1515348"/>
          </a:xfrm>
          <a:prstGeom prst="rect">
            <a:avLst/>
          </a:prstGeom>
        </p:spPr>
      </p:pic>
    </p:spTree>
    <p:extLst>
      <p:ext uri="{BB962C8B-B14F-4D97-AF65-F5344CB8AC3E}">
        <p14:creationId xmlns:p14="http://schemas.microsoft.com/office/powerpoint/2010/main" val="2417449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5" y="412124"/>
            <a:ext cx="11140224" cy="954107"/>
          </a:xfrm>
          <a:prstGeom prst="rect">
            <a:avLst/>
          </a:prstGeom>
          <a:noFill/>
        </p:spPr>
        <p:txBody>
          <a:bodyPr wrap="square" rtlCol="0">
            <a:spAutoFit/>
          </a:bodyPr>
          <a:lstStyle/>
          <a:p>
            <a:r>
              <a:rPr lang="en-US" sz="2800" dirty="0" smtClean="0">
                <a:solidFill>
                  <a:schemeClr val="bg1"/>
                </a:solidFill>
                <a:latin typeface="Comic Sans MS" panose="030F0702030302020204" pitchFamily="66" charset="0"/>
              </a:rPr>
              <a:t>10. Get a list of employees with more than 2 years of work experience but less than 4 years in their current role.</a:t>
            </a:r>
            <a:endParaRPr lang="en-US" sz="2800" dirty="0">
              <a:solidFill>
                <a:schemeClr val="bg1"/>
              </a:solidFill>
              <a:latin typeface="Comic Sans MS" panose="030F0702030302020204" pitchFamily="66" charset="0"/>
            </a:endParaRPr>
          </a:p>
        </p:txBody>
      </p:sp>
      <p:sp>
        <p:nvSpPr>
          <p:cNvPr id="4" name="TextBox 3"/>
          <p:cNvSpPr txBox="1"/>
          <p:nvPr/>
        </p:nvSpPr>
        <p:spPr>
          <a:xfrm>
            <a:off x="528035" y="1813728"/>
            <a:ext cx="9234151" cy="1200329"/>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a:t>
            </a:r>
            <a:r>
              <a:rPr lang="en-US" sz="2400" dirty="0" err="1" smtClean="0">
                <a:solidFill>
                  <a:srgbClr val="FF0000"/>
                </a:solidFill>
              </a:rPr>
              <a:t>Emp_Name</a:t>
            </a:r>
            <a:r>
              <a:rPr lang="en-US" sz="2400" dirty="0" smtClean="0">
                <a:solidFill>
                  <a:srgbClr val="FF0000"/>
                </a:solidFill>
              </a:rPr>
              <a:t> FROM hr.gd</a:t>
            </a:r>
          </a:p>
          <a:p>
            <a:r>
              <a:rPr lang="en-US" sz="2400" dirty="0">
                <a:solidFill>
                  <a:srgbClr val="FF0000"/>
                </a:solidFill>
              </a:rPr>
              <a:t> </a:t>
            </a:r>
            <a:r>
              <a:rPr lang="en-US" sz="2400" dirty="0" smtClean="0">
                <a:solidFill>
                  <a:srgbClr val="FF0000"/>
                </a:solidFill>
              </a:rPr>
              <a:t>              WHERE </a:t>
            </a:r>
            <a:r>
              <a:rPr lang="en-US" sz="2400" dirty="0" err="1" smtClean="0">
                <a:solidFill>
                  <a:srgbClr val="FF0000"/>
                </a:solidFill>
              </a:rPr>
              <a:t>TotalWorkingYears</a:t>
            </a:r>
            <a:r>
              <a:rPr lang="en-US" sz="2400" dirty="0" smtClean="0">
                <a:solidFill>
                  <a:srgbClr val="FF0000"/>
                </a:solidFill>
              </a:rPr>
              <a:t> &gt; 2 AND </a:t>
            </a:r>
            <a:r>
              <a:rPr lang="en-US" sz="2400" dirty="0" err="1" smtClean="0">
                <a:solidFill>
                  <a:srgbClr val="FF0000"/>
                </a:solidFill>
              </a:rPr>
              <a:t>YearsAtCompany</a:t>
            </a:r>
            <a:r>
              <a:rPr lang="en-US" sz="2400" dirty="0" smtClean="0">
                <a:solidFill>
                  <a:srgbClr val="FF0000"/>
                </a:solidFill>
              </a:rPr>
              <a:t> &lt; 4;</a:t>
            </a:r>
            <a:endParaRPr lang="en-US" sz="2400" dirty="0">
              <a:solidFill>
                <a:srgbClr val="FF0000"/>
              </a:solidFill>
            </a:endParaRPr>
          </a:p>
        </p:txBody>
      </p:sp>
      <p:sp>
        <p:nvSpPr>
          <p:cNvPr id="5" name="TextBox 4"/>
          <p:cNvSpPr txBox="1"/>
          <p:nvPr/>
        </p:nvSpPr>
        <p:spPr>
          <a:xfrm>
            <a:off x="528035" y="3230721"/>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7729" y="3461553"/>
            <a:ext cx="2499508" cy="3107496"/>
          </a:xfrm>
          <a:prstGeom prst="rect">
            <a:avLst/>
          </a:prstGeom>
        </p:spPr>
      </p:pic>
    </p:spTree>
    <p:extLst>
      <p:ext uri="{BB962C8B-B14F-4D97-AF65-F5344CB8AC3E}">
        <p14:creationId xmlns:p14="http://schemas.microsoft.com/office/powerpoint/2010/main" val="2614197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5" y="412124"/>
            <a:ext cx="11140224" cy="954107"/>
          </a:xfrm>
          <a:prstGeom prst="rect">
            <a:avLst/>
          </a:prstGeom>
          <a:noFill/>
        </p:spPr>
        <p:txBody>
          <a:bodyPr wrap="square" rtlCol="0">
            <a:spAutoFit/>
          </a:bodyPr>
          <a:lstStyle/>
          <a:p>
            <a:r>
              <a:rPr lang="en-US" sz="2800" dirty="0" smtClean="0">
                <a:solidFill>
                  <a:schemeClr val="bg1"/>
                </a:solidFill>
                <a:latin typeface="Comic Sans MS" panose="030F0702030302020204" pitchFamily="66" charset="0"/>
              </a:rPr>
              <a:t>11. List employees who have changed their job roles within the company (</a:t>
            </a:r>
            <a:r>
              <a:rPr lang="en-US" sz="2800" dirty="0" err="1" smtClean="0">
                <a:solidFill>
                  <a:schemeClr val="bg1"/>
                </a:solidFill>
                <a:latin typeface="Comic Sans MS" panose="030F0702030302020204" pitchFamily="66" charset="0"/>
              </a:rPr>
              <a:t>JobLevel</a:t>
            </a:r>
            <a:r>
              <a:rPr lang="en-US" sz="2800" dirty="0" smtClean="0">
                <a:solidFill>
                  <a:schemeClr val="bg1"/>
                </a:solidFill>
                <a:latin typeface="Comic Sans MS" panose="030F0702030302020204" pitchFamily="66" charset="0"/>
              </a:rPr>
              <a:t> and </a:t>
            </a:r>
            <a:r>
              <a:rPr lang="en-US" sz="2800" dirty="0" err="1" smtClean="0">
                <a:solidFill>
                  <a:schemeClr val="bg1"/>
                </a:solidFill>
                <a:latin typeface="Comic Sans MS" panose="030F0702030302020204" pitchFamily="66" charset="0"/>
              </a:rPr>
              <a:t>JobRole</a:t>
            </a:r>
            <a:r>
              <a:rPr lang="en-US" sz="2800" dirty="0" smtClean="0">
                <a:solidFill>
                  <a:schemeClr val="bg1"/>
                </a:solidFill>
                <a:latin typeface="Comic Sans MS" panose="030F0702030302020204" pitchFamily="66" charset="0"/>
              </a:rPr>
              <a:t> differ from their previous job)</a:t>
            </a:r>
            <a:endParaRPr lang="en-US" sz="2800" dirty="0">
              <a:solidFill>
                <a:schemeClr val="bg1"/>
              </a:solidFill>
              <a:latin typeface="Comic Sans MS" panose="030F0702030302020204" pitchFamily="66" charset="0"/>
            </a:endParaRPr>
          </a:p>
        </p:txBody>
      </p:sp>
      <p:sp>
        <p:nvSpPr>
          <p:cNvPr id="4" name="TextBox 3"/>
          <p:cNvSpPr txBox="1"/>
          <p:nvPr/>
        </p:nvSpPr>
        <p:spPr>
          <a:xfrm>
            <a:off x="528035" y="1813728"/>
            <a:ext cx="9234151" cy="1200329"/>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a:t>
            </a:r>
            <a:r>
              <a:rPr lang="en-US" sz="2400" dirty="0" err="1" smtClean="0">
                <a:solidFill>
                  <a:srgbClr val="FF0000"/>
                </a:solidFill>
              </a:rPr>
              <a:t>EmployeeID</a:t>
            </a:r>
            <a:r>
              <a:rPr lang="en-US" sz="2400" dirty="0" smtClean="0">
                <a:solidFill>
                  <a:srgbClr val="FF0000"/>
                </a:solidFill>
              </a:rPr>
              <a:t>, </a:t>
            </a:r>
            <a:r>
              <a:rPr lang="en-US" sz="2400" dirty="0" err="1" smtClean="0">
                <a:solidFill>
                  <a:srgbClr val="FF0000"/>
                </a:solidFill>
              </a:rPr>
              <a:t>Emp_Name</a:t>
            </a:r>
            <a:r>
              <a:rPr lang="en-US" sz="2400" dirty="0" smtClean="0">
                <a:solidFill>
                  <a:srgbClr val="FF0000"/>
                </a:solidFill>
              </a:rPr>
              <a:t> , </a:t>
            </a:r>
            <a:r>
              <a:rPr lang="en-US" sz="2400" dirty="0" err="1" smtClean="0">
                <a:solidFill>
                  <a:srgbClr val="FF0000"/>
                </a:solidFill>
              </a:rPr>
              <a:t>JobLevel</a:t>
            </a:r>
            <a:r>
              <a:rPr lang="en-US" sz="2400" dirty="0" smtClean="0">
                <a:solidFill>
                  <a:srgbClr val="FF0000"/>
                </a:solidFill>
              </a:rPr>
              <a:t> FROM hr.gd</a:t>
            </a:r>
          </a:p>
          <a:p>
            <a:r>
              <a:rPr lang="en-US" sz="2400" dirty="0">
                <a:solidFill>
                  <a:srgbClr val="FF0000"/>
                </a:solidFill>
              </a:rPr>
              <a:t> </a:t>
            </a:r>
            <a:r>
              <a:rPr lang="en-US" sz="2400" dirty="0" smtClean="0">
                <a:solidFill>
                  <a:srgbClr val="FF0000"/>
                </a:solidFill>
              </a:rPr>
              <a:t>              WHERE </a:t>
            </a:r>
            <a:r>
              <a:rPr lang="en-US" sz="2400" dirty="0" err="1" smtClean="0">
                <a:solidFill>
                  <a:srgbClr val="FF0000"/>
                </a:solidFill>
              </a:rPr>
              <a:t>JobLevel</a:t>
            </a:r>
            <a:r>
              <a:rPr lang="en-US" sz="2400" dirty="0" smtClean="0">
                <a:solidFill>
                  <a:srgbClr val="FF0000"/>
                </a:solidFill>
              </a:rPr>
              <a:t> &gt; 1</a:t>
            </a:r>
            <a:endParaRPr lang="en-US" sz="2400" dirty="0">
              <a:solidFill>
                <a:srgbClr val="FF0000"/>
              </a:solidFill>
            </a:endParaRPr>
          </a:p>
        </p:txBody>
      </p:sp>
      <p:sp>
        <p:nvSpPr>
          <p:cNvPr id="5" name="TextBox 4"/>
          <p:cNvSpPr txBox="1"/>
          <p:nvPr/>
        </p:nvSpPr>
        <p:spPr>
          <a:xfrm>
            <a:off x="528035" y="3230721"/>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966" y="3692386"/>
            <a:ext cx="3949589" cy="2844720"/>
          </a:xfrm>
          <a:prstGeom prst="rect">
            <a:avLst/>
          </a:prstGeom>
        </p:spPr>
      </p:pic>
    </p:spTree>
    <p:extLst>
      <p:ext uri="{BB962C8B-B14F-4D97-AF65-F5344CB8AC3E}">
        <p14:creationId xmlns:p14="http://schemas.microsoft.com/office/powerpoint/2010/main" val="1955029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5" y="412124"/>
            <a:ext cx="11140224" cy="954107"/>
          </a:xfrm>
          <a:prstGeom prst="rect">
            <a:avLst/>
          </a:prstGeom>
          <a:noFill/>
        </p:spPr>
        <p:txBody>
          <a:bodyPr wrap="square" rtlCol="0">
            <a:spAutoFit/>
          </a:bodyPr>
          <a:lstStyle/>
          <a:p>
            <a:r>
              <a:rPr lang="en-US" sz="2800" dirty="0" smtClean="0">
                <a:solidFill>
                  <a:schemeClr val="bg1"/>
                </a:solidFill>
                <a:latin typeface="Comic Sans MS" panose="030F0702030302020204" pitchFamily="66" charset="0"/>
              </a:rPr>
              <a:t>12. Find the average distance from home for employees in each department</a:t>
            </a:r>
            <a:endParaRPr lang="en-US" sz="2800" dirty="0">
              <a:solidFill>
                <a:schemeClr val="bg1"/>
              </a:solidFill>
              <a:latin typeface="Comic Sans MS" panose="030F0702030302020204" pitchFamily="66" charset="0"/>
            </a:endParaRPr>
          </a:p>
        </p:txBody>
      </p:sp>
      <p:sp>
        <p:nvSpPr>
          <p:cNvPr id="4" name="TextBox 3"/>
          <p:cNvSpPr txBox="1"/>
          <p:nvPr/>
        </p:nvSpPr>
        <p:spPr>
          <a:xfrm>
            <a:off x="528035" y="1929144"/>
            <a:ext cx="11140224" cy="1200329"/>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Department , AVG(</a:t>
            </a:r>
            <a:r>
              <a:rPr lang="en-US" sz="2400" dirty="0" err="1" smtClean="0">
                <a:solidFill>
                  <a:srgbClr val="FF0000"/>
                </a:solidFill>
              </a:rPr>
              <a:t>DistanceFromHome</a:t>
            </a:r>
            <a:r>
              <a:rPr lang="en-US" sz="2400" dirty="0" smtClean="0">
                <a:solidFill>
                  <a:srgbClr val="FF0000"/>
                </a:solidFill>
              </a:rPr>
              <a:t>) </a:t>
            </a:r>
            <a:r>
              <a:rPr lang="en-US" sz="2400" dirty="0" err="1" smtClean="0">
                <a:solidFill>
                  <a:srgbClr val="FF0000"/>
                </a:solidFill>
              </a:rPr>
              <a:t>Average_Distance</a:t>
            </a:r>
            <a:r>
              <a:rPr lang="en-US" sz="2400" dirty="0" smtClean="0">
                <a:solidFill>
                  <a:srgbClr val="FF0000"/>
                </a:solidFill>
              </a:rPr>
              <a:t> FROM hr.gd                           GROUP BY Department;</a:t>
            </a:r>
            <a:endParaRPr lang="en-US" sz="2400" dirty="0">
              <a:solidFill>
                <a:srgbClr val="FF0000"/>
              </a:solidFill>
            </a:endParaRPr>
          </a:p>
        </p:txBody>
      </p:sp>
      <p:sp>
        <p:nvSpPr>
          <p:cNvPr id="5" name="TextBox 4"/>
          <p:cNvSpPr txBox="1"/>
          <p:nvPr/>
        </p:nvSpPr>
        <p:spPr>
          <a:xfrm>
            <a:off x="528035" y="3565572"/>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7" name="Picture 6"/>
          <p:cNvPicPr>
            <a:picLocks noChangeAspect="1"/>
          </p:cNvPicPr>
          <p:nvPr/>
        </p:nvPicPr>
        <p:blipFill>
          <a:blip r:embed="rId3"/>
          <a:stretch>
            <a:fillRect/>
          </a:stretch>
        </p:blipFill>
        <p:spPr>
          <a:xfrm>
            <a:off x="1797718" y="4156245"/>
            <a:ext cx="5036854" cy="1703642"/>
          </a:xfrm>
          <a:prstGeom prst="rect">
            <a:avLst/>
          </a:prstGeom>
        </p:spPr>
      </p:pic>
    </p:spTree>
    <p:extLst>
      <p:ext uri="{BB962C8B-B14F-4D97-AF65-F5344CB8AC3E}">
        <p14:creationId xmlns:p14="http://schemas.microsoft.com/office/powerpoint/2010/main" val="4160836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4" y="412124"/>
            <a:ext cx="11243255" cy="523220"/>
          </a:xfrm>
          <a:prstGeom prst="rect">
            <a:avLst/>
          </a:prstGeom>
          <a:noFill/>
        </p:spPr>
        <p:txBody>
          <a:bodyPr wrap="square" rtlCol="0">
            <a:spAutoFit/>
          </a:bodyPr>
          <a:lstStyle/>
          <a:p>
            <a:r>
              <a:rPr lang="en-US" sz="2800" dirty="0" smtClean="0">
                <a:solidFill>
                  <a:schemeClr val="bg1"/>
                </a:solidFill>
                <a:latin typeface="Comic Sans MS" panose="030F0702030302020204" pitchFamily="66" charset="0"/>
              </a:rPr>
              <a:t>13. Retrieve the top 5 employees with the highest </a:t>
            </a:r>
            <a:r>
              <a:rPr lang="en-US" sz="2800" dirty="0" err="1" smtClean="0">
                <a:solidFill>
                  <a:schemeClr val="bg1"/>
                </a:solidFill>
                <a:latin typeface="Comic Sans MS" panose="030F0702030302020204" pitchFamily="66" charset="0"/>
              </a:rPr>
              <a:t>MonthlyIncome</a:t>
            </a:r>
            <a:r>
              <a:rPr lang="en-US" sz="2800" dirty="0" smtClean="0">
                <a:solidFill>
                  <a:schemeClr val="bg1"/>
                </a:solidFill>
                <a:latin typeface="Comic Sans MS" panose="030F0702030302020204" pitchFamily="66" charset="0"/>
              </a:rPr>
              <a:t>.</a:t>
            </a:r>
            <a:endParaRPr lang="en-US" sz="2800" dirty="0">
              <a:solidFill>
                <a:schemeClr val="bg1"/>
              </a:solidFill>
              <a:latin typeface="Comic Sans MS" panose="030F0702030302020204" pitchFamily="66" charset="0"/>
            </a:endParaRPr>
          </a:p>
        </p:txBody>
      </p:sp>
      <p:sp>
        <p:nvSpPr>
          <p:cNvPr id="4" name="TextBox 3"/>
          <p:cNvSpPr txBox="1"/>
          <p:nvPr/>
        </p:nvSpPr>
        <p:spPr>
          <a:xfrm>
            <a:off x="528035" y="1929144"/>
            <a:ext cx="10612190" cy="1569660"/>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a:t>
            </a:r>
            <a:r>
              <a:rPr lang="en-US" sz="2400" dirty="0" err="1" smtClean="0">
                <a:solidFill>
                  <a:srgbClr val="FF0000"/>
                </a:solidFill>
              </a:rPr>
              <a:t>Emp_Name</a:t>
            </a:r>
            <a:r>
              <a:rPr lang="en-US" sz="2400" dirty="0" smtClean="0">
                <a:solidFill>
                  <a:srgbClr val="FF0000"/>
                </a:solidFill>
              </a:rPr>
              <a:t>, </a:t>
            </a:r>
            <a:r>
              <a:rPr lang="en-US" sz="2400" dirty="0" err="1" smtClean="0">
                <a:solidFill>
                  <a:srgbClr val="FF0000"/>
                </a:solidFill>
              </a:rPr>
              <a:t>MonthlyIncome</a:t>
            </a:r>
            <a:r>
              <a:rPr lang="en-US" sz="2400" dirty="0" smtClean="0">
                <a:solidFill>
                  <a:srgbClr val="FF0000"/>
                </a:solidFill>
              </a:rPr>
              <a:t>  FROM  hr.gd</a:t>
            </a:r>
          </a:p>
          <a:p>
            <a:r>
              <a:rPr lang="en-US" sz="2400" dirty="0" smtClean="0">
                <a:solidFill>
                  <a:srgbClr val="FF0000"/>
                </a:solidFill>
              </a:rPr>
              <a:t>               ORDER BY </a:t>
            </a:r>
            <a:r>
              <a:rPr lang="en-US" sz="2400" dirty="0" err="1" smtClean="0">
                <a:solidFill>
                  <a:srgbClr val="FF0000"/>
                </a:solidFill>
              </a:rPr>
              <a:t>MonthlyIncome</a:t>
            </a:r>
            <a:r>
              <a:rPr lang="en-US" sz="2400" dirty="0" smtClean="0">
                <a:solidFill>
                  <a:srgbClr val="FF0000"/>
                </a:solidFill>
              </a:rPr>
              <a:t> DESC</a:t>
            </a:r>
          </a:p>
          <a:p>
            <a:r>
              <a:rPr lang="en-US" sz="2400" dirty="0" smtClean="0">
                <a:solidFill>
                  <a:srgbClr val="FF0000"/>
                </a:solidFill>
              </a:rPr>
              <a:t>               LIMIT 5</a:t>
            </a:r>
            <a:endParaRPr lang="en-US" sz="2400" dirty="0">
              <a:solidFill>
                <a:srgbClr val="FF0000"/>
              </a:solidFill>
            </a:endParaRPr>
          </a:p>
        </p:txBody>
      </p:sp>
      <p:sp>
        <p:nvSpPr>
          <p:cNvPr id="5" name="TextBox 4"/>
          <p:cNvSpPr txBox="1"/>
          <p:nvPr/>
        </p:nvSpPr>
        <p:spPr>
          <a:xfrm>
            <a:off x="528035" y="3565572"/>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6" name="Picture 5"/>
          <p:cNvPicPr>
            <a:picLocks noChangeAspect="1"/>
          </p:cNvPicPr>
          <p:nvPr/>
        </p:nvPicPr>
        <p:blipFill>
          <a:blip r:embed="rId3"/>
          <a:stretch>
            <a:fillRect/>
          </a:stretch>
        </p:blipFill>
        <p:spPr>
          <a:xfrm>
            <a:off x="1669694" y="4270879"/>
            <a:ext cx="4027960" cy="1795070"/>
          </a:xfrm>
          <a:prstGeom prst="rect">
            <a:avLst/>
          </a:prstGeom>
        </p:spPr>
      </p:pic>
    </p:spTree>
    <p:extLst>
      <p:ext uri="{BB962C8B-B14F-4D97-AF65-F5344CB8AC3E}">
        <p14:creationId xmlns:p14="http://schemas.microsoft.com/office/powerpoint/2010/main" val="970081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4" y="412124"/>
            <a:ext cx="11243255" cy="954107"/>
          </a:xfrm>
          <a:prstGeom prst="rect">
            <a:avLst/>
          </a:prstGeom>
          <a:noFill/>
        </p:spPr>
        <p:txBody>
          <a:bodyPr wrap="square" rtlCol="0">
            <a:spAutoFit/>
          </a:bodyPr>
          <a:lstStyle/>
          <a:p>
            <a:r>
              <a:rPr lang="en-US" sz="2800" dirty="0" smtClean="0">
                <a:solidFill>
                  <a:schemeClr val="bg1"/>
                </a:solidFill>
                <a:latin typeface="Comic Sans MS" panose="030F0702030302020204" pitchFamily="66" charset="0"/>
              </a:rPr>
              <a:t>14. Calculate the percentage of employees who have had a promotion in the last year.</a:t>
            </a:r>
            <a:endParaRPr lang="en-US" sz="2800" dirty="0">
              <a:solidFill>
                <a:schemeClr val="bg1"/>
              </a:solidFill>
              <a:latin typeface="Comic Sans MS" panose="030F0702030302020204" pitchFamily="66" charset="0"/>
            </a:endParaRPr>
          </a:p>
        </p:txBody>
      </p:sp>
      <p:sp>
        <p:nvSpPr>
          <p:cNvPr id="4" name="TextBox 3"/>
          <p:cNvSpPr txBox="1"/>
          <p:nvPr/>
        </p:nvSpPr>
        <p:spPr>
          <a:xfrm>
            <a:off x="528035" y="1929144"/>
            <a:ext cx="10612190" cy="1200329"/>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(COUNT(*)/(SELECT SUM(</a:t>
            </a:r>
            <a:r>
              <a:rPr lang="en-US" sz="2400" dirty="0" err="1" smtClean="0">
                <a:solidFill>
                  <a:srgbClr val="FF0000"/>
                </a:solidFill>
              </a:rPr>
              <a:t>YearsSinceLastPromotion</a:t>
            </a:r>
            <a:r>
              <a:rPr lang="en-US" sz="2400" dirty="0" smtClean="0">
                <a:solidFill>
                  <a:srgbClr val="FF0000"/>
                </a:solidFill>
              </a:rPr>
              <a:t>)) *100)  AS   PERCENTAGE FROM  hr.gd  </a:t>
            </a:r>
            <a:endParaRPr lang="en-US" sz="2400" dirty="0">
              <a:solidFill>
                <a:srgbClr val="FF0000"/>
              </a:solidFill>
            </a:endParaRPr>
          </a:p>
        </p:txBody>
      </p:sp>
      <p:sp>
        <p:nvSpPr>
          <p:cNvPr id="5" name="TextBox 4"/>
          <p:cNvSpPr txBox="1"/>
          <p:nvPr/>
        </p:nvSpPr>
        <p:spPr>
          <a:xfrm>
            <a:off x="528035" y="3565572"/>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7" name="Picture 6"/>
          <p:cNvPicPr>
            <a:picLocks noChangeAspect="1"/>
          </p:cNvPicPr>
          <p:nvPr/>
        </p:nvPicPr>
        <p:blipFill>
          <a:blip r:embed="rId3"/>
          <a:stretch>
            <a:fillRect/>
          </a:stretch>
        </p:blipFill>
        <p:spPr>
          <a:xfrm>
            <a:off x="1785605" y="4347867"/>
            <a:ext cx="3025852" cy="1291738"/>
          </a:xfrm>
          <a:prstGeom prst="rect">
            <a:avLst/>
          </a:prstGeom>
        </p:spPr>
      </p:pic>
    </p:spTree>
    <p:extLst>
      <p:ext uri="{BB962C8B-B14F-4D97-AF65-F5344CB8AC3E}">
        <p14:creationId xmlns:p14="http://schemas.microsoft.com/office/powerpoint/2010/main" val="1616340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4" y="412124"/>
            <a:ext cx="11243255" cy="954107"/>
          </a:xfrm>
          <a:prstGeom prst="rect">
            <a:avLst/>
          </a:prstGeom>
          <a:noFill/>
        </p:spPr>
        <p:txBody>
          <a:bodyPr wrap="square" rtlCol="0">
            <a:spAutoFit/>
          </a:bodyPr>
          <a:lstStyle/>
          <a:p>
            <a:r>
              <a:rPr lang="en-US" sz="2800" dirty="0" smtClean="0">
                <a:solidFill>
                  <a:schemeClr val="bg1"/>
                </a:solidFill>
                <a:latin typeface="Comic Sans MS" panose="030F0702030302020204" pitchFamily="66" charset="0"/>
              </a:rPr>
              <a:t>15. List the employees with the highest and lowest </a:t>
            </a:r>
            <a:r>
              <a:rPr lang="en-US" sz="2800" dirty="0" err="1" smtClean="0">
                <a:solidFill>
                  <a:schemeClr val="bg1"/>
                </a:solidFill>
                <a:latin typeface="Comic Sans MS" panose="030F0702030302020204" pitchFamily="66" charset="0"/>
              </a:rPr>
              <a:t>EnvironmentSatisfaction</a:t>
            </a:r>
            <a:r>
              <a:rPr lang="en-US" sz="2800" dirty="0" smtClean="0">
                <a:solidFill>
                  <a:schemeClr val="bg1"/>
                </a:solidFill>
                <a:latin typeface="Comic Sans MS" panose="030F0702030302020204" pitchFamily="66" charset="0"/>
              </a:rPr>
              <a:t>.</a:t>
            </a:r>
            <a:endParaRPr lang="en-US" sz="2800" dirty="0">
              <a:solidFill>
                <a:schemeClr val="bg1"/>
              </a:solidFill>
              <a:latin typeface="Comic Sans MS" panose="030F0702030302020204" pitchFamily="66" charset="0"/>
            </a:endParaRPr>
          </a:p>
        </p:txBody>
      </p:sp>
      <p:sp>
        <p:nvSpPr>
          <p:cNvPr id="4" name="TextBox 3"/>
          <p:cNvSpPr txBox="1"/>
          <p:nvPr/>
        </p:nvSpPr>
        <p:spPr>
          <a:xfrm>
            <a:off x="528035" y="1929144"/>
            <a:ext cx="10612190" cy="1569660"/>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a:t>
            </a:r>
            <a:r>
              <a:rPr lang="en-US" sz="2400" dirty="0" err="1" smtClean="0">
                <a:solidFill>
                  <a:srgbClr val="FF0000"/>
                </a:solidFill>
              </a:rPr>
              <a:t>Emp_Name</a:t>
            </a:r>
            <a:r>
              <a:rPr lang="en-US" sz="2400" dirty="0" smtClean="0">
                <a:solidFill>
                  <a:srgbClr val="FF0000"/>
                </a:solidFill>
              </a:rPr>
              <a:t> , max(</a:t>
            </a:r>
            <a:r>
              <a:rPr lang="en-US" sz="2400" dirty="0" err="1" smtClean="0">
                <a:solidFill>
                  <a:srgbClr val="FF0000"/>
                </a:solidFill>
              </a:rPr>
              <a:t>EnvironmentSatisfaction</a:t>
            </a:r>
            <a:r>
              <a:rPr lang="en-US" sz="2400" dirty="0" smtClean="0">
                <a:solidFill>
                  <a:srgbClr val="FF0000"/>
                </a:solidFill>
              </a:rPr>
              <a:t>), MIN(</a:t>
            </a:r>
            <a:r>
              <a:rPr lang="en-US" sz="2400" dirty="0" err="1" smtClean="0">
                <a:solidFill>
                  <a:srgbClr val="FF0000"/>
                </a:solidFill>
              </a:rPr>
              <a:t>EnvironmentSatisfaction</a:t>
            </a:r>
            <a:r>
              <a:rPr lang="en-US" sz="2400" dirty="0" smtClean="0">
                <a:solidFill>
                  <a:srgbClr val="FF0000"/>
                </a:solidFill>
              </a:rPr>
              <a:t>)  from hr.gd as g INNER JOIN </a:t>
            </a:r>
            <a:r>
              <a:rPr lang="en-US" sz="2400" dirty="0" err="1" smtClean="0">
                <a:solidFill>
                  <a:srgbClr val="FF0000"/>
                </a:solidFill>
              </a:rPr>
              <a:t>hr</a:t>
            </a:r>
            <a:r>
              <a:rPr lang="en-US" sz="2400" dirty="0" smtClean="0">
                <a:solidFill>
                  <a:srgbClr val="FF0000"/>
                </a:solidFill>
              </a:rPr>
              <a:t>.`</a:t>
            </a:r>
            <a:r>
              <a:rPr lang="en-US" sz="2400" dirty="0" err="1" smtClean="0">
                <a:solidFill>
                  <a:srgbClr val="FF0000"/>
                </a:solidFill>
              </a:rPr>
              <a:t>e.survey</a:t>
            </a:r>
            <a:r>
              <a:rPr lang="en-US" sz="2400" dirty="0" smtClean="0">
                <a:solidFill>
                  <a:srgbClr val="FF0000"/>
                </a:solidFill>
              </a:rPr>
              <a:t>` as s on </a:t>
            </a:r>
            <a:r>
              <a:rPr lang="en-US" sz="2400" dirty="0" err="1" smtClean="0">
                <a:solidFill>
                  <a:srgbClr val="FF0000"/>
                </a:solidFill>
              </a:rPr>
              <a:t>g.EmployeeID</a:t>
            </a:r>
            <a:r>
              <a:rPr lang="en-US" sz="2400" dirty="0" smtClean="0">
                <a:solidFill>
                  <a:srgbClr val="FF0000"/>
                </a:solidFill>
              </a:rPr>
              <a:t> = </a:t>
            </a:r>
            <a:r>
              <a:rPr lang="en-US" sz="2400" dirty="0" err="1" smtClean="0">
                <a:solidFill>
                  <a:srgbClr val="FF0000"/>
                </a:solidFill>
              </a:rPr>
              <a:t>s.EmployeeIDGROUP</a:t>
            </a:r>
            <a:r>
              <a:rPr lang="en-US" sz="2400" dirty="0" smtClean="0">
                <a:solidFill>
                  <a:srgbClr val="FF0000"/>
                </a:solidFill>
              </a:rPr>
              <a:t> BY </a:t>
            </a:r>
            <a:r>
              <a:rPr lang="en-US" sz="2400" dirty="0" err="1" smtClean="0">
                <a:solidFill>
                  <a:srgbClr val="FF0000"/>
                </a:solidFill>
              </a:rPr>
              <a:t>Emp_Name</a:t>
            </a:r>
            <a:r>
              <a:rPr lang="en-US" sz="2400" dirty="0" smtClean="0">
                <a:solidFill>
                  <a:srgbClr val="FF0000"/>
                </a:solidFill>
              </a:rPr>
              <a:t> </a:t>
            </a:r>
            <a:endParaRPr lang="en-US" sz="2400" dirty="0">
              <a:solidFill>
                <a:srgbClr val="FF0000"/>
              </a:solidFill>
            </a:endParaRPr>
          </a:p>
        </p:txBody>
      </p:sp>
      <p:sp>
        <p:nvSpPr>
          <p:cNvPr id="5" name="TextBox 4"/>
          <p:cNvSpPr txBox="1"/>
          <p:nvPr/>
        </p:nvSpPr>
        <p:spPr>
          <a:xfrm>
            <a:off x="528035" y="3565572"/>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6" name="Picture 5"/>
          <p:cNvPicPr>
            <a:picLocks noChangeAspect="1"/>
          </p:cNvPicPr>
          <p:nvPr/>
        </p:nvPicPr>
        <p:blipFill>
          <a:blip r:embed="rId3"/>
          <a:stretch>
            <a:fillRect/>
          </a:stretch>
        </p:blipFill>
        <p:spPr>
          <a:xfrm>
            <a:off x="1669694" y="4027237"/>
            <a:ext cx="4677428" cy="2206138"/>
          </a:xfrm>
          <a:prstGeom prst="rect">
            <a:avLst/>
          </a:prstGeom>
        </p:spPr>
      </p:pic>
    </p:spTree>
    <p:extLst>
      <p:ext uri="{BB962C8B-B14F-4D97-AF65-F5344CB8AC3E}">
        <p14:creationId xmlns:p14="http://schemas.microsoft.com/office/powerpoint/2010/main" val="661909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4" y="412124"/>
            <a:ext cx="11243255" cy="954107"/>
          </a:xfrm>
          <a:prstGeom prst="rect">
            <a:avLst/>
          </a:prstGeom>
          <a:noFill/>
        </p:spPr>
        <p:txBody>
          <a:bodyPr wrap="square" rtlCol="0">
            <a:spAutoFit/>
          </a:bodyPr>
          <a:lstStyle/>
          <a:p>
            <a:r>
              <a:rPr lang="en-US" sz="2800" dirty="0" smtClean="0">
                <a:solidFill>
                  <a:schemeClr val="bg1"/>
                </a:solidFill>
                <a:latin typeface="Comic Sans MS" panose="030F0702030302020204" pitchFamily="66" charset="0"/>
              </a:rPr>
              <a:t>17. List the employees with the highest </a:t>
            </a:r>
            <a:r>
              <a:rPr lang="en-US" sz="2800" dirty="0" err="1" smtClean="0">
                <a:solidFill>
                  <a:schemeClr val="bg1"/>
                </a:solidFill>
                <a:latin typeface="Comic Sans MS" panose="030F0702030302020204" pitchFamily="66" charset="0"/>
              </a:rPr>
              <a:t>TotalWorkingYears</a:t>
            </a:r>
            <a:r>
              <a:rPr lang="en-US" sz="2800" dirty="0" smtClean="0">
                <a:solidFill>
                  <a:schemeClr val="bg1"/>
                </a:solidFill>
                <a:latin typeface="Comic Sans MS" panose="030F0702030302020204" pitchFamily="66" charset="0"/>
              </a:rPr>
              <a:t> who also have a </a:t>
            </a:r>
            <a:r>
              <a:rPr lang="en-US" sz="2800" dirty="0" err="1" smtClean="0">
                <a:solidFill>
                  <a:schemeClr val="bg1"/>
                </a:solidFill>
                <a:latin typeface="Comic Sans MS" panose="030F0702030302020204" pitchFamily="66" charset="0"/>
              </a:rPr>
              <a:t>PerformanceRating</a:t>
            </a:r>
            <a:r>
              <a:rPr lang="en-US" sz="2800" dirty="0" smtClean="0">
                <a:solidFill>
                  <a:schemeClr val="bg1"/>
                </a:solidFill>
                <a:latin typeface="Comic Sans MS" panose="030F0702030302020204" pitchFamily="66" charset="0"/>
              </a:rPr>
              <a:t> of 4</a:t>
            </a:r>
            <a:endParaRPr lang="en-US" sz="2800" dirty="0">
              <a:solidFill>
                <a:schemeClr val="bg1"/>
              </a:solidFill>
              <a:latin typeface="Comic Sans MS" panose="030F0702030302020204" pitchFamily="66" charset="0"/>
            </a:endParaRPr>
          </a:p>
        </p:txBody>
      </p:sp>
      <p:sp>
        <p:nvSpPr>
          <p:cNvPr id="4" name="TextBox 3"/>
          <p:cNvSpPr txBox="1"/>
          <p:nvPr/>
        </p:nvSpPr>
        <p:spPr>
          <a:xfrm>
            <a:off x="528035" y="1929144"/>
            <a:ext cx="10612190" cy="1569660"/>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a:t>
            </a:r>
            <a:r>
              <a:rPr lang="en-US" sz="2400" dirty="0" err="1" smtClean="0">
                <a:solidFill>
                  <a:srgbClr val="FF0000"/>
                </a:solidFill>
              </a:rPr>
              <a:t>Emp_Name</a:t>
            </a:r>
            <a:r>
              <a:rPr lang="en-US" sz="2400" dirty="0" smtClean="0">
                <a:solidFill>
                  <a:srgbClr val="FF0000"/>
                </a:solidFill>
              </a:rPr>
              <a:t>, Max(</a:t>
            </a:r>
            <a:r>
              <a:rPr lang="en-US" sz="2400" dirty="0" err="1" smtClean="0">
                <a:solidFill>
                  <a:srgbClr val="FF0000"/>
                </a:solidFill>
              </a:rPr>
              <a:t>TotalWorkingYears</a:t>
            </a:r>
            <a:r>
              <a:rPr lang="en-US" sz="2400" dirty="0" smtClean="0">
                <a:solidFill>
                  <a:srgbClr val="FF0000"/>
                </a:solidFill>
              </a:rPr>
              <a:t>) FROM  hr.gd as g INNER JOIN </a:t>
            </a:r>
            <a:r>
              <a:rPr lang="en-US" sz="2400" dirty="0" err="1" smtClean="0">
                <a:solidFill>
                  <a:srgbClr val="FF0000"/>
                </a:solidFill>
              </a:rPr>
              <a:t>hr</a:t>
            </a:r>
            <a:r>
              <a:rPr lang="en-US" sz="2400" dirty="0" smtClean="0">
                <a:solidFill>
                  <a:srgbClr val="FF0000"/>
                </a:solidFill>
              </a:rPr>
              <a:t>.`</a:t>
            </a:r>
            <a:r>
              <a:rPr lang="en-US" sz="2400" dirty="0" err="1" smtClean="0">
                <a:solidFill>
                  <a:srgbClr val="FF0000"/>
                </a:solidFill>
              </a:rPr>
              <a:t>m.survey</a:t>
            </a:r>
            <a:r>
              <a:rPr lang="en-US" sz="2400" dirty="0" smtClean="0">
                <a:solidFill>
                  <a:srgbClr val="FF0000"/>
                </a:solidFill>
              </a:rPr>
              <a:t>` as s on </a:t>
            </a:r>
            <a:r>
              <a:rPr lang="en-US" sz="2400" dirty="0" err="1" smtClean="0">
                <a:solidFill>
                  <a:srgbClr val="FF0000"/>
                </a:solidFill>
              </a:rPr>
              <a:t>g.EmployeeID</a:t>
            </a:r>
            <a:r>
              <a:rPr lang="en-US" sz="2400" dirty="0" smtClean="0">
                <a:solidFill>
                  <a:srgbClr val="FF0000"/>
                </a:solidFill>
              </a:rPr>
              <a:t> = </a:t>
            </a:r>
            <a:r>
              <a:rPr lang="en-US" sz="2400" dirty="0" err="1" smtClean="0">
                <a:solidFill>
                  <a:srgbClr val="FF0000"/>
                </a:solidFill>
              </a:rPr>
              <a:t>s.EmployeeIDWHERE</a:t>
            </a:r>
            <a:r>
              <a:rPr lang="en-US" sz="2400" dirty="0" smtClean="0">
                <a:solidFill>
                  <a:srgbClr val="FF0000"/>
                </a:solidFill>
              </a:rPr>
              <a:t> </a:t>
            </a:r>
            <a:r>
              <a:rPr lang="en-US" sz="2400" dirty="0" err="1" smtClean="0">
                <a:solidFill>
                  <a:srgbClr val="FF0000"/>
                </a:solidFill>
              </a:rPr>
              <a:t>PerformanceRating</a:t>
            </a:r>
            <a:r>
              <a:rPr lang="en-US" sz="2400" dirty="0" smtClean="0">
                <a:solidFill>
                  <a:srgbClr val="FF0000"/>
                </a:solidFill>
              </a:rPr>
              <a:t> = 4GROUP BY </a:t>
            </a:r>
            <a:r>
              <a:rPr lang="en-US" sz="2400" dirty="0" err="1" smtClean="0">
                <a:solidFill>
                  <a:srgbClr val="FF0000"/>
                </a:solidFill>
              </a:rPr>
              <a:t>Emp_NameORDER</a:t>
            </a:r>
            <a:r>
              <a:rPr lang="en-US" sz="2400" dirty="0" smtClean="0">
                <a:solidFill>
                  <a:srgbClr val="FF0000"/>
                </a:solidFill>
              </a:rPr>
              <a:t> BY Max(</a:t>
            </a:r>
            <a:r>
              <a:rPr lang="en-US" sz="2400" dirty="0" err="1" smtClean="0">
                <a:solidFill>
                  <a:srgbClr val="FF0000"/>
                </a:solidFill>
              </a:rPr>
              <a:t>TotalWorkingYears</a:t>
            </a:r>
            <a:r>
              <a:rPr lang="en-US" sz="2400" dirty="0" smtClean="0">
                <a:solidFill>
                  <a:srgbClr val="FF0000"/>
                </a:solidFill>
              </a:rPr>
              <a:t>) DESC</a:t>
            </a:r>
            <a:endParaRPr lang="en-US" sz="2400" dirty="0">
              <a:solidFill>
                <a:srgbClr val="FF0000"/>
              </a:solidFill>
            </a:endParaRPr>
          </a:p>
        </p:txBody>
      </p:sp>
      <p:sp>
        <p:nvSpPr>
          <p:cNvPr id="5" name="TextBox 4"/>
          <p:cNvSpPr txBox="1"/>
          <p:nvPr/>
        </p:nvSpPr>
        <p:spPr>
          <a:xfrm>
            <a:off x="528035" y="3565572"/>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7" name="Picture 6"/>
          <p:cNvPicPr>
            <a:picLocks noChangeAspect="1"/>
          </p:cNvPicPr>
          <p:nvPr/>
        </p:nvPicPr>
        <p:blipFill>
          <a:blip r:embed="rId3"/>
          <a:stretch>
            <a:fillRect/>
          </a:stretch>
        </p:blipFill>
        <p:spPr>
          <a:xfrm>
            <a:off x="1954187" y="4027237"/>
            <a:ext cx="4201913" cy="2734332"/>
          </a:xfrm>
          <a:prstGeom prst="rect">
            <a:avLst/>
          </a:prstGeom>
        </p:spPr>
      </p:pic>
    </p:spTree>
    <p:extLst>
      <p:ext uri="{BB962C8B-B14F-4D97-AF65-F5344CB8AC3E}">
        <p14:creationId xmlns:p14="http://schemas.microsoft.com/office/powerpoint/2010/main" val="3401486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1067" cy="6858000"/>
          </a:xfrm>
          <a:prstGeom prst="rect">
            <a:avLst/>
          </a:prstGeom>
        </p:spPr>
      </p:pic>
      <p:sp>
        <p:nvSpPr>
          <p:cNvPr id="3" name="TextBox 2"/>
          <p:cNvSpPr txBox="1"/>
          <p:nvPr/>
        </p:nvSpPr>
        <p:spPr>
          <a:xfrm>
            <a:off x="1365161" y="618186"/>
            <a:ext cx="4846198" cy="461665"/>
          </a:xfrm>
          <a:prstGeom prst="rect">
            <a:avLst/>
          </a:prstGeom>
          <a:noFill/>
        </p:spPr>
        <p:txBody>
          <a:bodyPr wrap="none" rtlCol="0">
            <a:spAutoFit/>
          </a:bodyPr>
          <a:lstStyle/>
          <a:p>
            <a:r>
              <a:rPr lang="en-US" sz="2400" dirty="0" smtClean="0">
                <a:solidFill>
                  <a:srgbClr val="002060"/>
                </a:solidFill>
                <a:latin typeface="Comic Sans MS" panose="030F0702030302020204" pitchFamily="66" charset="0"/>
              </a:rPr>
              <a:t>PROJECT ANALYSIS -  MYSQL</a:t>
            </a:r>
            <a:endParaRPr lang="en-US" sz="2400" dirty="0">
              <a:solidFill>
                <a:srgbClr val="002060"/>
              </a:solidFill>
              <a:latin typeface="Comic Sans MS" panose="030F0702030302020204" pitchFamily="66" charset="0"/>
            </a:endParaRPr>
          </a:p>
        </p:txBody>
      </p:sp>
      <p:sp>
        <p:nvSpPr>
          <p:cNvPr id="4" name="TextBox 3"/>
          <p:cNvSpPr txBox="1"/>
          <p:nvPr/>
        </p:nvSpPr>
        <p:spPr>
          <a:xfrm>
            <a:off x="437882" y="1854558"/>
            <a:ext cx="7508383" cy="2554545"/>
          </a:xfrm>
          <a:prstGeom prst="rect">
            <a:avLst/>
          </a:prstGeom>
          <a:noFill/>
        </p:spPr>
        <p:txBody>
          <a:bodyPr wrap="square" rtlCol="0">
            <a:spAutoFit/>
          </a:bodyPr>
          <a:lstStyle/>
          <a:p>
            <a:r>
              <a:rPr lang="en-US" sz="2000" dirty="0" smtClean="0">
                <a:solidFill>
                  <a:schemeClr val="bg1"/>
                </a:solidFill>
                <a:latin typeface="Comic Sans MS" panose="030F0702030302020204" pitchFamily="66" charset="0"/>
              </a:rPr>
              <a:t>Develop a MySQL database to analyze HR data, focusing on employee performance, retention, and satisfaction. This involves creating and managing tables for employee details, performance metrics, retention rates, and feedback scores. Generate SQL queries to identify key trends, high-performing employees, factors affecting retention, and overall employee satisfaction. Provide actionable insights to enhance HR strategies and improve organizational outcomes.</a:t>
            </a:r>
            <a:endParaRPr lang="en-US" sz="20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833335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4" y="412124"/>
            <a:ext cx="11243255" cy="954107"/>
          </a:xfrm>
          <a:prstGeom prst="rect">
            <a:avLst/>
          </a:prstGeom>
          <a:noFill/>
        </p:spPr>
        <p:txBody>
          <a:bodyPr wrap="square" rtlCol="0">
            <a:spAutoFit/>
          </a:bodyPr>
          <a:lstStyle/>
          <a:p>
            <a:r>
              <a:rPr lang="en-US" sz="2800" dirty="0" smtClean="0">
                <a:solidFill>
                  <a:schemeClr val="bg1"/>
                </a:solidFill>
                <a:latin typeface="Comic Sans MS" panose="030F0702030302020204" pitchFamily="66" charset="0"/>
              </a:rPr>
              <a:t>18. Calculate the average Age and </a:t>
            </a:r>
            <a:r>
              <a:rPr lang="en-US" sz="2800" dirty="0" err="1" smtClean="0">
                <a:solidFill>
                  <a:schemeClr val="bg1"/>
                </a:solidFill>
                <a:latin typeface="Comic Sans MS" panose="030F0702030302020204" pitchFamily="66" charset="0"/>
              </a:rPr>
              <a:t>JobSatisfaction</a:t>
            </a:r>
            <a:r>
              <a:rPr lang="en-US" sz="2800" dirty="0" smtClean="0">
                <a:solidFill>
                  <a:schemeClr val="bg1"/>
                </a:solidFill>
                <a:latin typeface="Comic Sans MS" panose="030F0702030302020204" pitchFamily="66" charset="0"/>
              </a:rPr>
              <a:t> for each </a:t>
            </a:r>
            <a:r>
              <a:rPr lang="en-US" sz="2800" dirty="0" err="1" smtClean="0">
                <a:solidFill>
                  <a:schemeClr val="bg1"/>
                </a:solidFill>
                <a:latin typeface="Comic Sans MS" panose="030F0702030302020204" pitchFamily="66" charset="0"/>
              </a:rPr>
              <a:t>BusinessTravel</a:t>
            </a:r>
            <a:r>
              <a:rPr lang="en-US" sz="2800" dirty="0" smtClean="0">
                <a:solidFill>
                  <a:schemeClr val="bg1"/>
                </a:solidFill>
                <a:latin typeface="Comic Sans MS" panose="030F0702030302020204" pitchFamily="66" charset="0"/>
              </a:rPr>
              <a:t> type</a:t>
            </a:r>
            <a:endParaRPr lang="en-US" sz="2800" dirty="0">
              <a:solidFill>
                <a:schemeClr val="bg1"/>
              </a:solidFill>
              <a:latin typeface="Comic Sans MS" panose="030F0702030302020204" pitchFamily="66" charset="0"/>
            </a:endParaRPr>
          </a:p>
        </p:txBody>
      </p:sp>
      <p:sp>
        <p:nvSpPr>
          <p:cNvPr id="4" name="TextBox 3"/>
          <p:cNvSpPr txBox="1"/>
          <p:nvPr/>
        </p:nvSpPr>
        <p:spPr>
          <a:xfrm>
            <a:off x="528035" y="1929144"/>
            <a:ext cx="11243254" cy="1200329"/>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SELECT  </a:t>
            </a:r>
            <a:r>
              <a:rPr lang="en-US" sz="2400" dirty="0" err="1" smtClean="0">
                <a:solidFill>
                  <a:srgbClr val="FF0000"/>
                </a:solidFill>
              </a:rPr>
              <a:t>BusinessTravel</a:t>
            </a:r>
            <a:r>
              <a:rPr lang="en-US" sz="2400" dirty="0" smtClean="0">
                <a:solidFill>
                  <a:srgbClr val="FF0000"/>
                </a:solidFill>
              </a:rPr>
              <a:t>, AVG(Age), AVG(</a:t>
            </a:r>
            <a:r>
              <a:rPr lang="en-US" sz="2400" dirty="0" err="1" smtClean="0">
                <a:solidFill>
                  <a:srgbClr val="FF0000"/>
                </a:solidFill>
              </a:rPr>
              <a:t>JobSatisfaction</a:t>
            </a:r>
            <a:r>
              <a:rPr lang="en-US" sz="2400" dirty="0" smtClean="0">
                <a:solidFill>
                  <a:srgbClr val="FF0000"/>
                </a:solidFill>
              </a:rPr>
              <a:t>) FROM  hr.gd as g INNER JOIN </a:t>
            </a:r>
            <a:r>
              <a:rPr lang="en-US" sz="2400" dirty="0" err="1" smtClean="0">
                <a:solidFill>
                  <a:srgbClr val="FF0000"/>
                </a:solidFill>
              </a:rPr>
              <a:t>hr</a:t>
            </a:r>
            <a:r>
              <a:rPr lang="en-US" sz="2400" dirty="0" smtClean="0">
                <a:solidFill>
                  <a:srgbClr val="FF0000"/>
                </a:solidFill>
              </a:rPr>
              <a:t>.`</a:t>
            </a:r>
            <a:r>
              <a:rPr lang="en-US" sz="2400" dirty="0" err="1" smtClean="0">
                <a:solidFill>
                  <a:srgbClr val="FF0000"/>
                </a:solidFill>
              </a:rPr>
              <a:t>e.survey</a:t>
            </a:r>
            <a:r>
              <a:rPr lang="en-US" sz="2400" dirty="0" smtClean="0">
                <a:solidFill>
                  <a:srgbClr val="FF0000"/>
                </a:solidFill>
              </a:rPr>
              <a:t>` as s on </a:t>
            </a:r>
            <a:r>
              <a:rPr lang="en-US" sz="2400" dirty="0" err="1" smtClean="0">
                <a:solidFill>
                  <a:srgbClr val="FF0000"/>
                </a:solidFill>
              </a:rPr>
              <a:t>g.EmployeeID</a:t>
            </a:r>
            <a:r>
              <a:rPr lang="en-US" sz="2400" dirty="0" smtClean="0">
                <a:solidFill>
                  <a:srgbClr val="FF0000"/>
                </a:solidFill>
              </a:rPr>
              <a:t> = </a:t>
            </a:r>
            <a:r>
              <a:rPr lang="en-US" sz="2400" dirty="0" err="1" smtClean="0">
                <a:solidFill>
                  <a:srgbClr val="FF0000"/>
                </a:solidFill>
              </a:rPr>
              <a:t>s.EmployeeIDGROUP</a:t>
            </a:r>
            <a:r>
              <a:rPr lang="en-US" sz="2400" dirty="0" smtClean="0">
                <a:solidFill>
                  <a:srgbClr val="FF0000"/>
                </a:solidFill>
              </a:rPr>
              <a:t> BY </a:t>
            </a:r>
            <a:r>
              <a:rPr lang="en-US" sz="2400" dirty="0" err="1" smtClean="0">
                <a:solidFill>
                  <a:srgbClr val="FF0000"/>
                </a:solidFill>
              </a:rPr>
              <a:t>BusinessTravel</a:t>
            </a:r>
            <a:endParaRPr lang="en-US" sz="2400" dirty="0">
              <a:solidFill>
                <a:srgbClr val="FF0000"/>
              </a:solidFill>
            </a:endParaRPr>
          </a:p>
        </p:txBody>
      </p:sp>
      <p:sp>
        <p:nvSpPr>
          <p:cNvPr id="5" name="TextBox 4"/>
          <p:cNvSpPr txBox="1"/>
          <p:nvPr/>
        </p:nvSpPr>
        <p:spPr>
          <a:xfrm>
            <a:off x="528035" y="3565572"/>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8" name="Picture 7"/>
          <p:cNvPicPr>
            <a:picLocks noChangeAspect="1"/>
          </p:cNvPicPr>
          <p:nvPr/>
        </p:nvPicPr>
        <p:blipFill>
          <a:blip r:embed="rId3"/>
          <a:stretch>
            <a:fillRect/>
          </a:stretch>
        </p:blipFill>
        <p:spPr>
          <a:xfrm>
            <a:off x="1906923" y="4252919"/>
            <a:ext cx="4975249" cy="1362270"/>
          </a:xfrm>
          <a:prstGeom prst="rect">
            <a:avLst/>
          </a:prstGeom>
        </p:spPr>
      </p:pic>
    </p:spTree>
    <p:extLst>
      <p:ext uri="{BB962C8B-B14F-4D97-AF65-F5344CB8AC3E}">
        <p14:creationId xmlns:p14="http://schemas.microsoft.com/office/powerpoint/2010/main" val="2604235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4" y="412124"/>
            <a:ext cx="11243255" cy="523220"/>
          </a:xfrm>
          <a:prstGeom prst="rect">
            <a:avLst/>
          </a:prstGeom>
          <a:noFill/>
        </p:spPr>
        <p:txBody>
          <a:bodyPr wrap="square" rtlCol="0">
            <a:spAutoFit/>
          </a:bodyPr>
          <a:lstStyle/>
          <a:p>
            <a:r>
              <a:rPr lang="en-US" sz="2800" dirty="0" smtClean="0">
                <a:solidFill>
                  <a:schemeClr val="bg1"/>
                </a:solidFill>
                <a:latin typeface="Comic Sans MS" panose="030F0702030302020204" pitchFamily="66" charset="0"/>
              </a:rPr>
              <a:t>19. Retrieve the most common </a:t>
            </a:r>
            <a:r>
              <a:rPr lang="en-US" sz="2800" dirty="0" err="1" smtClean="0">
                <a:solidFill>
                  <a:schemeClr val="bg1"/>
                </a:solidFill>
                <a:latin typeface="Comic Sans MS" panose="030F0702030302020204" pitchFamily="66" charset="0"/>
              </a:rPr>
              <a:t>EducationField</a:t>
            </a:r>
            <a:r>
              <a:rPr lang="en-US" sz="2800" dirty="0" smtClean="0">
                <a:solidFill>
                  <a:schemeClr val="bg1"/>
                </a:solidFill>
                <a:latin typeface="Comic Sans MS" panose="030F0702030302020204" pitchFamily="66" charset="0"/>
              </a:rPr>
              <a:t> among employees.</a:t>
            </a:r>
            <a:endParaRPr lang="en-US" sz="2800" dirty="0">
              <a:solidFill>
                <a:schemeClr val="bg1"/>
              </a:solidFill>
              <a:latin typeface="Comic Sans MS" panose="030F0702030302020204" pitchFamily="66" charset="0"/>
            </a:endParaRPr>
          </a:p>
        </p:txBody>
      </p:sp>
      <p:sp>
        <p:nvSpPr>
          <p:cNvPr id="4" name="TextBox 3"/>
          <p:cNvSpPr txBox="1"/>
          <p:nvPr/>
        </p:nvSpPr>
        <p:spPr>
          <a:xfrm>
            <a:off x="528035" y="1929144"/>
            <a:ext cx="11243254" cy="830997"/>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MAX(</a:t>
            </a:r>
            <a:r>
              <a:rPr lang="en-US" sz="2400" dirty="0" err="1" smtClean="0">
                <a:solidFill>
                  <a:srgbClr val="FF0000"/>
                </a:solidFill>
              </a:rPr>
              <a:t>EducationField</a:t>
            </a:r>
            <a:r>
              <a:rPr lang="en-US" sz="2400" dirty="0" smtClean="0">
                <a:solidFill>
                  <a:srgbClr val="FF0000"/>
                </a:solidFill>
              </a:rPr>
              <a:t>) FROM  hr.gd;</a:t>
            </a:r>
            <a:endParaRPr lang="en-US" sz="2400" dirty="0">
              <a:solidFill>
                <a:srgbClr val="FF0000"/>
              </a:solidFill>
            </a:endParaRPr>
          </a:p>
        </p:txBody>
      </p:sp>
      <p:sp>
        <p:nvSpPr>
          <p:cNvPr id="5" name="TextBox 4"/>
          <p:cNvSpPr txBox="1"/>
          <p:nvPr/>
        </p:nvSpPr>
        <p:spPr>
          <a:xfrm>
            <a:off x="528035" y="3565572"/>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6" name="Picture 5"/>
          <p:cNvPicPr>
            <a:picLocks noChangeAspect="1"/>
          </p:cNvPicPr>
          <p:nvPr/>
        </p:nvPicPr>
        <p:blipFill>
          <a:blip r:embed="rId3"/>
          <a:stretch>
            <a:fillRect/>
          </a:stretch>
        </p:blipFill>
        <p:spPr>
          <a:xfrm>
            <a:off x="2617862" y="4425802"/>
            <a:ext cx="2607666" cy="880294"/>
          </a:xfrm>
          <a:prstGeom prst="rect">
            <a:avLst/>
          </a:prstGeom>
        </p:spPr>
      </p:pic>
    </p:spTree>
    <p:extLst>
      <p:ext uri="{BB962C8B-B14F-4D97-AF65-F5344CB8AC3E}">
        <p14:creationId xmlns:p14="http://schemas.microsoft.com/office/powerpoint/2010/main" val="839698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4" y="412124"/>
            <a:ext cx="11243255" cy="954107"/>
          </a:xfrm>
          <a:prstGeom prst="rect">
            <a:avLst/>
          </a:prstGeom>
          <a:noFill/>
        </p:spPr>
        <p:txBody>
          <a:bodyPr wrap="square" rtlCol="0">
            <a:spAutoFit/>
          </a:bodyPr>
          <a:lstStyle/>
          <a:p>
            <a:r>
              <a:rPr lang="en-US" sz="2800" dirty="0" smtClean="0">
                <a:solidFill>
                  <a:schemeClr val="bg1"/>
                </a:solidFill>
                <a:latin typeface="Comic Sans MS" panose="030F0702030302020204" pitchFamily="66" charset="0"/>
              </a:rPr>
              <a:t> 20. List the employees who have worked for the company the longest but haven't had a promotion</a:t>
            </a:r>
            <a:endParaRPr lang="en-US" sz="2800" dirty="0">
              <a:solidFill>
                <a:schemeClr val="bg1"/>
              </a:solidFill>
              <a:latin typeface="Comic Sans MS" panose="030F0702030302020204" pitchFamily="66" charset="0"/>
            </a:endParaRPr>
          </a:p>
        </p:txBody>
      </p:sp>
      <p:sp>
        <p:nvSpPr>
          <p:cNvPr id="4" name="TextBox 3"/>
          <p:cNvSpPr txBox="1"/>
          <p:nvPr/>
        </p:nvSpPr>
        <p:spPr>
          <a:xfrm>
            <a:off x="528035" y="1929144"/>
            <a:ext cx="11243254" cy="1200329"/>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a:t>
            </a:r>
            <a:r>
              <a:rPr lang="en-US" sz="2400" dirty="0" err="1" smtClean="0">
                <a:solidFill>
                  <a:srgbClr val="FF0000"/>
                </a:solidFill>
              </a:rPr>
              <a:t>Emp_Name</a:t>
            </a:r>
            <a:r>
              <a:rPr lang="en-US" sz="2400" dirty="0" smtClean="0">
                <a:solidFill>
                  <a:srgbClr val="FF0000"/>
                </a:solidFill>
              </a:rPr>
              <a:t> FROM  </a:t>
            </a:r>
            <a:r>
              <a:rPr lang="en-US" sz="2400" dirty="0" err="1" smtClean="0">
                <a:solidFill>
                  <a:srgbClr val="FF0000"/>
                </a:solidFill>
              </a:rPr>
              <a:t>hr.gdWHERE</a:t>
            </a:r>
            <a:r>
              <a:rPr lang="en-US" sz="2400" dirty="0" smtClean="0">
                <a:solidFill>
                  <a:srgbClr val="FF0000"/>
                </a:solidFill>
              </a:rPr>
              <a:t> </a:t>
            </a:r>
            <a:r>
              <a:rPr lang="en-US" sz="2400" dirty="0" err="1" smtClean="0">
                <a:solidFill>
                  <a:srgbClr val="FF0000"/>
                </a:solidFill>
              </a:rPr>
              <a:t>TotalWorkingYears</a:t>
            </a:r>
            <a:r>
              <a:rPr lang="en-US" sz="2400" dirty="0" smtClean="0">
                <a:solidFill>
                  <a:srgbClr val="FF0000"/>
                </a:solidFill>
              </a:rPr>
              <a:t> &gt; 1 AND </a:t>
            </a:r>
            <a:r>
              <a:rPr lang="en-US" sz="2400" dirty="0" err="1" smtClean="0">
                <a:solidFill>
                  <a:srgbClr val="FF0000"/>
                </a:solidFill>
              </a:rPr>
              <a:t>YearsSinceLastPromotion</a:t>
            </a:r>
            <a:r>
              <a:rPr lang="en-US" sz="2400" dirty="0" smtClean="0">
                <a:solidFill>
                  <a:srgbClr val="FF0000"/>
                </a:solidFill>
              </a:rPr>
              <a:t> = 0</a:t>
            </a:r>
            <a:endParaRPr lang="en-US" sz="2400" dirty="0">
              <a:solidFill>
                <a:srgbClr val="FF0000"/>
              </a:solidFill>
            </a:endParaRPr>
          </a:p>
        </p:txBody>
      </p:sp>
      <p:sp>
        <p:nvSpPr>
          <p:cNvPr id="5" name="TextBox 4"/>
          <p:cNvSpPr txBox="1"/>
          <p:nvPr/>
        </p:nvSpPr>
        <p:spPr>
          <a:xfrm>
            <a:off x="528035" y="3565572"/>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7" name="Picture 6"/>
          <p:cNvPicPr>
            <a:picLocks noChangeAspect="1"/>
          </p:cNvPicPr>
          <p:nvPr/>
        </p:nvPicPr>
        <p:blipFill>
          <a:blip r:embed="rId3"/>
          <a:stretch>
            <a:fillRect/>
          </a:stretch>
        </p:blipFill>
        <p:spPr>
          <a:xfrm>
            <a:off x="2601283" y="3998235"/>
            <a:ext cx="2202537" cy="2645577"/>
          </a:xfrm>
          <a:prstGeom prst="rect">
            <a:avLst/>
          </a:prstGeom>
        </p:spPr>
      </p:pic>
    </p:spTree>
    <p:extLst>
      <p:ext uri="{BB962C8B-B14F-4D97-AF65-F5344CB8AC3E}">
        <p14:creationId xmlns:p14="http://schemas.microsoft.com/office/powerpoint/2010/main" val="103908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3" name="TextBox 2"/>
          <p:cNvSpPr txBox="1"/>
          <p:nvPr/>
        </p:nvSpPr>
        <p:spPr>
          <a:xfrm>
            <a:off x="850006" y="2240924"/>
            <a:ext cx="5769735" cy="1107996"/>
          </a:xfrm>
          <a:prstGeom prst="rect">
            <a:avLst/>
          </a:prstGeom>
          <a:noFill/>
        </p:spPr>
        <p:txBody>
          <a:bodyPr wrap="square" rtlCol="0">
            <a:spAutoFit/>
          </a:bodyPr>
          <a:lstStyle/>
          <a:p>
            <a:r>
              <a:rPr lang="en-US" sz="6600" dirty="0" smtClean="0">
                <a:latin typeface="Comic Sans MS" panose="030F0702030302020204" pitchFamily="66" charset="0"/>
              </a:rPr>
              <a:t>THANK YOU</a:t>
            </a:r>
            <a:endParaRPr lang="en-US" sz="6600" dirty="0">
              <a:latin typeface="Comic Sans MS" panose="030F0702030302020204" pitchFamily="66" charset="0"/>
            </a:endParaRPr>
          </a:p>
        </p:txBody>
      </p:sp>
    </p:spTree>
    <p:extLst>
      <p:ext uri="{BB962C8B-B14F-4D97-AF65-F5344CB8AC3E}">
        <p14:creationId xmlns:p14="http://schemas.microsoft.com/office/powerpoint/2010/main" val="220421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3" name="TextBox 2"/>
          <p:cNvSpPr txBox="1"/>
          <p:nvPr/>
        </p:nvSpPr>
        <p:spPr>
          <a:xfrm>
            <a:off x="1648496" y="850006"/>
            <a:ext cx="3829895" cy="523220"/>
          </a:xfrm>
          <a:prstGeom prst="rect">
            <a:avLst/>
          </a:prstGeom>
          <a:noFill/>
        </p:spPr>
        <p:txBody>
          <a:bodyPr wrap="none" rtlCol="0">
            <a:spAutoFit/>
          </a:bodyPr>
          <a:lstStyle/>
          <a:p>
            <a:r>
              <a:rPr lang="en-US" sz="2800" dirty="0" smtClean="0">
                <a:solidFill>
                  <a:schemeClr val="accent4">
                    <a:lumMod val="60000"/>
                    <a:lumOff val="40000"/>
                  </a:schemeClr>
                </a:solidFill>
                <a:latin typeface="Comic Sans MS" panose="030F0702030302020204" pitchFamily="66" charset="0"/>
              </a:rPr>
              <a:t>TABLES CONTAINS:</a:t>
            </a:r>
            <a:endParaRPr lang="en-US" sz="2800" dirty="0">
              <a:solidFill>
                <a:schemeClr val="accent4">
                  <a:lumMod val="60000"/>
                  <a:lumOff val="40000"/>
                </a:schemeClr>
              </a:solidFill>
              <a:latin typeface="Comic Sans MS" panose="030F0702030302020204" pitchFamily="66" charset="0"/>
            </a:endParaRPr>
          </a:p>
        </p:txBody>
      </p:sp>
      <p:sp>
        <p:nvSpPr>
          <p:cNvPr id="4" name="TextBox 3"/>
          <p:cNvSpPr txBox="1"/>
          <p:nvPr/>
        </p:nvSpPr>
        <p:spPr>
          <a:xfrm>
            <a:off x="2073499" y="2021983"/>
            <a:ext cx="3494568" cy="2862322"/>
          </a:xfrm>
          <a:prstGeom prst="rect">
            <a:avLst/>
          </a:prstGeom>
          <a:noFill/>
        </p:spPr>
        <p:txBody>
          <a:bodyPr wrap="square" rtlCol="0">
            <a:spAutoFit/>
          </a:bodyPr>
          <a:lstStyle/>
          <a:p>
            <a:r>
              <a:rPr lang="en-US" sz="2000" dirty="0" smtClean="0">
                <a:solidFill>
                  <a:schemeClr val="accent3">
                    <a:lumMod val="40000"/>
                    <a:lumOff val="60000"/>
                  </a:schemeClr>
                </a:solidFill>
                <a:latin typeface="Comic Sans MS" panose="030F0702030302020204" pitchFamily="66" charset="0"/>
              </a:rPr>
              <a:t>1.General Description</a:t>
            </a:r>
          </a:p>
          <a:p>
            <a:endParaRPr lang="en-US" sz="2000" dirty="0" smtClean="0">
              <a:solidFill>
                <a:schemeClr val="accent3">
                  <a:lumMod val="40000"/>
                  <a:lumOff val="60000"/>
                </a:schemeClr>
              </a:solidFill>
              <a:latin typeface="Comic Sans MS" panose="030F0702030302020204" pitchFamily="66" charset="0"/>
            </a:endParaRPr>
          </a:p>
          <a:p>
            <a:r>
              <a:rPr lang="en-US" sz="2000" dirty="0" smtClean="0">
                <a:solidFill>
                  <a:schemeClr val="accent3">
                    <a:lumMod val="40000"/>
                    <a:lumOff val="60000"/>
                  </a:schemeClr>
                </a:solidFill>
                <a:latin typeface="Comic Sans MS" panose="030F0702030302020204" pitchFamily="66" charset="0"/>
              </a:rPr>
              <a:t>2.Employee Survey</a:t>
            </a:r>
          </a:p>
          <a:p>
            <a:endParaRPr lang="en-US" sz="2000" dirty="0" smtClean="0">
              <a:solidFill>
                <a:schemeClr val="accent3">
                  <a:lumMod val="40000"/>
                  <a:lumOff val="60000"/>
                </a:schemeClr>
              </a:solidFill>
              <a:latin typeface="Comic Sans MS" panose="030F0702030302020204" pitchFamily="66" charset="0"/>
            </a:endParaRPr>
          </a:p>
          <a:p>
            <a:r>
              <a:rPr lang="en-US" sz="2000" dirty="0" smtClean="0">
                <a:solidFill>
                  <a:schemeClr val="accent3">
                    <a:lumMod val="40000"/>
                    <a:lumOff val="60000"/>
                  </a:schemeClr>
                </a:solidFill>
                <a:latin typeface="Comic Sans MS" panose="030F0702030302020204" pitchFamily="66" charset="0"/>
              </a:rPr>
              <a:t>3.Management Survey</a:t>
            </a:r>
          </a:p>
          <a:p>
            <a:endParaRPr lang="en-US" sz="2000" dirty="0" smtClean="0">
              <a:solidFill>
                <a:schemeClr val="accent3">
                  <a:lumMod val="40000"/>
                  <a:lumOff val="60000"/>
                </a:schemeClr>
              </a:solidFill>
              <a:latin typeface="Comic Sans MS" panose="030F0702030302020204" pitchFamily="66" charset="0"/>
            </a:endParaRPr>
          </a:p>
          <a:p>
            <a:r>
              <a:rPr lang="en-US" sz="2000" dirty="0" smtClean="0">
                <a:solidFill>
                  <a:schemeClr val="accent3">
                    <a:lumMod val="40000"/>
                    <a:lumOff val="60000"/>
                  </a:schemeClr>
                </a:solidFill>
                <a:latin typeface="Comic Sans MS" panose="030F0702030302020204" pitchFamily="66" charset="0"/>
              </a:rPr>
              <a:t>4.In Time</a:t>
            </a:r>
          </a:p>
          <a:p>
            <a:endParaRPr lang="en-US" sz="2000" dirty="0" smtClean="0">
              <a:solidFill>
                <a:schemeClr val="accent3">
                  <a:lumMod val="40000"/>
                  <a:lumOff val="60000"/>
                </a:schemeClr>
              </a:solidFill>
              <a:latin typeface="Comic Sans MS" panose="030F0702030302020204" pitchFamily="66" charset="0"/>
            </a:endParaRPr>
          </a:p>
          <a:p>
            <a:r>
              <a:rPr lang="en-US" sz="2000" dirty="0" smtClean="0">
                <a:solidFill>
                  <a:schemeClr val="accent3">
                    <a:lumMod val="40000"/>
                    <a:lumOff val="60000"/>
                  </a:schemeClr>
                </a:solidFill>
                <a:latin typeface="Comic Sans MS" panose="030F0702030302020204" pitchFamily="66" charset="0"/>
              </a:rPr>
              <a:t>5.Out Time</a:t>
            </a:r>
            <a:endParaRPr lang="en-US" sz="2000" dirty="0">
              <a:solidFill>
                <a:schemeClr val="accent3">
                  <a:lumMod val="40000"/>
                  <a:lumOff val="60000"/>
                </a:schemeClr>
              </a:solidFill>
              <a:latin typeface="Comic Sans MS" panose="030F0702030302020204" pitchFamily="66" charset="0"/>
            </a:endParaRPr>
          </a:p>
        </p:txBody>
      </p:sp>
    </p:spTree>
    <p:extLst>
      <p:ext uri="{BB962C8B-B14F-4D97-AF65-F5344CB8AC3E}">
        <p14:creationId xmlns:p14="http://schemas.microsoft.com/office/powerpoint/2010/main" val="3395876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4" y="412124"/>
            <a:ext cx="9698489" cy="523220"/>
          </a:xfrm>
          <a:prstGeom prst="rect">
            <a:avLst/>
          </a:prstGeom>
          <a:noFill/>
        </p:spPr>
        <p:txBody>
          <a:bodyPr wrap="none" rtlCol="0">
            <a:spAutoFit/>
          </a:bodyPr>
          <a:lstStyle/>
          <a:p>
            <a:r>
              <a:rPr lang="en-US" sz="2800" dirty="0" smtClean="0">
                <a:solidFill>
                  <a:schemeClr val="bg1"/>
                </a:solidFill>
                <a:latin typeface="Comic Sans MS" panose="030F0702030302020204" pitchFamily="66" charset="0"/>
              </a:rPr>
              <a:t>1. Retrieve the total number of employees in the dataset</a:t>
            </a:r>
            <a:endParaRPr lang="en-US" sz="2800" dirty="0">
              <a:solidFill>
                <a:schemeClr val="bg1"/>
              </a:solidFill>
              <a:latin typeface="Comic Sans MS" panose="030F0702030302020204" pitchFamily="66" charset="0"/>
            </a:endParaRPr>
          </a:p>
        </p:txBody>
      </p:sp>
      <p:sp>
        <p:nvSpPr>
          <p:cNvPr id="4" name="TextBox 3"/>
          <p:cNvSpPr txBox="1"/>
          <p:nvPr/>
        </p:nvSpPr>
        <p:spPr>
          <a:xfrm>
            <a:off x="1030309" y="1374768"/>
            <a:ext cx="6825803" cy="830997"/>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a:solidFill>
                  <a:srgbClr val="FF0000"/>
                </a:solidFill>
              </a:rPr>
              <a:t> </a:t>
            </a:r>
            <a:r>
              <a:rPr lang="en-US" sz="2400" dirty="0" smtClean="0">
                <a:solidFill>
                  <a:srgbClr val="FF0000"/>
                </a:solidFill>
              </a:rPr>
              <a:t>            SELECT COUNT(</a:t>
            </a:r>
            <a:r>
              <a:rPr lang="en-US" sz="2400" dirty="0" err="1" smtClean="0">
                <a:solidFill>
                  <a:srgbClr val="FF0000"/>
                </a:solidFill>
              </a:rPr>
              <a:t>EmployeeCount</a:t>
            </a:r>
            <a:r>
              <a:rPr lang="en-US" sz="2400" dirty="0" smtClean="0">
                <a:solidFill>
                  <a:srgbClr val="FF0000"/>
                </a:solidFill>
              </a:rPr>
              <a:t>) FROM hr.gd;</a:t>
            </a:r>
            <a:endParaRPr lang="en-US" sz="2400" dirty="0">
              <a:solidFill>
                <a:srgbClr val="FF0000"/>
              </a:solidFill>
            </a:endParaRPr>
          </a:p>
        </p:txBody>
      </p:sp>
      <p:sp>
        <p:nvSpPr>
          <p:cNvPr id="5" name="TextBox 4"/>
          <p:cNvSpPr txBox="1"/>
          <p:nvPr/>
        </p:nvSpPr>
        <p:spPr>
          <a:xfrm>
            <a:off x="1030310" y="2614411"/>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482" y="3211694"/>
            <a:ext cx="2699063" cy="1216067"/>
          </a:xfrm>
          <a:prstGeom prst="rect">
            <a:avLst/>
          </a:prstGeom>
        </p:spPr>
      </p:pic>
    </p:spTree>
    <p:extLst>
      <p:ext uri="{BB962C8B-B14F-4D97-AF65-F5344CB8AC3E}">
        <p14:creationId xmlns:p14="http://schemas.microsoft.com/office/powerpoint/2010/main" val="4090814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4" y="412124"/>
            <a:ext cx="7042312" cy="523220"/>
          </a:xfrm>
          <a:prstGeom prst="rect">
            <a:avLst/>
          </a:prstGeom>
          <a:noFill/>
        </p:spPr>
        <p:txBody>
          <a:bodyPr wrap="none" rtlCol="0">
            <a:spAutoFit/>
          </a:bodyPr>
          <a:lstStyle/>
          <a:p>
            <a:r>
              <a:rPr lang="en-US" sz="2800" dirty="0" smtClean="0">
                <a:solidFill>
                  <a:schemeClr val="bg1"/>
                </a:solidFill>
                <a:latin typeface="Comic Sans MS" panose="030F0702030302020204" pitchFamily="66" charset="0"/>
              </a:rPr>
              <a:t>2. List all unique job roles in the dataset.</a:t>
            </a:r>
            <a:endParaRPr lang="en-US" sz="2800" dirty="0">
              <a:solidFill>
                <a:schemeClr val="bg1"/>
              </a:solidFill>
              <a:latin typeface="Comic Sans MS" panose="030F0702030302020204" pitchFamily="66" charset="0"/>
            </a:endParaRPr>
          </a:p>
        </p:txBody>
      </p:sp>
      <p:sp>
        <p:nvSpPr>
          <p:cNvPr id="4" name="TextBox 3"/>
          <p:cNvSpPr txBox="1"/>
          <p:nvPr/>
        </p:nvSpPr>
        <p:spPr>
          <a:xfrm>
            <a:off x="1030309" y="1374768"/>
            <a:ext cx="6825803" cy="830997"/>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DISTINCT(</a:t>
            </a:r>
            <a:r>
              <a:rPr lang="en-US" sz="2400" dirty="0" err="1" smtClean="0">
                <a:solidFill>
                  <a:srgbClr val="FF0000"/>
                </a:solidFill>
              </a:rPr>
              <a:t>JobRole</a:t>
            </a:r>
            <a:r>
              <a:rPr lang="en-US" sz="2400" dirty="0" smtClean="0">
                <a:solidFill>
                  <a:srgbClr val="FF0000"/>
                </a:solidFill>
              </a:rPr>
              <a:t>) FROM hr.gd;</a:t>
            </a:r>
            <a:endParaRPr lang="en-US" sz="2400" dirty="0">
              <a:solidFill>
                <a:srgbClr val="FF0000"/>
              </a:solidFill>
            </a:endParaRPr>
          </a:p>
        </p:txBody>
      </p:sp>
      <p:sp>
        <p:nvSpPr>
          <p:cNvPr id="5" name="TextBox 4"/>
          <p:cNvSpPr txBox="1"/>
          <p:nvPr/>
        </p:nvSpPr>
        <p:spPr>
          <a:xfrm>
            <a:off x="1030310" y="2614411"/>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456" y="3309735"/>
            <a:ext cx="2606671" cy="2846365"/>
          </a:xfrm>
          <a:prstGeom prst="rect">
            <a:avLst/>
          </a:prstGeom>
        </p:spPr>
      </p:pic>
    </p:spTree>
    <p:extLst>
      <p:ext uri="{BB962C8B-B14F-4D97-AF65-F5344CB8AC3E}">
        <p14:creationId xmlns:p14="http://schemas.microsoft.com/office/powerpoint/2010/main" val="420414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4" y="412124"/>
            <a:ext cx="6388287" cy="523220"/>
          </a:xfrm>
          <a:prstGeom prst="rect">
            <a:avLst/>
          </a:prstGeom>
          <a:noFill/>
        </p:spPr>
        <p:txBody>
          <a:bodyPr wrap="none" rtlCol="0">
            <a:spAutoFit/>
          </a:bodyPr>
          <a:lstStyle/>
          <a:p>
            <a:r>
              <a:rPr lang="en-US" sz="2800" dirty="0" smtClean="0">
                <a:solidFill>
                  <a:schemeClr val="bg1"/>
                </a:solidFill>
                <a:latin typeface="Comic Sans MS" panose="030F0702030302020204" pitchFamily="66" charset="0"/>
              </a:rPr>
              <a:t>3. Find the average age of employees</a:t>
            </a:r>
            <a:endParaRPr lang="en-US" sz="2800" dirty="0">
              <a:solidFill>
                <a:schemeClr val="bg1"/>
              </a:solidFill>
              <a:latin typeface="Comic Sans MS" panose="030F0702030302020204" pitchFamily="66" charset="0"/>
            </a:endParaRPr>
          </a:p>
        </p:txBody>
      </p:sp>
      <p:sp>
        <p:nvSpPr>
          <p:cNvPr id="4" name="TextBox 3"/>
          <p:cNvSpPr txBox="1"/>
          <p:nvPr/>
        </p:nvSpPr>
        <p:spPr>
          <a:xfrm>
            <a:off x="1030309" y="1374768"/>
            <a:ext cx="6825803" cy="830997"/>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AVG(Age) FROM hr.gd;</a:t>
            </a:r>
            <a:endParaRPr lang="en-US" sz="2400" dirty="0">
              <a:solidFill>
                <a:srgbClr val="FF0000"/>
              </a:solidFill>
            </a:endParaRPr>
          </a:p>
        </p:txBody>
      </p:sp>
      <p:sp>
        <p:nvSpPr>
          <p:cNvPr id="5" name="TextBox 4"/>
          <p:cNvSpPr txBox="1"/>
          <p:nvPr/>
        </p:nvSpPr>
        <p:spPr>
          <a:xfrm>
            <a:off x="1030310" y="2614411"/>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922" y="3429000"/>
            <a:ext cx="2504036" cy="1297546"/>
          </a:xfrm>
          <a:prstGeom prst="rect">
            <a:avLst/>
          </a:prstGeom>
        </p:spPr>
      </p:pic>
    </p:spTree>
    <p:extLst>
      <p:ext uri="{BB962C8B-B14F-4D97-AF65-F5344CB8AC3E}">
        <p14:creationId xmlns:p14="http://schemas.microsoft.com/office/powerpoint/2010/main" val="3026718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5" y="412124"/>
            <a:ext cx="11213392" cy="954107"/>
          </a:xfrm>
          <a:prstGeom prst="rect">
            <a:avLst/>
          </a:prstGeom>
          <a:noFill/>
        </p:spPr>
        <p:txBody>
          <a:bodyPr wrap="square" rtlCol="0">
            <a:spAutoFit/>
          </a:bodyPr>
          <a:lstStyle/>
          <a:p>
            <a:r>
              <a:rPr lang="en-US" sz="2800" dirty="0" smtClean="0">
                <a:solidFill>
                  <a:schemeClr val="bg1"/>
                </a:solidFill>
                <a:latin typeface="Comic Sans MS" panose="030F0702030302020204" pitchFamily="66" charset="0"/>
              </a:rPr>
              <a:t>4. Retrieve the names and ages of employees who have worked at the company for more than 5 years</a:t>
            </a:r>
            <a:endParaRPr lang="en-US" sz="2800" dirty="0">
              <a:solidFill>
                <a:schemeClr val="bg1"/>
              </a:solidFill>
              <a:latin typeface="Comic Sans MS" panose="030F0702030302020204" pitchFamily="66" charset="0"/>
            </a:endParaRPr>
          </a:p>
        </p:txBody>
      </p:sp>
      <p:sp>
        <p:nvSpPr>
          <p:cNvPr id="4" name="TextBox 3"/>
          <p:cNvSpPr txBox="1"/>
          <p:nvPr/>
        </p:nvSpPr>
        <p:spPr>
          <a:xfrm>
            <a:off x="528035" y="1813728"/>
            <a:ext cx="6825803" cy="1200329"/>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a:t>
            </a:r>
            <a:r>
              <a:rPr lang="en-US" sz="2400" dirty="0" err="1" smtClean="0">
                <a:solidFill>
                  <a:srgbClr val="FF0000"/>
                </a:solidFill>
              </a:rPr>
              <a:t>Emp_Name</a:t>
            </a:r>
            <a:r>
              <a:rPr lang="en-US" sz="2400" dirty="0" smtClean="0">
                <a:solidFill>
                  <a:srgbClr val="FF0000"/>
                </a:solidFill>
              </a:rPr>
              <a:t> , Age FROM hr.gd</a:t>
            </a:r>
          </a:p>
          <a:p>
            <a:r>
              <a:rPr lang="en-US" sz="2400" dirty="0">
                <a:solidFill>
                  <a:srgbClr val="FF0000"/>
                </a:solidFill>
              </a:rPr>
              <a:t> </a:t>
            </a:r>
            <a:r>
              <a:rPr lang="en-US" sz="2400" dirty="0" smtClean="0">
                <a:solidFill>
                  <a:srgbClr val="FF0000"/>
                </a:solidFill>
              </a:rPr>
              <a:t>                    WHERE </a:t>
            </a:r>
            <a:r>
              <a:rPr lang="en-US" sz="2400" dirty="0" err="1" smtClean="0">
                <a:solidFill>
                  <a:srgbClr val="FF0000"/>
                </a:solidFill>
              </a:rPr>
              <a:t>TotalWorkingYears</a:t>
            </a:r>
            <a:r>
              <a:rPr lang="en-US" sz="2400" dirty="0" smtClean="0">
                <a:solidFill>
                  <a:srgbClr val="FF0000"/>
                </a:solidFill>
              </a:rPr>
              <a:t> &gt; 5;</a:t>
            </a:r>
            <a:endParaRPr lang="en-US" sz="2400" dirty="0">
              <a:solidFill>
                <a:srgbClr val="FF0000"/>
              </a:solidFill>
            </a:endParaRPr>
          </a:p>
        </p:txBody>
      </p:sp>
      <p:sp>
        <p:nvSpPr>
          <p:cNvPr id="5" name="TextBox 4"/>
          <p:cNvSpPr txBox="1"/>
          <p:nvPr/>
        </p:nvSpPr>
        <p:spPr>
          <a:xfrm>
            <a:off x="528035" y="3230721"/>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446" y="3692386"/>
            <a:ext cx="3761168" cy="3029668"/>
          </a:xfrm>
          <a:prstGeom prst="rect">
            <a:avLst/>
          </a:prstGeom>
        </p:spPr>
      </p:pic>
    </p:spTree>
    <p:extLst>
      <p:ext uri="{BB962C8B-B14F-4D97-AF65-F5344CB8AC3E}">
        <p14:creationId xmlns:p14="http://schemas.microsoft.com/office/powerpoint/2010/main" val="1767912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5" y="412124"/>
            <a:ext cx="11213392" cy="523220"/>
          </a:xfrm>
          <a:prstGeom prst="rect">
            <a:avLst/>
          </a:prstGeom>
          <a:noFill/>
        </p:spPr>
        <p:txBody>
          <a:bodyPr wrap="square" rtlCol="0">
            <a:spAutoFit/>
          </a:bodyPr>
          <a:lstStyle/>
          <a:p>
            <a:r>
              <a:rPr lang="en-US" sz="2800" dirty="0" smtClean="0">
                <a:solidFill>
                  <a:schemeClr val="bg1"/>
                </a:solidFill>
                <a:latin typeface="Comic Sans MS" panose="030F0702030302020204" pitchFamily="66" charset="0"/>
              </a:rPr>
              <a:t>5. Get a count of employees grouped by their department</a:t>
            </a:r>
            <a:endParaRPr lang="en-US" sz="2800" dirty="0">
              <a:solidFill>
                <a:schemeClr val="bg1"/>
              </a:solidFill>
              <a:latin typeface="Comic Sans MS" panose="030F0702030302020204" pitchFamily="66" charset="0"/>
            </a:endParaRPr>
          </a:p>
        </p:txBody>
      </p:sp>
      <p:sp>
        <p:nvSpPr>
          <p:cNvPr id="4" name="TextBox 3"/>
          <p:cNvSpPr txBox="1"/>
          <p:nvPr/>
        </p:nvSpPr>
        <p:spPr>
          <a:xfrm>
            <a:off x="528035" y="1813728"/>
            <a:ext cx="9388697" cy="1200329"/>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COUNT(</a:t>
            </a:r>
            <a:r>
              <a:rPr lang="en-US" sz="2400" dirty="0" err="1" smtClean="0">
                <a:solidFill>
                  <a:srgbClr val="FF0000"/>
                </a:solidFill>
              </a:rPr>
              <a:t>EmployeeCount</a:t>
            </a:r>
            <a:r>
              <a:rPr lang="en-US" sz="2400" dirty="0" smtClean="0">
                <a:solidFill>
                  <a:srgbClr val="FF0000"/>
                </a:solidFill>
              </a:rPr>
              <a:t>) ,Department FROM hr.gd</a:t>
            </a:r>
          </a:p>
          <a:p>
            <a:r>
              <a:rPr lang="en-US" sz="2400" dirty="0" smtClean="0">
                <a:solidFill>
                  <a:srgbClr val="FF0000"/>
                </a:solidFill>
              </a:rPr>
              <a:t>               GROUP BY Department ;</a:t>
            </a:r>
            <a:endParaRPr lang="en-US" sz="2400" dirty="0">
              <a:solidFill>
                <a:srgbClr val="FF0000"/>
              </a:solidFill>
            </a:endParaRPr>
          </a:p>
        </p:txBody>
      </p:sp>
      <p:sp>
        <p:nvSpPr>
          <p:cNvPr id="5" name="TextBox 4"/>
          <p:cNvSpPr txBox="1"/>
          <p:nvPr/>
        </p:nvSpPr>
        <p:spPr>
          <a:xfrm>
            <a:off x="528035" y="3230721"/>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2931" y="4135928"/>
            <a:ext cx="4614113" cy="1350472"/>
          </a:xfrm>
          <a:prstGeom prst="rect">
            <a:avLst/>
          </a:prstGeom>
        </p:spPr>
      </p:pic>
    </p:spTree>
    <p:extLst>
      <p:ext uri="{BB962C8B-B14F-4D97-AF65-F5344CB8AC3E}">
        <p14:creationId xmlns:p14="http://schemas.microsoft.com/office/powerpoint/2010/main" val="1824913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28035" y="412124"/>
            <a:ext cx="11213392" cy="523220"/>
          </a:xfrm>
          <a:prstGeom prst="rect">
            <a:avLst/>
          </a:prstGeom>
          <a:noFill/>
        </p:spPr>
        <p:txBody>
          <a:bodyPr wrap="square" rtlCol="0">
            <a:spAutoFit/>
          </a:bodyPr>
          <a:lstStyle/>
          <a:p>
            <a:r>
              <a:rPr lang="en-US" sz="2800" dirty="0" smtClean="0">
                <a:solidFill>
                  <a:schemeClr val="bg1"/>
                </a:solidFill>
                <a:latin typeface="Comic Sans MS" panose="030F0702030302020204" pitchFamily="66" charset="0"/>
              </a:rPr>
              <a:t>6. List employees who have 'High' Job Satisfaction</a:t>
            </a:r>
            <a:endParaRPr lang="en-US" sz="2800" dirty="0">
              <a:solidFill>
                <a:schemeClr val="bg1"/>
              </a:solidFill>
              <a:latin typeface="Comic Sans MS" panose="030F0702030302020204" pitchFamily="66" charset="0"/>
            </a:endParaRPr>
          </a:p>
        </p:txBody>
      </p:sp>
      <p:sp>
        <p:nvSpPr>
          <p:cNvPr id="4" name="TextBox 3"/>
          <p:cNvSpPr txBox="1"/>
          <p:nvPr/>
        </p:nvSpPr>
        <p:spPr>
          <a:xfrm>
            <a:off x="528035" y="1813728"/>
            <a:ext cx="9234151" cy="1569660"/>
          </a:xfrm>
          <a:prstGeom prst="rect">
            <a:avLst/>
          </a:prstGeom>
          <a:noFill/>
        </p:spPr>
        <p:txBody>
          <a:bodyPr wrap="square" rtlCol="0">
            <a:spAutoFit/>
          </a:bodyPr>
          <a:lstStyle/>
          <a:p>
            <a:r>
              <a:rPr lang="en-US" sz="2400" dirty="0" smtClean="0">
                <a:solidFill>
                  <a:schemeClr val="accent4">
                    <a:lumMod val="60000"/>
                    <a:lumOff val="40000"/>
                  </a:schemeClr>
                </a:solidFill>
              </a:rPr>
              <a:t>Query:</a:t>
            </a:r>
          </a:p>
          <a:p>
            <a:r>
              <a:rPr lang="en-US" sz="2400" dirty="0" smtClean="0">
                <a:solidFill>
                  <a:srgbClr val="FF0000"/>
                </a:solidFill>
              </a:rPr>
              <a:t>               SELECT </a:t>
            </a:r>
            <a:r>
              <a:rPr lang="en-US" sz="2400" dirty="0" err="1" smtClean="0">
                <a:solidFill>
                  <a:srgbClr val="FF0000"/>
                </a:solidFill>
              </a:rPr>
              <a:t>g.Emp_Name</a:t>
            </a:r>
            <a:r>
              <a:rPr lang="en-US" sz="2400" dirty="0" smtClean="0">
                <a:solidFill>
                  <a:srgbClr val="FF0000"/>
                </a:solidFill>
              </a:rPr>
              <a:t> FROM hr.gd as g INNER JOIN </a:t>
            </a:r>
            <a:r>
              <a:rPr lang="en-US" sz="2400" dirty="0" err="1" smtClean="0">
                <a:solidFill>
                  <a:srgbClr val="FF0000"/>
                </a:solidFill>
              </a:rPr>
              <a:t>hr</a:t>
            </a:r>
            <a:r>
              <a:rPr lang="en-US" sz="2400" dirty="0" smtClean="0">
                <a:solidFill>
                  <a:srgbClr val="FF0000"/>
                </a:solidFill>
              </a:rPr>
              <a:t>.`</a:t>
            </a:r>
            <a:r>
              <a:rPr lang="en-US" sz="2400" dirty="0" err="1" smtClean="0">
                <a:solidFill>
                  <a:srgbClr val="FF0000"/>
                </a:solidFill>
              </a:rPr>
              <a:t>e.survey</a:t>
            </a:r>
            <a:r>
              <a:rPr lang="en-US" sz="2400" dirty="0" smtClean="0">
                <a:solidFill>
                  <a:srgbClr val="FF0000"/>
                </a:solidFill>
              </a:rPr>
              <a:t>` as s on </a:t>
            </a:r>
            <a:r>
              <a:rPr lang="en-US" sz="2400" dirty="0" err="1" smtClean="0">
                <a:solidFill>
                  <a:srgbClr val="FF0000"/>
                </a:solidFill>
              </a:rPr>
              <a:t>g.EmployeeID</a:t>
            </a:r>
            <a:r>
              <a:rPr lang="en-US" sz="2400" dirty="0" smtClean="0">
                <a:solidFill>
                  <a:srgbClr val="FF0000"/>
                </a:solidFill>
              </a:rPr>
              <a:t> = </a:t>
            </a:r>
            <a:r>
              <a:rPr lang="en-US" sz="2400" dirty="0" err="1" smtClean="0">
                <a:solidFill>
                  <a:srgbClr val="FF0000"/>
                </a:solidFill>
              </a:rPr>
              <a:t>s.EmployeeIDWHERE</a:t>
            </a:r>
            <a:r>
              <a:rPr lang="en-US" sz="2400" dirty="0" smtClean="0">
                <a:solidFill>
                  <a:srgbClr val="FF0000"/>
                </a:solidFill>
              </a:rPr>
              <a:t> </a:t>
            </a:r>
            <a:r>
              <a:rPr lang="en-US" sz="2400" dirty="0" err="1" smtClean="0">
                <a:solidFill>
                  <a:srgbClr val="FF0000"/>
                </a:solidFill>
              </a:rPr>
              <a:t>JobSatisfaction</a:t>
            </a:r>
            <a:r>
              <a:rPr lang="en-US" sz="2400" dirty="0" smtClean="0">
                <a:solidFill>
                  <a:srgbClr val="FF0000"/>
                </a:solidFill>
              </a:rPr>
              <a:t> = ( SELECT MAX(</a:t>
            </a:r>
            <a:r>
              <a:rPr lang="en-US" sz="2400" dirty="0" err="1" smtClean="0">
                <a:solidFill>
                  <a:srgbClr val="FF0000"/>
                </a:solidFill>
              </a:rPr>
              <a:t>JobSatisfaction</a:t>
            </a:r>
            <a:r>
              <a:rPr lang="en-US" sz="2400" dirty="0" smtClean="0">
                <a:solidFill>
                  <a:srgbClr val="FF0000"/>
                </a:solidFill>
              </a:rPr>
              <a:t>) FROM </a:t>
            </a:r>
            <a:r>
              <a:rPr lang="en-US" sz="2400" dirty="0" err="1" smtClean="0">
                <a:solidFill>
                  <a:srgbClr val="FF0000"/>
                </a:solidFill>
              </a:rPr>
              <a:t>hr</a:t>
            </a:r>
            <a:r>
              <a:rPr lang="en-US" sz="2400" dirty="0" smtClean="0">
                <a:solidFill>
                  <a:srgbClr val="FF0000"/>
                </a:solidFill>
              </a:rPr>
              <a:t>.`</a:t>
            </a:r>
            <a:r>
              <a:rPr lang="en-US" sz="2400" dirty="0" err="1" smtClean="0">
                <a:solidFill>
                  <a:srgbClr val="FF0000"/>
                </a:solidFill>
              </a:rPr>
              <a:t>e.survey</a:t>
            </a:r>
            <a:r>
              <a:rPr lang="en-US" sz="2400" dirty="0" smtClean="0">
                <a:solidFill>
                  <a:srgbClr val="FF0000"/>
                </a:solidFill>
              </a:rPr>
              <a:t>`)</a:t>
            </a:r>
            <a:endParaRPr lang="en-US" sz="2400" dirty="0">
              <a:solidFill>
                <a:srgbClr val="FF0000"/>
              </a:solidFill>
            </a:endParaRPr>
          </a:p>
        </p:txBody>
      </p:sp>
      <p:sp>
        <p:nvSpPr>
          <p:cNvPr id="5" name="TextBox 4"/>
          <p:cNvSpPr txBox="1"/>
          <p:nvPr/>
        </p:nvSpPr>
        <p:spPr>
          <a:xfrm>
            <a:off x="528035" y="3230721"/>
            <a:ext cx="1141659" cy="461665"/>
          </a:xfrm>
          <a:prstGeom prst="rect">
            <a:avLst/>
          </a:prstGeom>
          <a:noFill/>
        </p:spPr>
        <p:txBody>
          <a:bodyPr wrap="none" rtlCol="0">
            <a:spAutoFit/>
          </a:bodyPr>
          <a:lstStyle/>
          <a:p>
            <a:r>
              <a:rPr lang="en-US" sz="2400" dirty="0" smtClean="0">
                <a:solidFill>
                  <a:srgbClr val="00B0F0"/>
                </a:solidFill>
              </a:rPr>
              <a:t>Output</a:t>
            </a:r>
            <a:r>
              <a:rPr lang="en-US" dirty="0" smtClean="0"/>
              <a: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760" y="3581670"/>
            <a:ext cx="2162175" cy="2999434"/>
          </a:xfrm>
          <a:prstGeom prst="rect">
            <a:avLst/>
          </a:prstGeom>
        </p:spPr>
      </p:pic>
    </p:spTree>
    <p:extLst>
      <p:ext uri="{BB962C8B-B14F-4D97-AF65-F5344CB8AC3E}">
        <p14:creationId xmlns:p14="http://schemas.microsoft.com/office/powerpoint/2010/main" val="870423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707</Words>
  <Application>Microsoft Office PowerPoint</Application>
  <PresentationFormat>Widescreen</PresentationFormat>
  <Paragraphs>98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INFONET</dc:creator>
  <cp:lastModifiedBy>INFONET</cp:lastModifiedBy>
  <cp:revision>11</cp:revision>
  <dcterms:created xsi:type="dcterms:W3CDTF">2024-06-06T08:35:58Z</dcterms:created>
  <dcterms:modified xsi:type="dcterms:W3CDTF">2024-06-06T11:07:25Z</dcterms:modified>
</cp:coreProperties>
</file>