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8"/>
  </p:notesMasterIdLst>
  <p:sldIdLst>
    <p:sldId id="256" r:id="rId2"/>
    <p:sldId id="339" r:id="rId3"/>
    <p:sldId id="342" r:id="rId4"/>
    <p:sldId id="340" r:id="rId5"/>
    <p:sldId id="341" r:id="rId6"/>
    <p:sldId id="31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polline Hermelin-Mainguy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BBEA"/>
    <a:srgbClr val="FF9933"/>
    <a:srgbClr val="FFFFFF"/>
    <a:srgbClr val="00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2" autoAdjust="0"/>
    <p:restoredTop sz="94660"/>
  </p:normalViewPr>
  <p:slideViewPr>
    <p:cSldViewPr snapToGrid="0">
      <p:cViewPr varScale="1">
        <p:scale>
          <a:sx n="90" d="100"/>
          <a:sy n="90" d="100"/>
        </p:scale>
        <p:origin x="90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03544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6f2b4a41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6f2b4a41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326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304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First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2448300"/>
            <a:ext cx="9144000" cy="2695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12;p2"/>
          <p:cNvCxnSpPr/>
          <p:nvPr/>
        </p:nvCxnSpPr>
        <p:spPr>
          <a:xfrm rot="10800000" flipH="1">
            <a:off x="11900" y="2529000"/>
            <a:ext cx="9144000" cy="23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" name="Google Shape;13;p2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679350" y="42696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title" idx="2"/>
          </p:nvPr>
        </p:nvSpPr>
        <p:spPr>
          <a:xfrm>
            <a:off x="3679350" y="46632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400" i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25" y="285377"/>
            <a:ext cx="5157057" cy="18500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8291" y="1543126"/>
            <a:ext cx="2409368" cy="295762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28650" y="274638"/>
            <a:ext cx="7886700" cy="692445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9933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Google Shape;190;p18"/>
          <p:cNvSpPr/>
          <p:nvPr userDrawn="1"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374576" y="1543125"/>
            <a:ext cx="2409368" cy="295762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950861" y="1543126"/>
            <a:ext cx="2409368" cy="295762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798291" y="4551846"/>
            <a:ext cx="7581072" cy="37691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Google Shape;189;p18"/>
          <p:cNvSpPr/>
          <p:nvPr userDrawn="1"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41557" y="1146899"/>
            <a:ext cx="3199814" cy="177136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28650" y="274638"/>
            <a:ext cx="7886700" cy="6516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9933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Google Shape;190;p18"/>
          <p:cNvSpPr/>
          <p:nvPr userDrawn="1"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643251" y="1146899"/>
            <a:ext cx="3199814" cy="177136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241557" y="3084799"/>
            <a:ext cx="3199814" cy="177136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643251" y="3084799"/>
            <a:ext cx="3199814" cy="177136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Google Shape;189;p18"/>
          <p:cNvSpPr/>
          <p:nvPr userDrawn="1"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0699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x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74021" y="1177007"/>
            <a:ext cx="2851271" cy="157841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28650" y="274638"/>
            <a:ext cx="7886700" cy="6516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9933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Google Shape;190;p18"/>
          <p:cNvSpPr/>
          <p:nvPr userDrawn="1"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171954" y="1177007"/>
            <a:ext cx="2851271" cy="157841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74021" y="2889276"/>
            <a:ext cx="2851271" cy="157841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171954" y="2889276"/>
            <a:ext cx="2851271" cy="157841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169887" y="1173377"/>
            <a:ext cx="2851271" cy="157841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169887" y="2885646"/>
            <a:ext cx="2851271" cy="157841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174020" y="4551846"/>
            <a:ext cx="8847137" cy="37691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6" name="Google Shape;189;p18"/>
          <p:cNvSpPr/>
          <p:nvPr userDrawn="1"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825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4638"/>
            <a:ext cx="7886700" cy="616011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9933"/>
                </a:solidFill>
                <a:latin typeface="+mn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Google Shape;190;p18"/>
          <p:cNvSpPr/>
          <p:nvPr userDrawn="1"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89;p18"/>
          <p:cNvSpPr/>
          <p:nvPr userDrawn="1"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3" y="1200150"/>
            <a:ext cx="6522733" cy="3532638"/>
          </a:xfrm>
          <a:prstGeom prst="rect">
            <a:avLst/>
          </a:prstGeom>
        </p:spPr>
      </p:pic>
      <p:sp>
        <p:nvSpPr>
          <p:cNvPr id="7" name="Media Placeholder 6"/>
          <p:cNvSpPr>
            <a:spLocks noGrp="1"/>
          </p:cNvSpPr>
          <p:nvPr>
            <p:ph type="media" sz="quarter" idx="11" hasCustomPrompt="1"/>
          </p:nvPr>
        </p:nvSpPr>
        <p:spPr>
          <a:xfrm>
            <a:off x="2412460" y="1420237"/>
            <a:ext cx="4319080" cy="2743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err="1"/>
              <a:t>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92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(x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" name="Google Shape;130;p16"/>
          <p:cNvSpPr/>
          <p:nvPr userDrawn="1"/>
        </p:nvSpPr>
        <p:spPr>
          <a:xfrm>
            <a:off x="0" y="1214450"/>
            <a:ext cx="9144000" cy="39291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34;p16"/>
          <p:cNvGrpSpPr/>
          <p:nvPr/>
        </p:nvGrpSpPr>
        <p:grpSpPr>
          <a:xfrm>
            <a:off x="725450" y="1717050"/>
            <a:ext cx="699000" cy="678600"/>
            <a:chOff x="725450" y="1793250"/>
            <a:chExt cx="699000" cy="678600"/>
          </a:xfrm>
        </p:grpSpPr>
        <p:sp>
          <p:nvSpPr>
            <p:cNvPr id="9" name="Google Shape;135;p1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0" name="Google Shape;136;p16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 dirty="0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01</a:t>
              </a:r>
              <a:endParaRPr sz="2100" b="1" dirty="0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3" name="Google Shape;139;p16"/>
          <p:cNvSpPr/>
          <p:nvPr/>
        </p:nvSpPr>
        <p:spPr>
          <a:xfrm>
            <a:off x="725450" y="2780275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14" name="Google Shape;140;p16"/>
          <p:cNvSpPr txBox="1"/>
          <p:nvPr/>
        </p:nvSpPr>
        <p:spPr>
          <a:xfrm>
            <a:off x="7764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02</a:t>
            </a:r>
            <a:endParaRPr sz="2100" b="1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" name="Google Shape;143;p16"/>
          <p:cNvSpPr/>
          <p:nvPr/>
        </p:nvSpPr>
        <p:spPr>
          <a:xfrm>
            <a:off x="725450" y="3843500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18" name="Google Shape;144;p16"/>
          <p:cNvSpPr txBox="1"/>
          <p:nvPr/>
        </p:nvSpPr>
        <p:spPr>
          <a:xfrm>
            <a:off x="7764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03</a:t>
            </a:r>
            <a:endParaRPr sz="2100" b="1" dirty="0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1" name="Google Shape;147;p16"/>
          <p:cNvGrpSpPr/>
          <p:nvPr/>
        </p:nvGrpSpPr>
        <p:grpSpPr>
          <a:xfrm>
            <a:off x="4840250" y="1717050"/>
            <a:ext cx="699000" cy="678600"/>
            <a:chOff x="725450" y="1793250"/>
            <a:chExt cx="699000" cy="678600"/>
          </a:xfrm>
        </p:grpSpPr>
        <p:sp>
          <p:nvSpPr>
            <p:cNvPr id="22" name="Google Shape;148;p1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3" name="Google Shape;149;p16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04</a:t>
              </a:r>
              <a:endParaRPr sz="2100" b="1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6" name="Google Shape;152;p16"/>
          <p:cNvSpPr/>
          <p:nvPr/>
        </p:nvSpPr>
        <p:spPr>
          <a:xfrm>
            <a:off x="4840250" y="2780275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27" name="Google Shape;153;p16"/>
          <p:cNvSpPr txBox="1"/>
          <p:nvPr/>
        </p:nvSpPr>
        <p:spPr>
          <a:xfrm>
            <a:off x="48912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05</a:t>
            </a:r>
            <a:endParaRPr sz="2100" b="1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" name="Google Shape;156;p16"/>
          <p:cNvSpPr/>
          <p:nvPr/>
        </p:nvSpPr>
        <p:spPr>
          <a:xfrm>
            <a:off x="4840250" y="3843500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31" name="Google Shape;157;p16"/>
          <p:cNvSpPr txBox="1"/>
          <p:nvPr/>
        </p:nvSpPr>
        <p:spPr>
          <a:xfrm>
            <a:off x="48912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06</a:t>
            </a:r>
            <a:endParaRPr sz="2100" b="1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32" name="Google Shape;158;p16"/>
          <p:cNvCxnSpPr/>
          <p:nvPr userDrawn="1"/>
        </p:nvCxnSpPr>
        <p:spPr>
          <a:xfrm rot="10800000">
            <a:off x="4189988" y="240100"/>
            <a:ext cx="12000" cy="52149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1673225" y="1877256"/>
            <a:ext cx="1897063" cy="358188"/>
          </a:xfrm>
          <a:prstGeom prst="rect">
            <a:avLst/>
          </a:prstGeom>
        </p:spPr>
        <p:txBody>
          <a:bodyPr/>
          <a:lstStyle>
            <a:lvl5pPr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4"/>
            <a:r>
              <a:rPr lang="en-US" dirty="0"/>
              <a:t>Text </a:t>
            </a:r>
          </a:p>
        </p:txBody>
      </p:sp>
      <p:sp>
        <p:nvSpPr>
          <p:cNvPr id="37" name="Text Placeholder 35"/>
          <p:cNvSpPr>
            <a:spLocks noGrp="1"/>
          </p:cNvSpPr>
          <p:nvPr>
            <p:ph type="body" sz="quarter" idx="13" hasCustomPrompt="1"/>
          </p:nvPr>
        </p:nvSpPr>
        <p:spPr>
          <a:xfrm>
            <a:off x="1673225" y="2938215"/>
            <a:ext cx="1897063" cy="358188"/>
          </a:xfrm>
          <a:prstGeom prst="rect">
            <a:avLst/>
          </a:prstGeom>
        </p:spPr>
        <p:txBody>
          <a:bodyPr/>
          <a:lstStyle>
            <a:lvl5pPr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4"/>
            <a:r>
              <a:rPr lang="en-US" dirty="0"/>
              <a:t>Text </a:t>
            </a:r>
          </a:p>
        </p:txBody>
      </p:sp>
      <p:sp>
        <p:nvSpPr>
          <p:cNvPr id="38" name="Text Placeholder 35"/>
          <p:cNvSpPr>
            <a:spLocks noGrp="1"/>
          </p:cNvSpPr>
          <p:nvPr>
            <p:ph type="body" sz="quarter" idx="14" hasCustomPrompt="1"/>
          </p:nvPr>
        </p:nvSpPr>
        <p:spPr>
          <a:xfrm>
            <a:off x="1673225" y="4003706"/>
            <a:ext cx="1897063" cy="358188"/>
          </a:xfrm>
          <a:prstGeom prst="rect">
            <a:avLst/>
          </a:prstGeom>
        </p:spPr>
        <p:txBody>
          <a:bodyPr/>
          <a:lstStyle>
            <a:lvl5pPr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4"/>
            <a:r>
              <a:rPr lang="en-US" dirty="0"/>
              <a:t>Text </a:t>
            </a:r>
          </a:p>
        </p:txBody>
      </p:sp>
      <p:sp>
        <p:nvSpPr>
          <p:cNvPr id="42" name="Text Placehold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5723792" y="1877256"/>
            <a:ext cx="1897063" cy="358188"/>
          </a:xfrm>
          <a:prstGeom prst="rect">
            <a:avLst/>
          </a:prstGeom>
        </p:spPr>
        <p:txBody>
          <a:bodyPr/>
          <a:lstStyle>
            <a:lvl5pPr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4"/>
            <a:r>
              <a:rPr lang="en-US" dirty="0"/>
              <a:t>Text </a:t>
            </a:r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5723792" y="2938215"/>
            <a:ext cx="1897063" cy="358188"/>
          </a:xfrm>
          <a:prstGeom prst="rect">
            <a:avLst/>
          </a:prstGeom>
        </p:spPr>
        <p:txBody>
          <a:bodyPr/>
          <a:lstStyle>
            <a:lvl5pPr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4"/>
            <a:r>
              <a:rPr lang="en-US" dirty="0"/>
              <a:t>Text </a:t>
            </a:r>
          </a:p>
        </p:txBody>
      </p:sp>
      <p:sp>
        <p:nvSpPr>
          <p:cNvPr id="44" name="Text Placehold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5723792" y="3999174"/>
            <a:ext cx="1897063" cy="358188"/>
          </a:xfrm>
          <a:prstGeom prst="rect">
            <a:avLst/>
          </a:prstGeom>
        </p:spPr>
        <p:txBody>
          <a:bodyPr/>
          <a:lstStyle>
            <a:lvl5pPr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4"/>
            <a:r>
              <a:rPr lang="en-US" dirty="0"/>
              <a:t>Text </a:t>
            </a:r>
          </a:p>
        </p:txBody>
      </p:sp>
      <p:sp>
        <p:nvSpPr>
          <p:cNvPr id="46" name="Title 45"/>
          <p:cNvSpPr>
            <a:spLocks noGrp="1"/>
          </p:cNvSpPr>
          <p:nvPr>
            <p:ph type="title" hasCustomPrompt="1"/>
          </p:nvPr>
        </p:nvSpPr>
        <p:spPr>
          <a:xfrm>
            <a:off x="628650" y="274639"/>
            <a:ext cx="7886700" cy="62400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9933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97826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lection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4" name="Google Shape;61;p7"/>
          <p:cNvCxnSpPr/>
          <p:nvPr userDrawn="1"/>
        </p:nvCxnSpPr>
        <p:spPr>
          <a:xfrm rot="10800000" flipH="1">
            <a:off x="457200" y="1607150"/>
            <a:ext cx="8262900" cy="24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" name="Google Shape;62;p7"/>
          <p:cNvSpPr/>
          <p:nvPr userDrawn="1"/>
        </p:nvSpPr>
        <p:spPr>
          <a:xfrm>
            <a:off x="0" y="-51975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63;p7"/>
          <p:cNvSpPr/>
          <p:nvPr userDrawn="1"/>
        </p:nvSpPr>
        <p:spPr>
          <a:xfrm>
            <a:off x="-2" y="2663364"/>
            <a:ext cx="9144000" cy="25374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64;p7"/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044" y="912538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5;p7"/>
          <p:cNvPicPr preferRelativeResize="0"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24" y="912541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6;p7"/>
          <p:cNvPicPr preferRelativeResize="0"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841" y="912525"/>
            <a:ext cx="1357550" cy="13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7;p7"/>
          <p:cNvPicPr preferRelativeResize="0"/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58" y="912539"/>
            <a:ext cx="1357515" cy="135751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68;p7"/>
          <p:cNvSpPr txBox="1"/>
          <p:nvPr userDrawn="1"/>
        </p:nvSpPr>
        <p:spPr>
          <a:xfrm>
            <a:off x="294467" y="109125"/>
            <a:ext cx="8849531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The different steps of PN’s Selection Process</a:t>
            </a:r>
            <a:endParaRPr sz="2400" b="1" dirty="0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" name="Google Shape;69;p7"/>
          <p:cNvSpPr txBox="1"/>
          <p:nvPr userDrawn="1"/>
        </p:nvSpPr>
        <p:spPr>
          <a:xfrm>
            <a:off x="30736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Information Session</a:t>
            </a:r>
            <a:endParaRPr sz="1300" b="1" dirty="0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" name="Google Shape;70;p7"/>
          <p:cNvSpPr txBox="1"/>
          <p:nvPr userDrawn="1"/>
        </p:nvSpPr>
        <p:spPr>
          <a:xfrm>
            <a:off x="2615950" y="2269928"/>
            <a:ext cx="18117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Written Exam</a:t>
            </a:r>
            <a:endParaRPr sz="1300" b="1" dirty="0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Google Shape;71;p7"/>
          <p:cNvSpPr txBox="1"/>
          <p:nvPr userDrawn="1"/>
        </p:nvSpPr>
        <p:spPr>
          <a:xfrm>
            <a:off x="450681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Individual Interview</a:t>
            </a:r>
            <a:endParaRPr sz="1300" dirty="0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72;p7"/>
          <p:cNvSpPr txBox="1"/>
          <p:nvPr userDrawn="1"/>
        </p:nvSpPr>
        <p:spPr>
          <a:xfrm>
            <a:off x="6607216" y="2265592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Social Investigation</a:t>
            </a:r>
            <a:endParaRPr sz="1300" dirty="0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566742" y="2886066"/>
            <a:ext cx="1721633" cy="2043112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2660983" y="2894945"/>
            <a:ext cx="1721633" cy="2043112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760105" y="2886066"/>
            <a:ext cx="1724218" cy="2043112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61812" y="2894945"/>
            <a:ext cx="1721633" cy="2043112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0943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to P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23;p22"/>
          <p:cNvSpPr/>
          <p:nvPr userDrawn="1"/>
        </p:nvSpPr>
        <p:spPr>
          <a:xfrm>
            <a:off x="1" y="14"/>
            <a:ext cx="2940900" cy="51435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4" name="Google Shape;224;p22"/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400" y="459039"/>
            <a:ext cx="6790199" cy="480287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25;p22"/>
          <p:cNvSpPr txBox="1"/>
          <p:nvPr userDrawn="1"/>
        </p:nvSpPr>
        <p:spPr>
          <a:xfrm>
            <a:off x="3023901" y="5901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1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Cambodia, Philippines, Vietnam</a:t>
            </a:r>
            <a:endParaRPr sz="2400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" name="Google Shape;226;p22"/>
          <p:cNvSpPr/>
          <p:nvPr userDrawn="1"/>
        </p:nvSpPr>
        <p:spPr>
          <a:xfrm rot="-533510">
            <a:off x="3936938" y="940587"/>
            <a:ext cx="863600" cy="2797930"/>
          </a:xfrm>
          <a:custGeom>
            <a:avLst/>
            <a:gdLst/>
            <a:ahLst/>
            <a:cxnLst/>
            <a:rect l="l" t="t" r="r" b="b"/>
            <a:pathLst>
              <a:path w="9781" h="84297" extrusionOk="0">
                <a:moveTo>
                  <a:pt x="9304" y="0"/>
                </a:moveTo>
                <a:cubicBezTo>
                  <a:pt x="9304" y="3981"/>
                  <a:pt x="6111" y="7295"/>
                  <a:pt x="4542" y="10954"/>
                </a:cubicBezTo>
                <a:cubicBezTo>
                  <a:pt x="1610" y="17793"/>
                  <a:pt x="693" y="25434"/>
                  <a:pt x="256" y="32862"/>
                </a:cubicBezTo>
                <a:cubicBezTo>
                  <a:pt x="-767" y="50268"/>
                  <a:pt x="4260" y="67758"/>
                  <a:pt x="9781" y="84297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8" name="Google Shape;227;p22"/>
          <p:cNvSpPr/>
          <p:nvPr userDrawn="1"/>
        </p:nvSpPr>
        <p:spPr>
          <a:xfrm rot="9185825">
            <a:off x="5565290" y="1311081"/>
            <a:ext cx="2081259" cy="1042696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9" name="Google Shape;228;p22"/>
          <p:cNvSpPr txBox="1"/>
          <p:nvPr userDrawn="1"/>
        </p:nvSpPr>
        <p:spPr>
          <a:xfrm>
            <a:off x="280651" y="347417"/>
            <a:ext cx="2379600" cy="47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r>
              <a:rPr lang="en" sz="115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is a </a:t>
            </a:r>
            <a:r>
              <a:rPr lang="en" sz="115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French non-profit organization</a:t>
            </a:r>
            <a:r>
              <a:rPr lang="en" sz="115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created in </a:t>
            </a:r>
            <a:r>
              <a:rPr lang="en" sz="115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2005,</a:t>
            </a:r>
            <a:r>
              <a:rPr lang="en" sz="115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which intends to enable </a:t>
            </a:r>
            <a:r>
              <a:rPr lang="en" sz="115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young underprivileged people </a:t>
            </a:r>
            <a:r>
              <a:rPr lang="en" sz="115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to</a:t>
            </a:r>
            <a:r>
              <a:rPr lang="en" sz="115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build their employability </a:t>
            </a:r>
            <a:r>
              <a:rPr lang="en" sz="115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through</a:t>
            </a:r>
            <a:r>
              <a:rPr lang="en" sz="115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education </a:t>
            </a:r>
            <a:r>
              <a:rPr lang="en" sz="115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 the</a:t>
            </a:r>
            <a:r>
              <a:rPr lang="en" sz="115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digital industry</a:t>
            </a:r>
            <a:r>
              <a:rPr lang="en" sz="115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leverage their </a:t>
            </a:r>
            <a:r>
              <a:rPr lang="en" sz="115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potential </a:t>
            </a:r>
            <a:endParaRPr sz="1150" b="1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lang="en" sz="115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willpower</a:t>
            </a:r>
            <a:r>
              <a:rPr lang="en" sz="115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 Our organization’s final aspiration is to allow them and their family to </a:t>
            </a:r>
            <a:r>
              <a:rPr lang="en" sz="115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escape poverty</a:t>
            </a:r>
            <a:r>
              <a:rPr lang="en" sz="115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in a </a:t>
            </a:r>
            <a:r>
              <a:rPr lang="en" sz="115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sustainable way</a:t>
            </a:r>
            <a:r>
              <a:rPr lang="en" sz="115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contribute to the </a:t>
            </a:r>
            <a:r>
              <a:rPr lang="en" sz="115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social </a:t>
            </a:r>
            <a:r>
              <a:rPr lang="en" sz="115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</a:t>
            </a:r>
            <a:r>
              <a:rPr lang="en" sz="115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economic development </a:t>
            </a:r>
            <a:r>
              <a:rPr lang="en" sz="115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of their country. Passerelles numériques operates in 3 Asian countries: </a:t>
            </a:r>
            <a:r>
              <a:rPr lang="en" sz="115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</a:t>
            </a:r>
            <a:r>
              <a:rPr lang="en" sz="115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a, </a:t>
            </a:r>
            <a:r>
              <a:rPr lang="en" sz="115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r>
              <a:rPr lang="en" sz="115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and</a:t>
            </a:r>
            <a:r>
              <a:rPr lang="en" sz="115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Vietnam</a:t>
            </a:r>
            <a:r>
              <a:rPr lang="en" sz="115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150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229;p22"/>
          <p:cNvSpPr/>
          <p:nvPr userDrawn="1"/>
        </p:nvSpPr>
        <p:spPr>
          <a:xfrm rot="-6005595">
            <a:off x="5381259" y="1188003"/>
            <a:ext cx="2601814" cy="1664465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01773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C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4" name="Google Shape;234;p23"/>
          <p:cNvCxnSpPr/>
          <p:nvPr userDrawn="1"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235;p23"/>
          <p:cNvSpPr/>
          <p:nvPr userDrawn="1"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36;p23"/>
          <p:cNvSpPr txBox="1"/>
          <p:nvPr userDrawn="1"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Cambodia</a:t>
            </a:r>
            <a:endParaRPr sz="24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" name="Google Shape;237;p23"/>
          <p:cNvSpPr txBox="1"/>
          <p:nvPr userDrawn="1"/>
        </p:nvSpPr>
        <p:spPr>
          <a:xfrm>
            <a:off x="6311047" y="263531"/>
            <a:ext cx="2385481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lang="en-US" sz="1050" b="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</a:t>
            </a:r>
            <a:r>
              <a:rPr lang="en-US" sz="1050" b="0" dirty="0" err="1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Passerelles</a:t>
            </a:r>
            <a:r>
              <a:rPr lang="en-US" sz="1050" b="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050" b="0" dirty="0" err="1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numériques</a:t>
            </a:r>
            <a:r>
              <a:rPr lang="en-US" sz="1050" b="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 first program in Phnom Penh, with 25 students. One major in SNA (System &amp; Network Administration)</a:t>
            </a:r>
            <a:endParaRPr sz="1100" b="0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8" name="Google Shape;238;p23"/>
          <p:cNvCxnSpPr/>
          <p:nvPr userDrawn="1"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" name="Google Shape;239;p23"/>
          <p:cNvGrpSpPr/>
          <p:nvPr userDrawn="1"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10" name="Google Shape;240;p2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11" name="Google Shape;241;p2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2005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2" name="Google Shape;242;p23"/>
          <p:cNvGrpSpPr/>
          <p:nvPr userDrawn="1"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13" name="Google Shape;243;p2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14" name="Google Shape;244;p2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2007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5" name="Google Shape;245;p23"/>
          <p:cNvGrpSpPr/>
          <p:nvPr userDrawn="1"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16" name="Google Shape;246;p2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17" name="Google Shape;247;p2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" name="Google Shape;248;p23"/>
          <p:cNvGrpSpPr/>
          <p:nvPr userDrawn="1"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19" name="Google Shape;249;p2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20" name="Google Shape;250;p2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2011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" name="Google Shape;251;p23"/>
          <p:cNvGrpSpPr/>
          <p:nvPr userDrawn="1"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2" name="Google Shape;252;p2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23" name="Google Shape;253;p2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" name="Google Shape;254;p23"/>
          <p:cNvGrpSpPr/>
          <p:nvPr userDrawn="1"/>
        </p:nvGrpSpPr>
        <p:grpSpPr>
          <a:xfrm>
            <a:off x="5688597" y="3722700"/>
            <a:ext cx="1082257" cy="587803"/>
            <a:chOff x="725450" y="1793250"/>
            <a:chExt cx="1198513" cy="678600"/>
          </a:xfrm>
        </p:grpSpPr>
        <p:sp>
          <p:nvSpPr>
            <p:cNvPr id="25" name="Google Shape;255;p2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26" name="Google Shape;256;p2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7" name="Google Shape;257;p23"/>
          <p:cNvGrpSpPr/>
          <p:nvPr userDrawn="1"/>
        </p:nvGrpSpPr>
        <p:grpSpPr>
          <a:xfrm>
            <a:off x="5688597" y="4421992"/>
            <a:ext cx="1082257" cy="587803"/>
            <a:chOff x="725450" y="1793250"/>
            <a:chExt cx="1198513" cy="678600"/>
          </a:xfrm>
        </p:grpSpPr>
        <p:sp>
          <p:nvSpPr>
            <p:cNvPr id="28" name="Google Shape;258;p2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29" name="Google Shape;259;p2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0" name="Google Shape;260;p23"/>
          <p:cNvSpPr txBox="1"/>
          <p:nvPr userDrawn="1"/>
        </p:nvSpPr>
        <p:spPr>
          <a:xfrm>
            <a:off x="6310052" y="964547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Inauguration</a:t>
            </a:r>
            <a:r>
              <a:rPr lang="en" sz="105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PNC building and </a:t>
            </a:r>
            <a:r>
              <a:rPr lang="en" sz="1050" b="1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" sz="105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100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" name="Google Shape;261;p23"/>
          <p:cNvSpPr txBox="1"/>
          <p:nvPr userDrawn="1"/>
        </p:nvSpPr>
        <p:spPr>
          <a:xfrm>
            <a:off x="6315541" y="158379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 second major</a:t>
            </a:r>
            <a:r>
              <a:rPr lang="en-US" sz="1050" b="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WEP (Web Programming)</a:t>
            </a:r>
            <a:endParaRPr sz="1100" b="0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" name="Google Shape;262;p23"/>
          <p:cNvSpPr txBox="1"/>
          <p:nvPr userDrawn="1"/>
        </p:nvSpPr>
        <p:spPr>
          <a:xfrm>
            <a:off x="6319780" y="2478007"/>
            <a:ext cx="2561400" cy="377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lang="en-US" sz="1050" b="1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 students join our 2-year program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 lang="en-US" sz="1050" dirty="0">
              <a:solidFill>
                <a:schemeClr val="tx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" name="Google Shape;263;p23"/>
          <p:cNvSpPr txBox="1"/>
          <p:nvPr userDrawn="1"/>
        </p:nvSpPr>
        <p:spPr>
          <a:xfrm>
            <a:off x="6330503" y="2964132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PNC’s </a:t>
            </a:r>
            <a:r>
              <a:rPr lang="en" sz="1050" b="1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Career Forum</a:t>
            </a:r>
            <a:endParaRPr sz="1050" b="1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" name="Google Shape;264;p23"/>
          <p:cNvSpPr txBox="1"/>
          <p:nvPr userDrawn="1"/>
        </p:nvSpPr>
        <p:spPr>
          <a:xfrm>
            <a:off x="6319780" y="369551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PNC celebrates its </a:t>
            </a:r>
            <a:r>
              <a:rPr lang="en" sz="105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ten years anniversary</a:t>
            </a:r>
            <a:endParaRPr sz="1050" b="1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" name="Google Shape;265;p23"/>
          <p:cNvSpPr txBox="1"/>
          <p:nvPr userDrawn="1"/>
        </p:nvSpPr>
        <p:spPr>
          <a:xfrm>
            <a:off x="6319780" y="4396659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‘Openh’ Project</a:t>
            </a:r>
            <a:r>
              <a:rPr lang="en" sz="1050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, a vast program to update the curriculum of the 2-year training</a:t>
            </a:r>
            <a:endParaRPr sz="1050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6" name="Google Shape;266;p23"/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"/>
            <a:ext cx="5314472" cy="3759054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227;p22"/>
          <p:cNvSpPr/>
          <p:nvPr userDrawn="1"/>
        </p:nvSpPr>
        <p:spPr>
          <a:xfrm rot="8202143">
            <a:off x="2200121" y="1958787"/>
            <a:ext cx="914230" cy="270782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38" name="Google Shape;264;p23"/>
          <p:cNvSpPr txBox="1"/>
          <p:nvPr userDrawn="1"/>
        </p:nvSpPr>
        <p:spPr>
          <a:xfrm>
            <a:off x="2478190" y="121942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Phnom Penh</a:t>
            </a:r>
            <a:endParaRPr sz="1050" b="1" dirty="0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9" name="Google Shape;7;p1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3600" y="109125"/>
            <a:ext cx="509099" cy="509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27217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P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4" name="Google Shape;271;p24"/>
          <p:cNvCxnSpPr/>
          <p:nvPr userDrawn="1"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272;p24"/>
          <p:cNvSpPr/>
          <p:nvPr userDrawn="1"/>
        </p:nvSpPr>
        <p:spPr>
          <a:xfrm>
            <a:off x="0" y="3722725"/>
            <a:ext cx="9144000" cy="14208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73;p24"/>
          <p:cNvSpPr txBox="1"/>
          <p:nvPr userDrawn="1"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endParaRPr sz="24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7" name="Google Shape;275;p24"/>
          <p:cNvGrpSpPr/>
          <p:nvPr userDrawn="1"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8" name="Google Shape;276;p24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9" name="Google Shape;277;p24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0" name="Google Shape;278;p24"/>
          <p:cNvGrpSpPr/>
          <p:nvPr userDrawn="1"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11" name="Google Shape;279;p24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12" name="Google Shape;280;p24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3" name="Google Shape;281;p24"/>
          <p:cNvGrpSpPr/>
          <p:nvPr userDrawn="1"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14" name="Google Shape;282;p24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15" name="Google Shape;283;p24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6" name="Google Shape;284;p24"/>
          <p:cNvGrpSpPr/>
          <p:nvPr userDrawn="1"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17" name="Google Shape;285;p24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18" name="Google Shape;286;p24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9" name="Google Shape;287;p24"/>
          <p:cNvGrpSpPr/>
          <p:nvPr userDrawn="1"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0" name="Google Shape;288;p24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21" name="Google Shape;289;p24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2" name="Google Shape;290;p24"/>
          <p:cNvSpPr txBox="1"/>
          <p:nvPr userDrawn="1"/>
        </p:nvSpPr>
        <p:spPr>
          <a:xfrm>
            <a:off x="6320800" y="1003525"/>
            <a:ext cx="24183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" sz="105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24 students</a:t>
            </a:r>
            <a:endParaRPr sz="1100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" name="Google Shape;291;p24"/>
          <p:cNvSpPr txBox="1"/>
          <p:nvPr userDrawn="1"/>
        </p:nvSpPr>
        <p:spPr>
          <a:xfrm>
            <a:off x="6319780" y="1605719"/>
            <a:ext cx="26919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lang="en-US" sz="1050" b="1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90 students join our program</a:t>
            </a:r>
            <a:endParaRPr sz="1100" b="1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" name="Google Shape;292;p24"/>
          <p:cNvSpPr txBox="1"/>
          <p:nvPr userDrawn="1"/>
        </p:nvSpPr>
        <p:spPr>
          <a:xfrm>
            <a:off x="6330503" y="2324128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PNP celebrates its </a:t>
            </a:r>
            <a:r>
              <a:rPr lang="en" sz="1050" b="1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5-year anniversary</a:t>
            </a:r>
            <a:endParaRPr sz="1050" b="1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" name="Google Shape;293;p24"/>
          <p:cNvSpPr txBox="1"/>
          <p:nvPr userDrawn="1"/>
        </p:nvSpPr>
        <p:spPr>
          <a:xfrm>
            <a:off x="6319780" y="299330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an </a:t>
            </a:r>
            <a:r>
              <a:rPr lang="en" sz="1050" b="1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innovative new program </a:t>
            </a:r>
            <a:r>
              <a:rPr lang="en" sz="105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a pilot class (47 students)</a:t>
            </a:r>
            <a:endParaRPr sz="1050" b="1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" name="Google Shape;294;p24"/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61" y="-12053"/>
            <a:ext cx="5349999" cy="378418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4;p24"/>
          <p:cNvSpPr txBox="1"/>
          <p:nvPr userDrawn="1"/>
        </p:nvSpPr>
        <p:spPr>
          <a:xfrm>
            <a:off x="6319780" y="285116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</a:t>
            </a:r>
            <a:r>
              <a:rPr lang="en" sz="105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of PN’s 2nd program in Cebu with 24 students</a:t>
            </a:r>
            <a:endParaRPr sz="1100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" name="Google Shape;227;p22"/>
          <p:cNvSpPr/>
          <p:nvPr userDrawn="1"/>
        </p:nvSpPr>
        <p:spPr>
          <a:xfrm rot="20713479" flipV="1">
            <a:off x="3436001" y="1627827"/>
            <a:ext cx="914230" cy="570659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31" name="Google Shape;264;p23"/>
          <p:cNvSpPr txBox="1"/>
          <p:nvPr userDrawn="1"/>
        </p:nvSpPr>
        <p:spPr>
          <a:xfrm>
            <a:off x="2993887" y="121520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Cebu</a:t>
            </a:r>
            <a:endParaRPr sz="1050" b="1" dirty="0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541431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V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99;p25"/>
          <p:cNvCxnSpPr/>
          <p:nvPr userDrawn="1"/>
        </p:nvCxnSpPr>
        <p:spPr>
          <a:xfrm rot="10800000">
            <a:off x="6012474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" name="Google Shape;300;p25"/>
          <p:cNvSpPr/>
          <p:nvPr userDrawn="1"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01;p25"/>
          <p:cNvSpPr txBox="1"/>
          <p:nvPr userDrawn="1"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Vietnam</a:t>
            </a:r>
            <a:endParaRPr sz="24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" name="Google Shape;302;p25"/>
          <p:cNvSpPr txBox="1"/>
          <p:nvPr userDrawn="1"/>
        </p:nvSpPr>
        <p:spPr>
          <a:xfrm>
            <a:off x="6320800" y="3042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lang="en" sz="105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PN’s 3rd program in Danang with 30 students</a:t>
            </a:r>
            <a:endParaRPr sz="1100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7" name="Google Shape;303;p25"/>
          <p:cNvCxnSpPr/>
          <p:nvPr userDrawn="1"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" name="Google Shape;304;p25"/>
          <p:cNvGrpSpPr/>
          <p:nvPr userDrawn="1"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9" name="Google Shape;305;p2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10" name="Google Shape;306;p2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2010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1" name="Google Shape;307;p25"/>
          <p:cNvGrpSpPr/>
          <p:nvPr userDrawn="1"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12" name="Google Shape;308;p2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13" name="Google Shape;309;p2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4" name="Google Shape;310;p25"/>
          <p:cNvGrpSpPr/>
          <p:nvPr userDrawn="1"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15" name="Google Shape;311;p2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16" name="Google Shape;312;p2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" name="Google Shape;313;p25"/>
          <p:cNvGrpSpPr/>
          <p:nvPr userDrawn="1"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18" name="Google Shape;314;p2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19" name="Google Shape;315;p2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0" name="Google Shape;316;p25"/>
          <p:cNvGrpSpPr/>
          <p:nvPr userDrawn="1"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1" name="Google Shape;317;p2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22" name="Google Shape;318;p2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3" name="Google Shape;319;p25"/>
          <p:cNvGrpSpPr/>
          <p:nvPr userDrawn="1"/>
        </p:nvGrpSpPr>
        <p:grpSpPr>
          <a:xfrm>
            <a:off x="5688597" y="3722700"/>
            <a:ext cx="1082257" cy="587803"/>
            <a:chOff x="725450" y="1793250"/>
            <a:chExt cx="1198513" cy="678600"/>
          </a:xfrm>
        </p:grpSpPr>
        <p:sp>
          <p:nvSpPr>
            <p:cNvPr id="24" name="Google Shape;320;p2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25" name="Google Shape;321;p2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6" name="Google Shape;322;p25"/>
          <p:cNvGrpSpPr/>
          <p:nvPr userDrawn="1"/>
        </p:nvGrpSpPr>
        <p:grpSpPr>
          <a:xfrm>
            <a:off x="5688597" y="4421992"/>
            <a:ext cx="1082257" cy="587803"/>
            <a:chOff x="725450" y="1793250"/>
            <a:chExt cx="1198513" cy="678600"/>
          </a:xfrm>
        </p:grpSpPr>
        <p:sp>
          <p:nvSpPr>
            <p:cNvPr id="27" name="Google Shape;323;p2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28" name="Google Shape;324;p2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2017</a:t>
              </a:r>
              <a:endParaRPr sz="11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9" name="Google Shape;325;p25"/>
          <p:cNvSpPr txBox="1"/>
          <p:nvPr userDrawn="1"/>
        </p:nvSpPr>
        <p:spPr>
          <a:xfrm>
            <a:off x="6320800" y="10035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" sz="105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27 students</a:t>
            </a:r>
            <a:endParaRPr sz="1100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" name="Google Shape;326;p25"/>
          <p:cNvSpPr txBox="1"/>
          <p:nvPr userDrawn="1"/>
        </p:nvSpPr>
        <p:spPr>
          <a:xfrm>
            <a:off x="6310141" y="161641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Decision to propose 2 majors</a:t>
            </a:r>
            <a:r>
              <a:rPr lang="en" sz="105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DeV and WeB. WeB replaces SNA</a:t>
            </a:r>
            <a:endParaRPr sz="1100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" name="Google Shape;327;p25"/>
          <p:cNvSpPr txBox="1"/>
          <p:nvPr userDrawn="1"/>
        </p:nvSpPr>
        <p:spPr>
          <a:xfrm>
            <a:off x="6316387" y="230618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is </a:t>
            </a:r>
            <a:r>
              <a:rPr lang="en" sz="1050" b="1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operating completely independently</a:t>
            </a:r>
            <a:r>
              <a:rPr lang="en" sz="105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for all its activities</a:t>
            </a:r>
            <a:endParaRPr sz="1050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" name="Google Shape;328;p25"/>
          <p:cNvSpPr txBox="1"/>
          <p:nvPr userDrawn="1"/>
        </p:nvSpPr>
        <p:spPr>
          <a:xfrm>
            <a:off x="6316101" y="301508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celebrates its </a:t>
            </a:r>
            <a:r>
              <a:rPr lang="en" sz="1050" b="1" dirty="0">
                <a:solidFill>
                  <a:schemeClr val="tx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five years’ anniversary</a:t>
            </a:r>
            <a:endParaRPr sz="1050" b="1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" name="Google Shape;329;p25"/>
          <p:cNvSpPr txBox="1"/>
          <p:nvPr userDrawn="1"/>
        </p:nvSpPr>
        <p:spPr>
          <a:xfrm>
            <a:off x="6329185" y="370308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</a:t>
            </a:r>
            <a:r>
              <a:rPr lang="en" sz="105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training</a:t>
            </a:r>
            <a:r>
              <a:rPr lang="en" sz="1050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with the Danang College of Technology</a:t>
            </a:r>
            <a:endParaRPr sz="1050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" name="Google Shape;330;p25"/>
          <p:cNvSpPr txBox="1"/>
          <p:nvPr userDrawn="1"/>
        </p:nvSpPr>
        <p:spPr>
          <a:xfrm>
            <a:off x="6310141" y="438865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partnership </a:t>
            </a:r>
            <a:r>
              <a:rPr lang="en" sz="1050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with Danang Vocational Training College</a:t>
            </a:r>
            <a:endParaRPr sz="1050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5" name="Google Shape;331;p25"/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"/>
            <a:ext cx="5314472" cy="3759054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227;p22"/>
          <p:cNvSpPr/>
          <p:nvPr userDrawn="1"/>
        </p:nvSpPr>
        <p:spPr>
          <a:xfrm rot="16546924" flipV="1">
            <a:off x="2653867" y="1361367"/>
            <a:ext cx="557846" cy="188325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38" name="Google Shape;264;p23"/>
          <p:cNvSpPr txBox="1"/>
          <p:nvPr userDrawn="1"/>
        </p:nvSpPr>
        <p:spPr>
          <a:xfrm>
            <a:off x="2707372" y="735925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Danang</a:t>
            </a:r>
            <a:endParaRPr sz="1050" b="1" dirty="0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69205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" name="Google Shape;190;p18"/>
          <p:cNvSpPr/>
          <p:nvPr userDrawn="1"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1860355" y="1383906"/>
            <a:ext cx="5423289" cy="3199625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/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28650" y="274638"/>
            <a:ext cx="7886700" cy="616011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9933"/>
                </a:solidFill>
                <a:latin typeface="+mj-lt"/>
              </a:defRPr>
            </a:lvl1pPr>
          </a:lstStyle>
          <a:p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7" name="Google Shape;189;p18"/>
          <p:cNvSpPr/>
          <p:nvPr userDrawn="1"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40412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lumns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" name="Google Shape;190;p18"/>
          <p:cNvSpPr/>
          <p:nvPr userDrawn="1"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858891" y="1354218"/>
            <a:ext cx="3637248" cy="3199625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28650" y="274638"/>
            <a:ext cx="7886700" cy="556635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9933"/>
                </a:solidFill>
                <a:latin typeface="+mj-lt"/>
              </a:defRPr>
            </a:lvl1pPr>
          </a:lstStyle>
          <a:p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671612" y="1354218"/>
            <a:ext cx="3637248" cy="3199625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Google Shape;189;p18"/>
          <p:cNvSpPr/>
          <p:nvPr userDrawn="1"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80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lumns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" name="Google Shape;190;p18"/>
          <p:cNvSpPr/>
          <p:nvPr userDrawn="1"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22938" y="992221"/>
            <a:ext cx="2383614" cy="3632083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353751" y="992221"/>
            <a:ext cx="2383614" cy="3632083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/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884564" y="992222"/>
            <a:ext cx="2383614" cy="3632083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4639"/>
            <a:ext cx="7850332" cy="56851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9933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Google Shape;189;p18"/>
          <p:cNvSpPr/>
          <p:nvPr userDrawn="1"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3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" name="Google Shape;190;p18"/>
          <p:cNvSpPr/>
          <p:nvPr userDrawn="1"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martArt Placeholder 7"/>
          <p:cNvSpPr>
            <a:spLocks noGrp="1"/>
          </p:cNvSpPr>
          <p:nvPr>
            <p:ph type="dgm" sz="quarter" idx="11" hasCustomPrompt="1"/>
          </p:nvPr>
        </p:nvSpPr>
        <p:spPr>
          <a:xfrm>
            <a:off x="1247775" y="1126908"/>
            <a:ext cx="6648450" cy="353630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 dirty="0" err="1"/>
              <a:t>Orga</a:t>
            </a:r>
            <a:r>
              <a:rPr lang="fr-FR" dirty="0"/>
              <a:t>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4638"/>
            <a:ext cx="7886700" cy="580385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9933"/>
                </a:solidFill>
                <a:latin typeface="+mj-lt"/>
              </a:defRPr>
            </a:lvl1pPr>
          </a:lstStyle>
          <a:p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7" name="Google Shape;189;p18"/>
          <p:cNvSpPr/>
          <p:nvPr userDrawn="1"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86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2000" y="1413173"/>
            <a:ext cx="3943350" cy="2794821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alibri" panose="020F0502020204030204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alibri" panose="020F0502020204030204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alibri" panose="020F0502020204030204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alibri" panose="020F0502020204030204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alibri" panose="020F0502020204030204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28650" y="1405250"/>
            <a:ext cx="3585523" cy="27948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28650" y="274639"/>
            <a:ext cx="7886700" cy="67538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9933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7" name="Google Shape;190;p18"/>
          <p:cNvSpPr/>
          <p:nvPr userDrawn="1"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89;p18"/>
          <p:cNvSpPr/>
          <p:nvPr userDrawn="1"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517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628650" y="1434000"/>
            <a:ext cx="3943350" cy="2794821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alibri" panose="020F0502020204030204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alibri" panose="020F0502020204030204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alibri" panose="020F0502020204030204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alibri" panose="020F0502020204030204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alibri" panose="020F0502020204030204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929827" y="1434000"/>
            <a:ext cx="3585523" cy="27948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28650" y="274639"/>
            <a:ext cx="7886700" cy="67538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9933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7" name="Google Shape;190;p18"/>
          <p:cNvSpPr/>
          <p:nvPr userDrawn="1"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89;p18"/>
          <p:cNvSpPr/>
          <p:nvPr userDrawn="1"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3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472540" y="1238616"/>
            <a:ext cx="6163294" cy="34246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28650" y="274638"/>
            <a:ext cx="7886700" cy="663513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9933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2540" y="4679907"/>
            <a:ext cx="6163293" cy="37691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Google Shape;189;p18"/>
          <p:cNvSpPr/>
          <p:nvPr userDrawn="1"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524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37978" y="1271530"/>
            <a:ext cx="3584641" cy="30738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28650" y="274639"/>
            <a:ext cx="7886700" cy="60195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9933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794722" y="1271530"/>
            <a:ext cx="3584641" cy="30738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Google Shape;190;p18"/>
          <p:cNvSpPr/>
          <p:nvPr userDrawn="1"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37979" y="4551846"/>
            <a:ext cx="7641384" cy="37691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Google Shape;189;p18"/>
          <p:cNvSpPr/>
          <p:nvPr userDrawn="1"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89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pic>
        <p:nvPicPr>
          <p:cNvPr id="7" name="Google Shape;7;p1"/>
          <p:cNvPicPr preferRelativeResize="0"/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600" y="109132"/>
            <a:ext cx="509099" cy="50978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71" r:id="rId3"/>
    <p:sldLayoutId id="2147483664" r:id="rId4"/>
    <p:sldLayoutId id="2147483665" r:id="rId5"/>
    <p:sldLayoutId id="2147483666" r:id="rId6"/>
    <p:sldLayoutId id="2147483674" r:id="rId7"/>
    <p:sldLayoutId id="2147483670" r:id="rId8"/>
    <p:sldLayoutId id="2147483667" r:id="rId9"/>
    <p:sldLayoutId id="2147483668" r:id="rId10"/>
    <p:sldLayoutId id="2147483669" r:id="rId11"/>
    <p:sldLayoutId id="2147483672" r:id="rId12"/>
    <p:sldLayoutId id="2147483660" r:id="rId13"/>
    <p:sldLayoutId id="2147483658" r:id="rId14"/>
    <p:sldLayoutId id="2147483673" r:id="rId15"/>
    <p:sldLayoutId id="2147483657" r:id="rId16"/>
    <p:sldLayoutId id="2147483661" r:id="rId17"/>
    <p:sldLayoutId id="2147483662" r:id="rId18"/>
    <p:sldLayoutId id="2147483663" r:id="rId19"/>
    <p:sldLayoutId id="2147483654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passerelles.numeriques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hyperlink" Target="http://www.passerellesnumeriques.org/" TargetMode="Externa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twitter.com/passerellesnume" TargetMode="External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hyperlink" Target="https://www.youtube.com/user/PasserellesNumerique" TargetMode="External"/><Relationship Id="rId4" Type="http://schemas.openxmlformats.org/officeDocument/2006/relationships/hyperlink" Target="https://www.linkedin.com/company/passerellesnum-riques/" TargetMode="External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0"/>
          <p:cNvCxnSpPr/>
          <p:nvPr/>
        </p:nvCxnSpPr>
        <p:spPr>
          <a:xfrm rot="10800000" flipH="1">
            <a:off x="11900" y="2529000"/>
            <a:ext cx="9144000" cy="23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" name="Title 2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i="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September, 2021</a:t>
            </a:r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274;p23"/>
          <p:cNvSpPr txBox="1">
            <a:spLocks/>
          </p:cNvSpPr>
          <p:nvPr/>
        </p:nvSpPr>
        <p:spPr>
          <a:xfrm>
            <a:off x="940982" y="2833596"/>
            <a:ext cx="7262037" cy="105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u="sng" dirty="0"/>
              <a:t>HTML Project: Students’ CV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1;p3"/>
          <p:cNvSpPr/>
          <p:nvPr/>
        </p:nvSpPr>
        <p:spPr>
          <a:xfrm>
            <a:off x="-84350" y="0"/>
            <a:ext cx="1996500" cy="51434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22;p3"/>
          <p:cNvSpPr txBox="1"/>
          <p:nvPr/>
        </p:nvSpPr>
        <p:spPr>
          <a:xfrm>
            <a:off x="2904" y="2067754"/>
            <a:ext cx="18336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0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0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0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 kumimoji="0" sz="3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5" name="Google Shape;23;p3"/>
          <p:cNvGrpSpPr/>
          <p:nvPr/>
        </p:nvGrpSpPr>
        <p:grpSpPr>
          <a:xfrm>
            <a:off x="2749362" y="2705214"/>
            <a:ext cx="671076" cy="547490"/>
            <a:chOff x="2780100" y="2420081"/>
            <a:chExt cx="762000" cy="721200"/>
          </a:xfrm>
        </p:grpSpPr>
        <p:sp>
          <p:nvSpPr>
            <p:cNvPr id="26" name="Google Shape;24;p3"/>
            <p:cNvSpPr/>
            <p:nvPr/>
          </p:nvSpPr>
          <p:spPr>
            <a:xfrm>
              <a:off x="2809800" y="2420081"/>
              <a:ext cx="702600" cy="7212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7" name="Google Shape;25;p3"/>
            <p:cNvSpPr txBox="1"/>
            <p:nvPr/>
          </p:nvSpPr>
          <p:spPr>
            <a:xfrm>
              <a:off x="2780100" y="2598414"/>
              <a:ext cx="7620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2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Verdana"/>
                  <a:cs typeface="Verdana"/>
                  <a:sym typeface="Verdana"/>
                </a:rPr>
                <a:t>03</a:t>
              </a:r>
              <a:endPara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cxnSp>
        <p:nvCxnSpPr>
          <p:cNvPr id="28" name="Google Shape;26;p3"/>
          <p:cNvCxnSpPr/>
          <p:nvPr/>
        </p:nvCxnSpPr>
        <p:spPr>
          <a:xfrm flipH="1" flipV="1">
            <a:off x="1904550" y="0"/>
            <a:ext cx="7600" cy="51554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29" name="Google Shape;27;p3"/>
          <p:cNvGrpSpPr/>
          <p:nvPr/>
        </p:nvGrpSpPr>
        <p:grpSpPr>
          <a:xfrm>
            <a:off x="2758281" y="1960145"/>
            <a:ext cx="618764" cy="547490"/>
            <a:chOff x="2809800" y="1519503"/>
            <a:chExt cx="702600" cy="721200"/>
          </a:xfrm>
        </p:grpSpPr>
        <p:sp>
          <p:nvSpPr>
            <p:cNvPr id="30" name="Google Shape;28;p3"/>
            <p:cNvSpPr/>
            <p:nvPr/>
          </p:nvSpPr>
          <p:spPr>
            <a:xfrm>
              <a:off x="2809800" y="1519503"/>
              <a:ext cx="702600" cy="7212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1" name="Google Shape;29;p3"/>
            <p:cNvSpPr txBox="1"/>
            <p:nvPr/>
          </p:nvSpPr>
          <p:spPr>
            <a:xfrm>
              <a:off x="2839645" y="1682206"/>
              <a:ext cx="6429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2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Verdana"/>
                  <a:cs typeface="Verdana"/>
                  <a:sym typeface="Verdana"/>
                </a:rPr>
                <a:t>02</a:t>
              </a:r>
              <a:endPara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32" name="Google Shape;30;p3"/>
          <p:cNvGrpSpPr/>
          <p:nvPr/>
        </p:nvGrpSpPr>
        <p:grpSpPr>
          <a:xfrm>
            <a:off x="2758281" y="1216134"/>
            <a:ext cx="618764" cy="547490"/>
            <a:chOff x="2809800" y="618925"/>
            <a:chExt cx="702600" cy="721200"/>
          </a:xfrm>
        </p:grpSpPr>
        <p:sp>
          <p:nvSpPr>
            <p:cNvPr id="33" name="Google Shape;31;p3"/>
            <p:cNvSpPr/>
            <p:nvPr/>
          </p:nvSpPr>
          <p:spPr>
            <a:xfrm>
              <a:off x="2809800" y="618925"/>
              <a:ext cx="702600" cy="7212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" name="Google Shape;32;p3"/>
            <p:cNvSpPr txBox="1"/>
            <p:nvPr/>
          </p:nvSpPr>
          <p:spPr>
            <a:xfrm>
              <a:off x="2851345" y="804325"/>
              <a:ext cx="6195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2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Verdana"/>
                  <a:cs typeface="Verdana"/>
                  <a:sym typeface="Verdana"/>
                </a:rPr>
                <a:t>01</a:t>
              </a:r>
              <a:endPara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685995" y="1262608"/>
            <a:ext cx="383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defRPr/>
            </a:pPr>
            <a:r>
              <a:rPr lang="en-US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85995" y="2842936"/>
            <a:ext cx="5458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125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2BBEA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Problem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653244" y="3538885"/>
            <a:ext cx="5458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125"/>
              </a:spcAft>
              <a:buClrTx/>
              <a:buSzTx/>
              <a:buFont typeface="Arial"/>
              <a:buNone/>
              <a:tabLst/>
              <a:defRPr/>
            </a:pPr>
            <a:r>
              <a:rPr lang="en-US" altLang="en-US" sz="2400" dirty="0">
                <a:solidFill>
                  <a:srgbClr val="22BBE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22BBEA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653244" y="2037426"/>
            <a:ext cx="5458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5"/>
              </a:spcBef>
              <a:spcAft>
                <a:spcPts val="125"/>
              </a:spcAft>
              <a:buClrTx/>
              <a:defRPr/>
            </a:pPr>
            <a:r>
              <a:rPr lang="en-US" altLang="en-US" sz="2400" dirty="0">
                <a:solidFill>
                  <a:srgbClr val="22BBE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88679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5016BE-97E2-4DE2-887A-FB7411F19D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My personal information</a:t>
            </a:r>
          </a:p>
          <a:p>
            <a:r>
              <a:rPr lang="en-US" dirty="0"/>
              <a:t>My education</a:t>
            </a:r>
          </a:p>
          <a:p>
            <a:r>
              <a:rPr lang="en-US" dirty="0"/>
              <a:t>My hobbies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8B2ADE-FB05-460A-8689-3FDE4041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+ About my website</a:t>
            </a:r>
          </a:p>
        </p:txBody>
      </p:sp>
    </p:spTree>
    <p:extLst>
      <p:ext uri="{BB962C8B-B14F-4D97-AF65-F5344CB8AC3E}">
        <p14:creationId xmlns:p14="http://schemas.microsoft.com/office/powerpoint/2010/main" val="2728922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1DFD13-7181-47EA-8D4C-720CA526F6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</a:p>
          <a:p>
            <a:r>
              <a:rPr lang="en-US" dirty="0"/>
              <a:t>Know more function</a:t>
            </a:r>
          </a:p>
          <a:p>
            <a:r>
              <a:rPr lang="en-US" dirty="0"/>
              <a:t>More Creative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7618E2-B02D-47AD-A4BE-A17A3FBA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+ What  I had learned</a:t>
            </a:r>
          </a:p>
        </p:txBody>
      </p:sp>
    </p:spTree>
    <p:extLst>
      <p:ext uri="{BB962C8B-B14F-4D97-AF65-F5344CB8AC3E}">
        <p14:creationId xmlns:p14="http://schemas.microsoft.com/office/powerpoint/2010/main" val="433462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632412-4FAE-4284-8EC2-FBD85EF968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Find Photo</a:t>
            </a:r>
          </a:p>
          <a:p>
            <a:r>
              <a:rPr lang="en-US" dirty="0"/>
              <a:t>Html structure</a:t>
            </a:r>
          </a:p>
          <a:p>
            <a:r>
              <a:rPr lang="en-US" dirty="0"/>
              <a:t>responsive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9FF8E1-E5FD-4FD3-B87F-667B4BB5A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+Problem I met</a:t>
            </a:r>
          </a:p>
        </p:txBody>
      </p:sp>
    </p:spTree>
    <p:extLst>
      <p:ext uri="{BB962C8B-B14F-4D97-AF65-F5344CB8AC3E}">
        <p14:creationId xmlns:p14="http://schemas.microsoft.com/office/powerpoint/2010/main" val="1458903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0" y="-1"/>
            <a:ext cx="9144000" cy="4984176"/>
            <a:chOff x="0" y="-1"/>
            <a:chExt cx="9144000" cy="4984176"/>
          </a:xfrm>
        </p:grpSpPr>
        <p:grpSp>
          <p:nvGrpSpPr>
            <p:cNvPr id="26" name="Group 25"/>
            <p:cNvGrpSpPr/>
            <p:nvPr/>
          </p:nvGrpSpPr>
          <p:grpSpPr>
            <a:xfrm>
              <a:off x="0" y="-1"/>
              <a:ext cx="9144000" cy="4984176"/>
              <a:chOff x="0" y="-1"/>
              <a:chExt cx="9144000" cy="4984176"/>
            </a:xfrm>
          </p:grpSpPr>
          <p:sp>
            <p:nvSpPr>
              <p:cNvPr id="30" name="Google Shape;50;p5"/>
              <p:cNvSpPr txBox="1"/>
              <p:nvPr/>
            </p:nvSpPr>
            <p:spPr>
              <a:xfrm>
                <a:off x="1700712" y="4552475"/>
                <a:ext cx="57426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ctr" rtl="0">
                  <a:spcBef>
                    <a:spcPts val="32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22BBEA"/>
                    </a:solidFill>
                    <a:uFill>
                      <a:noFill/>
                    </a:uFill>
                    <a:latin typeface="Verdana"/>
                    <a:ea typeface="Verdana"/>
                    <a:cs typeface="Verdana"/>
                    <a:sym typeface="Verdana"/>
                    <a:hlinkClick r:id="rId2"/>
                  </a:rPr>
                  <a:t>www.passerellesnumeriques.org</a:t>
                </a:r>
                <a:endParaRPr i="1" dirty="0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0" y="-1"/>
                <a:ext cx="9144000" cy="3152815"/>
                <a:chOff x="0" y="-1"/>
                <a:chExt cx="9144000" cy="3152815"/>
              </a:xfrm>
            </p:grpSpPr>
            <p:pic>
              <p:nvPicPr>
                <p:cNvPr id="34" name="Google Shape;43;p5"/>
                <p:cNvPicPr preferRelativeResize="0"/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61163" y="1328685"/>
                  <a:ext cx="1821674" cy="182412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300038" dist="219075" dir="4680000" algn="bl" rotWithShape="0">
                    <a:srgbClr val="000000">
                      <a:alpha val="9000"/>
                    </a:srgbClr>
                  </a:outerShdw>
                </a:effectLst>
              </p:spPr>
            </p:pic>
            <p:sp>
              <p:nvSpPr>
                <p:cNvPr id="35" name="Google Shape;44;p5"/>
                <p:cNvSpPr/>
                <p:nvPr/>
              </p:nvSpPr>
              <p:spPr>
                <a:xfrm>
                  <a:off x="0" y="-1"/>
                  <a:ext cx="9144000" cy="630900"/>
                </a:xfrm>
                <a:prstGeom prst="rect">
                  <a:avLst/>
                </a:prstGeom>
                <a:solidFill>
                  <a:srgbClr val="22BBE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" name="Google Shape;45;p5"/>
              <p:cNvSpPr txBox="1"/>
              <p:nvPr/>
            </p:nvSpPr>
            <p:spPr>
              <a:xfrm>
                <a:off x="3327750" y="3353712"/>
                <a:ext cx="24885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ctr" rtl="0">
                  <a:spcBef>
                    <a:spcPts val="320"/>
                  </a:spcBef>
                  <a:spcAft>
                    <a:spcPts val="0"/>
                  </a:spcAft>
                  <a:buNone/>
                </a:pPr>
                <a:r>
                  <a:rPr lang="en" sz="2800" dirty="0">
                    <a:solidFill>
                      <a:srgbClr val="FF9933"/>
                    </a:solidFill>
                    <a:latin typeface="Times New Roman" panose="02020603050405020304" pitchFamily="18" charset="0"/>
                    <a:ea typeface="Verdana"/>
                    <a:cs typeface="Times New Roman" panose="02020603050405020304" pitchFamily="18" charset="0"/>
                    <a:sym typeface="Verdana"/>
                  </a:rPr>
                  <a:t>Thank you !</a:t>
                </a:r>
                <a:endParaRPr sz="2800" i="1" dirty="0">
                  <a:solidFill>
                    <a:srgbClr val="FF9933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endParaRPr>
              </a:p>
            </p:txBody>
          </p:sp>
          <p:pic>
            <p:nvPicPr>
              <p:cNvPr id="33" name="Google Shape;46;p5">
                <a:hlinkClick r:id="rId4"/>
              </p:cNvPr>
              <p:cNvPicPr preferRelativeResize="0"/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7764" y="4021400"/>
                <a:ext cx="407520" cy="4075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" name="Google Shape;47;p5">
              <a:hlinkClick r:id="rId6"/>
            </p:cNvPr>
            <p:cNvPicPr preferRelativeResize="0"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599982">
              <a:off x="4162704" y="4021404"/>
              <a:ext cx="407520" cy="4075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48;p5">
              <a:hlinkClick r:id="rId8"/>
            </p:cNvPr>
            <p:cNvPicPr preferRelativeResize="0"/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0237" y="4021407"/>
              <a:ext cx="407503" cy="4075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49;p5">
              <a:hlinkClick r:id="rId10"/>
            </p:cNvPr>
            <p:cNvPicPr preferRelativeResize="0"/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5181" y="4021417"/>
              <a:ext cx="407503" cy="40750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7274693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3904</TotalTime>
  <Words>62</Words>
  <Application>Microsoft Office PowerPoint</Application>
  <PresentationFormat>On-screen Show (16:9)</PresentationFormat>
  <Paragraphs>29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Verdana</vt:lpstr>
      <vt:lpstr>Simple Light</vt:lpstr>
      <vt:lpstr>September, 2021</vt:lpstr>
      <vt:lpstr>PowerPoint Presentation</vt:lpstr>
      <vt:lpstr>+ About my website</vt:lpstr>
      <vt:lpstr>+ What  I had learned</vt:lpstr>
      <vt:lpstr>+Problem I met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ITadmin</dc:creator>
  <cp:lastModifiedBy>Vansao Hang</cp:lastModifiedBy>
  <cp:revision>219</cp:revision>
  <dcterms:modified xsi:type="dcterms:W3CDTF">2021-11-21T13:28:59Z</dcterms:modified>
</cp:coreProperties>
</file>