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597" r:id="rId3"/>
    <p:sldId id="577" r:id="rId4"/>
    <p:sldId id="587" r:id="rId5"/>
    <p:sldId id="605" r:id="rId6"/>
    <p:sldId id="599" r:id="rId7"/>
    <p:sldId id="600" r:id="rId8"/>
    <p:sldId id="601" r:id="rId9"/>
    <p:sldId id="602" r:id="rId10"/>
    <p:sldId id="554" r:id="rId11"/>
    <p:sldId id="604" r:id="rId12"/>
    <p:sldId id="581" r:id="rId13"/>
    <p:sldId id="603" r:id="rId14"/>
    <p:sldId id="585" r:id="rId15"/>
    <p:sldId id="586" r:id="rId16"/>
    <p:sldId id="606" r:id="rId17"/>
    <p:sldId id="607" r:id="rId18"/>
    <p:sldId id="608" r:id="rId19"/>
    <p:sldId id="588" r:id="rId20"/>
    <p:sldId id="589" r:id="rId21"/>
    <p:sldId id="590" r:id="rId22"/>
    <p:sldId id="609" r:id="rId23"/>
    <p:sldId id="610" r:id="rId24"/>
    <p:sldId id="591" r:id="rId25"/>
    <p:sldId id="598" r:id="rId2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2D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74" autoAdjust="0"/>
    <p:restoredTop sz="94434" autoAdjust="0"/>
  </p:normalViewPr>
  <p:slideViewPr>
    <p:cSldViewPr snapToGrid="0">
      <p:cViewPr varScale="1">
        <p:scale>
          <a:sx n="64" d="100"/>
          <a:sy n="64" d="100"/>
        </p:scale>
        <p:origin x="108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FA9595-C2FD-43E1-8A45-5868971383F0}" type="datetimeFigureOut">
              <a:rPr lang="fr-FR" smtClean="0"/>
              <a:t>23/06/2022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846EF7-D09E-4632-B0B7-72815C4CE23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81623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D1D2D3"/>
                </a:solidFill>
                <a:effectLst/>
                <a:latin typeface="Slack-Lato"/>
              </a:rPr>
              <a:t>le </a:t>
            </a:r>
            <a:r>
              <a:rPr lang="fr-FR" b="0" i="0" dirty="0" err="1">
                <a:solidFill>
                  <a:srgbClr val="D1D2D3"/>
                </a:solidFill>
                <a:effectLst/>
                <a:latin typeface="Slack-Lato"/>
              </a:rPr>
              <a:t>parsing</a:t>
            </a:r>
            <a:r>
              <a:rPr lang="fr-FR" b="0" i="0" dirty="0">
                <a:solidFill>
                  <a:srgbClr val="D1D2D3"/>
                </a:solidFill>
                <a:effectLst/>
                <a:latin typeface="Slack-Lato"/>
              </a:rPr>
              <a:t> </a:t>
            </a:r>
            <a:r>
              <a:rPr lang="fr-FR" b="0" i="0" dirty="0" err="1">
                <a:solidFill>
                  <a:srgbClr val="D1D2D3"/>
                </a:solidFill>
                <a:effectLst/>
                <a:latin typeface="Slack-Lato"/>
              </a:rPr>
              <a:t>json</a:t>
            </a:r>
            <a:r>
              <a:rPr lang="fr-FR" b="0" i="0" dirty="0">
                <a:solidFill>
                  <a:srgbClr val="D1D2D3"/>
                </a:solidFill>
                <a:effectLst/>
                <a:latin typeface="Slack-Lato"/>
              </a:rPr>
              <a:t> de la </a:t>
            </a:r>
            <a:r>
              <a:rPr lang="fr-FR" b="0" i="0" dirty="0" err="1">
                <a:solidFill>
                  <a:srgbClr val="D1D2D3"/>
                </a:solidFill>
                <a:effectLst/>
                <a:latin typeface="Slack-Lato"/>
              </a:rPr>
              <a:t>request</a:t>
            </a:r>
            <a:r>
              <a:rPr lang="fr-FR" b="0" i="0" dirty="0">
                <a:solidFill>
                  <a:srgbClr val="D1D2D3"/>
                </a:solidFill>
                <a:effectLst/>
                <a:latin typeface="Slack-Lato"/>
              </a:rPr>
              <a:t> et de la réponse  (du coup </a:t>
            </a:r>
            <a:r>
              <a:rPr lang="fr-FR" b="0" i="0" dirty="0" err="1">
                <a:solidFill>
                  <a:srgbClr val="D1D2D3"/>
                </a:solidFill>
                <a:effectLst/>
                <a:latin typeface="Slack-Lato"/>
              </a:rPr>
              <a:t>ausi</a:t>
            </a:r>
            <a:r>
              <a:rPr lang="fr-FR" b="0" i="0" dirty="0">
                <a:solidFill>
                  <a:srgbClr val="D1D2D3"/>
                </a:solidFill>
                <a:effectLst/>
                <a:latin typeface="Slack-Lato"/>
              </a:rPr>
              <a:t> j'ai vu, c'est </a:t>
            </a:r>
            <a:r>
              <a:rPr lang="fr-FR" b="0" i="0" dirty="0" err="1">
                <a:solidFill>
                  <a:srgbClr val="D1D2D3"/>
                </a:solidFill>
                <a:effectLst/>
                <a:latin typeface="Slack-Lato"/>
              </a:rPr>
              <a:t>specifique</a:t>
            </a:r>
            <a:r>
              <a:rPr lang="fr-FR" b="0" i="0" dirty="0">
                <a:solidFill>
                  <a:srgbClr val="D1D2D3"/>
                </a:solidFill>
                <a:effectLst/>
                <a:latin typeface="Slack-Lato"/>
              </a:rPr>
              <a:t> aux POST/PUT)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lang="fr-FR" b="0" i="0" dirty="0">
                <a:solidFill>
                  <a:srgbClr val="D1D2D3"/>
                </a:solidFill>
                <a:effectLst/>
                <a:latin typeface="Slack-Lato"/>
              </a:rPr>
            </a:br>
            <a:r>
              <a:rPr lang="fr-FR" b="0" i="0" dirty="0" err="1">
                <a:solidFill>
                  <a:srgbClr val="D1D2D3"/>
                </a:solidFill>
                <a:effectLst/>
                <a:latin typeface="Slack-Lato"/>
              </a:rPr>
              <a:t>req.body</a:t>
            </a:r>
            <a:endParaRPr lang="fr-FR" b="0" i="0" dirty="0">
              <a:solidFill>
                <a:srgbClr val="D1D2D3"/>
              </a:solidFill>
              <a:effectLst/>
              <a:latin typeface="Slack-Lato"/>
            </a:endParaRPr>
          </a:p>
          <a:p>
            <a:endParaRPr lang="fr-FR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D1D2D3"/>
                </a:solidFill>
                <a:effectLst/>
                <a:latin typeface="Slack-Lato"/>
              </a:rPr>
              <a:t>accessoirement la gestion des erreur dans le catch</a:t>
            </a:r>
          </a:p>
          <a:p>
            <a:br>
              <a:rPr lang="fr-FR" b="0" i="0" dirty="0">
                <a:solidFill>
                  <a:srgbClr val="D1D2D3"/>
                </a:solidFill>
                <a:effectLst/>
                <a:latin typeface="Slack-Lato"/>
              </a:rPr>
            </a:br>
            <a:endParaRPr dirty="0"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569352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1" name="Google Shape;20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44981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https://laravel.com/docs/5.0/schema</a:t>
            </a:r>
          </a:p>
          <a:p>
            <a:r>
              <a:rPr lang="en-US" dirty="0"/>
              <a:t>https://www.codegrepper.com/code-examples/php/laravel+data+types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846EF7-D09E-4632-B0B7-72815C4CE231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21198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https://github.com/fzaninotto/Faker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846EF7-D09E-4632-B0B7-72815C4CE231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51085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https://github.com/fzaninotto/Faker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846EF7-D09E-4632-B0B7-72815C4CE231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39940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https://github.com/fzaninotto/Faker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846EF7-D09E-4632-B0B7-72815C4CE231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09651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846EF7-D09E-4632-B0B7-72815C4CE231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25196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1" name="Google Shape;20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3495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EDE624-D7C8-4CE6-B737-ADD688F3A3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2C82488-FC5A-47BA-A2A7-3C12B3ABBA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FE2133C-C594-4139-88FA-719DA9A27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1501-5DD8-4A30-AEE4-676C83DFFFFD}" type="datetimeFigureOut">
              <a:rPr lang="fr-FR" smtClean="0"/>
              <a:t>23/06/2022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2756259-C700-4D74-952C-941840DCB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BCD951B-47EE-4D42-A937-5A04F79F6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5711D-6797-4140-9C66-C353A76DD8E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9974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4966DA-C7DA-441F-822E-D05D3C58E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A8000B3-BBE6-431F-94B7-5B40580D97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175A01B-F1ED-4FD2-81D3-C3C2B132C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1501-5DD8-4A30-AEE4-676C83DFFFFD}" type="datetimeFigureOut">
              <a:rPr lang="fr-FR" smtClean="0"/>
              <a:t>23/06/2022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191B3CB-C519-497F-B9A7-05F5C7100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C9E556A-5AD9-44DF-851B-71537DEE5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5711D-6797-4140-9C66-C353A76DD8E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9742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71E7765-253B-477E-9D56-1515FB6081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0F3154E-D5E1-4C60-9F5B-F0C9ED145F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1A150B0-D4F1-473A-91A1-755116458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1501-5DD8-4A30-AEE4-676C83DFFFFD}" type="datetimeFigureOut">
              <a:rPr lang="fr-FR" smtClean="0"/>
              <a:t>23/06/2022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4431AC3-1E29-402E-B631-7AEBAEC36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2BEE1D8-B22D-497A-BD00-C89589C79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5711D-6797-4140-9C66-C353A76DD8E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0184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B99D25-C7C4-4F14-A926-E21673038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EB149A3-B1C6-46EC-81E3-AACB254497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A59C9B2-BE1C-473D-8D87-9D1408E77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1501-5DD8-4A30-AEE4-676C83DFFFFD}" type="datetimeFigureOut">
              <a:rPr lang="fr-FR" smtClean="0"/>
              <a:t>23/06/2022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D4DC404-B5E8-4F92-9C57-F7A6E9EF5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8FE9534-1BFD-41D8-A4B8-E1DFFDFC7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5711D-6797-4140-9C66-C353A76DD8E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253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5533A1-5029-4202-A357-1D7DA44A9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218F735-3672-40E0-986A-A85B92B373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96999F2-E5AA-49DB-BEE1-2169F8A04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1501-5DD8-4A30-AEE4-676C83DFFFFD}" type="datetimeFigureOut">
              <a:rPr lang="fr-FR" smtClean="0"/>
              <a:t>23/06/2022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2B8A2F9-DA89-4E22-AFFC-AD382CF29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9837DF9-3AA1-4B11-B9F6-8A94F1EFE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5711D-6797-4140-9C66-C353A76DD8E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5653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26395C-82A5-45C9-BC85-6100E9093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51DB9F8-EDCA-4DE8-A3E6-72D2544EB9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7507D9C-16CC-4FF9-9920-A1D2740D7B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12F0CAB-DECA-4586-9A44-6C3BDE9E0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1501-5DD8-4A30-AEE4-676C83DFFFFD}" type="datetimeFigureOut">
              <a:rPr lang="fr-FR" smtClean="0"/>
              <a:t>23/06/2022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42A99D6-05EC-469C-AD3E-A536150D1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E943879-9517-4F92-B748-78CD00D66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5711D-6797-4140-9C66-C353A76DD8E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7125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DBE8CB-EBA8-411C-9DF5-ABC13C414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277B515-2EB0-4BE7-BE95-04F47E24A7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161344C-AB47-40AB-BE61-30B4E06869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1B09B00-7F15-4763-83E4-A979D8CACF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B293F20-6AF1-4B68-8162-91DE559606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5FB3754D-5557-4D6C-A524-9F81B0069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1501-5DD8-4A30-AEE4-676C83DFFFFD}" type="datetimeFigureOut">
              <a:rPr lang="fr-FR" smtClean="0"/>
              <a:t>23/06/2022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CB32C72-2304-41B4-82B8-971FB1CDD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C4FD5BF-D6FF-40A8-AB4F-3BFDA32B4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5711D-6797-4140-9C66-C353A76DD8E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3038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089742-6A2B-4717-85BA-D2FF43C60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068D26B-EA1F-41D5-AED0-425B6577B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1501-5DD8-4A30-AEE4-676C83DFFFFD}" type="datetimeFigureOut">
              <a:rPr lang="fr-FR" smtClean="0"/>
              <a:t>23/06/2022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2050B27-73A3-4A2A-9333-416158F4F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B229C8A-F206-422D-895C-AA7F788A9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5711D-6797-4140-9C66-C353A76DD8E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9607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E743185-3EB6-4500-A8C9-D524236DE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1501-5DD8-4A30-AEE4-676C83DFFFFD}" type="datetimeFigureOut">
              <a:rPr lang="fr-FR" smtClean="0"/>
              <a:t>23/06/2022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A609094-0838-4C47-9723-18B5C5811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910BABA-251C-4ACC-B943-5C29807DA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5711D-6797-4140-9C66-C353A76DD8E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8255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D49850-94B6-4C37-BF64-02E22F9EA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EB52FCA-25BD-4934-92D7-BD64E56709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7CBDB55-318A-4315-B170-345B6AE334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DF56356-009A-4F89-85A4-67A055BB4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1501-5DD8-4A30-AEE4-676C83DFFFFD}" type="datetimeFigureOut">
              <a:rPr lang="fr-FR" smtClean="0"/>
              <a:t>23/06/2022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1EB432E-F941-4051-BA00-BB6488835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D928DB0-FC7A-4771-A808-1E5C157E1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5711D-6797-4140-9C66-C353A76DD8E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0382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EAE6ED-AFF6-4EF8-B838-1985A2335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CAF163D-BBBE-44F3-A191-588E6B2C13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AB57599-CEAF-47B1-BFF5-67FFACC2A0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B3E77B0-F082-46AC-B5C4-48C54F392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1501-5DD8-4A30-AEE4-676C83DFFFFD}" type="datetimeFigureOut">
              <a:rPr lang="fr-FR" smtClean="0"/>
              <a:t>23/06/2022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507FED3-DAD4-454B-B609-2EFACFA4D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CAFE356-BCF5-4E96-BF26-FEA556C61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5711D-6797-4140-9C66-C353A76DD8E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9858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BBBAF2F-AF8B-4467-A12A-290F1D8C5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7872EE9-7C71-4443-8C89-03523C42CF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189E060-D4D7-4BCF-B4D7-93D1998764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8A1501-5DD8-4A30-AEE4-676C83DFFFFD}" type="datetimeFigureOut">
              <a:rPr lang="fr-FR" smtClean="0"/>
              <a:t>23/06/2022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3EB05BD-8AC5-43AF-BFC3-D5CE4AACD4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EBE9F81-28E6-443C-8D3A-60BF27C2F8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C5711D-6797-4140-9C66-C353A76DD8E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7601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AC5814E-8C69-41A9-AE1A-03EEDAAF138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2D2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" name="Google Shape;88;p1"/>
          <p:cNvSpPr txBox="1"/>
          <p:nvPr/>
        </p:nvSpPr>
        <p:spPr>
          <a:xfrm>
            <a:off x="4137486" y="1094568"/>
            <a:ext cx="4203304" cy="1446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8800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LARAVEL</a:t>
            </a:r>
            <a:endParaRPr sz="1100" dirty="0"/>
          </a:p>
        </p:txBody>
      </p:sp>
      <p:sp>
        <p:nvSpPr>
          <p:cNvPr id="89" name="Google Shape;89;p1"/>
          <p:cNvSpPr/>
          <p:nvPr/>
        </p:nvSpPr>
        <p:spPr>
          <a:xfrm>
            <a:off x="3446323" y="1066760"/>
            <a:ext cx="5341257" cy="4483203"/>
          </a:xfrm>
          <a:prstGeom prst="rect">
            <a:avLst/>
          </a:prstGeom>
          <a:noFill/>
          <a:ln w="571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"/>
          <p:cNvSpPr txBox="1"/>
          <p:nvPr/>
        </p:nvSpPr>
        <p:spPr>
          <a:xfrm>
            <a:off x="4051369" y="3156205"/>
            <a:ext cx="4089261" cy="1815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 dirty="0">
                <a:solidFill>
                  <a:schemeClr val="bg1"/>
                </a:solidFill>
              </a:rPr>
              <a:t>MIGRATION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 dirty="0">
                <a:solidFill>
                  <a:schemeClr val="bg1"/>
                </a:solidFill>
              </a:rPr>
              <a:t>TINKER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 dirty="0">
                <a:solidFill>
                  <a:schemeClr val="bg1"/>
                </a:solidFill>
              </a:rPr>
              <a:t>SEEDER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 dirty="0">
                <a:solidFill>
                  <a:schemeClr val="bg1"/>
                </a:solidFill>
              </a:rPr>
              <a:t>FACTORY</a:t>
            </a:r>
            <a:endParaRPr sz="2800" dirty="0">
              <a:solidFill>
                <a:schemeClr val="bg1"/>
              </a:solidFill>
            </a:endParaRPr>
          </a:p>
        </p:txBody>
      </p:sp>
      <p:pic>
        <p:nvPicPr>
          <p:cNvPr id="1026" name="Picture 2" descr="Laravel - Wikipedia">
            <a:extLst>
              <a:ext uri="{FF2B5EF4-FFF2-40B4-BE49-F238E27FC236}">
                <a16:creationId xmlns:a16="http://schemas.microsoft.com/office/drawing/2014/main" id="{30AEDB8C-029B-421D-A004-4B5ED7D3E8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4434" y="2508174"/>
            <a:ext cx="623130" cy="648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04;p11">
            <a:extLst>
              <a:ext uri="{FF2B5EF4-FFF2-40B4-BE49-F238E27FC236}">
                <a16:creationId xmlns:a16="http://schemas.microsoft.com/office/drawing/2014/main" id="{094234EF-3A9C-4463-B677-25CB3BA7A495}"/>
              </a:ext>
            </a:extLst>
          </p:cNvPr>
          <p:cNvSpPr txBox="1"/>
          <p:nvPr/>
        </p:nvSpPr>
        <p:spPr>
          <a:xfrm>
            <a:off x="3189766" y="345024"/>
            <a:ext cx="6338820" cy="630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1" dirty="0">
                <a:latin typeface="Calibri"/>
                <a:ea typeface="Calibri"/>
                <a:cs typeface="Calibri"/>
                <a:sym typeface="Calibri"/>
              </a:rPr>
              <a:t>Activity 1</a:t>
            </a:r>
            <a:endParaRPr sz="3500" b="1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50" name="Picture 2" descr="Laravel - Wikipedia">
            <a:extLst>
              <a:ext uri="{FF2B5EF4-FFF2-40B4-BE49-F238E27FC236}">
                <a16:creationId xmlns:a16="http://schemas.microsoft.com/office/drawing/2014/main" id="{59FCFBFE-1373-4B33-B700-626FE4EFD3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3531" y="354875"/>
            <a:ext cx="496293" cy="516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Google Shape;204;p11">
            <a:extLst>
              <a:ext uri="{FF2B5EF4-FFF2-40B4-BE49-F238E27FC236}">
                <a16:creationId xmlns:a16="http://schemas.microsoft.com/office/drawing/2014/main" id="{BF60F962-D302-4A04-9E05-994C05488E75}"/>
              </a:ext>
            </a:extLst>
          </p:cNvPr>
          <p:cNvSpPr txBox="1"/>
          <p:nvPr/>
        </p:nvSpPr>
        <p:spPr>
          <a:xfrm>
            <a:off x="2797358" y="2423192"/>
            <a:ext cx="8324179" cy="1938952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Create table name: </a:t>
            </a:r>
            <a:r>
              <a:rPr lang="en-US" sz="2400" b="1" dirty="0">
                <a:latin typeface="Calibri"/>
                <a:ea typeface="Calibri"/>
                <a:cs typeface="Calibri"/>
                <a:sym typeface="Calibri"/>
              </a:rPr>
              <a:t>products</a:t>
            </a:r>
          </a:p>
          <a:p>
            <a:pPr marL="457200" marR="0" lvl="0" indent="-457200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Migrate table to database: </a:t>
            </a:r>
            <a:r>
              <a:rPr lang="en-US" sz="2400" i="1" dirty="0">
                <a:latin typeface="Calibri"/>
                <a:ea typeface="Calibri"/>
                <a:cs typeface="Calibri"/>
                <a:sym typeface="Calibri"/>
              </a:rPr>
              <a:t>php artisan migrate</a:t>
            </a:r>
          </a:p>
          <a:p>
            <a:pPr marL="457200" marR="0" lvl="0" indent="-457200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Check migrate status: </a:t>
            </a:r>
            <a:r>
              <a:rPr lang="en-US" sz="2400" i="1" dirty="0">
                <a:latin typeface="Calibri"/>
                <a:ea typeface="Calibri"/>
                <a:cs typeface="Calibri"/>
                <a:sym typeface="Calibri"/>
              </a:rPr>
              <a:t>php artisan </a:t>
            </a:r>
            <a:r>
              <a:rPr lang="en-US" sz="2400" i="1" dirty="0" err="1">
                <a:latin typeface="Calibri"/>
                <a:ea typeface="Calibri"/>
                <a:cs typeface="Calibri"/>
                <a:sym typeface="Calibri"/>
              </a:rPr>
              <a:t>migrate:status</a:t>
            </a:r>
            <a:endParaRPr lang="en-US" sz="2400" i="1" dirty="0"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 Drop all table in your database: </a:t>
            </a:r>
            <a:r>
              <a:rPr lang="en-US" sz="2400" i="1" dirty="0">
                <a:latin typeface="Calibri"/>
                <a:ea typeface="Calibri"/>
                <a:cs typeface="Calibri"/>
                <a:sym typeface="Calibri"/>
              </a:rPr>
              <a:t>php artisan </a:t>
            </a:r>
            <a:r>
              <a:rPr lang="en-US" sz="2400" i="1" dirty="0" err="1">
                <a:latin typeface="Calibri"/>
                <a:ea typeface="Calibri"/>
                <a:cs typeface="Calibri"/>
                <a:sym typeface="Calibri"/>
              </a:rPr>
              <a:t>migrate:rollback</a:t>
            </a:r>
            <a:endParaRPr lang="en-US" sz="2400" i="1" dirty="0"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 Reset table and re-create again: </a:t>
            </a:r>
            <a:r>
              <a:rPr lang="en-US" sz="2400" i="1" dirty="0">
                <a:latin typeface="Calibri"/>
                <a:ea typeface="Calibri"/>
                <a:cs typeface="Calibri"/>
                <a:sym typeface="Calibri"/>
              </a:rPr>
              <a:t>php artisan </a:t>
            </a:r>
            <a:r>
              <a:rPr lang="en-US" sz="2400" i="1" dirty="0" err="1">
                <a:latin typeface="Calibri"/>
                <a:ea typeface="Calibri"/>
                <a:cs typeface="Calibri"/>
                <a:sym typeface="Calibri"/>
              </a:rPr>
              <a:t>migrate:refresh</a:t>
            </a:r>
            <a:endParaRPr lang="en-US" sz="2400" i="1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82977C0-058D-4A0B-89E8-9FD2115A05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0271" y="612938"/>
            <a:ext cx="306215" cy="60902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B64C2AC-18D9-4FE9-9C39-500092ED9301}"/>
              </a:ext>
            </a:extLst>
          </p:cNvPr>
          <p:cNvSpPr txBox="1"/>
          <p:nvPr/>
        </p:nvSpPr>
        <p:spPr>
          <a:xfrm>
            <a:off x="734095" y="1227321"/>
            <a:ext cx="63190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dirty="0"/>
              <a:t>INDIV</a:t>
            </a:r>
            <a:endParaRPr lang="en-US" sz="1500" dirty="0">
              <a:solidFill>
                <a:srgbClr val="FF0000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2134F9B-125B-42E9-974C-61100CD76E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512" y="675691"/>
            <a:ext cx="464925" cy="48352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9918882-139D-42F3-AA6C-39D8633C5674}"/>
              </a:ext>
            </a:extLst>
          </p:cNvPr>
          <p:cNvSpPr txBox="1"/>
          <p:nvPr/>
        </p:nvSpPr>
        <p:spPr>
          <a:xfrm>
            <a:off x="157835" y="1273487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5 MIN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2409241-0F38-4836-BCCD-D2D5FCA45D04}"/>
              </a:ext>
            </a:extLst>
          </p:cNvPr>
          <p:cNvSpPr txBox="1"/>
          <p:nvPr/>
        </p:nvSpPr>
        <p:spPr>
          <a:xfrm>
            <a:off x="-1" y="0"/>
            <a:ext cx="1468193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PRACTICE</a:t>
            </a:r>
          </a:p>
        </p:txBody>
      </p:sp>
      <p:sp>
        <p:nvSpPr>
          <p:cNvPr id="15" name="Google Shape;204;p11">
            <a:extLst>
              <a:ext uri="{FF2B5EF4-FFF2-40B4-BE49-F238E27FC236}">
                <a16:creationId xmlns:a16="http://schemas.microsoft.com/office/drawing/2014/main" id="{96AC2B90-EEF0-454A-961E-8A8172B48AC6}"/>
              </a:ext>
            </a:extLst>
          </p:cNvPr>
          <p:cNvSpPr txBox="1"/>
          <p:nvPr/>
        </p:nvSpPr>
        <p:spPr>
          <a:xfrm rot="19769758">
            <a:off x="974631" y="1884225"/>
            <a:ext cx="3077776" cy="461624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Use artisan command </a:t>
            </a:r>
            <a:endParaRPr sz="3500" i="1" dirty="0">
              <a:solidFill>
                <a:schemeClr val="tx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410485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04;p11"/>
          <p:cNvSpPr txBox="1"/>
          <p:nvPr/>
        </p:nvSpPr>
        <p:spPr>
          <a:xfrm>
            <a:off x="4099445" y="321209"/>
            <a:ext cx="3899569" cy="630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#</a:t>
            </a:r>
            <a:r>
              <a:rPr lang="en-US" sz="3500" b="1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 Tinker</a:t>
            </a:r>
            <a:endParaRPr sz="3500" i="1" dirty="0">
              <a:solidFill>
                <a:schemeClr val="tx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204;p11">
            <a:extLst>
              <a:ext uri="{FF2B5EF4-FFF2-40B4-BE49-F238E27FC236}">
                <a16:creationId xmlns:a16="http://schemas.microsoft.com/office/drawing/2014/main" id="{157059F4-2D61-4D39-BB00-B4F5837A42B7}"/>
              </a:ext>
            </a:extLst>
          </p:cNvPr>
          <p:cNvSpPr txBox="1"/>
          <p:nvPr/>
        </p:nvSpPr>
        <p:spPr>
          <a:xfrm rot="18980340">
            <a:off x="402468" y="2861704"/>
            <a:ext cx="1756242" cy="461624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endParaRPr sz="3500" i="1" dirty="0">
              <a:solidFill>
                <a:schemeClr val="tx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FD7C902-724E-40AA-B47C-006BD6F416B8}"/>
              </a:ext>
            </a:extLst>
          </p:cNvPr>
          <p:cNvSpPr txBox="1"/>
          <p:nvPr/>
        </p:nvSpPr>
        <p:spPr>
          <a:xfrm>
            <a:off x="-1" y="0"/>
            <a:ext cx="1712891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EXPLAIN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D16EF53-5E3A-419D-8553-36CB31B57107}"/>
              </a:ext>
            </a:extLst>
          </p:cNvPr>
          <p:cNvSpPr txBox="1"/>
          <p:nvPr/>
        </p:nvSpPr>
        <p:spPr>
          <a:xfrm>
            <a:off x="162810" y="1188574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05 MNI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950E6C8-CDD5-488F-86F8-ACE126C9319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56444" y="702276"/>
            <a:ext cx="607924" cy="66078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F3D42A9-124E-4149-A49E-8E6CD7527B4D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3512" y="675691"/>
            <a:ext cx="464925" cy="48352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D72F057-C92D-40CA-8452-69417D4606A3}"/>
              </a:ext>
            </a:extLst>
          </p:cNvPr>
          <p:cNvSpPr/>
          <p:nvPr/>
        </p:nvSpPr>
        <p:spPr>
          <a:xfrm>
            <a:off x="3074632" y="1363063"/>
            <a:ext cx="660202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Laravel Tinker </a:t>
            </a:r>
            <a:r>
              <a:rPr lang="en-US" b="1" dirty="0">
                <a:solidFill>
                  <a:srgbClr val="202124"/>
                </a:solidFill>
                <a:latin typeface="arial" panose="020B0604020202020204" pitchFamily="34" charset="0"/>
              </a:rPr>
              <a:t>allows you to interact with a database without creating the routes</a:t>
            </a: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. Laravel tinker is used with a php artisan to create the objects or modify the data. 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F239585-EF30-4314-9C17-F427CC8E18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0457" y="3776270"/>
            <a:ext cx="6810375" cy="1590675"/>
          </a:xfrm>
          <a:prstGeom prst="rect">
            <a:avLst/>
          </a:prstGeom>
        </p:spPr>
      </p:pic>
      <p:sp>
        <p:nvSpPr>
          <p:cNvPr id="10" name="Google Shape;204;p11">
            <a:extLst>
              <a:ext uri="{FF2B5EF4-FFF2-40B4-BE49-F238E27FC236}">
                <a16:creationId xmlns:a16="http://schemas.microsoft.com/office/drawing/2014/main" id="{34C10536-C98B-47FC-A447-8A8EE5A07D84}"/>
              </a:ext>
            </a:extLst>
          </p:cNvPr>
          <p:cNvSpPr txBox="1"/>
          <p:nvPr/>
        </p:nvSpPr>
        <p:spPr>
          <a:xfrm>
            <a:off x="3074631" y="2861704"/>
            <a:ext cx="2544933" cy="461624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php artisan tinker</a:t>
            </a:r>
            <a:endParaRPr sz="3500" i="1" dirty="0">
              <a:solidFill>
                <a:schemeClr val="tx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685549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04;p11"/>
          <p:cNvSpPr txBox="1"/>
          <p:nvPr/>
        </p:nvSpPr>
        <p:spPr>
          <a:xfrm>
            <a:off x="4099445" y="321209"/>
            <a:ext cx="3899569" cy="630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#</a:t>
            </a:r>
            <a:r>
              <a:rPr lang="en-US" sz="3500" b="1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 Tinker</a:t>
            </a:r>
            <a:endParaRPr sz="3500" i="1" dirty="0">
              <a:solidFill>
                <a:schemeClr val="tx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204;p11">
            <a:extLst>
              <a:ext uri="{FF2B5EF4-FFF2-40B4-BE49-F238E27FC236}">
                <a16:creationId xmlns:a16="http://schemas.microsoft.com/office/drawing/2014/main" id="{157059F4-2D61-4D39-BB00-B4F5837A42B7}"/>
              </a:ext>
            </a:extLst>
          </p:cNvPr>
          <p:cNvSpPr txBox="1"/>
          <p:nvPr/>
        </p:nvSpPr>
        <p:spPr>
          <a:xfrm rot="18980340">
            <a:off x="1977962" y="3435804"/>
            <a:ext cx="1756242" cy="461624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endParaRPr sz="3500" i="1" dirty="0">
              <a:solidFill>
                <a:schemeClr val="tx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FD7C902-724E-40AA-B47C-006BD6F416B8}"/>
              </a:ext>
            </a:extLst>
          </p:cNvPr>
          <p:cNvSpPr txBox="1"/>
          <p:nvPr/>
        </p:nvSpPr>
        <p:spPr>
          <a:xfrm>
            <a:off x="-1" y="0"/>
            <a:ext cx="1712891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EXPLAIN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D16EF53-5E3A-419D-8553-36CB31B57107}"/>
              </a:ext>
            </a:extLst>
          </p:cNvPr>
          <p:cNvSpPr txBox="1"/>
          <p:nvPr/>
        </p:nvSpPr>
        <p:spPr>
          <a:xfrm>
            <a:off x="162810" y="1188574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05 MNI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950E6C8-CDD5-488F-86F8-ACE126C9319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56444" y="702276"/>
            <a:ext cx="607924" cy="66078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F3D42A9-124E-4149-A49E-8E6CD7527B4D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3512" y="675691"/>
            <a:ext cx="464925" cy="483523"/>
          </a:xfrm>
          <a:prstGeom prst="rect">
            <a:avLst/>
          </a:prstGeom>
        </p:spPr>
      </p:pic>
      <p:sp>
        <p:nvSpPr>
          <p:cNvPr id="9" name="Google Shape;204;p11">
            <a:extLst>
              <a:ext uri="{FF2B5EF4-FFF2-40B4-BE49-F238E27FC236}">
                <a16:creationId xmlns:a16="http://schemas.microsoft.com/office/drawing/2014/main" id="{B55A3BE2-D8EB-422A-911A-C7981AAC12AE}"/>
              </a:ext>
            </a:extLst>
          </p:cNvPr>
          <p:cNvSpPr txBox="1"/>
          <p:nvPr/>
        </p:nvSpPr>
        <p:spPr>
          <a:xfrm>
            <a:off x="4021794" y="1318953"/>
            <a:ext cx="4731588" cy="369291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Step 1: Create model name: 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Item</a:t>
            </a:r>
            <a:endParaRPr b="1" dirty="0">
              <a:solidFill>
                <a:schemeClr val="tx2"/>
              </a:solidFill>
              <a:latin typeface="Consolas" panose="020B0609020204030204" pitchFamily="49" charset="0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204;p11">
            <a:extLst>
              <a:ext uri="{FF2B5EF4-FFF2-40B4-BE49-F238E27FC236}">
                <a16:creationId xmlns:a16="http://schemas.microsoft.com/office/drawing/2014/main" id="{354222BF-BBAD-4E70-A4B9-603FF5140DBD}"/>
              </a:ext>
            </a:extLst>
          </p:cNvPr>
          <p:cNvSpPr txBox="1"/>
          <p:nvPr/>
        </p:nvSpPr>
        <p:spPr>
          <a:xfrm>
            <a:off x="4021794" y="1974140"/>
            <a:ext cx="6569266" cy="369291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Step 2: Add Columns: 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name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and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 price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to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 items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table</a:t>
            </a:r>
            <a:endParaRPr dirty="0">
              <a:solidFill>
                <a:schemeClr val="tx2"/>
              </a:solidFill>
              <a:latin typeface="Consolas" panose="020B0609020204030204" pitchFamily="49" charset="0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204;p11">
            <a:extLst>
              <a:ext uri="{FF2B5EF4-FFF2-40B4-BE49-F238E27FC236}">
                <a16:creationId xmlns:a16="http://schemas.microsoft.com/office/drawing/2014/main" id="{456AEF71-3723-4EA5-8C68-F85EBDA540AF}"/>
              </a:ext>
            </a:extLst>
          </p:cNvPr>
          <p:cNvSpPr txBox="1"/>
          <p:nvPr/>
        </p:nvSpPr>
        <p:spPr>
          <a:xfrm>
            <a:off x="4021794" y="2629327"/>
            <a:ext cx="6569266" cy="369291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Step 3: php artisan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migrate:refresh</a:t>
            </a:r>
            <a:endParaRPr dirty="0">
              <a:solidFill>
                <a:schemeClr val="tx2"/>
              </a:solidFill>
              <a:latin typeface="Consolas" panose="020B0609020204030204" pitchFamily="49" charset="0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B65F9B9-FADD-410A-A8C1-6AC62AAE81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05885" y="3666616"/>
            <a:ext cx="6391275" cy="2543175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811606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04;p11"/>
          <p:cNvSpPr txBox="1"/>
          <p:nvPr/>
        </p:nvSpPr>
        <p:spPr>
          <a:xfrm>
            <a:off x="4099445" y="321209"/>
            <a:ext cx="3899569" cy="630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#</a:t>
            </a:r>
            <a:r>
              <a:rPr lang="en-US" sz="3500" b="1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 Tinker</a:t>
            </a:r>
            <a:endParaRPr sz="3500" i="1" dirty="0">
              <a:solidFill>
                <a:schemeClr val="tx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204;p11">
            <a:extLst>
              <a:ext uri="{FF2B5EF4-FFF2-40B4-BE49-F238E27FC236}">
                <a16:creationId xmlns:a16="http://schemas.microsoft.com/office/drawing/2014/main" id="{157059F4-2D61-4D39-BB00-B4F5837A42B7}"/>
              </a:ext>
            </a:extLst>
          </p:cNvPr>
          <p:cNvSpPr txBox="1"/>
          <p:nvPr/>
        </p:nvSpPr>
        <p:spPr>
          <a:xfrm rot="18980340">
            <a:off x="1827518" y="3665598"/>
            <a:ext cx="1756242" cy="461624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endParaRPr sz="3500" i="1" dirty="0">
              <a:solidFill>
                <a:schemeClr val="tx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FD7C902-724E-40AA-B47C-006BD6F416B8}"/>
              </a:ext>
            </a:extLst>
          </p:cNvPr>
          <p:cNvSpPr txBox="1"/>
          <p:nvPr/>
        </p:nvSpPr>
        <p:spPr>
          <a:xfrm>
            <a:off x="-1" y="0"/>
            <a:ext cx="1712891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EXPLAIN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D16EF53-5E3A-419D-8553-36CB31B57107}"/>
              </a:ext>
            </a:extLst>
          </p:cNvPr>
          <p:cNvSpPr txBox="1"/>
          <p:nvPr/>
        </p:nvSpPr>
        <p:spPr>
          <a:xfrm>
            <a:off x="162810" y="1188574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05 MNI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950E6C8-CDD5-488F-86F8-ACE126C9319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56444" y="702276"/>
            <a:ext cx="607924" cy="66078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F3D42A9-124E-4149-A49E-8E6CD7527B4D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3512" y="675691"/>
            <a:ext cx="464925" cy="48352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76E848F-8947-40FB-B1E0-D054577701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2828" y="934821"/>
            <a:ext cx="4792801" cy="592317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0EC6A8D-E570-44CA-82CC-8FB6933F08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9331324">
            <a:off x="6622741" y="4463139"/>
            <a:ext cx="5454033" cy="666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1010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04;p11">
            <a:extLst>
              <a:ext uri="{FF2B5EF4-FFF2-40B4-BE49-F238E27FC236}">
                <a16:creationId xmlns:a16="http://schemas.microsoft.com/office/drawing/2014/main" id="{094234EF-3A9C-4463-B677-25CB3BA7A495}"/>
              </a:ext>
            </a:extLst>
          </p:cNvPr>
          <p:cNvSpPr txBox="1"/>
          <p:nvPr/>
        </p:nvSpPr>
        <p:spPr>
          <a:xfrm>
            <a:off x="3189766" y="345024"/>
            <a:ext cx="6338820" cy="630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1" dirty="0">
                <a:latin typeface="Calibri"/>
                <a:ea typeface="Calibri"/>
                <a:cs typeface="Calibri"/>
                <a:sym typeface="Calibri"/>
              </a:rPr>
              <a:t>Activity 2</a:t>
            </a:r>
            <a:endParaRPr sz="3500" b="1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50" name="Picture 2" descr="Laravel - Wikipedia">
            <a:extLst>
              <a:ext uri="{FF2B5EF4-FFF2-40B4-BE49-F238E27FC236}">
                <a16:creationId xmlns:a16="http://schemas.microsoft.com/office/drawing/2014/main" id="{59FCFBFE-1373-4B33-B700-626FE4EFD3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3531" y="354875"/>
            <a:ext cx="496293" cy="516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Google Shape;204;p11">
            <a:extLst>
              <a:ext uri="{FF2B5EF4-FFF2-40B4-BE49-F238E27FC236}">
                <a16:creationId xmlns:a16="http://schemas.microsoft.com/office/drawing/2014/main" id="{BF60F962-D302-4A04-9E05-994C05488E75}"/>
              </a:ext>
            </a:extLst>
          </p:cNvPr>
          <p:cNvSpPr txBox="1"/>
          <p:nvPr/>
        </p:nvSpPr>
        <p:spPr>
          <a:xfrm>
            <a:off x="2513519" y="2679564"/>
            <a:ext cx="8326363" cy="1200288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In </a:t>
            </a:r>
            <a:r>
              <a:rPr lang="en-US" sz="2400" b="1" dirty="0">
                <a:latin typeface="Calibri"/>
                <a:ea typeface="Calibri"/>
                <a:cs typeface="Calibri"/>
                <a:sym typeface="Calibri"/>
              </a:rPr>
              <a:t>products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 table add 3 columns: </a:t>
            </a:r>
            <a:r>
              <a:rPr lang="en-US" sz="2400" b="1" dirty="0">
                <a:latin typeface="Calibri"/>
                <a:ea typeface="Calibri"/>
                <a:cs typeface="Calibri"/>
                <a:sym typeface="Calibri"/>
              </a:rPr>
              <a:t>name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400" b="1" dirty="0">
                <a:latin typeface="Calibri"/>
                <a:ea typeface="Calibri"/>
                <a:cs typeface="Calibri"/>
                <a:sym typeface="Calibri"/>
              </a:rPr>
              <a:t>price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lang="en-US" sz="2400" b="1" dirty="0">
                <a:latin typeface="Calibri"/>
                <a:ea typeface="Calibri"/>
                <a:cs typeface="Calibri"/>
                <a:sym typeface="Calibri"/>
              </a:rPr>
              <a:t>description</a:t>
            </a:r>
          </a:p>
          <a:p>
            <a:pPr marL="457200" marR="0" lvl="0" indent="-457200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Create </a:t>
            </a:r>
            <a:r>
              <a:rPr lang="en-US" sz="2400" b="1" dirty="0">
                <a:latin typeface="Calibri"/>
                <a:ea typeface="Calibri"/>
                <a:cs typeface="Calibri"/>
                <a:sym typeface="Calibri"/>
              </a:rPr>
              <a:t>Product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 model and fillable all 3 columns.</a:t>
            </a:r>
          </a:p>
          <a:p>
            <a:pPr marL="457200" marR="0" lvl="0" indent="-457200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 Use Tinker to insert 3 data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82977C0-058D-4A0B-89E8-9FD2115A05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0271" y="612938"/>
            <a:ext cx="306215" cy="60902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B64C2AC-18D9-4FE9-9C39-500092ED9301}"/>
              </a:ext>
            </a:extLst>
          </p:cNvPr>
          <p:cNvSpPr txBox="1"/>
          <p:nvPr/>
        </p:nvSpPr>
        <p:spPr>
          <a:xfrm>
            <a:off x="734095" y="1227321"/>
            <a:ext cx="63190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dirty="0"/>
              <a:t>INDIV</a:t>
            </a:r>
            <a:endParaRPr lang="en-US" sz="1500" dirty="0">
              <a:solidFill>
                <a:srgbClr val="FF0000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2134F9B-125B-42E9-974C-61100CD76E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512" y="675691"/>
            <a:ext cx="464925" cy="48352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9918882-139D-42F3-AA6C-39D8633C5674}"/>
              </a:ext>
            </a:extLst>
          </p:cNvPr>
          <p:cNvSpPr txBox="1"/>
          <p:nvPr/>
        </p:nvSpPr>
        <p:spPr>
          <a:xfrm>
            <a:off x="157835" y="1273487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5 MIN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2409241-0F38-4836-BCCD-D2D5FCA45D04}"/>
              </a:ext>
            </a:extLst>
          </p:cNvPr>
          <p:cNvSpPr txBox="1"/>
          <p:nvPr/>
        </p:nvSpPr>
        <p:spPr>
          <a:xfrm>
            <a:off x="-1" y="0"/>
            <a:ext cx="1468193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PRACTICE</a:t>
            </a:r>
          </a:p>
        </p:txBody>
      </p:sp>
      <p:sp>
        <p:nvSpPr>
          <p:cNvPr id="15" name="Google Shape;204;p11">
            <a:extLst>
              <a:ext uri="{FF2B5EF4-FFF2-40B4-BE49-F238E27FC236}">
                <a16:creationId xmlns:a16="http://schemas.microsoft.com/office/drawing/2014/main" id="{96AC2B90-EEF0-454A-961E-8A8172B48AC6}"/>
              </a:ext>
            </a:extLst>
          </p:cNvPr>
          <p:cNvSpPr txBox="1"/>
          <p:nvPr/>
        </p:nvSpPr>
        <p:spPr>
          <a:xfrm rot="19769758">
            <a:off x="974631" y="1884225"/>
            <a:ext cx="3077776" cy="461624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Use artisan commands</a:t>
            </a:r>
            <a:endParaRPr sz="3500" i="1" dirty="0">
              <a:solidFill>
                <a:schemeClr val="tx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283D64A-6984-4F50-A0FF-861FD210CFA7}"/>
              </a:ext>
            </a:extLst>
          </p:cNvPr>
          <p:cNvSpPr txBox="1"/>
          <p:nvPr/>
        </p:nvSpPr>
        <p:spPr>
          <a:xfrm rot="1482711">
            <a:off x="349931" y="4835323"/>
            <a:ext cx="3690754" cy="369332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dirty="0"/>
              <a:t>https://laravel.com/docs/5.0/schema</a:t>
            </a:r>
          </a:p>
        </p:txBody>
      </p:sp>
    </p:spTree>
    <p:extLst>
      <p:ext uri="{BB962C8B-B14F-4D97-AF65-F5344CB8AC3E}">
        <p14:creationId xmlns:p14="http://schemas.microsoft.com/office/powerpoint/2010/main" val="15358276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C2C97BC-740E-41E2-B2BF-EF02D43E1F25}"/>
              </a:ext>
            </a:extLst>
          </p:cNvPr>
          <p:cNvCxnSpPr/>
          <p:nvPr/>
        </p:nvCxnSpPr>
        <p:spPr>
          <a:xfrm>
            <a:off x="3045041" y="5965794"/>
            <a:ext cx="63386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Google Shape;204;p11"/>
          <p:cNvSpPr txBox="1"/>
          <p:nvPr/>
        </p:nvSpPr>
        <p:spPr>
          <a:xfrm>
            <a:off x="4099445" y="321209"/>
            <a:ext cx="3899569" cy="630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#</a:t>
            </a:r>
            <a:r>
              <a:rPr lang="en-US" sz="3500" b="1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 Seeder</a:t>
            </a:r>
            <a:endParaRPr sz="3500" i="1" dirty="0">
              <a:solidFill>
                <a:schemeClr val="tx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204;p11">
            <a:extLst>
              <a:ext uri="{FF2B5EF4-FFF2-40B4-BE49-F238E27FC236}">
                <a16:creationId xmlns:a16="http://schemas.microsoft.com/office/drawing/2014/main" id="{157059F4-2D61-4D39-BB00-B4F5837A42B7}"/>
              </a:ext>
            </a:extLst>
          </p:cNvPr>
          <p:cNvSpPr txBox="1"/>
          <p:nvPr/>
        </p:nvSpPr>
        <p:spPr>
          <a:xfrm rot="18980340">
            <a:off x="1112702" y="2939789"/>
            <a:ext cx="1756242" cy="461624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endParaRPr sz="3500" i="1" dirty="0">
              <a:solidFill>
                <a:schemeClr val="tx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FD7C902-724E-40AA-B47C-006BD6F416B8}"/>
              </a:ext>
            </a:extLst>
          </p:cNvPr>
          <p:cNvSpPr txBox="1"/>
          <p:nvPr/>
        </p:nvSpPr>
        <p:spPr>
          <a:xfrm>
            <a:off x="-1" y="0"/>
            <a:ext cx="1712891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EXPLAIN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D16EF53-5E3A-419D-8553-36CB31B57107}"/>
              </a:ext>
            </a:extLst>
          </p:cNvPr>
          <p:cNvSpPr txBox="1"/>
          <p:nvPr/>
        </p:nvSpPr>
        <p:spPr>
          <a:xfrm>
            <a:off x="162810" y="1188574"/>
            <a:ext cx="6463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05 MIN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950E6C8-CDD5-488F-86F8-ACE126C9319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56444" y="702276"/>
            <a:ext cx="607924" cy="66078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F3D42A9-124E-4149-A49E-8E6CD7527B4D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3512" y="675691"/>
            <a:ext cx="464925" cy="483523"/>
          </a:xfrm>
          <a:prstGeom prst="rect">
            <a:avLst/>
          </a:prstGeom>
        </p:spPr>
      </p:pic>
      <p:sp>
        <p:nvSpPr>
          <p:cNvPr id="9" name="Google Shape;204;p11">
            <a:extLst>
              <a:ext uri="{FF2B5EF4-FFF2-40B4-BE49-F238E27FC236}">
                <a16:creationId xmlns:a16="http://schemas.microsoft.com/office/drawing/2014/main" id="{803F2DE5-18F5-4AC7-9D34-39A2B9002D15}"/>
              </a:ext>
            </a:extLst>
          </p:cNvPr>
          <p:cNvSpPr txBox="1"/>
          <p:nvPr/>
        </p:nvSpPr>
        <p:spPr>
          <a:xfrm>
            <a:off x="2981433" y="1935754"/>
            <a:ext cx="6943801" cy="461624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php artisan </a:t>
            </a:r>
            <a:r>
              <a:rPr lang="en-US" sz="2400" dirty="0" err="1">
                <a:solidFill>
                  <a:schemeClr val="tx2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make:seeder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YourTableSeeder</a:t>
            </a:r>
            <a:endParaRPr sz="3500" dirty="0">
              <a:solidFill>
                <a:schemeClr val="tx2"/>
              </a:solidFill>
              <a:latin typeface="Consolas" panose="020B0609020204030204" pitchFamily="49" charset="0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3D50C68-1972-4611-A044-936C44D3AF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4225" y="3282749"/>
            <a:ext cx="9058275" cy="1038225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980D8191-200D-48A5-A713-B09E0BACCB59}"/>
              </a:ext>
            </a:extLst>
          </p:cNvPr>
          <p:cNvSpPr/>
          <p:nvPr/>
        </p:nvSpPr>
        <p:spPr>
          <a:xfrm>
            <a:off x="3292585" y="5775496"/>
            <a:ext cx="344716" cy="369332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2144536-D042-4E36-9777-797B5446131E}"/>
              </a:ext>
            </a:extLst>
          </p:cNvPr>
          <p:cNvSpPr/>
          <p:nvPr/>
        </p:nvSpPr>
        <p:spPr>
          <a:xfrm>
            <a:off x="5591629" y="5775496"/>
            <a:ext cx="344716" cy="369332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0646ABC-F95D-44C7-89C6-1B20C9E5A6BF}"/>
              </a:ext>
            </a:extLst>
          </p:cNvPr>
          <p:cNvSpPr/>
          <p:nvPr/>
        </p:nvSpPr>
        <p:spPr>
          <a:xfrm>
            <a:off x="8286154" y="5775496"/>
            <a:ext cx="344716" cy="3693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D77815-A328-42D7-936E-FA37C9B9FD49}"/>
              </a:ext>
            </a:extLst>
          </p:cNvPr>
          <p:cNvSpPr txBox="1"/>
          <p:nvPr/>
        </p:nvSpPr>
        <p:spPr>
          <a:xfrm>
            <a:off x="2785439" y="5202315"/>
            <a:ext cx="1489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 seeder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9B170BD-000B-4D4F-814E-F0AD51C789F9}"/>
              </a:ext>
            </a:extLst>
          </p:cNvPr>
          <p:cNvSpPr txBox="1"/>
          <p:nvPr/>
        </p:nvSpPr>
        <p:spPr>
          <a:xfrm>
            <a:off x="4846681" y="5202315"/>
            <a:ext cx="1969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 data to seeder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3BA1089-1E3B-4C9E-9C3F-256ED7F10C98}"/>
              </a:ext>
            </a:extLst>
          </p:cNvPr>
          <p:cNvSpPr txBox="1"/>
          <p:nvPr/>
        </p:nvSpPr>
        <p:spPr>
          <a:xfrm>
            <a:off x="7232350" y="5206345"/>
            <a:ext cx="3036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 seeder in </a:t>
            </a:r>
            <a:r>
              <a:rPr lang="en-US" dirty="0" err="1"/>
              <a:t>DatabaseSeeder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9483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8A0DB04-1684-427D-A06A-FB581458DF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6158" y="867745"/>
            <a:ext cx="4734779" cy="5122509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C2C97BC-740E-41E2-B2BF-EF02D43E1F25}"/>
              </a:ext>
            </a:extLst>
          </p:cNvPr>
          <p:cNvCxnSpPr/>
          <p:nvPr/>
        </p:nvCxnSpPr>
        <p:spPr>
          <a:xfrm>
            <a:off x="3045041" y="6604988"/>
            <a:ext cx="63386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Google Shape;204;p11"/>
          <p:cNvSpPr txBox="1"/>
          <p:nvPr/>
        </p:nvSpPr>
        <p:spPr>
          <a:xfrm>
            <a:off x="4099445" y="321209"/>
            <a:ext cx="3899569" cy="630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#</a:t>
            </a:r>
            <a:r>
              <a:rPr lang="en-US" sz="3500" b="1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 Seeder</a:t>
            </a:r>
            <a:endParaRPr sz="3500" i="1" dirty="0">
              <a:solidFill>
                <a:schemeClr val="tx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204;p11">
            <a:extLst>
              <a:ext uri="{FF2B5EF4-FFF2-40B4-BE49-F238E27FC236}">
                <a16:creationId xmlns:a16="http://schemas.microsoft.com/office/drawing/2014/main" id="{157059F4-2D61-4D39-BB00-B4F5837A42B7}"/>
              </a:ext>
            </a:extLst>
          </p:cNvPr>
          <p:cNvSpPr txBox="1"/>
          <p:nvPr/>
        </p:nvSpPr>
        <p:spPr>
          <a:xfrm rot="18980340">
            <a:off x="1792207" y="3490205"/>
            <a:ext cx="1756242" cy="461624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endParaRPr sz="3500" i="1" dirty="0">
              <a:solidFill>
                <a:schemeClr val="tx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FD7C902-724E-40AA-B47C-006BD6F416B8}"/>
              </a:ext>
            </a:extLst>
          </p:cNvPr>
          <p:cNvSpPr txBox="1"/>
          <p:nvPr/>
        </p:nvSpPr>
        <p:spPr>
          <a:xfrm>
            <a:off x="-1" y="0"/>
            <a:ext cx="1712891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EXPLAIN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D16EF53-5E3A-419D-8553-36CB31B57107}"/>
              </a:ext>
            </a:extLst>
          </p:cNvPr>
          <p:cNvSpPr txBox="1"/>
          <p:nvPr/>
        </p:nvSpPr>
        <p:spPr>
          <a:xfrm>
            <a:off x="162810" y="1188574"/>
            <a:ext cx="6463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05 MIN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950E6C8-CDD5-488F-86F8-ACE126C9319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56444" y="702276"/>
            <a:ext cx="607924" cy="66078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F3D42A9-124E-4149-A49E-8E6CD7527B4D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3512" y="675691"/>
            <a:ext cx="464925" cy="483523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980D8191-200D-48A5-A713-B09E0BACCB59}"/>
              </a:ext>
            </a:extLst>
          </p:cNvPr>
          <p:cNvSpPr/>
          <p:nvPr/>
        </p:nvSpPr>
        <p:spPr>
          <a:xfrm>
            <a:off x="3292585" y="6414690"/>
            <a:ext cx="344716" cy="369332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2144536-D042-4E36-9777-797B5446131E}"/>
              </a:ext>
            </a:extLst>
          </p:cNvPr>
          <p:cNvSpPr/>
          <p:nvPr/>
        </p:nvSpPr>
        <p:spPr>
          <a:xfrm>
            <a:off x="5591629" y="6414690"/>
            <a:ext cx="344716" cy="369332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0646ABC-F95D-44C7-89C6-1B20C9E5A6BF}"/>
              </a:ext>
            </a:extLst>
          </p:cNvPr>
          <p:cNvSpPr/>
          <p:nvPr/>
        </p:nvSpPr>
        <p:spPr>
          <a:xfrm>
            <a:off x="8286154" y="6414690"/>
            <a:ext cx="344716" cy="3693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D77815-A328-42D7-936E-FA37C9B9FD49}"/>
              </a:ext>
            </a:extLst>
          </p:cNvPr>
          <p:cNvSpPr txBox="1"/>
          <p:nvPr/>
        </p:nvSpPr>
        <p:spPr>
          <a:xfrm>
            <a:off x="2785439" y="5841509"/>
            <a:ext cx="1489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 seeder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9B170BD-000B-4D4F-814E-F0AD51C789F9}"/>
              </a:ext>
            </a:extLst>
          </p:cNvPr>
          <p:cNvSpPr txBox="1"/>
          <p:nvPr/>
        </p:nvSpPr>
        <p:spPr>
          <a:xfrm>
            <a:off x="4846681" y="5841509"/>
            <a:ext cx="1969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 data to seeder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3BA1089-1E3B-4C9E-9C3F-256ED7F10C98}"/>
              </a:ext>
            </a:extLst>
          </p:cNvPr>
          <p:cNvSpPr txBox="1"/>
          <p:nvPr/>
        </p:nvSpPr>
        <p:spPr>
          <a:xfrm>
            <a:off x="7232350" y="5845539"/>
            <a:ext cx="3036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 seeder in </a:t>
            </a:r>
            <a:r>
              <a:rPr lang="en-US" dirty="0" err="1"/>
              <a:t>DatabaseSeeder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4067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17442C1-F004-4B20-8C5F-1A850422AB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4124" y="826305"/>
            <a:ext cx="6338656" cy="496930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C2C97BC-740E-41E2-B2BF-EF02D43E1F25}"/>
              </a:ext>
            </a:extLst>
          </p:cNvPr>
          <p:cNvCxnSpPr/>
          <p:nvPr/>
        </p:nvCxnSpPr>
        <p:spPr>
          <a:xfrm>
            <a:off x="3045041" y="6604988"/>
            <a:ext cx="63386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Google Shape;204;p11"/>
          <p:cNvSpPr txBox="1"/>
          <p:nvPr/>
        </p:nvSpPr>
        <p:spPr>
          <a:xfrm>
            <a:off x="3986560" y="153528"/>
            <a:ext cx="3899569" cy="630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#</a:t>
            </a:r>
            <a:r>
              <a:rPr lang="en-US" sz="3500" b="1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 Seeder</a:t>
            </a:r>
            <a:endParaRPr sz="3500" i="1" dirty="0">
              <a:solidFill>
                <a:schemeClr val="tx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204;p11">
            <a:extLst>
              <a:ext uri="{FF2B5EF4-FFF2-40B4-BE49-F238E27FC236}">
                <a16:creationId xmlns:a16="http://schemas.microsoft.com/office/drawing/2014/main" id="{157059F4-2D61-4D39-BB00-B4F5837A42B7}"/>
              </a:ext>
            </a:extLst>
          </p:cNvPr>
          <p:cNvSpPr txBox="1"/>
          <p:nvPr/>
        </p:nvSpPr>
        <p:spPr>
          <a:xfrm rot="18980340">
            <a:off x="1380862" y="3198189"/>
            <a:ext cx="1756242" cy="461624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endParaRPr sz="3500" i="1" dirty="0">
              <a:solidFill>
                <a:schemeClr val="tx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FD7C902-724E-40AA-B47C-006BD6F416B8}"/>
              </a:ext>
            </a:extLst>
          </p:cNvPr>
          <p:cNvSpPr txBox="1"/>
          <p:nvPr/>
        </p:nvSpPr>
        <p:spPr>
          <a:xfrm>
            <a:off x="-1" y="0"/>
            <a:ext cx="1712891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EXPLAIN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D16EF53-5E3A-419D-8553-36CB31B57107}"/>
              </a:ext>
            </a:extLst>
          </p:cNvPr>
          <p:cNvSpPr txBox="1"/>
          <p:nvPr/>
        </p:nvSpPr>
        <p:spPr>
          <a:xfrm>
            <a:off x="162810" y="1188574"/>
            <a:ext cx="6463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05 MIN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950E6C8-CDD5-488F-86F8-ACE126C9319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56444" y="702276"/>
            <a:ext cx="607924" cy="66078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F3D42A9-124E-4149-A49E-8E6CD7527B4D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3512" y="675691"/>
            <a:ext cx="464925" cy="483523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980D8191-200D-48A5-A713-B09E0BACCB59}"/>
              </a:ext>
            </a:extLst>
          </p:cNvPr>
          <p:cNvSpPr/>
          <p:nvPr/>
        </p:nvSpPr>
        <p:spPr>
          <a:xfrm>
            <a:off x="3292585" y="6414690"/>
            <a:ext cx="344716" cy="369332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2144536-D042-4E36-9777-797B5446131E}"/>
              </a:ext>
            </a:extLst>
          </p:cNvPr>
          <p:cNvSpPr/>
          <p:nvPr/>
        </p:nvSpPr>
        <p:spPr>
          <a:xfrm>
            <a:off x="5591629" y="6414690"/>
            <a:ext cx="344716" cy="369332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0646ABC-F95D-44C7-89C6-1B20C9E5A6BF}"/>
              </a:ext>
            </a:extLst>
          </p:cNvPr>
          <p:cNvSpPr/>
          <p:nvPr/>
        </p:nvSpPr>
        <p:spPr>
          <a:xfrm>
            <a:off x="8286154" y="6414690"/>
            <a:ext cx="344716" cy="369332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D77815-A328-42D7-936E-FA37C9B9FD49}"/>
              </a:ext>
            </a:extLst>
          </p:cNvPr>
          <p:cNvSpPr txBox="1"/>
          <p:nvPr/>
        </p:nvSpPr>
        <p:spPr>
          <a:xfrm>
            <a:off x="2785439" y="5841509"/>
            <a:ext cx="1489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 seeder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9B170BD-000B-4D4F-814E-F0AD51C789F9}"/>
              </a:ext>
            </a:extLst>
          </p:cNvPr>
          <p:cNvSpPr txBox="1"/>
          <p:nvPr/>
        </p:nvSpPr>
        <p:spPr>
          <a:xfrm>
            <a:off x="4846681" y="5841509"/>
            <a:ext cx="1969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 data to seeder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3BA1089-1E3B-4C9E-9C3F-256ED7F10C98}"/>
              </a:ext>
            </a:extLst>
          </p:cNvPr>
          <p:cNvSpPr txBox="1"/>
          <p:nvPr/>
        </p:nvSpPr>
        <p:spPr>
          <a:xfrm>
            <a:off x="7232350" y="5845539"/>
            <a:ext cx="3036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 seeder in </a:t>
            </a:r>
            <a:r>
              <a:rPr lang="en-US" dirty="0" err="1"/>
              <a:t>DatabaseSeeder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2284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68F1A11-C01B-493D-9CF1-DBAF4BAF6EDE}"/>
              </a:ext>
            </a:extLst>
          </p:cNvPr>
          <p:cNvSpPr/>
          <p:nvPr/>
        </p:nvSpPr>
        <p:spPr>
          <a:xfrm>
            <a:off x="0" y="6317368"/>
            <a:ext cx="12192000" cy="5370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Google Shape;204;p11"/>
          <p:cNvSpPr txBox="1"/>
          <p:nvPr/>
        </p:nvSpPr>
        <p:spPr>
          <a:xfrm>
            <a:off x="3986560" y="153528"/>
            <a:ext cx="3899569" cy="630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#</a:t>
            </a:r>
            <a:r>
              <a:rPr lang="en-US" sz="3500" b="1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 Seeder</a:t>
            </a:r>
            <a:endParaRPr sz="3500" i="1" dirty="0">
              <a:solidFill>
                <a:schemeClr val="tx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204;p11">
            <a:extLst>
              <a:ext uri="{FF2B5EF4-FFF2-40B4-BE49-F238E27FC236}">
                <a16:creationId xmlns:a16="http://schemas.microsoft.com/office/drawing/2014/main" id="{157059F4-2D61-4D39-BB00-B4F5837A42B7}"/>
              </a:ext>
            </a:extLst>
          </p:cNvPr>
          <p:cNvSpPr txBox="1"/>
          <p:nvPr/>
        </p:nvSpPr>
        <p:spPr>
          <a:xfrm rot="18980340">
            <a:off x="1002409" y="3389965"/>
            <a:ext cx="1756242" cy="461624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endParaRPr sz="3500" i="1" dirty="0">
              <a:solidFill>
                <a:schemeClr val="tx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FD7C902-724E-40AA-B47C-006BD6F416B8}"/>
              </a:ext>
            </a:extLst>
          </p:cNvPr>
          <p:cNvSpPr txBox="1"/>
          <p:nvPr/>
        </p:nvSpPr>
        <p:spPr>
          <a:xfrm>
            <a:off x="-1" y="0"/>
            <a:ext cx="1712891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EXPLAIN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D16EF53-5E3A-419D-8553-36CB31B57107}"/>
              </a:ext>
            </a:extLst>
          </p:cNvPr>
          <p:cNvSpPr txBox="1"/>
          <p:nvPr/>
        </p:nvSpPr>
        <p:spPr>
          <a:xfrm>
            <a:off x="162810" y="1188574"/>
            <a:ext cx="6463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05 MIN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950E6C8-CDD5-488F-86F8-ACE126C9319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56444" y="702276"/>
            <a:ext cx="607924" cy="66078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F3D42A9-124E-4149-A49E-8E6CD7527B4D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3512" y="675691"/>
            <a:ext cx="464925" cy="483523"/>
          </a:xfrm>
          <a:prstGeom prst="rect">
            <a:avLst/>
          </a:prstGeom>
        </p:spPr>
      </p:pic>
      <p:sp>
        <p:nvSpPr>
          <p:cNvPr id="21" name="Oval 20">
            <a:extLst>
              <a:ext uri="{FF2B5EF4-FFF2-40B4-BE49-F238E27FC236}">
                <a16:creationId xmlns:a16="http://schemas.microsoft.com/office/drawing/2014/main" id="{B6458FAD-ADFD-4398-B784-2D7B93D3CFBA}"/>
              </a:ext>
            </a:extLst>
          </p:cNvPr>
          <p:cNvSpPr/>
          <p:nvPr/>
        </p:nvSpPr>
        <p:spPr>
          <a:xfrm>
            <a:off x="3034861" y="2478222"/>
            <a:ext cx="344716" cy="369332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2719220-90C6-4EAB-ADA0-96FB4C2BE3C2}"/>
              </a:ext>
            </a:extLst>
          </p:cNvPr>
          <p:cNvSpPr/>
          <p:nvPr/>
        </p:nvSpPr>
        <p:spPr>
          <a:xfrm>
            <a:off x="3034861" y="4184214"/>
            <a:ext cx="344716" cy="369332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BD2D90-86E5-425D-BFA6-95564E07D766}"/>
              </a:ext>
            </a:extLst>
          </p:cNvPr>
          <p:cNvSpPr txBox="1"/>
          <p:nvPr/>
        </p:nvSpPr>
        <p:spPr>
          <a:xfrm>
            <a:off x="3773009" y="1953087"/>
            <a:ext cx="2554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php artisan </a:t>
            </a:r>
            <a:r>
              <a:rPr lang="en-US" dirty="0" err="1"/>
              <a:t>migrate:reset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D7DC970-85A2-4730-B957-BA8B8C4261DC}"/>
              </a:ext>
            </a:extLst>
          </p:cNvPr>
          <p:cNvSpPr txBox="1"/>
          <p:nvPr/>
        </p:nvSpPr>
        <p:spPr>
          <a:xfrm>
            <a:off x="3836633" y="2847554"/>
            <a:ext cx="2655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php artisan migrate --seed</a:t>
            </a:r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2F743B59-7FB3-4F89-AE02-9A8DBC2F0972}"/>
              </a:ext>
            </a:extLst>
          </p:cNvPr>
          <p:cNvSpPr/>
          <p:nvPr/>
        </p:nvSpPr>
        <p:spPr>
          <a:xfrm>
            <a:off x="3701988" y="2051913"/>
            <a:ext cx="71021" cy="107913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1A06ACF-AB1B-417F-80AC-68E73A2CAD16}"/>
              </a:ext>
            </a:extLst>
          </p:cNvPr>
          <p:cNvSpPr txBox="1"/>
          <p:nvPr/>
        </p:nvSpPr>
        <p:spPr>
          <a:xfrm>
            <a:off x="3701988" y="3726955"/>
            <a:ext cx="2746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php artisan </a:t>
            </a:r>
            <a:r>
              <a:rPr lang="en-US" dirty="0" err="1"/>
              <a:t>migrate:refresh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A87F2BF-2AAF-4265-AF18-54CCA560E608}"/>
              </a:ext>
            </a:extLst>
          </p:cNvPr>
          <p:cNvSpPr txBox="1"/>
          <p:nvPr/>
        </p:nvSpPr>
        <p:spPr>
          <a:xfrm>
            <a:off x="3765612" y="4621422"/>
            <a:ext cx="2047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php artisan </a:t>
            </a:r>
            <a:r>
              <a:rPr lang="en-US" dirty="0" err="1"/>
              <a:t>db:seed</a:t>
            </a:r>
            <a:endParaRPr lang="en-US" dirty="0"/>
          </a:p>
        </p:txBody>
      </p:sp>
      <p:sp>
        <p:nvSpPr>
          <p:cNvPr id="26" name="Left Brace 25">
            <a:extLst>
              <a:ext uri="{FF2B5EF4-FFF2-40B4-BE49-F238E27FC236}">
                <a16:creationId xmlns:a16="http://schemas.microsoft.com/office/drawing/2014/main" id="{26AE81AD-F3DA-4ECC-BB96-25D3625858CC}"/>
              </a:ext>
            </a:extLst>
          </p:cNvPr>
          <p:cNvSpPr/>
          <p:nvPr/>
        </p:nvSpPr>
        <p:spPr>
          <a:xfrm>
            <a:off x="3630967" y="3825781"/>
            <a:ext cx="71021" cy="107913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8BA7BA-0E55-4E5D-B075-A0C4D03220D9}"/>
              </a:ext>
            </a:extLst>
          </p:cNvPr>
          <p:cNvSpPr txBox="1"/>
          <p:nvPr/>
        </p:nvSpPr>
        <p:spPr>
          <a:xfrm>
            <a:off x="3533576" y="1261994"/>
            <a:ext cx="3083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There are </a:t>
            </a:r>
            <a:r>
              <a:rPr lang="en-US" b="1" dirty="0">
                <a:solidFill>
                  <a:srgbClr val="FF0000"/>
                </a:solidFill>
              </a:rPr>
              <a:t>2</a:t>
            </a:r>
            <a:r>
              <a:rPr lang="en-US" dirty="0"/>
              <a:t> ways to run seeder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66BC41-03BF-40B7-8344-5832E1C7FB48}"/>
              </a:ext>
            </a:extLst>
          </p:cNvPr>
          <p:cNvSpPr txBox="1"/>
          <p:nvPr/>
        </p:nvSpPr>
        <p:spPr>
          <a:xfrm>
            <a:off x="253512" y="6403791"/>
            <a:ext cx="8087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Noted: if you are not run </a:t>
            </a:r>
            <a:r>
              <a:rPr lang="en-US" dirty="0" err="1">
                <a:solidFill>
                  <a:schemeClr val="bg1"/>
                </a:solidFill>
              </a:rPr>
              <a:t>migrate:reset</a:t>
            </a:r>
            <a:r>
              <a:rPr lang="en-US" dirty="0">
                <a:solidFill>
                  <a:schemeClr val="bg1"/>
                </a:solidFill>
              </a:rPr>
              <a:t> or </a:t>
            </a:r>
            <a:r>
              <a:rPr lang="en-US" dirty="0" err="1">
                <a:solidFill>
                  <a:schemeClr val="bg1"/>
                </a:solidFill>
              </a:rPr>
              <a:t>migrate:refresh</a:t>
            </a:r>
            <a:r>
              <a:rPr lang="en-US" dirty="0">
                <a:solidFill>
                  <a:schemeClr val="bg1"/>
                </a:solidFill>
              </a:rPr>
              <a:t> you will get duplicate data.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9D8B573F-021E-41DC-A0A4-230C446802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9380312">
            <a:off x="5605644" y="2928645"/>
            <a:ext cx="6905625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4573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04;p11">
            <a:extLst>
              <a:ext uri="{FF2B5EF4-FFF2-40B4-BE49-F238E27FC236}">
                <a16:creationId xmlns:a16="http://schemas.microsoft.com/office/drawing/2014/main" id="{094234EF-3A9C-4463-B677-25CB3BA7A495}"/>
              </a:ext>
            </a:extLst>
          </p:cNvPr>
          <p:cNvSpPr txBox="1"/>
          <p:nvPr/>
        </p:nvSpPr>
        <p:spPr>
          <a:xfrm>
            <a:off x="3189766" y="345024"/>
            <a:ext cx="6338820" cy="630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1" dirty="0">
                <a:latin typeface="Calibri"/>
                <a:ea typeface="Calibri"/>
                <a:cs typeface="Calibri"/>
                <a:sym typeface="Calibri"/>
              </a:rPr>
              <a:t>Activity 3</a:t>
            </a:r>
            <a:endParaRPr sz="3500" b="1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50" name="Picture 2" descr="Laravel - Wikipedia">
            <a:extLst>
              <a:ext uri="{FF2B5EF4-FFF2-40B4-BE49-F238E27FC236}">
                <a16:creationId xmlns:a16="http://schemas.microsoft.com/office/drawing/2014/main" id="{59FCFBFE-1373-4B33-B700-626FE4EFD3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3531" y="354875"/>
            <a:ext cx="496293" cy="516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Google Shape;204;p11">
            <a:extLst>
              <a:ext uri="{FF2B5EF4-FFF2-40B4-BE49-F238E27FC236}">
                <a16:creationId xmlns:a16="http://schemas.microsoft.com/office/drawing/2014/main" id="{BF60F962-D302-4A04-9E05-994C05488E75}"/>
              </a:ext>
            </a:extLst>
          </p:cNvPr>
          <p:cNvSpPr txBox="1"/>
          <p:nvPr/>
        </p:nvSpPr>
        <p:spPr>
          <a:xfrm>
            <a:off x="2676307" y="3100806"/>
            <a:ext cx="7831815" cy="830956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2400" b="1" dirty="0">
                <a:latin typeface="Calibri"/>
                <a:ea typeface="Calibri"/>
                <a:cs typeface="Calibri"/>
                <a:sym typeface="Calibri"/>
              </a:rPr>
              <a:t>Create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 seeder name: </a:t>
            </a:r>
            <a:r>
              <a:rPr lang="en-US" sz="2400" b="1" dirty="0" err="1">
                <a:latin typeface="Calibri"/>
                <a:ea typeface="Calibri"/>
                <a:cs typeface="Calibri"/>
                <a:sym typeface="Calibri"/>
              </a:rPr>
              <a:t>ProductsTableSeeder</a:t>
            </a:r>
            <a:endParaRPr lang="en-US" sz="2400" b="1" dirty="0"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Add 5 data to your products table using seeder</a:t>
            </a:r>
            <a:endParaRPr sz="2400" b="1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82977C0-058D-4A0B-89E8-9FD2115A05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0271" y="612938"/>
            <a:ext cx="306215" cy="60902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B64C2AC-18D9-4FE9-9C39-500092ED9301}"/>
              </a:ext>
            </a:extLst>
          </p:cNvPr>
          <p:cNvSpPr txBox="1"/>
          <p:nvPr/>
        </p:nvSpPr>
        <p:spPr>
          <a:xfrm>
            <a:off x="734095" y="1227321"/>
            <a:ext cx="63190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dirty="0"/>
              <a:t>INDIV</a:t>
            </a:r>
            <a:endParaRPr lang="en-US" sz="1500" dirty="0">
              <a:solidFill>
                <a:srgbClr val="FF0000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2134F9B-125B-42E9-974C-61100CD76E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512" y="675691"/>
            <a:ext cx="464925" cy="48352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9918882-139D-42F3-AA6C-39D8633C5674}"/>
              </a:ext>
            </a:extLst>
          </p:cNvPr>
          <p:cNvSpPr txBox="1"/>
          <p:nvPr/>
        </p:nvSpPr>
        <p:spPr>
          <a:xfrm>
            <a:off x="157835" y="1273487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5 MIN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2409241-0F38-4836-BCCD-D2D5FCA45D04}"/>
              </a:ext>
            </a:extLst>
          </p:cNvPr>
          <p:cNvSpPr txBox="1"/>
          <p:nvPr/>
        </p:nvSpPr>
        <p:spPr>
          <a:xfrm>
            <a:off x="-1" y="0"/>
            <a:ext cx="1468193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PRACTICE</a:t>
            </a:r>
          </a:p>
        </p:txBody>
      </p:sp>
      <p:sp>
        <p:nvSpPr>
          <p:cNvPr id="15" name="Google Shape;204;p11">
            <a:extLst>
              <a:ext uri="{FF2B5EF4-FFF2-40B4-BE49-F238E27FC236}">
                <a16:creationId xmlns:a16="http://schemas.microsoft.com/office/drawing/2014/main" id="{96AC2B90-EEF0-454A-961E-8A8172B48AC6}"/>
              </a:ext>
            </a:extLst>
          </p:cNvPr>
          <p:cNvSpPr txBox="1"/>
          <p:nvPr/>
        </p:nvSpPr>
        <p:spPr>
          <a:xfrm rot="19769758">
            <a:off x="1032000" y="2049367"/>
            <a:ext cx="3660274" cy="461624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Use artisan command</a:t>
            </a:r>
            <a:endParaRPr sz="3500" i="1" dirty="0">
              <a:solidFill>
                <a:schemeClr val="tx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4FB1227-746D-45A8-9B3F-FC6861ECAA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76307" y="4401188"/>
            <a:ext cx="5444514" cy="1751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098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204;p11">
            <a:extLst>
              <a:ext uri="{FF2B5EF4-FFF2-40B4-BE49-F238E27FC236}">
                <a16:creationId xmlns:a16="http://schemas.microsoft.com/office/drawing/2014/main" id="{8A8E2AAF-2AA6-4DA1-AEA1-E52E205E0443}"/>
              </a:ext>
            </a:extLst>
          </p:cNvPr>
          <p:cNvSpPr txBox="1"/>
          <p:nvPr/>
        </p:nvSpPr>
        <p:spPr>
          <a:xfrm>
            <a:off x="3092387" y="1253429"/>
            <a:ext cx="5386797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n-US" sz="35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#</a:t>
            </a:r>
            <a:r>
              <a:rPr lang="en-US" sz="3500" b="1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600" b="1" dirty="0">
                <a:ea typeface="Calibri"/>
                <a:cs typeface="Calibri"/>
                <a:sym typeface="Calibri"/>
              </a:rPr>
              <a:t>OBJECTIVES FOR TODAY</a:t>
            </a:r>
          </a:p>
        </p:txBody>
      </p:sp>
      <p:pic>
        <p:nvPicPr>
          <p:cNvPr id="6" name="Picture 2" descr="Check - Green Check List Icon, HD Png Download , Transparent Png Image -  PNGitem">
            <a:extLst>
              <a:ext uri="{FF2B5EF4-FFF2-40B4-BE49-F238E27FC236}">
                <a16:creationId xmlns:a16="http://schemas.microsoft.com/office/drawing/2014/main" id="{D37C0ADB-67C1-42EF-820B-4129389011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18953" y1="26081" x2="18953" y2="2608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9783" y="4972715"/>
            <a:ext cx="521069" cy="448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heck - Green Check List Icon, HD Png Download , Transparent Png Image -  PNGitem">
            <a:extLst>
              <a:ext uri="{FF2B5EF4-FFF2-40B4-BE49-F238E27FC236}">
                <a16:creationId xmlns:a16="http://schemas.microsoft.com/office/drawing/2014/main" id="{8DDCE6CD-BB3A-42F6-BEC2-81907F4D1C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18953" y1="26081" x2="18953" y2="2608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0138" y="4170039"/>
            <a:ext cx="521069" cy="448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heck - Green Check List Icon, HD Png Download , Transparent Png Image -  PNGitem">
            <a:extLst>
              <a:ext uri="{FF2B5EF4-FFF2-40B4-BE49-F238E27FC236}">
                <a16:creationId xmlns:a16="http://schemas.microsoft.com/office/drawing/2014/main" id="{705DFD6E-2ED3-4852-AB6C-0FB35AA085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18953" y1="26081" x2="18953" y2="2608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9783" y="2555004"/>
            <a:ext cx="521069" cy="448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Check - Green Check List Icon, HD Png Download , Transparent Png Image -  PNGitem">
            <a:extLst>
              <a:ext uri="{FF2B5EF4-FFF2-40B4-BE49-F238E27FC236}">
                <a16:creationId xmlns:a16="http://schemas.microsoft.com/office/drawing/2014/main" id="{03C7E034-1B40-47AA-94F8-C66BD466E0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18953" y1="26081" x2="18953" y2="2608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9783" y="3367363"/>
            <a:ext cx="521069" cy="448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0885A5B-753D-4526-ADBB-735843CD18FE}"/>
              </a:ext>
            </a:extLst>
          </p:cNvPr>
          <p:cNvSpPr txBox="1"/>
          <p:nvPr/>
        </p:nvSpPr>
        <p:spPr>
          <a:xfrm>
            <a:off x="3938786" y="2594499"/>
            <a:ext cx="1290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MIGRATOIN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62E2E5-F1CE-43EA-86B6-312C99C68FD9}"/>
              </a:ext>
            </a:extLst>
          </p:cNvPr>
          <p:cNvSpPr txBox="1"/>
          <p:nvPr/>
        </p:nvSpPr>
        <p:spPr>
          <a:xfrm>
            <a:off x="4006608" y="3367363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TINKER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E622733-290C-4B19-968C-F1E5E99FD86B}"/>
              </a:ext>
            </a:extLst>
          </p:cNvPr>
          <p:cNvSpPr txBox="1"/>
          <p:nvPr/>
        </p:nvSpPr>
        <p:spPr>
          <a:xfrm>
            <a:off x="4071257" y="5045956"/>
            <a:ext cx="1025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FACTORY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2146695-CBB2-4B98-9704-9038A7F051B6}"/>
              </a:ext>
            </a:extLst>
          </p:cNvPr>
          <p:cNvSpPr txBox="1"/>
          <p:nvPr/>
        </p:nvSpPr>
        <p:spPr>
          <a:xfrm>
            <a:off x="4032613" y="4197269"/>
            <a:ext cx="894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SEEDER</a:t>
            </a:r>
          </a:p>
        </p:txBody>
      </p:sp>
    </p:spTree>
    <p:extLst>
      <p:ext uri="{BB962C8B-B14F-4D97-AF65-F5344CB8AC3E}">
        <p14:creationId xmlns:p14="http://schemas.microsoft.com/office/powerpoint/2010/main" val="39764821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04;p11"/>
          <p:cNvSpPr txBox="1"/>
          <p:nvPr/>
        </p:nvSpPr>
        <p:spPr>
          <a:xfrm>
            <a:off x="3156290" y="161463"/>
            <a:ext cx="5879419" cy="630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#</a:t>
            </a:r>
            <a:r>
              <a:rPr lang="en-US" sz="3500" b="1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 Factory</a:t>
            </a:r>
            <a:endParaRPr sz="3500" i="1" dirty="0">
              <a:solidFill>
                <a:schemeClr val="tx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FD7C902-724E-40AA-B47C-006BD6F416B8}"/>
              </a:ext>
            </a:extLst>
          </p:cNvPr>
          <p:cNvSpPr txBox="1"/>
          <p:nvPr/>
        </p:nvSpPr>
        <p:spPr>
          <a:xfrm>
            <a:off x="-1" y="0"/>
            <a:ext cx="1712891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EXPLAIN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D16EF53-5E3A-419D-8553-36CB31B57107}"/>
              </a:ext>
            </a:extLst>
          </p:cNvPr>
          <p:cNvSpPr txBox="1"/>
          <p:nvPr/>
        </p:nvSpPr>
        <p:spPr>
          <a:xfrm>
            <a:off x="162810" y="1188574"/>
            <a:ext cx="6463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05 MIN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950E6C8-CDD5-488F-86F8-ACE126C9319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56444" y="702276"/>
            <a:ext cx="607924" cy="66078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F3D42A9-124E-4149-A49E-8E6CD7527B4D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3512" y="675691"/>
            <a:ext cx="464925" cy="483523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2FFF5B8-EF77-4ECA-9D24-16691B3E7F97}"/>
              </a:ext>
            </a:extLst>
          </p:cNvPr>
          <p:cNvCxnSpPr/>
          <p:nvPr/>
        </p:nvCxnSpPr>
        <p:spPr>
          <a:xfrm>
            <a:off x="3045041" y="6409681"/>
            <a:ext cx="63386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3C734256-151F-45F4-A676-861B8458BAAE}"/>
              </a:ext>
            </a:extLst>
          </p:cNvPr>
          <p:cNvSpPr/>
          <p:nvPr/>
        </p:nvSpPr>
        <p:spPr>
          <a:xfrm>
            <a:off x="3292585" y="6219383"/>
            <a:ext cx="344716" cy="369332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850FF9D-68AD-4339-AC66-29003D03FDDA}"/>
              </a:ext>
            </a:extLst>
          </p:cNvPr>
          <p:cNvSpPr/>
          <p:nvPr/>
        </p:nvSpPr>
        <p:spPr>
          <a:xfrm>
            <a:off x="5591629" y="6219383"/>
            <a:ext cx="344716" cy="369332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5C84719-84E1-4C3B-9DD0-2DD740FC5535}"/>
              </a:ext>
            </a:extLst>
          </p:cNvPr>
          <p:cNvSpPr/>
          <p:nvPr/>
        </p:nvSpPr>
        <p:spPr>
          <a:xfrm>
            <a:off x="8286154" y="6219383"/>
            <a:ext cx="344716" cy="3693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A230E81-6F02-454C-9B67-AB09273E3050}"/>
              </a:ext>
            </a:extLst>
          </p:cNvPr>
          <p:cNvSpPr txBox="1"/>
          <p:nvPr/>
        </p:nvSpPr>
        <p:spPr>
          <a:xfrm>
            <a:off x="2785439" y="5646202"/>
            <a:ext cx="1508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 factory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D379542-CEDE-40B6-A92D-744D20264200}"/>
              </a:ext>
            </a:extLst>
          </p:cNvPr>
          <p:cNvSpPr txBox="1"/>
          <p:nvPr/>
        </p:nvSpPr>
        <p:spPr>
          <a:xfrm>
            <a:off x="4846681" y="5646202"/>
            <a:ext cx="1988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 data to factory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6372A37-B359-4F02-B7A9-7C096CDEA9C3}"/>
              </a:ext>
            </a:extLst>
          </p:cNvPr>
          <p:cNvSpPr txBox="1"/>
          <p:nvPr/>
        </p:nvSpPr>
        <p:spPr>
          <a:xfrm>
            <a:off x="7232350" y="5650232"/>
            <a:ext cx="3054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 factory in </a:t>
            </a:r>
            <a:r>
              <a:rPr lang="en-US" dirty="0" err="1"/>
              <a:t>DatabaseSeeder</a:t>
            </a:r>
            <a:endParaRPr lang="en-US" dirty="0"/>
          </a:p>
        </p:txBody>
      </p:sp>
      <p:sp>
        <p:nvSpPr>
          <p:cNvPr id="21" name="Google Shape;204;p11">
            <a:extLst>
              <a:ext uri="{FF2B5EF4-FFF2-40B4-BE49-F238E27FC236}">
                <a16:creationId xmlns:a16="http://schemas.microsoft.com/office/drawing/2014/main" id="{59149033-BCF7-40F0-99AC-14A3AD002ECB}"/>
              </a:ext>
            </a:extLst>
          </p:cNvPr>
          <p:cNvSpPr txBox="1"/>
          <p:nvPr/>
        </p:nvSpPr>
        <p:spPr>
          <a:xfrm rot="18980340">
            <a:off x="1112702" y="2939789"/>
            <a:ext cx="1756242" cy="461624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endParaRPr sz="3500" i="1" dirty="0">
              <a:solidFill>
                <a:schemeClr val="tx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04;p11">
            <a:extLst>
              <a:ext uri="{FF2B5EF4-FFF2-40B4-BE49-F238E27FC236}">
                <a16:creationId xmlns:a16="http://schemas.microsoft.com/office/drawing/2014/main" id="{D88DBD18-574F-4148-AE4E-DC64633E06B6}"/>
              </a:ext>
            </a:extLst>
          </p:cNvPr>
          <p:cNvSpPr txBox="1"/>
          <p:nvPr/>
        </p:nvSpPr>
        <p:spPr>
          <a:xfrm>
            <a:off x="3292585" y="1927694"/>
            <a:ext cx="6633083" cy="461624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php artisan </a:t>
            </a:r>
            <a:r>
              <a:rPr lang="en-US" sz="2400" dirty="0" err="1">
                <a:solidFill>
                  <a:schemeClr val="tx2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make:factory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YourFactory</a:t>
            </a:r>
            <a:endParaRPr sz="3500" dirty="0">
              <a:solidFill>
                <a:schemeClr val="tx2"/>
              </a:solidFill>
              <a:latin typeface="Consolas" panose="020B0609020204030204" pitchFamily="49" charset="0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449BCC9-EB1D-441F-92E3-CD0F7CE4A7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5439" y="3450224"/>
            <a:ext cx="9211868" cy="1139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1720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04;p11"/>
          <p:cNvSpPr txBox="1"/>
          <p:nvPr/>
        </p:nvSpPr>
        <p:spPr>
          <a:xfrm>
            <a:off x="2435395" y="222604"/>
            <a:ext cx="8321335" cy="630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#</a:t>
            </a:r>
            <a:r>
              <a:rPr lang="en-US" sz="3500" b="1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 Factory</a:t>
            </a:r>
            <a:endParaRPr sz="3500" i="1" dirty="0">
              <a:solidFill>
                <a:schemeClr val="tx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FD7C902-724E-40AA-B47C-006BD6F416B8}"/>
              </a:ext>
            </a:extLst>
          </p:cNvPr>
          <p:cNvSpPr txBox="1"/>
          <p:nvPr/>
        </p:nvSpPr>
        <p:spPr>
          <a:xfrm>
            <a:off x="-1" y="0"/>
            <a:ext cx="1712891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EXPLAIN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D16EF53-5E3A-419D-8553-36CB31B57107}"/>
              </a:ext>
            </a:extLst>
          </p:cNvPr>
          <p:cNvSpPr txBox="1"/>
          <p:nvPr/>
        </p:nvSpPr>
        <p:spPr>
          <a:xfrm>
            <a:off x="162810" y="1188574"/>
            <a:ext cx="6463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05 MIN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950E6C8-CDD5-488F-86F8-ACE126C9319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56444" y="702276"/>
            <a:ext cx="607924" cy="66078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F3D42A9-124E-4149-A49E-8E6CD7527B4D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3512" y="675691"/>
            <a:ext cx="464925" cy="48352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A2C1DE6D-4152-412F-99C0-A73C2BDF30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66244" y="1188574"/>
            <a:ext cx="7486650" cy="503872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ECCC13C-B6A5-4B23-8FE8-1222D8B5C6C9}"/>
              </a:ext>
            </a:extLst>
          </p:cNvPr>
          <p:cNvSpPr/>
          <p:nvPr/>
        </p:nvSpPr>
        <p:spPr>
          <a:xfrm>
            <a:off x="5397623" y="4802819"/>
            <a:ext cx="3959441" cy="6569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B16465E-F8C3-489D-89A9-CE39C534100A}"/>
              </a:ext>
            </a:extLst>
          </p:cNvPr>
          <p:cNvCxnSpPr/>
          <p:nvPr/>
        </p:nvCxnSpPr>
        <p:spPr>
          <a:xfrm flipV="1">
            <a:off x="7483876" y="3923930"/>
            <a:ext cx="1003176" cy="798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9CB91686-4BC8-4DC2-8138-0E0A56C0CA45}"/>
              </a:ext>
            </a:extLst>
          </p:cNvPr>
          <p:cNvSpPr/>
          <p:nvPr/>
        </p:nvSpPr>
        <p:spPr>
          <a:xfrm>
            <a:off x="7850573" y="3387064"/>
            <a:ext cx="3604641" cy="369332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txBody>
          <a:bodyPr wrap="none">
            <a:spAutoFit/>
          </a:bodyPr>
          <a:lstStyle/>
          <a:p>
            <a:r>
              <a:rPr lang="en-US" dirty="0"/>
              <a:t>https://github.com/fzaninotto/Faker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2375F57-CD6E-44C3-A07C-427E5AF17AEB}"/>
              </a:ext>
            </a:extLst>
          </p:cNvPr>
          <p:cNvCxnSpPr/>
          <p:nvPr/>
        </p:nvCxnSpPr>
        <p:spPr>
          <a:xfrm>
            <a:off x="4231625" y="6603289"/>
            <a:ext cx="63386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DE56FCE7-030C-4AA7-BE33-DB3F8B0647FC}"/>
              </a:ext>
            </a:extLst>
          </p:cNvPr>
          <p:cNvSpPr/>
          <p:nvPr/>
        </p:nvSpPr>
        <p:spPr>
          <a:xfrm>
            <a:off x="4479169" y="6412991"/>
            <a:ext cx="344716" cy="369332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B73D470-79F1-404E-ACEE-64029635043D}"/>
              </a:ext>
            </a:extLst>
          </p:cNvPr>
          <p:cNvSpPr/>
          <p:nvPr/>
        </p:nvSpPr>
        <p:spPr>
          <a:xfrm>
            <a:off x="6778213" y="6412991"/>
            <a:ext cx="344716" cy="369332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191A6E1-084E-4459-AFBE-91313390BADC}"/>
              </a:ext>
            </a:extLst>
          </p:cNvPr>
          <p:cNvSpPr/>
          <p:nvPr/>
        </p:nvSpPr>
        <p:spPr>
          <a:xfrm>
            <a:off x="9472738" y="6412991"/>
            <a:ext cx="344716" cy="3693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0862EDC-870A-45AA-AE99-FA237544A723}"/>
              </a:ext>
            </a:extLst>
          </p:cNvPr>
          <p:cNvSpPr txBox="1"/>
          <p:nvPr/>
        </p:nvSpPr>
        <p:spPr>
          <a:xfrm>
            <a:off x="3972023" y="5839810"/>
            <a:ext cx="1508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 factory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9CF48C5-3F1B-4456-9C67-D76C8BFE41F0}"/>
              </a:ext>
            </a:extLst>
          </p:cNvPr>
          <p:cNvSpPr txBox="1"/>
          <p:nvPr/>
        </p:nvSpPr>
        <p:spPr>
          <a:xfrm>
            <a:off x="6033265" y="5839810"/>
            <a:ext cx="1988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 data to factory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9EFC106-D13E-4E83-8754-9520305A353A}"/>
              </a:ext>
            </a:extLst>
          </p:cNvPr>
          <p:cNvSpPr txBox="1"/>
          <p:nvPr/>
        </p:nvSpPr>
        <p:spPr>
          <a:xfrm>
            <a:off x="8418934" y="5843840"/>
            <a:ext cx="3054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 factory in </a:t>
            </a:r>
            <a:r>
              <a:rPr lang="en-US" dirty="0" err="1"/>
              <a:t>DatabaseSeeder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4021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04;p11"/>
          <p:cNvSpPr txBox="1"/>
          <p:nvPr/>
        </p:nvSpPr>
        <p:spPr>
          <a:xfrm>
            <a:off x="2435395" y="222604"/>
            <a:ext cx="8321335" cy="630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#</a:t>
            </a:r>
            <a:r>
              <a:rPr lang="en-US" sz="3500" b="1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 Factory</a:t>
            </a:r>
            <a:endParaRPr sz="3500" i="1" dirty="0">
              <a:solidFill>
                <a:schemeClr val="tx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FD7C902-724E-40AA-B47C-006BD6F416B8}"/>
              </a:ext>
            </a:extLst>
          </p:cNvPr>
          <p:cNvSpPr txBox="1"/>
          <p:nvPr/>
        </p:nvSpPr>
        <p:spPr>
          <a:xfrm>
            <a:off x="-1" y="0"/>
            <a:ext cx="1712891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EXPLAIN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D16EF53-5E3A-419D-8553-36CB31B57107}"/>
              </a:ext>
            </a:extLst>
          </p:cNvPr>
          <p:cNvSpPr txBox="1"/>
          <p:nvPr/>
        </p:nvSpPr>
        <p:spPr>
          <a:xfrm>
            <a:off x="162810" y="1188574"/>
            <a:ext cx="6463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05 MIN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950E6C8-CDD5-488F-86F8-ACE126C9319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56444" y="702276"/>
            <a:ext cx="607924" cy="66078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F3D42A9-124E-4149-A49E-8E6CD7527B4D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3512" y="675691"/>
            <a:ext cx="464925" cy="483523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AA1AE03-14AE-4CB5-B847-7A15D51AC4E7}"/>
              </a:ext>
            </a:extLst>
          </p:cNvPr>
          <p:cNvCxnSpPr/>
          <p:nvPr/>
        </p:nvCxnSpPr>
        <p:spPr>
          <a:xfrm>
            <a:off x="4231625" y="6603289"/>
            <a:ext cx="63386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7146AF3C-12C8-4628-8BA5-833D59D448E8}"/>
              </a:ext>
            </a:extLst>
          </p:cNvPr>
          <p:cNvSpPr/>
          <p:nvPr/>
        </p:nvSpPr>
        <p:spPr>
          <a:xfrm>
            <a:off x="4479169" y="6412991"/>
            <a:ext cx="344716" cy="369332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5CEF715-DF8E-4425-9BA6-25778A400A1D}"/>
              </a:ext>
            </a:extLst>
          </p:cNvPr>
          <p:cNvSpPr/>
          <p:nvPr/>
        </p:nvSpPr>
        <p:spPr>
          <a:xfrm>
            <a:off x="6778213" y="6412991"/>
            <a:ext cx="344716" cy="369332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7F7A737-EF77-48EA-88A3-35CD86AFB2A8}"/>
              </a:ext>
            </a:extLst>
          </p:cNvPr>
          <p:cNvSpPr/>
          <p:nvPr/>
        </p:nvSpPr>
        <p:spPr>
          <a:xfrm>
            <a:off x="9472738" y="6412991"/>
            <a:ext cx="344716" cy="369332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127F8F-4D3D-4B43-B816-C4971E0B6B86}"/>
              </a:ext>
            </a:extLst>
          </p:cNvPr>
          <p:cNvSpPr txBox="1"/>
          <p:nvPr/>
        </p:nvSpPr>
        <p:spPr>
          <a:xfrm>
            <a:off x="3972023" y="5839810"/>
            <a:ext cx="1508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 factory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DC8AD6-9C1E-423A-893D-AC0299FEDE25}"/>
              </a:ext>
            </a:extLst>
          </p:cNvPr>
          <p:cNvSpPr txBox="1"/>
          <p:nvPr/>
        </p:nvSpPr>
        <p:spPr>
          <a:xfrm>
            <a:off x="6033265" y="5839810"/>
            <a:ext cx="1988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 data to factory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C2F878-B4E4-4FC3-BFBD-C074BA833FE7}"/>
              </a:ext>
            </a:extLst>
          </p:cNvPr>
          <p:cNvSpPr txBox="1"/>
          <p:nvPr/>
        </p:nvSpPr>
        <p:spPr>
          <a:xfrm>
            <a:off x="8418934" y="5843840"/>
            <a:ext cx="3054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 factory in </a:t>
            </a:r>
            <a:r>
              <a:rPr lang="en-US" dirty="0" err="1"/>
              <a:t>DatabaseSeeder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AD2631E-5D64-4B85-A0C1-370FD63C0B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72023" y="1091553"/>
            <a:ext cx="5791200" cy="43815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978DA56-E989-4A82-B750-1A79E033CCE1}"/>
              </a:ext>
            </a:extLst>
          </p:cNvPr>
          <p:cNvSpPr/>
          <p:nvPr/>
        </p:nvSpPr>
        <p:spPr>
          <a:xfrm>
            <a:off x="4823885" y="2006353"/>
            <a:ext cx="2299044" cy="3284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49CFEDB-30E0-4259-8A5E-4E10318061D4}"/>
              </a:ext>
            </a:extLst>
          </p:cNvPr>
          <p:cNvCxnSpPr/>
          <p:nvPr/>
        </p:nvCxnSpPr>
        <p:spPr>
          <a:xfrm flipH="1">
            <a:off x="3320249" y="2175029"/>
            <a:ext cx="1503636" cy="372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2C9DC314-CF50-4B9D-8635-63F94D01C2B2}"/>
              </a:ext>
            </a:extLst>
          </p:cNvPr>
          <p:cNvSpPr/>
          <p:nvPr/>
        </p:nvSpPr>
        <p:spPr>
          <a:xfrm>
            <a:off x="5646198" y="4563122"/>
            <a:ext cx="3000652" cy="40837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DB8E001-EE80-4174-910A-430429591CA8}"/>
              </a:ext>
            </a:extLst>
          </p:cNvPr>
          <p:cNvCxnSpPr/>
          <p:nvPr/>
        </p:nvCxnSpPr>
        <p:spPr>
          <a:xfrm flipV="1">
            <a:off x="8646850" y="4216893"/>
            <a:ext cx="825888" cy="523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E309C3C-7A2E-4372-B182-04ED0040B8C6}"/>
              </a:ext>
            </a:extLst>
          </p:cNvPr>
          <p:cNvSpPr txBox="1"/>
          <p:nvPr/>
        </p:nvSpPr>
        <p:spPr>
          <a:xfrm rot="18497658">
            <a:off x="1898241" y="2282431"/>
            <a:ext cx="1954894" cy="369332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dirty="0"/>
              <a:t>Import your model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42DE32E-9021-4E14-94CA-03FC323489B8}"/>
              </a:ext>
            </a:extLst>
          </p:cNvPr>
          <p:cNvSpPr txBox="1"/>
          <p:nvPr/>
        </p:nvSpPr>
        <p:spPr>
          <a:xfrm rot="965142">
            <a:off x="8575537" y="3935080"/>
            <a:ext cx="3201261" cy="369332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dirty="0"/>
              <a:t>Ex. Create 10 data in items table</a:t>
            </a:r>
          </a:p>
        </p:txBody>
      </p:sp>
    </p:spTree>
    <p:extLst>
      <p:ext uri="{BB962C8B-B14F-4D97-AF65-F5344CB8AC3E}">
        <p14:creationId xmlns:p14="http://schemas.microsoft.com/office/powerpoint/2010/main" val="10325821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04;p11"/>
          <p:cNvSpPr txBox="1"/>
          <p:nvPr/>
        </p:nvSpPr>
        <p:spPr>
          <a:xfrm>
            <a:off x="2435395" y="222604"/>
            <a:ext cx="8321335" cy="630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#</a:t>
            </a:r>
            <a:r>
              <a:rPr lang="en-US" sz="3500" b="1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 Factory</a:t>
            </a:r>
            <a:endParaRPr sz="3500" i="1" dirty="0">
              <a:solidFill>
                <a:schemeClr val="tx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FD7C902-724E-40AA-B47C-006BD6F416B8}"/>
              </a:ext>
            </a:extLst>
          </p:cNvPr>
          <p:cNvSpPr txBox="1"/>
          <p:nvPr/>
        </p:nvSpPr>
        <p:spPr>
          <a:xfrm>
            <a:off x="-1" y="0"/>
            <a:ext cx="1712891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EXPLAIN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D16EF53-5E3A-419D-8553-36CB31B57107}"/>
              </a:ext>
            </a:extLst>
          </p:cNvPr>
          <p:cNvSpPr txBox="1"/>
          <p:nvPr/>
        </p:nvSpPr>
        <p:spPr>
          <a:xfrm>
            <a:off x="162810" y="1188574"/>
            <a:ext cx="6463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05 MIN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950E6C8-CDD5-488F-86F8-ACE126C9319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56444" y="702276"/>
            <a:ext cx="607924" cy="66078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F3D42A9-124E-4149-A49E-8E6CD7527B4D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3512" y="675691"/>
            <a:ext cx="464925" cy="483523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AA1AE03-14AE-4CB5-B847-7A15D51AC4E7}"/>
              </a:ext>
            </a:extLst>
          </p:cNvPr>
          <p:cNvCxnSpPr/>
          <p:nvPr/>
        </p:nvCxnSpPr>
        <p:spPr>
          <a:xfrm>
            <a:off x="4231625" y="6603289"/>
            <a:ext cx="63386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7146AF3C-12C8-4628-8BA5-833D59D448E8}"/>
              </a:ext>
            </a:extLst>
          </p:cNvPr>
          <p:cNvSpPr/>
          <p:nvPr/>
        </p:nvSpPr>
        <p:spPr>
          <a:xfrm>
            <a:off x="4479169" y="6412991"/>
            <a:ext cx="344716" cy="369332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5CEF715-DF8E-4425-9BA6-25778A400A1D}"/>
              </a:ext>
            </a:extLst>
          </p:cNvPr>
          <p:cNvSpPr/>
          <p:nvPr/>
        </p:nvSpPr>
        <p:spPr>
          <a:xfrm>
            <a:off x="6778213" y="6412991"/>
            <a:ext cx="344716" cy="369332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7F7A737-EF77-48EA-88A3-35CD86AFB2A8}"/>
              </a:ext>
            </a:extLst>
          </p:cNvPr>
          <p:cNvSpPr/>
          <p:nvPr/>
        </p:nvSpPr>
        <p:spPr>
          <a:xfrm>
            <a:off x="9472738" y="6412991"/>
            <a:ext cx="344716" cy="369332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127F8F-4D3D-4B43-B816-C4971E0B6B86}"/>
              </a:ext>
            </a:extLst>
          </p:cNvPr>
          <p:cNvSpPr txBox="1"/>
          <p:nvPr/>
        </p:nvSpPr>
        <p:spPr>
          <a:xfrm>
            <a:off x="3972023" y="5839810"/>
            <a:ext cx="1508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 factory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DC8AD6-9C1E-423A-893D-AC0299FEDE25}"/>
              </a:ext>
            </a:extLst>
          </p:cNvPr>
          <p:cNvSpPr txBox="1"/>
          <p:nvPr/>
        </p:nvSpPr>
        <p:spPr>
          <a:xfrm>
            <a:off x="6033265" y="5839810"/>
            <a:ext cx="1988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 data to factory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C2F878-B4E4-4FC3-BFBD-C074BA833FE7}"/>
              </a:ext>
            </a:extLst>
          </p:cNvPr>
          <p:cNvSpPr txBox="1"/>
          <p:nvPr/>
        </p:nvSpPr>
        <p:spPr>
          <a:xfrm>
            <a:off x="8418934" y="5843840"/>
            <a:ext cx="3054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 factory in </a:t>
            </a:r>
            <a:r>
              <a:rPr lang="en-US" dirty="0" err="1"/>
              <a:t>DatabaseSeeder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E309C3C-7A2E-4372-B182-04ED0040B8C6}"/>
              </a:ext>
            </a:extLst>
          </p:cNvPr>
          <p:cNvSpPr txBox="1"/>
          <p:nvPr/>
        </p:nvSpPr>
        <p:spPr>
          <a:xfrm>
            <a:off x="4339600" y="1891813"/>
            <a:ext cx="2746457" cy="369332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dirty="0"/>
              <a:t>php artisan </a:t>
            </a:r>
            <a:r>
              <a:rPr lang="en-US" dirty="0" err="1"/>
              <a:t>migrate:refresh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17C1C5-9C62-4105-94E9-6A94A616F396}"/>
              </a:ext>
            </a:extLst>
          </p:cNvPr>
          <p:cNvSpPr txBox="1"/>
          <p:nvPr/>
        </p:nvSpPr>
        <p:spPr>
          <a:xfrm>
            <a:off x="4305670" y="1327073"/>
            <a:ext cx="1279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Run </a:t>
            </a:r>
            <a:r>
              <a:rPr lang="en-US" b="1" dirty="0"/>
              <a:t>factory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839E429-D80E-4F85-A7C5-9F43BFDB22AE}"/>
              </a:ext>
            </a:extLst>
          </p:cNvPr>
          <p:cNvSpPr txBox="1"/>
          <p:nvPr/>
        </p:nvSpPr>
        <p:spPr>
          <a:xfrm>
            <a:off x="7144001" y="1891813"/>
            <a:ext cx="2802306" cy="369332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// delete old data (optional)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47C2EE6-B359-4B17-ABD0-196A70BEA6E3}"/>
              </a:ext>
            </a:extLst>
          </p:cNvPr>
          <p:cNvSpPr txBox="1"/>
          <p:nvPr/>
        </p:nvSpPr>
        <p:spPr>
          <a:xfrm>
            <a:off x="4345083" y="2696856"/>
            <a:ext cx="2047355" cy="369332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dirty="0"/>
              <a:t>php artisan </a:t>
            </a:r>
            <a:r>
              <a:rPr lang="en-US" dirty="0" err="1"/>
              <a:t>db:seed</a:t>
            </a:r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535C643-3D2F-42FB-8836-F2F18B03E1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05670" y="3467427"/>
            <a:ext cx="6886575" cy="8001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73C58C99-B477-4D92-93E7-D876A9DB697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8092715">
            <a:off x="-412994" y="3089687"/>
            <a:ext cx="5084708" cy="1864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0781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04;p11">
            <a:extLst>
              <a:ext uri="{FF2B5EF4-FFF2-40B4-BE49-F238E27FC236}">
                <a16:creationId xmlns:a16="http://schemas.microsoft.com/office/drawing/2014/main" id="{094234EF-3A9C-4463-B677-25CB3BA7A495}"/>
              </a:ext>
            </a:extLst>
          </p:cNvPr>
          <p:cNvSpPr txBox="1"/>
          <p:nvPr/>
        </p:nvSpPr>
        <p:spPr>
          <a:xfrm>
            <a:off x="3189766" y="345024"/>
            <a:ext cx="6338820" cy="630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1" dirty="0">
                <a:latin typeface="Calibri"/>
                <a:ea typeface="Calibri"/>
                <a:cs typeface="Calibri"/>
                <a:sym typeface="Calibri"/>
              </a:rPr>
              <a:t>Activity 4</a:t>
            </a:r>
            <a:endParaRPr sz="3500" b="1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50" name="Picture 2" descr="Laravel - Wikipedia">
            <a:extLst>
              <a:ext uri="{FF2B5EF4-FFF2-40B4-BE49-F238E27FC236}">
                <a16:creationId xmlns:a16="http://schemas.microsoft.com/office/drawing/2014/main" id="{59FCFBFE-1373-4B33-B700-626FE4EFD3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3531" y="354875"/>
            <a:ext cx="496293" cy="516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Google Shape;204;p11">
            <a:extLst>
              <a:ext uri="{FF2B5EF4-FFF2-40B4-BE49-F238E27FC236}">
                <a16:creationId xmlns:a16="http://schemas.microsoft.com/office/drawing/2014/main" id="{BF60F962-D302-4A04-9E05-994C05488E75}"/>
              </a:ext>
            </a:extLst>
          </p:cNvPr>
          <p:cNvSpPr txBox="1"/>
          <p:nvPr/>
        </p:nvSpPr>
        <p:spPr>
          <a:xfrm>
            <a:off x="2056871" y="2576636"/>
            <a:ext cx="8982293" cy="830956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Create </a:t>
            </a:r>
            <a:r>
              <a:rPr lang="en-US" sz="2400" b="1" dirty="0" err="1">
                <a:latin typeface="Calibri"/>
                <a:ea typeface="Calibri"/>
                <a:cs typeface="Calibri"/>
                <a:sym typeface="Calibri"/>
              </a:rPr>
              <a:t>ProductFactory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 </a:t>
            </a:r>
            <a:endParaRPr lang="en-US" sz="2400" b="1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57200">
              <a:buAutoNum type="arabicPeriod"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Insert </a:t>
            </a:r>
            <a:r>
              <a:rPr lang="en-US" sz="2400" b="1" dirty="0">
                <a:latin typeface="Calibri"/>
                <a:ea typeface="Calibri"/>
                <a:cs typeface="Calibri"/>
                <a:sym typeface="Calibri"/>
              </a:rPr>
              <a:t>50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 data using </a:t>
            </a:r>
            <a:r>
              <a:rPr lang="en-US" sz="2400" b="1" dirty="0">
                <a:latin typeface="Calibri"/>
                <a:ea typeface="Calibri"/>
                <a:cs typeface="Calibri"/>
                <a:sym typeface="Calibri"/>
              </a:rPr>
              <a:t>faker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 library with factory</a:t>
            </a:r>
            <a:endParaRPr lang="en-US" sz="2400" b="1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82977C0-058D-4A0B-89E8-9FD2115A05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0271" y="612938"/>
            <a:ext cx="306215" cy="60902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B64C2AC-18D9-4FE9-9C39-500092ED9301}"/>
              </a:ext>
            </a:extLst>
          </p:cNvPr>
          <p:cNvSpPr txBox="1"/>
          <p:nvPr/>
        </p:nvSpPr>
        <p:spPr>
          <a:xfrm>
            <a:off x="734095" y="1227321"/>
            <a:ext cx="63190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dirty="0"/>
              <a:t>INDIV</a:t>
            </a:r>
            <a:endParaRPr lang="en-US" sz="1500" dirty="0">
              <a:solidFill>
                <a:srgbClr val="FF0000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2134F9B-125B-42E9-974C-61100CD76E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3512" y="675691"/>
            <a:ext cx="464925" cy="48352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9918882-139D-42F3-AA6C-39D8633C5674}"/>
              </a:ext>
            </a:extLst>
          </p:cNvPr>
          <p:cNvSpPr txBox="1"/>
          <p:nvPr/>
        </p:nvSpPr>
        <p:spPr>
          <a:xfrm>
            <a:off x="157835" y="1273487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5 MIN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2409241-0F38-4836-BCCD-D2D5FCA45D04}"/>
              </a:ext>
            </a:extLst>
          </p:cNvPr>
          <p:cNvSpPr txBox="1"/>
          <p:nvPr/>
        </p:nvSpPr>
        <p:spPr>
          <a:xfrm>
            <a:off x="-1" y="0"/>
            <a:ext cx="1468193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PRACTICE</a:t>
            </a:r>
          </a:p>
        </p:txBody>
      </p:sp>
      <p:sp>
        <p:nvSpPr>
          <p:cNvPr id="15" name="Google Shape;204;p11">
            <a:extLst>
              <a:ext uri="{FF2B5EF4-FFF2-40B4-BE49-F238E27FC236}">
                <a16:creationId xmlns:a16="http://schemas.microsoft.com/office/drawing/2014/main" id="{96AC2B90-EEF0-454A-961E-8A8172B48AC6}"/>
              </a:ext>
            </a:extLst>
          </p:cNvPr>
          <p:cNvSpPr txBox="1"/>
          <p:nvPr/>
        </p:nvSpPr>
        <p:spPr>
          <a:xfrm rot="20686565">
            <a:off x="245573" y="1664047"/>
            <a:ext cx="3906682" cy="461624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Use artisan command</a:t>
            </a:r>
            <a:endParaRPr sz="3500" i="1" dirty="0">
              <a:solidFill>
                <a:schemeClr val="tx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343002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204;p11">
            <a:extLst>
              <a:ext uri="{FF2B5EF4-FFF2-40B4-BE49-F238E27FC236}">
                <a16:creationId xmlns:a16="http://schemas.microsoft.com/office/drawing/2014/main" id="{8A8E2AAF-2AA6-4DA1-AEA1-E52E205E0443}"/>
              </a:ext>
            </a:extLst>
          </p:cNvPr>
          <p:cNvSpPr txBox="1"/>
          <p:nvPr/>
        </p:nvSpPr>
        <p:spPr>
          <a:xfrm>
            <a:off x="3092387" y="1253429"/>
            <a:ext cx="5386797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n-US" sz="35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#</a:t>
            </a:r>
            <a:r>
              <a:rPr lang="en-US" sz="3500" b="1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600" b="1" dirty="0">
                <a:ea typeface="Calibri"/>
                <a:cs typeface="Calibri"/>
                <a:sym typeface="Calibri"/>
              </a:rPr>
              <a:t>OBJECTIVES FOR TODAY</a:t>
            </a:r>
          </a:p>
        </p:txBody>
      </p:sp>
      <p:pic>
        <p:nvPicPr>
          <p:cNvPr id="6" name="Picture 2" descr="Check - Green Check List Icon, HD Png Download , Transparent Png Image -  PNGitem">
            <a:extLst>
              <a:ext uri="{FF2B5EF4-FFF2-40B4-BE49-F238E27FC236}">
                <a16:creationId xmlns:a16="http://schemas.microsoft.com/office/drawing/2014/main" id="{D37C0ADB-67C1-42EF-820B-4129389011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18953" y1="26081" x2="18953" y2="2608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8526" y="3746729"/>
            <a:ext cx="521069" cy="448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heck - Green Check List Icon, HD Png Download , Transparent Png Image -  PNGitem">
            <a:extLst>
              <a:ext uri="{FF2B5EF4-FFF2-40B4-BE49-F238E27FC236}">
                <a16:creationId xmlns:a16="http://schemas.microsoft.com/office/drawing/2014/main" id="{8DDCE6CD-BB3A-42F6-BEC2-81907F4D1C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18953" y1="26081" x2="18953" y2="2608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9510" y="3725598"/>
            <a:ext cx="521069" cy="448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heck - Green Check List Icon, HD Png Download , Transparent Png Image -  PNGitem">
            <a:extLst>
              <a:ext uri="{FF2B5EF4-FFF2-40B4-BE49-F238E27FC236}">
                <a16:creationId xmlns:a16="http://schemas.microsoft.com/office/drawing/2014/main" id="{705DFD6E-2ED3-4852-AB6C-0FB35AA085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18953" y1="26081" x2="18953" y2="2608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7885" y="3746729"/>
            <a:ext cx="521069" cy="448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Check - Green Check List Icon, HD Png Download , Transparent Png Image -  PNGitem">
            <a:extLst>
              <a:ext uri="{FF2B5EF4-FFF2-40B4-BE49-F238E27FC236}">
                <a16:creationId xmlns:a16="http://schemas.microsoft.com/office/drawing/2014/main" id="{03C7E034-1B40-47AA-94F8-C66BD466E0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18953" y1="26081" x2="18953" y2="2608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4694" y="3731310"/>
            <a:ext cx="521069" cy="448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0885A5B-753D-4526-ADBB-735843CD18FE}"/>
              </a:ext>
            </a:extLst>
          </p:cNvPr>
          <p:cNvSpPr txBox="1"/>
          <p:nvPr/>
        </p:nvSpPr>
        <p:spPr>
          <a:xfrm>
            <a:off x="1313308" y="3429000"/>
            <a:ext cx="1290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MIGRATOIN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62E2E5-F1CE-43EA-86B6-312C99C68FD9}"/>
              </a:ext>
            </a:extLst>
          </p:cNvPr>
          <p:cNvSpPr txBox="1"/>
          <p:nvPr/>
        </p:nvSpPr>
        <p:spPr>
          <a:xfrm>
            <a:off x="4175794" y="3429000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TINKER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E622733-290C-4B19-968C-F1E5E99FD86B}"/>
              </a:ext>
            </a:extLst>
          </p:cNvPr>
          <p:cNvSpPr txBox="1"/>
          <p:nvPr/>
        </p:nvSpPr>
        <p:spPr>
          <a:xfrm>
            <a:off x="9519475" y="3460072"/>
            <a:ext cx="1025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FACTORY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2146695-CBB2-4B98-9704-9038A7F051B6}"/>
              </a:ext>
            </a:extLst>
          </p:cNvPr>
          <p:cNvSpPr txBox="1"/>
          <p:nvPr/>
        </p:nvSpPr>
        <p:spPr>
          <a:xfrm>
            <a:off x="6788038" y="3440097"/>
            <a:ext cx="894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SEEDER</a:t>
            </a:r>
          </a:p>
        </p:txBody>
      </p:sp>
    </p:spTree>
    <p:extLst>
      <p:ext uri="{BB962C8B-B14F-4D97-AF65-F5344CB8AC3E}">
        <p14:creationId xmlns:p14="http://schemas.microsoft.com/office/powerpoint/2010/main" val="3558308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04;p11"/>
          <p:cNvSpPr txBox="1"/>
          <p:nvPr/>
        </p:nvSpPr>
        <p:spPr>
          <a:xfrm>
            <a:off x="3470795" y="305903"/>
            <a:ext cx="4968355" cy="630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#</a:t>
            </a:r>
            <a:r>
              <a:rPr lang="en-US" sz="3500" b="1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 Migration command </a:t>
            </a:r>
            <a:endParaRPr sz="3500" i="1" dirty="0">
              <a:solidFill>
                <a:schemeClr val="tx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50" name="Picture 2" descr="Thinking - Free user icons">
            <a:extLst>
              <a:ext uri="{FF2B5EF4-FFF2-40B4-BE49-F238E27FC236}">
                <a16:creationId xmlns:a16="http://schemas.microsoft.com/office/drawing/2014/main" id="{819960D2-5E62-4DC7-9E59-F8324F7416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2393" y="571924"/>
            <a:ext cx="1168842" cy="1168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9D29C07-C06F-45F9-9337-21984FB3F58E}"/>
              </a:ext>
            </a:extLst>
          </p:cNvPr>
          <p:cNvSpPr txBox="1"/>
          <p:nvPr/>
        </p:nvSpPr>
        <p:spPr>
          <a:xfrm rot="20044058">
            <a:off x="9824860" y="1616170"/>
            <a:ext cx="20095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is migration? </a:t>
            </a:r>
          </a:p>
          <a:p>
            <a:r>
              <a:rPr lang="en-US" dirty="0"/>
              <a:t>Why we use it?</a:t>
            </a:r>
          </a:p>
        </p:txBody>
      </p:sp>
      <p:sp>
        <p:nvSpPr>
          <p:cNvPr id="21" name="Google Shape;204;p11">
            <a:extLst>
              <a:ext uri="{FF2B5EF4-FFF2-40B4-BE49-F238E27FC236}">
                <a16:creationId xmlns:a16="http://schemas.microsoft.com/office/drawing/2014/main" id="{AE5E417F-7D96-4188-93ED-077ECCC6391C}"/>
              </a:ext>
            </a:extLst>
          </p:cNvPr>
          <p:cNvSpPr txBox="1"/>
          <p:nvPr/>
        </p:nvSpPr>
        <p:spPr>
          <a:xfrm rot="18980340">
            <a:off x="8265216" y="3533727"/>
            <a:ext cx="1756242" cy="461624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endParaRPr sz="3500" i="1" dirty="0">
              <a:solidFill>
                <a:schemeClr val="tx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E907048-4AF4-4642-A4B4-5FA87E16EDFA}"/>
              </a:ext>
            </a:extLst>
          </p:cNvPr>
          <p:cNvSpPr txBox="1"/>
          <p:nvPr/>
        </p:nvSpPr>
        <p:spPr>
          <a:xfrm>
            <a:off x="-1" y="0"/>
            <a:ext cx="1712891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EXPLAIN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624BAAA-776C-4774-BC73-82775D904377}"/>
              </a:ext>
            </a:extLst>
          </p:cNvPr>
          <p:cNvSpPr txBox="1"/>
          <p:nvPr/>
        </p:nvSpPr>
        <p:spPr>
          <a:xfrm>
            <a:off x="162810" y="1188574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05 MNI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49B38E5-7313-40AD-9594-0F4C8732BC8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56444" y="702276"/>
            <a:ext cx="607924" cy="66078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A1C2217D-70BD-40C3-BE33-3B8894462F73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3512" y="675691"/>
            <a:ext cx="464925" cy="48352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321AF3B-3296-431F-84CF-BFEF6E93349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93" t="13108" r="5558" b="13177"/>
          <a:stretch/>
        </p:blipFill>
        <p:spPr>
          <a:xfrm>
            <a:off x="856444" y="2934827"/>
            <a:ext cx="10795902" cy="392317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B96913E-85FC-4D59-A1B4-A36BA2299BB4}"/>
              </a:ext>
            </a:extLst>
          </p:cNvPr>
          <p:cNvSpPr/>
          <p:nvPr/>
        </p:nvSpPr>
        <p:spPr>
          <a:xfrm>
            <a:off x="2256727" y="1548781"/>
            <a:ext cx="739648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Laravel Migration is an essential feature in Laravel that </a:t>
            </a:r>
            <a:r>
              <a:rPr lang="en-US" b="1" dirty="0">
                <a:solidFill>
                  <a:srgbClr val="202124"/>
                </a:solidFill>
                <a:latin typeface="arial" panose="020B0604020202020204" pitchFamily="34" charset="0"/>
              </a:rPr>
              <a:t>allows you to create a table in your database</a:t>
            </a: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. It allows you to modify and share the application's database schema. You can modify the table by adding a new column or deleting an existing column.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666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04;p11"/>
          <p:cNvSpPr txBox="1"/>
          <p:nvPr/>
        </p:nvSpPr>
        <p:spPr>
          <a:xfrm>
            <a:off x="4015673" y="369332"/>
            <a:ext cx="4960754" cy="630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#</a:t>
            </a:r>
            <a:r>
              <a:rPr lang="en-US" sz="3500" b="1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 Create migration table</a:t>
            </a:r>
            <a:endParaRPr sz="3500" i="1" dirty="0">
              <a:solidFill>
                <a:schemeClr val="tx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204;p11">
            <a:extLst>
              <a:ext uri="{FF2B5EF4-FFF2-40B4-BE49-F238E27FC236}">
                <a16:creationId xmlns:a16="http://schemas.microsoft.com/office/drawing/2014/main" id="{157059F4-2D61-4D39-BB00-B4F5837A42B7}"/>
              </a:ext>
            </a:extLst>
          </p:cNvPr>
          <p:cNvSpPr txBox="1"/>
          <p:nvPr/>
        </p:nvSpPr>
        <p:spPr>
          <a:xfrm rot="18980340">
            <a:off x="1041599" y="3902887"/>
            <a:ext cx="1756242" cy="461624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endParaRPr sz="3500" i="1" dirty="0">
              <a:solidFill>
                <a:schemeClr val="tx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FD7C902-724E-40AA-B47C-006BD6F416B8}"/>
              </a:ext>
            </a:extLst>
          </p:cNvPr>
          <p:cNvSpPr txBox="1"/>
          <p:nvPr/>
        </p:nvSpPr>
        <p:spPr>
          <a:xfrm>
            <a:off x="-1" y="0"/>
            <a:ext cx="1712891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EXPLAIN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D16EF53-5E3A-419D-8553-36CB31B57107}"/>
              </a:ext>
            </a:extLst>
          </p:cNvPr>
          <p:cNvSpPr txBox="1"/>
          <p:nvPr/>
        </p:nvSpPr>
        <p:spPr>
          <a:xfrm>
            <a:off x="162810" y="1188574"/>
            <a:ext cx="6463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05 MIN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950E6C8-CDD5-488F-86F8-ACE126C9319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56444" y="702276"/>
            <a:ext cx="607924" cy="66078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F3D42A9-124E-4149-A49E-8E6CD7527B4D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3512" y="675691"/>
            <a:ext cx="464925" cy="483523"/>
          </a:xfrm>
          <a:prstGeom prst="rect">
            <a:avLst/>
          </a:prstGeom>
        </p:spPr>
      </p:pic>
      <p:sp>
        <p:nvSpPr>
          <p:cNvPr id="9" name="Google Shape;204;p11">
            <a:extLst>
              <a:ext uri="{FF2B5EF4-FFF2-40B4-BE49-F238E27FC236}">
                <a16:creationId xmlns:a16="http://schemas.microsoft.com/office/drawing/2014/main" id="{803F2DE5-18F5-4AC7-9D34-39A2B9002D15}"/>
              </a:ext>
            </a:extLst>
          </p:cNvPr>
          <p:cNvSpPr txBox="1"/>
          <p:nvPr/>
        </p:nvSpPr>
        <p:spPr>
          <a:xfrm>
            <a:off x="1722478" y="2472098"/>
            <a:ext cx="8834380" cy="461624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php artisan </a:t>
            </a:r>
            <a:r>
              <a:rPr lang="en-US" sz="2400" dirty="0" err="1">
                <a:solidFill>
                  <a:schemeClr val="tx2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make:migration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create</a:t>
            </a:r>
            <a:r>
              <a:rPr lang="en-US" sz="2400" dirty="0" err="1">
                <a:solidFill>
                  <a:schemeClr val="tx2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_table_name_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table</a:t>
            </a:r>
            <a:endParaRPr sz="3500" b="1" dirty="0">
              <a:solidFill>
                <a:schemeClr val="tx2"/>
              </a:solidFill>
              <a:latin typeface="Consolas" panose="020B0609020204030204" pitchFamily="49" charset="0"/>
              <a:ea typeface="Calibri"/>
              <a:cs typeface="Calibri"/>
              <a:sym typeface="Calibri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23F04B8-2A61-455E-85B3-E817F09D6C70}"/>
              </a:ext>
            </a:extLst>
          </p:cNvPr>
          <p:cNvCxnSpPr/>
          <p:nvPr/>
        </p:nvCxnSpPr>
        <p:spPr>
          <a:xfrm flipV="1">
            <a:off x="6981091" y="1806246"/>
            <a:ext cx="950514" cy="790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D15F020-9E2F-46E1-B36D-678B3B709B30}"/>
              </a:ext>
            </a:extLst>
          </p:cNvPr>
          <p:cNvCxnSpPr/>
          <p:nvPr/>
        </p:nvCxnSpPr>
        <p:spPr>
          <a:xfrm>
            <a:off x="9696529" y="2801563"/>
            <a:ext cx="638175" cy="558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oogle Shape;204;p11">
            <a:extLst>
              <a:ext uri="{FF2B5EF4-FFF2-40B4-BE49-F238E27FC236}">
                <a16:creationId xmlns:a16="http://schemas.microsoft.com/office/drawing/2014/main" id="{5A159A10-7C0B-4F0F-87D2-68AB4FBEFD8A}"/>
              </a:ext>
            </a:extLst>
          </p:cNvPr>
          <p:cNvSpPr txBox="1"/>
          <p:nvPr/>
        </p:nvSpPr>
        <p:spPr>
          <a:xfrm rot="154448">
            <a:off x="7227067" y="1327642"/>
            <a:ext cx="1756242" cy="461624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keyword</a:t>
            </a:r>
            <a:endParaRPr sz="3500" i="1" dirty="0">
              <a:solidFill>
                <a:schemeClr val="tx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204;p11">
            <a:extLst>
              <a:ext uri="{FF2B5EF4-FFF2-40B4-BE49-F238E27FC236}">
                <a16:creationId xmlns:a16="http://schemas.microsoft.com/office/drawing/2014/main" id="{774C2933-8D96-49A2-9951-B1C6815DD09B}"/>
              </a:ext>
            </a:extLst>
          </p:cNvPr>
          <p:cNvSpPr txBox="1"/>
          <p:nvPr/>
        </p:nvSpPr>
        <p:spPr>
          <a:xfrm rot="21289844">
            <a:off x="10032841" y="3341366"/>
            <a:ext cx="1756242" cy="461624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keyword</a:t>
            </a:r>
            <a:endParaRPr sz="3500" i="1" dirty="0">
              <a:solidFill>
                <a:schemeClr val="tx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BF49986-E826-4963-9D84-1BD1565622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2516" y="4257995"/>
            <a:ext cx="8834380" cy="13462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78004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04;p11"/>
          <p:cNvSpPr txBox="1"/>
          <p:nvPr/>
        </p:nvSpPr>
        <p:spPr>
          <a:xfrm>
            <a:off x="4006795" y="184666"/>
            <a:ext cx="4960754" cy="630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#</a:t>
            </a:r>
            <a:r>
              <a:rPr lang="en-US" sz="3500" b="1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 Create migration table</a:t>
            </a:r>
            <a:endParaRPr sz="3500" i="1" dirty="0">
              <a:solidFill>
                <a:schemeClr val="tx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FD7C902-724E-40AA-B47C-006BD6F416B8}"/>
              </a:ext>
            </a:extLst>
          </p:cNvPr>
          <p:cNvSpPr txBox="1"/>
          <p:nvPr/>
        </p:nvSpPr>
        <p:spPr>
          <a:xfrm>
            <a:off x="-1" y="0"/>
            <a:ext cx="1712891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EXPLAIN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D16EF53-5E3A-419D-8553-36CB31B57107}"/>
              </a:ext>
            </a:extLst>
          </p:cNvPr>
          <p:cNvSpPr txBox="1"/>
          <p:nvPr/>
        </p:nvSpPr>
        <p:spPr>
          <a:xfrm>
            <a:off x="162810" y="1188574"/>
            <a:ext cx="6463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05 MIN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950E6C8-CDD5-488F-86F8-ACE126C9319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56444" y="702276"/>
            <a:ext cx="607924" cy="66078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F3D42A9-124E-4149-A49E-8E6CD7527B4D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3512" y="675691"/>
            <a:ext cx="464925" cy="48352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C8A5083-B7D8-41ED-9F1E-BFAEA4B587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6097" y="978915"/>
            <a:ext cx="5439201" cy="587908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F0122C1-4691-4C23-B7FE-4F5E7D934577}"/>
              </a:ext>
            </a:extLst>
          </p:cNvPr>
          <p:cNvSpPr/>
          <p:nvPr/>
        </p:nvSpPr>
        <p:spPr>
          <a:xfrm>
            <a:off x="5814874" y="2956264"/>
            <a:ext cx="426128" cy="29296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2CCFB40-B01D-4A35-9BD7-335D9D896C5B}"/>
              </a:ext>
            </a:extLst>
          </p:cNvPr>
          <p:cNvSpPr/>
          <p:nvPr/>
        </p:nvSpPr>
        <p:spPr>
          <a:xfrm>
            <a:off x="5814873" y="5825232"/>
            <a:ext cx="497149" cy="29296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C65E234-6119-4D3F-9537-838399B8624B}"/>
              </a:ext>
            </a:extLst>
          </p:cNvPr>
          <p:cNvCxnSpPr>
            <a:stCxn id="7" idx="3"/>
          </p:cNvCxnSpPr>
          <p:nvPr/>
        </p:nvCxnSpPr>
        <p:spPr>
          <a:xfrm flipV="1">
            <a:off x="6241002" y="2769833"/>
            <a:ext cx="1012054" cy="332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1246DFC-D6D6-4889-8F42-E304963D2A9C}"/>
              </a:ext>
            </a:extLst>
          </p:cNvPr>
          <p:cNvSpPr txBox="1"/>
          <p:nvPr/>
        </p:nvSpPr>
        <p:spPr>
          <a:xfrm>
            <a:off x="7253056" y="2503494"/>
            <a:ext cx="3136500" cy="369332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up</a:t>
            </a:r>
            <a:r>
              <a:rPr lang="en-US" dirty="0"/>
              <a:t> function use for create table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ADD2D19-1D5D-4E6C-AE47-1F14F184E15A}"/>
              </a:ext>
            </a:extLst>
          </p:cNvPr>
          <p:cNvSpPr txBox="1"/>
          <p:nvPr/>
        </p:nvSpPr>
        <p:spPr>
          <a:xfrm>
            <a:off x="7636275" y="5787047"/>
            <a:ext cx="3275769" cy="369332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down</a:t>
            </a:r>
            <a:r>
              <a:rPr lang="en-US" dirty="0"/>
              <a:t> function use for drop table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893BFE6-2AE7-414D-80EC-1C29EC79BD80}"/>
              </a:ext>
            </a:extLst>
          </p:cNvPr>
          <p:cNvCxnSpPr>
            <a:cxnSpLocks/>
          </p:cNvCxnSpPr>
          <p:nvPr/>
        </p:nvCxnSpPr>
        <p:spPr>
          <a:xfrm>
            <a:off x="6312022" y="5971713"/>
            <a:ext cx="12606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B7C8C4EC-987E-43A6-9FB8-CC8DC65EF269}"/>
              </a:ext>
            </a:extLst>
          </p:cNvPr>
          <p:cNvSpPr/>
          <p:nvPr/>
        </p:nvSpPr>
        <p:spPr>
          <a:xfrm>
            <a:off x="6004841" y="3313178"/>
            <a:ext cx="742188" cy="3373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BE3CB5C-96C0-4F11-ABA7-6D78440504E0}"/>
              </a:ext>
            </a:extLst>
          </p:cNvPr>
          <p:cNvSpPr/>
          <p:nvPr/>
        </p:nvSpPr>
        <p:spPr>
          <a:xfrm>
            <a:off x="5726097" y="3755255"/>
            <a:ext cx="1526960" cy="3957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F735764-9BD8-4C33-8B62-77E754253C55}"/>
              </a:ext>
            </a:extLst>
          </p:cNvPr>
          <p:cNvCxnSpPr>
            <a:cxnSpLocks/>
          </p:cNvCxnSpPr>
          <p:nvPr/>
        </p:nvCxnSpPr>
        <p:spPr>
          <a:xfrm flipH="1" flipV="1">
            <a:off x="2723117" y="2665538"/>
            <a:ext cx="3281724" cy="763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A3227CB-DF18-4471-BB4D-34EA42E191BB}"/>
              </a:ext>
            </a:extLst>
          </p:cNvPr>
          <p:cNvSpPr txBox="1"/>
          <p:nvPr/>
        </p:nvSpPr>
        <p:spPr>
          <a:xfrm>
            <a:off x="1458412" y="2412080"/>
            <a:ext cx="1264705" cy="369332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dirty="0"/>
              <a:t>Table name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9EA6191-58C8-468E-B6FB-151F3EE389C7}"/>
              </a:ext>
            </a:extLst>
          </p:cNvPr>
          <p:cNvSpPr txBox="1"/>
          <p:nvPr/>
        </p:nvSpPr>
        <p:spPr>
          <a:xfrm>
            <a:off x="7739000" y="4398478"/>
            <a:ext cx="3690754" cy="369332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dirty="0"/>
              <a:t>https://laravel.com/docs/5.0/schema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72AC731-CF40-4CDB-BBD1-7C6D34B445A5}"/>
              </a:ext>
            </a:extLst>
          </p:cNvPr>
          <p:cNvCxnSpPr>
            <a:cxnSpLocks/>
            <a:endCxn id="28" idx="1"/>
          </p:cNvCxnSpPr>
          <p:nvPr/>
        </p:nvCxnSpPr>
        <p:spPr>
          <a:xfrm>
            <a:off x="7153074" y="4180685"/>
            <a:ext cx="585926" cy="402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4233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04;p11"/>
          <p:cNvSpPr txBox="1"/>
          <p:nvPr/>
        </p:nvSpPr>
        <p:spPr>
          <a:xfrm>
            <a:off x="3470795" y="305903"/>
            <a:ext cx="4968355" cy="630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#</a:t>
            </a:r>
            <a:r>
              <a:rPr lang="en-US" sz="3500" b="1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 Migrate table</a:t>
            </a:r>
            <a:endParaRPr sz="3500" i="1" dirty="0">
              <a:solidFill>
                <a:schemeClr val="tx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04;p11">
            <a:extLst>
              <a:ext uri="{FF2B5EF4-FFF2-40B4-BE49-F238E27FC236}">
                <a16:creationId xmlns:a16="http://schemas.microsoft.com/office/drawing/2014/main" id="{AE5E417F-7D96-4188-93ED-077ECCC6391C}"/>
              </a:ext>
            </a:extLst>
          </p:cNvPr>
          <p:cNvSpPr txBox="1"/>
          <p:nvPr/>
        </p:nvSpPr>
        <p:spPr>
          <a:xfrm rot="18980340">
            <a:off x="131929" y="2449049"/>
            <a:ext cx="1756242" cy="461624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endParaRPr sz="3500" i="1" dirty="0">
              <a:solidFill>
                <a:schemeClr val="tx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E907048-4AF4-4642-A4B4-5FA87E16EDFA}"/>
              </a:ext>
            </a:extLst>
          </p:cNvPr>
          <p:cNvSpPr txBox="1"/>
          <p:nvPr/>
        </p:nvSpPr>
        <p:spPr>
          <a:xfrm>
            <a:off x="-1" y="0"/>
            <a:ext cx="1712891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EXPLAIN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624BAAA-776C-4774-BC73-82775D904377}"/>
              </a:ext>
            </a:extLst>
          </p:cNvPr>
          <p:cNvSpPr txBox="1"/>
          <p:nvPr/>
        </p:nvSpPr>
        <p:spPr>
          <a:xfrm>
            <a:off x="162810" y="1188574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05 MNI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49B38E5-7313-40AD-9594-0F4C8732BC87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56444" y="702276"/>
            <a:ext cx="607924" cy="66078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A1C2217D-70BD-40C3-BE33-3B8894462F73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3512" y="675691"/>
            <a:ext cx="464925" cy="483523"/>
          </a:xfrm>
          <a:prstGeom prst="rect">
            <a:avLst/>
          </a:prstGeom>
        </p:spPr>
      </p:pic>
      <p:sp>
        <p:nvSpPr>
          <p:cNvPr id="13" name="Google Shape;204;p11">
            <a:extLst>
              <a:ext uri="{FF2B5EF4-FFF2-40B4-BE49-F238E27FC236}">
                <a16:creationId xmlns:a16="http://schemas.microsoft.com/office/drawing/2014/main" id="{641C86A8-3F94-41ED-AD32-B70BD402C526}"/>
              </a:ext>
            </a:extLst>
          </p:cNvPr>
          <p:cNvSpPr txBox="1"/>
          <p:nvPr/>
        </p:nvSpPr>
        <p:spPr>
          <a:xfrm>
            <a:off x="2095340" y="1934408"/>
            <a:ext cx="8834380" cy="369291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Step1: Create database name: testing</a:t>
            </a:r>
            <a:endParaRPr dirty="0">
              <a:solidFill>
                <a:schemeClr val="tx2"/>
              </a:solidFill>
              <a:latin typeface="Consolas" panose="020B0609020204030204" pitchFamily="49" charset="0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204;p11">
            <a:extLst>
              <a:ext uri="{FF2B5EF4-FFF2-40B4-BE49-F238E27FC236}">
                <a16:creationId xmlns:a16="http://schemas.microsoft.com/office/drawing/2014/main" id="{42DAFDFE-1D90-482C-BA31-51464280476F}"/>
              </a:ext>
            </a:extLst>
          </p:cNvPr>
          <p:cNvSpPr txBox="1"/>
          <p:nvPr/>
        </p:nvSpPr>
        <p:spPr>
          <a:xfrm>
            <a:off x="2095340" y="2497058"/>
            <a:ext cx="8834380" cy="369291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Step2: Configure database in 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.env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file</a:t>
            </a:r>
            <a:endParaRPr dirty="0">
              <a:solidFill>
                <a:schemeClr val="tx2"/>
              </a:solidFill>
              <a:latin typeface="Consolas" panose="020B0609020204030204" pitchFamily="49" charset="0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204;p11">
            <a:extLst>
              <a:ext uri="{FF2B5EF4-FFF2-40B4-BE49-F238E27FC236}">
                <a16:creationId xmlns:a16="http://schemas.microsoft.com/office/drawing/2014/main" id="{80F842F0-94BD-4C0B-AA98-44ED0858A7B7}"/>
              </a:ext>
            </a:extLst>
          </p:cNvPr>
          <p:cNvSpPr txBox="1"/>
          <p:nvPr/>
        </p:nvSpPr>
        <p:spPr>
          <a:xfrm>
            <a:off x="2095340" y="3116656"/>
            <a:ext cx="8834380" cy="369291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Step3: php artisan migrate</a:t>
            </a:r>
            <a:endParaRPr dirty="0">
              <a:solidFill>
                <a:schemeClr val="tx2"/>
              </a:solidFill>
              <a:latin typeface="Consolas" panose="020B0609020204030204" pitchFamily="49" charset="0"/>
              <a:ea typeface="Calibri"/>
              <a:cs typeface="Calibri"/>
              <a:sym typeface="Calibri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BE98B33-C332-4DCF-8931-F461A4956B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0263018">
            <a:off x="452353" y="4101555"/>
            <a:ext cx="2704626" cy="154430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A716CE3-C7CA-4997-8F6F-7769772BEA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02825" y="3956436"/>
            <a:ext cx="6789175" cy="290156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3AAB563-53F3-4C28-848D-251AB4B3BED4}"/>
              </a:ext>
            </a:extLst>
          </p:cNvPr>
          <p:cNvSpPr/>
          <p:nvPr/>
        </p:nvSpPr>
        <p:spPr>
          <a:xfrm>
            <a:off x="5402825" y="6092096"/>
            <a:ext cx="5215239" cy="39949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D9EA2CA-6AA0-43BC-80D2-E3E88724273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053476">
            <a:off x="8149277" y="1056915"/>
            <a:ext cx="3167988" cy="2493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423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04;p11"/>
          <p:cNvSpPr txBox="1"/>
          <p:nvPr/>
        </p:nvSpPr>
        <p:spPr>
          <a:xfrm>
            <a:off x="3470795" y="305903"/>
            <a:ext cx="4968355" cy="630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#</a:t>
            </a:r>
            <a:r>
              <a:rPr lang="en-US" sz="3500" b="1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 Migrate status</a:t>
            </a:r>
            <a:endParaRPr sz="3500" i="1" dirty="0">
              <a:solidFill>
                <a:schemeClr val="tx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04;p11">
            <a:extLst>
              <a:ext uri="{FF2B5EF4-FFF2-40B4-BE49-F238E27FC236}">
                <a16:creationId xmlns:a16="http://schemas.microsoft.com/office/drawing/2014/main" id="{AE5E417F-7D96-4188-93ED-077ECCC6391C}"/>
              </a:ext>
            </a:extLst>
          </p:cNvPr>
          <p:cNvSpPr txBox="1"/>
          <p:nvPr/>
        </p:nvSpPr>
        <p:spPr>
          <a:xfrm>
            <a:off x="4113334" y="1527556"/>
            <a:ext cx="4240553" cy="461624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i="1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php artisan </a:t>
            </a:r>
            <a:r>
              <a:rPr lang="en-US" sz="2400" i="1" dirty="0" err="1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migrate:status</a:t>
            </a:r>
            <a:endParaRPr sz="3500" i="1" dirty="0">
              <a:solidFill>
                <a:schemeClr val="tx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E907048-4AF4-4642-A4B4-5FA87E16EDFA}"/>
              </a:ext>
            </a:extLst>
          </p:cNvPr>
          <p:cNvSpPr txBox="1"/>
          <p:nvPr/>
        </p:nvSpPr>
        <p:spPr>
          <a:xfrm>
            <a:off x="-1" y="0"/>
            <a:ext cx="1712891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EXPLAIN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624BAAA-776C-4774-BC73-82775D904377}"/>
              </a:ext>
            </a:extLst>
          </p:cNvPr>
          <p:cNvSpPr txBox="1"/>
          <p:nvPr/>
        </p:nvSpPr>
        <p:spPr>
          <a:xfrm>
            <a:off x="162810" y="1188574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05 MNI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49B38E5-7313-40AD-9594-0F4C8732BC87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56444" y="702276"/>
            <a:ext cx="607924" cy="66078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A1C2217D-70BD-40C3-BE33-3B8894462F73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3512" y="675691"/>
            <a:ext cx="464925" cy="483523"/>
          </a:xfrm>
          <a:prstGeom prst="rect">
            <a:avLst/>
          </a:prstGeom>
        </p:spPr>
      </p:pic>
      <p:sp>
        <p:nvSpPr>
          <p:cNvPr id="12" name="Google Shape;204;p11">
            <a:extLst>
              <a:ext uri="{FF2B5EF4-FFF2-40B4-BE49-F238E27FC236}">
                <a16:creationId xmlns:a16="http://schemas.microsoft.com/office/drawing/2014/main" id="{8014A426-14DC-4741-B36F-5C7563FF8F70}"/>
              </a:ext>
            </a:extLst>
          </p:cNvPr>
          <p:cNvSpPr txBox="1"/>
          <p:nvPr/>
        </p:nvSpPr>
        <p:spPr>
          <a:xfrm rot="18980340">
            <a:off x="554869" y="2877117"/>
            <a:ext cx="1756242" cy="461624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endParaRPr sz="3500" i="1" dirty="0">
              <a:solidFill>
                <a:schemeClr val="tx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81A8D04-EF95-411A-AD78-D3DD98B39A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1065" y="2537762"/>
            <a:ext cx="7753350" cy="28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933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04;p11"/>
          <p:cNvSpPr txBox="1"/>
          <p:nvPr/>
        </p:nvSpPr>
        <p:spPr>
          <a:xfrm>
            <a:off x="3470795" y="305903"/>
            <a:ext cx="4968355" cy="630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#</a:t>
            </a:r>
            <a:r>
              <a:rPr lang="en-US" sz="3500" b="1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 Migrate Rollback</a:t>
            </a:r>
            <a:endParaRPr sz="3500" i="1" dirty="0">
              <a:solidFill>
                <a:schemeClr val="tx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04;p11">
            <a:extLst>
              <a:ext uri="{FF2B5EF4-FFF2-40B4-BE49-F238E27FC236}">
                <a16:creationId xmlns:a16="http://schemas.microsoft.com/office/drawing/2014/main" id="{AE5E417F-7D96-4188-93ED-077ECCC6391C}"/>
              </a:ext>
            </a:extLst>
          </p:cNvPr>
          <p:cNvSpPr txBox="1"/>
          <p:nvPr/>
        </p:nvSpPr>
        <p:spPr>
          <a:xfrm>
            <a:off x="4113334" y="1527556"/>
            <a:ext cx="4240553" cy="461624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i="1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php artisan </a:t>
            </a:r>
            <a:r>
              <a:rPr lang="en-US" sz="2400" i="1" dirty="0" err="1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migrate:rollback</a:t>
            </a:r>
            <a:endParaRPr sz="3500" i="1" dirty="0">
              <a:solidFill>
                <a:schemeClr val="tx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E907048-4AF4-4642-A4B4-5FA87E16EDFA}"/>
              </a:ext>
            </a:extLst>
          </p:cNvPr>
          <p:cNvSpPr txBox="1"/>
          <p:nvPr/>
        </p:nvSpPr>
        <p:spPr>
          <a:xfrm>
            <a:off x="-1" y="0"/>
            <a:ext cx="1712891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EXPLAIN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624BAAA-776C-4774-BC73-82775D904377}"/>
              </a:ext>
            </a:extLst>
          </p:cNvPr>
          <p:cNvSpPr txBox="1"/>
          <p:nvPr/>
        </p:nvSpPr>
        <p:spPr>
          <a:xfrm>
            <a:off x="162810" y="1188574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05 MNI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49B38E5-7313-40AD-9594-0F4C8732BC87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56444" y="702276"/>
            <a:ext cx="607924" cy="66078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A1C2217D-70BD-40C3-BE33-3B8894462F73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3512" y="675691"/>
            <a:ext cx="464925" cy="483523"/>
          </a:xfrm>
          <a:prstGeom prst="rect">
            <a:avLst/>
          </a:prstGeom>
        </p:spPr>
      </p:pic>
      <p:sp>
        <p:nvSpPr>
          <p:cNvPr id="12" name="Google Shape;204;p11">
            <a:extLst>
              <a:ext uri="{FF2B5EF4-FFF2-40B4-BE49-F238E27FC236}">
                <a16:creationId xmlns:a16="http://schemas.microsoft.com/office/drawing/2014/main" id="{8014A426-14DC-4741-B36F-5C7563FF8F70}"/>
              </a:ext>
            </a:extLst>
          </p:cNvPr>
          <p:cNvSpPr txBox="1"/>
          <p:nvPr/>
        </p:nvSpPr>
        <p:spPr>
          <a:xfrm rot="18980340">
            <a:off x="2197237" y="2300780"/>
            <a:ext cx="1756242" cy="461624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endParaRPr sz="3500" i="1" dirty="0">
              <a:solidFill>
                <a:schemeClr val="tx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CA34D1B-E35B-43D0-B6F0-B6DFE78E96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7993" y="2334704"/>
            <a:ext cx="7595633" cy="286907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7C316D3-3538-41AE-91A7-76F75C7A78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577366">
            <a:off x="908350" y="4050171"/>
            <a:ext cx="2585485" cy="1461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7920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04;p11"/>
          <p:cNvSpPr txBox="1"/>
          <p:nvPr/>
        </p:nvSpPr>
        <p:spPr>
          <a:xfrm>
            <a:off x="3470795" y="305903"/>
            <a:ext cx="4968355" cy="630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#</a:t>
            </a:r>
            <a:r>
              <a:rPr lang="en-US" sz="3500" b="1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 Migrate Refresh</a:t>
            </a:r>
            <a:endParaRPr sz="3500" i="1" dirty="0">
              <a:solidFill>
                <a:schemeClr val="tx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04;p11">
            <a:extLst>
              <a:ext uri="{FF2B5EF4-FFF2-40B4-BE49-F238E27FC236}">
                <a16:creationId xmlns:a16="http://schemas.microsoft.com/office/drawing/2014/main" id="{AE5E417F-7D96-4188-93ED-077ECCC6391C}"/>
              </a:ext>
            </a:extLst>
          </p:cNvPr>
          <p:cNvSpPr txBox="1"/>
          <p:nvPr/>
        </p:nvSpPr>
        <p:spPr>
          <a:xfrm>
            <a:off x="4113334" y="1527556"/>
            <a:ext cx="4240553" cy="461624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i="1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php artisan </a:t>
            </a:r>
            <a:r>
              <a:rPr lang="en-US" sz="2400" i="1" dirty="0" err="1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migrate:refresh</a:t>
            </a:r>
            <a:endParaRPr sz="3500" i="1" dirty="0">
              <a:solidFill>
                <a:schemeClr val="tx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E907048-4AF4-4642-A4B4-5FA87E16EDFA}"/>
              </a:ext>
            </a:extLst>
          </p:cNvPr>
          <p:cNvSpPr txBox="1"/>
          <p:nvPr/>
        </p:nvSpPr>
        <p:spPr>
          <a:xfrm>
            <a:off x="-1" y="0"/>
            <a:ext cx="1712891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EXPLAIN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624BAAA-776C-4774-BC73-82775D904377}"/>
              </a:ext>
            </a:extLst>
          </p:cNvPr>
          <p:cNvSpPr txBox="1"/>
          <p:nvPr/>
        </p:nvSpPr>
        <p:spPr>
          <a:xfrm>
            <a:off x="162810" y="1188574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05 MNI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49B38E5-7313-40AD-9594-0F4C8732BC87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56444" y="702276"/>
            <a:ext cx="607924" cy="66078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A1C2217D-70BD-40C3-BE33-3B8894462F73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3512" y="675691"/>
            <a:ext cx="464925" cy="483523"/>
          </a:xfrm>
          <a:prstGeom prst="rect">
            <a:avLst/>
          </a:prstGeom>
        </p:spPr>
      </p:pic>
      <p:sp>
        <p:nvSpPr>
          <p:cNvPr id="12" name="Google Shape;204;p11">
            <a:extLst>
              <a:ext uri="{FF2B5EF4-FFF2-40B4-BE49-F238E27FC236}">
                <a16:creationId xmlns:a16="http://schemas.microsoft.com/office/drawing/2014/main" id="{8014A426-14DC-4741-B36F-5C7563FF8F70}"/>
              </a:ext>
            </a:extLst>
          </p:cNvPr>
          <p:cNvSpPr txBox="1"/>
          <p:nvPr/>
        </p:nvSpPr>
        <p:spPr>
          <a:xfrm rot="18980340">
            <a:off x="725636" y="2238420"/>
            <a:ext cx="1756242" cy="461624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endParaRPr sz="3500" i="1" dirty="0">
              <a:solidFill>
                <a:schemeClr val="tx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ABD779B-F83C-41EA-8474-B3983BDC91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9974" y="2225936"/>
            <a:ext cx="8039100" cy="34004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13A50E1-5C82-48E4-9D34-39BF6FB52A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0745336">
            <a:off x="541008" y="3707104"/>
            <a:ext cx="3167988" cy="2493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99223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1695</TotalTime>
  <Words>760</Words>
  <Application>Microsoft Office PowerPoint</Application>
  <PresentationFormat>Widescreen</PresentationFormat>
  <Paragraphs>211</Paragraphs>
  <Slides>25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arial</vt:lpstr>
      <vt:lpstr>Calibri</vt:lpstr>
      <vt:lpstr>Calibri Light</vt:lpstr>
      <vt:lpstr>Consolas</vt:lpstr>
      <vt:lpstr>Slack-Lato</vt:lpstr>
      <vt:lpstr>Thème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clément vinot</dc:creator>
  <cp:lastModifiedBy>Vansao Hang</cp:lastModifiedBy>
  <cp:revision>208</cp:revision>
  <dcterms:created xsi:type="dcterms:W3CDTF">2021-05-13T04:16:30Z</dcterms:created>
  <dcterms:modified xsi:type="dcterms:W3CDTF">2022-06-23T10:36:09Z</dcterms:modified>
</cp:coreProperties>
</file>