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97" r:id="rId3"/>
    <p:sldId id="577" r:id="rId4"/>
    <p:sldId id="587" r:id="rId5"/>
    <p:sldId id="554" r:id="rId6"/>
    <p:sldId id="611" r:id="rId7"/>
    <p:sldId id="612" r:id="rId8"/>
    <p:sldId id="585" r:id="rId9"/>
    <p:sldId id="613" r:id="rId10"/>
    <p:sldId id="604" r:id="rId11"/>
    <p:sldId id="616" r:id="rId12"/>
    <p:sldId id="581" r:id="rId13"/>
    <p:sldId id="614" r:id="rId14"/>
    <p:sldId id="615" r:id="rId15"/>
    <p:sldId id="617" r:id="rId16"/>
    <p:sldId id="59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https://laravel.com/docs/9.x/queries</a:t>
            </a: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2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60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2053360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114997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QUERY BUILDER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466966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B6B9AE3D-E3F2-421D-8E44-3BAEA16A2BB3}"/>
              </a:ext>
            </a:extLst>
          </p:cNvPr>
          <p:cNvSpPr txBox="1"/>
          <p:nvPr/>
        </p:nvSpPr>
        <p:spPr>
          <a:xfrm rot="1424654">
            <a:off x="994620" y="224509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B98BF20-9F97-4072-BB8E-E567154DB261}"/>
              </a:ext>
            </a:extLst>
          </p:cNvPr>
          <p:cNvSpPr txBox="1"/>
          <p:nvPr/>
        </p:nvSpPr>
        <p:spPr>
          <a:xfrm rot="1626616">
            <a:off x="903050" y="32795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select()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0A406EA2-D277-4D9B-9CAD-854E6D985F63}"/>
              </a:ext>
            </a:extLst>
          </p:cNvPr>
          <p:cNvSpPr txBox="1"/>
          <p:nvPr/>
        </p:nvSpPr>
        <p:spPr>
          <a:xfrm rot="2183117">
            <a:off x="1829463" y="212122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DF4FAAB8-3E8E-44F5-BAFF-CE81B4796728}"/>
              </a:ext>
            </a:extLst>
          </p:cNvPr>
          <p:cNvSpPr txBox="1"/>
          <p:nvPr/>
        </p:nvSpPr>
        <p:spPr>
          <a:xfrm rot="20441751">
            <a:off x="264104" y="4541529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whereNotBetween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4EF39E86-8836-4F32-8B5F-F3DDF6ECB9D5}"/>
              </a:ext>
            </a:extLst>
          </p:cNvPr>
          <p:cNvSpPr txBox="1"/>
          <p:nvPr/>
        </p:nvSpPr>
        <p:spPr>
          <a:xfrm rot="1752705">
            <a:off x="2889528" y="3885207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whereIn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7BA0F619-B378-4A44-AA7D-1EFFC1A9F7C0}"/>
              </a:ext>
            </a:extLst>
          </p:cNvPr>
          <p:cNvSpPr txBox="1"/>
          <p:nvPr/>
        </p:nvSpPr>
        <p:spPr>
          <a:xfrm rot="20908035">
            <a:off x="4568557" y="319818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A275F786-DF7A-4372-87E2-6FDC57B23AFB}"/>
              </a:ext>
            </a:extLst>
          </p:cNvPr>
          <p:cNvSpPr txBox="1"/>
          <p:nvPr/>
        </p:nvSpPr>
        <p:spPr>
          <a:xfrm rot="20908035">
            <a:off x="4579078" y="175695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orderByDesc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4;p11">
            <a:extLst>
              <a:ext uri="{FF2B5EF4-FFF2-40B4-BE49-F238E27FC236}">
                <a16:creationId xmlns:a16="http://schemas.microsoft.com/office/drawing/2014/main" id="{848EAA80-993D-46D4-9545-CB336AFC3EE9}"/>
              </a:ext>
            </a:extLst>
          </p:cNvPr>
          <p:cNvSpPr txBox="1"/>
          <p:nvPr/>
        </p:nvSpPr>
        <p:spPr>
          <a:xfrm rot="20908035">
            <a:off x="6690781" y="208798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skip() / take()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4;p11">
            <a:extLst>
              <a:ext uri="{FF2B5EF4-FFF2-40B4-BE49-F238E27FC236}">
                <a16:creationId xmlns:a16="http://schemas.microsoft.com/office/drawing/2014/main" id="{64BA1663-6E47-47E0-ABE1-333A7570C9F4}"/>
              </a:ext>
            </a:extLst>
          </p:cNvPr>
          <p:cNvSpPr txBox="1"/>
          <p:nvPr/>
        </p:nvSpPr>
        <p:spPr>
          <a:xfrm rot="20908035">
            <a:off x="6028321" y="382026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inRandomOrder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4;p11">
            <a:extLst>
              <a:ext uri="{FF2B5EF4-FFF2-40B4-BE49-F238E27FC236}">
                <a16:creationId xmlns:a16="http://schemas.microsoft.com/office/drawing/2014/main" id="{EC183EAA-30E2-4BE7-8608-72A20541F3C0}"/>
              </a:ext>
            </a:extLst>
          </p:cNvPr>
          <p:cNvSpPr txBox="1"/>
          <p:nvPr/>
        </p:nvSpPr>
        <p:spPr>
          <a:xfrm rot="20908035">
            <a:off x="5581284" y="500325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first()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4;p11">
            <a:extLst>
              <a:ext uri="{FF2B5EF4-FFF2-40B4-BE49-F238E27FC236}">
                <a16:creationId xmlns:a16="http://schemas.microsoft.com/office/drawing/2014/main" id="{95F6A4CC-7968-45DD-A129-56737B4E9161}"/>
              </a:ext>
            </a:extLst>
          </p:cNvPr>
          <p:cNvSpPr txBox="1"/>
          <p:nvPr/>
        </p:nvSpPr>
        <p:spPr>
          <a:xfrm rot="20908035">
            <a:off x="8786497" y="257611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find()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04;p11">
            <a:extLst>
              <a:ext uri="{FF2B5EF4-FFF2-40B4-BE49-F238E27FC236}">
                <a16:creationId xmlns:a16="http://schemas.microsoft.com/office/drawing/2014/main" id="{C9CA86D9-8675-412D-81C6-A5CCA0793B1A}"/>
              </a:ext>
            </a:extLst>
          </p:cNvPr>
          <p:cNvSpPr txBox="1"/>
          <p:nvPr/>
        </p:nvSpPr>
        <p:spPr>
          <a:xfrm rot="20908035">
            <a:off x="8350355" y="405339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value()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04;p11">
            <a:extLst>
              <a:ext uri="{FF2B5EF4-FFF2-40B4-BE49-F238E27FC236}">
                <a16:creationId xmlns:a16="http://schemas.microsoft.com/office/drawing/2014/main" id="{C8FA3C4E-EF41-489C-9045-38553AACE9AB}"/>
              </a:ext>
            </a:extLst>
          </p:cNvPr>
          <p:cNvSpPr txBox="1"/>
          <p:nvPr/>
        </p:nvSpPr>
        <p:spPr>
          <a:xfrm rot="20908035">
            <a:off x="1697825" y="528186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4;p11">
            <a:extLst>
              <a:ext uri="{FF2B5EF4-FFF2-40B4-BE49-F238E27FC236}">
                <a16:creationId xmlns:a16="http://schemas.microsoft.com/office/drawing/2014/main" id="{E8C6C104-5F1C-4CE8-BBE9-AEA129490CFE}"/>
              </a:ext>
            </a:extLst>
          </p:cNvPr>
          <p:cNvSpPr txBox="1"/>
          <p:nvPr/>
        </p:nvSpPr>
        <p:spPr>
          <a:xfrm rot="20908035">
            <a:off x="2789159" y="590121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4;p11">
            <a:extLst>
              <a:ext uri="{FF2B5EF4-FFF2-40B4-BE49-F238E27FC236}">
                <a16:creationId xmlns:a16="http://schemas.microsoft.com/office/drawing/2014/main" id="{82A21EA8-8943-48BB-9A90-0B3EE9B8A4CF}"/>
              </a:ext>
            </a:extLst>
          </p:cNvPr>
          <p:cNvSpPr txBox="1"/>
          <p:nvPr/>
        </p:nvSpPr>
        <p:spPr>
          <a:xfrm rot="20908035">
            <a:off x="5193974" y="613905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max()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4;p11">
            <a:extLst>
              <a:ext uri="{FF2B5EF4-FFF2-40B4-BE49-F238E27FC236}">
                <a16:creationId xmlns:a16="http://schemas.microsoft.com/office/drawing/2014/main" id="{586BD699-CE6B-4B2B-A50D-72C18FDBC354}"/>
              </a:ext>
            </a:extLst>
          </p:cNvPr>
          <p:cNvSpPr txBox="1"/>
          <p:nvPr/>
        </p:nvSpPr>
        <p:spPr>
          <a:xfrm rot="20908035">
            <a:off x="7796367" y="5225712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sum()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4;p11">
            <a:extLst>
              <a:ext uri="{FF2B5EF4-FFF2-40B4-BE49-F238E27FC236}">
                <a16:creationId xmlns:a16="http://schemas.microsoft.com/office/drawing/2014/main" id="{241D7A4F-096C-4FF0-8712-B9F9834A2766}"/>
              </a:ext>
            </a:extLst>
          </p:cNvPr>
          <p:cNvSpPr txBox="1"/>
          <p:nvPr/>
        </p:nvSpPr>
        <p:spPr>
          <a:xfrm rot="20908035">
            <a:off x="8972559" y="590989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avg()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55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-83506" y="272471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Google Shape;204;p11">
            <a:extLst>
              <a:ext uri="{FF2B5EF4-FFF2-40B4-BE49-F238E27FC236}">
                <a16:creationId xmlns:a16="http://schemas.microsoft.com/office/drawing/2014/main" id="{21865E87-8E16-400E-8F30-A6464C1CBEC1}"/>
              </a:ext>
            </a:extLst>
          </p:cNvPr>
          <p:cNvSpPr txBox="1"/>
          <p:nvPr/>
        </p:nvSpPr>
        <p:spPr>
          <a:xfrm>
            <a:off x="1533269" y="172355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8F66B7F-083D-4B92-AC6C-450EBF49B5DB}"/>
              </a:ext>
            </a:extLst>
          </p:cNvPr>
          <p:cNvSpPr txBox="1"/>
          <p:nvPr/>
        </p:nvSpPr>
        <p:spPr>
          <a:xfrm>
            <a:off x="3396979" y="172355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select()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9CB15A67-E1FA-4183-AFB5-644E0DFC6740}"/>
              </a:ext>
            </a:extLst>
          </p:cNvPr>
          <p:cNvSpPr txBox="1"/>
          <p:nvPr/>
        </p:nvSpPr>
        <p:spPr>
          <a:xfrm>
            <a:off x="5260689" y="1723555"/>
            <a:ext cx="168164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first()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E0CEE769-A08C-40E4-B533-AFF7C44A2191}"/>
              </a:ext>
            </a:extLst>
          </p:cNvPr>
          <p:cNvSpPr txBox="1"/>
          <p:nvPr/>
        </p:nvSpPr>
        <p:spPr>
          <a:xfrm>
            <a:off x="7049806" y="1723555"/>
            <a:ext cx="168164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find()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677839E8-CCE8-4938-9A1B-95448AE80DF1}"/>
              </a:ext>
            </a:extLst>
          </p:cNvPr>
          <p:cNvSpPr txBox="1"/>
          <p:nvPr/>
        </p:nvSpPr>
        <p:spPr>
          <a:xfrm>
            <a:off x="8838923" y="1723555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value()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C1C29-BA4E-4E13-9A7A-80A102E69896}"/>
              </a:ext>
            </a:extLst>
          </p:cNvPr>
          <p:cNvSpPr txBox="1"/>
          <p:nvPr/>
        </p:nvSpPr>
        <p:spPr>
          <a:xfrm>
            <a:off x="1406975" y="3372186"/>
            <a:ext cx="500156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’)-&gt;select(col1, col2..)-&gt;get();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0E89D-98A0-460D-A662-9B04A0337A46}"/>
              </a:ext>
            </a:extLst>
          </p:cNvPr>
          <p:cNvSpPr txBox="1"/>
          <p:nvPr/>
        </p:nvSpPr>
        <p:spPr>
          <a:xfrm>
            <a:off x="1406975" y="2893805"/>
            <a:ext cx="653858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’)-&gt;where(‘col’, ‘compare sign’ ,value)-&gt;get();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02D69C-58A0-4CDC-9E1B-0E5901CE6F6F}"/>
              </a:ext>
            </a:extLst>
          </p:cNvPr>
          <p:cNvCxnSpPr/>
          <p:nvPr/>
        </p:nvCxnSpPr>
        <p:spPr>
          <a:xfrm>
            <a:off x="5921406" y="3195961"/>
            <a:ext cx="1969224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AB1AC0-E032-4856-B352-6B5C839DD4C7}"/>
              </a:ext>
            </a:extLst>
          </p:cNvPr>
          <p:cNvSpPr txBox="1"/>
          <p:nvPr/>
        </p:nvSpPr>
        <p:spPr>
          <a:xfrm>
            <a:off x="7999014" y="3464056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&lt;, &gt;, =, &gt;=, &lt;=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9DC35-8783-4603-8304-D45F960E9D02}"/>
              </a:ext>
            </a:extLst>
          </p:cNvPr>
          <p:cNvSpPr txBox="1"/>
          <p:nvPr/>
        </p:nvSpPr>
        <p:spPr>
          <a:xfrm>
            <a:off x="1406975" y="3942207"/>
            <a:ext cx="31906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’)-&gt;first();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6F9B-2409-49B7-A849-494ECBD8A3B0}"/>
              </a:ext>
            </a:extLst>
          </p:cNvPr>
          <p:cNvSpPr txBox="1"/>
          <p:nvPr/>
        </p:nvSpPr>
        <p:spPr>
          <a:xfrm>
            <a:off x="1406975" y="4512228"/>
            <a:ext cx="369549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’)-&gt;find(value);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963A8-0C4C-425F-91B5-F3E51AA2EA64}"/>
              </a:ext>
            </a:extLst>
          </p:cNvPr>
          <p:cNvSpPr txBox="1"/>
          <p:nvPr/>
        </p:nvSpPr>
        <p:spPr>
          <a:xfrm>
            <a:off x="1406974" y="5082249"/>
            <a:ext cx="4027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’)-&gt;value(column);</a:t>
            </a:r>
          </a:p>
        </p:txBody>
      </p:sp>
    </p:spTree>
    <p:extLst>
      <p:ext uri="{BB962C8B-B14F-4D97-AF65-F5344CB8AC3E}">
        <p14:creationId xmlns:p14="http://schemas.microsoft.com/office/powerpoint/2010/main" val="28876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725636" y="290710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14CB457B-5710-4552-A1AF-8C7AC8BD9289}"/>
              </a:ext>
            </a:extLst>
          </p:cNvPr>
          <p:cNvSpPr txBox="1"/>
          <p:nvPr/>
        </p:nvSpPr>
        <p:spPr>
          <a:xfrm>
            <a:off x="2663712" y="180610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9F37DD1B-00AF-4E4D-9898-B2D2A68F2533}"/>
              </a:ext>
            </a:extLst>
          </p:cNvPr>
          <p:cNvSpPr txBox="1"/>
          <p:nvPr/>
        </p:nvSpPr>
        <p:spPr>
          <a:xfrm>
            <a:off x="5458705" y="1806108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whereNotBetween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0DAAEEC6-27B0-46B8-A27B-409A5F8BCA33}"/>
              </a:ext>
            </a:extLst>
          </p:cNvPr>
          <p:cNvSpPr txBox="1"/>
          <p:nvPr/>
        </p:nvSpPr>
        <p:spPr>
          <a:xfrm>
            <a:off x="8530471" y="1806108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whereIn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C0264-055D-4817-98B4-59BDA4EE03E9}"/>
              </a:ext>
            </a:extLst>
          </p:cNvPr>
          <p:cNvSpPr txBox="1"/>
          <p:nvPr/>
        </p:nvSpPr>
        <p:spPr>
          <a:xfrm>
            <a:off x="2663712" y="2937063"/>
            <a:ext cx="69188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whereBetween</a:t>
            </a:r>
            <a:r>
              <a:rPr lang="en-US" dirty="0"/>
              <a:t>(col1, [value1, value2])-&gt;get();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059D2C-C1A8-444D-B97C-EE56F3482D76}"/>
              </a:ext>
            </a:extLst>
          </p:cNvPr>
          <p:cNvSpPr txBox="1"/>
          <p:nvPr/>
        </p:nvSpPr>
        <p:spPr>
          <a:xfrm>
            <a:off x="2665191" y="3444572"/>
            <a:ext cx="72666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whereNotBetween</a:t>
            </a:r>
            <a:r>
              <a:rPr lang="en-US" dirty="0"/>
              <a:t>(col1, [value1, value2])-&gt;get();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D0FC8-5F63-4A2E-8BD4-135FA9667F3A}"/>
              </a:ext>
            </a:extLst>
          </p:cNvPr>
          <p:cNvSpPr txBox="1"/>
          <p:nvPr/>
        </p:nvSpPr>
        <p:spPr>
          <a:xfrm>
            <a:off x="2663712" y="3952081"/>
            <a:ext cx="649248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whereIn</a:t>
            </a:r>
            <a:r>
              <a:rPr lang="en-US" dirty="0"/>
              <a:t>(col1, [value1, value2, …])-&gt;get();</a:t>
            </a:r>
          </a:p>
        </p:txBody>
      </p:sp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67749" y="28720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216FF107-752B-417F-AD08-B7EA9FE967B0}"/>
              </a:ext>
            </a:extLst>
          </p:cNvPr>
          <p:cNvSpPr txBox="1"/>
          <p:nvPr/>
        </p:nvSpPr>
        <p:spPr>
          <a:xfrm>
            <a:off x="5378215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1EF1EC70-C5C1-4E8B-8AF4-28DB0DABD24E}"/>
              </a:ext>
            </a:extLst>
          </p:cNvPr>
          <p:cNvSpPr txBox="1"/>
          <p:nvPr/>
        </p:nvSpPr>
        <p:spPr>
          <a:xfrm>
            <a:off x="2653214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orderByDesc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35873835-36D0-46DC-BA3A-6AAF29FFA2E0}"/>
              </a:ext>
            </a:extLst>
          </p:cNvPr>
          <p:cNvSpPr txBox="1"/>
          <p:nvPr/>
        </p:nvSpPr>
        <p:spPr>
          <a:xfrm>
            <a:off x="8103216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inRandomOrder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44022-753E-4D8E-827E-7E220ED33B34}"/>
              </a:ext>
            </a:extLst>
          </p:cNvPr>
          <p:cNvSpPr txBox="1"/>
          <p:nvPr/>
        </p:nvSpPr>
        <p:spPr>
          <a:xfrm>
            <a:off x="2653214" y="3101309"/>
            <a:ext cx="46887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(col)-&gt;get();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ABEA-2268-4939-B8B3-8E592623C76E}"/>
              </a:ext>
            </a:extLst>
          </p:cNvPr>
          <p:cNvSpPr txBox="1"/>
          <p:nvPr/>
        </p:nvSpPr>
        <p:spPr>
          <a:xfrm>
            <a:off x="2654693" y="3608818"/>
            <a:ext cx="590142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</a:t>
            </a:r>
            <a:r>
              <a:rPr lang="en-US" dirty="0"/>
              <a:t>(col, ‘</a:t>
            </a:r>
            <a:r>
              <a:rPr lang="en-US" dirty="0" err="1"/>
              <a:t>asc</a:t>
            </a:r>
            <a:r>
              <a:rPr lang="en-US" dirty="0"/>
              <a:t> or desc’])-&gt;get();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953EB-CD44-43FA-A9AB-B3529EC0D62B}"/>
              </a:ext>
            </a:extLst>
          </p:cNvPr>
          <p:cNvSpPr txBox="1"/>
          <p:nvPr/>
        </p:nvSpPr>
        <p:spPr>
          <a:xfrm>
            <a:off x="2653214" y="4116327"/>
            <a:ext cx="49644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orderByDesc</a:t>
            </a:r>
            <a:r>
              <a:rPr lang="en-US" dirty="0"/>
              <a:t>(col)-&gt;get();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D8764-E91E-4DBE-A90E-A994AE279731}"/>
              </a:ext>
            </a:extLst>
          </p:cNvPr>
          <p:cNvSpPr txBox="1"/>
          <p:nvPr/>
        </p:nvSpPr>
        <p:spPr>
          <a:xfrm>
            <a:off x="2653214" y="4623836"/>
            <a:ext cx="501188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inRandomOrder</a:t>
            </a:r>
            <a:r>
              <a:rPr lang="en-US" dirty="0"/>
              <a:t>()-&gt;get();</a:t>
            </a:r>
          </a:p>
        </p:txBody>
      </p:sp>
    </p:spTree>
    <p:extLst>
      <p:ext uri="{BB962C8B-B14F-4D97-AF65-F5344CB8AC3E}">
        <p14:creationId xmlns:p14="http://schemas.microsoft.com/office/powerpoint/2010/main" val="166736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70007" y="2827228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7E65A862-A6CB-444E-A8C3-64C05B1D4674}"/>
              </a:ext>
            </a:extLst>
          </p:cNvPr>
          <p:cNvSpPr txBox="1"/>
          <p:nvPr/>
        </p:nvSpPr>
        <p:spPr>
          <a:xfrm>
            <a:off x="1712890" y="1584400"/>
            <a:ext cx="174337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4DCB2D1E-E09E-41D5-A91C-C4DB27498706}"/>
              </a:ext>
            </a:extLst>
          </p:cNvPr>
          <p:cNvSpPr txBox="1"/>
          <p:nvPr/>
        </p:nvSpPr>
        <p:spPr>
          <a:xfrm>
            <a:off x="3613967" y="1584400"/>
            <a:ext cx="139304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84DE7626-10E0-4ED1-8E72-A02B1DC7BEB8}"/>
              </a:ext>
            </a:extLst>
          </p:cNvPr>
          <p:cNvSpPr txBox="1"/>
          <p:nvPr/>
        </p:nvSpPr>
        <p:spPr>
          <a:xfrm>
            <a:off x="5292724" y="1584400"/>
            <a:ext cx="160655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max()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1AFD6A0-EB53-4156-8B61-9606FD4DFBC5}"/>
              </a:ext>
            </a:extLst>
          </p:cNvPr>
          <p:cNvSpPr txBox="1"/>
          <p:nvPr/>
        </p:nvSpPr>
        <p:spPr>
          <a:xfrm>
            <a:off x="7006255" y="1584400"/>
            <a:ext cx="1538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sum()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9B598492-2EB6-4560-91F3-CDD755DDC33A}"/>
              </a:ext>
            </a:extLst>
          </p:cNvPr>
          <p:cNvSpPr txBox="1"/>
          <p:nvPr/>
        </p:nvSpPr>
        <p:spPr>
          <a:xfrm>
            <a:off x="8651477" y="1584400"/>
            <a:ext cx="162886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avg()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B106B-0B89-4BB7-A01C-B89109035663}"/>
              </a:ext>
            </a:extLst>
          </p:cNvPr>
          <p:cNvSpPr txBox="1"/>
          <p:nvPr/>
        </p:nvSpPr>
        <p:spPr>
          <a:xfrm>
            <a:off x="1755085" y="2861158"/>
            <a:ext cx="37394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count </a:t>
            </a:r>
            <a:r>
              <a:rPr lang="en-US" dirty="0"/>
              <a:t>(col);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A43A1-CF87-4F96-AEAB-C8B29F43BF48}"/>
              </a:ext>
            </a:extLst>
          </p:cNvPr>
          <p:cNvSpPr txBox="1"/>
          <p:nvPr/>
        </p:nvSpPr>
        <p:spPr>
          <a:xfrm>
            <a:off x="1756564" y="3368667"/>
            <a:ext cx="35425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max(col);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886D0-7AEF-49C0-AED4-197F635FAD4E}"/>
              </a:ext>
            </a:extLst>
          </p:cNvPr>
          <p:cNvSpPr txBox="1"/>
          <p:nvPr/>
        </p:nvSpPr>
        <p:spPr>
          <a:xfrm>
            <a:off x="1755085" y="3876176"/>
            <a:ext cx="35094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min(col);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59610C-94E8-4C58-99EE-0B964A430BC5}"/>
              </a:ext>
            </a:extLst>
          </p:cNvPr>
          <p:cNvSpPr txBox="1"/>
          <p:nvPr/>
        </p:nvSpPr>
        <p:spPr>
          <a:xfrm>
            <a:off x="1755085" y="4383685"/>
            <a:ext cx="354629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sum(col);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75674-2667-4E92-9C6D-62D6055D7A52}"/>
              </a:ext>
            </a:extLst>
          </p:cNvPr>
          <p:cNvSpPr txBox="1"/>
          <p:nvPr/>
        </p:nvSpPr>
        <p:spPr>
          <a:xfrm>
            <a:off x="1746432" y="4875976"/>
            <a:ext cx="34671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avg(col);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67749" y="28720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Google Shape;204;p11">
            <a:extLst>
              <a:ext uri="{FF2B5EF4-FFF2-40B4-BE49-F238E27FC236}">
                <a16:creationId xmlns:a16="http://schemas.microsoft.com/office/drawing/2014/main" id="{A574FCF1-0511-47FE-A850-F24C8F69974C}"/>
              </a:ext>
            </a:extLst>
          </p:cNvPr>
          <p:cNvSpPr txBox="1"/>
          <p:nvPr/>
        </p:nvSpPr>
        <p:spPr>
          <a:xfrm>
            <a:off x="4738829" y="1646237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skip() / take()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02744-FB80-4DB2-B232-10239B4FBEBA}"/>
              </a:ext>
            </a:extLst>
          </p:cNvPr>
          <p:cNvSpPr txBox="1"/>
          <p:nvPr/>
        </p:nvSpPr>
        <p:spPr>
          <a:xfrm>
            <a:off x="2653214" y="3101309"/>
            <a:ext cx="5897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skip </a:t>
            </a:r>
            <a:r>
              <a:rPr lang="en-US" dirty="0"/>
              <a:t>(value)-&gt;take(number)-&gt;get();</a:t>
            </a:r>
          </a:p>
        </p:txBody>
      </p:sp>
    </p:spTree>
    <p:extLst>
      <p:ext uri="{BB962C8B-B14F-4D97-AF65-F5344CB8AC3E}">
        <p14:creationId xmlns:p14="http://schemas.microsoft.com/office/powerpoint/2010/main" val="40037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2" y="29106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566643" y="2950112"/>
            <a:ext cx="27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BUILDER FUNCTION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538922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626089" y="1616170"/>
            <a:ext cx="240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Query Builder?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971429" y="463100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371BC-729B-4E3C-BD1A-AFE2A5F6E0BF}"/>
              </a:ext>
            </a:extLst>
          </p:cNvPr>
          <p:cNvSpPr/>
          <p:nvPr/>
        </p:nvSpPr>
        <p:spPr>
          <a:xfrm>
            <a:off x="3117406" y="1595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Laravel's database query builder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provides a convenient, fluent interface to creating and running database queries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2B0B8-11CB-49FE-BFB5-27E2CA4E4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406" y="2567943"/>
            <a:ext cx="4988243" cy="4290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51F9DF-A8EA-46BE-A90E-F6DD18EDFB37}"/>
              </a:ext>
            </a:extLst>
          </p:cNvPr>
          <p:cNvSpPr/>
          <p:nvPr/>
        </p:nvSpPr>
        <p:spPr>
          <a:xfrm>
            <a:off x="4663440" y="6116320"/>
            <a:ext cx="3210560" cy="44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DBAA1-1051-4C8E-BF90-336959ECEE3A}"/>
              </a:ext>
            </a:extLst>
          </p:cNvPr>
          <p:cNvSpPr/>
          <p:nvPr/>
        </p:nvSpPr>
        <p:spPr>
          <a:xfrm>
            <a:off x="3208982" y="3710865"/>
            <a:ext cx="3307228" cy="257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9B9E-4E9C-49EE-BA3E-A80F6D68A158}"/>
              </a:ext>
            </a:extLst>
          </p:cNvPr>
          <p:cNvSpPr txBox="1"/>
          <p:nvPr/>
        </p:nvSpPr>
        <p:spPr>
          <a:xfrm>
            <a:off x="7380267" y="3122081"/>
            <a:ext cx="391870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DB</a:t>
            </a:r>
            <a:r>
              <a:rPr lang="en-US" dirty="0"/>
              <a:t> Class for use Query Builder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1B3F1C-C336-43BF-B2E3-F9B27E44EBC6}"/>
              </a:ext>
            </a:extLst>
          </p:cNvPr>
          <p:cNvCxnSpPr>
            <a:stCxn id="15" idx="3"/>
          </p:cNvCxnSpPr>
          <p:nvPr/>
        </p:nvCxnSpPr>
        <p:spPr>
          <a:xfrm flipV="1">
            <a:off x="6516210" y="3306747"/>
            <a:ext cx="745724" cy="53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C7A3A5-F42A-445C-BFE8-CBD834E2C591}"/>
              </a:ext>
            </a:extLst>
          </p:cNvPr>
          <p:cNvSpPr txBox="1"/>
          <p:nvPr/>
        </p:nvSpPr>
        <p:spPr>
          <a:xfrm>
            <a:off x="8029817" y="5012049"/>
            <a:ext cx="31847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Ex. Get all data from items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84DC6D-B101-4199-A89E-0AE299452CE0}"/>
              </a:ext>
            </a:extLst>
          </p:cNvPr>
          <p:cNvCxnSpPr/>
          <p:nvPr/>
        </p:nvCxnSpPr>
        <p:spPr>
          <a:xfrm flipV="1">
            <a:off x="7874000" y="5381381"/>
            <a:ext cx="1616229" cy="9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392884" y="401982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805343" y="1465573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SELECT QUERY BASIC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25213-C31D-4EDB-8F28-9097E2C8742D}"/>
              </a:ext>
            </a:extLst>
          </p:cNvPr>
          <p:cNvSpPr txBox="1"/>
          <p:nvPr/>
        </p:nvSpPr>
        <p:spPr>
          <a:xfrm>
            <a:off x="2923676" y="2174396"/>
            <a:ext cx="44260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 err="1">
                <a:solidFill>
                  <a:srgbClr val="7030A0"/>
                </a:solidFill>
              </a:rPr>
              <a:t>selectOne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923676" y="2883219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2466E-F06A-44D2-9215-937245BA7EB0}"/>
              </a:ext>
            </a:extLst>
          </p:cNvPr>
          <p:cNvSpPr txBox="1"/>
          <p:nvPr/>
        </p:nvSpPr>
        <p:spPr>
          <a:xfrm>
            <a:off x="2824002" y="3533224"/>
            <a:ext cx="478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SELECT QUERY BASIC WITH </a:t>
            </a: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/>
              <a:t> CONDITION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923676" y="4090178"/>
            <a:ext cx="546284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1’);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E9C4F-0525-4A26-BF2E-44FA438EE5B3}"/>
              </a:ext>
            </a:extLst>
          </p:cNvPr>
          <p:cNvSpPr txBox="1"/>
          <p:nvPr/>
        </p:nvSpPr>
        <p:spPr>
          <a:xfrm rot="19049853">
            <a:off x="8306187" y="3477877"/>
            <a:ext cx="162871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secure 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62F96-C848-4BE3-9FED-49BFDE310049}"/>
              </a:ext>
            </a:extLst>
          </p:cNvPr>
          <p:cNvSpPr txBox="1"/>
          <p:nvPr/>
        </p:nvSpPr>
        <p:spPr>
          <a:xfrm>
            <a:off x="2923676" y="4654530"/>
            <a:ext cx="58035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?’, [1]);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9300582">
            <a:off x="8509855" y="3644138"/>
            <a:ext cx="30806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MySQL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C460A-914F-4F73-80AC-D9D1B33F2E4E}"/>
              </a:ext>
            </a:extLst>
          </p:cNvPr>
          <p:cNvSpPr txBox="1"/>
          <p:nvPr/>
        </p:nvSpPr>
        <p:spPr>
          <a:xfrm>
            <a:off x="2923676" y="5277700"/>
            <a:ext cx="65562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:id’, [‘id’ =&gt; 2]);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9A3270-905B-4CA8-8619-17C9298FFFDA}"/>
              </a:ext>
            </a:extLst>
          </p:cNvPr>
          <p:cNvSpPr/>
          <p:nvPr/>
        </p:nvSpPr>
        <p:spPr>
          <a:xfrm rot="19204365">
            <a:off x="9269576" y="4317042"/>
            <a:ext cx="282096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PDO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797358" y="2423192"/>
            <a:ext cx="8876778" cy="230828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posts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PostController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, Post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PostFactory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Table columns: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data using faker library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Use query builder to display all posts in function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getAllPosts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Use query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buider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display only post where id = 10 in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fuction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getOnePost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sz="2400"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9" y="416369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295608" y="2872267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CRUD 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408030" y="3436619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384363" y="3985620"/>
            <a:ext cx="839870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insert </a:t>
            </a:r>
            <a:r>
              <a:rPr lang="en-US" dirty="0"/>
              <a:t>(‘INSERT INTO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(col1, col2, ..) VALUES (?, ?, ..)</a:t>
            </a:r>
            <a:r>
              <a:rPr lang="en-US" dirty="0"/>
              <a:t>’, [value1, value2,…]);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021206">
            <a:off x="7816436" y="2691228"/>
            <a:ext cx="30806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MySQL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BCB64-DAFB-4B19-A549-4BEDF97BA43B}"/>
              </a:ext>
            </a:extLst>
          </p:cNvPr>
          <p:cNvSpPr txBox="1"/>
          <p:nvPr/>
        </p:nvSpPr>
        <p:spPr>
          <a:xfrm>
            <a:off x="2408030" y="4578539"/>
            <a:ext cx="87963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update </a:t>
            </a:r>
            <a:r>
              <a:rPr lang="en-US" dirty="0"/>
              <a:t>(‘UPDATE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SET col1 = ?, col2 =?, .. WHERE id = ?</a:t>
            </a:r>
            <a:r>
              <a:rPr lang="en-US" dirty="0"/>
              <a:t>’, [value1, value2,…]);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9BE3C-9F74-49A2-892E-0BCE2C742BF0}"/>
              </a:ext>
            </a:extLst>
          </p:cNvPr>
          <p:cNvSpPr txBox="1"/>
          <p:nvPr/>
        </p:nvSpPr>
        <p:spPr>
          <a:xfrm>
            <a:off x="2384363" y="5157744"/>
            <a:ext cx="5992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delete </a:t>
            </a:r>
            <a:r>
              <a:rPr lang="en-US" dirty="0"/>
              <a:t>(‘DELETE FROM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WHERE id = ?</a:t>
            </a:r>
            <a:r>
              <a:rPr lang="en-US" dirty="0"/>
              <a:t>’ [value]);</a:t>
            </a:r>
          </a:p>
        </p:txBody>
      </p:sp>
    </p:spTree>
    <p:extLst>
      <p:ext uri="{BB962C8B-B14F-4D97-AF65-F5344CB8AC3E}">
        <p14:creationId xmlns:p14="http://schemas.microsoft.com/office/powerpoint/2010/main" val="27213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9" y="416369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295608" y="2481648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CRUD 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408030" y="3046000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384363" y="3595001"/>
            <a:ext cx="730674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insert </a:t>
            </a:r>
            <a:r>
              <a:rPr lang="en-US" dirty="0"/>
              <a:t>(‘INSERT INTO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(col1, col2, ..) VALUES (:key1, :key2, ..)</a:t>
            </a:r>
            <a:r>
              <a:rPr lang="en-US" dirty="0"/>
              <a:t>’, </a:t>
            </a:r>
          </a:p>
          <a:p>
            <a:r>
              <a:rPr lang="en-US" dirty="0"/>
              <a:t>[‘key1’ =&gt; value1, ‘key2’ =&gt; valu2,…]);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021206">
            <a:off x="7946280" y="2300609"/>
            <a:ext cx="282096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PDO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BCB64-DAFB-4B19-A549-4BEDF97BA43B}"/>
              </a:ext>
            </a:extLst>
          </p:cNvPr>
          <p:cNvSpPr txBox="1"/>
          <p:nvPr/>
        </p:nvSpPr>
        <p:spPr>
          <a:xfrm>
            <a:off x="2384363" y="4462856"/>
            <a:ext cx="7774949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update </a:t>
            </a:r>
            <a:r>
              <a:rPr lang="en-US" dirty="0"/>
              <a:t>(‘UPDATE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SET col1 = :key1, col2 =:key2, .. WHERE id = :id</a:t>
            </a:r>
            <a:r>
              <a:rPr lang="en-US" dirty="0"/>
              <a:t>’, </a:t>
            </a:r>
          </a:p>
          <a:p>
            <a:r>
              <a:rPr lang="en-US" dirty="0"/>
              <a:t>[‘key1’ =&gt; value1, ‘key2’ =&gt; valu2, ‘id’ =&gt; value3…]);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9BE3C-9F74-49A2-892E-0BCE2C742BF0}"/>
              </a:ext>
            </a:extLst>
          </p:cNvPr>
          <p:cNvSpPr txBox="1"/>
          <p:nvPr/>
        </p:nvSpPr>
        <p:spPr>
          <a:xfrm>
            <a:off x="2384363" y="5406804"/>
            <a:ext cx="669317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delete </a:t>
            </a:r>
            <a:r>
              <a:rPr lang="en-US" dirty="0"/>
              <a:t>(‘DELETE FROM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WHERE id = :id</a:t>
            </a:r>
            <a:r>
              <a:rPr lang="en-US" dirty="0"/>
              <a:t>’ [‘id’ =&gt; value]);</a:t>
            </a:r>
          </a:p>
        </p:txBody>
      </p:sp>
    </p:spTree>
    <p:extLst>
      <p:ext uri="{BB962C8B-B14F-4D97-AF65-F5344CB8AC3E}">
        <p14:creationId xmlns:p14="http://schemas.microsoft.com/office/powerpoint/2010/main" val="16778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Lets CRUD one post that has id = 51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MySQL prepare statement </a:t>
            </a:r>
          </a:p>
          <a:p>
            <a:pPr marL="342900" lvl="0" indent="-342900">
              <a:buFontTx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PDO </a:t>
            </a:r>
            <a:r>
              <a:rPr lang="en-US" sz="2400" dirty="0">
                <a:ea typeface="Calibri"/>
                <a:cs typeface="Calibri"/>
                <a:sym typeface="Calibri"/>
              </a:rPr>
              <a:t>prepare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392884" y="401982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805343" y="1465573"/>
            <a:ext cx="22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TABLE QUERY BASIC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25213-C31D-4EDB-8F28-9097E2C8742D}"/>
              </a:ext>
            </a:extLst>
          </p:cNvPr>
          <p:cNvSpPr txBox="1"/>
          <p:nvPr/>
        </p:nvSpPr>
        <p:spPr>
          <a:xfrm>
            <a:off x="2923676" y="2008330"/>
            <a:ext cx="307218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’)-&gt;get();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2466E-F06A-44D2-9215-937245BA7EB0}"/>
              </a:ext>
            </a:extLst>
          </p:cNvPr>
          <p:cNvSpPr txBox="1"/>
          <p:nvPr/>
        </p:nvSpPr>
        <p:spPr>
          <a:xfrm>
            <a:off x="2805343" y="3134850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TABLE QUERY BASIC WITH </a:t>
            </a: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/>
              <a:t>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E9C4F-0525-4A26-BF2E-44FA438EE5B3}"/>
              </a:ext>
            </a:extLst>
          </p:cNvPr>
          <p:cNvSpPr txBox="1"/>
          <p:nvPr/>
        </p:nvSpPr>
        <p:spPr>
          <a:xfrm rot="19049853">
            <a:off x="8137129" y="1280906"/>
            <a:ext cx="291554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only title and 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D4A38-511A-471B-AF1A-FA49B37BA489}"/>
              </a:ext>
            </a:extLst>
          </p:cNvPr>
          <p:cNvSpPr txBox="1"/>
          <p:nvPr/>
        </p:nvSpPr>
        <p:spPr>
          <a:xfrm>
            <a:off x="2923676" y="2599973"/>
            <a:ext cx="573625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’)-&gt;select(‘title’, ‘description’)-&gt;get();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9F4FE-DA07-4FC9-90BE-19B1E63C98B8}"/>
              </a:ext>
            </a:extLst>
          </p:cNvPr>
          <p:cNvSpPr txBox="1"/>
          <p:nvPr/>
        </p:nvSpPr>
        <p:spPr>
          <a:xfrm>
            <a:off x="3033601" y="3608069"/>
            <a:ext cx="494321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‘&gt;’, 10)-&gt;get();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1BC49-E59F-46C9-A9DF-65F573FDCABC}"/>
              </a:ext>
            </a:extLst>
          </p:cNvPr>
          <p:cNvSpPr txBox="1"/>
          <p:nvPr/>
        </p:nvSpPr>
        <p:spPr>
          <a:xfrm>
            <a:off x="3033601" y="4148898"/>
            <a:ext cx="471718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10)-&gt;get();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D83D1-9777-4D84-8871-79D71268618C}"/>
              </a:ext>
            </a:extLst>
          </p:cNvPr>
          <p:cNvSpPr txBox="1"/>
          <p:nvPr/>
        </p:nvSpPr>
        <p:spPr>
          <a:xfrm rot="19049853">
            <a:off x="8253553" y="3292746"/>
            <a:ext cx="250248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only that equal id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4E41E-8D46-4B8F-966E-F9FE071F56F4}"/>
              </a:ext>
            </a:extLst>
          </p:cNvPr>
          <p:cNvSpPr txBox="1"/>
          <p:nvPr/>
        </p:nvSpPr>
        <p:spPr>
          <a:xfrm>
            <a:off x="3033601" y="4689727"/>
            <a:ext cx="494321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‘=’, 10)-&gt;get();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16D915-EB03-4347-91EB-03F3DC1B5DEF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750790" y="4322777"/>
            <a:ext cx="831528" cy="1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ABD02-1D51-4F60-B938-CD616EB9EB00}"/>
              </a:ext>
            </a:extLst>
          </p:cNvPr>
          <p:cNvCxnSpPr>
            <a:stCxn id="29" idx="3"/>
          </p:cNvCxnSpPr>
          <p:nvPr/>
        </p:nvCxnSpPr>
        <p:spPr>
          <a:xfrm flipV="1">
            <a:off x="7976814" y="4458922"/>
            <a:ext cx="605504" cy="41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32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1079</Words>
  <Application>Microsoft Office PowerPoint</Application>
  <PresentationFormat>Widescreen</PresentationFormat>
  <Paragraphs>178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Segoe UI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Vansao Hang</cp:lastModifiedBy>
  <cp:revision>231</cp:revision>
  <dcterms:created xsi:type="dcterms:W3CDTF">2021-05-13T04:16:30Z</dcterms:created>
  <dcterms:modified xsi:type="dcterms:W3CDTF">2022-06-23T10:35:46Z</dcterms:modified>
</cp:coreProperties>
</file>