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36521ddcd_0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36521ddcd_0_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36521ddcd_0_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36521ddcd_0_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371e74fc5_2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371e74fc5_2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708299" y="337508"/>
            <a:ext cx="7727401"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271074" y="1491696"/>
            <a:ext cx="8601850" cy="22199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8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3"/>
          <p:cNvSpPr txBox="1"/>
          <p:nvPr>
            <p:ph type="title"/>
          </p:nvPr>
        </p:nvSpPr>
        <p:spPr>
          <a:xfrm>
            <a:off x="708299" y="337508"/>
            <a:ext cx="7727401"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5"/>
          <p:cNvSpPr txBox="1"/>
          <p:nvPr>
            <p:ph type="title"/>
          </p:nvPr>
        </p:nvSpPr>
        <p:spPr>
          <a:xfrm>
            <a:off x="708299" y="337508"/>
            <a:ext cx="7727401"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4037150" y="950990"/>
            <a:ext cx="3802614" cy="4192508"/>
          </a:xfrm>
          <a:prstGeom prst="rect">
            <a:avLst/>
          </a:prstGeom>
          <a:noFill/>
          <a:ln>
            <a:noFill/>
          </a:ln>
        </p:spPr>
      </p:pic>
      <p:sp>
        <p:nvSpPr>
          <p:cNvPr id="7" name="Google Shape;7;p1"/>
          <p:cNvSpPr/>
          <p:nvPr/>
        </p:nvSpPr>
        <p:spPr>
          <a:xfrm>
            <a:off x="-47" y="4812003"/>
            <a:ext cx="3045460" cy="0"/>
          </a:xfrm>
          <a:custGeom>
            <a:rect b="b" l="l" r="r" t="t"/>
            <a:pathLst>
              <a:path extrusionOk="0" h="120000" w="3045460">
                <a:moveTo>
                  <a:pt x="0" y="0"/>
                </a:moveTo>
                <a:lnTo>
                  <a:pt x="3044999" y="0"/>
                </a:lnTo>
              </a:path>
            </a:pathLst>
          </a:custGeom>
          <a:noFill/>
          <a:ln cap="flat" cmpd="sng" w="45750">
            <a:solidFill>
              <a:srgbClr val="DE702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3045000" y="4812212"/>
            <a:ext cx="6099175" cy="0"/>
          </a:xfrm>
          <a:custGeom>
            <a:rect b="b" l="l" r="r" t="t"/>
            <a:pathLst>
              <a:path extrusionOk="0" h="120000" w="6099175">
                <a:moveTo>
                  <a:pt x="0" y="0"/>
                </a:moveTo>
                <a:lnTo>
                  <a:pt x="6098999" y="0"/>
                </a:lnTo>
              </a:path>
            </a:pathLst>
          </a:custGeom>
          <a:noFill/>
          <a:ln cap="flat" cmpd="sng" w="45350">
            <a:solidFill>
              <a:srgbClr val="0F78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0" y="4834890"/>
            <a:ext cx="9144000" cy="309245"/>
          </a:xfrm>
          <a:custGeom>
            <a:rect b="b" l="l" r="r" t="t"/>
            <a:pathLst>
              <a:path extrusionOk="0" h="309245" w="9144000">
                <a:moveTo>
                  <a:pt x="9143999" y="308699"/>
                </a:moveTo>
                <a:lnTo>
                  <a:pt x="0" y="308699"/>
                </a:lnTo>
                <a:lnTo>
                  <a:pt x="0" y="0"/>
                </a:lnTo>
                <a:lnTo>
                  <a:pt x="9143999" y="0"/>
                </a:lnTo>
                <a:lnTo>
                  <a:pt x="9143999" y="30869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47" y="9155"/>
            <a:ext cx="3045460" cy="0"/>
          </a:xfrm>
          <a:custGeom>
            <a:rect b="b" l="l" r="r" t="t"/>
            <a:pathLst>
              <a:path extrusionOk="0" h="120000" w="3045460">
                <a:moveTo>
                  <a:pt x="3044999" y="0"/>
                </a:moveTo>
                <a:lnTo>
                  <a:pt x="0" y="0"/>
                </a:lnTo>
              </a:path>
            </a:pathLst>
          </a:custGeom>
          <a:noFill/>
          <a:ln cap="flat" cmpd="sng" w="50775">
            <a:solidFill>
              <a:srgbClr val="A5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3045000" y="9573"/>
            <a:ext cx="6099175" cy="0"/>
          </a:xfrm>
          <a:custGeom>
            <a:rect b="b" l="l" r="r" t="t"/>
            <a:pathLst>
              <a:path extrusionOk="0" h="120000" w="6099175">
                <a:moveTo>
                  <a:pt x="6098999" y="0"/>
                </a:moveTo>
                <a:lnTo>
                  <a:pt x="0" y="0"/>
                </a:lnTo>
              </a:path>
            </a:pathLst>
          </a:custGeom>
          <a:noFill/>
          <a:ln cap="flat" cmpd="sng" w="50775">
            <a:solidFill>
              <a:srgbClr val="90142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 name="Google Shape;12;p1"/>
          <p:cNvPicPr preferRelativeResize="0"/>
          <p:nvPr/>
        </p:nvPicPr>
        <p:blipFill rotWithShape="1">
          <a:blip r:embed="rId2">
            <a:alphaModFix/>
          </a:blip>
          <a:srcRect b="0" l="0" r="0" t="0"/>
          <a:stretch/>
        </p:blipFill>
        <p:spPr>
          <a:xfrm>
            <a:off x="244475" y="0"/>
            <a:ext cx="1724024" cy="975011"/>
          </a:xfrm>
          <a:prstGeom prst="rect">
            <a:avLst/>
          </a:prstGeom>
          <a:noFill/>
          <a:ln>
            <a:noFill/>
          </a:ln>
        </p:spPr>
      </p:pic>
      <p:sp>
        <p:nvSpPr>
          <p:cNvPr id="13" name="Google Shape;13;p1"/>
          <p:cNvSpPr txBox="1"/>
          <p:nvPr>
            <p:ph type="title"/>
          </p:nvPr>
        </p:nvSpPr>
        <p:spPr>
          <a:xfrm>
            <a:off x="708299" y="337508"/>
            <a:ext cx="7727401" cy="7569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271074" y="1491696"/>
            <a:ext cx="8601850" cy="22199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kaggle.com/datasets/ghassenkhaled/airways-custom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ph type="title"/>
          </p:nvPr>
        </p:nvSpPr>
        <p:spPr>
          <a:xfrm>
            <a:off x="437168" y="1908499"/>
            <a:ext cx="36442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FINAL PROJECT</a:t>
            </a:r>
            <a:endParaRPr sz="3600"/>
          </a:p>
        </p:txBody>
      </p:sp>
      <p:sp>
        <p:nvSpPr>
          <p:cNvPr id="51" name="Google Shape;51;p7"/>
          <p:cNvSpPr txBox="1"/>
          <p:nvPr/>
        </p:nvSpPr>
        <p:spPr>
          <a:xfrm>
            <a:off x="144050" y="3185268"/>
            <a:ext cx="5337175" cy="10801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700">
                <a:solidFill>
                  <a:schemeClr val="dk1"/>
                </a:solidFill>
                <a:latin typeface="Calibri"/>
                <a:ea typeface="Calibri"/>
                <a:cs typeface="Calibri"/>
                <a:sym typeface="Calibri"/>
              </a:rPr>
              <a:t>Data Analytics and Machine Learning</a:t>
            </a:r>
            <a:endParaRPr sz="2700">
              <a:solidFill>
                <a:schemeClr val="dk1"/>
              </a:solidFill>
              <a:latin typeface="Calibri"/>
              <a:ea typeface="Calibri"/>
              <a:cs typeface="Calibri"/>
              <a:sym typeface="Calibri"/>
            </a:endParaRPr>
          </a:p>
          <a:p>
            <a:pPr indent="0" lvl="0" marL="12700" marR="0" rtl="0" algn="l">
              <a:lnSpc>
                <a:spcPct val="100000"/>
              </a:lnSpc>
              <a:spcBef>
                <a:spcPts val="25"/>
              </a:spcBef>
              <a:spcAft>
                <a:spcPts val="0"/>
              </a:spcAft>
              <a:buNone/>
            </a:pPr>
            <a:r>
              <a:rPr lang="en-US" sz="2100">
                <a:solidFill>
                  <a:schemeClr val="dk1"/>
                </a:solidFill>
                <a:latin typeface="Calibri"/>
                <a:ea typeface="Calibri"/>
                <a:cs typeface="Calibri"/>
                <a:sym typeface="Calibri"/>
              </a:rPr>
              <a:t>Spring 2023</a:t>
            </a:r>
            <a:endParaRPr sz="21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2100">
                <a:solidFill>
                  <a:schemeClr val="dk1"/>
                </a:solidFill>
                <a:latin typeface="Calibri"/>
                <a:ea typeface="Calibri"/>
                <a:cs typeface="Calibri"/>
                <a:sym typeface="Calibri"/>
              </a:rPr>
              <a:t>By Prof. Mahmoud Daneshmand</a:t>
            </a:r>
            <a:endParaRPr sz="2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045773" y="354725"/>
            <a:ext cx="37134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Attribute Information</a:t>
            </a:r>
            <a:endParaRPr/>
          </a:p>
        </p:txBody>
      </p:sp>
      <p:pic>
        <p:nvPicPr>
          <p:cNvPr id="111" name="Google Shape;111;p16"/>
          <p:cNvPicPr preferRelativeResize="0"/>
          <p:nvPr/>
        </p:nvPicPr>
        <p:blipFill rotWithShape="1">
          <a:blip r:embed="rId3">
            <a:alphaModFix/>
          </a:blip>
          <a:srcRect b="24958" l="4231" r="64379" t="20949"/>
          <a:stretch/>
        </p:blipFill>
        <p:spPr>
          <a:xfrm>
            <a:off x="1240950" y="937475"/>
            <a:ext cx="5926951" cy="350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579953" y="353775"/>
            <a:ext cx="26115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Dataset</a:t>
            </a:r>
            <a:endParaRPr/>
          </a:p>
        </p:txBody>
      </p:sp>
      <p:pic>
        <p:nvPicPr>
          <p:cNvPr id="117" name="Google Shape;117;p17"/>
          <p:cNvPicPr preferRelativeResize="0"/>
          <p:nvPr/>
        </p:nvPicPr>
        <p:blipFill rotWithShape="1">
          <a:blip r:embed="rId3">
            <a:alphaModFix/>
          </a:blip>
          <a:srcRect b="15071" l="4430" r="5511" t="34671"/>
          <a:stretch/>
        </p:blipFill>
        <p:spPr>
          <a:xfrm>
            <a:off x="412100" y="1119125"/>
            <a:ext cx="8259751" cy="33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024207" y="295416"/>
            <a:ext cx="2663825"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600"/>
              <a:t>Data Preparation</a:t>
            </a:r>
            <a:endParaRPr sz="2600"/>
          </a:p>
        </p:txBody>
      </p:sp>
      <p:sp>
        <p:nvSpPr>
          <p:cNvPr id="123" name="Google Shape;123;p18"/>
          <p:cNvSpPr txBox="1"/>
          <p:nvPr/>
        </p:nvSpPr>
        <p:spPr>
          <a:xfrm>
            <a:off x="126425" y="961875"/>
            <a:ext cx="8530500" cy="3866100"/>
          </a:xfrm>
          <a:prstGeom prst="rect">
            <a:avLst/>
          </a:prstGeom>
          <a:noFill/>
          <a:ln>
            <a:noFill/>
          </a:ln>
        </p:spPr>
        <p:txBody>
          <a:bodyPr anchorCtr="0" anchor="t" bIns="0" lIns="0" spcFirstLastPara="1" rIns="0" wrap="square" tIns="12700">
            <a:spAutoFit/>
          </a:bodyPr>
          <a:lstStyle/>
          <a:p>
            <a:pPr indent="-330200" lvl="0" marL="457200" marR="0" rtl="0" algn="l">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Once the data is properly explored, it is cleaned and prepared for the next phase.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dataset is prepared to be tested, starting with </a:t>
            </a:r>
            <a:r>
              <a:rPr lang="en-US" sz="1600">
                <a:solidFill>
                  <a:schemeClr val="dk1"/>
                </a:solidFill>
                <a:latin typeface="Calibri"/>
                <a:ea typeface="Calibri"/>
                <a:cs typeface="Calibri"/>
                <a:sym typeface="Calibri"/>
              </a:rPr>
              <a:t>converting</a:t>
            </a:r>
            <a:r>
              <a:rPr lang="en-US" sz="1600">
                <a:solidFill>
                  <a:schemeClr val="dk1"/>
                </a:solidFill>
                <a:latin typeface="Calibri"/>
                <a:ea typeface="Calibri"/>
                <a:cs typeface="Calibri"/>
                <a:sym typeface="Calibri"/>
              </a:rPr>
              <a:t> any data types of any </a:t>
            </a:r>
            <a:r>
              <a:rPr lang="en-US" sz="1600">
                <a:solidFill>
                  <a:schemeClr val="dk1"/>
                </a:solidFill>
                <a:latin typeface="Calibri"/>
                <a:ea typeface="Calibri"/>
                <a:cs typeface="Calibri"/>
                <a:sym typeface="Calibri"/>
              </a:rPr>
              <a:t>columns</a:t>
            </a:r>
            <a:r>
              <a:rPr lang="en-US" sz="1600">
                <a:solidFill>
                  <a:schemeClr val="dk1"/>
                </a:solidFill>
                <a:latin typeface="Calibri"/>
                <a:ea typeface="Calibri"/>
                <a:cs typeface="Calibri"/>
                <a:sym typeface="Calibri"/>
              </a:rPr>
              <a:t> to be able to work with the algorithm well.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Necessary libraries are imported, here we used numpy and pandas.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Any missing data i.e null values are handled.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Since our d</a:t>
            </a:r>
            <a:r>
              <a:rPr lang="en-US" sz="1600">
                <a:solidFill>
                  <a:schemeClr val="dk1"/>
                </a:solidFill>
                <a:latin typeface="Calibri"/>
                <a:ea typeface="Calibri"/>
                <a:cs typeface="Calibri"/>
                <a:sym typeface="Calibri"/>
              </a:rPr>
              <a:t>ataset contains categorical variables, we need to convert them into numerical form that can be processed by the Random Forest classifier. We can use techniques like one-hot encoding or label encoding to achieve this.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We used One-hot encoding as it creates binary variables for each category.</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Since our end goal is to predict potential ticket sales, we need to filter out the data to better understand the sales and train it. </a:t>
            </a:r>
            <a:endParaRPr sz="1600">
              <a:solidFill>
                <a:schemeClr val="dk1"/>
              </a:solidFill>
              <a:latin typeface="Calibri"/>
              <a:ea typeface="Calibri"/>
              <a:cs typeface="Calibri"/>
              <a:sym typeface="Calibri"/>
            </a:endParaRPr>
          </a:p>
          <a:p>
            <a:pPr indent="-330200" lvl="0" marL="457200" marR="0" rtl="0" algn="l">
              <a:lnSpc>
                <a:spcPct val="100000"/>
              </a:lnSpc>
              <a:spcBef>
                <a:spcPts val="1000"/>
              </a:spcBef>
              <a:spcAft>
                <a:spcPts val="1000"/>
              </a:spcAft>
              <a:buClr>
                <a:schemeClr val="dk1"/>
              </a:buClr>
              <a:buSzPts val="1600"/>
              <a:buFont typeface="Calibri"/>
              <a:buChar char="●"/>
            </a:pPr>
            <a:r>
              <a:rPr lang="en-US" sz="1600">
                <a:solidFill>
                  <a:schemeClr val="dk1"/>
                </a:solidFill>
                <a:latin typeface="Calibri"/>
                <a:ea typeface="Calibri"/>
                <a:cs typeface="Calibri"/>
                <a:sym typeface="Calibri"/>
              </a:rPr>
              <a:t>Data was filtered to have only purchase lead sales less than 600 days.</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023575" y="276150"/>
            <a:ext cx="30657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Scaled Dataset</a:t>
            </a:r>
            <a:endParaRPr/>
          </a:p>
        </p:txBody>
      </p:sp>
      <p:pic>
        <p:nvPicPr>
          <p:cNvPr id="129" name="Google Shape;129;p19"/>
          <p:cNvPicPr preferRelativeResize="0"/>
          <p:nvPr/>
        </p:nvPicPr>
        <p:blipFill rotWithShape="1">
          <a:blip r:embed="rId3">
            <a:alphaModFix/>
          </a:blip>
          <a:srcRect b="22905" l="3874" r="4751" t="16784"/>
          <a:stretch/>
        </p:blipFill>
        <p:spPr>
          <a:xfrm>
            <a:off x="457500" y="1357575"/>
            <a:ext cx="8333976" cy="3296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08299" y="337508"/>
            <a:ext cx="7727400" cy="3693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Booking data</a:t>
            </a:r>
            <a:endParaRPr/>
          </a:p>
        </p:txBody>
      </p:sp>
      <p:pic>
        <p:nvPicPr>
          <p:cNvPr id="135" name="Google Shape;135;p20"/>
          <p:cNvPicPr preferRelativeResize="0"/>
          <p:nvPr/>
        </p:nvPicPr>
        <p:blipFill>
          <a:blip r:embed="rId3">
            <a:alphaModFix/>
          </a:blip>
          <a:stretch>
            <a:fillRect/>
          </a:stretch>
        </p:blipFill>
        <p:spPr>
          <a:xfrm>
            <a:off x="152400" y="859208"/>
            <a:ext cx="8839201" cy="40058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237625" y="392098"/>
            <a:ext cx="5406900" cy="366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300"/>
              <a:t>Algorithm: Random forest classifier</a:t>
            </a:r>
            <a:endParaRPr sz="2100"/>
          </a:p>
        </p:txBody>
      </p:sp>
      <p:sp>
        <p:nvSpPr>
          <p:cNvPr id="141" name="Google Shape;141;p21"/>
          <p:cNvSpPr txBox="1"/>
          <p:nvPr/>
        </p:nvSpPr>
        <p:spPr>
          <a:xfrm>
            <a:off x="658125" y="1042875"/>
            <a:ext cx="79785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Based on the business objectives and data understanding, choosing the appropriate modal is crucial.</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The algorithm used in the project is Random Forest Algorithm. Random Forest is a well-known machine learning technique that may be used to anticipate consumer bookings for an airline.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It is an ensemble learning approach that integrates many decision trees to increase the model's accuracy and resilience.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Random Forest works by picking a subset of the training data and a subset of the features at random for each decision tree, ensuring that each tree is unique and has its own interpretation of the data. The output of each tree is pooled to form the final forecast during the prediction phase.</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Random Forest can be used in the context of customer booking for an airline to detect patterns and estimate the possibility of a consumer booking a flight by analyzing multiple criteria such as flight dates, ticket pricing, customer demographics, flight routes, and previous booking data.</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 The model's findings can be utilized to optimize pricing and marketing initiatives, improve customer experience, and increase revenue for the airline.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610271" y="394960"/>
            <a:ext cx="4506600" cy="382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latin typeface="Calibri"/>
                <a:ea typeface="Calibri"/>
                <a:cs typeface="Calibri"/>
                <a:sym typeface="Calibri"/>
              </a:rPr>
              <a:t>Results</a:t>
            </a:r>
            <a:r>
              <a:rPr lang="en-US"/>
              <a:t> </a:t>
            </a:r>
            <a:endParaRPr/>
          </a:p>
        </p:txBody>
      </p:sp>
      <p:pic>
        <p:nvPicPr>
          <p:cNvPr id="147" name="Google Shape;147;p22"/>
          <p:cNvPicPr preferRelativeResize="0"/>
          <p:nvPr/>
        </p:nvPicPr>
        <p:blipFill rotWithShape="1">
          <a:blip r:embed="rId3">
            <a:alphaModFix/>
          </a:blip>
          <a:srcRect b="14139" l="4056" r="57128" t="28497"/>
          <a:stretch/>
        </p:blipFill>
        <p:spPr>
          <a:xfrm>
            <a:off x="125300" y="1137375"/>
            <a:ext cx="4340274" cy="3071274"/>
          </a:xfrm>
          <a:prstGeom prst="rect">
            <a:avLst/>
          </a:prstGeom>
          <a:noFill/>
          <a:ln>
            <a:noFill/>
          </a:ln>
        </p:spPr>
      </p:pic>
      <p:pic>
        <p:nvPicPr>
          <p:cNvPr id="148" name="Google Shape;148;p22"/>
          <p:cNvPicPr preferRelativeResize="0"/>
          <p:nvPr/>
        </p:nvPicPr>
        <p:blipFill rotWithShape="1">
          <a:blip r:embed="rId4">
            <a:alphaModFix/>
          </a:blip>
          <a:srcRect b="0" l="2184" r="15679" t="0"/>
          <a:stretch/>
        </p:blipFill>
        <p:spPr>
          <a:xfrm>
            <a:off x="4590475" y="1137375"/>
            <a:ext cx="3701499" cy="307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08299" y="337508"/>
            <a:ext cx="7727400" cy="382200"/>
          </a:xfrm>
          <a:prstGeom prst="rect">
            <a:avLst/>
          </a:prstGeom>
          <a:noFill/>
          <a:ln>
            <a:noFill/>
          </a:ln>
        </p:spPr>
        <p:txBody>
          <a:bodyPr anchorCtr="0" anchor="t" bIns="0" lIns="0" spcFirstLastPara="1" rIns="0" wrap="square" tIns="12700">
            <a:spAutoFit/>
          </a:bodyPr>
          <a:lstStyle/>
          <a:p>
            <a:pPr indent="1002029" lvl="0" marL="2049145" marR="5080" rtl="0" algn="l">
              <a:lnSpc>
                <a:spcPct val="100000"/>
              </a:lnSpc>
              <a:spcBef>
                <a:spcPts val="0"/>
              </a:spcBef>
              <a:spcAft>
                <a:spcPts val="0"/>
              </a:spcAft>
              <a:buNone/>
            </a:pPr>
            <a:r>
              <a:rPr lang="en-US">
                <a:latin typeface="Calibri"/>
                <a:ea typeface="Calibri"/>
                <a:cs typeface="Calibri"/>
                <a:sym typeface="Calibri"/>
              </a:rPr>
              <a:t>Results</a:t>
            </a:r>
            <a:endParaRPr>
              <a:latin typeface="Calibri"/>
              <a:ea typeface="Calibri"/>
              <a:cs typeface="Calibri"/>
              <a:sym typeface="Calibri"/>
            </a:endParaRPr>
          </a:p>
        </p:txBody>
      </p:sp>
      <p:pic>
        <p:nvPicPr>
          <p:cNvPr id="154" name="Google Shape;154;p23"/>
          <p:cNvPicPr preferRelativeResize="0"/>
          <p:nvPr/>
        </p:nvPicPr>
        <p:blipFill>
          <a:blip r:embed="rId3">
            <a:alphaModFix/>
          </a:blip>
          <a:stretch>
            <a:fillRect/>
          </a:stretch>
        </p:blipFill>
        <p:spPr>
          <a:xfrm>
            <a:off x="209175" y="992275"/>
            <a:ext cx="4093225" cy="3487725"/>
          </a:xfrm>
          <a:prstGeom prst="rect">
            <a:avLst/>
          </a:prstGeom>
          <a:noFill/>
          <a:ln>
            <a:noFill/>
          </a:ln>
        </p:spPr>
      </p:pic>
      <p:pic>
        <p:nvPicPr>
          <p:cNvPr id="155" name="Google Shape;155;p23"/>
          <p:cNvPicPr preferRelativeResize="0"/>
          <p:nvPr/>
        </p:nvPicPr>
        <p:blipFill rotWithShape="1">
          <a:blip r:embed="rId4">
            <a:alphaModFix/>
          </a:blip>
          <a:srcRect b="0" l="1980" r="0" t="3864"/>
          <a:stretch/>
        </p:blipFill>
        <p:spPr>
          <a:xfrm>
            <a:off x="4245625" y="992275"/>
            <a:ext cx="4714975" cy="315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2258400" y="273375"/>
            <a:ext cx="4627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Calibri"/>
                <a:ea typeface="Calibri"/>
                <a:cs typeface="Calibri"/>
                <a:sym typeface="Calibri"/>
              </a:rPr>
              <a:t>Results</a:t>
            </a:r>
            <a:endParaRPr b="1" sz="2400">
              <a:latin typeface="Calibri"/>
              <a:ea typeface="Calibri"/>
              <a:cs typeface="Calibri"/>
              <a:sym typeface="Calibri"/>
            </a:endParaRPr>
          </a:p>
        </p:txBody>
      </p:sp>
      <p:pic>
        <p:nvPicPr>
          <p:cNvPr id="161" name="Google Shape;161;p24"/>
          <p:cNvPicPr preferRelativeResize="0"/>
          <p:nvPr/>
        </p:nvPicPr>
        <p:blipFill>
          <a:blip r:embed="rId3">
            <a:alphaModFix/>
          </a:blip>
          <a:stretch>
            <a:fillRect/>
          </a:stretch>
        </p:blipFill>
        <p:spPr>
          <a:xfrm>
            <a:off x="385275" y="868500"/>
            <a:ext cx="8271601" cy="3788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08299" y="337508"/>
            <a:ext cx="7727400" cy="3693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Results</a:t>
            </a:r>
            <a:endParaRPr/>
          </a:p>
        </p:txBody>
      </p:sp>
      <p:sp>
        <p:nvSpPr>
          <p:cNvPr id="167" name="Google Shape;167;p25"/>
          <p:cNvSpPr txBox="1"/>
          <p:nvPr/>
        </p:nvSpPr>
        <p:spPr>
          <a:xfrm>
            <a:off x="708300" y="1217250"/>
            <a:ext cx="73980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Calibri"/>
                <a:ea typeface="Calibri"/>
                <a:cs typeface="Calibri"/>
                <a:sym typeface="Calibri"/>
              </a:rPr>
              <a:t>Using RandomForest Classifier, the features important are:</a:t>
            </a:r>
            <a:endParaRPr b="1" sz="2100">
              <a:latin typeface="Calibri"/>
              <a:ea typeface="Calibri"/>
              <a:cs typeface="Calibri"/>
              <a:sym typeface="Calibri"/>
            </a:endParaRPr>
          </a:p>
          <a:p>
            <a:pPr indent="0" lvl="0" marL="0" rtl="0" algn="l">
              <a:spcBef>
                <a:spcPts val="0"/>
              </a:spcBef>
              <a:spcAft>
                <a:spcPts val="0"/>
              </a:spcAft>
              <a:buNone/>
            </a:pPr>
            <a:r>
              <a:t/>
            </a:r>
            <a:endParaRPr b="1" sz="21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purchase_lead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flight_hour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lenghth_of_stay</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flight_duration</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flight_day</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num_passengers</a:t>
            </a:r>
            <a:endParaRPr sz="1700">
              <a:latin typeface="Calibri"/>
              <a:ea typeface="Calibri"/>
              <a:cs typeface="Calibri"/>
              <a:sym typeface="Calibri"/>
            </a:endParaRPr>
          </a:p>
          <a:p>
            <a:pPr indent="0" lvl="0" marL="45720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The country that had maximum booking applications is Australia.</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The country that had their maximum booking completed is Malaysia.</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nvSpPr>
        <p:spPr>
          <a:xfrm>
            <a:off x="197475" y="2665838"/>
            <a:ext cx="2224405" cy="320601"/>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t/>
            </a:r>
            <a:endParaRPr sz="2000">
              <a:solidFill>
                <a:schemeClr val="dk1"/>
              </a:solidFill>
              <a:latin typeface="Arial"/>
              <a:ea typeface="Arial"/>
              <a:cs typeface="Arial"/>
              <a:sym typeface="Arial"/>
            </a:endParaRPr>
          </a:p>
        </p:txBody>
      </p:sp>
      <p:sp>
        <p:nvSpPr>
          <p:cNvPr id="57" name="Google Shape;57;p8"/>
          <p:cNvSpPr txBox="1"/>
          <p:nvPr>
            <p:ph type="title"/>
          </p:nvPr>
        </p:nvSpPr>
        <p:spPr>
          <a:xfrm>
            <a:off x="1752600" y="1307703"/>
            <a:ext cx="5746750" cy="997709"/>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None/>
            </a:pPr>
            <a:r>
              <a:rPr lang="en-US" sz="3200">
                <a:latin typeface="Times New Roman"/>
                <a:ea typeface="Times New Roman"/>
                <a:cs typeface="Times New Roman"/>
                <a:sym typeface="Times New Roman"/>
              </a:rPr>
              <a:t>PREDICTIVE MODEL FOR CUSTOMER BOOKING</a:t>
            </a:r>
            <a:endParaRPr/>
          </a:p>
        </p:txBody>
      </p:sp>
      <p:sp>
        <p:nvSpPr>
          <p:cNvPr id="58" name="Google Shape;58;p8"/>
          <p:cNvSpPr txBox="1"/>
          <p:nvPr/>
        </p:nvSpPr>
        <p:spPr>
          <a:xfrm>
            <a:off x="120950" y="2986450"/>
            <a:ext cx="45945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Vanshika Nair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Sakshi Tonde</a:t>
            </a:r>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Shreya Melam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Medha Baddam</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662874" y="2409808"/>
            <a:ext cx="7727400" cy="6312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sz="4100"/>
              <a:t>THANK YOU </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3474231" y="576562"/>
            <a:ext cx="257429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Table of Contents</a:t>
            </a:r>
            <a:endParaRPr/>
          </a:p>
        </p:txBody>
      </p:sp>
      <p:sp>
        <p:nvSpPr>
          <p:cNvPr id="64" name="Google Shape;64;p9"/>
          <p:cNvSpPr txBox="1"/>
          <p:nvPr/>
        </p:nvSpPr>
        <p:spPr>
          <a:xfrm>
            <a:off x="638142" y="1361208"/>
            <a:ext cx="3945254" cy="3073400"/>
          </a:xfrm>
          <a:prstGeom prst="rect">
            <a:avLst/>
          </a:prstGeom>
          <a:noFill/>
          <a:ln>
            <a:noFill/>
          </a:ln>
        </p:spPr>
        <p:txBody>
          <a:bodyPr anchorCtr="0" anchor="t" bIns="0" lIns="0" spcFirstLastPara="1" rIns="0" wrap="square" tIns="12700">
            <a:spAutoFit/>
          </a:bodyPr>
          <a:lstStyle/>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Introduction</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CRISP-DM</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Business Understanding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Understanding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Preparation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Modeling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Evaluation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Data Deployment Phase</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Conclusion</a:t>
            </a:r>
            <a:endParaRPr sz="2000">
              <a:solidFill>
                <a:schemeClr val="dk1"/>
              </a:solidFill>
              <a:latin typeface="Arial"/>
              <a:ea typeface="Arial"/>
              <a:cs typeface="Arial"/>
              <a:sym typeface="Arial"/>
            </a:endParaRPr>
          </a:p>
          <a:p>
            <a:pPr indent="-382269" lvl="0" marL="394335"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References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3239325" y="305350"/>
            <a:ext cx="31338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Introduction</a:t>
            </a:r>
            <a:endParaRPr sz="3000"/>
          </a:p>
        </p:txBody>
      </p:sp>
      <p:sp>
        <p:nvSpPr>
          <p:cNvPr id="70" name="Google Shape;70;p10"/>
          <p:cNvSpPr txBox="1"/>
          <p:nvPr/>
        </p:nvSpPr>
        <p:spPr>
          <a:xfrm>
            <a:off x="582400" y="857975"/>
            <a:ext cx="8175300" cy="3832200"/>
          </a:xfrm>
          <a:prstGeom prst="rect">
            <a:avLst/>
          </a:prstGeom>
          <a:noFill/>
          <a:ln>
            <a:noFill/>
          </a:ln>
        </p:spPr>
        <p:txBody>
          <a:bodyPr anchorCtr="0" anchor="t" bIns="0" lIns="0" spcFirstLastPara="1" rIns="0" wrap="square" tIns="12700">
            <a:spAutoFit/>
          </a:bodyPr>
          <a:lstStyle/>
          <a:p>
            <a:pPr indent="1066" lvl="0" marL="365316" marR="619443" rtl="0" algn="just">
              <a:spcBef>
                <a:spcPts val="0"/>
              </a:spcBef>
              <a:spcAft>
                <a:spcPts val="0"/>
              </a:spcAft>
              <a:buNone/>
            </a:pPr>
            <a:r>
              <a:rPr i="0" lang="en-US" sz="1800" u="none" strike="noStrike">
                <a:solidFill>
                  <a:srgbClr val="000000"/>
                </a:solidFill>
              </a:rPr>
              <a:t>Customers are more powerful than ever before because they have instant access to  a multitude of information. This is one of the reasons why the buying cycle is no  longer what it once was.  </a:t>
            </a:r>
            <a:endParaRPr sz="1800">
              <a:solidFill>
                <a:schemeClr val="dk1"/>
              </a:solidFill>
            </a:endParaRPr>
          </a:p>
          <a:p>
            <a:pPr indent="-3555" lvl="0" marL="362280" marR="636016" rtl="0" algn="just">
              <a:spcBef>
                <a:spcPts val="847"/>
              </a:spcBef>
              <a:spcAft>
                <a:spcPts val="0"/>
              </a:spcAft>
              <a:buNone/>
            </a:pPr>
            <a:r>
              <a:rPr i="0" lang="en-US" sz="1800" u="none" strike="noStrike">
                <a:solidFill>
                  <a:srgbClr val="000000"/>
                </a:solidFill>
              </a:rPr>
              <a:t>With the use of data and prediction models, this is achievable. The quality of the  data used to train the machine learning algorithms is the most significant aspect in  a prediction model. </a:t>
            </a:r>
            <a:endParaRPr sz="1800">
              <a:solidFill>
                <a:schemeClr val="dk1"/>
              </a:solidFill>
            </a:endParaRPr>
          </a:p>
          <a:p>
            <a:pPr indent="3555" lvl="0" marL="361747" marR="604279" rtl="0" algn="just">
              <a:spcBef>
                <a:spcPts val="848"/>
              </a:spcBef>
              <a:spcAft>
                <a:spcPts val="0"/>
              </a:spcAft>
              <a:buNone/>
            </a:pPr>
            <a:r>
              <a:rPr i="0" lang="en-US" sz="1800" u="none" strike="noStrike">
                <a:solidFill>
                  <a:srgbClr val="000000"/>
                </a:solidFill>
              </a:rPr>
              <a:t>The objective is to use machine learning algorithms and data analytics techniques  to create a dependable prediction model that will assist the airline in optimizing its operations and making informed decisions about flight capacity, pricing, and  scheduling. The success of this initiative will have far-reaching consequences for </a:t>
            </a:r>
            <a:endParaRPr sz="1800">
              <a:solidFill>
                <a:schemeClr val="dk1"/>
              </a:solidFill>
            </a:endParaRPr>
          </a:p>
          <a:p>
            <a:pPr indent="-4267" lvl="0" marL="361746" marR="656704" rtl="0" algn="just">
              <a:spcBef>
                <a:spcPts val="0"/>
              </a:spcBef>
              <a:spcAft>
                <a:spcPts val="0"/>
              </a:spcAft>
              <a:buNone/>
            </a:pPr>
            <a:r>
              <a:rPr i="0" lang="en-US" sz="1800" u="none" strike="noStrike">
                <a:solidFill>
                  <a:srgbClr val="000000"/>
                </a:solidFill>
              </a:rPr>
              <a:t>the airline sector, resulting in better customer happiness, more revenue, and lower  operating costs.</a:t>
            </a:r>
            <a:r>
              <a:rPr b="0" i="0" lang="en-US" sz="1800" u="none" strike="noStrike">
                <a:solidFill>
                  <a:srgbClr val="000000"/>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type="title"/>
          </p:nvPr>
        </p:nvSpPr>
        <p:spPr>
          <a:xfrm>
            <a:off x="2333325" y="445432"/>
            <a:ext cx="4594860"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Business Understanding Phase</a:t>
            </a:r>
            <a:endParaRPr/>
          </a:p>
        </p:txBody>
      </p:sp>
      <p:sp>
        <p:nvSpPr>
          <p:cNvPr id="76" name="Google Shape;76;p11"/>
          <p:cNvSpPr txBox="1"/>
          <p:nvPr/>
        </p:nvSpPr>
        <p:spPr>
          <a:xfrm>
            <a:off x="90850" y="1047775"/>
            <a:ext cx="8737800" cy="3818400"/>
          </a:xfrm>
          <a:prstGeom prst="rect">
            <a:avLst/>
          </a:prstGeom>
          <a:noFill/>
          <a:ln>
            <a:noFill/>
          </a:ln>
        </p:spPr>
        <p:txBody>
          <a:bodyPr anchorCtr="0" anchor="t" bIns="91425" lIns="91425" spcFirstLastPara="1" rIns="91425" wrap="square" tIns="91425">
            <a:normAutofit/>
          </a:bodyPr>
          <a:lstStyle/>
          <a:p>
            <a:pPr indent="-336550" lvl="0" marL="457200" marR="619442" rtl="0" algn="just">
              <a:lnSpc>
                <a:spcPct val="80000"/>
              </a:lnSpc>
              <a:spcBef>
                <a:spcPts val="0"/>
              </a:spcBef>
              <a:spcAft>
                <a:spcPts val="0"/>
              </a:spcAft>
              <a:buSzPts val="1700"/>
              <a:buChar char="●"/>
            </a:pPr>
            <a:r>
              <a:rPr lang="en-US" sz="1700"/>
              <a:t>The airline industry is very competitive, and airlines are constantly looking for new methods to attract consumers and raise revenue. One method is to forecast client booking behavior and give them customized bargains and incentives that are likely to motivate them to buy a flight ticket. </a:t>
            </a:r>
            <a:endParaRPr sz="1700"/>
          </a:p>
          <a:p>
            <a:pPr indent="-336550" lvl="0" marL="457200" marR="619442" rtl="0" algn="just">
              <a:lnSpc>
                <a:spcPct val="80000"/>
              </a:lnSpc>
              <a:spcBef>
                <a:spcPts val="1000"/>
              </a:spcBef>
              <a:spcAft>
                <a:spcPts val="0"/>
              </a:spcAft>
              <a:buSzPts val="1700"/>
              <a:buChar char="●"/>
            </a:pPr>
            <a:r>
              <a:rPr lang="en-US" sz="1700"/>
              <a:t>Predicting client booking behavior, on the other hand, is a difficult process since it requires assessing a large quantity of data from many sources, such as customer demographics, past booking habits, and external factors such as economic trends and seasonal fluctuations. </a:t>
            </a:r>
            <a:endParaRPr sz="1700"/>
          </a:p>
          <a:p>
            <a:pPr indent="-336550" lvl="0" marL="457200" marR="619442" rtl="0" algn="just">
              <a:lnSpc>
                <a:spcPct val="80000"/>
              </a:lnSpc>
              <a:spcBef>
                <a:spcPts val="1000"/>
              </a:spcBef>
              <a:spcAft>
                <a:spcPts val="0"/>
              </a:spcAft>
              <a:buSzPts val="1700"/>
              <a:buChar char="●"/>
            </a:pPr>
            <a:r>
              <a:rPr lang="en-US" sz="1700"/>
              <a:t>This project aims to develop a predictive model that can accurately forecast customer booking patterns for an airline. This project's predictive model can assist the airline sector in optimizing operations, increasing revenue, and increasing customer pleasure. The airline can plan its operations, including pricing strategies, promotions, and seat inventories, by properly forecasting passenger booking trends. Furthermore, the model can assist the airline in providing individualized services to its consumers by gaining a knowledge of their preferences and behavior.</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3553901" y="472108"/>
            <a:ext cx="292036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Understanding</a:t>
            </a:r>
            <a:endParaRPr/>
          </a:p>
        </p:txBody>
      </p:sp>
      <p:sp>
        <p:nvSpPr>
          <p:cNvPr id="82" name="Google Shape;82;p12"/>
          <p:cNvSpPr txBox="1"/>
          <p:nvPr>
            <p:ph idx="1" type="body"/>
          </p:nvPr>
        </p:nvSpPr>
        <p:spPr>
          <a:xfrm>
            <a:off x="271074" y="1491696"/>
            <a:ext cx="8601900" cy="2778300"/>
          </a:xfrm>
          <a:prstGeom prst="rect">
            <a:avLst/>
          </a:prstGeom>
          <a:noFill/>
          <a:ln>
            <a:noFill/>
          </a:ln>
        </p:spPr>
        <p:txBody>
          <a:bodyPr anchorCtr="0" anchor="t" bIns="0" lIns="0" spcFirstLastPara="1" rIns="0" wrap="square" tIns="12700">
            <a:spAutoFit/>
          </a:bodyPr>
          <a:lstStyle/>
          <a:p>
            <a:pPr indent="0" lvl="0" marL="334010" rtl="0" algn="l">
              <a:lnSpc>
                <a:spcPct val="100000"/>
              </a:lnSpc>
              <a:spcBef>
                <a:spcPts val="0"/>
              </a:spcBef>
              <a:spcAft>
                <a:spcPts val="0"/>
              </a:spcAft>
              <a:buNone/>
            </a:pPr>
            <a:r>
              <a:rPr lang="en-US"/>
              <a:t>Data source:  </a:t>
            </a:r>
            <a:r>
              <a:rPr lang="en-US" u="sng">
                <a:solidFill>
                  <a:schemeClr val="hlink"/>
                </a:solidFill>
                <a:hlinkClick r:id="rId3"/>
              </a:rPr>
              <a:t>https://www.kaggle.com/datasets/ghassenkhaled/airways-customer data?datasetId=2914207&amp;select=customer_airways_data.csv</a:t>
            </a:r>
            <a:endParaRPr/>
          </a:p>
          <a:p>
            <a:pPr indent="0" lvl="0" marL="791210" marR="5080" rtl="0" algn="l">
              <a:lnSpc>
                <a:spcPct val="100000"/>
              </a:lnSpc>
              <a:spcBef>
                <a:spcPts val="0"/>
              </a:spcBef>
              <a:spcAft>
                <a:spcPts val="0"/>
              </a:spcAft>
              <a:buNone/>
            </a:pPr>
            <a:r>
              <a:t/>
            </a:r>
            <a:endParaRPr/>
          </a:p>
          <a:p>
            <a:pPr indent="0" lvl="0" marL="321310" rtl="0" algn="l">
              <a:lnSpc>
                <a:spcPct val="100000"/>
              </a:lnSpc>
              <a:spcBef>
                <a:spcPts val="20"/>
              </a:spcBef>
              <a:spcAft>
                <a:spcPts val="0"/>
              </a:spcAft>
              <a:buNone/>
            </a:pPr>
            <a:r>
              <a:t/>
            </a:r>
            <a:endParaRPr sz="1750">
              <a:latin typeface="Calibri"/>
              <a:ea typeface="Calibri"/>
              <a:cs typeface="Calibri"/>
              <a:sym typeface="Calibri"/>
            </a:endParaRPr>
          </a:p>
          <a:p>
            <a:pPr indent="0" lvl="0" marL="334010" rtl="0" algn="l">
              <a:lnSpc>
                <a:spcPct val="100000"/>
              </a:lnSpc>
              <a:spcBef>
                <a:spcPts val="0"/>
              </a:spcBef>
              <a:spcAft>
                <a:spcPts val="0"/>
              </a:spcAft>
              <a:buNone/>
            </a:pPr>
            <a:r>
              <a:rPr lang="en-US"/>
              <a:t>Details:</a:t>
            </a:r>
            <a:r>
              <a:rPr b="0" lang="en-US"/>
              <a:t> In the discovered data, we have</a:t>
            </a:r>
            <a:r>
              <a:rPr lang="en-US"/>
              <a:t> </a:t>
            </a:r>
            <a:r>
              <a:rPr b="0" lang="en-US"/>
              <a:t>various attributes such as num_passengers, sales_channel, trip_type, booking_origin, flight_hour, flight_duration and so on which helped us better understand how airlines manage their </a:t>
            </a:r>
            <a:r>
              <a:rPr b="0" lang="en-US"/>
              <a:t>ticketing</a:t>
            </a:r>
            <a:r>
              <a:rPr b="0" lang="en-US"/>
              <a:t> system. Such detailed data was essential for the algorithm in order to predict the booking patterns in frequent flyers which helped </a:t>
            </a:r>
            <a:r>
              <a:rPr b="0" lang="en-US"/>
              <a:t>exploring</a:t>
            </a:r>
            <a:r>
              <a:rPr b="0" lang="en-US"/>
              <a:t> and understanding the available data more efficiently. </a:t>
            </a:r>
            <a:endParaRPr b="0"/>
          </a:p>
          <a:p>
            <a:pPr indent="0" lvl="0" marL="0" rtl="0" algn="l">
              <a:lnSpc>
                <a:spcPct val="100000"/>
              </a:lnSpc>
              <a:spcBef>
                <a:spcPts val="0"/>
              </a:spcBef>
              <a:spcAft>
                <a:spcPts val="0"/>
              </a:spcAft>
              <a:buNone/>
            </a:pPr>
            <a:r>
              <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2657245" y="320282"/>
            <a:ext cx="50151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Understanding : Sample Data</a:t>
            </a:r>
            <a:endParaRPr/>
          </a:p>
        </p:txBody>
      </p:sp>
      <p:pic>
        <p:nvPicPr>
          <p:cNvPr id="88" name="Google Shape;88;p13"/>
          <p:cNvPicPr preferRelativeResize="0"/>
          <p:nvPr/>
        </p:nvPicPr>
        <p:blipFill rotWithShape="1">
          <a:blip r:embed="rId3">
            <a:alphaModFix/>
          </a:blip>
          <a:srcRect b="36201" l="4507" r="0" t="5106"/>
          <a:stretch/>
        </p:blipFill>
        <p:spPr>
          <a:xfrm>
            <a:off x="460225" y="903400"/>
            <a:ext cx="8518449" cy="37398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002801" y="262850"/>
            <a:ext cx="5745600" cy="397500"/>
          </a:xfrm>
          <a:prstGeom prst="rect">
            <a:avLst/>
          </a:prstGeom>
          <a:noFill/>
          <a:ln>
            <a:noFill/>
          </a:ln>
        </p:spPr>
        <p:txBody>
          <a:bodyPr anchorCtr="0" anchor="t" bIns="0" lIns="0" spcFirstLastPara="1" rIns="0" wrap="square" tIns="27925">
            <a:spAutoFit/>
          </a:bodyPr>
          <a:lstStyle/>
          <a:p>
            <a:pPr indent="-1730375" lvl="0" marL="1742439" marR="5080" rtl="0" algn="l">
              <a:lnSpc>
                <a:spcPct val="118750"/>
              </a:lnSpc>
              <a:spcBef>
                <a:spcPts val="0"/>
              </a:spcBef>
              <a:spcAft>
                <a:spcPts val="0"/>
              </a:spcAft>
              <a:buNone/>
            </a:pPr>
            <a:r>
              <a:rPr lang="en-US"/>
              <a:t>Data Understanding :Attribute  details</a:t>
            </a:r>
            <a:endParaRPr/>
          </a:p>
        </p:txBody>
      </p:sp>
      <p:sp>
        <p:nvSpPr>
          <p:cNvPr id="94" name="Google Shape;94;p14"/>
          <p:cNvSpPr txBox="1"/>
          <p:nvPr/>
        </p:nvSpPr>
        <p:spPr>
          <a:xfrm>
            <a:off x="232271" y="896106"/>
            <a:ext cx="8516100" cy="443700"/>
          </a:xfrm>
          <a:prstGeom prst="rect">
            <a:avLst/>
          </a:prstGeom>
          <a:noFill/>
          <a:ln>
            <a:noFill/>
          </a:ln>
        </p:spPr>
        <p:txBody>
          <a:bodyPr anchorCtr="0" anchor="t" bIns="0" lIns="0" spcFirstLastPara="1" rIns="0" wrap="square" tIns="165100">
            <a:spAutoFit/>
          </a:bodyPr>
          <a:lstStyle/>
          <a:p>
            <a:pPr indent="0" lvl="0" marL="457200" marR="0" rtl="0" algn="l">
              <a:lnSpc>
                <a:spcPct val="100000"/>
              </a:lnSpc>
              <a:spcBef>
                <a:spcPts val="1200"/>
              </a:spcBef>
              <a:spcAft>
                <a:spcPts val="0"/>
              </a:spcAft>
              <a:buNone/>
            </a:pPr>
            <a:r>
              <a:t/>
            </a:r>
            <a:endParaRPr sz="1800">
              <a:solidFill>
                <a:schemeClr val="dk1"/>
              </a:solidFill>
              <a:latin typeface="Calibri"/>
              <a:ea typeface="Calibri"/>
              <a:cs typeface="Calibri"/>
              <a:sym typeface="Calibri"/>
            </a:endParaRPr>
          </a:p>
        </p:txBody>
      </p:sp>
      <p:sp>
        <p:nvSpPr>
          <p:cNvPr id="95" name="Google Shape;95;p14"/>
          <p:cNvSpPr txBox="1"/>
          <p:nvPr/>
        </p:nvSpPr>
        <p:spPr>
          <a:xfrm>
            <a:off x="786225" y="965100"/>
            <a:ext cx="8153400" cy="426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US" sz="1800"/>
              <a:t>num_passengers</a:t>
            </a:r>
            <a:r>
              <a:rPr lang="en-US" sz="1800"/>
              <a:t> = number of passengers travelling</a:t>
            </a:r>
            <a:endParaRPr sz="1800"/>
          </a:p>
          <a:p>
            <a:pPr indent="-342900" lvl="0" marL="457200" rtl="0" algn="l">
              <a:spcBef>
                <a:spcPts val="1000"/>
              </a:spcBef>
              <a:spcAft>
                <a:spcPts val="0"/>
              </a:spcAft>
              <a:buSzPts val="1800"/>
              <a:buChar char="●"/>
            </a:pPr>
            <a:r>
              <a:rPr b="1" lang="en-US" sz="1800"/>
              <a:t>sales_channel </a:t>
            </a:r>
            <a:r>
              <a:rPr lang="en-US" sz="1800"/>
              <a:t>= sales channel booking was made on</a:t>
            </a:r>
            <a:endParaRPr sz="1800"/>
          </a:p>
          <a:p>
            <a:pPr indent="-342900" lvl="0" marL="457200" rtl="0" algn="l">
              <a:spcBef>
                <a:spcPts val="1000"/>
              </a:spcBef>
              <a:spcAft>
                <a:spcPts val="0"/>
              </a:spcAft>
              <a:buSzPts val="1800"/>
              <a:buChar char="●"/>
            </a:pPr>
            <a:r>
              <a:rPr b="1" lang="en-US" sz="1800"/>
              <a:t>trip_type</a:t>
            </a:r>
            <a:r>
              <a:rPr lang="en-US" sz="1800"/>
              <a:t> = trip Type (Round Trip, One Way, Circle Trip)</a:t>
            </a:r>
            <a:endParaRPr sz="1800"/>
          </a:p>
          <a:p>
            <a:pPr indent="-342900" lvl="0" marL="457200" rtl="0" algn="l">
              <a:spcBef>
                <a:spcPts val="1000"/>
              </a:spcBef>
              <a:spcAft>
                <a:spcPts val="0"/>
              </a:spcAft>
              <a:buSzPts val="1800"/>
              <a:buChar char="●"/>
            </a:pPr>
            <a:r>
              <a:rPr b="1" lang="en-US" sz="1800"/>
              <a:t>purchase_lead</a:t>
            </a:r>
            <a:r>
              <a:rPr lang="en-US" sz="1800"/>
              <a:t> = number of days between travel date and booking date</a:t>
            </a:r>
            <a:endParaRPr sz="1800"/>
          </a:p>
          <a:p>
            <a:pPr indent="-342900" lvl="0" marL="457200" rtl="0" algn="l">
              <a:spcBef>
                <a:spcPts val="1000"/>
              </a:spcBef>
              <a:spcAft>
                <a:spcPts val="0"/>
              </a:spcAft>
              <a:buSzPts val="1800"/>
              <a:buChar char="●"/>
            </a:pPr>
            <a:r>
              <a:rPr b="1" lang="en-US" sz="1800"/>
              <a:t>length_of_stay </a:t>
            </a:r>
            <a:r>
              <a:rPr lang="en-US" sz="1800"/>
              <a:t>= number of days spent at destination</a:t>
            </a:r>
            <a:endParaRPr sz="1800"/>
          </a:p>
          <a:p>
            <a:pPr indent="-342900" lvl="0" marL="457200" rtl="0" algn="l">
              <a:spcBef>
                <a:spcPts val="1000"/>
              </a:spcBef>
              <a:spcAft>
                <a:spcPts val="0"/>
              </a:spcAft>
              <a:buSzPts val="1800"/>
              <a:buChar char="●"/>
            </a:pPr>
            <a:r>
              <a:rPr b="1" lang="en-US" sz="1800"/>
              <a:t>flight_hour </a:t>
            </a:r>
            <a:r>
              <a:rPr lang="en-US" sz="1800"/>
              <a:t>= hour of flight departure</a:t>
            </a:r>
            <a:endParaRPr sz="1800"/>
          </a:p>
          <a:p>
            <a:pPr indent="-342900" lvl="0" marL="457200" rtl="0" algn="l">
              <a:spcBef>
                <a:spcPts val="1000"/>
              </a:spcBef>
              <a:spcAft>
                <a:spcPts val="0"/>
              </a:spcAft>
              <a:buSzPts val="1800"/>
              <a:buChar char="●"/>
            </a:pPr>
            <a:r>
              <a:rPr b="1" lang="en-US" sz="1800"/>
              <a:t>flight_day </a:t>
            </a:r>
            <a:r>
              <a:rPr lang="en-US" sz="1800"/>
              <a:t>= day of week of flight departure</a:t>
            </a:r>
            <a:endParaRPr sz="1800"/>
          </a:p>
          <a:p>
            <a:pPr indent="-342900" lvl="0" marL="457200" rtl="0" algn="l">
              <a:spcBef>
                <a:spcPts val="1000"/>
              </a:spcBef>
              <a:spcAft>
                <a:spcPts val="0"/>
              </a:spcAft>
              <a:buSzPts val="1800"/>
              <a:buChar char="●"/>
            </a:pPr>
            <a:r>
              <a:rPr b="1" lang="en-US" sz="1800"/>
              <a:t>route</a:t>
            </a:r>
            <a:r>
              <a:rPr lang="en-US" sz="1800"/>
              <a:t> = origin -&gt; destination flight route</a:t>
            </a:r>
            <a:endParaRPr sz="1800"/>
          </a:p>
          <a:p>
            <a:pPr indent="-342900" lvl="0" marL="457200" rtl="0" algn="l">
              <a:spcBef>
                <a:spcPts val="1000"/>
              </a:spcBef>
              <a:spcAft>
                <a:spcPts val="0"/>
              </a:spcAft>
              <a:buSzPts val="1800"/>
              <a:buChar char="●"/>
            </a:pPr>
            <a:r>
              <a:rPr b="1" lang="en-US" sz="1800"/>
              <a:t>booking_origin</a:t>
            </a:r>
            <a:r>
              <a:rPr lang="en-US" sz="1800"/>
              <a:t> = country from where booking was made</a:t>
            </a:r>
            <a:endParaRPr sz="1800"/>
          </a:p>
          <a:p>
            <a:pPr indent="0" lvl="0" marL="0" rtl="0" algn="l">
              <a:spcBef>
                <a:spcPts val="10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891523" y="1621837"/>
            <a:ext cx="4977765" cy="274320"/>
          </a:xfrm>
          <a:custGeom>
            <a:rect b="b" l="l" r="r" t="t"/>
            <a:pathLst>
              <a:path extrusionOk="0" h="274319" w="4977765">
                <a:moveTo>
                  <a:pt x="4977296" y="274320"/>
                </a:moveTo>
                <a:lnTo>
                  <a:pt x="0" y="274320"/>
                </a:lnTo>
                <a:lnTo>
                  <a:pt x="0" y="0"/>
                </a:lnTo>
                <a:lnTo>
                  <a:pt x="4977296" y="0"/>
                </a:lnTo>
                <a:lnTo>
                  <a:pt x="4977296" y="2743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5"/>
          <p:cNvSpPr/>
          <p:nvPr/>
        </p:nvSpPr>
        <p:spPr>
          <a:xfrm>
            <a:off x="549070" y="2048557"/>
            <a:ext cx="4563110" cy="274320"/>
          </a:xfrm>
          <a:custGeom>
            <a:rect b="b" l="l" r="r" t="t"/>
            <a:pathLst>
              <a:path extrusionOk="0" h="274319" w="4563110">
                <a:moveTo>
                  <a:pt x="4562623" y="274320"/>
                </a:moveTo>
                <a:lnTo>
                  <a:pt x="0" y="274320"/>
                </a:lnTo>
                <a:lnTo>
                  <a:pt x="0" y="0"/>
                </a:lnTo>
                <a:lnTo>
                  <a:pt x="4562623" y="0"/>
                </a:lnTo>
                <a:lnTo>
                  <a:pt x="4562623" y="2743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5"/>
          <p:cNvSpPr/>
          <p:nvPr/>
        </p:nvSpPr>
        <p:spPr>
          <a:xfrm>
            <a:off x="549070" y="2475277"/>
            <a:ext cx="5109845" cy="274320"/>
          </a:xfrm>
          <a:custGeom>
            <a:rect b="b" l="l" r="r" t="t"/>
            <a:pathLst>
              <a:path extrusionOk="0" h="274319" w="5109845">
                <a:moveTo>
                  <a:pt x="5109455" y="274319"/>
                </a:moveTo>
                <a:lnTo>
                  <a:pt x="0" y="274319"/>
                </a:lnTo>
                <a:lnTo>
                  <a:pt x="0" y="0"/>
                </a:lnTo>
                <a:lnTo>
                  <a:pt x="5109455" y="0"/>
                </a:lnTo>
                <a:lnTo>
                  <a:pt x="5109455" y="2743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5"/>
          <p:cNvSpPr txBox="1"/>
          <p:nvPr/>
        </p:nvSpPr>
        <p:spPr>
          <a:xfrm>
            <a:off x="536370" y="1020874"/>
            <a:ext cx="7746900" cy="443700"/>
          </a:xfrm>
          <a:prstGeom prst="rect">
            <a:avLst/>
          </a:prstGeom>
          <a:noFill/>
          <a:ln>
            <a:noFill/>
          </a:ln>
        </p:spPr>
        <p:txBody>
          <a:bodyPr anchorCtr="0" anchor="t" bIns="0" lIns="0" spcFirstLastPara="1" rIns="0" wrap="square" tIns="165100">
            <a:spAutoFit/>
          </a:bodyPr>
          <a:lstStyle/>
          <a:p>
            <a:pPr indent="0" lvl="0" marL="457200" marR="0" rtl="0" algn="l">
              <a:lnSpc>
                <a:spcPct val="100000"/>
              </a:lnSpc>
              <a:spcBef>
                <a:spcPts val="1200"/>
              </a:spcBef>
              <a:spcAft>
                <a:spcPts val="0"/>
              </a:spcAft>
              <a:buNone/>
            </a:pPr>
            <a:r>
              <a:t/>
            </a:r>
            <a:endParaRPr sz="1800">
              <a:solidFill>
                <a:schemeClr val="dk1"/>
              </a:solidFill>
              <a:latin typeface="Calibri"/>
              <a:ea typeface="Calibri"/>
              <a:cs typeface="Calibri"/>
              <a:sym typeface="Calibri"/>
            </a:endParaRPr>
          </a:p>
        </p:txBody>
      </p:sp>
      <p:sp>
        <p:nvSpPr>
          <p:cNvPr id="104" name="Google Shape;104;p15"/>
          <p:cNvSpPr txBox="1"/>
          <p:nvPr>
            <p:ph type="title"/>
          </p:nvPr>
        </p:nvSpPr>
        <p:spPr>
          <a:xfrm>
            <a:off x="2425606" y="117457"/>
            <a:ext cx="635698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Understanding : Attribute details Cont.</a:t>
            </a:r>
            <a:endParaRPr/>
          </a:p>
        </p:txBody>
      </p:sp>
      <p:sp>
        <p:nvSpPr>
          <p:cNvPr id="105" name="Google Shape;105;p15"/>
          <p:cNvSpPr txBox="1"/>
          <p:nvPr/>
        </p:nvSpPr>
        <p:spPr>
          <a:xfrm>
            <a:off x="536375" y="1155338"/>
            <a:ext cx="8246100" cy="2914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b="1" lang="en-US" sz="1800">
                <a:solidFill>
                  <a:schemeClr val="dk1"/>
                </a:solidFill>
              </a:rPr>
              <a:t>wants_extra_baggage</a:t>
            </a:r>
            <a:r>
              <a:rPr lang="en-US" sz="1800">
                <a:solidFill>
                  <a:schemeClr val="dk1"/>
                </a:solidFill>
              </a:rPr>
              <a:t> = if the customer wanted extra baggage in the booking</a:t>
            </a:r>
            <a:endParaRPr sz="1800">
              <a:solidFill>
                <a:schemeClr val="dk1"/>
              </a:solidFill>
            </a:endParaRPr>
          </a:p>
          <a:p>
            <a:pPr indent="-342900" lvl="0" marL="457200" rtl="0" algn="l">
              <a:spcBef>
                <a:spcPts val="1000"/>
              </a:spcBef>
              <a:spcAft>
                <a:spcPts val="0"/>
              </a:spcAft>
              <a:buClr>
                <a:schemeClr val="dk1"/>
              </a:buClr>
              <a:buSzPts val="1800"/>
              <a:buChar char="●"/>
            </a:pPr>
            <a:r>
              <a:rPr b="1" lang="en-US" sz="1800">
                <a:solidFill>
                  <a:schemeClr val="dk1"/>
                </a:solidFill>
              </a:rPr>
              <a:t>wants_preferred_seat </a:t>
            </a:r>
            <a:r>
              <a:rPr lang="en-US" sz="1800">
                <a:solidFill>
                  <a:schemeClr val="dk1"/>
                </a:solidFill>
              </a:rPr>
              <a:t>= if the customer wanted a preferred seat in the booking</a:t>
            </a:r>
            <a:endParaRPr sz="1800">
              <a:solidFill>
                <a:schemeClr val="dk1"/>
              </a:solidFill>
            </a:endParaRPr>
          </a:p>
          <a:p>
            <a:pPr indent="-342900" lvl="0" marL="457200" rtl="0" algn="l">
              <a:spcBef>
                <a:spcPts val="1000"/>
              </a:spcBef>
              <a:spcAft>
                <a:spcPts val="0"/>
              </a:spcAft>
              <a:buClr>
                <a:schemeClr val="dk1"/>
              </a:buClr>
              <a:buSzPts val="1800"/>
              <a:buChar char="●"/>
            </a:pPr>
            <a:r>
              <a:rPr b="1" lang="en-US" sz="1800">
                <a:solidFill>
                  <a:schemeClr val="dk1"/>
                </a:solidFill>
              </a:rPr>
              <a:t>wants_in_flight_meals </a:t>
            </a:r>
            <a:r>
              <a:rPr lang="en-US" sz="1800">
                <a:solidFill>
                  <a:schemeClr val="dk1"/>
                </a:solidFill>
              </a:rPr>
              <a:t>= if the customer wanted in-flight meals in the booking</a:t>
            </a:r>
            <a:endParaRPr sz="1800">
              <a:solidFill>
                <a:schemeClr val="dk1"/>
              </a:solidFill>
            </a:endParaRPr>
          </a:p>
          <a:p>
            <a:pPr indent="-342900" lvl="0" marL="457200" rtl="0" algn="l">
              <a:spcBef>
                <a:spcPts val="1000"/>
              </a:spcBef>
              <a:spcAft>
                <a:spcPts val="0"/>
              </a:spcAft>
              <a:buClr>
                <a:schemeClr val="dk1"/>
              </a:buClr>
              <a:buSzPts val="1800"/>
              <a:buChar char="●"/>
            </a:pPr>
            <a:r>
              <a:rPr b="1" lang="en-US" sz="1800">
                <a:solidFill>
                  <a:schemeClr val="dk1"/>
                </a:solidFill>
              </a:rPr>
              <a:t>flight_duration</a:t>
            </a:r>
            <a:r>
              <a:rPr lang="en-US" sz="1800">
                <a:solidFill>
                  <a:schemeClr val="dk1"/>
                </a:solidFill>
              </a:rPr>
              <a:t> = total duration of flight (in hours)</a:t>
            </a:r>
            <a:endParaRPr sz="1800">
              <a:solidFill>
                <a:schemeClr val="dk1"/>
              </a:solidFill>
            </a:endParaRPr>
          </a:p>
          <a:p>
            <a:pPr indent="-342900" lvl="0" marL="457200" rtl="0" algn="l">
              <a:spcBef>
                <a:spcPts val="1000"/>
              </a:spcBef>
              <a:spcAft>
                <a:spcPts val="1000"/>
              </a:spcAft>
              <a:buClr>
                <a:schemeClr val="dk1"/>
              </a:buClr>
              <a:buSzPts val="1800"/>
              <a:buChar char="●"/>
            </a:pPr>
            <a:r>
              <a:rPr b="1" lang="en-US" sz="1800">
                <a:solidFill>
                  <a:schemeClr val="dk1"/>
                </a:solidFill>
              </a:rPr>
              <a:t>booking_complete </a:t>
            </a:r>
            <a:r>
              <a:rPr lang="en-US" sz="1800">
                <a:solidFill>
                  <a:schemeClr val="dk1"/>
                </a:solidFill>
              </a:rPr>
              <a:t>= flag indicating if the customer completed the booking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