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7"/>
  </p:notesMasterIdLst>
  <p:handoutMasterIdLst>
    <p:handoutMasterId r:id="rId18"/>
  </p:handoutMasterIdLst>
  <p:sldIdLst>
    <p:sldId id="538" r:id="rId2"/>
    <p:sldId id="535" r:id="rId3"/>
    <p:sldId id="569" r:id="rId4"/>
    <p:sldId id="588" r:id="rId5"/>
    <p:sldId id="580" r:id="rId6"/>
    <p:sldId id="581" r:id="rId7"/>
    <p:sldId id="582" r:id="rId8"/>
    <p:sldId id="583" r:id="rId9"/>
    <p:sldId id="584" r:id="rId10"/>
    <p:sldId id="562" r:id="rId11"/>
    <p:sldId id="567" r:id="rId12"/>
    <p:sldId id="565" r:id="rId13"/>
    <p:sldId id="568" r:id="rId14"/>
    <p:sldId id="552" r:id="rId15"/>
    <p:sldId id="549" r:id="rId16"/>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CC"/>
    <a:srgbClr val="FF0066"/>
    <a:srgbClr val="33CC33"/>
    <a:srgbClr val="00FFFF"/>
    <a:srgbClr val="6600FF"/>
    <a:srgbClr val="CC66FF"/>
    <a:srgbClr val="62832D"/>
    <a:srgbClr val="0066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6811" autoAdjust="0"/>
  </p:normalViewPr>
  <p:slideViewPr>
    <p:cSldViewPr>
      <p:cViewPr>
        <p:scale>
          <a:sx n="66" d="100"/>
          <a:sy n="66" d="100"/>
        </p:scale>
        <p:origin x="668" y="68"/>
      </p:cViewPr>
      <p:guideLst>
        <p:guide orient="horz" pos="2160"/>
        <p:guide pos="3840"/>
      </p:guideLst>
    </p:cSldViewPr>
  </p:slideViewPr>
  <p:notesTextViewPr>
    <p:cViewPr>
      <p:scale>
        <a:sx n="100" d="100"/>
        <a:sy n="100" d="100"/>
      </p:scale>
      <p:origin x="0" y="0"/>
    </p:cViewPr>
  </p:notesTextViewPr>
  <p:sorterViewPr>
    <p:cViewPr>
      <p:scale>
        <a:sx n="90" d="100"/>
        <a:sy n="90" d="100"/>
      </p:scale>
      <p:origin x="0" y="13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pPr>
                <a:defRPr/>
              </a:pPr>
              <a:t>12/5/2022</a:t>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pPr>
                <a:defRPr/>
              </a:pPr>
              <a:t>12/5/2022</a:t>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pPr>
                <a:defRPr/>
              </a:pPr>
              <a:t>‹#›</a:t>
            </a:fld>
            <a:endParaRPr lang="en-US"/>
          </a:p>
        </p:txBody>
      </p:sp>
    </p:spTree>
    <p:extLst>
      <p:ext uri="{BB962C8B-B14F-4D97-AF65-F5344CB8AC3E}">
        <p14:creationId xmlns:p14="http://schemas.microsoft.com/office/powerpoint/2010/main" val="13029284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extLst>
      <p:ext uri="{BB962C8B-B14F-4D97-AF65-F5344CB8AC3E}">
        <p14:creationId xmlns:p14="http://schemas.microsoft.com/office/powerpoint/2010/main" val="1474402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57820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7: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7: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7:notes"/>
          <p:cNvSpPr txBox="1">
            <a:spLocks noGrp="1"/>
          </p:cNvSpPr>
          <p:nvPr>
            <p:ph type="sldNum" idx="12"/>
          </p:nvPr>
        </p:nvSpPr>
        <p:spPr>
          <a:xfrm>
            <a:off x="3970135" y="8829675"/>
            <a:ext cx="3038501" cy="46518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12</a:t>
            </a:fld>
            <a:endParaRPr/>
          </a:p>
        </p:txBody>
      </p:sp>
    </p:spTree>
    <p:extLst>
      <p:ext uri="{BB962C8B-B14F-4D97-AF65-F5344CB8AC3E}">
        <p14:creationId xmlns:p14="http://schemas.microsoft.com/office/powerpoint/2010/main" val="1711250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7: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7: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7:notes"/>
          <p:cNvSpPr txBox="1">
            <a:spLocks noGrp="1"/>
          </p:cNvSpPr>
          <p:nvPr>
            <p:ph type="sldNum" idx="12"/>
          </p:nvPr>
        </p:nvSpPr>
        <p:spPr>
          <a:xfrm>
            <a:off x="3970135" y="8829675"/>
            <a:ext cx="3038501" cy="46518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13</a:t>
            </a:fld>
            <a:endParaRPr/>
          </a:p>
        </p:txBody>
      </p:sp>
    </p:spTree>
    <p:extLst>
      <p:ext uri="{BB962C8B-B14F-4D97-AF65-F5344CB8AC3E}">
        <p14:creationId xmlns:p14="http://schemas.microsoft.com/office/powerpoint/2010/main" val="4252259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14</a:t>
            </a:fld>
            <a:endParaRPr lang="en-US"/>
          </a:p>
        </p:txBody>
      </p:sp>
    </p:spTree>
    <p:extLst>
      <p:ext uri="{BB962C8B-B14F-4D97-AF65-F5344CB8AC3E}">
        <p14:creationId xmlns:p14="http://schemas.microsoft.com/office/powerpoint/2010/main" val="4174625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a:t>
            </a:fld>
            <a:endParaRPr lang="en-US"/>
          </a:p>
        </p:txBody>
      </p:sp>
    </p:spTree>
    <p:extLst>
      <p:ext uri="{BB962C8B-B14F-4D97-AF65-F5344CB8AC3E}">
        <p14:creationId xmlns:p14="http://schemas.microsoft.com/office/powerpoint/2010/main" val="228823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4</a:t>
            </a:fld>
            <a:endParaRPr lang="en-US"/>
          </a:p>
        </p:txBody>
      </p:sp>
    </p:spTree>
    <p:extLst>
      <p:ext uri="{BB962C8B-B14F-4D97-AF65-F5344CB8AC3E}">
        <p14:creationId xmlns:p14="http://schemas.microsoft.com/office/powerpoint/2010/main" val="3120726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5</a:t>
            </a:fld>
            <a:endParaRPr lang="en-US"/>
          </a:p>
        </p:txBody>
      </p:sp>
    </p:spTree>
    <p:extLst>
      <p:ext uri="{BB962C8B-B14F-4D97-AF65-F5344CB8AC3E}">
        <p14:creationId xmlns:p14="http://schemas.microsoft.com/office/powerpoint/2010/main" val="361323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6</a:t>
            </a:fld>
            <a:endParaRPr lang="en-US"/>
          </a:p>
        </p:txBody>
      </p:sp>
    </p:spTree>
    <p:extLst>
      <p:ext uri="{BB962C8B-B14F-4D97-AF65-F5344CB8AC3E}">
        <p14:creationId xmlns:p14="http://schemas.microsoft.com/office/powerpoint/2010/main" val="1602319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7</a:t>
            </a:fld>
            <a:endParaRPr lang="en-US"/>
          </a:p>
        </p:txBody>
      </p:sp>
    </p:spTree>
    <p:extLst>
      <p:ext uri="{BB962C8B-B14F-4D97-AF65-F5344CB8AC3E}">
        <p14:creationId xmlns:p14="http://schemas.microsoft.com/office/powerpoint/2010/main" val="1221002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8</a:t>
            </a:fld>
            <a:endParaRPr lang="en-US"/>
          </a:p>
        </p:txBody>
      </p:sp>
    </p:spTree>
    <p:extLst>
      <p:ext uri="{BB962C8B-B14F-4D97-AF65-F5344CB8AC3E}">
        <p14:creationId xmlns:p14="http://schemas.microsoft.com/office/powerpoint/2010/main" val="1572701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9</a:t>
            </a:fld>
            <a:endParaRPr lang="en-US"/>
          </a:p>
        </p:txBody>
      </p:sp>
    </p:spTree>
    <p:extLst>
      <p:ext uri="{BB962C8B-B14F-4D97-AF65-F5344CB8AC3E}">
        <p14:creationId xmlns:p14="http://schemas.microsoft.com/office/powerpoint/2010/main" val="1494056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10913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13C8-F183-1D43-AE77-BF9BD4D2AE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AF752-0EC0-CF4D-965A-5129A9135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E32540-0688-DC4A-809A-52FB3313D316}"/>
              </a:ext>
            </a:extLst>
          </p:cNvPr>
          <p:cNvSpPr>
            <a:spLocks noGrp="1"/>
          </p:cNvSpPr>
          <p:nvPr>
            <p:ph type="dt" sz="half" idx="10"/>
          </p:nvPr>
        </p:nvSpPr>
        <p:spPr/>
        <p:txBody>
          <a:bodyPr/>
          <a:lstStyle/>
          <a:p>
            <a:fld id="{2D1A7037-0853-0447-B5BA-F1548123F733}" type="datetimeFigureOut">
              <a:rPr lang="en-US" smtClean="0"/>
              <a:pPr/>
              <a:t>12/5/2022</a:t>
            </a:fld>
            <a:endParaRPr lang="en-US"/>
          </a:p>
        </p:txBody>
      </p:sp>
      <p:sp>
        <p:nvSpPr>
          <p:cNvPr id="5" name="Footer Placeholder 4">
            <a:extLst>
              <a:ext uri="{FF2B5EF4-FFF2-40B4-BE49-F238E27FC236}">
                <a16:creationId xmlns:a16="http://schemas.microsoft.com/office/drawing/2014/main" id="{0F2CA43E-0611-D047-BC7B-31F920B65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E4123-5713-BC41-BBD0-42ADF35D9634}"/>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92070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682B-310C-427B-9D24-915E9AF24D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F67AC0-A212-4D54-BA68-EB6CE9B49EE7}"/>
              </a:ext>
            </a:extLst>
          </p:cNvPr>
          <p:cNvSpPr>
            <a:spLocks noGrp="1"/>
          </p:cNvSpPr>
          <p:nvPr>
            <p:ph type="dt" sz="half" idx="10"/>
          </p:nvPr>
        </p:nvSpPr>
        <p:spPr/>
        <p:txBody>
          <a:bodyPr/>
          <a:lstStyle/>
          <a:p>
            <a:fld id="{2D1A7037-0853-0447-B5BA-F1548123F733}" type="datetimeFigureOut">
              <a:rPr lang="en-US" smtClean="0"/>
              <a:pPr/>
              <a:t>12/5/2022</a:t>
            </a:fld>
            <a:endParaRPr lang="en-US"/>
          </a:p>
        </p:txBody>
      </p:sp>
      <p:sp>
        <p:nvSpPr>
          <p:cNvPr id="4" name="Footer Placeholder 3">
            <a:extLst>
              <a:ext uri="{FF2B5EF4-FFF2-40B4-BE49-F238E27FC236}">
                <a16:creationId xmlns:a16="http://schemas.microsoft.com/office/drawing/2014/main" id="{DA9BA05B-E065-48D7-8011-0BB954761E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852EFD-772D-4E2B-BAC8-D7C24F536BDD}"/>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22563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ED43-C903-1F44-A779-40DF9AEFD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9975D8-34AD-544B-B0E2-83FA77D2FA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24DD5-B8E0-534E-B68A-EF415575E505}"/>
              </a:ext>
            </a:extLst>
          </p:cNvPr>
          <p:cNvSpPr>
            <a:spLocks noGrp="1"/>
          </p:cNvSpPr>
          <p:nvPr>
            <p:ph type="dt" sz="half" idx="10"/>
          </p:nvPr>
        </p:nvSpPr>
        <p:spPr/>
        <p:txBody>
          <a:bodyPr/>
          <a:lstStyle/>
          <a:p>
            <a:fld id="{2D1A7037-0853-0447-B5BA-F1548123F733}" type="datetimeFigureOut">
              <a:rPr lang="en-US" smtClean="0"/>
              <a:pPr/>
              <a:t>12/5/2022</a:t>
            </a:fld>
            <a:endParaRPr lang="en-US"/>
          </a:p>
        </p:txBody>
      </p:sp>
      <p:sp>
        <p:nvSpPr>
          <p:cNvPr id="5" name="Footer Placeholder 4">
            <a:extLst>
              <a:ext uri="{FF2B5EF4-FFF2-40B4-BE49-F238E27FC236}">
                <a16:creationId xmlns:a16="http://schemas.microsoft.com/office/drawing/2014/main" id="{45096688-5BB1-5E48-BD14-BBC9FA67D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C407C-3003-DB44-98B5-0DEC6272B11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12291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630D-09E2-0742-AED8-D3F732546C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5B2CD3-A564-8044-A4EC-7EBA26298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2A64EE-79C1-8B46-BA9C-199117C7B485}"/>
              </a:ext>
            </a:extLst>
          </p:cNvPr>
          <p:cNvSpPr>
            <a:spLocks noGrp="1"/>
          </p:cNvSpPr>
          <p:nvPr>
            <p:ph type="dt" sz="half" idx="10"/>
          </p:nvPr>
        </p:nvSpPr>
        <p:spPr/>
        <p:txBody>
          <a:bodyPr/>
          <a:lstStyle/>
          <a:p>
            <a:fld id="{2D1A7037-0853-0447-B5BA-F1548123F733}" type="datetimeFigureOut">
              <a:rPr lang="en-US" smtClean="0"/>
              <a:pPr/>
              <a:t>12/5/2022</a:t>
            </a:fld>
            <a:endParaRPr lang="en-US"/>
          </a:p>
        </p:txBody>
      </p:sp>
      <p:sp>
        <p:nvSpPr>
          <p:cNvPr id="5" name="Footer Placeholder 4">
            <a:extLst>
              <a:ext uri="{FF2B5EF4-FFF2-40B4-BE49-F238E27FC236}">
                <a16:creationId xmlns:a16="http://schemas.microsoft.com/office/drawing/2014/main" id="{A851AAB2-DA47-AE48-A088-6FC7C1694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8FF9C-19C9-FA46-8C21-74202499420D}"/>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7179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BAF5-C913-024F-8BE6-64C58F970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E6DB7-D3D7-1443-A583-8730715E25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CEB82F-3E99-7441-9B06-6D7C2156AB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26D282-1572-D344-87D1-785DA8576020}"/>
              </a:ext>
            </a:extLst>
          </p:cNvPr>
          <p:cNvSpPr>
            <a:spLocks noGrp="1"/>
          </p:cNvSpPr>
          <p:nvPr>
            <p:ph type="dt" sz="half" idx="10"/>
          </p:nvPr>
        </p:nvSpPr>
        <p:spPr/>
        <p:txBody>
          <a:bodyPr/>
          <a:lstStyle/>
          <a:p>
            <a:fld id="{2D1A7037-0853-0447-B5BA-F1548123F733}" type="datetimeFigureOut">
              <a:rPr lang="en-US" smtClean="0"/>
              <a:pPr/>
              <a:t>12/5/2022</a:t>
            </a:fld>
            <a:endParaRPr lang="en-US"/>
          </a:p>
        </p:txBody>
      </p:sp>
      <p:sp>
        <p:nvSpPr>
          <p:cNvPr id="6" name="Footer Placeholder 5">
            <a:extLst>
              <a:ext uri="{FF2B5EF4-FFF2-40B4-BE49-F238E27FC236}">
                <a16:creationId xmlns:a16="http://schemas.microsoft.com/office/drawing/2014/main" id="{3723D760-065F-6442-AF7E-1A7AAFFCA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BF4C15-EC3A-7E41-A2B3-D2AB7D70EB32}"/>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26570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CC90-B8AE-8A46-A8A5-F7E8DA615E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E152C5-AA77-4B47-965C-21A00C1EE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466F8D-3502-5242-9160-E1CDE38E0A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54302-8F9A-5648-9C5E-6D037F1C75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FC9CD-8823-F145-9952-EFBA9ACD2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5EF4D9-655F-4842-A6B8-D44A050122B8}"/>
              </a:ext>
            </a:extLst>
          </p:cNvPr>
          <p:cNvSpPr>
            <a:spLocks noGrp="1"/>
          </p:cNvSpPr>
          <p:nvPr>
            <p:ph type="dt" sz="half" idx="10"/>
          </p:nvPr>
        </p:nvSpPr>
        <p:spPr/>
        <p:txBody>
          <a:bodyPr/>
          <a:lstStyle/>
          <a:p>
            <a:fld id="{2D1A7037-0853-0447-B5BA-F1548123F733}" type="datetimeFigureOut">
              <a:rPr lang="en-US" smtClean="0"/>
              <a:pPr/>
              <a:t>12/5/2022</a:t>
            </a:fld>
            <a:endParaRPr lang="en-US"/>
          </a:p>
        </p:txBody>
      </p:sp>
      <p:sp>
        <p:nvSpPr>
          <p:cNvPr id="8" name="Footer Placeholder 7">
            <a:extLst>
              <a:ext uri="{FF2B5EF4-FFF2-40B4-BE49-F238E27FC236}">
                <a16:creationId xmlns:a16="http://schemas.microsoft.com/office/drawing/2014/main" id="{08E68A74-725F-8F40-8F80-E96287703E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D868FA-8565-A740-9B9C-B3CD6AB33570}"/>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82785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FCE3-1C1E-7448-AF7E-5E46BB1408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19D5C9-50F6-8546-8D8C-AFACC1BC1B4F}"/>
              </a:ext>
            </a:extLst>
          </p:cNvPr>
          <p:cNvSpPr>
            <a:spLocks noGrp="1"/>
          </p:cNvSpPr>
          <p:nvPr>
            <p:ph type="dt" sz="half" idx="10"/>
          </p:nvPr>
        </p:nvSpPr>
        <p:spPr/>
        <p:txBody>
          <a:bodyPr/>
          <a:lstStyle/>
          <a:p>
            <a:fld id="{2D1A7037-0853-0447-B5BA-F1548123F733}" type="datetimeFigureOut">
              <a:rPr lang="en-US" smtClean="0"/>
              <a:pPr/>
              <a:t>12/5/2022</a:t>
            </a:fld>
            <a:endParaRPr lang="en-US"/>
          </a:p>
        </p:txBody>
      </p:sp>
      <p:sp>
        <p:nvSpPr>
          <p:cNvPr id="4" name="Footer Placeholder 3">
            <a:extLst>
              <a:ext uri="{FF2B5EF4-FFF2-40B4-BE49-F238E27FC236}">
                <a16:creationId xmlns:a16="http://schemas.microsoft.com/office/drawing/2014/main" id="{1DEA0D0C-FCAF-4F4C-AAF5-C9B78C03C4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68836A-EEA3-7347-A63C-8E66DF7B345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60228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7A43C1-2303-5A41-B234-90D15E2A4B17}"/>
              </a:ext>
            </a:extLst>
          </p:cNvPr>
          <p:cNvSpPr>
            <a:spLocks noGrp="1"/>
          </p:cNvSpPr>
          <p:nvPr>
            <p:ph type="dt" sz="half" idx="10"/>
          </p:nvPr>
        </p:nvSpPr>
        <p:spPr/>
        <p:txBody>
          <a:bodyPr/>
          <a:lstStyle/>
          <a:p>
            <a:fld id="{2D1A7037-0853-0447-B5BA-F1548123F733}" type="datetimeFigureOut">
              <a:rPr lang="en-US" smtClean="0"/>
              <a:pPr/>
              <a:t>12/5/2022</a:t>
            </a:fld>
            <a:endParaRPr lang="en-US"/>
          </a:p>
        </p:txBody>
      </p:sp>
      <p:sp>
        <p:nvSpPr>
          <p:cNvPr id="3" name="Footer Placeholder 2">
            <a:extLst>
              <a:ext uri="{FF2B5EF4-FFF2-40B4-BE49-F238E27FC236}">
                <a16:creationId xmlns:a16="http://schemas.microsoft.com/office/drawing/2014/main" id="{9EA77971-B281-6149-9884-0E9C45F816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D0F6F3-1061-E842-B540-6BD0D6CB8D59}"/>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87373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970D-13D5-B346-968D-400B0BCCF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19FFE0-37CD-7644-A007-76E5304F1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210BE7-EA92-B44F-9EEC-94E6F6955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6D810-D2A1-B549-A5BC-25CCA5CDCD3C}"/>
              </a:ext>
            </a:extLst>
          </p:cNvPr>
          <p:cNvSpPr>
            <a:spLocks noGrp="1"/>
          </p:cNvSpPr>
          <p:nvPr>
            <p:ph type="dt" sz="half" idx="10"/>
          </p:nvPr>
        </p:nvSpPr>
        <p:spPr/>
        <p:txBody>
          <a:bodyPr/>
          <a:lstStyle/>
          <a:p>
            <a:fld id="{2D1A7037-0853-0447-B5BA-F1548123F733}" type="datetimeFigureOut">
              <a:rPr lang="en-US" smtClean="0"/>
              <a:pPr/>
              <a:t>12/5/2022</a:t>
            </a:fld>
            <a:endParaRPr lang="en-US"/>
          </a:p>
        </p:txBody>
      </p:sp>
      <p:sp>
        <p:nvSpPr>
          <p:cNvPr id="6" name="Footer Placeholder 5">
            <a:extLst>
              <a:ext uri="{FF2B5EF4-FFF2-40B4-BE49-F238E27FC236}">
                <a16:creationId xmlns:a16="http://schemas.microsoft.com/office/drawing/2014/main" id="{6AD872D2-2005-3043-A02D-3E2DB9334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F9F01D-1164-4249-AD67-1D51D33C01DC}"/>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58038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3B30-2A71-A043-9BD7-3B8C66BF7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2B08A9-6B45-4340-8859-996D9B949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B1F4B2-96C1-614B-9110-8D1AEE080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DF3EB-6252-5845-AE7D-FB94ECF9F136}"/>
              </a:ext>
            </a:extLst>
          </p:cNvPr>
          <p:cNvSpPr>
            <a:spLocks noGrp="1"/>
          </p:cNvSpPr>
          <p:nvPr>
            <p:ph type="dt" sz="half" idx="10"/>
          </p:nvPr>
        </p:nvSpPr>
        <p:spPr/>
        <p:txBody>
          <a:bodyPr/>
          <a:lstStyle/>
          <a:p>
            <a:fld id="{2D1A7037-0853-0447-B5BA-F1548123F733}" type="datetimeFigureOut">
              <a:rPr lang="en-US" smtClean="0"/>
              <a:pPr/>
              <a:t>12/5/2022</a:t>
            </a:fld>
            <a:endParaRPr lang="en-US"/>
          </a:p>
        </p:txBody>
      </p:sp>
      <p:sp>
        <p:nvSpPr>
          <p:cNvPr id="6" name="Footer Placeholder 5">
            <a:extLst>
              <a:ext uri="{FF2B5EF4-FFF2-40B4-BE49-F238E27FC236}">
                <a16:creationId xmlns:a16="http://schemas.microsoft.com/office/drawing/2014/main" id="{D2D65DB7-EFE7-7446-8DEC-69F1FB47A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0E09F-0F32-5644-881A-A61CD82461E5}"/>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50459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6E61B7-8DCD-1544-BC5D-B4592F60C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AB61D9-7FB3-1343-9555-936FC6036D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2A79E-2DF5-4E41-BDCF-90E9D26B7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A7037-0853-0447-B5BA-F1548123F733}" type="datetimeFigureOut">
              <a:rPr lang="en-US" smtClean="0"/>
              <a:pPr/>
              <a:t>12/5/2022</a:t>
            </a:fld>
            <a:endParaRPr lang="en-US"/>
          </a:p>
        </p:txBody>
      </p:sp>
      <p:sp>
        <p:nvSpPr>
          <p:cNvPr id="5" name="Footer Placeholder 4">
            <a:extLst>
              <a:ext uri="{FF2B5EF4-FFF2-40B4-BE49-F238E27FC236}">
                <a16:creationId xmlns:a16="http://schemas.microsoft.com/office/drawing/2014/main" id="{556D5DC5-E1CB-B84F-BCAB-EB319B371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712A2C-5C91-4B43-A114-209348A10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pPr/>
              <a:t>‹#›</a:t>
            </a:fld>
            <a:endParaRPr lang="en-US"/>
          </a:p>
        </p:txBody>
      </p:sp>
      <p:pic>
        <p:nvPicPr>
          <p:cNvPr id="1026" name="Picture 2" descr="PES University (@PESUniversity) | Twitter">
            <a:extLst>
              <a:ext uri="{FF2B5EF4-FFF2-40B4-BE49-F238E27FC236}">
                <a16:creationId xmlns:a16="http://schemas.microsoft.com/office/drawing/2014/main" id="{9CA2857B-0423-44E6-B4C7-1E5815338C3A}"/>
              </a:ext>
            </a:extLst>
          </p:cNvPr>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10668000" y="230188"/>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383200"/>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7991" y="990600"/>
            <a:ext cx="7924800" cy="954107"/>
          </a:xfrm>
          <a:prstGeom prst="rect">
            <a:avLst/>
          </a:prstGeom>
        </p:spPr>
        <p:txBody>
          <a:bodyPr wrap="square">
            <a:spAutoFit/>
          </a:bodyPr>
          <a:lstStyle/>
          <a:p>
            <a:pPr algn="ctr"/>
            <a:r>
              <a:rPr lang="en-US" sz="2800" b="1" dirty="0">
                <a:solidFill>
                  <a:srgbClr val="0000FF"/>
                </a:solidFill>
                <a:effectLst/>
                <a:latin typeface="Carlito"/>
                <a:ea typeface="Carlito"/>
                <a:cs typeface="Carlito"/>
              </a:rPr>
              <a:t>UE20CS302: Machine Intelligence</a:t>
            </a:r>
            <a:r>
              <a:rPr lang="en-US" sz="2800" b="1" dirty="0">
                <a:solidFill>
                  <a:srgbClr val="0000FF"/>
                </a:solidFill>
                <a:latin typeface="Trebuchet MS" pitchFamily="34" charset="0"/>
              </a:rPr>
              <a:t> </a:t>
            </a:r>
          </a:p>
          <a:p>
            <a:pPr algn="ctr"/>
            <a:endParaRPr lang="en-US" sz="2800" dirty="0">
              <a:solidFill>
                <a:srgbClr val="FF0000"/>
              </a:solidFill>
              <a:latin typeface="Trebuchet MS" pitchFamily="34" charset="0"/>
            </a:endParaRPr>
          </a:p>
        </p:txBody>
      </p:sp>
      <p:sp>
        <p:nvSpPr>
          <p:cNvPr id="4" name="Google Shape;26;p3"/>
          <p:cNvSpPr txBox="1"/>
          <p:nvPr/>
        </p:nvSpPr>
        <p:spPr>
          <a:xfrm>
            <a:off x="263352" y="2564904"/>
            <a:ext cx="11737304" cy="1371973"/>
          </a:xfrm>
          <a:prstGeom prst="rect">
            <a:avLst/>
          </a:prstGeom>
          <a:noFill/>
          <a:ln>
            <a:noFill/>
          </a:ln>
        </p:spPr>
        <p:txBody>
          <a:bodyPr spcFirstLastPara="1" wrap="square" lIns="91425" tIns="45700" rIns="91425" bIns="45700" anchor="t" anchorCtr="0">
            <a:noAutofit/>
          </a:bodyPr>
          <a:lstStyle/>
          <a:p>
            <a:pPr algn="ctr">
              <a:spcBef>
                <a:spcPts val="0"/>
              </a:spcBef>
              <a:spcAft>
                <a:spcPts val="0"/>
              </a:spcAft>
            </a:pPr>
            <a:r>
              <a:rPr lang="en-US" sz="2400" b="1" dirty="0">
                <a:solidFill>
                  <a:srgbClr val="0000FF"/>
                </a:solidFill>
                <a:latin typeface="Trebuchet MS"/>
                <a:ea typeface="Trebuchet MS"/>
                <a:cs typeface="Trebuchet MS"/>
                <a:sym typeface="Trebuchet MS"/>
              </a:rPr>
              <a:t>Project Title   </a:t>
            </a:r>
            <a:r>
              <a:rPr lang="en-US" sz="2400" b="1" dirty="0">
                <a:solidFill>
                  <a:srgbClr val="0033CC"/>
                </a:solidFill>
                <a:latin typeface="Trebuchet MS"/>
                <a:ea typeface="Trebuchet MS"/>
                <a:cs typeface="Trebuchet MS"/>
                <a:sym typeface="Trebuchet MS"/>
              </a:rPr>
              <a:t>:  </a:t>
            </a:r>
            <a:r>
              <a:rPr lang="en-US" sz="2400" b="1" dirty="0">
                <a:solidFill>
                  <a:srgbClr val="0000FF"/>
                </a:solidFill>
                <a:latin typeface="Trebuchet MS"/>
                <a:ea typeface="Trebuchet MS"/>
                <a:cs typeface="Trebuchet MS"/>
                <a:sym typeface="Trebuchet MS"/>
              </a:rPr>
              <a:t> </a:t>
            </a:r>
            <a:r>
              <a:rPr lang="en-IN" sz="2400" b="1" dirty="0">
                <a:solidFill>
                  <a:srgbClr val="0000FF"/>
                </a:solidFill>
                <a:latin typeface="Trebuchet MS" panose="020B0603020202020204" pitchFamily="34" charset="0"/>
              </a:rPr>
              <a:t>FAKE NEWS DETECTION USING MACHINE LEARNING ALGORITHMS </a:t>
            </a:r>
            <a:endParaRPr sz="2400" b="1" dirty="0">
              <a:solidFill>
                <a:srgbClr val="0000FF"/>
              </a:solidFill>
              <a:latin typeface="Trebuchet MS"/>
              <a:ea typeface="Trebuchet MS"/>
              <a:cs typeface="Trebuchet MS"/>
              <a:sym typeface="Trebuchet MS"/>
            </a:endParaRPr>
          </a:p>
          <a:p>
            <a:pPr>
              <a:spcBef>
                <a:spcPts val="0"/>
              </a:spcBef>
              <a:spcAft>
                <a:spcPts val="0"/>
              </a:spcAft>
              <a:buClr>
                <a:schemeClr val="dk1"/>
              </a:buClr>
            </a:pPr>
            <a:endParaRPr lang="en-US" sz="2400" dirty="0">
              <a:solidFill>
                <a:srgbClr val="0033CC"/>
              </a:solidFill>
              <a:latin typeface="Trebuchet MS"/>
              <a:ea typeface="Trebuchet MS"/>
              <a:cs typeface="Trebuchet MS"/>
              <a:sym typeface="Trebuchet MS"/>
            </a:endParaRPr>
          </a:p>
          <a:p>
            <a:pPr>
              <a:spcBef>
                <a:spcPts val="0"/>
              </a:spcBef>
              <a:spcAft>
                <a:spcPts val="0"/>
              </a:spcAft>
              <a:buClr>
                <a:schemeClr val="dk1"/>
              </a:buClr>
            </a:pPr>
            <a:r>
              <a:rPr lang="en-US" sz="2200" b="1" dirty="0">
                <a:solidFill>
                  <a:srgbClr val="0000FF"/>
                </a:solidFill>
                <a:latin typeface="Trebuchet MS"/>
                <a:ea typeface="Trebuchet MS"/>
                <a:cs typeface="Trebuchet MS"/>
                <a:sym typeface="Trebuchet MS"/>
              </a:rPr>
              <a:t>PROFESSOR-IN-CHARGE: Dr. Preethi P</a:t>
            </a:r>
          </a:p>
          <a:p>
            <a:pPr>
              <a:spcBef>
                <a:spcPts val="0"/>
              </a:spcBef>
              <a:spcAft>
                <a:spcPts val="0"/>
              </a:spcAft>
              <a:buClr>
                <a:schemeClr val="dk1"/>
              </a:buClr>
            </a:pPr>
            <a:endParaRPr lang="en-US" sz="2400" dirty="0">
              <a:solidFill>
                <a:srgbClr val="0033CC"/>
              </a:solidFill>
              <a:latin typeface="Trebuchet MS"/>
              <a:ea typeface="Trebuchet MS"/>
              <a:cs typeface="Trebuchet MS"/>
              <a:sym typeface="Trebuchet MS"/>
            </a:endParaRPr>
          </a:p>
          <a:p>
            <a:pPr>
              <a:spcBef>
                <a:spcPts val="0"/>
              </a:spcBef>
              <a:spcAft>
                <a:spcPts val="0"/>
              </a:spcAft>
              <a:buClr>
                <a:schemeClr val="dk1"/>
              </a:buClr>
            </a:pPr>
            <a:r>
              <a:rPr lang="en-US" sz="2400" b="1" i="1" dirty="0">
                <a:solidFill>
                  <a:srgbClr val="0000FF"/>
                </a:solidFill>
                <a:latin typeface="Trebuchet MS"/>
                <a:ea typeface="Trebuchet MS"/>
                <a:cs typeface="Trebuchet MS"/>
                <a:sym typeface="Trebuchet MS"/>
              </a:rPr>
              <a:t>TEAM MEMEBERS :	SANJANA V HERUR		(PES1UG20CS684)</a:t>
            </a:r>
          </a:p>
          <a:p>
            <a:pPr>
              <a:spcBef>
                <a:spcPts val="0"/>
              </a:spcBef>
              <a:spcAft>
                <a:spcPts val="0"/>
              </a:spcAft>
              <a:buClr>
                <a:schemeClr val="dk1"/>
              </a:buClr>
            </a:pPr>
            <a:r>
              <a:rPr lang="en-US" sz="2400" b="1" i="1" dirty="0">
                <a:solidFill>
                  <a:srgbClr val="0000FF"/>
                </a:solidFill>
                <a:latin typeface="Trebuchet MS"/>
                <a:ea typeface="Trebuchet MS"/>
                <a:cs typeface="Trebuchet MS"/>
                <a:sym typeface="Trebuchet MS"/>
              </a:rPr>
              <a:t>			SHALINI M                   	(PES1UG20CS688)</a:t>
            </a:r>
          </a:p>
          <a:p>
            <a:pPr>
              <a:spcBef>
                <a:spcPts val="0"/>
              </a:spcBef>
              <a:spcAft>
                <a:spcPts val="0"/>
              </a:spcAft>
              <a:buClr>
                <a:schemeClr val="dk1"/>
              </a:buClr>
            </a:pPr>
            <a:r>
              <a:rPr lang="en-US" sz="2400" b="1" i="1" dirty="0">
                <a:solidFill>
                  <a:srgbClr val="0000FF"/>
                </a:solidFill>
                <a:latin typeface="Trebuchet MS"/>
                <a:ea typeface="Trebuchet MS"/>
                <a:cs typeface="Trebuchet MS"/>
                <a:sym typeface="Trebuchet MS"/>
              </a:rPr>
              <a:t>			VANSHIKA JAIN</a:t>
            </a:r>
            <a:r>
              <a:rPr lang="en-US" sz="1600" b="1" i="1" dirty="0">
                <a:solidFill>
                  <a:srgbClr val="0000FF"/>
                </a:solidFill>
                <a:latin typeface="Trebuchet MS"/>
                <a:ea typeface="Trebuchet MS"/>
                <a:cs typeface="Trebuchet MS"/>
                <a:sym typeface="Trebuchet MS"/>
              </a:rPr>
              <a:t>               	</a:t>
            </a:r>
            <a:r>
              <a:rPr lang="en-US" sz="2400" b="1" i="1" dirty="0">
                <a:solidFill>
                  <a:srgbClr val="0000FF"/>
                </a:solidFill>
                <a:latin typeface="Trebuchet MS"/>
                <a:ea typeface="Trebuchet MS"/>
                <a:cs typeface="Trebuchet MS"/>
                <a:sym typeface="Trebuchet MS"/>
              </a:rPr>
              <a:t>(PES1UG20CS698)</a:t>
            </a:r>
            <a:endParaRPr sz="2400" b="1" i="1" dirty="0">
              <a:solidFill>
                <a:srgbClr val="0000FF"/>
              </a:solidFill>
              <a:latin typeface="Trebuchet MS"/>
              <a:ea typeface="Trebuchet MS"/>
              <a:cs typeface="Trebuchet MS"/>
              <a:sym typeface="Trebuchet MS"/>
            </a:endParaRPr>
          </a:p>
          <a:p>
            <a:pPr>
              <a:spcBef>
                <a:spcPts val="0"/>
              </a:spcBef>
              <a:spcAft>
                <a:spcPts val="0"/>
              </a:spcAft>
            </a:pPr>
            <a:endParaRPr sz="2400" b="1" dirty="0">
              <a:solidFill>
                <a:srgbClr val="0033CC"/>
              </a:solidFill>
              <a:latin typeface="Trebuchet MS"/>
              <a:ea typeface="Trebuchet MS"/>
              <a:cs typeface="Trebuchet MS"/>
              <a:sym typeface="Trebuchet MS"/>
            </a:endParaRPr>
          </a:p>
          <a:p>
            <a:pPr>
              <a:spcBef>
                <a:spcPts val="0"/>
              </a:spcBef>
              <a:spcAft>
                <a:spcPts val="0"/>
              </a:spcAft>
            </a:pPr>
            <a:endParaRPr sz="2400" dirty="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p:nvPr/>
        </p:nvSpPr>
        <p:spPr>
          <a:xfrm>
            <a:off x="3048000" y="1025263"/>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6" name="Google Shape;46;p6"/>
          <p:cNvSpPr txBox="1"/>
          <p:nvPr/>
        </p:nvSpPr>
        <p:spPr>
          <a:xfrm>
            <a:off x="2895600" y="54868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dirty="0">
                <a:solidFill>
                  <a:srgbClr val="FF0000"/>
                </a:solidFill>
                <a:latin typeface="Trebuchet MS"/>
                <a:ea typeface="Trebuchet MS"/>
                <a:cs typeface="Trebuchet MS"/>
                <a:sym typeface="Trebuchet MS"/>
              </a:rPr>
              <a:t>Design Approach </a:t>
            </a:r>
            <a:endParaRPr sz="1400" dirty="0">
              <a:solidFill>
                <a:srgbClr val="000000"/>
              </a:solidFill>
              <a:latin typeface="Arial"/>
              <a:ea typeface="Arial"/>
              <a:cs typeface="Arial"/>
              <a:sym typeface="Arial"/>
            </a:endParaRPr>
          </a:p>
        </p:txBody>
      </p:sp>
      <p:sp>
        <p:nvSpPr>
          <p:cNvPr id="2" name="TextBox 1"/>
          <p:cNvSpPr txBox="1"/>
          <p:nvPr/>
        </p:nvSpPr>
        <p:spPr>
          <a:xfrm flipH="1">
            <a:off x="228600" y="1246866"/>
            <a:ext cx="10439400" cy="4739759"/>
          </a:xfrm>
          <a:prstGeom prst="rect">
            <a:avLst/>
          </a:prstGeom>
          <a:noFill/>
        </p:spPr>
        <p:txBody>
          <a:bodyPr wrap="square" rtlCol="0">
            <a:spAutoFit/>
          </a:bodyPr>
          <a:lstStyle/>
          <a:p>
            <a:r>
              <a:rPr lang="en-US" sz="2400" b="1" dirty="0">
                <a:latin typeface="Trebuchet MS"/>
                <a:ea typeface="Trebuchet MS"/>
                <a:cs typeface="Trebuchet MS"/>
                <a:sym typeface="Trebuchet MS"/>
              </a:rPr>
              <a:t>Modules Used</a:t>
            </a:r>
          </a:p>
          <a:p>
            <a:r>
              <a:rPr lang="en-US" sz="2000" i="1" dirty="0">
                <a:latin typeface="Trebuchet MS"/>
                <a:ea typeface="Trebuchet MS"/>
                <a:cs typeface="Trebuchet MS"/>
                <a:sym typeface="Trebuchet MS"/>
              </a:rPr>
              <a:t>Logistic Regression :- </a:t>
            </a:r>
            <a:endParaRPr lang="en-GB" sz="2000" i="1" dirty="0"/>
          </a:p>
          <a:p>
            <a:r>
              <a:rPr lang="en-US" sz="1400" dirty="0"/>
              <a:t>It is a classification not a regression algorithm. Logistic regression is easier to implement, interpret, and very efficient to train.</a:t>
            </a:r>
          </a:p>
          <a:p>
            <a:r>
              <a:rPr lang="en-US" sz="1400" dirty="0"/>
              <a:t>It is very fast at classifying unknown records. Good accuracy for many simple data sets and it performs well when the dataset is linearly separable. The major limitation of Logistic Regression is the assumption of linearity between the dependent variable and the independent variables.</a:t>
            </a:r>
            <a:r>
              <a:rPr lang="en-GB" sz="1400" dirty="0"/>
              <a:t> It constructs linear boundaries.</a:t>
            </a:r>
            <a:endParaRPr lang="en-US" sz="1400" dirty="0"/>
          </a:p>
          <a:p>
            <a:r>
              <a:rPr lang="en-US" sz="2000" i="1" dirty="0">
                <a:latin typeface="Trebuchet MS" panose="020B0603020202020204" pitchFamily="34" charset="0"/>
              </a:rPr>
              <a:t>Naïve </a:t>
            </a:r>
            <a:r>
              <a:rPr lang="en-US" sz="2000" i="1" dirty="0" err="1">
                <a:latin typeface="Trebuchet MS" panose="020B0603020202020204" pitchFamily="34" charset="0"/>
              </a:rPr>
              <a:t>bayes</a:t>
            </a:r>
            <a:r>
              <a:rPr lang="en-US" sz="2000" i="1" dirty="0">
                <a:latin typeface="Trebuchet MS" panose="020B0603020202020204" pitchFamily="34" charset="0"/>
              </a:rPr>
              <a:t> classifier:-</a:t>
            </a:r>
            <a:r>
              <a:rPr lang="en-US" sz="2000" i="1" dirty="0"/>
              <a:t> </a:t>
            </a:r>
            <a:r>
              <a:rPr lang="en-US" sz="1400" dirty="0"/>
              <a:t>It is simple and easy to implement. It doesn’t require as much training </a:t>
            </a:r>
            <a:r>
              <a:rPr lang="en-US" sz="1400" dirty="0" err="1"/>
              <a:t>data.It</a:t>
            </a:r>
            <a:r>
              <a:rPr lang="en-US" sz="1400" dirty="0"/>
              <a:t> handles both continuous and discrete data. This algorithm faces the ‘zero-frequency problem’ where it assigns zero probability to a categorical variable whose category in the test data set wasn’t available in the training dataset. It would be best if you used a smoothing technique to overcome this issue. Its estimations can be wrong in some cases, so you shouldn’t take its probability outputs very seriously.</a:t>
            </a:r>
          </a:p>
          <a:p>
            <a:r>
              <a:rPr lang="en-US" sz="2000" i="1" dirty="0">
                <a:latin typeface="Trebuchet MS" panose="020B0603020202020204" pitchFamily="34" charset="0"/>
              </a:rPr>
              <a:t>SVM:-</a:t>
            </a:r>
            <a:r>
              <a:rPr lang="en-US" sz="1400" dirty="0"/>
              <a:t>The goal of the SVM algorithm is to create the best line or decision boundary that can segregate n-dimensional space into classes so that we can easily put the new data point in the correct category in the future. This best decision boundary is called a hyperplane. SVM chooses the extreme points/vectors that help in creating the hyperplane. These extreme cases are called as support vectors, and hence algorithm is termed as Support Vector Machine.</a:t>
            </a:r>
            <a:endParaRPr lang="en-US" sz="2000" i="1" dirty="0">
              <a:latin typeface="Trebuchet MS" panose="020B0603020202020204" pitchFamily="34" charset="0"/>
            </a:endParaRPr>
          </a:p>
          <a:p>
            <a:r>
              <a:rPr lang="en-US" sz="2000" i="1" dirty="0">
                <a:latin typeface="Trebuchet MS" panose="020B0603020202020204" pitchFamily="34" charset="0"/>
                <a:cs typeface="Arial" panose="020B0604020202020204" pitchFamily="34" charset="0"/>
              </a:rPr>
              <a:t>LSTM:-</a:t>
            </a:r>
            <a:r>
              <a:rPr lang="en-US" sz="1400" dirty="0">
                <a:effectLst/>
                <a:latin typeface="Arial" panose="020B0604020202020204" pitchFamily="34" charset="0"/>
                <a:cs typeface="Arial" panose="020B0604020202020204" pitchFamily="34" charset="0"/>
              </a:rPr>
              <a:t>Long Short-Term Memory networks (LSTM) are a special type of RNN competent in learning long-term</a:t>
            </a:r>
            <a:br>
              <a:rPr lang="en-US" sz="1400" dirty="0">
                <a:latin typeface="Arial" panose="020B0604020202020204" pitchFamily="34" charset="0"/>
                <a:cs typeface="Arial" panose="020B0604020202020204" pitchFamily="34" charset="0"/>
              </a:rPr>
            </a:br>
            <a:r>
              <a:rPr lang="en-US" sz="1400" dirty="0">
                <a:effectLst/>
                <a:latin typeface="Arial" panose="020B0604020202020204" pitchFamily="34" charset="0"/>
                <a:cs typeface="Arial" panose="020B0604020202020204" pitchFamily="34" charset="0"/>
              </a:rPr>
              <a:t>dependencies . LSTM is a very effective solution for addressing the vanishing gradient problem.</a:t>
            </a:r>
            <a:r>
              <a:rPr lang="en-US" sz="1400" dirty="0">
                <a:effectLst/>
                <a:latin typeface="Times New Roman" panose="02020603050405020304" pitchFamily="18" charset="0"/>
              </a:rPr>
              <a:t> Pre-trained </a:t>
            </a:r>
            <a:r>
              <a:rPr lang="en-US" sz="1400" dirty="0" err="1">
                <a:effectLst/>
                <a:latin typeface="Times New Roman" panose="02020603050405020304" pitchFamily="18" charset="0"/>
              </a:rPr>
              <a:t>GloVe</a:t>
            </a:r>
            <a:r>
              <a:rPr lang="en-US" sz="1400" dirty="0">
                <a:effectLst/>
                <a:latin typeface="Times New Roman" panose="02020603050405020304" pitchFamily="18" charset="0"/>
              </a:rPr>
              <a:t> word</a:t>
            </a:r>
            <a:br>
              <a:rPr lang="en-US" sz="1400" dirty="0"/>
            </a:br>
            <a:r>
              <a:rPr lang="en-US" sz="1400" dirty="0">
                <a:effectLst/>
                <a:latin typeface="Times New Roman" panose="02020603050405020304" pitchFamily="18" charset="0"/>
              </a:rPr>
              <a:t>embeddings are used to deal with the high dimensional news articles.</a:t>
            </a:r>
            <a:endParaRPr lang="en-US" sz="1400" i="1" dirty="0">
              <a:latin typeface="Arial" panose="020B0604020202020204" pitchFamily="34" charset="0"/>
              <a:cs typeface="Arial" panose="020B0604020202020204" pitchFamily="34" charset="0"/>
            </a:endParaRPr>
          </a:p>
          <a:p>
            <a:endParaRPr lang="en-US" sz="1600" i="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740075"/>
            <a:ext cx="7620000" cy="45719"/>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357166"/>
            <a:ext cx="7772400" cy="500066"/>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Architecture</a:t>
            </a:r>
            <a:endParaRPr lang="en-US" sz="2400" dirty="0"/>
          </a:p>
        </p:txBody>
      </p:sp>
      <p:sp>
        <p:nvSpPr>
          <p:cNvPr id="54" name="Google Shape;54;p7"/>
          <p:cNvSpPr txBox="1"/>
          <p:nvPr/>
        </p:nvSpPr>
        <p:spPr>
          <a:xfrm>
            <a:off x="2114900" y="1791525"/>
            <a:ext cx="6695744" cy="780219"/>
          </a:xfrm>
          <a:prstGeom prst="rect">
            <a:avLst/>
          </a:prstGeom>
          <a:noFill/>
          <a:ln>
            <a:noFill/>
          </a:ln>
        </p:spPr>
        <p:txBody>
          <a:bodyPr spcFirstLastPara="1" wrap="square" lIns="91425" tIns="45700" rIns="91425" bIns="45700" anchor="ctr" anchorCtr="0">
            <a:noAutofit/>
          </a:bodyPr>
          <a:lstStyle/>
          <a:p>
            <a:pPr algn="just">
              <a:spcBef>
                <a:spcPts val="480"/>
              </a:spcBef>
              <a:spcAft>
                <a:spcPts val="0"/>
              </a:spcAft>
              <a:buClr>
                <a:schemeClr val="dk1"/>
              </a:buClr>
              <a:buSzPts val="1100"/>
            </a:pPr>
            <a:r>
              <a:rPr lang="en-US" sz="2400" dirty="0">
                <a:solidFill>
                  <a:srgbClr val="0033CC"/>
                </a:solidFill>
                <a:latin typeface="Trebuchet MS"/>
                <a:ea typeface="Trebuchet MS"/>
                <a:cs typeface="Trebuchet MS"/>
                <a:sym typeface="Trebuchet MS"/>
              </a:rPr>
              <a:t>Provide high-level design view of the system.</a:t>
            </a:r>
          </a:p>
          <a:p>
            <a:pPr algn="just">
              <a:spcBef>
                <a:spcPts val="480"/>
              </a:spcBef>
              <a:spcAft>
                <a:spcPts val="0"/>
              </a:spcAft>
              <a:buClr>
                <a:schemeClr val="dk1"/>
              </a:buClr>
              <a:buSzPts val="1100"/>
            </a:pPr>
            <a:endParaRPr lang="en-US" sz="2400" dirty="0">
              <a:solidFill>
                <a:srgbClr val="0033CC"/>
              </a:solidFill>
              <a:latin typeface="Trebuchet MS"/>
              <a:ea typeface="Trebuchet MS"/>
              <a:cs typeface="Trebuchet MS"/>
              <a:sym typeface="Trebuchet MS"/>
            </a:endParaRPr>
          </a:p>
          <a:p>
            <a:pPr algn="just">
              <a:spcBef>
                <a:spcPts val="480"/>
              </a:spcBef>
              <a:spcAft>
                <a:spcPts val="0"/>
              </a:spcAft>
              <a:buClr>
                <a:schemeClr val="dk1"/>
              </a:buClr>
              <a:buSzPts val="1100"/>
            </a:pPr>
            <a:endParaRPr lang="en-US" sz="2400" dirty="0">
              <a:solidFill>
                <a:srgbClr val="0033CC"/>
              </a:solidFill>
              <a:latin typeface="Trebuchet MS"/>
              <a:ea typeface="Trebuchet MS"/>
              <a:cs typeface="Trebuchet MS"/>
              <a:sym typeface="Trebuchet MS"/>
            </a:endParaRPr>
          </a:p>
          <a:p>
            <a:pPr algn="just">
              <a:spcBef>
                <a:spcPts val="480"/>
              </a:spcBef>
              <a:spcAft>
                <a:spcPts val="0"/>
              </a:spcAft>
              <a:buClr>
                <a:schemeClr val="dk1"/>
              </a:buClr>
              <a:buSzPts val="1100"/>
            </a:pPr>
            <a:endParaRPr lang="en-US" sz="2400" dirty="0">
              <a:solidFill>
                <a:srgbClr val="0033CC"/>
              </a:solidFill>
              <a:latin typeface="Trebuchet MS"/>
              <a:ea typeface="Trebuchet MS"/>
              <a:cs typeface="Trebuchet MS"/>
              <a:sym typeface="Trebuchet MS"/>
            </a:endParaRPr>
          </a:p>
        </p:txBody>
      </p:sp>
      <p:pic>
        <p:nvPicPr>
          <p:cNvPr id="6" name="Picture 2"/>
          <p:cNvPicPr>
            <a:picLocks noChangeAspect="1" noChangeArrowheads="1"/>
          </p:cNvPicPr>
          <p:nvPr/>
        </p:nvPicPr>
        <p:blipFill>
          <a:blip r:embed="rId3"/>
          <a:srcRect/>
          <a:stretch>
            <a:fillRect/>
          </a:stretch>
        </p:blipFill>
        <p:spPr bwMode="auto">
          <a:xfrm>
            <a:off x="2095472" y="1930470"/>
            <a:ext cx="2857520" cy="4074226"/>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5310182" y="2643182"/>
            <a:ext cx="5343525" cy="29146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9" name="Google Shape;69;p9"/>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Technologies Used</a:t>
            </a:r>
            <a:endParaRPr lang="en-US" sz="2400" dirty="0"/>
          </a:p>
        </p:txBody>
      </p:sp>
      <p:sp>
        <p:nvSpPr>
          <p:cNvPr id="2" name="TextBox 1"/>
          <p:cNvSpPr txBox="1"/>
          <p:nvPr/>
        </p:nvSpPr>
        <p:spPr>
          <a:xfrm>
            <a:off x="1828800" y="2133600"/>
            <a:ext cx="8915400" cy="4524315"/>
          </a:xfrm>
          <a:prstGeom prst="rect">
            <a:avLst/>
          </a:prstGeom>
          <a:noFill/>
        </p:spPr>
        <p:txBody>
          <a:bodyPr wrap="square" rtlCol="0">
            <a:spAutoFit/>
          </a:bodyPr>
          <a:lstStyle/>
          <a:p>
            <a:r>
              <a:rPr lang="en-US" dirty="0">
                <a:solidFill>
                  <a:srgbClr val="0033CC"/>
                </a:solidFill>
                <a:latin typeface="Trebuchet MS"/>
                <a:ea typeface="Trebuchet MS"/>
                <a:cs typeface="Trebuchet MS"/>
                <a:sym typeface="Trebuchet MS"/>
              </a:rPr>
              <a:t>What technologies you plan to use and why</a:t>
            </a:r>
          </a:p>
          <a:p>
            <a:endParaRPr lang="en-US" dirty="0"/>
          </a:p>
          <a:p>
            <a:pPr marL="285750" indent="-285750">
              <a:buFont typeface="Arial" panose="020B0604020202020204" pitchFamily="34" charset="0"/>
              <a:buChar char="•"/>
            </a:pPr>
            <a:r>
              <a:rPr lang="en-US" dirty="0" err="1"/>
              <a:t>Numpy</a:t>
            </a:r>
            <a:r>
              <a:rPr lang="en-US" dirty="0"/>
              <a:t>: library for python programming </a:t>
            </a:r>
            <a:r>
              <a:rPr lang="en-US" dirty="0" err="1"/>
              <a:t>language,adding</a:t>
            </a:r>
            <a:r>
              <a:rPr lang="en-US" dirty="0"/>
              <a:t> support for </a:t>
            </a:r>
            <a:r>
              <a:rPr lang="en-US" dirty="0" err="1"/>
              <a:t>large,multi</a:t>
            </a:r>
            <a:r>
              <a:rPr lang="en-US" dirty="0"/>
              <a:t>-dimensional arrays and </a:t>
            </a:r>
            <a:r>
              <a:rPr lang="en-US" dirty="0" err="1"/>
              <a:t>metrices,along</a:t>
            </a:r>
            <a:r>
              <a:rPr lang="en-US" dirty="0"/>
              <a:t> with large collection of high level mathematical functions to operate on these arrays.</a:t>
            </a:r>
          </a:p>
          <a:p>
            <a:pPr marL="285750" indent="-285750">
              <a:buFont typeface="Arial" panose="020B0604020202020204" pitchFamily="34" charset="0"/>
              <a:buChar char="•"/>
            </a:pPr>
            <a:r>
              <a:rPr lang="en-US" dirty="0" err="1"/>
              <a:t>Pandas:For</a:t>
            </a:r>
            <a:r>
              <a:rPr lang="en-US" dirty="0"/>
              <a:t> data manipulation and analysis</a:t>
            </a:r>
          </a:p>
          <a:p>
            <a:pPr marL="285750" indent="-285750">
              <a:buFont typeface="Arial" panose="020B0604020202020204" pitchFamily="34" charset="0"/>
              <a:buChar char="•"/>
            </a:pPr>
            <a:r>
              <a:rPr lang="en-US" dirty="0" err="1"/>
              <a:t>Sklearn:It</a:t>
            </a:r>
            <a:r>
              <a:rPr lang="en-US" dirty="0"/>
              <a:t> contains a lot of efficient tools for machine learning and statistical modeling including classification, regression, clustering and dimensionality reduction. Python </a:t>
            </a:r>
            <a:r>
              <a:rPr lang="en-US" dirty="0" err="1"/>
              <a:t>scikit</a:t>
            </a:r>
            <a:r>
              <a:rPr lang="en-US" dirty="0"/>
              <a:t>-learn library to perform tokenization and feature extraction of text data, because this library contains useful tools like Count </a:t>
            </a:r>
            <a:r>
              <a:rPr lang="en-US" dirty="0" err="1"/>
              <a:t>Vectorizer</a:t>
            </a:r>
            <a:r>
              <a:rPr lang="en-US" dirty="0"/>
              <a:t> and Tiff </a:t>
            </a:r>
            <a:r>
              <a:rPr lang="en-US" dirty="0" err="1"/>
              <a:t>Vectorizer</a:t>
            </a:r>
            <a:r>
              <a:rPr lang="en-US" dirty="0"/>
              <a:t>. </a:t>
            </a:r>
          </a:p>
          <a:p>
            <a:pPr marL="285750" indent="-285750">
              <a:buFont typeface="Arial" panose="020B0604020202020204" pitchFamily="34" charset="0"/>
              <a:buChar char="•"/>
            </a:pPr>
            <a:r>
              <a:rPr lang="en-US" dirty="0" err="1"/>
              <a:t>Matplotlib:For</a:t>
            </a:r>
            <a:r>
              <a:rPr lang="en-US" dirty="0"/>
              <a:t> creating interactive </a:t>
            </a:r>
            <a:r>
              <a:rPr lang="en-US" dirty="0" err="1"/>
              <a:t>visualisations</a:t>
            </a:r>
            <a:r>
              <a:rPr lang="en-US" dirty="0"/>
              <a:t>(for observing co-</a:t>
            </a:r>
            <a:r>
              <a:rPr lang="en-US" dirty="0" err="1"/>
              <a:t>relatinos</a:t>
            </a:r>
            <a:r>
              <a:rPr lang="en-US" dirty="0"/>
              <a:t>)</a:t>
            </a:r>
          </a:p>
          <a:p>
            <a:pPr marL="285750" indent="-285750">
              <a:buFont typeface="Arial" panose="020B0604020202020204" pitchFamily="34" charset="0"/>
              <a:buChar char="•"/>
            </a:pPr>
            <a:r>
              <a:rPr lang="en-US" dirty="0" err="1"/>
              <a:t>Nltk:is</a:t>
            </a:r>
            <a:r>
              <a:rPr lang="en-US" dirty="0"/>
              <a:t> a Python package that you can use for NLP</a:t>
            </a:r>
          </a:p>
          <a:p>
            <a:pPr marL="285750" indent="-285750">
              <a:buFont typeface="Arial" panose="020B0604020202020204" pitchFamily="34" charset="0"/>
              <a:buChar char="•"/>
            </a:pPr>
            <a:r>
              <a:rPr lang="en-US" dirty="0" err="1"/>
              <a:t>Seaborn:visualisation</a:t>
            </a:r>
            <a:r>
              <a:rPr lang="en-US" dirty="0"/>
              <a:t> tool based on </a:t>
            </a:r>
            <a:r>
              <a:rPr lang="en-US" dirty="0" err="1"/>
              <a:t>matplotlib</a:t>
            </a:r>
            <a:r>
              <a:rPr lang="en-US" dirty="0"/>
              <a:t>.</a:t>
            </a:r>
          </a:p>
          <a:p>
            <a:endParaRPr lang="en-US" dirty="0"/>
          </a:p>
          <a:p>
            <a:pPr marL="285750" indent="-285750">
              <a:buFont typeface="Arial" panose="020B0604020202020204" pitchFamily="34" charset="0"/>
              <a:buChar char="•"/>
            </a:pP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p:nvPr/>
        </p:nvSpPr>
        <p:spPr>
          <a:xfrm>
            <a:off x="914400" y="740075"/>
            <a:ext cx="7620000" cy="45719"/>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9" name="Google Shape;69;p9"/>
          <p:cNvSpPr txBox="1"/>
          <p:nvPr/>
        </p:nvSpPr>
        <p:spPr>
          <a:xfrm>
            <a:off x="762000" y="240009"/>
            <a:ext cx="7772400" cy="500066"/>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Project Demo</a:t>
            </a:r>
            <a:endParaRPr lang="en-US" sz="2400" dirty="0"/>
          </a:p>
        </p:txBody>
      </p:sp>
      <p:sp>
        <p:nvSpPr>
          <p:cNvPr id="70" name="Google Shape;70;p9"/>
          <p:cNvSpPr txBox="1"/>
          <p:nvPr/>
        </p:nvSpPr>
        <p:spPr>
          <a:xfrm>
            <a:off x="335360" y="-3684231"/>
            <a:ext cx="9220200" cy="4198256"/>
          </a:xfrm>
          <a:prstGeom prst="rect">
            <a:avLst/>
          </a:prstGeom>
          <a:noFill/>
          <a:ln>
            <a:noFill/>
          </a:ln>
        </p:spPr>
        <p:txBody>
          <a:bodyPr spcFirstLastPara="1" wrap="square" lIns="91425" tIns="45700" rIns="91425" bIns="45700" anchor="ctr" anchorCtr="0">
            <a:noAutofit/>
          </a:bodyPr>
          <a:lstStyle/>
          <a:p>
            <a:pPr marL="342900" indent="-342900" algn="just">
              <a:spcBef>
                <a:spcPts val="0"/>
              </a:spcBef>
              <a:spcAft>
                <a:spcPts val="0"/>
              </a:spcAft>
            </a:pPr>
            <a:endParaRPr lang="en-US" sz="2400" dirty="0">
              <a:solidFill>
                <a:srgbClr val="0033CC"/>
              </a:solidFill>
              <a:latin typeface="Trebuchet MS"/>
              <a:ea typeface="Trebuchet MS"/>
              <a:cs typeface="Trebuchet MS"/>
              <a:sym typeface="Trebuchet MS"/>
            </a:endParaRPr>
          </a:p>
          <a:p>
            <a:pPr marL="342900" indent="-342900" algn="just">
              <a:spcBef>
                <a:spcPts val="0"/>
              </a:spcBef>
              <a:spcAft>
                <a:spcPts val="0"/>
              </a:spcAft>
            </a:pPr>
            <a:endParaRPr lang="en-US" sz="2400" dirty="0">
              <a:solidFill>
                <a:srgbClr val="0033CC"/>
              </a:solidFill>
              <a:latin typeface="Trebuchet MS"/>
              <a:ea typeface="Trebuchet MS"/>
              <a:cs typeface="Trebuchet MS"/>
              <a:sym typeface="Trebuchet MS"/>
            </a:endParaRPr>
          </a:p>
        </p:txBody>
      </p:sp>
      <p:sp>
        <p:nvSpPr>
          <p:cNvPr id="5" name="Rectangle 4"/>
          <p:cNvSpPr/>
          <p:nvPr/>
        </p:nvSpPr>
        <p:spPr>
          <a:xfrm>
            <a:off x="1199456" y="831513"/>
            <a:ext cx="5787162" cy="369332"/>
          </a:xfrm>
          <a:prstGeom prst="rect">
            <a:avLst/>
          </a:prstGeom>
        </p:spPr>
        <p:txBody>
          <a:bodyPr wrap="square">
            <a:spAutoFit/>
          </a:bodyPr>
          <a:lstStyle/>
          <a:p>
            <a:pPr marL="342900" indent="-342900" algn="just">
              <a:spcBef>
                <a:spcPts val="0"/>
              </a:spcBef>
              <a:spcAft>
                <a:spcPts val="0"/>
              </a:spcAft>
              <a:buFont typeface="Arial" panose="020B0604020202020204" pitchFamily="34" charset="0"/>
              <a:buChar char="•"/>
            </a:pPr>
            <a:r>
              <a:rPr lang="en-US" dirty="0">
                <a:solidFill>
                  <a:srgbClr val="0033CC"/>
                </a:solidFill>
                <a:latin typeface="Trebuchet MS"/>
                <a:ea typeface="Trebuchet MS"/>
                <a:cs typeface="Trebuchet MS"/>
                <a:sym typeface="Trebuchet MS"/>
              </a:rPr>
              <a:t>Designed </a:t>
            </a:r>
            <a:r>
              <a:rPr lang="en-US" dirty="0" err="1">
                <a:solidFill>
                  <a:srgbClr val="0033CC"/>
                </a:solidFill>
                <a:latin typeface="Trebuchet MS"/>
                <a:ea typeface="Trebuchet MS"/>
                <a:cs typeface="Trebuchet MS"/>
                <a:sym typeface="Trebuchet MS"/>
              </a:rPr>
              <a:t>Pseudocode</a:t>
            </a:r>
            <a:r>
              <a:rPr lang="en-US" dirty="0">
                <a:solidFill>
                  <a:srgbClr val="0033CC"/>
                </a:solidFill>
                <a:latin typeface="Trebuchet MS"/>
                <a:ea typeface="Trebuchet MS"/>
                <a:cs typeface="Trebuchet MS"/>
                <a:sym typeface="Trebuchet MS"/>
              </a:rPr>
              <a:t>/Algorithm can be explained.</a:t>
            </a:r>
          </a:p>
        </p:txBody>
      </p:sp>
      <p:sp>
        <p:nvSpPr>
          <p:cNvPr id="7" name="Rectangle 6"/>
          <p:cNvSpPr/>
          <p:nvPr/>
        </p:nvSpPr>
        <p:spPr>
          <a:xfrm>
            <a:off x="1199456" y="1426895"/>
            <a:ext cx="6536919" cy="5098832"/>
          </a:xfrm>
          <a:prstGeom prst="rect">
            <a:avLst/>
          </a:prstGeom>
        </p:spPr>
        <p:txBody>
          <a:bodyPr wrap="square">
            <a:spAutoFit/>
          </a:bodyPr>
          <a:lstStyle/>
          <a:p>
            <a:pPr marL="63500"/>
            <a:r>
              <a:rPr lang="en-US" sz="1800" dirty="0">
                <a:effectLst/>
                <a:latin typeface="Times New Roman" panose="02020603050405020304" pitchFamily="18" charset="0"/>
                <a:ea typeface="Times New Roman" panose="02020603050405020304" pitchFamily="18" charset="0"/>
              </a:rPr>
              <a:t>The Dataset going to be used is LIAR dataset. Steps of implementation of project:</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685"/>
              </a:spcBef>
              <a:buFont typeface="+mj-lt"/>
              <a:buAutoNum type="arabicParenR"/>
            </a:pPr>
            <a:r>
              <a:rPr lang="en-US" sz="1800" dirty="0">
                <a:effectLst/>
                <a:latin typeface="Times New Roman" panose="02020603050405020304" pitchFamily="18" charset="0"/>
                <a:ea typeface="Times New Roman" panose="02020603050405020304" pitchFamily="18" charset="0"/>
              </a:rPr>
              <a:t>Preprocessing data by data cleaning. This involves removing punctuation, tokenization, remove </a:t>
            </a:r>
            <a:r>
              <a:rPr lang="en-US" sz="1800" dirty="0" err="1">
                <a:effectLst/>
                <a:latin typeface="Times New Roman" panose="02020603050405020304" pitchFamily="18" charset="0"/>
                <a:ea typeface="Times New Roman" panose="02020603050405020304" pitchFamily="18" charset="0"/>
              </a:rPr>
              <a:t>stopwords</a:t>
            </a:r>
            <a:r>
              <a:rPr lang="en-US" sz="1800" dirty="0">
                <a:effectLst/>
                <a:latin typeface="Times New Roman" panose="02020603050405020304" pitchFamily="18" charset="0"/>
                <a:ea typeface="Times New Roman" panose="02020603050405020304" pitchFamily="18" charset="0"/>
              </a:rPr>
              <a:t>, stemming.</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685"/>
              </a:spcBef>
              <a:buFont typeface="+mj-lt"/>
              <a:buAutoNum type="arabicParenR"/>
            </a:pPr>
            <a:r>
              <a:rPr lang="en-US" sz="1800" dirty="0">
                <a:effectLst/>
                <a:latin typeface="Times New Roman" panose="02020603050405020304" pitchFamily="18" charset="0"/>
                <a:ea typeface="Times New Roman" panose="02020603050405020304" pitchFamily="18" charset="0"/>
              </a:rPr>
              <a:t>Feature Generation : We can use text data to generate a number of features like word count, frequency of large words, frequency of unique words, n-grams etc. By creating a representation of words that capture their meanings, semantic relationships, and numerous types of context they are used in, we can enable computer to understand text and perform Clustering, Classification etc.</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685"/>
              </a:spcBef>
              <a:buFont typeface="+mj-lt"/>
              <a:buAutoNum type="arabicParenR"/>
            </a:pPr>
            <a:r>
              <a:rPr lang="en-US" sz="1800" dirty="0">
                <a:effectLst/>
                <a:latin typeface="Times New Roman" panose="02020603050405020304" pitchFamily="18" charset="0"/>
                <a:ea typeface="Times New Roman" panose="02020603050405020304" pitchFamily="18" charset="0"/>
              </a:rPr>
              <a:t>Training Using algorithms : Naïve Bayes Classifier, Random Forest, Logistic Regression, SVM, Passive Aggressive Classifier. </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685"/>
              </a:spcBef>
              <a:buFont typeface="+mj-lt"/>
              <a:buAutoNum type="arabicParenR"/>
            </a:pPr>
            <a:r>
              <a:rPr lang="en-US" sz="1800" dirty="0">
                <a:effectLst/>
                <a:latin typeface="Times New Roman" panose="02020603050405020304" pitchFamily="18" charset="0"/>
                <a:ea typeface="Times New Roman" panose="02020603050405020304" pitchFamily="18" charset="0"/>
              </a:rPr>
              <a:t>After fitting all classifiers, select best performing model as candidate one (based on classification report) for fake news detection.</a:t>
            </a:r>
            <a:endParaRPr lang="en-IN" sz="1800" dirty="0">
              <a:effectLst/>
              <a:latin typeface="Times New Roman" panose="02020603050405020304" pitchFamily="18" charset="0"/>
              <a:ea typeface="Times New Roman" panose="02020603050405020304" pitchFamily="18" charset="0"/>
            </a:endParaRPr>
          </a:p>
          <a:p>
            <a:pPr marL="342900" indent="-342900" algn="just">
              <a:spcBef>
                <a:spcPts val="0"/>
              </a:spcBef>
              <a:spcAft>
                <a:spcPts val="0"/>
              </a:spcAft>
              <a:buFont typeface="Arial" pitchFamily="34" charset="0"/>
              <a:buChar char="•"/>
            </a:pPr>
            <a:endParaRPr lang="en-IN" sz="1400" dirty="0">
              <a:latin typeface="+mn-lt"/>
              <a:ea typeface="Trebuchet MS"/>
              <a:cs typeface="Trebuchet MS"/>
              <a:sym typeface="Trebuchet MS"/>
            </a:endParaRPr>
          </a:p>
        </p:txBody>
      </p:sp>
    </p:spTree>
    <p:extLst>
      <p:ext uri="{BB962C8B-B14F-4D97-AF65-F5344CB8AC3E}">
        <p14:creationId xmlns:p14="http://schemas.microsoft.com/office/powerpoint/2010/main" val="2054568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References</a:t>
            </a:r>
          </a:p>
        </p:txBody>
      </p:sp>
      <p:sp>
        <p:nvSpPr>
          <p:cNvPr id="2" name="TextBox 1">
            <a:extLst>
              <a:ext uri="{FF2B5EF4-FFF2-40B4-BE49-F238E27FC236}">
                <a16:creationId xmlns:a16="http://schemas.microsoft.com/office/drawing/2014/main" id="{96249634-6755-AE95-B3CF-DAB939231DA7}"/>
              </a:ext>
            </a:extLst>
          </p:cNvPr>
          <p:cNvSpPr txBox="1"/>
          <p:nvPr/>
        </p:nvSpPr>
        <p:spPr>
          <a:xfrm>
            <a:off x="1379476" y="1844824"/>
            <a:ext cx="9433048" cy="4498667"/>
          </a:xfrm>
          <a:prstGeom prst="rect">
            <a:avLst/>
          </a:prstGeom>
          <a:noFill/>
        </p:spPr>
        <p:txBody>
          <a:bodyPr wrap="square" rtlCol="0">
            <a:spAutoFit/>
          </a:bodyPr>
          <a:lstStyle/>
          <a:p>
            <a:pPr marL="342900" lvl="0" indent="-342900">
              <a:lnSpc>
                <a:spcPts val="1375"/>
              </a:lnSpc>
              <a:buFont typeface="Symbol" panose="05050102010706020507" pitchFamily="18" charset="2"/>
              <a:buChar char=""/>
            </a:pPr>
            <a:r>
              <a:rPr lang="en-US" sz="1400" b="0" dirty="0">
                <a:effectLst/>
                <a:latin typeface="Arial" panose="020B0604020202020204" pitchFamily="34" charset="0"/>
                <a:ea typeface="Times New Roman" panose="02020603050405020304" pitchFamily="18" charset="0"/>
                <a:cs typeface="Arial" panose="020B0604020202020204" pitchFamily="34" charset="0"/>
              </a:rPr>
              <a:t>Fake News Detection Using Machine Learning Approaches </a:t>
            </a:r>
            <a:endParaRPr lang="en-IN" sz="1400" b="1" dirty="0">
              <a:effectLst/>
              <a:latin typeface="Arial" panose="020B0604020202020204" pitchFamily="34" charset="0"/>
              <a:ea typeface="Times New Roman" panose="02020603050405020304" pitchFamily="18" charset="0"/>
              <a:cs typeface="Arial" panose="020B0604020202020204" pitchFamily="34" charset="0"/>
            </a:endParaRPr>
          </a:p>
          <a:p>
            <a:pPr marL="63500">
              <a:lnSpc>
                <a:spcPts val="1375"/>
              </a:lnSpc>
            </a:pPr>
            <a:r>
              <a:rPr lang="en-US" sz="1400" b="0" dirty="0">
                <a:effectLst/>
                <a:latin typeface="Arial" panose="020B0604020202020204" pitchFamily="34" charset="0"/>
                <a:ea typeface="Times New Roman" panose="02020603050405020304" pitchFamily="18" charset="0"/>
                <a:cs typeface="Arial" panose="020B0604020202020204" pitchFamily="34" charset="0"/>
              </a:rPr>
              <a:t>     To cite this article: Z Khanam et al 2021 IOP Conf. Ser.: Mater. Sci. Eng. 1099 012040</a:t>
            </a:r>
          </a:p>
          <a:p>
            <a:pPr marL="63500">
              <a:lnSpc>
                <a:spcPts val="1375"/>
              </a:lnSpc>
            </a:pPr>
            <a:endParaRPr lang="en-IN" sz="1400" b="1"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ts val="1375"/>
              </a:lnSpc>
              <a:buFont typeface="Symbol" panose="05050102010706020507" pitchFamily="18" charset="2"/>
              <a:buChar char=""/>
            </a:pPr>
            <a:r>
              <a:rPr lang="en-US" sz="1400" b="0" dirty="0">
                <a:effectLst/>
                <a:latin typeface="Arial" panose="020B0604020202020204" pitchFamily="34" charset="0"/>
                <a:ea typeface="Times New Roman" panose="02020603050405020304" pitchFamily="18" charset="0"/>
                <a:cs typeface="Arial" panose="020B0604020202020204" pitchFamily="34" charset="0"/>
              </a:rPr>
              <a:t>ISSN: 2278-0181 Published by, www.ijert.org, NTASU - 2020 Conference Proceedings</a:t>
            </a:r>
          </a:p>
          <a:p>
            <a:pPr lvl="0">
              <a:lnSpc>
                <a:spcPts val="1375"/>
              </a:lnSpc>
            </a:pP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a:p>
            <a:pPr marL="342900" lvl="0" indent="-342900">
              <a:lnSpc>
                <a:spcPts val="1375"/>
              </a:lnSpc>
              <a:buFont typeface="Symbol" panose="05050102010706020507" pitchFamily="18" charset="2"/>
              <a:buChar char=""/>
            </a:pPr>
            <a:r>
              <a:rPr lang="en-US" sz="1400" dirty="0">
                <a:effectLst/>
                <a:latin typeface="Arial" panose="020B0604020202020204" pitchFamily="34" charset="0"/>
                <a:cs typeface="Arial" panose="020B0604020202020204" pitchFamily="34" charset="0"/>
              </a:rPr>
              <a:t>A smart System for Fake News Detection Using Machine Learning</a:t>
            </a:r>
            <a:br>
              <a:rPr lang="en-US" sz="1400" dirty="0">
                <a:latin typeface="Arial" panose="020B0604020202020204" pitchFamily="34" charset="0"/>
                <a:cs typeface="Arial" panose="020B0604020202020204" pitchFamily="34" charset="0"/>
              </a:rPr>
            </a:br>
            <a:r>
              <a:rPr lang="en-US" sz="1400" dirty="0">
                <a:effectLst/>
                <a:latin typeface="Arial" panose="020B0604020202020204" pitchFamily="34" charset="0"/>
                <a:cs typeface="Arial" panose="020B0604020202020204" pitchFamily="34" charset="0"/>
              </a:rPr>
              <a:t>Conference Paper · September 2019DOI: 10.1109/ICICT46931.2019.8977659</a:t>
            </a:r>
            <a:br>
              <a:rPr lang="en-IN" sz="1400" dirty="0">
                <a:latin typeface="Arial" panose="020B0604020202020204" pitchFamily="34" charset="0"/>
                <a:cs typeface="Arial" panose="020B0604020202020204" pitchFamily="34" charset="0"/>
              </a:rPr>
            </a:br>
            <a:endParaRPr lang="en-IN" sz="1400" dirty="0">
              <a:latin typeface="Arial" panose="020B0604020202020204" pitchFamily="34" charset="0"/>
              <a:cs typeface="Arial" panose="020B0604020202020204" pitchFamily="34" charset="0"/>
            </a:endParaRPr>
          </a:p>
          <a:p>
            <a:pPr marL="342900" lvl="0" indent="-342900">
              <a:lnSpc>
                <a:spcPts val="1375"/>
              </a:lnSpc>
              <a:buFont typeface="Symbol" panose="05050102010706020507" pitchFamily="18" charset="2"/>
              <a:buChar char=""/>
            </a:pPr>
            <a:r>
              <a:rPr lang="en-IN" sz="1400" dirty="0">
                <a:effectLst/>
                <a:latin typeface="Arial" panose="020B0604020202020204" pitchFamily="34" charset="0"/>
                <a:cs typeface="Arial" panose="020B0604020202020204" pitchFamily="34" charset="0"/>
              </a:rPr>
              <a:t>Fake News Detection Using Machine Learning Ensemble Methods</a:t>
            </a:r>
            <a:br>
              <a:rPr lang="en-IN" sz="1400" dirty="0">
                <a:latin typeface="Arial" panose="020B0604020202020204" pitchFamily="34" charset="0"/>
                <a:cs typeface="Arial" panose="020B0604020202020204" pitchFamily="34" charset="0"/>
              </a:rPr>
            </a:br>
            <a:r>
              <a:rPr lang="en-IN" sz="1400" dirty="0">
                <a:effectLst/>
                <a:latin typeface="Arial" panose="020B0604020202020204" pitchFamily="34" charset="0"/>
                <a:cs typeface="Arial" panose="020B0604020202020204" pitchFamily="34" charset="0"/>
              </a:rPr>
              <a:t>Iftikhar Ahmad , 1 Muhammad Yousaf, 1 Suhail Yousaf , 1</a:t>
            </a:r>
            <a:br>
              <a:rPr lang="en-IN" sz="1400" dirty="0">
                <a:latin typeface="Arial" panose="020B0604020202020204" pitchFamily="34" charset="0"/>
                <a:cs typeface="Arial" panose="020B0604020202020204" pitchFamily="34" charset="0"/>
              </a:rPr>
            </a:br>
            <a:r>
              <a:rPr lang="en-IN" sz="1400" dirty="0">
                <a:effectLst/>
                <a:latin typeface="Arial" panose="020B0604020202020204" pitchFamily="34" charset="0"/>
                <a:cs typeface="Arial" panose="020B0604020202020204" pitchFamily="34" charset="0"/>
              </a:rPr>
              <a:t>and Muhammad </a:t>
            </a:r>
            <a:r>
              <a:rPr lang="en-IN" sz="1400" dirty="0" err="1">
                <a:effectLst/>
                <a:latin typeface="Arial" panose="020B0604020202020204" pitchFamily="34" charset="0"/>
                <a:cs typeface="Arial" panose="020B0604020202020204" pitchFamily="34" charset="0"/>
              </a:rPr>
              <a:t>Ovais</a:t>
            </a:r>
            <a:r>
              <a:rPr lang="en-IN" sz="1400" dirty="0">
                <a:effectLst/>
                <a:latin typeface="Arial" panose="020B0604020202020204" pitchFamily="34" charset="0"/>
                <a:cs typeface="Arial" panose="020B0604020202020204" pitchFamily="34" charset="0"/>
              </a:rPr>
              <a:t> Ahmad</a:t>
            </a:r>
            <a:endParaRPr lang="en-US" sz="1400" dirty="0">
              <a:latin typeface="Arial" panose="020B0604020202020204" pitchFamily="34" charset="0"/>
              <a:cs typeface="Arial" panose="020B0604020202020204" pitchFamily="34" charset="0"/>
            </a:endParaRPr>
          </a:p>
          <a:p>
            <a:pPr marL="342900" lvl="0" indent="-342900">
              <a:lnSpc>
                <a:spcPts val="1375"/>
              </a:lnSpc>
              <a:buFont typeface="Symbol" panose="05050102010706020507" pitchFamily="18" charset="2"/>
              <a:buChar char=""/>
            </a:pPr>
            <a:endParaRPr lang="en-US" sz="1400" dirty="0">
              <a:latin typeface="Arial" panose="020B0604020202020204" pitchFamily="34" charset="0"/>
              <a:cs typeface="Arial" panose="020B0604020202020204" pitchFamily="34" charset="0"/>
            </a:endParaRPr>
          </a:p>
          <a:p>
            <a:pPr marL="342900" lvl="0" indent="-342900">
              <a:lnSpc>
                <a:spcPts val="1375"/>
              </a:lnSpc>
              <a:buFont typeface="Symbol" panose="05050102010706020507" pitchFamily="18" charset="2"/>
              <a:buChar char=""/>
            </a:pPr>
            <a:r>
              <a:rPr lang="en-US" sz="1400" dirty="0">
                <a:effectLst/>
                <a:latin typeface="Arial" panose="020B0604020202020204" pitchFamily="34" charset="0"/>
                <a:cs typeface="Arial" panose="020B0604020202020204" pitchFamily="34" charset="0"/>
              </a:rPr>
              <a:t>Rapid detection of fake news based on machine learning methods</a:t>
            </a:r>
            <a:br>
              <a:rPr lang="en-US" sz="1400" dirty="0">
                <a:latin typeface="Arial" panose="020B0604020202020204" pitchFamily="34" charset="0"/>
                <a:cs typeface="Arial" panose="020B0604020202020204" pitchFamily="34" charset="0"/>
              </a:rPr>
            </a:br>
            <a:r>
              <a:rPr lang="en-US" sz="1400" dirty="0">
                <a:effectLst/>
                <a:latin typeface="Arial" panose="020B0604020202020204" pitchFamily="34" charset="0"/>
                <a:cs typeface="Arial" panose="020B0604020202020204" pitchFamily="34" charset="0"/>
              </a:rPr>
              <a:t>Barbara </a:t>
            </a:r>
            <a:r>
              <a:rPr lang="en-US" sz="1400" dirty="0" err="1">
                <a:effectLst/>
                <a:latin typeface="Arial" panose="020B0604020202020204" pitchFamily="34" charset="0"/>
                <a:cs typeface="Arial" panose="020B0604020202020204" pitchFamily="34" charset="0"/>
              </a:rPr>
              <a:t>Probierza</a:t>
            </a:r>
            <a:r>
              <a:rPr lang="en-US" sz="1400" dirty="0">
                <a:effectLst/>
                <a:latin typeface="Arial" panose="020B0604020202020204" pitchFamily="34" charset="0"/>
                <a:cs typeface="Arial" panose="020B0604020202020204" pitchFamily="34" charset="0"/>
              </a:rPr>
              <a:t>,∗, Piotr </a:t>
            </a:r>
            <a:r>
              <a:rPr lang="en-US" sz="1400" dirty="0" err="1">
                <a:effectLst/>
                <a:latin typeface="Arial" panose="020B0604020202020204" pitchFamily="34" charset="0"/>
                <a:cs typeface="Arial" panose="020B0604020202020204" pitchFamily="34" charset="0"/>
              </a:rPr>
              <a:t>Stefa</a:t>
            </a:r>
            <a:r>
              <a:rPr lang="en-US" sz="1400" dirty="0">
                <a:effectLst/>
                <a:latin typeface="Arial" panose="020B0604020202020204" pitchFamily="34" charset="0"/>
                <a:cs typeface="Arial" panose="020B0604020202020204" pitchFamily="34" charset="0"/>
              </a:rPr>
              <a:t> ́</a:t>
            </a:r>
            <a:r>
              <a:rPr lang="en-US" sz="1400" dirty="0" err="1">
                <a:effectLst/>
                <a:latin typeface="Arial" panose="020B0604020202020204" pitchFamily="34" charset="0"/>
                <a:cs typeface="Arial" panose="020B0604020202020204" pitchFamily="34" charset="0"/>
              </a:rPr>
              <a:t>nski</a:t>
            </a:r>
            <a:r>
              <a:rPr lang="en-US" sz="1400" dirty="0">
                <a:effectLst/>
                <a:latin typeface="Arial" panose="020B0604020202020204" pitchFamily="34" charset="0"/>
                <a:cs typeface="Arial" panose="020B0604020202020204" pitchFamily="34" charset="0"/>
              </a:rPr>
              <a:t> a , Jan Kozak</a:t>
            </a:r>
          </a:p>
          <a:p>
            <a:pPr marL="342900" lvl="0" indent="-342900">
              <a:lnSpc>
                <a:spcPts val="1375"/>
              </a:lnSpc>
              <a:buFont typeface="Symbol" panose="05050102010706020507" pitchFamily="18" charset="2"/>
              <a:buChar char=""/>
            </a:pPr>
            <a:endParaRPr lang="en-US" sz="1400" b="1" dirty="0">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ts val="1375"/>
              </a:lnSpc>
              <a:buFont typeface="Symbol" panose="05050102010706020507" pitchFamily="18" charset="2"/>
              <a:buChar char=""/>
            </a:pPr>
            <a:r>
              <a:rPr lang="en-IN" sz="1400" dirty="0">
                <a:effectLst/>
                <a:latin typeface="Arial" panose="020B0604020202020204" pitchFamily="34" charset="0"/>
                <a:cs typeface="Arial" panose="020B0604020202020204" pitchFamily="34" charset="0"/>
              </a:rPr>
              <a:t>Fake News Pattern Recognition using Linguistic</a:t>
            </a:r>
            <a:br>
              <a:rPr lang="en-IN" sz="1400" dirty="0">
                <a:latin typeface="Arial" panose="020B0604020202020204" pitchFamily="34" charset="0"/>
                <a:cs typeface="Arial" panose="020B0604020202020204" pitchFamily="34" charset="0"/>
              </a:rPr>
            </a:br>
            <a:r>
              <a:rPr lang="en-IN" sz="1400" dirty="0">
                <a:effectLst/>
                <a:latin typeface="Arial" panose="020B0604020202020204" pitchFamily="34" charset="0"/>
                <a:cs typeface="Arial" panose="020B0604020202020204" pitchFamily="34" charset="0"/>
              </a:rPr>
              <a:t>Analysis :Amitabha Dey, </a:t>
            </a:r>
            <a:r>
              <a:rPr lang="en-IN" sz="1400" dirty="0" err="1">
                <a:effectLst/>
                <a:latin typeface="Arial" panose="020B0604020202020204" pitchFamily="34" charset="0"/>
                <a:cs typeface="Arial" panose="020B0604020202020204" pitchFamily="34" charset="0"/>
              </a:rPr>
              <a:t>Rafsan</a:t>
            </a:r>
            <a:r>
              <a:rPr lang="en-IN" sz="1400" dirty="0">
                <a:effectLst/>
                <a:latin typeface="Arial" panose="020B0604020202020204" pitchFamily="34" charset="0"/>
                <a:cs typeface="Arial" panose="020B0604020202020204" pitchFamily="34" charset="0"/>
              </a:rPr>
              <a:t> Zani Rafi, Shahriar Hasan </a:t>
            </a:r>
            <a:r>
              <a:rPr lang="en-IN" sz="1400" dirty="0" err="1">
                <a:effectLst/>
                <a:latin typeface="Arial" panose="020B0604020202020204" pitchFamily="34" charset="0"/>
                <a:cs typeface="Arial" panose="020B0604020202020204" pitchFamily="34" charset="0"/>
              </a:rPr>
              <a:t>Parash</a:t>
            </a:r>
            <a:r>
              <a:rPr lang="en-IN" sz="1400" dirty="0">
                <a:effectLst/>
                <a:latin typeface="Arial" panose="020B0604020202020204" pitchFamily="34" charset="0"/>
                <a:cs typeface="Arial" panose="020B0604020202020204" pitchFamily="34" charset="0"/>
              </a:rPr>
              <a:t>, </a:t>
            </a:r>
            <a:r>
              <a:rPr lang="en-IN" sz="1400" dirty="0" err="1">
                <a:effectLst/>
                <a:latin typeface="Arial" panose="020B0604020202020204" pitchFamily="34" charset="0"/>
                <a:cs typeface="Arial" panose="020B0604020202020204" pitchFamily="34" charset="0"/>
              </a:rPr>
              <a:t>Sauvik</a:t>
            </a:r>
            <a:r>
              <a:rPr lang="en-IN" sz="1400" dirty="0">
                <a:effectLst/>
                <a:latin typeface="Arial" panose="020B0604020202020204" pitchFamily="34" charset="0"/>
                <a:cs typeface="Arial" panose="020B0604020202020204" pitchFamily="34" charset="0"/>
              </a:rPr>
              <a:t> Kundu Arko and Amitabha</a:t>
            </a:r>
            <a:br>
              <a:rPr lang="en-IN" sz="1400" dirty="0">
                <a:latin typeface="Arial" panose="020B0604020202020204" pitchFamily="34" charset="0"/>
                <a:cs typeface="Arial" panose="020B0604020202020204" pitchFamily="34" charset="0"/>
              </a:rPr>
            </a:br>
            <a:r>
              <a:rPr lang="en-IN" sz="1400" dirty="0">
                <a:effectLst/>
                <a:latin typeface="Arial" panose="020B0604020202020204" pitchFamily="34" charset="0"/>
                <a:cs typeface="Arial" panose="020B0604020202020204" pitchFamily="34" charset="0"/>
              </a:rPr>
              <a:t>Chakrabarty</a:t>
            </a:r>
          </a:p>
          <a:p>
            <a:pPr marL="342900" lvl="0" indent="-342900">
              <a:lnSpc>
                <a:spcPts val="1375"/>
              </a:lnSpc>
              <a:buFont typeface="Symbol" panose="05050102010706020507" pitchFamily="18" charset="2"/>
              <a:buChar char=""/>
            </a:pPr>
            <a:endParaRPr lang="en-IN" sz="1400" b="1" dirty="0">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ts val="1375"/>
              </a:lnSpc>
              <a:buFont typeface="Symbol" panose="05050102010706020507" pitchFamily="18" charset="2"/>
              <a:buChar char=""/>
            </a:pPr>
            <a:r>
              <a:rPr lang="en-IN" sz="1400" dirty="0">
                <a:effectLst/>
                <a:latin typeface="Arial" panose="020B0604020202020204" pitchFamily="34" charset="0"/>
              </a:rPr>
              <a:t>Comparative Analysis of Fake News Detection</a:t>
            </a:r>
            <a:br>
              <a:rPr lang="en-IN" sz="1400" dirty="0"/>
            </a:br>
            <a:r>
              <a:rPr lang="en-IN" sz="1400" dirty="0">
                <a:effectLst/>
                <a:latin typeface="Arial" panose="020B0604020202020204" pitchFamily="34" charset="0"/>
              </a:rPr>
              <a:t>using Machine Learning and Deep Learning</a:t>
            </a:r>
            <a:br>
              <a:rPr lang="en-IN" sz="1400" dirty="0"/>
            </a:br>
            <a:r>
              <a:rPr lang="en-IN" sz="1400" dirty="0">
                <a:effectLst/>
                <a:latin typeface="Arial" panose="020B0604020202020204" pitchFamily="34" charset="0"/>
              </a:rPr>
              <a:t>Techniques.: Nerissa Pereira, 2Simran </a:t>
            </a:r>
            <a:r>
              <a:rPr lang="en-IN" sz="1400" dirty="0" err="1">
                <a:effectLst/>
                <a:latin typeface="Arial" panose="020B0604020202020204" pitchFamily="34" charset="0"/>
              </a:rPr>
              <a:t>Dabreo</a:t>
            </a:r>
            <a:r>
              <a:rPr lang="en-IN" sz="1400" dirty="0">
                <a:effectLst/>
                <a:latin typeface="Arial" panose="020B0604020202020204" pitchFamily="34" charset="0"/>
              </a:rPr>
              <a:t>, 3Linnet Rodrigues, 4Prof. </a:t>
            </a:r>
            <a:r>
              <a:rPr lang="en-IN" sz="1400" dirty="0" err="1">
                <a:effectLst/>
                <a:latin typeface="Arial" panose="020B0604020202020204" pitchFamily="34" charset="0"/>
              </a:rPr>
              <a:t>Merly</a:t>
            </a:r>
            <a:r>
              <a:rPr lang="en-IN" sz="1400" dirty="0">
                <a:effectLst/>
                <a:latin typeface="Arial" panose="020B0604020202020204" pitchFamily="34" charset="0"/>
              </a:rPr>
              <a:t> Thomas</a:t>
            </a:r>
            <a:endParaRPr lang="en-IN" sz="1400" b="1" dirty="0">
              <a:effectLst/>
              <a:latin typeface="Arial" panose="020B0604020202020204" pitchFamily="34" charset="0"/>
              <a:ea typeface="Times New Roman" panose="02020603050405020304" pitchFamily="18" charset="0"/>
              <a:cs typeface="Arial" panose="020B0604020202020204" pitchFamily="34" charset="0"/>
            </a:endParaRPr>
          </a:p>
          <a:p>
            <a:endParaRPr lang="en-IN" dirty="0"/>
          </a:p>
        </p:txBody>
      </p:sp>
    </p:spTree>
    <p:extLst>
      <p:ext uri="{BB962C8B-B14F-4D97-AF65-F5344CB8AC3E}">
        <p14:creationId xmlns:p14="http://schemas.microsoft.com/office/powerpoint/2010/main" val="3902358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43672" y="2636912"/>
            <a:ext cx="4968552" cy="1200329"/>
          </a:xfrm>
          <a:prstGeom prst="rect">
            <a:avLst/>
          </a:prstGeom>
        </p:spPr>
        <p:txBody>
          <a:bodyPr wrap="square">
            <a:spAutoFit/>
          </a:bodyPr>
          <a:lstStyle/>
          <a:p>
            <a:pPr algn="r"/>
            <a:r>
              <a:rPr lang="en-US" sz="7200" dirty="0">
                <a:solidFill>
                  <a:srgbClr val="FF0000"/>
                </a:solidFill>
                <a:latin typeface="Trebuchet MS"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407368" y="1676400"/>
            <a:ext cx="11377264" cy="4724400"/>
          </a:xfrm>
          <a:prstGeom prst="rect">
            <a:avLst/>
          </a:prstGeom>
        </p:spPr>
        <p:txBody>
          <a:bodyPr/>
          <a:lstStyle/>
          <a:p>
            <a:pPr marL="342891" algn="just" eaLnBrk="0" hangingPunct="0">
              <a:spcBef>
                <a:spcPct val="20000"/>
              </a:spcBef>
              <a:defRPr/>
            </a:pPr>
            <a:endParaRPr lang="en-IN" sz="2400" kern="0" dirty="0">
              <a:solidFill>
                <a:srgbClr val="0000FF"/>
              </a:solidFill>
              <a:latin typeface="Trebuchet MS" pitchFamily="3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Abstract and Scope</a:t>
            </a:r>
          </a:p>
        </p:txBody>
      </p:sp>
      <p:sp>
        <p:nvSpPr>
          <p:cNvPr id="2" name="Title 1">
            <a:extLst>
              <a:ext uri="{FF2B5EF4-FFF2-40B4-BE49-F238E27FC236}">
                <a16:creationId xmlns:a16="http://schemas.microsoft.com/office/drawing/2014/main" id="{8D3E64A6-62DF-9FCF-B5F5-E05FBD103360}"/>
              </a:ext>
            </a:extLst>
          </p:cNvPr>
          <p:cNvSpPr>
            <a:spLocks noGrp="1"/>
          </p:cNvSpPr>
          <p:nvPr>
            <p:ph type="ctrTitle"/>
          </p:nvPr>
        </p:nvSpPr>
        <p:spPr>
          <a:xfrm>
            <a:off x="1524000" y="1860654"/>
            <a:ext cx="9144000" cy="657027"/>
          </a:xfrm>
        </p:spPr>
        <p:txBody>
          <a:bodyPr>
            <a:noAutofit/>
          </a:bodyPr>
          <a:lstStyle/>
          <a:p>
            <a:r>
              <a:rPr lang="en-IN" sz="2000" b="1" dirty="0">
                <a:solidFill>
                  <a:srgbClr val="0000FF"/>
                </a:solidFill>
                <a:latin typeface="Trebuchet MS" panose="020B0603020202020204" pitchFamily="34" charset="0"/>
              </a:rPr>
              <a:t>FAKE NEWS DETECTION USING MACHINE LEARNING ALGORITHMS </a:t>
            </a:r>
          </a:p>
        </p:txBody>
      </p:sp>
      <p:sp>
        <p:nvSpPr>
          <p:cNvPr id="3" name="Subtitle 2">
            <a:extLst>
              <a:ext uri="{FF2B5EF4-FFF2-40B4-BE49-F238E27FC236}">
                <a16:creationId xmlns:a16="http://schemas.microsoft.com/office/drawing/2014/main" id="{936C41DE-F5F0-5424-3AA8-85DD62A62DB2}"/>
              </a:ext>
            </a:extLst>
          </p:cNvPr>
          <p:cNvSpPr>
            <a:spLocks noGrp="1"/>
          </p:cNvSpPr>
          <p:nvPr>
            <p:ph type="subTitle" idx="1"/>
          </p:nvPr>
        </p:nvSpPr>
        <p:spPr>
          <a:xfrm>
            <a:off x="407368" y="2852936"/>
            <a:ext cx="11377264" cy="3732118"/>
          </a:xfrm>
        </p:spPr>
        <p:txBody>
          <a:bodyPr>
            <a:normAutofit/>
          </a:bodyPr>
          <a:lstStyle/>
          <a:p>
            <a:pPr algn="l"/>
            <a:r>
              <a:rPr lang="en-US" sz="1800" dirty="0">
                <a:effectLst/>
                <a:latin typeface="Times New Roman" panose="02020603050405020304" pitchFamily="18" charset="0"/>
                <a:ea typeface="Times New Roman" panose="02020603050405020304" pitchFamily="18" charset="0"/>
              </a:rPr>
              <a:t>Categorizing a news statement as a ‘real news’ or ‘fake news’ using machine learning techniques. The classification is a binary one.</a:t>
            </a:r>
            <a:endParaRPr lang="en-IN" sz="1800" dirty="0">
              <a:effectLst/>
              <a:latin typeface="Times New Roman" panose="02020603050405020304" pitchFamily="18" charset="0"/>
              <a:ea typeface="Times New Roman" panose="02020603050405020304" pitchFamily="18" charset="0"/>
            </a:endParaRPr>
          </a:p>
          <a:p>
            <a:pPr algn="l"/>
            <a:r>
              <a:rPr lang="en-US" sz="1800" dirty="0">
                <a:solidFill>
                  <a:srgbClr val="212529"/>
                </a:solidFill>
                <a:effectLst/>
                <a:latin typeface="Times New Roman" panose="02020603050405020304" pitchFamily="18" charset="0"/>
                <a:ea typeface="Times New Roman" panose="02020603050405020304" pitchFamily="18" charset="0"/>
              </a:rPr>
              <a:t>The spread of fake news and misinformation is causing serious problems to society, partly due to the fact that more and more people only read headlines or highlights of news assuming that everything is reliable, instead of carefully analyzing whether it can contain distorted or false information. </a:t>
            </a:r>
            <a:r>
              <a:rPr lang="en-US" sz="1800" dirty="0">
                <a:solidFill>
                  <a:srgbClr val="000000"/>
                </a:solidFill>
                <a:effectLst/>
                <a:latin typeface="Times New Roman" panose="02020603050405020304" pitchFamily="18" charset="0"/>
                <a:ea typeface="Times New Roman" panose="02020603050405020304" pitchFamily="18" charset="0"/>
              </a:rPr>
              <a:t>The authenticity of Information has become a longstanding </a:t>
            </a:r>
            <a:r>
              <a:rPr lang="en-US" sz="1800" b="1" i="1" dirty="0">
                <a:solidFill>
                  <a:srgbClr val="5F6368"/>
                </a:solidFill>
                <a:effectLst/>
                <a:latin typeface="Times New Roman" panose="02020603050405020304" pitchFamily="18" charset="0"/>
                <a:ea typeface="Times New Roman" panose="02020603050405020304" pitchFamily="18" charset="0"/>
              </a:rPr>
              <a:t>issue</a:t>
            </a:r>
            <a:r>
              <a:rPr lang="en-US" sz="1800" dirty="0">
                <a:solidFill>
                  <a:srgbClr val="000000"/>
                </a:solidFill>
                <a:effectLst/>
                <a:latin typeface="Times New Roman" panose="02020603050405020304" pitchFamily="18" charset="0"/>
                <a:ea typeface="Times New Roman" panose="02020603050405020304" pitchFamily="18" charset="0"/>
              </a:rPr>
              <a:t> affecting businesses and society, both for printed and digital media.</a:t>
            </a:r>
            <a:endParaRPr lang="en-IN" sz="1800" dirty="0">
              <a:effectLst/>
              <a:latin typeface="Times New Roman" panose="02020603050405020304" pitchFamily="18" charset="0"/>
              <a:ea typeface="Times New Roman" panose="02020603050405020304" pitchFamily="18" charset="0"/>
            </a:endParaRPr>
          </a:p>
          <a:p>
            <a:pPr algn="l"/>
            <a:r>
              <a:rPr lang="en-US" sz="1800" dirty="0">
                <a:effectLst/>
                <a:latin typeface="Times New Roman" panose="02020603050405020304" pitchFamily="18" charset="0"/>
                <a:ea typeface="Times New Roman" panose="02020603050405020304" pitchFamily="18" charset="0"/>
              </a:rPr>
              <a:t>In this Project, we will use various natural language processing techniques and machine learning algorithms to classify fake news articles using sci-kit libraries from Python with maximum accuracy using just the headline of the news.</a:t>
            </a:r>
            <a:endParaRPr lang="en-IN" sz="1800" dirty="0">
              <a:effectLst/>
              <a:latin typeface="Times New Roman" panose="02020603050405020304" pitchFamily="18" charset="0"/>
              <a:ea typeface="Times New Roman" panose="02020603050405020304" pitchFamily="18" charset="0"/>
            </a:endParaRPr>
          </a:p>
          <a:p>
            <a:pPr algn="l"/>
            <a:r>
              <a:rPr lang="en-US" sz="1800" dirty="0">
                <a:effectLst/>
                <a:latin typeface="Times New Roman" panose="02020603050405020304" pitchFamily="18" charset="0"/>
                <a:ea typeface="Times New Roman" panose="02020603050405020304" pitchFamily="18" charset="0"/>
              </a:rPr>
              <a:t>We will create a simple frontend containing search bar for typing headline and result tells if its fake or real based on chosen candidate classifier model trained on a dataset. </a:t>
            </a:r>
            <a:endParaRPr lang="en-IN" sz="1800" dirty="0">
              <a:effectLst/>
              <a:latin typeface="Times New Roman" panose="02020603050405020304" pitchFamily="18" charset="0"/>
              <a:ea typeface="Times New Roman" panose="02020603050405020304" pitchFamily="18" charset="0"/>
            </a:endParaRPr>
          </a:p>
          <a:p>
            <a:pPr algn="l"/>
            <a:endParaRPr lang="en-I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833464" y="1082353"/>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1676400"/>
            <a:ext cx="8077200" cy="4724400"/>
          </a:xfrm>
          <a:prstGeom prst="rect">
            <a:avLst/>
          </a:prstGeom>
        </p:spPr>
        <p:txBody>
          <a:bodyPr/>
          <a:lstStyle/>
          <a:p>
            <a:pPr marL="342891" algn="just" eaLnBrk="0" hangingPunct="0">
              <a:spcBef>
                <a:spcPct val="20000"/>
              </a:spcBef>
              <a:defRPr/>
            </a:pPr>
            <a:endParaRPr lang="en-US" sz="2400" dirty="0"/>
          </a:p>
          <a:p>
            <a:pPr marL="342891" algn="just" eaLnBrk="0" hangingPunct="0">
              <a:spcBef>
                <a:spcPct val="20000"/>
              </a:spcBef>
              <a:defRPr/>
            </a:pPr>
            <a:endParaRPr lang="en-GB" sz="2400" dirty="0"/>
          </a:p>
          <a:p>
            <a:pPr marL="342891" algn="just" eaLnBrk="0" hangingPunct="0">
              <a:spcBef>
                <a:spcPct val="20000"/>
              </a:spcBef>
              <a:defRPr/>
            </a:pPr>
            <a:endParaRPr lang="en-GB" sz="2400" dirty="0"/>
          </a:p>
          <a:p>
            <a:pPr marL="342891" algn="just" eaLnBrk="0" hangingPunct="0">
              <a:spcBef>
                <a:spcPct val="20000"/>
              </a:spcBef>
              <a:defRPr/>
            </a:pPr>
            <a:endParaRPr lang="en-US" sz="2400" kern="0" dirty="0">
              <a:solidFill>
                <a:srgbClr val="0000FF"/>
              </a:solidFill>
              <a:latin typeface="Trebuchet MS" pitchFamily="34" charset="0"/>
            </a:endParaRPr>
          </a:p>
        </p:txBody>
      </p:sp>
      <p:sp>
        <p:nvSpPr>
          <p:cNvPr id="14" name="Text Box 34"/>
          <p:cNvSpPr txBox="1">
            <a:spLocks noChangeArrowheads="1"/>
          </p:cNvSpPr>
          <p:nvPr/>
        </p:nvSpPr>
        <p:spPr bwMode="auto">
          <a:xfrm>
            <a:off x="4007768" y="620688"/>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Literature Survey</a:t>
            </a:r>
          </a:p>
        </p:txBody>
      </p:sp>
      <p:pic>
        <p:nvPicPr>
          <p:cNvPr id="3" name="Picture 2">
            <a:extLst>
              <a:ext uri="{FF2B5EF4-FFF2-40B4-BE49-F238E27FC236}">
                <a16:creationId xmlns:a16="http://schemas.microsoft.com/office/drawing/2014/main" id="{E5444882-8FE8-0173-E0C7-5540626FBE2C}"/>
              </a:ext>
            </a:extLst>
          </p:cNvPr>
          <p:cNvPicPr>
            <a:picLocks noChangeAspect="1"/>
          </p:cNvPicPr>
          <p:nvPr/>
        </p:nvPicPr>
        <p:blipFill>
          <a:blip r:embed="rId3"/>
          <a:stretch>
            <a:fillRect/>
          </a:stretch>
        </p:blipFill>
        <p:spPr>
          <a:xfrm>
            <a:off x="1127448" y="1147838"/>
            <a:ext cx="9750769" cy="50866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864768" y="1082353"/>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1676400"/>
            <a:ext cx="8077200" cy="4724400"/>
          </a:xfrm>
          <a:prstGeom prst="rect">
            <a:avLst/>
          </a:prstGeom>
        </p:spPr>
        <p:txBody>
          <a:bodyPr/>
          <a:lstStyle/>
          <a:p>
            <a:pPr marL="342891" algn="just" eaLnBrk="0" hangingPunct="0">
              <a:spcBef>
                <a:spcPct val="20000"/>
              </a:spcBef>
              <a:defRPr/>
            </a:pPr>
            <a:endParaRPr lang="en-US" sz="2400" dirty="0"/>
          </a:p>
          <a:p>
            <a:pPr marL="342891" algn="just" eaLnBrk="0" hangingPunct="0">
              <a:spcBef>
                <a:spcPct val="20000"/>
              </a:spcBef>
              <a:defRPr/>
            </a:pPr>
            <a:endParaRPr lang="en-GB" sz="2400" dirty="0"/>
          </a:p>
          <a:p>
            <a:pPr marL="342891" algn="just" eaLnBrk="0" hangingPunct="0">
              <a:spcBef>
                <a:spcPct val="20000"/>
              </a:spcBef>
              <a:defRPr/>
            </a:pPr>
            <a:endParaRPr lang="en-GB" sz="2400" dirty="0"/>
          </a:p>
          <a:p>
            <a:pPr marL="342891" algn="just" eaLnBrk="0" hangingPunct="0">
              <a:spcBef>
                <a:spcPct val="20000"/>
              </a:spcBef>
              <a:defRPr/>
            </a:pPr>
            <a:endParaRPr lang="en-US" sz="2400" kern="0" dirty="0">
              <a:solidFill>
                <a:srgbClr val="0000FF"/>
              </a:solidFill>
              <a:latin typeface="Trebuchet MS" pitchFamily="34" charset="0"/>
            </a:endParaRPr>
          </a:p>
        </p:txBody>
      </p:sp>
      <p:sp>
        <p:nvSpPr>
          <p:cNvPr id="14" name="Text Box 34"/>
          <p:cNvSpPr txBox="1">
            <a:spLocks noChangeArrowheads="1"/>
          </p:cNvSpPr>
          <p:nvPr/>
        </p:nvSpPr>
        <p:spPr bwMode="auto">
          <a:xfrm>
            <a:off x="4007768" y="620688"/>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Literature Survey</a:t>
            </a:r>
          </a:p>
        </p:txBody>
      </p:sp>
      <p:pic>
        <p:nvPicPr>
          <p:cNvPr id="4" name="Picture 3">
            <a:extLst>
              <a:ext uri="{FF2B5EF4-FFF2-40B4-BE49-F238E27FC236}">
                <a16:creationId xmlns:a16="http://schemas.microsoft.com/office/drawing/2014/main" id="{11E0B4CA-54DA-7F6E-933E-4F089287AF2B}"/>
              </a:ext>
            </a:extLst>
          </p:cNvPr>
          <p:cNvPicPr>
            <a:picLocks noChangeAspect="1"/>
          </p:cNvPicPr>
          <p:nvPr/>
        </p:nvPicPr>
        <p:blipFill>
          <a:blip r:embed="rId3"/>
          <a:stretch>
            <a:fillRect/>
          </a:stretch>
        </p:blipFill>
        <p:spPr>
          <a:xfrm>
            <a:off x="1323308" y="1333207"/>
            <a:ext cx="10428907" cy="4579560"/>
          </a:xfrm>
          <a:prstGeom prst="rect">
            <a:avLst/>
          </a:prstGeom>
        </p:spPr>
      </p:pic>
    </p:spTree>
    <p:extLst>
      <p:ext uri="{BB962C8B-B14F-4D97-AF65-F5344CB8AC3E}">
        <p14:creationId xmlns:p14="http://schemas.microsoft.com/office/powerpoint/2010/main" val="3266931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833464" y="1082353"/>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1676400"/>
            <a:ext cx="8077200" cy="4724400"/>
          </a:xfrm>
          <a:prstGeom prst="rect">
            <a:avLst/>
          </a:prstGeom>
        </p:spPr>
        <p:txBody>
          <a:bodyPr/>
          <a:lstStyle/>
          <a:p>
            <a:pPr marL="342891" algn="just" eaLnBrk="0" hangingPunct="0">
              <a:spcBef>
                <a:spcPct val="20000"/>
              </a:spcBef>
              <a:defRPr/>
            </a:pPr>
            <a:endParaRPr lang="en-US" sz="2400" dirty="0"/>
          </a:p>
          <a:p>
            <a:pPr marL="342891" algn="just" eaLnBrk="0" hangingPunct="0">
              <a:spcBef>
                <a:spcPct val="20000"/>
              </a:spcBef>
              <a:defRPr/>
            </a:pPr>
            <a:endParaRPr lang="en-GB" sz="2400" dirty="0"/>
          </a:p>
          <a:p>
            <a:pPr marL="342891" algn="just" eaLnBrk="0" hangingPunct="0">
              <a:spcBef>
                <a:spcPct val="20000"/>
              </a:spcBef>
              <a:defRPr/>
            </a:pPr>
            <a:endParaRPr lang="en-GB" sz="2400" dirty="0"/>
          </a:p>
          <a:p>
            <a:pPr marL="342891" algn="just" eaLnBrk="0" hangingPunct="0">
              <a:spcBef>
                <a:spcPct val="20000"/>
              </a:spcBef>
              <a:defRPr/>
            </a:pPr>
            <a:endParaRPr lang="en-US" sz="2400" kern="0" dirty="0">
              <a:solidFill>
                <a:srgbClr val="0000FF"/>
              </a:solidFill>
              <a:latin typeface="Trebuchet MS" pitchFamily="34" charset="0"/>
            </a:endParaRPr>
          </a:p>
        </p:txBody>
      </p:sp>
      <p:sp>
        <p:nvSpPr>
          <p:cNvPr id="14" name="Text Box 34"/>
          <p:cNvSpPr txBox="1">
            <a:spLocks noChangeArrowheads="1"/>
          </p:cNvSpPr>
          <p:nvPr/>
        </p:nvSpPr>
        <p:spPr bwMode="auto">
          <a:xfrm>
            <a:off x="4007768" y="620688"/>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Literature Survey</a:t>
            </a:r>
          </a:p>
        </p:txBody>
      </p:sp>
      <p:pic>
        <p:nvPicPr>
          <p:cNvPr id="3" name="Picture 2">
            <a:extLst>
              <a:ext uri="{FF2B5EF4-FFF2-40B4-BE49-F238E27FC236}">
                <a16:creationId xmlns:a16="http://schemas.microsoft.com/office/drawing/2014/main" id="{9A54C9B8-C2D6-7E99-8AB2-898E57DF790B}"/>
              </a:ext>
            </a:extLst>
          </p:cNvPr>
          <p:cNvPicPr>
            <a:picLocks noChangeAspect="1"/>
          </p:cNvPicPr>
          <p:nvPr/>
        </p:nvPicPr>
        <p:blipFill>
          <a:blip r:embed="rId3"/>
          <a:stretch>
            <a:fillRect/>
          </a:stretch>
        </p:blipFill>
        <p:spPr>
          <a:xfrm>
            <a:off x="1343472" y="1287257"/>
            <a:ext cx="10030111" cy="4950055"/>
          </a:xfrm>
          <a:prstGeom prst="rect">
            <a:avLst/>
          </a:prstGeom>
        </p:spPr>
      </p:pic>
    </p:spTree>
    <p:extLst>
      <p:ext uri="{BB962C8B-B14F-4D97-AF65-F5344CB8AC3E}">
        <p14:creationId xmlns:p14="http://schemas.microsoft.com/office/powerpoint/2010/main" val="3035974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833464" y="1082353"/>
            <a:ext cx="7620000" cy="36513"/>
          </a:xfrm>
          <a:prstGeom prst="rect">
            <a:avLst/>
          </a:prstGeom>
          <a:solidFill>
            <a:srgbClr val="33CCCC"/>
          </a:solidFill>
          <a:ln w="9525">
            <a:noFill/>
            <a:miter lim="800000"/>
            <a:headEnd/>
            <a:tailEnd/>
          </a:ln>
        </p:spPr>
        <p:txBody>
          <a:bodyPr wrap="none" anchor="ctr"/>
          <a:lstStyle/>
          <a:p>
            <a:endParaRPr lang="en-US"/>
          </a:p>
        </p:txBody>
      </p:sp>
      <p:sp>
        <p:nvSpPr>
          <p:cNvPr id="14" name="Text Box 34"/>
          <p:cNvSpPr txBox="1">
            <a:spLocks noChangeArrowheads="1"/>
          </p:cNvSpPr>
          <p:nvPr/>
        </p:nvSpPr>
        <p:spPr bwMode="auto">
          <a:xfrm>
            <a:off x="4007768" y="620688"/>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Literature Survey</a:t>
            </a:r>
          </a:p>
        </p:txBody>
      </p:sp>
      <p:pic>
        <p:nvPicPr>
          <p:cNvPr id="4" name="Picture 3">
            <a:extLst>
              <a:ext uri="{FF2B5EF4-FFF2-40B4-BE49-F238E27FC236}">
                <a16:creationId xmlns:a16="http://schemas.microsoft.com/office/drawing/2014/main" id="{29541178-B9D0-D619-E552-DCEC72F9CCD5}"/>
              </a:ext>
            </a:extLst>
          </p:cNvPr>
          <p:cNvPicPr>
            <a:picLocks noChangeAspect="1"/>
          </p:cNvPicPr>
          <p:nvPr/>
        </p:nvPicPr>
        <p:blipFill>
          <a:blip r:embed="rId3"/>
          <a:stretch>
            <a:fillRect/>
          </a:stretch>
        </p:blipFill>
        <p:spPr>
          <a:xfrm>
            <a:off x="1631505" y="1118867"/>
            <a:ext cx="9298302" cy="5411612"/>
          </a:xfrm>
          <a:prstGeom prst="rect">
            <a:avLst/>
          </a:prstGeom>
        </p:spPr>
      </p:pic>
    </p:spTree>
    <p:extLst>
      <p:ext uri="{BB962C8B-B14F-4D97-AF65-F5344CB8AC3E}">
        <p14:creationId xmlns:p14="http://schemas.microsoft.com/office/powerpoint/2010/main" val="1037860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833464" y="1082353"/>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1676400"/>
            <a:ext cx="8077200" cy="4724400"/>
          </a:xfrm>
          <a:prstGeom prst="rect">
            <a:avLst/>
          </a:prstGeom>
        </p:spPr>
        <p:txBody>
          <a:bodyPr/>
          <a:lstStyle/>
          <a:p>
            <a:pPr marL="342891" algn="just" eaLnBrk="0" hangingPunct="0">
              <a:spcBef>
                <a:spcPct val="20000"/>
              </a:spcBef>
              <a:defRPr/>
            </a:pPr>
            <a:endParaRPr lang="en-US" sz="2400" dirty="0"/>
          </a:p>
          <a:p>
            <a:pPr marL="342891" algn="just" eaLnBrk="0" hangingPunct="0">
              <a:spcBef>
                <a:spcPct val="20000"/>
              </a:spcBef>
              <a:defRPr/>
            </a:pPr>
            <a:endParaRPr lang="en-GB" sz="2400" dirty="0"/>
          </a:p>
          <a:p>
            <a:pPr marL="342891" algn="just" eaLnBrk="0" hangingPunct="0">
              <a:spcBef>
                <a:spcPct val="20000"/>
              </a:spcBef>
              <a:defRPr/>
            </a:pPr>
            <a:endParaRPr lang="en-GB" sz="2400" dirty="0"/>
          </a:p>
          <a:p>
            <a:pPr marL="342891" algn="just" eaLnBrk="0" hangingPunct="0">
              <a:spcBef>
                <a:spcPct val="20000"/>
              </a:spcBef>
              <a:defRPr/>
            </a:pPr>
            <a:endParaRPr lang="en-US" sz="2400" kern="0" dirty="0">
              <a:solidFill>
                <a:srgbClr val="0000FF"/>
              </a:solidFill>
              <a:latin typeface="Trebuchet MS" pitchFamily="34" charset="0"/>
            </a:endParaRPr>
          </a:p>
        </p:txBody>
      </p:sp>
      <p:sp>
        <p:nvSpPr>
          <p:cNvPr id="14" name="Text Box 34"/>
          <p:cNvSpPr txBox="1">
            <a:spLocks noChangeArrowheads="1"/>
          </p:cNvSpPr>
          <p:nvPr/>
        </p:nvSpPr>
        <p:spPr bwMode="auto">
          <a:xfrm>
            <a:off x="4007768" y="620688"/>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Literature Survey</a:t>
            </a:r>
          </a:p>
        </p:txBody>
      </p:sp>
      <p:pic>
        <p:nvPicPr>
          <p:cNvPr id="4" name="Picture 3">
            <a:extLst>
              <a:ext uri="{FF2B5EF4-FFF2-40B4-BE49-F238E27FC236}">
                <a16:creationId xmlns:a16="http://schemas.microsoft.com/office/drawing/2014/main" id="{6FA10D12-C78D-6CCD-021B-60FEB81A21F8}"/>
              </a:ext>
            </a:extLst>
          </p:cNvPr>
          <p:cNvPicPr>
            <a:picLocks noChangeAspect="1"/>
          </p:cNvPicPr>
          <p:nvPr/>
        </p:nvPicPr>
        <p:blipFill>
          <a:blip r:embed="rId3"/>
          <a:stretch>
            <a:fillRect/>
          </a:stretch>
        </p:blipFill>
        <p:spPr>
          <a:xfrm>
            <a:off x="1323309" y="1340768"/>
            <a:ext cx="9545382" cy="4753638"/>
          </a:xfrm>
          <a:prstGeom prst="rect">
            <a:avLst/>
          </a:prstGeom>
        </p:spPr>
      </p:pic>
    </p:spTree>
    <p:extLst>
      <p:ext uri="{BB962C8B-B14F-4D97-AF65-F5344CB8AC3E}">
        <p14:creationId xmlns:p14="http://schemas.microsoft.com/office/powerpoint/2010/main" val="3497800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833464" y="1082353"/>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1676400"/>
            <a:ext cx="8077200" cy="4724400"/>
          </a:xfrm>
          <a:prstGeom prst="rect">
            <a:avLst/>
          </a:prstGeom>
        </p:spPr>
        <p:txBody>
          <a:bodyPr/>
          <a:lstStyle/>
          <a:p>
            <a:pPr marL="342891" algn="just" eaLnBrk="0" hangingPunct="0">
              <a:spcBef>
                <a:spcPct val="20000"/>
              </a:spcBef>
              <a:defRPr/>
            </a:pPr>
            <a:endParaRPr lang="en-US" sz="2400" dirty="0"/>
          </a:p>
          <a:p>
            <a:pPr marL="342891" algn="just" eaLnBrk="0" hangingPunct="0">
              <a:spcBef>
                <a:spcPct val="20000"/>
              </a:spcBef>
              <a:defRPr/>
            </a:pPr>
            <a:endParaRPr lang="en-GB" sz="2400" dirty="0"/>
          </a:p>
          <a:p>
            <a:pPr marL="342891" algn="just" eaLnBrk="0" hangingPunct="0">
              <a:spcBef>
                <a:spcPct val="20000"/>
              </a:spcBef>
              <a:defRPr/>
            </a:pPr>
            <a:endParaRPr lang="en-GB" sz="2400" dirty="0"/>
          </a:p>
          <a:p>
            <a:pPr marL="342891" algn="just" eaLnBrk="0" hangingPunct="0">
              <a:spcBef>
                <a:spcPct val="20000"/>
              </a:spcBef>
              <a:defRPr/>
            </a:pPr>
            <a:endParaRPr lang="en-US" sz="2400" kern="0" dirty="0">
              <a:solidFill>
                <a:srgbClr val="0000FF"/>
              </a:solidFill>
              <a:latin typeface="Trebuchet MS" pitchFamily="34" charset="0"/>
            </a:endParaRPr>
          </a:p>
        </p:txBody>
      </p:sp>
      <p:sp>
        <p:nvSpPr>
          <p:cNvPr id="14" name="Text Box 34"/>
          <p:cNvSpPr txBox="1">
            <a:spLocks noChangeArrowheads="1"/>
          </p:cNvSpPr>
          <p:nvPr/>
        </p:nvSpPr>
        <p:spPr bwMode="auto">
          <a:xfrm>
            <a:off x="4007768" y="620688"/>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Literature Survey</a:t>
            </a:r>
          </a:p>
        </p:txBody>
      </p:sp>
      <p:pic>
        <p:nvPicPr>
          <p:cNvPr id="4" name="Picture 3">
            <a:extLst>
              <a:ext uri="{FF2B5EF4-FFF2-40B4-BE49-F238E27FC236}">
                <a16:creationId xmlns:a16="http://schemas.microsoft.com/office/drawing/2014/main" id="{AC4AE9E0-9873-9CD1-AC8E-40AF2AAFFACF}"/>
              </a:ext>
            </a:extLst>
          </p:cNvPr>
          <p:cNvPicPr>
            <a:picLocks noChangeAspect="1"/>
          </p:cNvPicPr>
          <p:nvPr/>
        </p:nvPicPr>
        <p:blipFill>
          <a:blip r:embed="rId3"/>
          <a:stretch>
            <a:fillRect/>
          </a:stretch>
        </p:blipFill>
        <p:spPr>
          <a:xfrm>
            <a:off x="1773957" y="1196976"/>
            <a:ext cx="9289032" cy="5380785"/>
          </a:xfrm>
          <a:prstGeom prst="rect">
            <a:avLst/>
          </a:prstGeom>
        </p:spPr>
      </p:pic>
    </p:spTree>
    <p:extLst>
      <p:ext uri="{BB962C8B-B14F-4D97-AF65-F5344CB8AC3E}">
        <p14:creationId xmlns:p14="http://schemas.microsoft.com/office/powerpoint/2010/main" val="3431418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833464" y="1082353"/>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1676400"/>
            <a:ext cx="8077200" cy="4724400"/>
          </a:xfrm>
          <a:prstGeom prst="rect">
            <a:avLst/>
          </a:prstGeom>
        </p:spPr>
        <p:txBody>
          <a:bodyPr/>
          <a:lstStyle/>
          <a:p>
            <a:pPr marL="342891" algn="just" eaLnBrk="0" hangingPunct="0">
              <a:spcBef>
                <a:spcPct val="20000"/>
              </a:spcBef>
              <a:defRPr/>
            </a:pPr>
            <a:endParaRPr lang="en-US" sz="2400" dirty="0"/>
          </a:p>
          <a:p>
            <a:pPr marL="342891" algn="just" eaLnBrk="0" hangingPunct="0">
              <a:spcBef>
                <a:spcPct val="20000"/>
              </a:spcBef>
              <a:defRPr/>
            </a:pPr>
            <a:endParaRPr lang="en-GB" sz="2400" dirty="0"/>
          </a:p>
          <a:p>
            <a:pPr marL="342891" algn="just" eaLnBrk="0" hangingPunct="0">
              <a:spcBef>
                <a:spcPct val="20000"/>
              </a:spcBef>
              <a:defRPr/>
            </a:pPr>
            <a:endParaRPr lang="en-GB" sz="2400" dirty="0"/>
          </a:p>
          <a:p>
            <a:pPr marL="342891" algn="just" eaLnBrk="0" hangingPunct="0">
              <a:spcBef>
                <a:spcPct val="20000"/>
              </a:spcBef>
              <a:defRPr/>
            </a:pPr>
            <a:endParaRPr lang="en-US" sz="2400" kern="0" dirty="0">
              <a:solidFill>
                <a:srgbClr val="0000FF"/>
              </a:solidFill>
              <a:latin typeface="Trebuchet MS" pitchFamily="34" charset="0"/>
            </a:endParaRPr>
          </a:p>
        </p:txBody>
      </p:sp>
      <p:sp>
        <p:nvSpPr>
          <p:cNvPr id="14" name="Text Box 34"/>
          <p:cNvSpPr txBox="1">
            <a:spLocks noChangeArrowheads="1"/>
          </p:cNvSpPr>
          <p:nvPr/>
        </p:nvSpPr>
        <p:spPr bwMode="auto">
          <a:xfrm>
            <a:off x="4007768" y="620688"/>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Literature Survey</a:t>
            </a:r>
          </a:p>
        </p:txBody>
      </p:sp>
      <p:pic>
        <p:nvPicPr>
          <p:cNvPr id="4" name="Picture 3">
            <a:extLst>
              <a:ext uri="{FF2B5EF4-FFF2-40B4-BE49-F238E27FC236}">
                <a16:creationId xmlns:a16="http://schemas.microsoft.com/office/drawing/2014/main" id="{E5F4D777-19AC-DF37-A49A-87B2CAF1B135}"/>
              </a:ext>
            </a:extLst>
          </p:cNvPr>
          <p:cNvPicPr>
            <a:picLocks noChangeAspect="1"/>
          </p:cNvPicPr>
          <p:nvPr/>
        </p:nvPicPr>
        <p:blipFill>
          <a:blip r:embed="rId3"/>
          <a:stretch>
            <a:fillRect/>
          </a:stretch>
        </p:blipFill>
        <p:spPr>
          <a:xfrm>
            <a:off x="1847528" y="1278392"/>
            <a:ext cx="8939629" cy="5122408"/>
          </a:xfrm>
          <a:prstGeom prst="rect">
            <a:avLst/>
          </a:prstGeom>
        </p:spPr>
      </p:pic>
    </p:spTree>
    <p:extLst>
      <p:ext uri="{BB962C8B-B14F-4D97-AF65-F5344CB8AC3E}">
        <p14:creationId xmlns:p14="http://schemas.microsoft.com/office/powerpoint/2010/main" val="254776712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stone Project - Review 3 - Template.pptx" id="{77E64785-C4AC-D447-9F20-AA3556BA4DEA}" vid="{211B08FD-A304-1146-A3C3-5229E601B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Capstone Project - Review 3 - Template (1)</Template>
  <TotalTime>1913</TotalTime>
  <Words>1037</Words>
  <Application>Microsoft Office PowerPoint</Application>
  <PresentationFormat>Widescreen</PresentationFormat>
  <Paragraphs>86</Paragraphs>
  <Slides>15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Carlito</vt:lpstr>
      <vt:lpstr>Symbol</vt:lpstr>
      <vt:lpstr>Times New Roman</vt:lpstr>
      <vt:lpstr>Trebuchet MS</vt:lpstr>
      <vt:lpstr>Custom Design</vt:lpstr>
      <vt:lpstr>PowerPoint Presentation</vt:lpstr>
      <vt:lpstr>FAKE NEWS DETECTION USING MACHINE LEARNING ALGORITHMS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KTwo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Sunitha R</dc:creator>
  <cp:keywords/>
  <dc:description/>
  <cp:lastModifiedBy>Vanshika Jain</cp:lastModifiedBy>
  <cp:revision>37</cp:revision>
  <dcterms:created xsi:type="dcterms:W3CDTF">2021-03-18T09:57:49Z</dcterms:created>
  <dcterms:modified xsi:type="dcterms:W3CDTF">2022-12-05T16:07:41Z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