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5"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9CB67-97E5-4DB9-B618-1C031B836F76}" v="709" dt="2022-09-20T15:00:15.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7" autoAdjust="0"/>
    <p:restoredTop sz="95428" autoAdjust="0"/>
  </p:normalViewPr>
  <p:slideViewPr>
    <p:cSldViewPr snapToGrid="0">
      <p:cViewPr>
        <p:scale>
          <a:sx n="125" d="100"/>
          <a:sy n="125" d="100"/>
        </p:scale>
        <p:origin x="44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276437751_Impact_of_Big_Data_Analytics_on_Banking_Sector_Learning_for_Indian_Bank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link.springer.com/chapter/10.1007/978-3-030-78307-5_13" TargetMode="External"/><Relationship Id="rId4" Type="http://schemas.openxmlformats.org/officeDocument/2006/relationships/hyperlink" Target="https://www.researchgate.net/publication/297420730_Banking_on_big_data_A_case_stud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093775"/>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Times New Roman" panose="02020603050405020304" pitchFamily="18" charset="0"/>
                <a:ea typeface="Trebuchet MS"/>
                <a:cs typeface="Times New Roman" panose="02020603050405020304" pitchFamily="18" charset="0"/>
                <a:sym typeface="Trebuchet MS"/>
              </a:rPr>
              <a:t>Bank of Baroda Hackathon - 2022                       </a:t>
            </a:r>
            <a:endParaRPr sz="2900" u="sng" dirty="0">
              <a:solidFill>
                <a:schemeClr val="lt1"/>
              </a:solidFill>
              <a:latin typeface="Times New Roman" panose="02020603050405020304" pitchFamily="18" charset="0"/>
              <a:ea typeface="Trebuchet MS"/>
              <a:cs typeface="Times New Roman" panose="02020603050405020304" pitchFamily="18" charset="0"/>
              <a:sym typeface="Trebuchet MS"/>
            </a:endParaRPr>
          </a:p>
        </p:txBody>
      </p:sp>
      <p:sp>
        <p:nvSpPr>
          <p:cNvPr id="339" name="Google Shape;339;p1"/>
          <p:cNvSpPr txBox="1"/>
          <p:nvPr/>
        </p:nvSpPr>
        <p:spPr>
          <a:xfrm>
            <a:off x="98854" y="1905902"/>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imes New Roman" panose="02020603050405020304" pitchFamily="18" charset="0"/>
                <a:ea typeface="Trebuchet MS"/>
                <a:cs typeface="Times New Roman" panose="02020603050405020304" pitchFamily="18" charset="0"/>
                <a:sym typeface="Trebuchet MS"/>
              </a:rPr>
              <a:t>Your Team Name :Team ‘</a:t>
            </a:r>
            <a:r>
              <a:rPr lang="en" sz="2900" b="1" dirty="0">
                <a:solidFill>
                  <a:schemeClr val="lt1"/>
                </a:solidFill>
                <a:latin typeface="Times New Roman" panose="02020603050405020304" pitchFamily="18" charset="0"/>
                <a:ea typeface="Trebuchet MS"/>
                <a:cs typeface="Times New Roman" panose="02020603050405020304" pitchFamily="18" charset="0"/>
                <a:sym typeface="Trebuchet MS"/>
              </a:rPr>
              <a:t>RAMA’</a:t>
            </a:r>
            <a:endParaRPr sz="2900" b="1" i="0" u="none" strike="noStrike" cap="none" dirty="0">
              <a:solidFill>
                <a:schemeClr val="lt1"/>
              </a:solidFill>
              <a:latin typeface="Times New Roman" panose="02020603050405020304" pitchFamily="18" charset="0"/>
              <a:ea typeface="Trebuchet MS"/>
              <a:cs typeface="Times New Roman" panose="02020603050405020304" pitchFamily="18" charset="0"/>
              <a:sym typeface="Trebuchet MS"/>
            </a:endParaRPr>
          </a:p>
        </p:txBody>
      </p:sp>
      <p:sp>
        <p:nvSpPr>
          <p:cNvPr id="340" name="Google Shape;340;p1"/>
          <p:cNvSpPr txBox="1"/>
          <p:nvPr/>
        </p:nvSpPr>
        <p:spPr>
          <a:xfrm>
            <a:off x="98854" y="2481902"/>
            <a:ext cx="4559100" cy="1711306"/>
          </a:xfrm>
          <a:prstGeom prst="rect">
            <a:avLst/>
          </a:prstGeom>
          <a:noFill/>
          <a:ln>
            <a:noFill/>
          </a:ln>
        </p:spPr>
        <p:txBody>
          <a:bodyPr spcFirstLastPara="1" wrap="square" lIns="91425" tIns="91425" rIns="91425" bIns="91425" anchor="t" anchorCtr="0">
            <a:noAutofit/>
          </a:bodyPr>
          <a:lstStyle/>
          <a:p>
            <a:pPr algn="just">
              <a:lnSpc>
                <a:spcPct val="150000"/>
              </a:lnSpc>
              <a:buSzPts val="1800"/>
            </a:pPr>
            <a:r>
              <a:rPr lang="en" sz="1700" i="0" u="none" strike="noStrike" cap="none" dirty="0">
                <a:solidFill>
                  <a:schemeClr val="lt1"/>
                </a:solidFill>
                <a:latin typeface="Times New Roman"/>
                <a:ea typeface="Trebuchet MS"/>
                <a:cs typeface="Times New Roman"/>
                <a:sym typeface="Trebuchet MS"/>
              </a:rPr>
              <a:t>Your team bio :</a:t>
            </a:r>
            <a:r>
              <a:rPr lang="en" sz="1700" dirty="0">
                <a:solidFill>
                  <a:schemeClr val="lt1"/>
                </a:solidFill>
                <a:latin typeface="Times New Roman"/>
                <a:ea typeface="Trebuchet MS"/>
                <a:cs typeface="Times New Roman"/>
                <a:sym typeface="Trebuchet MS"/>
              </a:rPr>
              <a:t> </a:t>
            </a:r>
            <a:r>
              <a:rPr lang="en" dirty="0">
                <a:solidFill>
                  <a:schemeClr val="lt1"/>
                </a:solidFill>
                <a:latin typeface="Times New Roman"/>
                <a:ea typeface="Trebuchet MS"/>
                <a:cs typeface="Times New Roman"/>
                <a:sym typeface="Trebuchet MS"/>
              </a:rPr>
              <a:t>Our team "RAMA" is constantly working to solve the complications that occur between the customers and the call center agency using the concept of AI/ML, Azure resources </a:t>
            </a:r>
            <a:r>
              <a:rPr lang="en" dirty="0" err="1">
                <a:solidFill>
                  <a:schemeClr val="lt1"/>
                </a:solidFill>
                <a:latin typeface="Times New Roman"/>
                <a:ea typeface="Trebuchet MS"/>
                <a:cs typeface="Times New Roman"/>
                <a:sym typeface="Trebuchet MS"/>
              </a:rPr>
              <a:t>etc</a:t>
            </a:r>
            <a:r>
              <a:rPr lang="en" dirty="0">
                <a:solidFill>
                  <a:schemeClr val="lt1"/>
                </a:solidFill>
                <a:latin typeface="Times New Roman"/>
                <a:ea typeface="Trebuchet MS"/>
                <a:cs typeface="Times New Roman"/>
                <a:sym typeface="Trebuchet MS"/>
              </a:rPr>
              <a:t> bringing </a:t>
            </a:r>
            <a:r>
              <a:rPr lang="en" dirty="0" err="1">
                <a:solidFill>
                  <a:schemeClr val="lt1"/>
                </a:solidFill>
                <a:latin typeface="Times New Roman"/>
                <a:ea typeface="Trebuchet MS"/>
                <a:cs typeface="Times New Roman"/>
                <a:sym typeface="Trebuchet MS"/>
              </a:rPr>
              <a:t>tranformation</a:t>
            </a:r>
            <a:r>
              <a:rPr lang="en" dirty="0">
                <a:solidFill>
                  <a:schemeClr val="lt1"/>
                </a:solidFill>
                <a:latin typeface="Times New Roman"/>
                <a:ea typeface="Trebuchet MS"/>
                <a:cs typeface="Times New Roman"/>
                <a:sym typeface="Trebuchet MS"/>
              </a:rPr>
              <a:t> and scaling up the tech in banking sector.</a:t>
            </a:r>
            <a:endParaRPr lang="en" dirty="0">
              <a:solidFill>
                <a:schemeClr val="lt1"/>
              </a:solidFill>
              <a:latin typeface="Times New Roman"/>
              <a:ea typeface="Trebuchet MS"/>
              <a:cs typeface="Times New Roman"/>
            </a:endParaRPr>
          </a:p>
          <a:p>
            <a:pPr>
              <a:lnSpc>
                <a:spcPct val="150000"/>
              </a:lnSpc>
              <a:buSzPts val="1800"/>
            </a:pPr>
            <a:r>
              <a:rPr lang="en" sz="1200" dirty="0">
                <a:solidFill>
                  <a:schemeClr val="lt1"/>
                </a:solidFill>
                <a:latin typeface="Times New Roman"/>
                <a:ea typeface="Trebuchet MS"/>
                <a:cs typeface="Times New Roman"/>
                <a:sym typeface="Trebuchet MS"/>
              </a:rPr>
              <a:t>Date</a:t>
            </a:r>
            <a:r>
              <a:rPr lang="en" sz="1200" i="0" u="none" strike="noStrike" cap="none" dirty="0">
                <a:solidFill>
                  <a:schemeClr val="lt1"/>
                </a:solidFill>
                <a:latin typeface="Times New Roman"/>
                <a:ea typeface="Trebuchet MS"/>
                <a:cs typeface="Times New Roman"/>
                <a:sym typeface="Trebuchet MS"/>
              </a:rPr>
              <a:t> :19/09/22</a:t>
            </a:r>
            <a:endParaRPr lang="en-US" sz="1200" i="0" u="none" strike="noStrike" cap="none" dirty="0">
              <a:solidFill>
                <a:schemeClr val="lt1"/>
              </a:solidFill>
              <a:latin typeface="Times New Roman"/>
              <a:ea typeface="Trebuchet MS"/>
              <a:cs typeface="Times New Roman"/>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49"/>
            <a:ext cx="8280000" cy="13685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latin typeface="Times New Roman"/>
                <a:cs typeface="Times New Roman"/>
              </a:rPr>
              <a:t>Problem Statement: </a:t>
            </a:r>
            <a:br>
              <a:rPr lang="en" sz="2000" dirty="0">
                <a:latin typeface="Times New Roman" panose="02020603050405020304" pitchFamily="18" charset="0"/>
                <a:cs typeface="Times New Roman" panose="02020603050405020304" pitchFamily="18" charset="0"/>
              </a:rPr>
            </a:br>
            <a:r>
              <a:rPr lang="en-US" sz="1200" b="0" dirty="0">
                <a:solidFill>
                  <a:srgbClr val="4A4548"/>
                </a:solidFill>
                <a:latin typeface="Times New Roman"/>
                <a:cs typeface="Times New Roman"/>
              </a:rPr>
              <a:t>C</a:t>
            </a:r>
            <a:r>
              <a:rPr lang="en-US" sz="1200" b="0" i="0" dirty="0">
                <a:solidFill>
                  <a:srgbClr val="4A4548"/>
                </a:solidFill>
                <a:effectLst/>
                <a:latin typeface="Times New Roman"/>
                <a:cs typeface="Times New Roman"/>
              </a:rPr>
              <a:t>ontact Centre is a very important touch point for customer service. Customers interact with the contact center for variety of services fulfilment, information about products and services, complaints, feedback, and interactions. </a:t>
            </a:r>
            <a:br>
              <a:rPr lang="en-US" sz="1200" b="0" i="0" dirty="0">
                <a:effectLst/>
                <a:latin typeface="Times New Roman" panose="02020603050405020304" pitchFamily="18" charset="0"/>
                <a:cs typeface="Times New Roman" panose="02020603050405020304" pitchFamily="18" charset="0"/>
              </a:rPr>
            </a:br>
            <a:r>
              <a:rPr lang="en-US" sz="1200" b="0" i="0" dirty="0">
                <a:solidFill>
                  <a:srgbClr val="4A4548"/>
                </a:solidFill>
                <a:effectLst/>
                <a:latin typeface="Times New Roman"/>
                <a:cs typeface="Times New Roman"/>
              </a:rPr>
              <a:t>For enhancing the contact center service levels, the customer interactions need to be analyzed and need to be mapped with customer satisfaction. Bank want to automate the process with use of AI based techniques to measure and monitor various KPIs such as call data quality, customer sentiment, Call Hygiene, customer satisfaction etc.</a:t>
            </a:r>
            <a:endParaRPr lang="en-US" sz="1200">
              <a:latin typeface="Times New Roman"/>
              <a:cs typeface="Times New Roman"/>
            </a:endParaRPr>
          </a:p>
        </p:txBody>
      </p:sp>
      <p:sp>
        <p:nvSpPr>
          <p:cNvPr id="348" name="Google Shape;348;p2"/>
          <p:cNvSpPr txBox="1"/>
          <p:nvPr/>
        </p:nvSpPr>
        <p:spPr>
          <a:xfrm>
            <a:off x="494629" y="1785613"/>
            <a:ext cx="8238600" cy="316532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1" i="0" u="none" strike="noStrike" cap="none" dirty="0">
                <a:solidFill>
                  <a:srgbClr val="222222"/>
                </a:solidFill>
                <a:highlight>
                  <a:srgbClr val="FFFFFF"/>
                </a:highlight>
                <a:latin typeface="Times New Roman"/>
                <a:ea typeface="Lato"/>
                <a:cs typeface="Times New Roman"/>
                <a:sym typeface="Lato"/>
              </a:rPr>
              <a:t>Why did you decide to solve this Problem statement?</a:t>
            </a:r>
            <a:endParaRPr lang="en" sz="1600" b="1" i="0" u="none" strike="noStrike" cap="none" dirty="0">
              <a:solidFill>
                <a:srgbClr val="222222"/>
              </a:solidFill>
              <a:highlight>
                <a:srgbClr val="FFFFFF"/>
              </a:highlight>
              <a:latin typeface="Times New Roman"/>
              <a:ea typeface="Lato"/>
              <a:cs typeface="Times New Roman"/>
            </a:endParaRPr>
          </a:p>
          <a:p>
            <a:pPr marL="0" marR="0" lvl="0" indent="0" algn="l" rtl="0">
              <a:lnSpc>
                <a:spcPct val="100000"/>
              </a:lnSpc>
              <a:spcBef>
                <a:spcPts val="0"/>
              </a:spcBef>
              <a:spcAft>
                <a:spcPts val="0"/>
              </a:spcAft>
              <a:buClr>
                <a:srgbClr val="000000"/>
              </a:buClr>
              <a:buSzPts val="1400"/>
              <a:buFont typeface="Arial"/>
              <a:buNone/>
            </a:pPr>
            <a:endParaRPr lang="en" sz="11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171450" marR="0" lvl="0" indent="-171450" algn="l" rtl="0">
              <a:lnSpc>
                <a:spcPct val="100000"/>
              </a:lnSpc>
              <a:spcBef>
                <a:spcPts val="0"/>
              </a:spcBef>
              <a:spcAft>
                <a:spcPts val="0"/>
              </a:spcAft>
              <a:buClr>
                <a:srgbClr val="000000"/>
              </a:buClr>
              <a:buSzPts val="1400"/>
              <a:buFont typeface="Wingdings" panose="05000000000000000000" pitchFamily="2" charset="2"/>
              <a:buChar char="Ø"/>
            </a:pPr>
            <a:r>
              <a:rPr lang="en" sz="12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These days the interaction of the customers with the call center is not satisfactory at all.Users do belong to different regions of the country and have varying linguistics.</a:t>
            </a:r>
          </a:p>
          <a:p>
            <a:pPr marL="0" marR="0" lvl="0" indent="0" algn="l" rtl="0">
              <a:lnSpc>
                <a:spcPct val="100000"/>
              </a:lnSpc>
              <a:spcBef>
                <a:spcPts val="0"/>
              </a:spcBef>
              <a:spcAft>
                <a:spcPts val="0"/>
              </a:spcAft>
              <a:buClr>
                <a:srgbClr val="000000"/>
              </a:buClr>
              <a:buSzPts val="1400"/>
              <a:buFont typeface="Arial"/>
              <a:buNone/>
            </a:pPr>
            <a:endParaRPr lang="en" sz="12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171450" marR="0" lvl="0" indent="-171450" algn="l" rtl="0">
              <a:lnSpc>
                <a:spcPct val="100000"/>
              </a:lnSpc>
              <a:spcBef>
                <a:spcPts val="0"/>
              </a:spcBef>
              <a:spcAft>
                <a:spcPts val="0"/>
              </a:spcAft>
              <a:buClr>
                <a:srgbClr val="000000"/>
              </a:buClr>
              <a:buSzPts val="1400"/>
              <a:buFont typeface="Wingdings" panose="05000000000000000000" pitchFamily="2" charset="2"/>
              <a:buChar char="Ø"/>
            </a:pPr>
            <a:r>
              <a:rPr lang="en" sz="12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Call centers may sometimes find it difficult to understand them and may fail to address their issues.To properly analyse the users requirement as per their satisfcation and working to achieve it, </a:t>
            </a:r>
            <a:r>
              <a:rPr lang="en-IN" sz="12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is our primary goal.</a:t>
            </a:r>
          </a:p>
          <a:p>
            <a:pPr marL="0" marR="0" lvl="0" indent="0" algn="l" rtl="0">
              <a:lnSpc>
                <a:spcPct val="100000"/>
              </a:lnSpc>
              <a:spcBef>
                <a:spcPts val="0"/>
              </a:spcBef>
              <a:spcAft>
                <a:spcPts val="0"/>
              </a:spcAft>
              <a:buClr>
                <a:srgbClr val="000000"/>
              </a:buClr>
              <a:buSzPts val="1400"/>
              <a:buFont typeface="Arial"/>
              <a:buNone/>
            </a:pPr>
            <a:r>
              <a:rPr lang="en" sz="12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a:t>
            </a:r>
          </a:p>
          <a:p>
            <a:pPr marL="171450" marR="0" lvl="0" indent="-171450" algn="l" rtl="0">
              <a:lnSpc>
                <a:spcPct val="100000"/>
              </a:lnSpc>
              <a:spcBef>
                <a:spcPts val="0"/>
              </a:spcBef>
              <a:spcAft>
                <a:spcPts val="0"/>
              </a:spcAft>
              <a:buClr>
                <a:srgbClr val="000000"/>
              </a:buClr>
              <a:buSzPts val="1400"/>
              <a:buFont typeface="Wingdings" panose="05000000000000000000" pitchFamily="2" charset="2"/>
              <a:buChar char="Ø"/>
            </a:pPr>
            <a:r>
              <a:rPr lang="en" sz="12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We can design a solution to achieve this objective in the best possible way by making use of the Azure resources, tools and the concept of Artificial Intelligence and Machine Learning</a:t>
            </a:r>
            <a:r>
              <a:rPr lang="en-IN" sz="12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a:t>
            </a:r>
          </a:p>
          <a:p>
            <a:pPr marL="0" marR="0" lvl="0" indent="0" algn="l" rtl="0">
              <a:lnSpc>
                <a:spcPct val="100000"/>
              </a:lnSpc>
              <a:spcBef>
                <a:spcPts val="0"/>
              </a:spcBef>
              <a:spcAft>
                <a:spcPts val="0"/>
              </a:spcAft>
              <a:buClr>
                <a:srgbClr val="000000"/>
              </a:buClr>
              <a:buSzPts val="1400"/>
              <a:buFont typeface="Arial"/>
              <a:buNone/>
            </a:pPr>
            <a:endParaRPr lang="en-IN" sz="12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171450" marR="0" lvl="0" indent="-171450" algn="l" rtl="0">
              <a:lnSpc>
                <a:spcPct val="100000"/>
              </a:lnSpc>
              <a:spcBef>
                <a:spcPts val="0"/>
              </a:spcBef>
              <a:spcAft>
                <a:spcPts val="0"/>
              </a:spcAft>
              <a:buClr>
                <a:srgbClr val="000000"/>
              </a:buClr>
              <a:buSzPts val="1400"/>
              <a:buFont typeface="Wingdings" panose="05000000000000000000" pitchFamily="2" charset="2"/>
              <a:buChar char="Ø"/>
            </a:pPr>
            <a:r>
              <a:rPr lang="en-IN" sz="12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If customer (user) can be analysed using the modern ai/ml technique on configurations  such as data quality, customer sentiment, call hygiene ,then we can adjust those parameters to the convenience of the call </a:t>
            </a:r>
            <a:r>
              <a:rPr lang="en-IN" sz="1200" dirty="0" err="1">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center</a:t>
            </a:r>
            <a:r>
              <a:rPr lang="en-IN" sz="12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who addresses the need of the users according to their satisfaction.</a:t>
            </a:r>
            <a:endParaRPr lang="en" sz="1200"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latin typeface="Times New Roman"/>
              </a:rPr>
              <a:t>User Segment &amp; Pain Points</a:t>
            </a:r>
            <a:endParaRPr lang="en-US" sz="2000">
              <a:latin typeface="Times New Roman"/>
            </a:endParaRPr>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600" b="1" i="0" u="none" strike="noStrike" cap="none" dirty="0">
                <a:solidFill>
                  <a:srgbClr val="222222"/>
                </a:solidFill>
                <a:highlight>
                  <a:srgbClr val="FFFFFF"/>
                </a:highlight>
                <a:latin typeface="Times New Roman"/>
                <a:ea typeface="Lato"/>
                <a:cs typeface="Lato"/>
                <a:sym typeface="Lato"/>
              </a:rPr>
              <a:t>Which user /advertiser segment would be early adopter of your product &amp; why?</a:t>
            </a:r>
            <a:endParaRPr lang="en" sz="1600" b="1" i="0" u="none" strike="noStrike" cap="none" dirty="0">
              <a:solidFill>
                <a:srgbClr val="222222"/>
              </a:solidFill>
              <a:highlight>
                <a:srgbClr val="FFFFFF"/>
              </a:highlight>
              <a:latin typeface="Times New Roman"/>
              <a:ea typeface="Lato"/>
              <a:cs typeface="Lato"/>
            </a:endParaRPr>
          </a:p>
          <a:p>
            <a:pPr algn="l">
              <a:buFont typeface="+mj-lt"/>
              <a:buAutoNum type="arabicPeriod"/>
            </a:pPr>
            <a:r>
              <a:rPr lang="en-US" sz="1600" b="0" i="0" dirty="0">
                <a:solidFill>
                  <a:srgbClr val="51565E"/>
                </a:solidFill>
                <a:effectLst/>
                <a:latin typeface="Times New Roman"/>
                <a:ea typeface="Lato"/>
                <a:cs typeface="Lato"/>
              </a:rPr>
              <a:t>Banking and Securities</a:t>
            </a:r>
          </a:p>
          <a:p>
            <a:pPr algn="l">
              <a:buFont typeface="+mj-lt"/>
              <a:buAutoNum type="arabicPeriod"/>
            </a:pPr>
            <a:r>
              <a:rPr lang="en-US" sz="1600" b="0" i="0" dirty="0">
                <a:solidFill>
                  <a:srgbClr val="51565E"/>
                </a:solidFill>
                <a:effectLst/>
                <a:latin typeface="Times New Roman"/>
                <a:ea typeface="Lato"/>
                <a:cs typeface="Lato"/>
              </a:rPr>
              <a:t>Communications, Media and Entertainment</a:t>
            </a:r>
          </a:p>
          <a:p>
            <a:pPr algn="l">
              <a:buFont typeface="+mj-lt"/>
              <a:buAutoNum type="arabicPeriod"/>
            </a:pPr>
            <a:r>
              <a:rPr lang="en-US" sz="1600" b="0" i="0" dirty="0">
                <a:solidFill>
                  <a:srgbClr val="51565E"/>
                </a:solidFill>
                <a:effectLst/>
                <a:latin typeface="Times New Roman"/>
                <a:ea typeface="Lato"/>
                <a:cs typeface="Lato"/>
              </a:rPr>
              <a:t>Healthcare Providers</a:t>
            </a:r>
          </a:p>
          <a:p>
            <a:pPr algn="l">
              <a:buFont typeface="+mj-lt"/>
              <a:buAutoNum type="arabicPeriod"/>
            </a:pPr>
            <a:r>
              <a:rPr lang="en-US" sz="1600" b="0" i="0" dirty="0">
                <a:solidFill>
                  <a:srgbClr val="51565E"/>
                </a:solidFill>
                <a:effectLst/>
                <a:latin typeface="Times New Roman"/>
                <a:ea typeface="Lato"/>
                <a:cs typeface="Lato"/>
              </a:rPr>
              <a:t>Education</a:t>
            </a:r>
          </a:p>
          <a:p>
            <a:pPr algn="l">
              <a:buFont typeface="+mj-lt"/>
              <a:buAutoNum type="arabicPeriod"/>
            </a:pPr>
            <a:r>
              <a:rPr lang="en-US" sz="1600" b="0" i="0" dirty="0">
                <a:solidFill>
                  <a:srgbClr val="51565E"/>
                </a:solidFill>
                <a:effectLst/>
                <a:latin typeface="Times New Roman"/>
                <a:ea typeface="Lato"/>
                <a:cs typeface="Lato"/>
              </a:rPr>
              <a:t>Manufacturing and Natural Resources</a:t>
            </a:r>
          </a:p>
          <a:p>
            <a:pPr algn="l">
              <a:buFont typeface="+mj-lt"/>
              <a:buAutoNum type="arabicPeriod"/>
            </a:pPr>
            <a:r>
              <a:rPr lang="en-US" sz="1600" b="0" i="0" dirty="0">
                <a:solidFill>
                  <a:srgbClr val="51565E"/>
                </a:solidFill>
                <a:effectLst/>
                <a:latin typeface="Times New Roman"/>
                <a:ea typeface="Lato"/>
                <a:cs typeface="Lato"/>
              </a:rPr>
              <a:t>Government</a:t>
            </a:r>
          </a:p>
          <a:p>
            <a:pPr algn="l">
              <a:buFont typeface="+mj-lt"/>
              <a:buAutoNum type="arabicPeriod"/>
            </a:pPr>
            <a:r>
              <a:rPr lang="en-US" sz="1600" b="0" i="0" dirty="0">
                <a:solidFill>
                  <a:srgbClr val="51565E"/>
                </a:solidFill>
                <a:effectLst/>
                <a:latin typeface="Times New Roman"/>
                <a:ea typeface="Lato"/>
                <a:cs typeface="Lato"/>
              </a:rPr>
              <a:t>Insurance</a:t>
            </a:r>
          </a:p>
          <a:p>
            <a:pPr algn="l">
              <a:buFont typeface="+mj-lt"/>
              <a:buAutoNum type="arabicPeriod"/>
            </a:pPr>
            <a:r>
              <a:rPr lang="en-US" sz="1600" b="0" i="0" dirty="0">
                <a:solidFill>
                  <a:srgbClr val="51565E"/>
                </a:solidFill>
                <a:effectLst/>
                <a:latin typeface="Times New Roman"/>
                <a:ea typeface="Lato"/>
                <a:cs typeface="Lato"/>
              </a:rPr>
              <a:t>Retail and Wholesale trade</a:t>
            </a:r>
          </a:p>
          <a:p>
            <a:pPr algn="l">
              <a:buFont typeface="+mj-lt"/>
              <a:buAutoNum type="arabicPeriod"/>
            </a:pPr>
            <a:r>
              <a:rPr lang="en-US" sz="1600" b="0" i="0" dirty="0">
                <a:solidFill>
                  <a:srgbClr val="51565E"/>
                </a:solidFill>
                <a:effectLst/>
                <a:latin typeface="Times New Roman"/>
                <a:ea typeface="Lato"/>
                <a:cs typeface="Lato"/>
              </a:rPr>
              <a:t>Transportation</a:t>
            </a:r>
          </a:p>
          <a:p>
            <a:pPr algn="l">
              <a:buFont typeface="+mj-lt"/>
              <a:buAutoNum type="arabicPeriod"/>
            </a:pPr>
            <a:r>
              <a:rPr lang="en-US" sz="1600" b="0" i="0" dirty="0">
                <a:solidFill>
                  <a:srgbClr val="51565E"/>
                </a:solidFill>
                <a:effectLst/>
                <a:latin typeface="Times New Roman"/>
                <a:ea typeface="Lato"/>
                <a:cs typeface="Lato"/>
              </a:rPr>
              <a:t>Energy and Utilities</a:t>
            </a:r>
          </a:p>
          <a:p>
            <a:pPr marL="0" marR="0" lvl="0" indent="0" algn="l" rtl="0">
              <a:lnSpc>
                <a:spcPct val="115000"/>
              </a:lnSpc>
              <a:spcBef>
                <a:spcPts val="1000"/>
              </a:spcBef>
              <a:spcAft>
                <a:spcPts val="1000"/>
              </a:spcAft>
              <a:buClr>
                <a:srgbClr val="000000"/>
              </a:buClr>
              <a:buSzPts val="1200"/>
              <a:buFont typeface="Arial"/>
              <a:buNone/>
            </a:pPr>
            <a:endParaRPr sz="1600" b="0" i="0" u="none" strike="noStrike" cap="none" dirty="0">
              <a:solidFill>
                <a:srgbClr val="000000"/>
              </a:solidFill>
              <a:latin typeface="Times New Roman"/>
              <a:ea typeface="Lato"/>
              <a:cs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708504" y="433754"/>
            <a:ext cx="7281517" cy="82843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600" b="1" i="0" u="none" strike="noStrike" cap="none" dirty="0">
                <a:solidFill>
                  <a:srgbClr val="222222"/>
                </a:solidFill>
                <a:highlight>
                  <a:srgbClr val="FFFFFF"/>
                </a:highlight>
                <a:latin typeface="Times New Roman"/>
                <a:ea typeface="Lato"/>
                <a:cs typeface="Lato"/>
                <a:sym typeface="Lato"/>
              </a:rPr>
              <a:t>What are the alternatives for the problem you are solving?</a:t>
            </a:r>
            <a:endParaRPr lang="en-US" sz="1600" b="1" i="0" u="none" strike="noStrike" cap="none">
              <a:solidFill>
                <a:srgbClr val="000000"/>
              </a:solidFill>
              <a:latin typeface="Times New Roman"/>
              <a:ea typeface="Lato"/>
              <a:cs typeface="Lato"/>
            </a:endParaRPr>
          </a:p>
        </p:txBody>
      </p:sp>
      <p:sp>
        <p:nvSpPr>
          <p:cNvPr id="360" name="Google Shape;360;p4"/>
          <p:cNvSpPr txBox="1">
            <a:spLocks noGrp="1"/>
          </p:cNvSpPr>
          <p:nvPr>
            <p:ph type="title"/>
          </p:nvPr>
        </p:nvSpPr>
        <p:spPr>
          <a:xfrm>
            <a:off x="496698" y="89960"/>
            <a:ext cx="7730066" cy="46816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pic>
        <p:nvPicPr>
          <p:cNvPr id="3" name="Picture 2">
            <a:extLst>
              <a:ext uri="{FF2B5EF4-FFF2-40B4-BE49-F238E27FC236}">
                <a16:creationId xmlns:a16="http://schemas.microsoft.com/office/drawing/2014/main" id="{1F2FF1BF-81D2-337D-B969-A692194C0971}"/>
              </a:ext>
            </a:extLst>
          </p:cNvPr>
          <p:cNvPicPr>
            <a:picLocks noChangeAspect="1"/>
          </p:cNvPicPr>
          <p:nvPr/>
        </p:nvPicPr>
        <p:blipFill>
          <a:blip r:embed="rId3"/>
          <a:stretch>
            <a:fillRect/>
          </a:stretch>
        </p:blipFill>
        <p:spPr>
          <a:xfrm>
            <a:off x="615930" y="1312984"/>
            <a:ext cx="7129955" cy="3739661"/>
          </a:xfrm>
          <a:prstGeom prst="rect">
            <a:avLst/>
          </a:prstGeom>
        </p:spPr>
      </p:pic>
      <p:sp>
        <p:nvSpPr>
          <p:cNvPr id="8" name="Rectangle 7">
            <a:extLst>
              <a:ext uri="{FF2B5EF4-FFF2-40B4-BE49-F238E27FC236}">
                <a16:creationId xmlns:a16="http://schemas.microsoft.com/office/drawing/2014/main" id="{F9427703-A60B-56F2-2B47-9B66A6BB6772}"/>
              </a:ext>
            </a:extLst>
          </p:cNvPr>
          <p:cNvSpPr/>
          <p:nvPr/>
        </p:nvSpPr>
        <p:spPr>
          <a:xfrm>
            <a:off x="500185" y="4560277"/>
            <a:ext cx="1277815" cy="29896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E777F1F-78B0-82C6-4718-7493B5925CB6}"/>
              </a:ext>
            </a:extLst>
          </p:cNvPr>
          <p:cNvSpPr/>
          <p:nvPr/>
        </p:nvSpPr>
        <p:spPr>
          <a:xfrm>
            <a:off x="867508" y="4859243"/>
            <a:ext cx="969107" cy="166049"/>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77798" y="24607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latin typeface="Times New Roman"/>
              </a:rPr>
              <a:t>Azure tools or resources</a:t>
            </a:r>
            <a:endParaRPr lang="en-US" sz="2000">
              <a:latin typeface="Times New Roman"/>
            </a:endParaRPr>
          </a:p>
        </p:txBody>
      </p:sp>
      <p:sp>
        <p:nvSpPr>
          <p:cNvPr id="366" name="Google Shape;366;p5"/>
          <p:cNvSpPr txBox="1">
            <a:spLocks noGrp="1"/>
          </p:cNvSpPr>
          <p:nvPr>
            <p:ph type="title"/>
          </p:nvPr>
        </p:nvSpPr>
        <p:spPr>
          <a:xfrm>
            <a:off x="378943" y="908334"/>
            <a:ext cx="6623062" cy="3939633"/>
          </a:xfrm>
          <a:prstGeom prst="rect">
            <a:avLst/>
          </a:prstGeom>
          <a:noFill/>
          <a:ln>
            <a:noFill/>
          </a:ln>
        </p:spPr>
        <p:txBody>
          <a:bodyPr spcFirstLastPara="1" wrap="square" lIns="91425" tIns="91425" rIns="91425" bIns="91425" anchor="t" anchorCtr="0">
            <a:noAutofit/>
          </a:bodyPr>
          <a:lstStyle/>
          <a:p>
            <a:r>
              <a:rPr lang="en-IN" sz="1400" b="0" dirty="0"/>
              <a:t>1) </a:t>
            </a:r>
            <a:r>
              <a:rPr lang="en-IN" sz="1400" b="0" dirty="0">
                <a:latin typeface="Times New Roman"/>
              </a:rPr>
              <a:t>Azure Storage Account (Blob Storage)</a:t>
            </a:r>
            <a:br>
              <a:rPr lang="en-IN" sz="1400" b="0" dirty="0">
                <a:latin typeface="Times New Roman"/>
              </a:rPr>
            </a:br>
            <a:br>
              <a:rPr lang="en-IN" sz="1400" b="0" dirty="0">
                <a:latin typeface="Times New Roman"/>
              </a:rPr>
            </a:br>
            <a:r>
              <a:rPr lang="en-IN" sz="1400" b="0" dirty="0">
                <a:latin typeface="Times New Roman"/>
              </a:rPr>
              <a:t>2) Azure Durable Functions(with Fan Out/Fan in pattern used)</a:t>
            </a:r>
            <a:br>
              <a:rPr lang="en-IN" sz="1400" b="0" dirty="0">
                <a:latin typeface="Times New Roman"/>
              </a:rPr>
            </a:br>
            <a:br>
              <a:rPr lang="en-IN" sz="1400" b="0" dirty="0">
                <a:latin typeface="Times New Roman"/>
              </a:rPr>
            </a:br>
            <a:r>
              <a:rPr lang="en-IN" sz="1400" b="0" dirty="0">
                <a:latin typeface="Times New Roman"/>
              </a:rPr>
              <a:t>3) Azure Cognitive Services Text Analytics(to apply sentiment analysis)</a:t>
            </a:r>
            <a:br>
              <a:rPr lang="en-IN" sz="1400" b="0" dirty="0">
                <a:latin typeface="Times New Roman"/>
              </a:rPr>
            </a:br>
            <a:br>
              <a:rPr lang="en-IN" sz="1400" b="0" dirty="0">
                <a:latin typeface="Times New Roman"/>
              </a:rPr>
            </a:br>
            <a:r>
              <a:rPr lang="en-IN" sz="1400" b="0" dirty="0">
                <a:latin typeface="Times New Roman"/>
              </a:rPr>
              <a:t>4) Azure Cognitive Services Computer Vision(to apply OCR scan on   PDF files)</a:t>
            </a:r>
            <a:br>
              <a:rPr lang="en-IN" sz="1400" b="0" dirty="0">
                <a:latin typeface="Times New Roman"/>
              </a:rPr>
            </a:br>
            <a:br>
              <a:rPr lang="en-IN" sz="1400" b="0" dirty="0">
                <a:latin typeface="Times New Roman"/>
              </a:rPr>
            </a:br>
            <a:r>
              <a:rPr lang="en-IN" sz="1400" b="0" dirty="0">
                <a:latin typeface="Times New Roman"/>
              </a:rPr>
              <a:t>5) Azure Video Indexer(to </a:t>
            </a:r>
            <a:r>
              <a:rPr lang="en-IN" sz="1400" b="0" dirty="0" err="1">
                <a:latin typeface="Times New Roman"/>
              </a:rPr>
              <a:t>analyze</a:t>
            </a:r>
            <a:r>
              <a:rPr lang="en-IN" sz="1400" b="0" dirty="0">
                <a:latin typeface="Times New Roman"/>
              </a:rPr>
              <a:t> audio and video content)</a:t>
            </a:r>
            <a:br>
              <a:rPr lang="en-IN" sz="1400" b="0" dirty="0">
                <a:latin typeface="Times New Roman"/>
              </a:rPr>
            </a:br>
            <a:br>
              <a:rPr lang="en-IN" sz="1400" b="0" dirty="0">
                <a:latin typeface="Times New Roman"/>
              </a:rPr>
            </a:br>
            <a:r>
              <a:rPr lang="en-IN" sz="1400" b="0" dirty="0">
                <a:latin typeface="Times New Roman"/>
              </a:rPr>
              <a:t>6) Azure Cosmos DB(to store analysis results as JSON documents)</a:t>
            </a:r>
            <a:br>
              <a:rPr lang="en-IN" sz="1400" b="0" dirty="0">
                <a:latin typeface="Times New Roman"/>
              </a:rPr>
            </a:br>
            <a:br>
              <a:rPr lang="en-IN" sz="1400" b="0" dirty="0">
                <a:latin typeface="Times New Roman"/>
              </a:rPr>
            </a:br>
            <a:r>
              <a:rPr lang="en-IN" sz="1400" b="0" dirty="0">
                <a:latin typeface="Times New Roman"/>
              </a:rPr>
              <a:t>7) Power BI (to visualize collected data in a form of report )</a:t>
            </a:r>
            <a:br>
              <a:rPr lang="en-IN" sz="1400" b="0" dirty="0">
                <a:latin typeface="Times New Roman"/>
              </a:rPr>
            </a:br>
            <a:br>
              <a:rPr lang="en-IN" sz="1400" b="0" dirty="0">
                <a:latin typeface="Times New Roman"/>
              </a:rPr>
            </a:br>
            <a:r>
              <a:rPr lang="en-IN" sz="1400" b="0" dirty="0">
                <a:latin typeface="Times New Roman"/>
              </a:rPr>
              <a:t>8) Azure Application Insights to monitor solution and discover issues</a:t>
            </a:r>
            <a:br>
              <a:rPr lang="en-IN" sz="1400" b="0" dirty="0">
                <a:latin typeface="Times New Roman"/>
              </a:rPr>
            </a:br>
            <a:br>
              <a:rPr lang="en-IN" sz="1400" dirty="0">
                <a:latin typeface="Times New Roman"/>
              </a:rPr>
            </a:br>
            <a:br>
              <a:rPr lang="en-IN" sz="1400" dirty="0">
                <a:latin typeface="Times New Roman"/>
              </a:rPr>
            </a:br>
            <a:endParaRPr lang="en-US" sz="1400">
              <a:latin typeface="Times New Roman"/>
            </a:endParaRPr>
          </a:p>
        </p:txBody>
      </p:sp>
      <p:pic>
        <p:nvPicPr>
          <p:cNvPr id="4" name="Graphic 3">
            <a:extLst>
              <a:ext uri="{FF2B5EF4-FFF2-40B4-BE49-F238E27FC236}">
                <a16:creationId xmlns:a16="http://schemas.microsoft.com/office/drawing/2014/main" id="{3C3DD1D9-6ADF-5297-531E-311BEEF5CF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518787" y="1394600"/>
            <a:ext cx="2500981" cy="3250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r>
              <a:rPr lang="en" sz="2000" dirty="0"/>
              <a:t>Methodology And Any Supporting Functional Documents</a:t>
            </a:r>
            <a:endParaRPr sz="2000" dirty="0"/>
          </a:p>
        </p:txBody>
      </p:sp>
      <p:sp>
        <p:nvSpPr>
          <p:cNvPr id="372" name="Google Shape;372;p6"/>
          <p:cNvSpPr txBox="1"/>
          <p:nvPr/>
        </p:nvSpPr>
        <p:spPr>
          <a:xfrm>
            <a:off x="344108" y="660571"/>
            <a:ext cx="8469715" cy="4316741"/>
          </a:xfrm>
          <a:prstGeom prst="rect">
            <a:avLst/>
          </a:prstGeom>
          <a:noFill/>
          <a:ln>
            <a:noFill/>
          </a:ln>
        </p:spPr>
        <p:txBody>
          <a:bodyPr spcFirstLastPara="1" wrap="square" lIns="91425" tIns="91425" rIns="91425" bIns="91425" anchor="t" anchorCtr="0">
            <a:noAutofit/>
          </a:bodyPr>
          <a:lstStyle/>
          <a:p>
            <a:pPr>
              <a:buSzPts val="1400"/>
            </a:pPr>
            <a:r>
              <a:rPr lang="en-US" b="1" dirty="0">
                <a:solidFill>
                  <a:srgbClr val="222222"/>
                </a:solidFill>
                <a:highlight>
                  <a:srgbClr val="FFFFFF"/>
                </a:highlight>
                <a:latin typeface="Times New Roman"/>
                <a:ea typeface="Lato"/>
                <a:cs typeface="Lato"/>
                <a:sym typeface="Lato"/>
              </a:rPr>
              <a:t> </a:t>
            </a:r>
            <a:r>
              <a:rPr lang="en-US" b="1" i="0" u="none" strike="noStrike" cap="none" dirty="0">
                <a:solidFill>
                  <a:srgbClr val="222222"/>
                </a:solidFill>
                <a:highlight>
                  <a:srgbClr val="FFFFFF"/>
                </a:highlight>
                <a:latin typeface="Times New Roman"/>
                <a:ea typeface="Lato"/>
                <a:cs typeface="Lato"/>
                <a:sym typeface="Lato"/>
              </a:rPr>
              <a:t> METHODOLOGY</a:t>
            </a:r>
            <a:endParaRPr lang="en-US" b="1" i="0" u="none" strike="noStrike" cap="none" dirty="0">
              <a:solidFill>
                <a:srgbClr val="222222"/>
              </a:solidFill>
              <a:highlight>
                <a:srgbClr val="FFFFFF"/>
              </a:highlight>
              <a:latin typeface="Times New Roman"/>
              <a:ea typeface="Lato"/>
              <a:cs typeface="Lato"/>
            </a:endParaRPr>
          </a:p>
          <a:p>
            <a:pPr>
              <a:buSzPts val="1400"/>
            </a:pPr>
            <a:endParaRPr lang="en-US" b="1" dirty="0">
              <a:solidFill>
                <a:srgbClr val="222222"/>
              </a:solidFill>
              <a:highlight>
                <a:srgbClr val="FFFFFF"/>
              </a:highlight>
              <a:latin typeface="Times New Roman"/>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u="none" strike="noStrike" cap="none" dirty="0">
                <a:solidFill>
                  <a:srgbClr val="222222"/>
                </a:solidFill>
                <a:highlight>
                  <a:srgbClr val="FFFFFF"/>
                </a:highlight>
                <a:latin typeface="Times New Roman"/>
                <a:ea typeface="Lato"/>
                <a:cs typeface="Lato"/>
                <a:sym typeface="Lato"/>
              </a:rPr>
              <a:t>Audio/video or PDF file is uploaded to the Azure Blob Storage</a:t>
            </a:r>
            <a:endParaRPr lang="en-US" sz="1200" b="0" i="0" u="none" strike="noStrike" cap="none" dirty="0">
              <a:solidFill>
                <a:srgbClr val="222222"/>
              </a:solidFill>
              <a:highlight>
                <a:srgbClr val="FFFFFF"/>
              </a:highlight>
              <a:latin typeface="Times New Roman"/>
              <a:ea typeface="Lato"/>
              <a:cs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sz="1200" b="0" i="0" u="none" strike="noStrike" cap="none" dirty="0">
              <a:solidFill>
                <a:srgbClr val="222222"/>
              </a:solidFill>
              <a:highlight>
                <a:srgbClr val="FFFFFF"/>
              </a:highlight>
              <a:latin typeface="Times New Roman"/>
              <a:ea typeface="Lato"/>
              <a:cs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u="none" strike="noStrike" cap="none" dirty="0">
                <a:solidFill>
                  <a:srgbClr val="222222"/>
                </a:solidFill>
                <a:highlight>
                  <a:srgbClr val="FFFFFF"/>
                </a:highlight>
                <a:latin typeface="Times New Roman"/>
                <a:ea typeface="Lato"/>
                <a:cs typeface="Lato"/>
                <a:sym typeface="Lato"/>
              </a:rPr>
              <a:t>Azure Function is triggered once the new file is uploaded</a:t>
            </a:r>
            <a:endParaRPr lang="en-US" sz="1200" b="0" i="0" u="none" strike="noStrike" cap="none" dirty="0">
              <a:solidFill>
                <a:srgbClr val="222222"/>
              </a:solidFill>
              <a:highlight>
                <a:srgbClr val="FFFFFF"/>
              </a:highlight>
              <a:latin typeface="Times New Roman"/>
              <a:ea typeface="Lato"/>
              <a:cs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sz="1200" b="0" i="0" u="none" strike="noStrike" cap="none" dirty="0">
              <a:solidFill>
                <a:srgbClr val="222222"/>
              </a:solidFill>
              <a:highlight>
                <a:srgbClr val="FFFFFF"/>
              </a:highlight>
              <a:latin typeface="Times New Roman"/>
              <a:ea typeface="Lato"/>
              <a:cs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u="none" strike="noStrike" cap="none" dirty="0">
                <a:solidFill>
                  <a:srgbClr val="222222"/>
                </a:solidFill>
                <a:highlight>
                  <a:srgbClr val="FFFFFF"/>
                </a:highlight>
                <a:latin typeface="Times New Roman"/>
                <a:ea typeface="Lato"/>
                <a:cs typeface="Lato"/>
                <a:sym typeface="Lato"/>
              </a:rPr>
              <a:t>File extension is verified by </a:t>
            </a:r>
            <a:r>
              <a:rPr lang="en-US" sz="1200" b="0" i="0" u="none" strike="noStrike" cap="none" dirty="0" err="1">
                <a:solidFill>
                  <a:srgbClr val="222222"/>
                </a:solidFill>
                <a:highlight>
                  <a:srgbClr val="FFFFFF"/>
                </a:highlight>
                <a:latin typeface="Times New Roman"/>
                <a:ea typeface="Lato"/>
                <a:cs typeface="Lato"/>
                <a:sym typeface="Lato"/>
              </a:rPr>
              <a:t>FileAnalysisOrchestrator</a:t>
            </a:r>
            <a:r>
              <a:rPr lang="en-US" sz="1200" b="0" i="0" u="none" strike="noStrike" cap="none" dirty="0">
                <a:solidFill>
                  <a:srgbClr val="222222"/>
                </a:solidFill>
                <a:highlight>
                  <a:srgbClr val="FFFFFF"/>
                </a:highlight>
                <a:latin typeface="Times New Roman"/>
                <a:ea typeface="Lato"/>
                <a:cs typeface="Lato"/>
                <a:sym typeface="Lato"/>
              </a:rPr>
              <a:t> function and basing on the file content type, either </a:t>
            </a:r>
            <a:r>
              <a:rPr lang="en-US" sz="1200" b="0" i="0" u="none" strike="noStrike" cap="none" dirty="0" err="1">
                <a:solidFill>
                  <a:srgbClr val="222222"/>
                </a:solidFill>
                <a:highlight>
                  <a:srgbClr val="FFFFFF"/>
                </a:highlight>
                <a:latin typeface="Times New Roman"/>
                <a:ea typeface="Lato"/>
                <a:cs typeface="Lato"/>
                <a:sym typeface="Lato"/>
              </a:rPr>
              <a:t>TextFileAnalyzer</a:t>
            </a:r>
            <a:r>
              <a:rPr lang="en-US" sz="1200" b="0" i="0" u="none" strike="noStrike" cap="none" dirty="0">
                <a:solidFill>
                  <a:srgbClr val="222222"/>
                </a:solidFill>
                <a:highlight>
                  <a:srgbClr val="FFFFFF"/>
                </a:highlight>
                <a:latin typeface="Times New Roman"/>
                <a:ea typeface="Lato"/>
                <a:cs typeface="Lato"/>
                <a:sym typeface="Lato"/>
              </a:rPr>
              <a:t> function is triggered (for PDF files) or </a:t>
            </a:r>
            <a:r>
              <a:rPr lang="en-US" sz="1200" b="0" i="0" u="none" strike="noStrike" cap="none" dirty="0" err="1">
                <a:solidFill>
                  <a:srgbClr val="222222"/>
                </a:solidFill>
                <a:highlight>
                  <a:srgbClr val="FFFFFF"/>
                </a:highlight>
                <a:latin typeface="Times New Roman"/>
                <a:ea typeface="Lato"/>
                <a:cs typeface="Lato"/>
                <a:sym typeface="Lato"/>
              </a:rPr>
              <a:t>AudioVideoFileAnalyzer</a:t>
            </a:r>
            <a:r>
              <a:rPr lang="en-US" sz="1200" b="0" i="0" u="none" strike="noStrike" cap="none" dirty="0">
                <a:solidFill>
                  <a:srgbClr val="222222"/>
                </a:solidFill>
                <a:highlight>
                  <a:srgbClr val="FFFFFF"/>
                </a:highlight>
                <a:latin typeface="Times New Roman"/>
                <a:ea typeface="Lato"/>
                <a:cs typeface="Lato"/>
                <a:sym typeface="Lato"/>
              </a:rPr>
              <a:t> function is triggered (for the audio and video files). </a:t>
            </a:r>
            <a:r>
              <a:rPr lang="en-US" sz="1200" b="0" i="0" u="none" strike="noStrike" cap="none" dirty="0" err="1">
                <a:solidFill>
                  <a:srgbClr val="222222"/>
                </a:solidFill>
                <a:highlight>
                  <a:srgbClr val="FFFFFF"/>
                </a:highlight>
                <a:latin typeface="Times New Roman"/>
                <a:ea typeface="Lato"/>
                <a:cs typeface="Lato"/>
                <a:sym typeface="Lato"/>
              </a:rPr>
              <a:t>FileAnalysisOrchestrator</a:t>
            </a:r>
            <a:r>
              <a:rPr lang="en-US" sz="1200" b="0" i="0" u="none" strike="noStrike" cap="none" dirty="0">
                <a:solidFill>
                  <a:srgbClr val="222222"/>
                </a:solidFill>
                <a:highlight>
                  <a:srgbClr val="FFFFFF"/>
                </a:highlight>
                <a:latin typeface="Times New Roman"/>
                <a:ea typeface="Lato"/>
                <a:cs typeface="Lato"/>
                <a:sym typeface="Lato"/>
              </a:rPr>
              <a:t> function app is responsible for orchestration of the </a:t>
            </a:r>
            <a:r>
              <a:rPr lang="en-US" sz="1200" b="0" i="0" u="none" strike="noStrike" cap="none" dirty="0" err="1">
                <a:solidFill>
                  <a:srgbClr val="222222"/>
                </a:solidFill>
                <a:highlight>
                  <a:srgbClr val="FFFFFF"/>
                </a:highlight>
                <a:latin typeface="Times New Roman"/>
                <a:ea typeface="Lato"/>
                <a:cs typeface="Lato"/>
                <a:sym typeface="Lato"/>
              </a:rPr>
              <a:t>the</a:t>
            </a:r>
            <a:r>
              <a:rPr lang="en-US" sz="1200" b="0" i="0" u="none" strike="noStrike" cap="none" dirty="0">
                <a:solidFill>
                  <a:srgbClr val="222222"/>
                </a:solidFill>
                <a:highlight>
                  <a:srgbClr val="FFFFFF"/>
                </a:highlight>
                <a:latin typeface="Times New Roman"/>
                <a:ea typeface="Lato"/>
                <a:cs typeface="Lato"/>
                <a:sym typeface="Lato"/>
              </a:rPr>
              <a:t> process related to calling specific function and getting analysis result so it can be passed to the third function app (</a:t>
            </a:r>
            <a:r>
              <a:rPr lang="en-US" sz="1200" b="0" i="0" u="none" strike="noStrike" cap="none" dirty="0" err="1">
                <a:solidFill>
                  <a:srgbClr val="222222"/>
                </a:solidFill>
                <a:highlight>
                  <a:srgbClr val="FFFFFF"/>
                </a:highlight>
                <a:latin typeface="Times New Roman"/>
                <a:ea typeface="Lato"/>
                <a:cs typeface="Lato"/>
                <a:sym typeface="Lato"/>
              </a:rPr>
              <a:t>AnalysisResultAggregator</a:t>
            </a:r>
            <a:r>
              <a:rPr lang="en-US" sz="1200" b="0" i="0" u="none" strike="noStrike" cap="none" dirty="0">
                <a:solidFill>
                  <a:srgbClr val="222222"/>
                </a:solidFill>
                <a:highlight>
                  <a:srgbClr val="FFFFFF"/>
                </a:highlight>
                <a:latin typeface="Times New Roman"/>
                <a:ea typeface="Lato"/>
                <a:cs typeface="Lato"/>
                <a:sym typeface="Lato"/>
              </a:rPr>
              <a:t>) responsible for inserting data into the Cosmos DB container</a:t>
            </a:r>
            <a:endParaRPr lang="en-US" sz="1200" b="0" i="0" u="none" strike="noStrike" cap="none" dirty="0">
              <a:solidFill>
                <a:srgbClr val="222222"/>
              </a:solidFill>
              <a:highlight>
                <a:srgbClr val="FFFFFF"/>
              </a:highlight>
              <a:latin typeface="Times New Roman"/>
              <a:ea typeface="Lato"/>
              <a:cs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sz="1200" b="0" i="0" u="none" strike="noStrike" cap="none" dirty="0">
              <a:solidFill>
                <a:srgbClr val="222222"/>
              </a:solidFill>
              <a:highlight>
                <a:srgbClr val="FFFFFF"/>
              </a:highlight>
              <a:latin typeface="Times New Roman"/>
              <a:ea typeface="Lato"/>
              <a:cs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u="none" strike="noStrike" cap="none" dirty="0">
                <a:solidFill>
                  <a:srgbClr val="222222"/>
                </a:solidFill>
                <a:highlight>
                  <a:srgbClr val="FFFFFF"/>
                </a:highlight>
                <a:latin typeface="Times New Roman"/>
                <a:ea typeface="Lato"/>
                <a:cs typeface="Lato"/>
                <a:sym typeface="Lato"/>
              </a:rPr>
              <a:t>Once data is collected, in the Power BI Desktop application we can set Cosmos DB as data source and display data using different charts</a:t>
            </a:r>
            <a:endParaRPr lang="en-US" sz="1200" b="0" i="0" u="none" strike="noStrike" cap="none" dirty="0">
              <a:solidFill>
                <a:srgbClr val="222222"/>
              </a:solidFill>
              <a:highlight>
                <a:srgbClr val="FFFFFF"/>
              </a:highlight>
              <a:latin typeface="Times New Roman"/>
              <a:ea typeface="Lato"/>
              <a:cs typeface="Lato"/>
            </a:endParaRPr>
          </a:p>
          <a:p>
            <a:pPr marR="0" lvl="0" algn="l" rtl="0">
              <a:lnSpc>
                <a:spcPct val="100000"/>
              </a:lnSpc>
              <a:spcBef>
                <a:spcPts val="0"/>
              </a:spcBef>
              <a:spcAft>
                <a:spcPts val="0"/>
              </a:spcAft>
              <a:buClr>
                <a:srgbClr val="000000"/>
              </a:buClr>
              <a:buSzPts val="1400"/>
            </a:pPr>
            <a:r>
              <a:rPr lang="en-US" b="1" i="0" u="none" strike="noStrike" cap="none" dirty="0">
                <a:solidFill>
                  <a:srgbClr val="222222"/>
                </a:solidFill>
                <a:highlight>
                  <a:srgbClr val="FFFFFF"/>
                </a:highlight>
                <a:latin typeface="Times New Roman"/>
                <a:ea typeface="Lato"/>
                <a:cs typeface="Lato"/>
                <a:sym typeface="Lato"/>
              </a:rPr>
              <a:t>Supporting Document:</a:t>
            </a:r>
            <a:endParaRPr lang="en-US" b="1" i="0" u="none" strike="noStrike" cap="none" dirty="0">
              <a:solidFill>
                <a:srgbClr val="222222"/>
              </a:solidFill>
              <a:highlight>
                <a:srgbClr val="FFFFFF"/>
              </a:highlight>
              <a:latin typeface="Times New Roman"/>
              <a:ea typeface="Lato"/>
              <a:cs typeface="Lato"/>
            </a:endParaRPr>
          </a:p>
          <a:p>
            <a:pPr marL="171450" marR="0" lvl="0" indent="-171450" algn="l" rtl="0">
              <a:lnSpc>
                <a:spcPct val="100000"/>
              </a:lnSpc>
              <a:spcBef>
                <a:spcPts val="0"/>
              </a:spcBef>
              <a:spcAft>
                <a:spcPts val="0"/>
              </a:spcAft>
              <a:buClr>
                <a:srgbClr val="000000"/>
              </a:buClr>
              <a:buSzPts val="1400"/>
              <a:buFont typeface="Arial" panose="020B0604020202020204" pitchFamily="34" charset="0"/>
              <a:buChar char="•"/>
            </a:pPr>
            <a:r>
              <a:rPr lang="en-IN" b="0" i="0" u="none" strike="noStrike" cap="none" dirty="0">
                <a:solidFill>
                  <a:srgbClr val="000000"/>
                </a:solidFill>
                <a:latin typeface="Times New Roman"/>
                <a:ea typeface="Lato"/>
                <a:cs typeface="Lato"/>
                <a:sym typeface="Lato"/>
                <a:hlinkClick r:id="rId3"/>
              </a:rPr>
              <a:t>https://www.researchgate.net/publication/276437751_Impact_of_Big_Data_Analytics_on_Banking_Sector_Learning_for_Indian_Banks</a:t>
            </a:r>
            <a:endParaRPr lang="en-US">
              <a:solidFill>
                <a:srgbClr val="222222"/>
              </a:solidFill>
              <a:highlight>
                <a:srgbClr val="FFFFFF"/>
              </a:highlight>
              <a:latin typeface="Times New Roman"/>
              <a:ea typeface="Lato"/>
              <a:cs typeface="Lato"/>
            </a:endParaRPr>
          </a:p>
          <a:p>
            <a:pPr marL="171450" marR="0" lvl="0" indent="-171450" algn="l" rtl="0">
              <a:lnSpc>
                <a:spcPct val="100000"/>
              </a:lnSpc>
              <a:spcBef>
                <a:spcPts val="0"/>
              </a:spcBef>
              <a:spcAft>
                <a:spcPts val="0"/>
              </a:spcAft>
              <a:buClr>
                <a:srgbClr val="000000"/>
              </a:buClr>
              <a:buSzPts val="1400"/>
              <a:buFont typeface="Arial" panose="020B0604020202020204" pitchFamily="34" charset="0"/>
              <a:buChar char="•"/>
            </a:pPr>
            <a:endParaRPr lang="en-IN" b="0" i="0" u="none" strike="noStrike" cap="none" dirty="0">
              <a:solidFill>
                <a:srgbClr val="000000"/>
              </a:solidFill>
              <a:latin typeface="Times New Roman"/>
              <a:ea typeface="Lato"/>
              <a:cs typeface="Lato"/>
            </a:endParaRPr>
          </a:p>
          <a:p>
            <a:pPr marL="171450" marR="0" lvl="0" indent="-171450" algn="l" rtl="0">
              <a:lnSpc>
                <a:spcPct val="100000"/>
              </a:lnSpc>
              <a:spcBef>
                <a:spcPts val="0"/>
              </a:spcBef>
              <a:spcAft>
                <a:spcPts val="0"/>
              </a:spcAft>
              <a:buClr>
                <a:srgbClr val="000000"/>
              </a:buClr>
              <a:buSzPts val="1400"/>
              <a:buFont typeface="Arial" panose="020B0604020202020204" pitchFamily="34" charset="0"/>
              <a:buChar char="•"/>
            </a:pPr>
            <a:r>
              <a:rPr lang="en-IN" b="0" i="0" u="none" strike="noStrike" cap="none" dirty="0">
                <a:solidFill>
                  <a:srgbClr val="000000"/>
                </a:solidFill>
                <a:latin typeface="Times New Roman"/>
                <a:ea typeface="Lato"/>
                <a:cs typeface="Lato"/>
                <a:sym typeface="Lato"/>
                <a:hlinkClick r:id="rId4"/>
              </a:rPr>
              <a:t>https://www.researchgate.net/publication/297420730_Banking_on_big_data_A_case_study</a:t>
            </a:r>
            <a:endParaRPr lang="en-US" b="0" i="0" u="none" strike="noStrike" cap="none">
              <a:solidFill>
                <a:srgbClr val="222222"/>
              </a:solidFill>
              <a:highlight>
                <a:srgbClr val="FFFFFF"/>
              </a:highlight>
              <a:latin typeface="Times New Roman"/>
              <a:ea typeface="Lato"/>
              <a:cs typeface="Lato"/>
            </a:endParaRPr>
          </a:p>
          <a:p>
            <a:pPr marL="171450" marR="0" lvl="0" indent="-171450" algn="l" rtl="0">
              <a:lnSpc>
                <a:spcPct val="100000"/>
              </a:lnSpc>
              <a:spcBef>
                <a:spcPts val="0"/>
              </a:spcBef>
              <a:spcAft>
                <a:spcPts val="0"/>
              </a:spcAft>
              <a:buClr>
                <a:srgbClr val="000000"/>
              </a:buClr>
              <a:buSzPts val="1400"/>
              <a:buFont typeface="Arial" panose="020B0604020202020204" pitchFamily="34" charset="0"/>
              <a:buChar char="•"/>
            </a:pPr>
            <a:endParaRPr lang="en-IN" b="0" i="0" u="none" strike="noStrike" cap="none" dirty="0">
              <a:solidFill>
                <a:srgbClr val="000000"/>
              </a:solidFill>
              <a:latin typeface="Times New Roman"/>
              <a:ea typeface="Lato"/>
              <a:cs typeface="Lato"/>
            </a:endParaRPr>
          </a:p>
          <a:p>
            <a:pPr marL="171450" marR="0" lvl="0" indent="-171450" algn="l" rtl="0">
              <a:lnSpc>
                <a:spcPct val="100000"/>
              </a:lnSpc>
              <a:spcBef>
                <a:spcPts val="0"/>
              </a:spcBef>
              <a:spcAft>
                <a:spcPts val="0"/>
              </a:spcAft>
              <a:buClr>
                <a:srgbClr val="000000"/>
              </a:buClr>
              <a:buSzPts val="1400"/>
              <a:buFont typeface="Arial" panose="020B0604020202020204" pitchFamily="34" charset="0"/>
              <a:buChar char="•"/>
            </a:pPr>
            <a:r>
              <a:rPr lang="en-IN" b="0" i="0" u="none" strike="noStrike" cap="none" dirty="0">
                <a:solidFill>
                  <a:srgbClr val="000000"/>
                </a:solidFill>
                <a:latin typeface="Times New Roman"/>
                <a:ea typeface="Lato"/>
                <a:cs typeface="Lato"/>
                <a:sym typeface="Lato"/>
                <a:hlinkClick r:id="rId5"/>
              </a:rPr>
              <a:t>https://link.springer.com/chapter/10.1007/978-3-030-78307-5_13</a:t>
            </a:r>
            <a:endParaRPr lang="en-US">
              <a:solidFill>
                <a:srgbClr val="222222"/>
              </a:solidFill>
              <a:highlight>
                <a:srgbClr val="FFFFFF"/>
              </a:highlight>
              <a:latin typeface="Times New Roman"/>
              <a:ea typeface="Lato"/>
              <a:cs typeface="Lato"/>
            </a:endParaRPr>
          </a:p>
          <a:p>
            <a:pPr marR="0" lvl="0" algn="l" rtl="0">
              <a:lnSpc>
                <a:spcPct val="100000"/>
              </a:lnSpc>
              <a:spcBef>
                <a:spcPts val="0"/>
              </a:spcBef>
              <a:spcAft>
                <a:spcPts val="0"/>
              </a:spcAft>
              <a:buClr>
                <a:srgbClr val="000000"/>
              </a:buClr>
              <a:buSzPts val="1400"/>
            </a:pPr>
            <a:endParaRPr b="0" i="0" u="none" strike="noStrike" cap="none" dirty="0">
              <a:solidFill>
                <a:srgbClr val="000000"/>
              </a:solidFill>
              <a:latin typeface="Times New Roman"/>
              <a:ea typeface="Lato"/>
              <a:cs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9949-B25D-AC76-B4FA-234FB568C9B8}"/>
              </a:ext>
            </a:extLst>
          </p:cNvPr>
          <p:cNvSpPr>
            <a:spLocks noGrp="1"/>
          </p:cNvSpPr>
          <p:nvPr>
            <p:ph type="title"/>
          </p:nvPr>
        </p:nvSpPr>
        <p:spPr>
          <a:xfrm>
            <a:off x="1616124" y="206104"/>
            <a:ext cx="5647500" cy="516819"/>
          </a:xfrm>
        </p:spPr>
        <p:txBody>
          <a:bodyPr/>
          <a:lstStyle/>
          <a:p>
            <a:r>
              <a:rPr lang="en" sz="1800" dirty="0">
                <a:solidFill>
                  <a:srgbClr val="222222"/>
                </a:solidFill>
                <a:highlight>
                  <a:srgbClr val="FFFFFF"/>
                </a:highlight>
              </a:rPr>
              <a:t>           </a:t>
            </a:r>
            <a:r>
              <a:rPr lang="en" sz="2000" dirty="0">
                <a:solidFill>
                  <a:srgbClr val="222222"/>
                </a:solidFill>
                <a:highlight>
                  <a:srgbClr val="FFFFFF"/>
                </a:highlight>
              </a:rPr>
              <a:t> </a:t>
            </a:r>
            <a:r>
              <a:rPr lang="en" sz="2000" dirty="0">
                <a:solidFill>
                  <a:srgbClr val="222222"/>
                </a:solidFill>
                <a:highlight>
                  <a:srgbClr val="FFFFFF"/>
                </a:highlight>
                <a:latin typeface="Times New Roman"/>
              </a:rPr>
              <a:t>Key Differentiators &amp; Adoption Plan</a:t>
            </a:r>
            <a:endParaRPr lang="en-IN" sz="2000">
              <a:latin typeface="Times New Roman"/>
            </a:endParaRPr>
          </a:p>
        </p:txBody>
      </p:sp>
      <p:sp>
        <p:nvSpPr>
          <p:cNvPr id="4" name="Text Placeholder 3">
            <a:extLst>
              <a:ext uri="{FF2B5EF4-FFF2-40B4-BE49-F238E27FC236}">
                <a16:creationId xmlns:a16="http://schemas.microsoft.com/office/drawing/2014/main" id="{85746369-BD40-753D-5151-E40F78B83536}"/>
              </a:ext>
            </a:extLst>
          </p:cNvPr>
          <p:cNvSpPr>
            <a:spLocks noGrp="1"/>
          </p:cNvSpPr>
          <p:nvPr>
            <p:ph type="body" idx="2"/>
          </p:nvPr>
        </p:nvSpPr>
        <p:spPr>
          <a:xfrm>
            <a:off x="497525" y="970546"/>
            <a:ext cx="3832613" cy="4008871"/>
          </a:xfrm>
          <a:solidFill>
            <a:schemeClr val="tx2">
              <a:lumMod val="20000"/>
              <a:lumOff val="80000"/>
            </a:schemeClr>
          </a:solidFill>
        </p:spPr>
        <p:txBody>
          <a:bodyPr/>
          <a:lstStyle/>
          <a:p>
            <a:pPr marL="139700" indent="0">
              <a:buNone/>
            </a:pPr>
            <a:r>
              <a:rPr lang="en-IN" sz="1100" dirty="0"/>
              <a:t>                </a:t>
            </a:r>
            <a:r>
              <a:rPr lang="en-IN" sz="1100" b="1" dirty="0"/>
              <a:t> </a:t>
            </a:r>
            <a:r>
              <a:rPr lang="en-IN" b="1" dirty="0">
                <a:latin typeface="Times New Roman"/>
              </a:rPr>
              <a:t>FEATURES OF OUR MODEL</a:t>
            </a:r>
          </a:p>
          <a:p>
            <a:pPr marL="139700" indent="0">
              <a:buNone/>
            </a:pPr>
            <a:endParaRPr lang="en-IN" dirty="0">
              <a:latin typeface="Times New Roman"/>
            </a:endParaRPr>
          </a:p>
          <a:p>
            <a:pPr>
              <a:buFont typeface="+mj-lt"/>
              <a:buAutoNum type="arabicPeriod"/>
            </a:pPr>
            <a:r>
              <a:rPr lang="en-IN" dirty="0">
                <a:latin typeface="Times New Roman"/>
              </a:rPr>
              <a:t>Handling low quality calls that are not clear.</a:t>
            </a:r>
          </a:p>
          <a:p>
            <a:pPr>
              <a:buFont typeface="+mj-lt"/>
              <a:buAutoNum type="arabicPeriod"/>
            </a:pPr>
            <a:r>
              <a:rPr lang="en-IN" dirty="0">
                <a:latin typeface="Times New Roman"/>
              </a:rPr>
              <a:t>Handling calls with noisy background.</a:t>
            </a:r>
          </a:p>
          <a:p>
            <a:pPr>
              <a:buFont typeface="+mj-lt"/>
              <a:buAutoNum type="arabicPeriod"/>
            </a:pPr>
            <a:r>
              <a:rPr lang="en-IN" dirty="0">
                <a:latin typeface="Times New Roman"/>
              </a:rPr>
              <a:t>Security of data and authentication of user with the Azure resource.</a:t>
            </a:r>
          </a:p>
          <a:p>
            <a:pPr>
              <a:buFont typeface="+mj-lt"/>
              <a:buAutoNum type="arabicPeriod"/>
            </a:pPr>
            <a:r>
              <a:rPr lang="en-IN" dirty="0">
                <a:latin typeface="Times New Roman"/>
              </a:rPr>
              <a:t>Handling complex queries through Azure Bot Framework.</a:t>
            </a:r>
          </a:p>
          <a:p>
            <a:pPr>
              <a:buFont typeface="+mj-lt"/>
              <a:buAutoNum type="arabicPeriod"/>
            </a:pPr>
            <a:r>
              <a:rPr lang="en-IN" dirty="0">
                <a:latin typeface="Times New Roman"/>
              </a:rPr>
              <a:t>Post analysis of customer on the basis of their interaction </a:t>
            </a:r>
          </a:p>
        </p:txBody>
      </p:sp>
      <p:sp>
        <p:nvSpPr>
          <p:cNvPr id="6" name="Text Placeholder 5">
            <a:extLst>
              <a:ext uri="{FF2B5EF4-FFF2-40B4-BE49-F238E27FC236}">
                <a16:creationId xmlns:a16="http://schemas.microsoft.com/office/drawing/2014/main" id="{F651FEFD-8395-D2F5-B721-72F951CE1CAA}"/>
              </a:ext>
            </a:extLst>
          </p:cNvPr>
          <p:cNvSpPr>
            <a:spLocks noGrp="1"/>
          </p:cNvSpPr>
          <p:nvPr>
            <p:ph type="body" idx="4"/>
          </p:nvPr>
        </p:nvSpPr>
        <p:spPr>
          <a:xfrm>
            <a:off x="4867375" y="969108"/>
            <a:ext cx="3714000" cy="4013199"/>
          </a:xfrm>
          <a:solidFill>
            <a:schemeClr val="tx2">
              <a:lumMod val="20000"/>
              <a:lumOff val="80000"/>
            </a:schemeClr>
          </a:solidFill>
        </p:spPr>
        <p:txBody>
          <a:bodyPr/>
          <a:lstStyle/>
          <a:p>
            <a:pPr marL="139700" indent="0">
              <a:buNone/>
            </a:pPr>
            <a:r>
              <a:rPr lang="en-US" sz="1200" dirty="0">
                <a:solidFill>
                  <a:schemeClr val="tx1"/>
                </a:solidFill>
                <a:latin typeface="-apple-system"/>
              </a:rPr>
              <a:t>                    </a:t>
            </a:r>
            <a:r>
              <a:rPr lang="en-US" sz="1200" u="sng" dirty="0">
                <a:solidFill>
                  <a:schemeClr val="bg2"/>
                </a:solidFill>
                <a:latin typeface="-apple-system"/>
              </a:rPr>
              <a:t> </a:t>
            </a:r>
            <a:r>
              <a:rPr lang="en-US" sz="1200" dirty="0">
                <a:solidFill>
                  <a:schemeClr val="bg2"/>
                </a:solidFill>
                <a:latin typeface="-apple-system"/>
              </a:rPr>
              <a:t> </a:t>
            </a:r>
            <a:r>
              <a:rPr lang="en-US" b="1" i="0" dirty="0">
                <a:solidFill>
                  <a:schemeClr val="bg2"/>
                </a:solidFill>
                <a:effectLst/>
                <a:latin typeface="Times New Roman"/>
              </a:rPr>
              <a:t>BUILD ADOPTION</a:t>
            </a:r>
          </a:p>
          <a:p>
            <a:pPr marL="139700" indent="0" algn="l">
              <a:buNone/>
            </a:pPr>
            <a:endParaRPr lang="en-US" sz="1200" b="0" i="0" dirty="0">
              <a:solidFill>
                <a:schemeClr val="tx1"/>
              </a:solidFill>
              <a:effectLst/>
              <a:latin typeface="Times New Roman"/>
            </a:endParaRPr>
          </a:p>
          <a:p>
            <a:pPr algn="l">
              <a:buFont typeface="+mj-lt"/>
              <a:buAutoNum type="arabicPeriod"/>
            </a:pPr>
            <a:r>
              <a:rPr lang="en-US" sz="1200" b="0" i="0" dirty="0">
                <a:solidFill>
                  <a:schemeClr val="tx1"/>
                </a:solidFill>
                <a:effectLst/>
                <a:latin typeface="Times New Roman"/>
              </a:rPr>
              <a:t>We will improve contact with our customers based on the analysis of recorded audio and video or chat history.</a:t>
            </a:r>
          </a:p>
          <a:p>
            <a:pPr algn="l">
              <a:buFont typeface="+mj-lt"/>
              <a:buAutoNum type="arabicPeriod"/>
            </a:pPr>
            <a:r>
              <a:rPr lang="en-US" sz="1200" b="0" i="0" dirty="0">
                <a:solidFill>
                  <a:schemeClr val="tx1"/>
                </a:solidFill>
                <a:effectLst/>
                <a:latin typeface="Times New Roman"/>
              </a:rPr>
              <a:t>We will try to know what is the average time of the conversation with the customer in our call center.</a:t>
            </a:r>
          </a:p>
          <a:p>
            <a:pPr algn="l">
              <a:buFont typeface="+mj-lt"/>
              <a:buAutoNum type="arabicPeriod"/>
            </a:pPr>
            <a:r>
              <a:rPr lang="en-US" sz="1200" b="0" i="0" dirty="0">
                <a:solidFill>
                  <a:schemeClr val="tx1"/>
                </a:solidFill>
                <a:effectLst/>
                <a:latin typeface="Times New Roman"/>
              </a:rPr>
              <a:t>We will count how many customers are satisfied with the help which is given during the conversation with the call center's assistant.</a:t>
            </a:r>
          </a:p>
          <a:p>
            <a:pPr algn="l">
              <a:buFont typeface="+mj-lt"/>
              <a:buAutoNum type="arabicPeriod"/>
            </a:pPr>
            <a:r>
              <a:rPr lang="en-US" sz="1200" b="0" i="0" dirty="0">
                <a:solidFill>
                  <a:schemeClr val="tx1"/>
                </a:solidFill>
                <a:effectLst/>
                <a:latin typeface="Times New Roman"/>
              </a:rPr>
              <a:t>We will be finding what are the most popular topics of conversations.</a:t>
            </a:r>
          </a:p>
          <a:p>
            <a:endParaRPr lang="en-IN" sz="1200" dirty="0">
              <a:latin typeface="Times New Roman"/>
            </a:endParaRPr>
          </a:p>
        </p:txBody>
      </p:sp>
    </p:spTree>
    <p:extLst>
      <p:ext uri="{BB962C8B-B14F-4D97-AF65-F5344CB8AC3E}">
        <p14:creationId xmlns:p14="http://schemas.microsoft.com/office/powerpoint/2010/main" val="259853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2154406"/>
          </a:xfrm>
          <a:prstGeom prst="rect">
            <a:avLst/>
          </a:prstGeom>
          <a:noFill/>
          <a:ln>
            <a:noFill/>
          </a:ln>
        </p:spPr>
        <p:txBody>
          <a:bodyPr spcFirstLastPara="1" wrap="square" lIns="91425" tIns="91425" rIns="91425" bIns="91425" anchor="t" anchorCtr="0">
            <a:spAutoFit/>
          </a:bodyPr>
          <a:lstStyle/>
          <a:p>
            <a:pPr>
              <a:buSzPts val="2000"/>
            </a:pPr>
            <a:r>
              <a:rPr lang="en" sz="2000" b="1" dirty="0">
                <a:solidFill>
                  <a:srgbClr val="1F1F50"/>
                </a:solidFill>
                <a:latin typeface="Times New Roman"/>
                <a:ea typeface="Lato"/>
                <a:cs typeface="Lato"/>
              </a:rPr>
              <a:t>GitHub Repository Link &amp; </a:t>
            </a:r>
            <a:r>
              <a:rPr lang="en" sz="2000" b="1" dirty="0">
                <a:solidFill>
                  <a:srgbClr val="4A4548"/>
                </a:solidFill>
                <a:highlight>
                  <a:srgbClr val="FFFFFF"/>
                </a:highlight>
                <a:latin typeface="Times New Roman"/>
                <a:ea typeface="Lato"/>
                <a:cs typeface="Lato"/>
              </a:rPr>
              <a:t>supporting diagrams, screenshots, if any </a:t>
            </a:r>
            <a:r>
              <a:rPr lang="en" sz="2000" b="1" dirty="0">
                <a:solidFill>
                  <a:srgbClr val="4A4548"/>
                </a:solidFill>
                <a:highlight>
                  <a:srgbClr val="FFFFFF"/>
                </a:highlight>
                <a:latin typeface="Lato"/>
                <a:ea typeface="Lato"/>
                <a:cs typeface="Lato"/>
              </a:rPr>
              <a:t>:</a:t>
            </a:r>
            <a:endParaRPr lang="en-US" dirty="0"/>
          </a:p>
          <a:p>
            <a:r>
              <a:rPr lang="en" dirty="0">
                <a:highlight>
                  <a:srgbClr val="FFFFFF"/>
                </a:highlight>
                <a:latin typeface="Times New Roman"/>
                <a:ea typeface="Lato"/>
              </a:rPr>
              <a:t>https://github.com/VANSHIKAAGARWAL571/BankOf-BarodaHackathon/upload</a:t>
            </a:r>
            <a:endParaRPr lang="en">
              <a:latin typeface="Times New Roman"/>
            </a:endParaRPr>
          </a:p>
          <a:p>
            <a:pPr>
              <a:buSzPts val="2000"/>
            </a:pPr>
            <a:endParaRPr lang="en" b="1" dirty="0">
              <a:solidFill>
                <a:srgbClr val="4A4548"/>
              </a:solidFill>
              <a:highlight>
                <a:srgbClr val="FFFFFF"/>
              </a:highlight>
              <a:latin typeface="Times New Roman"/>
              <a:ea typeface="Lato"/>
              <a:cs typeface="Lato"/>
            </a:endParaRPr>
          </a:p>
          <a:p>
            <a:pPr>
              <a:buSzPts val="2000"/>
            </a:pPr>
            <a:endParaRPr lang="en" sz="2000" b="1" dirty="0">
              <a:solidFill>
                <a:srgbClr val="4A4548"/>
              </a:solidFill>
              <a:highlight>
                <a:srgbClr val="FFFFFF"/>
              </a:highlight>
              <a:latin typeface="Lato"/>
              <a:ea typeface="Lato"/>
              <a:cs typeface="Lato"/>
            </a:endParaRPr>
          </a:p>
          <a:p>
            <a:pPr>
              <a:buSzPts val="2000"/>
            </a:pPr>
            <a:endParaRPr lang="en" sz="2000" b="1" dirty="0">
              <a:solidFill>
                <a:srgbClr val="4A4548"/>
              </a:solidFill>
              <a:highlight>
                <a:srgbClr val="FFFFFF"/>
              </a:highlight>
              <a:latin typeface="Lato"/>
              <a:ea typeface="Lato"/>
              <a:cs typeface="Lato"/>
            </a:endParaRPr>
          </a:p>
          <a:p>
            <a:pPr>
              <a:buSzPts val="2000"/>
            </a:pPr>
            <a:endParaRPr lang="en" sz="2000" b="1" dirty="0">
              <a:solidFill>
                <a:srgbClr val="4A4548"/>
              </a:solidFill>
              <a:highlight>
                <a:srgbClr val="FFFFFF"/>
              </a:highlight>
              <a:latin typeface="Lato"/>
              <a:ea typeface="Lato"/>
              <a:cs typeface="Lato"/>
            </a:endParaRPr>
          </a:p>
          <a:p>
            <a:pPr>
              <a:buSzPts val="2000"/>
            </a:pPr>
            <a:endParaRPr lang="en" sz="2000" b="1" dirty="0">
              <a:solidFill>
                <a:srgbClr val="4A4548"/>
              </a:solidFill>
              <a:highlight>
                <a:srgbClr val="FFFFFF"/>
              </a:highlight>
              <a:latin typeface="Lato"/>
              <a:ea typeface="Lato"/>
              <a:cs typeface="Lato"/>
            </a:endParaRPr>
          </a:p>
        </p:txBody>
      </p:sp>
      <p:sp>
        <p:nvSpPr>
          <p:cNvPr id="384" name="Google Shape;384;p8"/>
          <p:cNvSpPr txBox="1"/>
          <p:nvPr/>
        </p:nvSpPr>
        <p:spPr>
          <a:xfrm>
            <a:off x="528417" y="425247"/>
            <a:ext cx="2703550" cy="85253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endParaRPr>
          </a:p>
          <a:p>
            <a:pPr>
              <a:buSzPts val="1400"/>
            </a:pPr>
            <a:endParaRPr lang="en" dirty="0">
              <a:solidFill>
                <a:srgbClr val="222222"/>
              </a:solidFill>
              <a:highlight>
                <a:srgbClr val="FFFFFF"/>
              </a:highlight>
              <a:latin typeface="Lato"/>
              <a:ea typeface="Lato"/>
              <a:cs typeface="Lato"/>
            </a:endParaRPr>
          </a:p>
          <a:p>
            <a:pPr>
              <a:buSzPts val="1400"/>
            </a:pPr>
            <a:endParaRPr lang="en" dirty="0">
              <a:solidFill>
                <a:srgbClr val="222222"/>
              </a:solidFill>
              <a:highlight>
                <a:srgbClr val="FFFFFF"/>
              </a:highlight>
              <a:latin typeface="Lato"/>
              <a:ea typeface="Lato"/>
              <a:cs typeface="Lato"/>
            </a:endParaRPr>
          </a:p>
        </p:txBody>
      </p:sp>
      <p:sp>
        <p:nvSpPr>
          <p:cNvPr id="6" name="Rectangle 5">
            <a:extLst>
              <a:ext uri="{FF2B5EF4-FFF2-40B4-BE49-F238E27FC236}">
                <a16:creationId xmlns:a16="http://schemas.microsoft.com/office/drawing/2014/main" id="{3F85C2EE-5F9C-B4AC-A40F-273666C033A2}"/>
              </a:ext>
            </a:extLst>
          </p:cNvPr>
          <p:cNvSpPr/>
          <p:nvPr/>
        </p:nvSpPr>
        <p:spPr>
          <a:xfrm>
            <a:off x="-1272" y="603869"/>
            <a:ext cx="3396134" cy="678085"/>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IN" sz="1600" b="1" dirty="0">
                <a:solidFill>
                  <a:schemeClr val="tx1"/>
                </a:solidFill>
                <a:cs typeface="Arial"/>
              </a:rPr>
              <a:t>How far it can go?</a:t>
            </a:r>
          </a:p>
        </p:txBody>
      </p:sp>
      <p:pic>
        <p:nvPicPr>
          <p:cNvPr id="2" name="Picture 3" descr="Diagram, timeline&#10;&#10;Description automatically generated">
            <a:extLst>
              <a:ext uri="{FF2B5EF4-FFF2-40B4-BE49-F238E27FC236}">
                <a16:creationId xmlns:a16="http://schemas.microsoft.com/office/drawing/2014/main" id="{0DFAB354-CE6E-DDA6-83E6-0CFBE7F1533B}"/>
              </a:ext>
            </a:extLst>
          </p:cNvPr>
          <p:cNvPicPr>
            <a:picLocks noChangeAspect="1"/>
          </p:cNvPicPr>
          <p:nvPr/>
        </p:nvPicPr>
        <p:blipFill>
          <a:blip r:embed="rId3"/>
          <a:stretch>
            <a:fillRect/>
          </a:stretch>
        </p:blipFill>
        <p:spPr>
          <a:xfrm>
            <a:off x="2618118" y="1023349"/>
            <a:ext cx="5870273" cy="39486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r>
              <a:rPr lang="en" sz="3600" dirty="0"/>
              <a:t>Thank You</a:t>
            </a:r>
            <a:endParaRPr sz="3600" dirty="0"/>
          </a:p>
        </p:txBody>
      </p:sp>
      <p:sp>
        <p:nvSpPr>
          <p:cNvPr id="390" name="Google Shape;390;p9"/>
          <p:cNvSpPr txBox="1">
            <a:spLocks noGrp="1"/>
          </p:cNvSpPr>
          <p:nvPr>
            <p:ph type="subTitle" idx="1"/>
          </p:nvPr>
        </p:nvSpPr>
        <p:spPr>
          <a:xfrm>
            <a:off x="339712" y="2750625"/>
            <a:ext cx="4914939" cy="2005935"/>
          </a:xfrm>
          <a:prstGeom prst="rect">
            <a:avLst/>
          </a:prstGeom>
          <a:noFill/>
          <a:ln>
            <a:noFill/>
          </a:ln>
        </p:spPr>
        <p:txBody>
          <a:bodyPr spcFirstLastPara="1" wrap="square" lIns="91425" tIns="91425" rIns="91425" bIns="91425" anchor="t" anchorCtr="0">
            <a:noAutofit/>
          </a:bodyPr>
          <a:lstStyle/>
          <a:p>
            <a:pPr marL="0" indent="0">
              <a:spcAft>
                <a:spcPts val="1600"/>
              </a:spcAft>
            </a:pPr>
            <a:r>
              <a:rPr lang="en" sz="1500" dirty="0"/>
              <a:t>Team members: Shubham Gupta (Lead)</a:t>
            </a:r>
          </a:p>
          <a:p>
            <a:pPr marL="0" indent="0">
              <a:spcAft>
                <a:spcPts val="1600"/>
              </a:spcAft>
            </a:pPr>
            <a:r>
              <a:rPr lang="en" sz="1500" dirty="0"/>
              <a:t>                           : Vanshika Agarwal</a:t>
            </a:r>
          </a:p>
          <a:p>
            <a:pPr marL="0" indent="0">
              <a:spcAft>
                <a:spcPts val="1600"/>
              </a:spcAft>
            </a:pPr>
            <a:r>
              <a:rPr lang="en" sz="1500" dirty="0"/>
              <a:t>                            : Vanshika Agrawal</a:t>
            </a:r>
          </a:p>
          <a:p>
            <a:pPr marL="0" indent="0">
              <a:spcAft>
                <a:spcPts val="1600"/>
              </a:spcAft>
            </a:pPr>
            <a:r>
              <a:rPr lang="en" sz="1500" dirty="0"/>
              <a:t>                            :  </a:t>
            </a:r>
            <a:r>
              <a:rPr lang="en" sz="1500" dirty="0" err="1"/>
              <a:t>Sachin</a:t>
            </a:r>
            <a:r>
              <a:rPr lang="en" sz="1500" dirty="0"/>
              <a:t> Gupta</a:t>
            </a:r>
          </a:p>
          <a:p>
            <a:pPr marL="0" indent="0">
              <a:spcAft>
                <a:spcPts val="1600"/>
              </a:spcAft>
            </a:pPr>
            <a:r>
              <a:rPr lang="en" sz="1500" dirty="0"/>
              <a:t>  </a:t>
            </a: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2101</TotalTime>
  <Words>843</Words>
  <Application>Microsoft Office PowerPoint</Application>
  <PresentationFormat>On-screen Show (16:9)</PresentationFormat>
  <Paragraphs>70</Paragraphs>
  <Slides>9</Slides>
  <Notes>8</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TI Template</vt:lpstr>
      <vt:lpstr>TI Template</vt:lpstr>
      <vt:lpstr>Bank of Baroda Hackathon - 2022                       </vt:lpstr>
      <vt:lpstr>Problem Statement:  Contact Centre is a very important touch point for customer service. Customers interact with the contact center for variety of services fulfilment, information about products and services, complaints, feedback, and interactions.  For enhancing the contact center service levels, the customer interactions need to be analyzed and need to be mapped with customer satisfaction. Bank want to automate the process with use of AI based techniques to measure and monitor various KPIs such as call data quality, customer sentiment, Call Hygiene, customer satisfaction etc.</vt:lpstr>
      <vt:lpstr>User Segment &amp; Pain Points</vt:lpstr>
      <vt:lpstr>Pre-Requisite</vt:lpstr>
      <vt:lpstr>Azure tools or resources</vt:lpstr>
      <vt:lpstr>Methodology And Any Supporting Functional Documents</vt:lpstr>
      <vt:lpstr>            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shubham gupta</dc:creator>
  <cp:lastModifiedBy>shubhgupta20@outlook.com</cp:lastModifiedBy>
  <cp:revision>214</cp:revision>
  <cp:lastPrinted>2022-09-20T10:55:11Z</cp:lastPrinted>
  <dcterms:modified xsi:type="dcterms:W3CDTF">2022-09-20T15:02:15Z</dcterms:modified>
</cp:coreProperties>
</file>