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4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" y="228600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Flash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(32K) 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memory – read only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Non-volatile 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360"/>
            <a:ext cx="4800600" cy="179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2200" y="3124200"/>
            <a:ext cx="5162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SRAM (2K)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Temporary values, stack, etc.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Volatile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Limited space! </a:t>
            </a: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5380672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EEPROM (1K)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For long-term data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6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1"/>
            <a:ext cx="5111696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ARDUINO IDE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82332" y="938718"/>
            <a:ext cx="751268" cy="5852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68133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Verify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24000" y="1676400"/>
            <a:ext cx="9144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832" y="2052935"/>
            <a:ext cx="132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Upload</a:t>
            </a:r>
            <a:endParaRPr lang="en-US" sz="2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934200" y="1236372"/>
            <a:ext cx="818882" cy="2920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82059" y="855062"/>
            <a:ext cx="1390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Serial Monitor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90897" y="4038600"/>
            <a:ext cx="184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 Editor</a:t>
            </a:r>
            <a:endParaRPr lang="en-US" sz="24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058159" y="6477000"/>
            <a:ext cx="818882" cy="2920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72400" y="5334000"/>
            <a:ext cx="139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Arduino Type and Port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2232" y="5499413"/>
            <a:ext cx="132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Console Log</a:t>
            </a:r>
            <a:endParaRPr lang="en-US" sz="2400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0" y="5562600"/>
            <a:ext cx="0" cy="12696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9045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Arduino </a:t>
            </a:r>
            <a:r>
              <a:rPr lang="en-US" sz="2800" dirty="0"/>
              <a:t>programs can be divided in three main parts:  </a:t>
            </a:r>
          </a:p>
          <a:p>
            <a:r>
              <a:rPr lang="en-US" sz="2800" b="1" i="1" dirty="0"/>
              <a:t>structure</a:t>
            </a:r>
            <a:r>
              <a:rPr lang="en-US" sz="2800" dirty="0"/>
              <a:t>, </a:t>
            </a:r>
            <a:r>
              <a:rPr lang="en-US" sz="2800" b="1" i="1" dirty="0"/>
              <a:t>values</a:t>
            </a:r>
            <a:r>
              <a:rPr lang="en-US" sz="2800" b="1" dirty="0"/>
              <a:t> </a:t>
            </a:r>
            <a:r>
              <a:rPr lang="en-US" sz="2800" dirty="0"/>
              <a:t>(variables and constants), and </a:t>
            </a:r>
            <a:r>
              <a:rPr lang="en-US" sz="2800" b="1" i="1" dirty="0"/>
              <a:t>functions</a:t>
            </a:r>
            <a:r>
              <a:rPr lang="en-US" sz="28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273" y="5892463"/>
            <a:ext cx="54061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More:</a:t>
            </a:r>
            <a:r>
              <a:rPr lang="en-US" sz="2400" dirty="0"/>
              <a:t> </a:t>
            </a:r>
          </a:p>
          <a:p>
            <a:r>
              <a:rPr lang="en-US" sz="2000" dirty="0"/>
              <a:t>https://www.arduino.cc/en/Reference/HomePage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608" y="1365586"/>
            <a:ext cx="351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Structure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37085" y="3019960"/>
            <a:ext cx="1310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Values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37851" y="4368800"/>
            <a:ext cx="1709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Functions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2360" y="1895985"/>
            <a:ext cx="4409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setup, loop</a:t>
            </a:r>
          </a:p>
          <a:p>
            <a:r>
              <a:rPr lang="en-US" sz="2400" dirty="0"/>
              <a:t>- if, if…else, for, switch case…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3286" y="3512403"/>
            <a:ext cx="40591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- Constants: HIGHT|LOW…</a:t>
            </a:r>
          </a:p>
          <a:p>
            <a:r>
              <a:rPr lang="en-US" sz="2400" dirty="0"/>
              <a:t> - Data types: void, char…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0026" y="4876800"/>
            <a:ext cx="1433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- Digital I/O</a:t>
            </a:r>
          </a:p>
          <a:p>
            <a:r>
              <a:rPr lang="en-US" sz="2000" dirty="0"/>
              <a:t>- Analog I/O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…..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4825"/>
            <a:ext cx="5885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I/O port pins and their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788849"/>
            <a:ext cx="861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General Purpose Digital I/O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Output: 20 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or without a pull-up resistors.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(20-50Kohms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I/O pin has clamping diodes to protect input circuit from undervoltage/overvoltage and ESD conditions.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86" y="3640673"/>
            <a:ext cx="4849550" cy="317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9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54743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nstantia" pitchFamily="18" charset="0"/>
              </a:rPr>
              <a:t>pinMode</a:t>
            </a:r>
            <a:r>
              <a:rPr lang="en-US" sz="3200" b="1" dirty="0">
                <a:solidFill>
                  <a:srgbClr val="FF0000"/>
                </a:solidFill>
                <a:latin typeface="Constantia" pitchFamily="18" charset="0"/>
              </a:rPr>
              <a:t>(pin, mode</a:t>
            </a:r>
            <a:r>
              <a:rPr lang="en-US" sz="3200" b="1" dirty="0" smtClean="0">
                <a:solidFill>
                  <a:srgbClr val="FF0000"/>
                </a:solidFill>
                <a:latin typeface="Constantia" pitchFamily="18" charset="0"/>
              </a:rPr>
              <a:t>)</a:t>
            </a:r>
          </a:p>
          <a:p>
            <a:endParaRPr lang="en-US" sz="2300" b="1" dirty="0">
              <a:solidFill>
                <a:srgbClr val="FF0000"/>
              </a:solidFill>
              <a:latin typeface="Constantia" pitchFamily="18" charset="0"/>
            </a:endParaRPr>
          </a:p>
          <a:p>
            <a:r>
              <a:rPr lang="en-US" sz="2300" b="1" dirty="0" smtClean="0">
                <a:latin typeface="Constantia" pitchFamily="18" charset="0"/>
              </a:rPr>
              <a:t>Description</a:t>
            </a:r>
            <a:endParaRPr lang="en-US" sz="2300" b="1" dirty="0">
              <a:latin typeface="Constantia" pitchFamily="18" charset="0"/>
            </a:endParaRPr>
          </a:p>
          <a:p>
            <a:r>
              <a:rPr lang="en-US" sz="2300" dirty="0">
                <a:latin typeface="Constantia" pitchFamily="18" charset="0"/>
              </a:rPr>
              <a:t>Configures the specified pin to behave either as an input or an output</a:t>
            </a:r>
            <a:r>
              <a:rPr lang="en-US" sz="2300" dirty="0" smtClean="0">
                <a:latin typeface="Constantia" pitchFamily="18" charset="0"/>
              </a:rPr>
              <a:t>.</a:t>
            </a:r>
          </a:p>
          <a:p>
            <a:endParaRPr lang="en-US" sz="2300" dirty="0">
              <a:latin typeface="Constantia" pitchFamily="18" charset="0"/>
            </a:endParaRPr>
          </a:p>
          <a:p>
            <a:r>
              <a:rPr lang="en-US" sz="2300" b="1" dirty="0" smtClean="0">
                <a:latin typeface="Constantia" pitchFamily="18" charset="0"/>
              </a:rPr>
              <a:t>Parameters</a:t>
            </a:r>
            <a:endParaRPr lang="en-US" sz="2300" b="1" dirty="0">
              <a:latin typeface="Constantia" pitchFamily="18" charset="0"/>
            </a:endParaRPr>
          </a:p>
          <a:p>
            <a:r>
              <a:rPr lang="en-US" sz="2300" dirty="0">
                <a:solidFill>
                  <a:srgbClr val="FF0000"/>
                </a:solidFill>
                <a:latin typeface="Constantia" pitchFamily="18" charset="0"/>
              </a:rPr>
              <a:t>pin</a:t>
            </a:r>
            <a:r>
              <a:rPr lang="en-US" sz="2300" dirty="0">
                <a:latin typeface="Constantia" pitchFamily="18" charset="0"/>
              </a:rPr>
              <a:t>: the number of the pin whose mode you wish to </a:t>
            </a:r>
            <a:r>
              <a:rPr lang="en-US" sz="2300" dirty="0" smtClean="0">
                <a:latin typeface="Constantia" pitchFamily="18" charset="0"/>
              </a:rPr>
              <a:t>set (0-&gt;13, A0 -&gt; A5)</a:t>
            </a:r>
            <a:endParaRPr lang="en-US" sz="2300" dirty="0">
              <a:latin typeface="Constantia" pitchFamily="18" charset="0"/>
            </a:endParaRPr>
          </a:p>
          <a:p>
            <a:r>
              <a:rPr lang="en-US" sz="2300" dirty="0">
                <a:solidFill>
                  <a:srgbClr val="FF0000"/>
                </a:solidFill>
                <a:latin typeface="Constantia" pitchFamily="18" charset="0"/>
              </a:rPr>
              <a:t>mode</a:t>
            </a:r>
            <a:r>
              <a:rPr lang="en-US" sz="2300" dirty="0">
                <a:latin typeface="Constantia" pitchFamily="18" charset="0"/>
              </a:rPr>
              <a:t>: INPUT, OUTPUT, or INPUT_PULLUP</a:t>
            </a:r>
            <a:r>
              <a:rPr lang="en-US" sz="2300" dirty="0" smtClean="0">
                <a:latin typeface="Constantia" pitchFamily="18" charset="0"/>
              </a:rPr>
              <a:t>.</a:t>
            </a:r>
          </a:p>
          <a:p>
            <a:endParaRPr lang="en-US" sz="2300" dirty="0">
              <a:latin typeface="Constantia" pitchFamily="18" charset="0"/>
            </a:endParaRPr>
          </a:p>
          <a:p>
            <a:r>
              <a:rPr lang="en-US" sz="2300" b="1" dirty="0">
                <a:latin typeface="Constantia" pitchFamily="18" charset="0"/>
              </a:rPr>
              <a:t>Returns</a:t>
            </a:r>
          </a:p>
          <a:p>
            <a:r>
              <a:rPr lang="en-US" sz="2300" dirty="0">
                <a:latin typeface="Constantia" pitchFamily="18" charset="0"/>
              </a:rPr>
              <a:t>Nothing</a:t>
            </a:r>
          </a:p>
          <a:p>
            <a:r>
              <a:rPr lang="en-US" sz="2300" dirty="0" smtClean="0">
                <a:latin typeface="Constantia" pitchFamily="18" charset="0"/>
              </a:rPr>
              <a:t>	</a:t>
            </a:r>
            <a:endParaRPr lang="en-US" sz="23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429" y="152400"/>
            <a:ext cx="7086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onstantia" pitchFamily="18" charset="0"/>
            </a:endParaRPr>
          </a:p>
          <a:p>
            <a:r>
              <a:rPr lang="en-US" sz="3200" b="1" dirty="0" err="1">
                <a:solidFill>
                  <a:srgbClr val="FF0000"/>
                </a:solidFill>
                <a:latin typeface="Constantia" pitchFamily="18" charset="0"/>
              </a:rPr>
              <a:t>digitalWrite</a:t>
            </a:r>
            <a:r>
              <a:rPr lang="en-US" sz="3200" b="1" dirty="0">
                <a:solidFill>
                  <a:srgbClr val="FF0000"/>
                </a:solidFill>
                <a:latin typeface="Constantia" pitchFamily="18" charset="0"/>
              </a:rPr>
              <a:t>(pin, value</a:t>
            </a:r>
            <a:r>
              <a:rPr lang="en-US" sz="3200" b="1" dirty="0" smtClean="0">
                <a:solidFill>
                  <a:srgbClr val="FF0000"/>
                </a:solidFill>
                <a:latin typeface="Constantia" pitchFamily="18" charset="0"/>
              </a:rPr>
              <a:t>)</a:t>
            </a:r>
          </a:p>
          <a:p>
            <a:endParaRPr lang="en-US" sz="3200" dirty="0" smtClean="0">
              <a:latin typeface="Constantia" pitchFamily="18" charset="0"/>
            </a:endParaRPr>
          </a:p>
          <a:p>
            <a:r>
              <a:rPr lang="en-US" sz="2400" b="1" dirty="0">
                <a:latin typeface="Constantia" pitchFamily="18" charset="0"/>
              </a:rPr>
              <a:t>Description</a:t>
            </a:r>
          </a:p>
          <a:p>
            <a:r>
              <a:rPr lang="en-US" sz="2400" dirty="0">
                <a:latin typeface="Constantia" pitchFamily="18" charset="0"/>
              </a:rPr>
              <a:t>Write a HIGH or a LOW value to a digital pin</a:t>
            </a:r>
            <a:r>
              <a:rPr lang="en-US" sz="2400" dirty="0" smtClean="0">
                <a:latin typeface="Constantia" pitchFamily="18" charset="0"/>
              </a:rPr>
              <a:t>.</a:t>
            </a:r>
          </a:p>
          <a:p>
            <a:endParaRPr lang="en-US" sz="2400" dirty="0" smtClean="0">
              <a:latin typeface="Constantia" pitchFamily="18" charset="0"/>
            </a:endParaRPr>
          </a:p>
          <a:p>
            <a:r>
              <a:rPr lang="en-US" sz="2400" b="1" dirty="0">
                <a:latin typeface="Constantia" pitchFamily="18" charset="0"/>
              </a:rPr>
              <a:t>Parameters</a:t>
            </a:r>
          </a:p>
          <a:p>
            <a:r>
              <a:rPr lang="en-US" sz="2400" dirty="0">
                <a:latin typeface="Constantia" pitchFamily="18" charset="0"/>
              </a:rPr>
              <a:t>pin: the pin number</a:t>
            </a:r>
          </a:p>
          <a:p>
            <a:r>
              <a:rPr lang="en-US" sz="2400" dirty="0">
                <a:latin typeface="Constantia" pitchFamily="18" charset="0"/>
              </a:rPr>
              <a:t>value: HIGH or </a:t>
            </a:r>
            <a:r>
              <a:rPr lang="en-US" sz="2400" dirty="0" smtClean="0">
                <a:latin typeface="Constantia" pitchFamily="18" charset="0"/>
              </a:rPr>
              <a:t>LOW</a:t>
            </a:r>
          </a:p>
          <a:p>
            <a:endParaRPr lang="en-US" sz="2400" dirty="0">
              <a:latin typeface="Constantia" pitchFamily="18" charset="0"/>
            </a:endParaRPr>
          </a:p>
          <a:p>
            <a:r>
              <a:rPr lang="en-US" sz="2400" b="1" dirty="0">
                <a:latin typeface="Constantia" pitchFamily="18" charset="0"/>
              </a:rPr>
              <a:t>Returns</a:t>
            </a:r>
          </a:p>
          <a:p>
            <a:r>
              <a:rPr lang="en-US" sz="2400" dirty="0">
                <a:latin typeface="Constantia" pitchFamily="18" charset="0"/>
              </a:rPr>
              <a:t>Nothing</a:t>
            </a:r>
          </a:p>
          <a:p>
            <a:endParaRPr lang="en-US" sz="3200" dirty="0">
              <a:latin typeface="Constantia" pitchFamily="18" charset="0"/>
            </a:endParaRPr>
          </a:p>
          <a:p>
            <a:endParaRPr lang="en-US" sz="3200" dirty="0">
              <a:latin typeface="Constantia" pitchFamily="18" charset="0"/>
            </a:endParaRPr>
          </a:p>
          <a:p>
            <a:endParaRPr lang="en-US" sz="32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800" y="762000"/>
            <a:ext cx="883120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nstantia" pitchFamily="18" charset="0"/>
              </a:rPr>
              <a:t>digitalRead</a:t>
            </a:r>
            <a:r>
              <a:rPr lang="en-US" sz="3200" b="1" dirty="0">
                <a:solidFill>
                  <a:srgbClr val="FF0000"/>
                </a:solidFill>
                <a:latin typeface="Constantia" pitchFamily="18" charset="0"/>
              </a:rPr>
              <a:t>(pin</a:t>
            </a:r>
            <a:r>
              <a:rPr lang="en-US" sz="3200" b="1" dirty="0" smtClean="0">
                <a:solidFill>
                  <a:srgbClr val="FF0000"/>
                </a:solidFill>
                <a:latin typeface="Constantia" pitchFamily="18" charset="0"/>
              </a:rPr>
              <a:t>)</a:t>
            </a:r>
          </a:p>
          <a:p>
            <a:endParaRPr lang="en-US" sz="3200" dirty="0" smtClean="0">
              <a:latin typeface="Constantia" pitchFamily="18" charset="0"/>
            </a:endParaRPr>
          </a:p>
          <a:p>
            <a:r>
              <a:rPr lang="en-US" sz="2400" b="1" dirty="0">
                <a:latin typeface="Constantia" pitchFamily="18" charset="0"/>
              </a:rPr>
              <a:t>Description</a:t>
            </a:r>
          </a:p>
          <a:p>
            <a:r>
              <a:rPr lang="en-US" sz="2400" dirty="0">
                <a:latin typeface="Constantia" pitchFamily="18" charset="0"/>
              </a:rPr>
              <a:t>Reads the value from a specified digital pin, either HIGH or LOW</a:t>
            </a:r>
            <a:r>
              <a:rPr lang="en-US" sz="2400" dirty="0" smtClean="0">
                <a:latin typeface="Constantia" pitchFamily="18" charset="0"/>
              </a:rPr>
              <a:t>.</a:t>
            </a:r>
          </a:p>
          <a:p>
            <a:endParaRPr lang="en-US" sz="2400" dirty="0">
              <a:latin typeface="Constantia" pitchFamily="18" charset="0"/>
            </a:endParaRPr>
          </a:p>
          <a:p>
            <a:r>
              <a:rPr lang="en-US" sz="2400" b="1" dirty="0" smtClean="0">
                <a:latin typeface="Constantia" pitchFamily="18" charset="0"/>
              </a:rPr>
              <a:t>Parameters</a:t>
            </a:r>
            <a:endParaRPr lang="en-US" sz="2400" b="1" dirty="0">
              <a:latin typeface="Constantia" pitchFamily="18" charset="0"/>
            </a:endParaRPr>
          </a:p>
          <a:p>
            <a:r>
              <a:rPr lang="en-US" sz="2400" dirty="0">
                <a:latin typeface="Constantia" pitchFamily="18" charset="0"/>
              </a:rPr>
              <a:t>pin: the number of the digital pin you want to </a:t>
            </a:r>
            <a:r>
              <a:rPr lang="en-US" sz="2400" dirty="0" smtClean="0">
                <a:latin typeface="Constantia" pitchFamily="18" charset="0"/>
              </a:rPr>
              <a:t>read</a:t>
            </a:r>
          </a:p>
          <a:p>
            <a:endParaRPr lang="en-US" sz="2400" dirty="0">
              <a:latin typeface="Constantia" pitchFamily="18" charset="0"/>
            </a:endParaRPr>
          </a:p>
          <a:p>
            <a:r>
              <a:rPr lang="en-US" sz="2400" b="1" dirty="0">
                <a:latin typeface="Constantia" pitchFamily="18" charset="0"/>
              </a:rPr>
              <a:t>Returns</a:t>
            </a:r>
          </a:p>
          <a:p>
            <a:r>
              <a:rPr lang="en-US" sz="2400" dirty="0">
                <a:latin typeface="Constantia" pitchFamily="18" charset="0"/>
              </a:rPr>
              <a:t>HIGH or LOW</a:t>
            </a:r>
          </a:p>
          <a:p>
            <a:endParaRPr lang="en-US" sz="32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nstantia" pitchFamily="18" charset="0"/>
                <a:cs typeface="Times New Roman" pitchFamily="18" charset="0"/>
              </a:rPr>
              <a:t>delay(</a:t>
            </a:r>
            <a:r>
              <a:rPr lang="en-US" sz="3200" b="1" dirty="0" err="1" smtClean="0">
                <a:solidFill>
                  <a:srgbClr val="FF0000"/>
                </a:solidFill>
                <a:latin typeface="Constantia" pitchFamily="18" charset="0"/>
                <a:cs typeface="Times New Roman" pitchFamily="18" charset="0"/>
              </a:rPr>
              <a:t>ms</a:t>
            </a:r>
            <a:r>
              <a:rPr lang="en-US" sz="3200" b="1" dirty="0" smtClean="0">
                <a:solidFill>
                  <a:srgbClr val="FF0000"/>
                </a:solidFill>
                <a:latin typeface="Constantia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Constantia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Constantia" pitchFamily="18" charset="0"/>
                <a:cs typeface="Times New Roman" pitchFamily="18" charset="0"/>
              </a:rPr>
              <a:t>Description</a:t>
            </a:r>
          </a:p>
          <a:p>
            <a:r>
              <a:rPr lang="en-US" sz="2400" dirty="0" smtClean="0">
                <a:latin typeface="Constantia" pitchFamily="18" charset="0"/>
                <a:cs typeface="Times New Roman" pitchFamily="18" charset="0"/>
              </a:rPr>
              <a:t>Pauses the program for the amount of time (in milliseconds)</a:t>
            </a:r>
          </a:p>
          <a:p>
            <a:endParaRPr lang="en-US" sz="2400" dirty="0" smtClean="0">
              <a:latin typeface="Constantia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Constantia" pitchFamily="18" charset="0"/>
                <a:cs typeface="Times New Roman" pitchFamily="18" charset="0"/>
              </a:rPr>
              <a:t>Parameters</a:t>
            </a:r>
          </a:p>
          <a:p>
            <a:r>
              <a:rPr lang="en-US" sz="2400" dirty="0" err="1" smtClean="0">
                <a:latin typeface="Constantia" pitchFamily="18" charset="0"/>
                <a:cs typeface="Times New Roman" pitchFamily="18" charset="0"/>
              </a:rPr>
              <a:t>ms</a:t>
            </a:r>
            <a:r>
              <a:rPr lang="en-US" sz="2400" dirty="0" smtClean="0">
                <a:latin typeface="Constantia" pitchFamily="18" charset="0"/>
                <a:cs typeface="Times New Roman" pitchFamily="18" charset="0"/>
              </a:rPr>
              <a:t>: the number of milliseconds to pause (unsigned long)</a:t>
            </a:r>
          </a:p>
          <a:p>
            <a:endParaRPr lang="en-US" sz="2400" dirty="0" smtClean="0">
              <a:latin typeface="Constantia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Constantia" pitchFamily="18" charset="0"/>
                <a:cs typeface="Times New Roman" pitchFamily="18" charset="0"/>
              </a:rPr>
              <a:t>Returns</a:t>
            </a:r>
          </a:p>
          <a:p>
            <a:r>
              <a:rPr lang="en-US" sz="2400" dirty="0" smtClean="0">
                <a:latin typeface="Constantia" pitchFamily="18" charset="0"/>
                <a:cs typeface="Times New Roman" pitchFamily="18" charset="0"/>
              </a:rPr>
              <a:t>Nothing</a:t>
            </a:r>
          </a:p>
          <a:p>
            <a:endParaRPr lang="en-US" sz="2400" dirty="0">
              <a:latin typeface="Constant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238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Thuong Nguyen</dc:creator>
  <cp:lastModifiedBy>Windows User</cp:lastModifiedBy>
  <cp:revision>21</cp:revision>
  <dcterms:created xsi:type="dcterms:W3CDTF">2006-08-16T00:00:00Z</dcterms:created>
  <dcterms:modified xsi:type="dcterms:W3CDTF">2019-02-27T08:35:52Z</dcterms:modified>
</cp:coreProperties>
</file>