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  <p:sldId id="258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09600"/>
            <a:ext cx="7448550" cy="622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61047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AVR Architecture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38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áº¿t quáº£ hÃ¬nh áº£nh cho interrupt ardu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03" y="1600200"/>
            <a:ext cx="76200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24825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Interrupt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08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762000"/>
            <a:ext cx="838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attachInterrupt</a:t>
            </a:r>
            <a:r>
              <a:rPr lang="en-US" sz="2800" b="1" dirty="0"/>
              <a:t>(</a:t>
            </a:r>
            <a:r>
              <a:rPr lang="en-US" sz="2800" b="1" dirty="0" err="1">
                <a:solidFill>
                  <a:srgbClr val="00B050"/>
                </a:solidFill>
              </a:rPr>
              <a:t>digitalPinToInterrupt</a:t>
            </a:r>
            <a:r>
              <a:rPr lang="en-US" sz="2800" b="1" dirty="0">
                <a:solidFill>
                  <a:srgbClr val="00B050"/>
                </a:solidFill>
              </a:rPr>
              <a:t>(pin)</a:t>
            </a:r>
            <a:r>
              <a:rPr lang="en-US" sz="2800" b="1" dirty="0"/>
              <a:t>,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ISR</a:t>
            </a:r>
            <a:r>
              <a:rPr lang="en-US" sz="2800" b="1" dirty="0"/>
              <a:t>, </a:t>
            </a:r>
            <a:r>
              <a:rPr lang="en-US" sz="2800" b="1" dirty="0">
                <a:solidFill>
                  <a:srgbClr val="7030A0"/>
                </a:solidFill>
              </a:rPr>
              <a:t>mode</a:t>
            </a:r>
            <a:r>
              <a:rPr lang="en-US" sz="2800" b="1" dirty="0"/>
              <a:t>);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192110" y="210234"/>
            <a:ext cx="1449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Syntax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322725"/>
            <a:ext cx="85725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pin</a:t>
            </a:r>
            <a:r>
              <a:rPr lang="en-US" sz="2800" b="1" dirty="0">
                <a:solidFill>
                  <a:srgbClr val="00B050"/>
                </a:solidFill>
              </a:rPr>
              <a:t>: </a:t>
            </a:r>
            <a:r>
              <a:rPr lang="en-US" sz="2800" dirty="0"/>
              <a:t>the pin </a:t>
            </a:r>
            <a:r>
              <a:rPr lang="en-US" sz="2800" dirty="0" smtClean="0"/>
              <a:t>number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ISR</a:t>
            </a:r>
            <a:r>
              <a:rPr lang="en-US" sz="2800" b="1" dirty="0">
                <a:solidFill>
                  <a:schemeClr val="accent6"/>
                </a:solidFill>
              </a:rPr>
              <a:t>: </a:t>
            </a:r>
            <a:r>
              <a:rPr lang="en-US" sz="2800" dirty="0"/>
              <a:t>the ISR to call when the interrupt occurs; this function must take no parameters and return nothing. </a:t>
            </a:r>
            <a:endParaRPr lang="en-US" sz="2800" b="1" dirty="0"/>
          </a:p>
          <a:p>
            <a:r>
              <a:rPr lang="en-US" sz="2800" b="1" dirty="0" smtClean="0">
                <a:solidFill>
                  <a:srgbClr val="7030A0"/>
                </a:solidFill>
              </a:rPr>
              <a:t>mode: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smtClean="0"/>
              <a:t>defines when the interrupt should be triggered.    Four constants are predefined as valid values: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b="1" dirty="0" smtClean="0"/>
              <a:t>RISING</a:t>
            </a:r>
            <a:r>
              <a:rPr lang="en-US" sz="2400" dirty="0"/>
              <a:t> to trigger when the pin goes from low to </a:t>
            </a:r>
            <a:r>
              <a:rPr lang="en-US" sz="2400" dirty="0" smtClean="0"/>
              <a:t>high,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b="1" dirty="0" smtClean="0"/>
              <a:t>FALLING</a:t>
            </a:r>
            <a:r>
              <a:rPr lang="en-US" sz="2400" dirty="0"/>
              <a:t> for when the pin goes from high to </a:t>
            </a:r>
            <a:r>
              <a:rPr lang="en-US" sz="2400" dirty="0" smtClean="0"/>
              <a:t>low.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b="1" dirty="0" smtClean="0"/>
              <a:t>LOW</a:t>
            </a:r>
            <a:r>
              <a:rPr lang="en-US" sz="2400" dirty="0"/>
              <a:t> to trigger the interrupt whenever the pin is </a:t>
            </a:r>
            <a:r>
              <a:rPr lang="en-US" sz="2400" dirty="0" smtClean="0"/>
              <a:t>low,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b="1" dirty="0" smtClean="0"/>
              <a:t>CHANGE</a:t>
            </a:r>
            <a:r>
              <a:rPr lang="en-US" sz="2400" dirty="0"/>
              <a:t> to trigger the interrupt whenever the pin changes value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4615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39404"/>
            <a:ext cx="4801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Digital Pins With Interrupts</a:t>
            </a: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269265"/>
              </p:ext>
            </p:extLst>
          </p:nvPr>
        </p:nvGraphicFramePr>
        <p:xfrm>
          <a:off x="228600" y="1219200"/>
          <a:ext cx="8610600" cy="4639124"/>
        </p:xfrm>
        <a:graphic>
          <a:graphicData uri="http://schemas.openxmlformats.org/drawingml/2006/table">
            <a:tbl>
              <a:tblPr/>
              <a:tblGrid>
                <a:gridCol w="4267200"/>
                <a:gridCol w="4343400"/>
              </a:tblGrid>
              <a:tr h="617006">
                <a:tc>
                  <a:txBody>
                    <a:bodyPr/>
                    <a:lstStyle/>
                    <a:p>
                      <a:r>
                        <a:rPr lang="en-US" sz="2000" b="1" cap="all" dirty="0">
                          <a:effectLst/>
                        </a:rPr>
                        <a:t>BOARD</a:t>
                      </a:r>
                    </a:p>
                  </a:txBody>
                  <a:tcPr marL="75245" marR="75245" marT="37622" marB="37622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all" dirty="0">
                          <a:effectLst/>
                        </a:rPr>
                        <a:t>DIGITAL PINS USABLE FOR INTERRUPTS</a:t>
                      </a:r>
                    </a:p>
                  </a:txBody>
                  <a:tcPr marL="75245" marR="75245" marT="37622" marB="37622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</a:tr>
              <a:tr h="617006">
                <a:tc>
                  <a:txBody>
                    <a:bodyPr/>
                    <a:lstStyle/>
                    <a:p>
                      <a:r>
                        <a:rPr lang="it-IT" sz="2000" b="1" dirty="0">
                          <a:solidFill>
                            <a:srgbClr val="FF0000"/>
                          </a:solidFill>
                          <a:effectLst/>
                          <a:latin typeface="Typonine Sans Light"/>
                        </a:rPr>
                        <a:t>Uno</a:t>
                      </a:r>
                      <a:r>
                        <a:rPr lang="it-IT" sz="2000" dirty="0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, Nano, Mini, other 328-based</a:t>
                      </a:r>
                    </a:p>
                  </a:txBody>
                  <a:tcPr marL="75245" marR="75245" marT="37622" marB="37622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yponine Sans Light"/>
                        </a:rPr>
                        <a:t>2, 3</a:t>
                      </a:r>
                    </a:p>
                  </a:txBody>
                  <a:tcPr marL="75245" marR="75245" marT="37622" marB="37622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</a:tr>
              <a:tr h="357412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Uno WiFi Rev.2</a:t>
                      </a:r>
                    </a:p>
                  </a:txBody>
                  <a:tcPr marL="75245" marR="75245" marT="37622" marB="37622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all digital pins</a:t>
                      </a:r>
                    </a:p>
                  </a:txBody>
                  <a:tcPr marL="75245" marR="75245" marT="37622" marB="37622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412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Mega, Mega2560, MegaADK</a:t>
                      </a:r>
                    </a:p>
                  </a:txBody>
                  <a:tcPr marL="75245" marR="75245" marT="37622" marB="37622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2, 3, 18, 19, 20, 21</a:t>
                      </a:r>
                    </a:p>
                  </a:txBody>
                  <a:tcPr marL="75245" marR="75245" marT="37622" marB="37622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</a:tr>
              <a:tr h="617006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Micro, Leonardo, other 32u4-based</a:t>
                      </a:r>
                    </a:p>
                  </a:txBody>
                  <a:tcPr marL="75245" marR="75245" marT="37622" marB="37622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0, 1, 2, 3, 7</a:t>
                      </a:r>
                    </a:p>
                  </a:txBody>
                  <a:tcPr marL="75245" marR="75245" marT="37622" marB="37622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412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Zero</a:t>
                      </a:r>
                    </a:p>
                  </a:txBody>
                  <a:tcPr marL="75245" marR="75245" marT="37622" marB="37622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all digital pins, except 4</a:t>
                      </a:r>
                    </a:p>
                  </a:txBody>
                  <a:tcPr marL="75245" marR="75245" marT="37622" marB="37622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</a:tr>
              <a:tr h="357412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MKR Family boards</a:t>
                      </a:r>
                    </a:p>
                  </a:txBody>
                  <a:tcPr marL="75245" marR="75245" marT="37622" marB="37622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0, 1, 4, 5, 6, 7, 8, 9, A1, A2</a:t>
                      </a:r>
                    </a:p>
                  </a:txBody>
                  <a:tcPr marL="75245" marR="75245" marT="37622" marB="37622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412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Due</a:t>
                      </a:r>
                    </a:p>
                  </a:txBody>
                  <a:tcPr marL="75245" marR="75245" marT="37622" marB="37622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all digital pins</a:t>
                      </a:r>
                    </a:p>
                  </a:txBody>
                  <a:tcPr marL="75245" marR="75245" marT="37622" marB="37622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</a:tr>
              <a:tr h="887886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101</a:t>
                      </a:r>
                    </a:p>
                  </a:txBody>
                  <a:tcPr marL="75245" marR="75245" marT="37622" marB="37622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all digital pins (Only pins 2, 5, 7, 8, 10, 11, 12, 13 work with </a:t>
                      </a:r>
                      <a:r>
                        <a:rPr lang="en-US" sz="2000" b="1" dirty="0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CHANGE</a:t>
                      </a:r>
                      <a:r>
                        <a:rPr lang="en-US" sz="2000" dirty="0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)</a:t>
                      </a:r>
                    </a:p>
                  </a:txBody>
                  <a:tcPr marL="75245" marR="75245" marT="37622" marB="37622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41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322" y="341531"/>
            <a:ext cx="40496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Notes and Warnings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229600" y="-2971800"/>
            <a:ext cx="1722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219200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Inside the attached </a:t>
            </a:r>
            <a:r>
              <a:rPr lang="en-US" sz="2800" b="1" dirty="0" smtClean="0"/>
              <a:t>function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b="1" dirty="0" smtClean="0"/>
              <a:t>delay</a:t>
            </a:r>
            <a:r>
              <a:rPr lang="en-US" sz="2400" b="1" dirty="0"/>
              <a:t>()</a:t>
            </a:r>
            <a:r>
              <a:rPr lang="en-US" sz="2400" dirty="0"/>
              <a:t> won’t </a:t>
            </a:r>
            <a:r>
              <a:rPr lang="en-US" sz="2400" dirty="0" smtClean="0"/>
              <a:t>work. </a:t>
            </a:r>
            <a:endParaRPr lang="en-US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value returned by </a:t>
            </a:r>
            <a:r>
              <a:rPr lang="en-US" sz="2400" b="1" dirty="0" err="1"/>
              <a:t>millis</a:t>
            </a:r>
            <a:r>
              <a:rPr lang="en-US" sz="2400" b="1" dirty="0"/>
              <a:t>()</a:t>
            </a:r>
            <a:r>
              <a:rPr lang="en-US" sz="2400" dirty="0"/>
              <a:t> will not increment. 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/>
              <a:t>Serial </a:t>
            </a:r>
            <a:r>
              <a:rPr lang="en-US" sz="2400" dirty="0"/>
              <a:t>data received while in the function may be lost. 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§"/>
            </a:pPr>
            <a:endParaRPr lang="en-US" sz="2400" dirty="0" smtClean="0"/>
          </a:p>
          <a:p>
            <a:r>
              <a:rPr lang="en-US" sz="2800" b="1" dirty="0" smtClean="0"/>
              <a:t>You </a:t>
            </a:r>
            <a:r>
              <a:rPr lang="en-US" sz="2800" b="1" dirty="0"/>
              <a:t>should declare as </a:t>
            </a:r>
            <a:r>
              <a:rPr lang="en-US" sz="2800" b="1" dirty="0"/>
              <a:t>volatile</a:t>
            </a:r>
            <a:r>
              <a:rPr lang="en-US" sz="2800" b="1" dirty="0"/>
              <a:t> any variables that you modify within the attached function. </a:t>
            </a:r>
          </a:p>
        </p:txBody>
      </p:sp>
    </p:spTree>
    <p:extLst>
      <p:ext uri="{BB962C8B-B14F-4D97-AF65-F5344CB8AC3E}">
        <p14:creationId xmlns:p14="http://schemas.microsoft.com/office/powerpoint/2010/main" val="119231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160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Thuong Nguyen</dc:creator>
  <cp:lastModifiedBy>Windows User</cp:lastModifiedBy>
  <cp:revision>11</cp:revision>
  <dcterms:created xsi:type="dcterms:W3CDTF">2006-08-16T00:00:00Z</dcterms:created>
  <dcterms:modified xsi:type="dcterms:W3CDTF">2019-03-02T08:22:53Z</dcterms:modified>
</cp:coreProperties>
</file>