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8" r:id="rId6"/>
    <p:sldId id="274" r:id="rId7"/>
    <p:sldId id="275" r:id="rId8"/>
    <p:sldId id="256" r:id="rId9"/>
    <p:sldId id="258" r:id="rId10"/>
    <p:sldId id="259" r:id="rId11"/>
    <p:sldId id="257" r:id="rId12"/>
    <p:sldId id="260" r:id="rId13"/>
    <p:sldId id="262" r:id="rId14"/>
    <p:sldId id="263" r:id="rId15"/>
    <p:sldId id="272" r:id="rId16"/>
    <p:sldId id="271" r:id="rId17"/>
    <p:sldId id="26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6138"/>
            <a:ext cx="8229600" cy="29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9033" y="191868"/>
            <a:ext cx="3876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I2C communication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52400" y="4001631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Bus type communication (one transmits, multiple receives)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All the devices in the bus have a specific 7-bit address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Requires 2 wires (SDA &amp; SCL</a:t>
            </a:r>
            <a:r>
              <a:rPr lang="en-US" sz="2800" dirty="0" smtClean="0"/>
              <a:t>) – A4: SDA – A5: SCL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SDA = Serial Data Line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SCL = Serial Clock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9" y="344031"/>
            <a:ext cx="4900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ABSOLUTE MAXIMUM RATINGS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877431"/>
            <a:ext cx="96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Voltage Range on Any Pin Relative to </a:t>
            </a:r>
            <a:r>
              <a:rPr lang="en-US" sz="2000" dirty="0" smtClean="0"/>
              <a:t>Ground .....-</a:t>
            </a:r>
            <a:r>
              <a:rPr lang="en-US" sz="2000" dirty="0"/>
              <a:t>0.5V to +7.0V Operating Temperature Range (Noncondensing) Commercial</a:t>
            </a:r>
            <a:r>
              <a:rPr lang="en-US" sz="2000" dirty="0" smtClean="0"/>
              <a:t>............................................................</a:t>
            </a:r>
            <a:r>
              <a:rPr lang="en-US" sz="2000" dirty="0"/>
              <a:t>0°C to +70°C Industrial </a:t>
            </a:r>
            <a:r>
              <a:rPr lang="en-US" sz="2000" dirty="0" smtClean="0"/>
              <a:t>.................................................................-</a:t>
            </a:r>
            <a:r>
              <a:rPr lang="en-US" sz="2000" dirty="0"/>
              <a:t>40°C to +85°C Storage Temperature Range</a:t>
            </a:r>
            <a:r>
              <a:rPr lang="en-US" sz="2000" dirty="0" smtClean="0"/>
              <a:t>....................................................................................................... </a:t>
            </a:r>
            <a:r>
              <a:rPr lang="en-US" sz="2000" dirty="0"/>
              <a:t>-55°C to +125°C Soldering Temperature (DIP, leads</a:t>
            </a:r>
            <a:r>
              <a:rPr lang="en-US" sz="2000" dirty="0" smtClean="0"/>
              <a:t>)................................................+</a:t>
            </a:r>
            <a:r>
              <a:rPr lang="en-US" sz="2000" dirty="0"/>
              <a:t>260°C for 10 seconds Soldering Temperature (surface mount</a:t>
            </a:r>
            <a:r>
              <a:rPr lang="en-US" sz="2000" dirty="0" smtClean="0"/>
              <a:t>)…..……………….</a:t>
            </a:r>
            <a:r>
              <a:rPr lang="en-US" sz="2000" dirty="0"/>
              <a:t>Refer to the JPC/JEDEC J-STD-020 </a:t>
            </a:r>
            <a:r>
              <a:rPr lang="en-US" sz="2000" dirty="0" smtClean="0"/>
              <a:t>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                                           Specification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28678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RECOMMENDED DC </a:t>
            </a:r>
            <a:r>
              <a:rPr lang="en-US" sz="2800" b="1" dirty="0" smtClean="0"/>
              <a:t>OPERATING </a:t>
            </a:r>
            <a:r>
              <a:rPr lang="en-US" sz="2800" b="1" dirty="0"/>
              <a:t>CONDITIONS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0102" y="3792332"/>
            <a:ext cx="8891498" cy="2379868"/>
            <a:chOff x="214312" y="3733799"/>
            <a:chExt cx="8891498" cy="237986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512" y="3733799"/>
              <a:ext cx="3481298" cy="237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" y="3793698"/>
              <a:ext cx="5638801" cy="222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51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534400" cy="618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4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9048749" cy="355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Timekeeper Registers</a:t>
            </a:r>
          </a:p>
        </p:txBody>
      </p:sp>
    </p:spTree>
    <p:extLst>
      <p:ext uri="{BB962C8B-B14F-4D97-AF65-F5344CB8AC3E}">
        <p14:creationId xmlns:p14="http://schemas.microsoft.com/office/powerpoint/2010/main" val="31045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91405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CONTROL REGISTER </a:t>
            </a:r>
            <a:endParaRPr lang="en-US" sz="3600" b="1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DS1307 control register is used to control the operation of </a:t>
            </a:r>
            <a:r>
              <a:rPr lang="en-US" sz="2400" dirty="0" smtClean="0"/>
              <a:t>the </a:t>
            </a:r>
            <a:r>
              <a:rPr lang="en-US" sz="2400" dirty="0"/>
              <a:t>SQW/OUT pin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0249"/>
            <a:ext cx="8915399" cy="49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7010400" cy="141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438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Bit 7: </a:t>
            </a:r>
            <a:r>
              <a:rPr lang="en-US" sz="2400" dirty="0"/>
              <a:t>Output Control (OUT</a:t>
            </a:r>
            <a:r>
              <a:rPr lang="en-US" sz="2400" dirty="0" smtClean="0"/>
              <a:t>):  </a:t>
            </a:r>
          </a:p>
          <a:p>
            <a:r>
              <a:rPr lang="en-US" sz="2000" dirty="0"/>
              <a:t>	- </a:t>
            </a:r>
            <a:r>
              <a:rPr lang="en-US" sz="2100" dirty="0"/>
              <a:t>typically set to a </a:t>
            </a:r>
            <a:r>
              <a:rPr lang="en-US" sz="2100" dirty="0" smtClean="0"/>
              <a:t>0</a:t>
            </a:r>
          </a:p>
          <a:p>
            <a:r>
              <a:rPr lang="en-US" sz="2100" dirty="0"/>
              <a:t>	- the logic level on the SQW/OUT pin is 1 if OUT = 1 and is 0 if OUT = </a:t>
            </a:r>
            <a:r>
              <a:rPr lang="en-US" sz="2100" dirty="0" smtClean="0"/>
              <a:t>0</a:t>
            </a:r>
          </a:p>
          <a:p>
            <a:r>
              <a:rPr lang="en-US" sz="2400" b="1" dirty="0" smtClean="0"/>
              <a:t>Bit 4:</a:t>
            </a:r>
            <a:r>
              <a:rPr lang="en-US" sz="2400" dirty="0" smtClean="0"/>
              <a:t> Square-Wave Enable (SQWE):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100" dirty="0"/>
              <a:t>- </a:t>
            </a:r>
            <a:r>
              <a:rPr lang="en-US" sz="2100" dirty="0" smtClean="0"/>
              <a:t>enables </a:t>
            </a:r>
            <a:r>
              <a:rPr lang="en-US" sz="2100" dirty="0"/>
              <a:t>the oscillator </a:t>
            </a:r>
            <a:r>
              <a:rPr lang="en-US" sz="2100" dirty="0" smtClean="0"/>
              <a:t>output</a:t>
            </a:r>
          </a:p>
          <a:p>
            <a:r>
              <a:rPr lang="en-US" sz="2100" dirty="0"/>
              <a:t>	- typically set to a 0</a:t>
            </a:r>
            <a:endParaRPr lang="en-US" sz="2100" dirty="0" smtClean="0"/>
          </a:p>
          <a:p>
            <a:r>
              <a:rPr lang="en-US" sz="2400" b="1" dirty="0"/>
              <a:t>Bits 1 and 0:</a:t>
            </a:r>
            <a:r>
              <a:rPr lang="en-US" sz="2400" dirty="0"/>
              <a:t> Rate Select (RS[1:0</a:t>
            </a:r>
            <a:r>
              <a:rPr lang="en-US" sz="2400" dirty="0" smtClean="0"/>
              <a:t>]):</a:t>
            </a:r>
          </a:p>
          <a:p>
            <a:r>
              <a:rPr lang="en-US" sz="2400" dirty="0"/>
              <a:t> 	</a:t>
            </a:r>
            <a:r>
              <a:rPr lang="en-US" sz="2100" dirty="0"/>
              <a:t>- typically set to a 1</a:t>
            </a:r>
          </a:p>
        </p:txBody>
      </p:sp>
    </p:spTree>
    <p:extLst>
      <p:ext uri="{BB962C8B-B14F-4D97-AF65-F5344CB8AC3E}">
        <p14:creationId xmlns:p14="http://schemas.microsoft.com/office/powerpoint/2010/main" val="13139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90041"/>
            <a:ext cx="9086850" cy="236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4212737"/>
            <a:ext cx="9086849" cy="239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304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Write—Slave Receiver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7338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Read—Slave Transmitter Mode</a:t>
            </a:r>
          </a:p>
        </p:txBody>
      </p:sp>
    </p:spTree>
    <p:extLst>
      <p:ext uri="{BB962C8B-B14F-4D97-AF65-F5344CB8AC3E}">
        <p14:creationId xmlns:p14="http://schemas.microsoft.com/office/powerpoint/2010/main" val="38362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4191000" cy="569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86050"/>
            <a:ext cx="41243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57026"/>
            <a:ext cx="3490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Binary-Coded Decimal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740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868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85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844783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9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167"/>
            <a:ext cx="8534400" cy="351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400"/>
            <a:ext cx="9144000" cy="1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6825"/>
            <a:ext cx="37338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2" y="304800"/>
            <a:ext cx="719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Writing to a Slave On The </a:t>
            </a:r>
            <a:r>
              <a:rPr lang="en-US" sz="2800" b="1" dirty="0" smtClean="0"/>
              <a:t>I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C </a:t>
            </a:r>
            <a:r>
              <a:rPr lang="en-US" sz="2800" b="1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8133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9118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Reading From a Slave On The </a:t>
            </a:r>
            <a:r>
              <a:rPr lang="en-US" sz="2800" b="1" dirty="0" smtClean="0"/>
              <a:t>I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C </a:t>
            </a:r>
            <a:r>
              <a:rPr lang="en-US" sz="2800" b="1" dirty="0"/>
              <a:t>Bus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505200" cy="98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76456"/>
            <a:ext cx="8991600" cy="124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9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17378" cy="364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48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START </a:t>
            </a:r>
            <a:r>
              <a:rPr lang="en-US" sz="2800" b="1" dirty="0"/>
              <a:t>and STOP Condition</a:t>
            </a:r>
          </a:p>
        </p:txBody>
      </p:sp>
    </p:spTree>
    <p:extLst>
      <p:ext uri="{BB962C8B-B14F-4D97-AF65-F5344CB8AC3E}">
        <p14:creationId xmlns:p14="http://schemas.microsoft.com/office/powerpoint/2010/main" val="30120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77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228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of Single Byte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483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097"/>
            <a:ext cx="9144000" cy="543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76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Write 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73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2387"/>
            <a:ext cx="9144000" cy="577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65782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Read </a:t>
            </a:r>
            <a:r>
              <a:rPr lang="en-US" sz="3200" b="1" dirty="0"/>
              <a:t>Example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89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DS1307</a:t>
            </a:r>
          </a:p>
          <a:p>
            <a:pPr algn="ctr"/>
            <a:r>
              <a:rPr lang="en-US" sz="4000" dirty="0" smtClean="0"/>
              <a:t>Real-Time </a:t>
            </a:r>
            <a:r>
              <a:rPr lang="en-US" sz="4000" dirty="0"/>
              <a:t>Clock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6248400" cy="29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0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36" y="990600"/>
            <a:ext cx="88868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Real-Time Clock: Seconds</a:t>
            </a:r>
            <a:r>
              <a:rPr lang="en-US" sz="2800" dirty="0"/>
              <a:t>, Minutes, Hours, Date of the Month, Month, Day of the Week, and Year with Leap-Year </a:t>
            </a:r>
            <a:r>
              <a:rPr lang="en-US" sz="2800" dirty="0" smtClean="0"/>
              <a:t>(up to 2100)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I2C </a:t>
            </a:r>
            <a:r>
              <a:rPr lang="en-US" sz="2800" dirty="0"/>
              <a:t>Serial </a:t>
            </a:r>
            <a:r>
              <a:rPr lang="en-US" sz="2800" dirty="0" smtClean="0"/>
              <a:t>Interface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The </a:t>
            </a:r>
            <a:r>
              <a:rPr lang="en-US" sz="2800" dirty="0"/>
              <a:t>end of the </a:t>
            </a:r>
            <a:r>
              <a:rPr lang="en-US" sz="2800" dirty="0" smtClean="0"/>
              <a:t>month days: 28, 29, 31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24-hour </a:t>
            </a:r>
            <a:r>
              <a:rPr lang="en-US" sz="2800" dirty="0"/>
              <a:t>or 12- hour format with AM/PM </a:t>
            </a:r>
            <a:r>
              <a:rPr lang="en-US" sz="2800" dirty="0" smtClean="0"/>
              <a:t>indicator.</a:t>
            </a:r>
            <a:endParaRPr lang="en-US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Programmable </a:t>
            </a:r>
            <a:r>
              <a:rPr lang="en-US" sz="2800" dirty="0"/>
              <a:t>Square-Wave Output </a:t>
            </a:r>
            <a:r>
              <a:rPr lang="en-US" sz="2800" dirty="0" smtClean="0"/>
              <a:t>Signal</a:t>
            </a:r>
            <a:endParaRPr lang="en-US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Consumes </a:t>
            </a:r>
            <a:r>
              <a:rPr lang="en-US" sz="2800" dirty="0"/>
              <a:t>Less than 500nA in </a:t>
            </a:r>
            <a:r>
              <a:rPr lang="en-US" sz="2800" dirty="0" err="1" smtClean="0"/>
              <a:t>BatteryBackup</a:t>
            </a:r>
            <a:r>
              <a:rPr lang="en-US" sz="2800" dirty="0" smtClean="0"/>
              <a:t> </a:t>
            </a:r>
            <a:r>
              <a:rPr lang="en-US" sz="2800" dirty="0"/>
              <a:t>Mode </a:t>
            </a:r>
            <a:r>
              <a:rPr lang="en-US" sz="2800" dirty="0" smtClean="0"/>
              <a:t>with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Oscillator </a:t>
            </a:r>
            <a:r>
              <a:rPr lang="en-US" sz="2800" dirty="0"/>
              <a:t>Running o Automatic Power-Fail Detect and Switch </a:t>
            </a:r>
            <a:r>
              <a:rPr lang="en-US" sz="2800" dirty="0" smtClean="0"/>
              <a:t>Circuitry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Optional </a:t>
            </a:r>
            <a:r>
              <a:rPr lang="en-US" sz="2800" dirty="0"/>
              <a:t>Industrial Temperature Range: -40°C to +85°C</a:t>
            </a:r>
          </a:p>
        </p:txBody>
      </p:sp>
    </p:spTree>
    <p:extLst>
      <p:ext uri="{BB962C8B-B14F-4D97-AF65-F5344CB8AC3E}">
        <p14:creationId xmlns:p14="http://schemas.microsoft.com/office/powerpoint/2010/main" val="21813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274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Thuong Nguyen</dc:creator>
  <cp:lastModifiedBy>Windows User</cp:lastModifiedBy>
  <cp:revision>23</cp:revision>
  <dcterms:created xsi:type="dcterms:W3CDTF">2006-08-16T00:00:00Z</dcterms:created>
  <dcterms:modified xsi:type="dcterms:W3CDTF">2019-03-27T07:21:00Z</dcterms:modified>
</cp:coreProperties>
</file>