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352" r:id="rId3"/>
    <p:sldId id="353" r:id="rId4"/>
    <p:sldId id="358" r:id="rId5"/>
    <p:sldId id="354" r:id="rId6"/>
    <p:sldId id="355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51" r:id="rId19"/>
  </p:sldIdLst>
  <p:sldSz cx="9144000" cy="6858000" type="screen4x3"/>
  <p:notesSz cx="6858000" cy="9144000"/>
  <p:embeddedFontLst>
    <p:embeddedFont>
      <p:font typeface="Patrick Hand SC" charset="0"/>
      <p:regular r:id="rId21"/>
    </p:embeddedFont>
    <p:embeddedFont>
      <p:font typeface="Sniglet" charset="0"/>
      <p:regular r:id="rId22"/>
    </p:embeddedFont>
    <p:embeddedFont>
      <p:font typeface="Consolas" pitchFamily="49" charset="0"/>
      <p:regular r:id="rId23"/>
      <p:bold r:id="rId24"/>
      <p:italic r:id="rId25"/>
      <p:boldItalic r:id="rId26"/>
    </p:embeddedFont>
    <p:embeddedFont>
      <p:font typeface="Arial Black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828FB8-B14B-4C9E-A415-054F23F11C32}">
  <a:tblStyle styleId="{10828FB8-B14B-4C9E-A415-054F23F11C3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3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6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baseline="0" dirty="0"/>
          </a:p>
          <a:p>
            <a:pPr marL="228600" lvl="0" indent="-228600">
              <a:spcBef>
                <a:spcPts val="0"/>
              </a:spcBef>
              <a:buAutoNum type="arabicPeriod"/>
            </a:pPr>
            <a:endParaRPr lang="en-US" baseline="0" dirty="0"/>
          </a:p>
          <a:p>
            <a:pPr marL="228600" lvl="0" indent="-228600">
              <a:spcBef>
                <a:spcPts val="0"/>
              </a:spcBef>
              <a:buAutoNum type="arabicPeriod"/>
            </a:pPr>
            <a:endParaRPr lang="en-US" baseline="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http://docs.openhab.org/addons/index.html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3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http://docs.openhab.org/addons/bindings/mqtt1/readme.html#transport-configuration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https://www.openhab.org/docs/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8430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3772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\runtime: Chứa</a:t>
            </a:r>
            <a:r>
              <a:rPr lang="vi-VN" baseline="0" dirty="0" smtClean="0"/>
              <a:t> các file thực thi của hệ thống như start, stop, status,...</a:t>
            </a:r>
          </a:p>
          <a:p>
            <a:r>
              <a:rPr lang="vi-VN" baseline="0" dirty="0" smtClean="0"/>
              <a:t>\addons: Chứa các addons file như binddings, actions, persistence,... </a:t>
            </a:r>
          </a:p>
          <a:p>
            <a:r>
              <a:rPr lang="vi-VN" baseline="0" dirty="0" smtClean="0"/>
              <a:t>\conf: Chứa các file cấu hình như things, sitemap, items, rules,...</a:t>
            </a:r>
          </a:p>
          <a:p>
            <a:r>
              <a:rPr lang="vi-VN" baseline="0" dirty="0" smtClean="0"/>
              <a:t>\userdata: Hoạt động như một rrd4j databases: là một hệ thống lưu trữ và ghi nhật ký dữ liệu thay đổi theo thời gian thực hiệu suất cao.</a:t>
            </a:r>
          </a:p>
          <a:p>
            <a:r>
              <a:rPr lang="vi-VN" baseline="0" dirty="0" smtClean="0"/>
              <a:t>\userdata\logs: Chứa các file logs để theo dõi hoạt động của OH2 và phục vụ debug.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http://docs.openhab.org/configuration/things.html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7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http://docs.openhab.org/configuration/items.html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5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http://docs.openhab.org/configuration/sitemaps.html#element-types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2655767"/>
            <a:ext cx="5585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8798" y="3169627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dirty="0" smtClean="0">
                <a:solidFill>
                  <a:schemeClr val="tx1"/>
                </a:solidFill>
                <a:latin typeface="Patrick Hand SC" charset="0"/>
              </a:rPr>
              <a:t>OPENHAB	</a:t>
            </a:r>
            <a:endParaRPr lang="en-US" sz="6000" b="1" dirty="0">
              <a:solidFill>
                <a:schemeClr val="tx1"/>
              </a:solidFill>
              <a:latin typeface="Patrick Hand S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45346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Sniglet" charset="0"/>
              </a:rPr>
              <a:t>Lecture 10:</a:t>
            </a:r>
            <a:endParaRPr lang="en-US" sz="2800" b="1" dirty="0">
              <a:latin typeface="Sniglet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hape 39"/>
          <p:cNvSpPr txBox="1">
            <a:spLocks/>
          </p:cNvSpPr>
          <p:nvPr/>
        </p:nvSpPr>
        <p:spPr>
          <a:xfrm>
            <a:off x="375354" y="278343"/>
            <a:ext cx="8232988" cy="1828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SzPct val="100000"/>
              <a:buNone/>
              <a:defRPr sz="6000" b="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pPr algn="ctr"/>
            <a:r>
              <a:rPr lang="en" sz="4800" dirty="0" smtClean="0"/>
              <a:t/>
            </a:r>
            <a:br>
              <a:rPr lang="en" sz="4800" dirty="0" smtClean="0"/>
            </a:br>
            <a:r>
              <a:rPr lang="en-US" sz="4800" dirty="0" smtClean="0">
                <a:solidFill>
                  <a:srgbClr val="FF0000"/>
                </a:solidFill>
              </a:rPr>
              <a:t>INTERNET OF THINGS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183"/>
            <a:ext cx="8932985" cy="253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Presentation of the example in Basic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" y="3505201"/>
            <a:ext cx="8872146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66497"/>
            <a:ext cx="797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i="1" dirty="0" smtClean="0">
                <a:latin typeface="+mn-lt"/>
              </a:rPr>
              <a:t>Special </a:t>
            </a:r>
            <a:r>
              <a:rPr lang="vi-VN" sz="3600" b="1" i="1" dirty="0">
                <a:latin typeface="+mn-lt"/>
              </a:rPr>
              <a:t>Element ‘sitemap’</a:t>
            </a:r>
            <a:endParaRPr lang="en-US" sz="3600" b="1" i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8166" y="2386978"/>
            <a:ext cx="8515473" cy="10156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sitemap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sitemapname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lang="vi-VN" sz="2000" b="1" dirty="0" smtClean="0">
                <a:solidFill>
                  <a:schemeClr val="tx1"/>
                </a:solidFill>
                <a:latin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"&lt;title of the main screen&gt;"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{ 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sitemap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elements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693996"/>
            <a:ext cx="8780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- </a:t>
            </a:r>
            <a:r>
              <a:rPr lang="en-US" sz="2400" b="1" dirty="0" err="1" smtClean="0"/>
              <a:t>sitemapname</a:t>
            </a:r>
            <a:r>
              <a:rPr lang="en-US" sz="2400" dirty="0"/>
              <a:t> shall always be equal to the Sitemaps file </a:t>
            </a:r>
            <a:r>
              <a:rPr lang="en-US" sz="2400" dirty="0" smtClean="0"/>
              <a:t>name</a:t>
            </a:r>
            <a:r>
              <a:rPr lang="vi-VN" sz="2400" dirty="0" smtClean="0"/>
              <a:t>.</a:t>
            </a:r>
            <a:r>
              <a:rPr lang="en-US" sz="2400" dirty="0" smtClean="0"/>
              <a:t> </a:t>
            </a:r>
            <a:r>
              <a:rPr lang="vi-VN" sz="2400" dirty="0" smtClean="0"/>
              <a:t>Ex: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 err="1"/>
              <a:t>sitemapname</a:t>
            </a:r>
            <a:r>
              <a:rPr lang="en-US" sz="2400" dirty="0"/>
              <a:t> in a sitemap file </a:t>
            </a:r>
            <a:r>
              <a:rPr lang="vi-VN" sz="2400" dirty="0" smtClean="0"/>
              <a:t>named demo.sitemap must be «demo»</a:t>
            </a:r>
          </a:p>
          <a:p>
            <a:r>
              <a:rPr lang="vi-VN" sz="2400" dirty="0" smtClean="0"/>
              <a:t>- </a:t>
            </a:r>
            <a:r>
              <a:rPr lang="en-US" sz="2400" b="1" dirty="0" smtClean="0"/>
              <a:t>label</a:t>
            </a:r>
            <a:r>
              <a:rPr lang="en-US" sz="2400" dirty="0" smtClean="0"/>
              <a:t> is free text and will be shown as the title of the main screen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3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i="1" dirty="0">
                <a:latin typeface="+mn-lt"/>
              </a:rPr>
              <a:t>Element </a:t>
            </a:r>
            <a:r>
              <a:rPr lang="vi-VN" sz="3600" b="1" i="1" dirty="0" smtClean="0">
                <a:latin typeface="+mn-lt"/>
              </a:rPr>
              <a:t>Types</a:t>
            </a:r>
            <a:endParaRPr lang="vi-VN" sz="3600" b="1" i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3131"/>
            <a:ext cx="8610600" cy="499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n-lt"/>
              </a:rPr>
              <a:t>Element </a:t>
            </a:r>
            <a:r>
              <a:rPr lang="vi-VN" sz="2400" b="1" dirty="0" smtClean="0">
                <a:latin typeface="+mn-lt"/>
              </a:rPr>
              <a:t>Types ‘Frame’</a:t>
            </a:r>
            <a:endParaRPr lang="vi-VN" sz="24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629" y="1528465"/>
            <a:ext cx="8930356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labelname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"&lt;icon&gt;"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{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sz="16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vi-VN" sz="16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additional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sitemap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elements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</a:t>
            </a:r>
            <a:endParaRPr lang="vi-VN" sz="16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 descr="Presentation of the Frame element in Basic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" y="4953000"/>
            <a:ext cx="8991600" cy="156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266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Example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768" y="3200400"/>
            <a:ext cx="8978461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"Demo"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{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Lights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"light"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//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itchFamily="49" charset="0"/>
                <a:cs typeface="Courier New" pitchFamily="49" charset="0"/>
              </a:rPr>
              <a:t># and so on...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Result: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50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n-lt"/>
              </a:rPr>
              <a:t>Element </a:t>
            </a:r>
            <a:r>
              <a:rPr lang="vi-VN" sz="2400" b="1" dirty="0" smtClean="0">
                <a:latin typeface="+mn-lt"/>
              </a:rPr>
              <a:t>Types ‘Text’</a:t>
            </a:r>
            <a:endParaRPr lang="vi-VN" sz="24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4977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Example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Result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1698404"/>
            <a:ext cx="8932985" cy="3385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itemname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labelname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iconname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2043" y="3310928"/>
            <a:ext cx="8912771" cy="3385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Temperature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Livingroom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 [%.1f °C]"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"temperature"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 descr="Presentation of the Text element in Basic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" y="4876800"/>
            <a:ext cx="889094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n-lt"/>
              </a:rPr>
              <a:t>Element </a:t>
            </a:r>
            <a:r>
              <a:rPr lang="vi-VN" sz="2400" b="1" dirty="0" smtClean="0">
                <a:latin typeface="+mn-lt"/>
              </a:rPr>
              <a:t>Types ‘Switch’</a:t>
            </a:r>
            <a:endParaRPr lang="vi-VN" sz="24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4977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Example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Result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3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1612612"/>
            <a:ext cx="8954814" cy="5847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itemname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labelname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iconname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mappings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"&lt;mapping definition&gt;"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829" y="3124200"/>
            <a:ext cx="8932985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LR_CeilingLight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"Ceiling Light"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"light"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LR_TV_Channel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"TV Channel"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mappings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DasErste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urier New" pitchFamily="49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"BBC One"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urier New" pitchFamily="49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"Cartoon Network"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9221" name="Picture 5" descr="Presentation of the On/Off Switch element in Basic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" y="4681954"/>
            <a:ext cx="8930357" cy="8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Presentation of the multi-state Switch element in Basic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8932985" cy="8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ADD-ONS</a:t>
            </a:r>
            <a:endParaRPr lang="en-US" sz="4800" b="1" dirty="0">
              <a:latin typeface="+mn-lt"/>
            </a:endParaRPr>
          </a:p>
        </p:txBody>
      </p:sp>
      <p:sp>
        <p:nvSpPr>
          <p:cNvPr id="14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1066800"/>
            <a:ext cx="8458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-   </a:t>
            </a:r>
            <a:r>
              <a:rPr lang="en-US" sz="2400" dirty="0" smtClean="0"/>
              <a:t>All </a:t>
            </a:r>
            <a:r>
              <a:rPr lang="en-US" sz="2400" dirty="0"/>
              <a:t>add-ons for </a:t>
            </a:r>
            <a:r>
              <a:rPr lang="en-US" sz="2400" dirty="0" err="1"/>
              <a:t>openHAB</a:t>
            </a:r>
            <a:r>
              <a:rPr lang="en-US" sz="2400" dirty="0"/>
              <a:t> 2 are part of the distribution. </a:t>
            </a:r>
            <a:endParaRPr lang="vi-VN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This </a:t>
            </a:r>
            <a:r>
              <a:rPr lang="en-US" sz="2400" dirty="0"/>
              <a:t>includes all new 2.0 bindings as well as all 1.x add-ons that were reported to be compatible. </a:t>
            </a:r>
            <a:endParaRPr lang="vi-VN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Add-ons </a:t>
            </a:r>
            <a:r>
              <a:rPr lang="en-US" sz="2400" dirty="0"/>
              <a:t>can be easily installed through the Paper </a:t>
            </a:r>
            <a:r>
              <a:rPr lang="en-US" sz="2400" dirty="0" smtClean="0"/>
              <a:t>UI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" y="2671598"/>
            <a:ext cx="8782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628" y="141186"/>
            <a:ext cx="517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MQTT BINDING</a:t>
            </a:r>
            <a:endParaRPr lang="en-US" sz="4800" b="1" dirty="0">
              <a:latin typeface="+mn-lt"/>
            </a:endParaRPr>
          </a:p>
        </p:txBody>
      </p:sp>
      <p:sp>
        <p:nvSpPr>
          <p:cNvPr id="8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085" y="1828800"/>
            <a:ext cx="84584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A</a:t>
            </a:r>
            <a:r>
              <a:rPr lang="en-US" sz="2800" dirty="0" err="1" smtClean="0"/>
              <a:t>llows</a:t>
            </a:r>
            <a:r>
              <a:rPr lang="en-US" sz="2800" dirty="0" smtClean="0"/>
              <a:t> </a:t>
            </a:r>
            <a:r>
              <a:rPr lang="en-US" sz="2800" dirty="0" err="1"/>
              <a:t>openHAB</a:t>
            </a:r>
            <a:r>
              <a:rPr lang="en-US" sz="2800" dirty="0"/>
              <a:t> to act as an MQTT client, so that </a:t>
            </a:r>
            <a:r>
              <a:rPr lang="en-US" sz="2800" dirty="0" err="1"/>
              <a:t>openHAB</a:t>
            </a:r>
            <a:r>
              <a:rPr lang="en-US" sz="2800" dirty="0"/>
              <a:t> items can send and receive MQTT messages to/from an MQTT broker</a:t>
            </a:r>
            <a:endParaRPr lang="vi-VN" sz="2800" dirty="0" smtClean="0"/>
          </a:p>
          <a:p>
            <a:r>
              <a:rPr lang="vi-VN" sz="2800" dirty="0" smtClean="0"/>
              <a:t>Step to use MQTT Bindings:</a:t>
            </a:r>
          </a:p>
          <a:p>
            <a:pPr marL="342900" indent="-342900">
              <a:buFontTx/>
              <a:buChar char="-"/>
            </a:pPr>
            <a:r>
              <a:rPr lang="vi-VN" sz="2800" dirty="0" smtClean="0"/>
              <a:t>Install the MQTT Bindings through the Paper UI.</a:t>
            </a:r>
          </a:p>
          <a:p>
            <a:pPr marL="342900" indent="-342900">
              <a:buFontTx/>
              <a:buChar char="-"/>
            </a:pPr>
            <a:r>
              <a:rPr lang="vi-VN" sz="2800" dirty="0" smtClean="0"/>
              <a:t>Config </a:t>
            </a:r>
            <a:r>
              <a:rPr lang="vi-VN" sz="2800" b="1" dirty="0" smtClean="0"/>
              <a:t>services/mqtt.conf</a:t>
            </a:r>
            <a:r>
              <a:rPr lang="vi-VN" sz="2800" dirty="0" smtClean="0"/>
              <a:t> file</a:t>
            </a:r>
          </a:p>
          <a:p>
            <a:pPr marL="342900" indent="-342900">
              <a:buFontTx/>
              <a:buChar char="-"/>
            </a:pPr>
            <a:r>
              <a:rPr lang="vi-VN" sz="2800" dirty="0" smtClean="0"/>
              <a:t>Config Item for inbound or outbound messages</a:t>
            </a:r>
          </a:p>
          <a:p>
            <a:r>
              <a:rPr lang="vi-VN" sz="2800" dirty="0" smtClean="0"/>
              <a:t>- Choose item to display on the sitemaps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6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tomschimmer.files.wordpress.com/2013/07/prac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606"/>
            <a:ext cx="8984771" cy="46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Hình chữ nhật 2"/>
          <p:cNvSpPr/>
          <p:nvPr/>
        </p:nvSpPr>
        <p:spPr>
          <a:xfrm>
            <a:off x="155575" y="1770220"/>
            <a:ext cx="57992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The </a:t>
            </a:r>
            <a:r>
              <a:rPr lang="en-US" sz="3200" b="1" dirty="0" smtClean="0"/>
              <a:t>open H</a:t>
            </a:r>
            <a:r>
              <a:rPr lang="en-US" sz="3200" dirty="0" smtClean="0"/>
              <a:t>ome</a:t>
            </a:r>
            <a:r>
              <a:rPr lang="en-US" sz="3200" b="1" dirty="0" smtClean="0"/>
              <a:t> A</a:t>
            </a:r>
            <a:r>
              <a:rPr lang="en-US" sz="3200" dirty="0" smtClean="0"/>
              <a:t>utomation</a:t>
            </a:r>
            <a:r>
              <a:rPr lang="en-US" sz="3200" b="1" dirty="0" smtClean="0"/>
              <a:t> B</a:t>
            </a:r>
            <a:r>
              <a:rPr lang="en-US" sz="3200" dirty="0" smtClean="0"/>
              <a:t>us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openHAB</a:t>
            </a:r>
            <a:r>
              <a:rPr lang="en-US" sz="3200" dirty="0"/>
              <a:t>, </a:t>
            </a:r>
            <a:r>
              <a:rPr lang="en-US" sz="3200" i="1" dirty="0"/>
              <a:t>pronounced ˈ</a:t>
            </a:r>
            <a:r>
              <a:rPr lang="en-US" sz="3200" i="1" dirty="0" err="1"/>
              <a:t>əʊpənˈhæb</a:t>
            </a:r>
            <a:r>
              <a:rPr lang="en-US" sz="3200" dirty="0"/>
              <a:t>) is an open source, technology agnostic home automation platform which runs as the center of your smart home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8" name="AutoShape 4" descr="Kết quả hình ảnh cho openha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Kết quả hình ảnh cho openha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openhab.org/openhab-logo-squ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42" y="2320735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stribution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7867"/>
            <a:ext cx="8991600" cy="516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8" descr="Kết quả hình ảnh cho openh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" y="1752599"/>
            <a:ext cx="8982510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7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5663"/>
            <a:ext cx="774666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4800" y="406455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THINGS</a:t>
            </a:r>
            <a:endParaRPr lang="en-US" sz="48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828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/>
              <a:t>R</a:t>
            </a:r>
            <a:r>
              <a:rPr lang="en-US" sz="2800" dirty="0" err="1" smtClean="0"/>
              <a:t>epresent</a:t>
            </a:r>
            <a:r>
              <a:rPr lang="en-US" sz="2800" dirty="0" smtClean="0"/>
              <a:t> </a:t>
            </a:r>
            <a:r>
              <a:rPr lang="en-US" sz="2800" dirty="0"/>
              <a:t>the physical layer of an </a:t>
            </a:r>
            <a:r>
              <a:rPr lang="en-US" sz="2800" dirty="0" err="1"/>
              <a:t>openHAB</a:t>
            </a:r>
            <a:r>
              <a:rPr lang="en-US" sz="2800" dirty="0"/>
              <a:t> </a:t>
            </a:r>
            <a:r>
              <a:rPr lang="en-US" sz="2800" dirty="0" smtClean="0"/>
              <a:t>system</a:t>
            </a:r>
            <a:r>
              <a:rPr lang="vi-VN" sz="2800" dirty="0" smtClean="0"/>
              <a:t>, tell openHAB which </a:t>
            </a:r>
            <a:r>
              <a:rPr lang="vi-VN" sz="2800" b="1" dirty="0" smtClean="0"/>
              <a:t>physical entities</a:t>
            </a:r>
            <a:r>
              <a:rPr lang="vi-VN" sz="2800" dirty="0" smtClean="0"/>
              <a:t> (devices, web services, etc...).</a:t>
            </a:r>
          </a:p>
          <a:p>
            <a:pPr marL="285750" indent="-285750">
              <a:buFontTx/>
              <a:buChar char="-"/>
            </a:pPr>
            <a:r>
              <a:rPr lang="vi-VN" sz="2800" dirty="0"/>
              <a:t>C</a:t>
            </a:r>
            <a:r>
              <a:rPr lang="en-US" sz="2800" dirty="0" err="1" smtClean="0"/>
              <a:t>onnected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 err="1"/>
              <a:t>openHAB</a:t>
            </a:r>
            <a:r>
              <a:rPr lang="en-US" sz="2800" dirty="0"/>
              <a:t> through </a:t>
            </a:r>
            <a:r>
              <a:rPr lang="en-US" sz="2800" b="1" dirty="0" smtClean="0"/>
              <a:t>bindings</a:t>
            </a:r>
            <a:endParaRPr lang="vi-VN" sz="2800" b="1" dirty="0" smtClean="0"/>
          </a:p>
          <a:p>
            <a:pPr marL="285750" indent="-285750">
              <a:buFontTx/>
              <a:buChar char="-"/>
            </a:pPr>
            <a:r>
              <a:rPr lang="en-US" sz="2800" dirty="0"/>
              <a:t>Each Thing provides one or more Channels to access its </a:t>
            </a:r>
            <a:r>
              <a:rPr lang="en-US" sz="2800" dirty="0" smtClean="0"/>
              <a:t>functionality</a:t>
            </a:r>
            <a:r>
              <a:rPr lang="vi-VN" sz="2800" dirty="0"/>
              <a:t> </a:t>
            </a:r>
            <a:r>
              <a:rPr lang="vi-VN" sz="2800" dirty="0" smtClean="0"/>
              <a:t>and t</a:t>
            </a:r>
            <a:r>
              <a:rPr lang="en-US" sz="2800" dirty="0" err="1" smtClean="0"/>
              <a:t>hese</a:t>
            </a:r>
            <a:r>
              <a:rPr lang="en-US" sz="2800" dirty="0" smtClean="0"/>
              <a:t> </a:t>
            </a:r>
            <a:r>
              <a:rPr lang="en-US" sz="2800" dirty="0"/>
              <a:t>Channels can be linked to items.</a:t>
            </a: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en-US" sz="2800" dirty="0"/>
              <a:t>Things are a new concept in </a:t>
            </a:r>
            <a:r>
              <a:rPr lang="en-US" sz="2800" dirty="0" err="1"/>
              <a:t>openHAB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r>
              <a:rPr lang="vi-VN" sz="28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13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04800" y="406455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ITEMS</a:t>
            </a:r>
            <a:endParaRPr lang="en-US" sz="48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288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/>
              <a:t>R</a:t>
            </a:r>
            <a:r>
              <a:rPr lang="en-US" sz="2800" dirty="0" err="1" smtClean="0"/>
              <a:t>epresent</a:t>
            </a:r>
            <a:r>
              <a:rPr lang="en-US" sz="2800" dirty="0" smtClean="0"/>
              <a:t> </a:t>
            </a:r>
            <a:r>
              <a:rPr lang="en-US" sz="2800" dirty="0"/>
              <a:t>all properties and capabilities of the user’s home </a:t>
            </a:r>
            <a:r>
              <a:rPr lang="en-US" sz="2800" dirty="0" smtClean="0"/>
              <a:t>automation</a:t>
            </a:r>
            <a:r>
              <a:rPr lang="vi-VN" sz="2800" dirty="0" smtClean="0"/>
              <a:t>.</a:t>
            </a:r>
            <a:endParaRPr lang="vi-VN" sz="2800" b="1" dirty="0" smtClean="0"/>
          </a:p>
          <a:p>
            <a:pPr marL="285750" indent="-285750">
              <a:buFontTx/>
              <a:buChar char="-"/>
            </a:pPr>
            <a:r>
              <a:rPr lang="en-US" sz="2800" dirty="0"/>
              <a:t>Items are basic data types and have a state which can be read from, or written </a:t>
            </a:r>
            <a:r>
              <a:rPr lang="en-US" sz="2800" dirty="0" smtClean="0"/>
              <a:t>to</a:t>
            </a:r>
            <a:r>
              <a:rPr lang="vi-VN" sz="28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vi-VN" sz="2800" dirty="0" smtClean="0"/>
              <a:t>Two methods for defining Items:</a:t>
            </a:r>
          </a:p>
          <a:p>
            <a:r>
              <a:rPr lang="vi-VN" sz="2800" dirty="0"/>
              <a:t>	+ Through </a:t>
            </a:r>
            <a:r>
              <a:rPr lang="vi-VN" sz="2800" b="1" dirty="0"/>
              <a:t>Paper </a:t>
            </a:r>
            <a:r>
              <a:rPr lang="vi-VN" sz="2800" b="1" dirty="0" smtClean="0"/>
              <a:t>UI</a:t>
            </a:r>
          </a:p>
          <a:p>
            <a:r>
              <a:rPr lang="vi-VN" sz="2800" b="1" dirty="0"/>
              <a:t>	</a:t>
            </a:r>
            <a:r>
              <a:rPr lang="vi-VN" sz="2800" dirty="0" smtClean="0"/>
              <a:t>+ </a:t>
            </a:r>
            <a:r>
              <a:rPr lang="en-US" sz="2800" dirty="0"/>
              <a:t>Through text </a:t>
            </a:r>
            <a:r>
              <a:rPr lang="en-US" sz="2800" b="1" dirty="0"/>
              <a:t>.items</a:t>
            </a:r>
            <a:r>
              <a:rPr lang="en-US" sz="2800" dirty="0"/>
              <a:t> files </a:t>
            </a:r>
            <a:r>
              <a:rPr lang="en-US" sz="2800" dirty="0" smtClean="0"/>
              <a:t>in</a:t>
            </a:r>
            <a:r>
              <a:rPr lang="vi-VN" sz="2800" dirty="0" smtClean="0"/>
              <a:t> </a:t>
            </a:r>
            <a:r>
              <a:rPr lang="en-US" sz="2800" dirty="0" smtClean="0"/>
              <a:t>the</a:t>
            </a:r>
            <a:r>
              <a:rPr lang="vi-VN" sz="2800" dirty="0" smtClean="0"/>
              <a:t> items 	</a:t>
            </a:r>
            <a:r>
              <a:rPr lang="en-US" sz="2800" dirty="0" smtClean="0"/>
              <a:t>folder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1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276" y="1371600"/>
            <a:ext cx="8991600" cy="70788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itemtype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itemname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labeltext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 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stateformat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]"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iconname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group1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group2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...)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"tag1"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"tag2"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...]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{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bindingconfig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06455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ITEMS</a:t>
            </a:r>
            <a:endParaRPr lang="en-US" sz="48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76" y="2286000"/>
            <a:ext cx="88891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 smtClean="0"/>
              <a:t>Item type</a:t>
            </a:r>
            <a:r>
              <a:rPr lang="vi-VN" sz="2000" b="1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defines what kind of state can be stored in that Item and which commands the Item will </a:t>
            </a:r>
            <a:r>
              <a:rPr lang="en-US" sz="2000" dirty="0" smtClean="0"/>
              <a:t>accept</a:t>
            </a:r>
            <a:r>
              <a:rPr lang="vi-VN" sz="2000" dirty="0" smtClean="0"/>
              <a:t> (Ex: Color, </a:t>
            </a:r>
            <a:r>
              <a:rPr lang="en-US" sz="2000" dirty="0" smtClean="0"/>
              <a:t>String</a:t>
            </a:r>
            <a:r>
              <a:rPr lang="vi-VN" sz="2000" dirty="0" smtClean="0"/>
              <a:t>, </a:t>
            </a:r>
            <a:r>
              <a:rPr lang="en-US" sz="2000" dirty="0" smtClean="0"/>
              <a:t>Switch</a:t>
            </a:r>
            <a:r>
              <a:rPr lang="vi-VN" sz="2000" dirty="0" smtClean="0"/>
              <a:t>, </a:t>
            </a:r>
            <a:r>
              <a:rPr lang="en-US" sz="2000" dirty="0" smtClean="0"/>
              <a:t>Dimmer</a:t>
            </a:r>
            <a:r>
              <a:rPr lang="vi-VN" sz="2000" dirty="0" smtClean="0"/>
              <a:t>, etc)</a:t>
            </a:r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Item name: </a:t>
            </a:r>
            <a:r>
              <a:rPr lang="vi-VN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Item name is used to uniquely identify an </a:t>
            </a:r>
            <a:r>
              <a:rPr lang="en-US" sz="2000" dirty="0" err="1" smtClean="0"/>
              <a:t>Ite</a:t>
            </a:r>
            <a:r>
              <a:rPr lang="vi-VN" sz="2000" dirty="0" smtClean="0"/>
              <a:t>m,  it must be </a:t>
            </a:r>
            <a:r>
              <a:rPr lang="en-US" sz="2000" dirty="0"/>
              <a:t>unique across all .items files in </a:t>
            </a:r>
            <a:r>
              <a:rPr lang="en-US" sz="2000" dirty="0" err="1" smtClean="0"/>
              <a:t>openHAB</a:t>
            </a:r>
            <a:r>
              <a:rPr lang="en-US" sz="2000" dirty="0" smtClean="0"/>
              <a:t> configuration</a:t>
            </a:r>
            <a:r>
              <a:rPr lang="vi-VN" sz="2000" dirty="0" smtClean="0"/>
              <a:t>.</a:t>
            </a:r>
            <a:endParaRPr lang="vi-VN" sz="2000" b="1" dirty="0" smtClean="0"/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Label text: </a:t>
            </a:r>
            <a:r>
              <a:rPr lang="en-US" sz="2000" dirty="0" smtClean="0"/>
              <a:t>used </a:t>
            </a:r>
            <a:r>
              <a:rPr lang="en-US" sz="2000" dirty="0"/>
              <a:t>to describe an Item in a human-readable way</a:t>
            </a:r>
            <a:endParaRPr lang="vi-VN" sz="2000" b="1" dirty="0" smtClean="0"/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[stateformat]: </a:t>
            </a:r>
            <a:r>
              <a:rPr lang="en-US" sz="2000" dirty="0"/>
              <a:t>The Item definition determines the Item’s textual state </a:t>
            </a:r>
            <a:r>
              <a:rPr lang="en-US" sz="2000" dirty="0" smtClean="0"/>
              <a:t>presentation</a:t>
            </a:r>
            <a:endParaRPr lang="vi-VN" sz="2000" dirty="0" smtClean="0"/>
          </a:p>
          <a:p>
            <a:pPr marL="342900" indent="-342900">
              <a:buFontTx/>
              <a:buChar char="-"/>
            </a:pPr>
            <a:r>
              <a:rPr lang="vi-VN" sz="2000" dirty="0" smtClean="0"/>
              <a:t> </a:t>
            </a:r>
            <a:r>
              <a:rPr lang="vi-VN" sz="2000" b="1" dirty="0" smtClean="0"/>
              <a:t>Iconname: </a:t>
            </a:r>
            <a:r>
              <a:rPr lang="vi-VN" sz="2000" dirty="0" smtClean="0"/>
              <a:t>a</a:t>
            </a:r>
            <a:r>
              <a:rPr lang="en-US" sz="2000" dirty="0" err="1" smtClean="0"/>
              <a:t>ppears</a:t>
            </a:r>
            <a:r>
              <a:rPr lang="en-US" sz="2000" dirty="0" smtClean="0"/>
              <a:t> </a:t>
            </a:r>
            <a:r>
              <a:rPr lang="en-US" sz="2000" dirty="0"/>
              <a:t>between angle brackets </a:t>
            </a:r>
            <a:r>
              <a:rPr lang="en-US" sz="2000" dirty="0" smtClean="0"/>
              <a:t>“&lt;&gt;”</a:t>
            </a:r>
            <a:r>
              <a:rPr lang="vi-VN" sz="2000" dirty="0" smtClean="0"/>
              <a:t>, u</a:t>
            </a:r>
            <a:r>
              <a:rPr lang="en-US" sz="2000" dirty="0" err="1" smtClean="0"/>
              <a:t>sed</a:t>
            </a:r>
            <a:r>
              <a:rPr lang="en-US" sz="2000" dirty="0" smtClean="0"/>
              <a:t> to </a:t>
            </a:r>
            <a:r>
              <a:rPr lang="en-US" sz="2000" dirty="0"/>
              <a:t>select the image to display next to an Item name when using one of </a:t>
            </a:r>
            <a:r>
              <a:rPr lang="en-US" sz="2000" dirty="0" err="1"/>
              <a:t>openHAB’s</a:t>
            </a:r>
            <a:r>
              <a:rPr lang="en-US" sz="2000" dirty="0"/>
              <a:t> </a:t>
            </a:r>
            <a:r>
              <a:rPr lang="en-US" sz="2000" dirty="0" err="1" smtClean="0"/>
              <a:t>Uis</a:t>
            </a:r>
            <a:r>
              <a:rPr lang="vi-VN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Group: </a:t>
            </a:r>
            <a:r>
              <a:rPr lang="vi-VN" sz="2000" dirty="0" smtClean="0"/>
              <a:t> </a:t>
            </a:r>
            <a:r>
              <a:rPr lang="vi-VN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special Item type that can be used to define a category or collection into which you can combine other Items or </a:t>
            </a:r>
            <a:r>
              <a:rPr lang="en-US" sz="2000" dirty="0" smtClean="0"/>
              <a:t>Groups</a:t>
            </a:r>
            <a:r>
              <a:rPr lang="vi-VN" sz="2000" dirty="0" smtClean="0"/>
              <a:t>. </a:t>
            </a:r>
            <a:r>
              <a:rPr lang="en-US" sz="2000" dirty="0"/>
              <a:t>An Item may be put into one or more groups, and groups may be nested inside other </a:t>
            </a:r>
            <a:r>
              <a:rPr lang="en-US" sz="2000" dirty="0" smtClean="0"/>
              <a:t>groups</a:t>
            </a:r>
            <a:r>
              <a:rPr lang="vi-VN" sz="2000" dirty="0" smtClean="0"/>
              <a:t>: </a:t>
            </a:r>
          </a:p>
          <a:p>
            <a:pPr marL="342900" indent="-342900">
              <a:buFontTx/>
              <a:buChar char="-"/>
            </a:pPr>
            <a:endParaRPr lang="vi-VN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5238" y="6127925"/>
            <a:ext cx="6425762" cy="4001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Arial" pitchFamily="34" charset="0"/>
              </a:rPr>
              <a:t>labeltext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iconname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&gt;]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...)]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06455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0" y="1371600"/>
            <a:ext cx="8932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vi-VN" sz="2800" dirty="0" smtClean="0"/>
              <a:t>Used </a:t>
            </a:r>
            <a:r>
              <a:rPr lang="en-US" sz="2800" dirty="0" smtClean="0"/>
              <a:t>to </a:t>
            </a:r>
            <a:r>
              <a:rPr lang="en-US" sz="2800" dirty="0"/>
              <a:t>select and </a:t>
            </a:r>
            <a:r>
              <a:rPr lang="en-US" sz="2800" dirty="0" smtClean="0"/>
              <a:t>prepare</a:t>
            </a:r>
            <a:r>
              <a:rPr lang="vi-VN" sz="2800" dirty="0" smtClean="0"/>
              <a:t> </a:t>
            </a:r>
            <a:r>
              <a:rPr lang="en-US" sz="2800" dirty="0" smtClean="0"/>
              <a:t>elements</a:t>
            </a:r>
            <a:r>
              <a:rPr lang="vi-VN" sz="2800" dirty="0" smtClean="0"/>
              <a:t> to collect </a:t>
            </a:r>
            <a:r>
              <a:rPr lang="vi-VN" sz="2800" b="1" dirty="0" smtClean="0"/>
              <a:t>Things </a:t>
            </a:r>
            <a:r>
              <a:rPr lang="vi-VN" sz="2800" dirty="0" smtClean="0"/>
              <a:t>and </a:t>
            </a:r>
            <a:r>
              <a:rPr lang="vi-VN" sz="2800" b="1" dirty="0" smtClean="0"/>
              <a:t>Items</a:t>
            </a:r>
            <a:r>
              <a:rPr lang="en-US" sz="2800" dirty="0" smtClean="0"/>
              <a:t> </a:t>
            </a:r>
            <a:r>
              <a:rPr lang="en-US" sz="2800" dirty="0"/>
              <a:t>in order to compose a user-oriented presentation of this setup for various User Interfaces (UIs), including </a:t>
            </a:r>
            <a:r>
              <a:rPr lang="en-US" sz="2800" dirty="0" err="1"/>
              <a:t>BasicUI</a:t>
            </a:r>
            <a:r>
              <a:rPr lang="en-US" sz="2800" dirty="0"/>
              <a:t>, the Android </a:t>
            </a:r>
            <a:r>
              <a:rPr lang="en-US" sz="2800" dirty="0" err="1"/>
              <a:t>openHAB</a:t>
            </a:r>
            <a:r>
              <a:rPr lang="en-US" sz="2800" dirty="0"/>
              <a:t> app and </a:t>
            </a:r>
            <a:r>
              <a:rPr lang="en-US" sz="2800" dirty="0" smtClean="0"/>
              <a:t>others</a:t>
            </a:r>
            <a:r>
              <a:rPr lang="vi-VN" sz="2800" dirty="0" smtClean="0"/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Sitemaps are text files with the .sitemap extension, and are stored in </a:t>
            </a:r>
            <a:r>
              <a:rPr lang="en-US" sz="2800" dirty="0" smtClean="0"/>
              <a:t>the</a:t>
            </a:r>
            <a:r>
              <a:rPr lang="vi-VN" sz="2800" dirty="0"/>
              <a:t> </a:t>
            </a:r>
            <a:r>
              <a:rPr lang="vi-VN" sz="2800" b="1" dirty="0"/>
              <a:t>$</a:t>
            </a:r>
            <a:r>
              <a:rPr lang="vi-VN" sz="2800" b="1" dirty="0" smtClean="0"/>
              <a:t>OPENHAB_CONF/sitemaps</a:t>
            </a:r>
            <a:r>
              <a:rPr lang="vi-VN" sz="2800" b="1" dirty="0"/>
              <a:t> </a:t>
            </a:r>
            <a:r>
              <a:rPr lang="vi-VN" sz="2800" dirty="0" smtClean="0"/>
              <a:t>directory.</a:t>
            </a:r>
            <a:endParaRPr lang="vi-V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94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3024</TotalTime>
  <Words>638</Words>
  <Application>Microsoft Office PowerPoint</Application>
  <PresentationFormat>On-screen Show (4:3)</PresentationFormat>
  <Paragraphs>103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Patrick Hand SC</vt:lpstr>
      <vt:lpstr>Sniglet</vt:lpstr>
      <vt:lpstr>Consolas</vt:lpstr>
      <vt:lpstr>Courier New</vt:lpstr>
      <vt:lpstr>Arial Black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TAPIT  TECHNOLOGY TRAINING</dc:title>
  <dc:creator>Nhật Thương Nguyễn Huỳnh</dc:creator>
  <cp:lastModifiedBy>KimAnh</cp:lastModifiedBy>
  <cp:revision>412</cp:revision>
  <dcterms:modified xsi:type="dcterms:W3CDTF">2019-05-10T12:28:06Z</dcterms:modified>
</cp:coreProperties>
</file>