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1"/>
  </p:sldMasterIdLst>
  <p:notesMasterIdLst>
    <p:notesMasterId r:id="rId14"/>
  </p:notesMasterIdLst>
  <p:sldIdLst>
    <p:sldId id="256" r:id="rId2"/>
    <p:sldId id="257" r:id="rId3"/>
    <p:sldId id="259" r:id="rId4"/>
    <p:sldId id="258" r:id="rId5"/>
    <p:sldId id="264" r:id="rId6"/>
    <p:sldId id="267" r:id="rId7"/>
    <p:sldId id="268" r:id="rId8"/>
    <p:sldId id="269" r:id="rId9"/>
    <p:sldId id="271" r:id="rId10"/>
    <p:sldId id="270" r:id="rId11"/>
    <p:sldId id="263"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Dang Huy 20161823" initials="NDH2" lastIdx="1" clrIdx="0">
    <p:extLst>
      <p:ext uri="{19B8F6BF-5375-455C-9EA6-DF929625EA0E}">
        <p15:presenceInfo xmlns:p15="http://schemas.microsoft.com/office/powerpoint/2012/main" userId="S::huy.nd161823@sis.hust.edu.vn::d39315eb-9d92-46f3-b0bf-47b471796d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76503" autoAdjust="0"/>
  </p:normalViewPr>
  <p:slideViewPr>
    <p:cSldViewPr snapToGrid="0">
      <p:cViewPr>
        <p:scale>
          <a:sx n="66" d="100"/>
          <a:sy n="66" d="100"/>
        </p:scale>
        <p:origin x="19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26AE-F95A-469E-8FC3-5AE43416014C}"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3A3A51F7-C0FC-4958-95DC-0714E860B951}">
      <dgm:prSet phldrT="[Text]"/>
      <dgm:spPr/>
      <dgm:t>
        <a:bodyPr/>
        <a:lstStyle/>
        <a:p>
          <a:r>
            <a:rPr lang="en-US">
              <a:latin typeface="Times New Roman" panose="02020603050405020304" pitchFamily="18" charset="0"/>
              <a:cs typeface="Times New Roman" panose="02020603050405020304" pitchFamily="18" charset="0"/>
            </a:rPr>
            <a:t>Giới thiệu</a:t>
          </a:r>
        </a:p>
      </dgm:t>
    </dgm:pt>
    <dgm:pt modelId="{3E6FDDD6-65DC-4863-B2F7-A95E4B1856B7}" type="parTrans" cxnId="{CC91F7DB-7B96-4210-9801-693FF561DF7B}">
      <dgm:prSet/>
      <dgm:spPr/>
      <dgm:t>
        <a:bodyPr/>
        <a:lstStyle/>
        <a:p>
          <a:endParaRPr lang="en-US"/>
        </a:p>
      </dgm:t>
    </dgm:pt>
    <dgm:pt modelId="{A73CCA51-E28C-410A-921C-53B819CAAA85}" type="sibTrans" cxnId="{CC91F7DB-7B96-4210-9801-693FF561DF7B}">
      <dgm:prSet/>
      <dgm:spPr/>
      <dgm:t>
        <a:bodyPr/>
        <a:lstStyle/>
        <a:p>
          <a:endParaRPr lang="en-US"/>
        </a:p>
      </dgm:t>
    </dgm:pt>
    <dgm:pt modelId="{12D0EE93-D4C2-4DC1-80CF-B90670E6A335}">
      <dgm:prSet phldrT="[Text]"/>
      <dgm:spPr/>
      <dgm:t>
        <a:bodyPr/>
        <a:lstStyle/>
        <a:p>
          <a:r>
            <a:rPr lang="en-US">
              <a:latin typeface="Times New Roman" panose="02020603050405020304" pitchFamily="18" charset="0"/>
              <a:cs typeface="Times New Roman" panose="02020603050405020304" pitchFamily="18" charset="0"/>
            </a:rPr>
            <a:t>Mô tả phần cứng và hướng dẫn thiết kế</a:t>
          </a:r>
        </a:p>
      </dgm:t>
    </dgm:pt>
    <dgm:pt modelId="{5C1DEF32-515F-4E03-A967-9FB0DE9C708B}" type="parTrans" cxnId="{AD28F8D8-D1F0-43F3-AE91-107B6F88FF90}">
      <dgm:prSet/>
      <dgm:spPr/>
      <dgm:t>
        <a:bodyPr/>
        <a:lstStyle/>
        <a:p>
          <a:endParaRPr lang="en-US"/>
        </a:p>
      </dgm:t>
    </dgm:pt>
    <dgm:pt modelId="{52CBBDE6-6D32-48FD-BB18-DDD9DDBCFB4F}" type="sibTrans" cxnId="{AD28F8D8-D1F0-43F3-AE91-107B6F88FF90}">
      <dgm:prSet/>
      <dgm:spPr/>
      <dgm:t>
        <a:bodyPr/>
        <a:lstStyle/>
        <a:p>
          <a:endParaRPr lang="en-US"/>
        </a:p>
      </dgm:t>
    </dgm:pt>
    <dgm:pt modelId="{E0D2718C-B423-41B8-B7FA-E9FBD2A88B9A}">
      <dgm:prSet phldrT="[Text]"/>
      <dgm:spPr/>
      <dgm:t>
        <a:bodyPr/>
        <a:lstStyle/>
        <a:p>
          <a:r>
            <a:rPr lang="en-US">
              <a:latin typeface="Times New Roman" panose="02020603050405020304" pitchFamily="18" charset="0"/>
              <a:cs typeface="Times New Roman" panose="02020603050405020304" pitchFamily="18" charset="0"/>
            </a:rPr>
            <a:t>Kiểm tra kết nối ban đầu</a:t>
          </a:r>
        </a:p>
      </dgm:t>
    </dgm:pt>
    <dgm:pt modelId="{F962A9A5-3521-4CF6-9A82-2074592A9C04}" type="parTrans" cxnId="{1B0419F9-8AA0-432A-A76B-E89971900AEB}">
      <dgm:prSet/>
      <dgm:spPr/>
      <dgm:t>
        <a:bodyPr/>
        <a:lstStyle/>
        <a:p>
          <a:endParaRPr lang="en-US"/>
        </a:p>
      </dgm:t>
    </dgm:pt>
    <dgm:pt modelId="{353102C0-E0C8-4959-A7EC-1D12369C620C}" type="sibTrans" cxnId="{1B0419F9-8AA0-432A-A76B-E89971900AEB}">
      <dgm:prSet/>
      <dgm:spPr/>
      <dgm:t>
        <a:bodyPr/>
        <a:lstStyle/>
        <a:p>
          <a:endParaRPr lang="en-US"/>
        </a:p>
      </dgm:t>
    </dgm:pt>
    <dgm:pt modelId="{43E94003-C34F-4AF8-AF5A-ECC7F8D0059E}" type="pres">
      <dgm:prSet presAssocID="{9C7B26AE-F95A-469E-8FC3-5AE43416014C}" presName="Name0" presStyleCnt="0">
        <dgm:presLayoutVars>
          <dgm:chMax val="7"/>
          <dgm:chPref val="7"/>
          <dgm:dir/>
        </dgm:presLayoutVars>
      </dgm:prSet>
      <dgm:spPr/>
    </dgm:pt>
    <dgm:pt modelId="{5E36979F-1749-49FD-933F-6250AD0969FD}" type="pres">
      <dgm:prSet presAssocID="{9C7B26AE-F95A-469E-8FC3-5AE43416014C}" presName="Name1" presStyleCnt="0"/>
      <dgm:spPr/>
    </dgm:pt>
    <dgm:pt modelId="{9C4DD1BB-57CA-46AB-8291-C10B7B356219}" type="pres">
      <dgm:prSet presAssocID="{9C7B26AE-F95A-469E-8FC3-5AE43416014C}" presName="cycle" presStyleCnt="0"/>
      <dgm:spPr/>
    </dgm:pt>
    <dgm:pt modelId="{3A4954A1-EC3B-49DE-9429-9E9B9229C6D1}" type="pres">
      <dgm:prSet presAssocID="{9C7B26AE-F95A-469E-8FC3-5AE43416014C}" presName="srcNode" presStyleLbl="node1" presStyleIdx="0" presStyleCnt="3"/>
      <dgm:spPr/>
    </dgm:pt>
    <dgm:pt modelId="{E99CE79B-6475-4426-922E-AAB239A1A0C6}" type="pres">
      <dgm:prSet presAssocID="{9C7B26AE-F95A-469E-8FC3-5AE43416014C}" presName="conn" presStyleLbl="parChTrans1D2" presStyleIdx="0" presStyleCnt="1"/>
      <dgm:spPr/>
    </dgm:pt>
    <dgm:pt modelId="{18FE7EA7-8034-46A1-9C75-B3CCA1BE057E}" type="pres">
      <dgm:prSet presAssocID="{9C7B26AE-F95A-469E-8FC3-5AE43416014C}" presName="extraNode" presStyleLbl="node1" presStyleIdx="0" presStyleCnt="3"/>
      <dgm:spPr/>
    </dgm:pt>
    <dgm:pt modelId="{62FA315E-8159-4217-BA45-DCE1604F2369}" type="pres">
      <dgm:prSet presAssocID="{9C7B26AE-F95A-469E-8FC3-5AE43416014C}" presName="dstNode" presStyleLbl="node1" presStyleIdx="0" presStyleCnt="3"/>
      <dgm:spPr/>
    </dgm:pt>
    <dgm:pt modelId="{B99CB766-D1F2-4959-97C8-F60FD79E7AD7}" type="pres">
      <dgm:prSet presAssocID="{3A3A51F7-C0FC-4958-95DC-0714E860B951}" presName="text_1" presStyleLbl="node1" presStyleIdx="0" presStyleCnt="3" custLinFactNeighborX="263">
        <dgm:presLayoutVars>
          <dgm:bulletEnabled val="1"/>
        </dgm:presLayoutVars>
      </dgm:prSet>
      <dgm:spPr/>
    </dgm:pt>
    <dgm:pt modelId="{AF726EE2-E9E1-4B36-B0B8-2A9B43D50B7F}" type="pres">
      <dgm:prSet presAssocID="{3A3A51F7-C0FC-4958-95DC-0714E860B951}" presName="accent_1" presStyleCnt="0"/>
      <dgm:spPr/>
    </dgm:pt>
    <dgm:pt modelId="{80E8122D-314B-45A9-90FF-C4962D932D18}" type="pres">
      <dgm:prSet presAssocID="{3A3A51F7-C0FC-4958-95DC-0714E860B951}" presName="accentRepeatNode" presStyleLbl="solidFgAcc1" presStyleIdx="0" presStyleCnt="3" custLinFactNeighborX="-5646"/>
      <dgm:spPr/>
    </dgm:pt>
    <dgm:pt modelId="{2FFF9C4D-A8CB-4554-B73C-3D995C71FC8D}" type="pres">
      <dgm:prSet presAssocID="{12D0EE93-D4C2-4DC1-80CF-B90670E6A335}" presName="text_2" presStyleLbl="node1" presStyleIdx="1" presStyleCnt="3">
        <dgm:presLayoutVars>
          <dgm:bulletEnabled val="1"/>
        </dgm:presLayoutVars>
      </dgm:prSet>
      <dgm:spPr/>
    </dgm:pt>
    <dgm:pt modelId="{5C4AC51C-B16E-4766-B3EE-90F6AA876D0B}" type="pres">
      <dgm:prSet presAssocID="{12D0EE93-D4C2-4DC1-80CF-B90670E6A335}" presName="accent_2" presStyleCnt="0"/>
      <dgm:spPr/>
    </dgm:pt>
    <dgm:pt modelId="{FB01FCCD-650D-4E69-B124-D0D4755B36E0}" type="pres">
      <dgm:prSet presAssocID="{12D0EE93-D4C2-4DC1-80CF-B90670E6A335}" presName="accentRepeatNode" presStyleLbl="solidFgAcc1" presStyleIdx="1" presStyleCnt="3"/>
      <dgm:spPr/>
    </dgm:pt>
    <dgm:pt modelId="{C8BAFFF6-3137-4706-9DCF-CFFED3BF44D9}" type="pres">
      <dgm:prSet presAssocID="{E0D2718C-B423-41B8-B7FA-E9FBD2A88B9A}" presName="text_3" presStyleLbl="node1" presStyleIdx="2" presStyleCnt="3">
        <dgm:presLayoutVars>
          <dgm:bulletEnabled val="1"/>
        </dgm:presLayoutVars>
      </dgm:prSet>
      <dgm:spPr/>
    </dgm:pt>
    <dgm:pt modelId="{F5A35901-3799-47C5-9953-346A285A7833}" type="pres">
      <dgm:prSet presAssocID="{E0D2718C-B423-41B8-B7FA-E9FBD2A88B9A}" presName="accent_3" presStyleCnt="0"/>
      <dgm:spPr/>
    </dgm:pt>
    <dgm:pt modelId="{A8E91F37-9E4F-499E-9B46-18446DBF3DDA}" type="pres">
      <dgm:prSet presAssocID="{E0D2718C-B423-41B8-B7FA-E9FBD2A88B9A}" presName="accentRepeatNode" presStyleLbl="solidFgAcc1" presStyleIdx="2" presStyleCnt="3" custLinFactNeighborX="2977" custLinFactNeighborY="405"/>
      <dgm:spPr/>
    </dgm:pt>
  </dgm:ptLst>
  <dgm:cxnLst>
    <dgm:cxn modelId="{0E636C68-8868-4DD7-9F8A-6742A9BA00AE}" type="presOf" srcId="{A73CCA51-E28C-410A-921C-53B819CAAA85}" destId="{E99CE79B-6475-4426-922E-AAB239A1A0C6}" srcOrd="0" destOrd="0" presId="urn:microsoft.com/office/officeart/2008/layout/VerticalCurvedList"/>
    <dgm:cxn modelId="{20F7E56B-0C69-4A17-A0F4-BC482B22DAB4}" type="presOf" srcId="{9C7B26AE-F95A-469E-8FC3-5AE43416014C}" destId="{43E94003-C34F-4AF8-AF5A-ECC7F8D0059E}" srcOrd="0" destOrd="0" presId="urn:microsoft.com/office/officeart/2008/layout/VerticalCurvedList"/>
    <dgm:cxn modelId="{11159589-8FB3-43AC-B5EA-5D548FB32262}" type="presOf" srcId="{E0D2718C-B423-41B8-B7FA-E9FBD2A88B9A}" destId="{C8BAFFF6-3137-4706-9DCF-CFFED3BF44D9}" srcOrd="0" destOrd="0" presId="urn:microsoft.com/office/officeart/2008/layout/VerticalCurvedList"/>
    <dgm:cxn modelId="{2D08AA90-3DF2-4E29-8E99-50BDD2545300}" type="presOf" srcId="{12D0EE93-D4C2-4DC1-80CF-B90670E6A335}" destId="{2FFF9C4D-A8CB-4554-B73C-3D995C71FC8D}" srcOrd="0" destOrd="0" presId="urn:microsoft.com/office/officeart/2008/layout/VerticalCurvedList"/>
    <dgm:cxn modelId="{AD28F8D8-D1F0-43F3-AE91-107B6F88FF90}" srcId="{9C7B26AE-F95A-469E-8FC3-5AE43416014C}" destId="{12D0EE93-D4C2-4DC1-80CF-B90670E6A335}" srcOrd="1" destOrd="0" parTransId="{5C1DEF32-515F-4E03-A967-9FB0DE9C708B}" sibTransId="{52CBBDE6-6D32-48FD-BB18-DDD9DDBCFB4F}"/>
    <dgm:cxn modelId="{CC91F7DB-7B96-4210-9801-693FF561DF7B}" srcId="{9C7B26AE-F95A-469E-8FC3-5AE43416014C}" destId="{3A3A51F7-C0FC-4958-95DC-0714E860B951}" srcOrd="0" destOrd="0" parTransId="{3E6FDDD6-65DC-4863-B2F7-A95E4B1856B7}" sibTransId="{A73CCA51-E28C-410A-921C-53B819CAAA85}"/>
    <dgm:cxn modelId="{20AFA2DC-836A-42D9-B65D-7583D08588CF}" type="presOf" srcId="{3A3A51F7-C0FC-4958-95DC-0714E860B951}" destId="{B99CB766-D1F2-4959-97C8-F60FD79E7AD7}" srcOrd="0" destOrd="0" presId="urn:microsoft.com/office/officeart/2008/layout/VerticalCurvedList"/>
    <dgm:cxn modelId="{1B0419F9-8AA0-432A-A76B-E89971900AEB}" srcId="{9C7B26AE-F95A-469E-8FC3-5AE43416014C}" destId="{E0D2718C-B423-41B8-B7FA-E9FBD2A88B9A}" srcOrd="2" destOrd="0" parTransId="{F962A9A5-3521-4CF6-9A82-2074592A9C04}" sibTransId="{353102C0-E0C8-4959-A7EC-1D12369C620C}"/>
    <dgm:cxn modelId="{8C4A627B-F02A-48D8-A4FF-DE78B07C8B5D}" type="presParOf" srcId="{43E94003-C34F-4AF8-AF5A-ECC7F8D0059E}" destId="{5E36979F-1749-49FD-933F-6250AD0969FD}" srcOrd="0" destOrd="0" presId="urn:microsoft.com/office/officeart/2008/layout/VerticalCurvedList"/>
    <dgm:cxn modelId="{AB2CEACC-BEA1-4070-8915-9701B2C28299}" type="presParOf" srcId="{5E36979F-1749-49FD-933F-6250AD0969FD}" destId="{9C4DD1BB-57CA-46AB-8291-C10B7B356219}" srcOrd="0" destOrd="0" presId="urn:microsoft.com/office/officeart/2008/layout/VerticalCurvedList"/>
    <dgm:cxn modelId="{0FD63FA7-EB7C-4348-A4E4-BA9C1A7335AF}" type="presParOf" srcId="{9C4DD1BB-57CA-46AB-8291-C10B7B356219}" destId="{3A4954A1-EC3B-49DE-9429-9E9B9229C6D1}" srcOrd="0" destOrd="0" presId="urn:microsoft.com/office/officeart/2008/layout/VerticalCurvedList"/>
    <dgm:cxn modelId="{C734378F-4FA4-43F2-9FAE-AD500AED459C}" type="presParOf" srcId="{9C4DD1BB-57CA-46AB-8291-C10B7B356219}" destId="{E99CE79B-6475-4426-922E-AAB239A1A0C6}" srcOrd="1" destOrd="0" presId="urn:microsoft.com/office/officeart/2008/layout/VerticalCurvedList"/>
    <dgm:cxn modelId="{21D72483-E023-452C-9281-55D3F726A917}" type="presParOf" srcId="{9C4DD1BB-57CA-46AB-8291-C10B7B356219}" destId="{18FE7EA7-8034-46A1-9C75-B3CCA1BE057E}" srcOrd="2" destOrd="0" presId="urn:microsoft.com/office/officeart/2008/layout/VerticalCurvedList"/>
    <dgm:cxn modelId="{1598D782-87A9-4612-8FF0-D023C70A7DF7}" type="presParOf" srcId="{9C4DD1BB-57CA-46AB-8291-C10B7B356219}" destId="{62FA315E-8159-4217-BA45-DCE1604F2369}" srcOrd="3" destOrd="0" presId="urn:microsoft.com/office/officeart/2008/layout/VerticalCurvedList"/>
    <dgm:cxn modelId="{63EF3300-A988-4DA9-9E51-C6F221BCB9D6}" type="presParOf" srcId="{5E36979F-1749-49FD-933F-6250AD0969FD}" destId="{B99CB766-D1F2-4959-97C8-F60FD79E7AD7}" srcOrd="1" destOrd="0" presId="urn:microsoft.com/office/officeart/2008/layout/VerticalCurvedList"/>
    <dgm:cxn modelId="{04BA220F-89E0-4EA0-8292-C2CC8C8FB414}" type="presParOf" srcId="{5E36979F-1749-49FD-933F-6250AD0969FD}" destId="{AF726EE2-E9E1-4B36-B0B8-2A9B43D50B7F}" srcOrd="2" destOrd="0" presId="urn:microsoft.com/office/officeart/2008/layout/VerticalCurvedList"/>
    <dgm:cxn modelId="{98A8FD78-010A-496C-B0F4-F1CD6F47342B}" type="presParOf" srcId="{AF726EE2-E9E1-4B36-B0B8-2A9B43D50B7F}" destId="{80E8122D-314B-45A9-90FF-C4962D932D18}" srcOrd="0" destOrd="0" presId="urn:microsoft.com/office/officeart/2008/layout/VerticalCurvedList"/>
    <dgm:cxn modelId="{BAE485F9-410D-40F6-BB3E-A0A9575C3774}" type="presParOf" srcId="{5E36979F-1749-49FD-933F-6250AD0969FD}" destId="{2FFF9C4D-A8CB-4554-B73C-3D995C71FC8D}" srcOrd="3" destOrd="0" presId="urn:microsoft.com/office/officeart/2008/layout/VerticalCurvedList"/>
    <dgm:cxn modelId="{08243F4C-061C-44D7-BDD8-7DB41B899BDC}" type="presParOf" srcId="{5E36979F-1749-49FD-933F-6250AD0969FD}" destId="{5C4AC51C-B16E-4766-B3EE-90F6AA876D0B}" srcOrd="4" destOrd="0" presId="urn:microsoft.com/office/officeart/2008/layout/VerticalCurvedList"/>
    <dgm:cxn modelId="{A493AD6A-79E8-45BF-B1EE-273011EB5846}" type="presParOf" srcId="{5C4AC51C-B16E-4766-B3EE-90F6AA876D0B}" destId="{FB01FCCD-650D-4E69-B124-D0D4755B36E0}" srcOrd="0" destOrd="0" presId="urn:microsoft.com/office/officeart/2008/layout/VerticalCurvedList"/>
    <dgm:cxn modelId="{884B4C71-F885-49D7-9215-7965879EB171}" type="presParOf" srcId="{5E36979F-1749-49FD-933F-6250AD0969FD}" destId="{C8BAFFF6-3137-4706-9DCF-CFFED3BF44D9}" srcOrd="5" destOrd="0" presId="urn:microsoft.com/office/officeart/2008/layout/VerticalCurvedList"/>
    <dgm:cxn modelId="{EC9EBB2B-68C3-4A26-A57B-C6F597E932FC}" type="presParOf" srcId="{5E36979F-1749-49FD-933F-6250AD0969FD}" destId="{F5A35901-3799-47C5-9953-346A285A7833}" srcOrd="6" destOrd="0" presId="urn:microsoft.com/office/officeart/2008/layout/VerticalCurvedList"/>
    <dgm:cxn modelId="{5E96C239-529E-4B74-BC48-1A8969454D0A}" type="presParOf" srcId="{F5A35901-3799-47C5-9953-346A285A7833}" destId="{A8E91F37-9E4F-499E-9B46-18446DBF3DD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CE79B-6475-4426-922E-AAB239A1A0C6}">
      <dsp:nvSpPr>
        <dsp:cNvPr id="0" name=""/>
        <dsp:cNvSpPr/>
      </dsp:nvSpPr>
      <dsp:spPr>
        <a:xfrm>
          <a:off x="-4251287" y="-652255"/>
          <a:ext cx="5065299" cy="5065299"/>
        </a:xfrm>
        <a:prstGeom prst="blockArc">
          <a:avLst>
            <a:gd name="adj1" fmla="val 18900000"/>
            <a:gd name="adj2" fmla="val 2700000"/>
            <a:gd name="adj3" fmla="val 426"/>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CB766-D1F2-4959-97C8-F60FD79E7AD7}">
      <dsp:nvSpPr>
        <dsp:cNvPr id="0" name=""/>
        <dsp:cNvSpPr/>
      </dsp:nvSpPr>
      <dsp:spPr>
        <a:xfrm>
          <a:off x="548442" y="376078"/>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Giới thiệu</a:t>
          </a:r>
        </a:p>
      </dsp:txBody>
      <dsp:txXfrm>
        <a:off x="548442" y="376078"/>
        <a:ext cx="9484503" cy="752157"/>
      </dsp:txXfrm>
    </dsp:sp>
    <dsp:sp modelId="{80E8122D-314B-45A9-90FF-C4962D932D18}">
      <dsp:nvSpPr>
        <dsp:cNvPr id="0" name=""/>
        <dsp:cNvSpPr/>
      </dsp:nvSpPr>
      <dsp:spPr>
        <a:xfrm>
          <a:off x="316" y="28205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FF9C4D-A8CB-4554-B73C-3D995C71FC8D}">
      <dsp:nvSpPr>
        <dsp:cNvPr id="0" name=""/>
        <dsp:cNvSpPr/>
      </dsp:nvSpPr>
      <dsp:spPr>
        <a:xfrm>
          <a:off x="796907" y="1504315"/>
          <a:ext cx="9211094"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Mô tả phần cứng và hướng dẫn thiết kế</a:t>
          </a:r>
        </a:p>
      </dsp:txBody>
      <dsp:txXfrm>
        <a:off x="796907" y="1504315"/>
        <a:ext cx="9211094" cy="752157"/>
      </dsp:txXfrm>
    </dsp:sp>
    <dsp:sp modelId="{FB01FCCD-650D-4E69-B124-D0D4755B36E0}">
      <dsp:nvSpPr>
        <dsp:cNvPr id="0" name=""/>
        <dsp:cNvSpPr/>
      </dsp:nvSpPr>
      <dsp:spPr>
        <a:xfrm>
          <a:off x="326809" y="1410295"/>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BAFFF6-3137-4706-9DCF-CFFED3BF44D9}">
      <dsp:nvSpPr>
        <dsp:cNvPr id="0" name=""/>
        <dsp:cNvSpPr/>
      </dsp:nvSpPr>
      <dsp:spPr>
        <a:xfrm>
          <a:off x="523498" y="2632551"/>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Kiểm tra kết nối ban đầu</a:t>
          </a:r>
        </a:p>
      </dsp:txBody>
      <dsp:txXfrm>
        <a:off x="523498" y="2632551"/>
        <a:ext cx="9484503" cy="752157"/>
      </dsp:txXfrm>
    </dsp:sp>
    <dsp:sp modelId="{A8E91F37-9E4F-499E-9B46-18446DBF3DDA}">
      <dsp:nvSpPr>
        <dsp:cNvPr id="0" name=""/>
        <dsp:cNvSpPr/>
      </dsp:nvSpPr>
      <dsp:spPr>
        <a:xfrm>
          <a:off x="81389" y="254233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8B97-B0A2-485C-87FE-11AB7A2C2051}" type="datetimeFigureOut">
              <a:rPr lang="en-US" smtClean="0"/>
              <a:t>4/2/2021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99E8C-9BB9-4577-AEAF-C5664D72AC9A}" type="slidenum">
              <a:rPr lang="en-US" smtClean="0"/>
              <a:t>‹#›</a:t>
            </a:fld>
            <a:endParaRPr lang="en-US"/>
          </a:p>
        </p:txBody>
      </p:sp>
    </p:spTree>
    <p:extLst>
      <p:ext uri="{BB962C8B-B14F-4D97-AF65-F5344CB8AC3E}">
        <p14:creationId xmlns:p14="http://schemas.microsoft.com/office/powerpoint/2010/main" val="181536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Xin chào các bạn, trong video thứ 2  của choỗi seria Module Sim, GPS neo7 kết hợp lập trình với STM32.  Ở video trước mình đã giới thiệu qua về module SIM, các cái ứng dụng, phân loại và lựa chọn loại module sim nào, cùng với đó là những tài liệu hỗ trợ nghiên cứu và phát triển sản phẩm này, cuối cùng là vài tip nhỏ trong việc sử dụng</a:t>
            </a:r>
            <a:br>
              <a:rPr lang="en-US"/>
            </a:br>
            <a:r>
              <a:rPr lang="en-US"/>
              <a:t>Còn hôm nay mình sẽ  đi chi tiết hơn về một dòng module SIM mà sẽ theo dõi ta trong xiên suốt  khóa học này. </a:t>
            </a:r>
            <a:br>
              <a:rPr lang="en-US"/>
            </a:br>
            <a:r>
              <a:rPr lang="en-US"/>
              <a:t>Đó là module SIM800L!</a:t>
            </a:r>
          </a:p>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a:t>
            </a:fld>
            <a:endParaRPr lang="en-US"/>
          </a:p>
        </p:txBody>
      </p:sp>
    </p:spTree>
    <p:extLst>
      <p:ext uri="{BB962C8B-B14F-4D97-AF65-F5344CB8AC3E}">
        <p14:creationId xmlns:p14="http://schemas.microsoft.com/office/powerpoint/2010/main" val="1934693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8699E8C-9BB9-4577-AEAF-C5664D72AC9A}" type="slidenum">
              <a:rPr lang="en-US" smtClean="0"/>
              <a:t>10</a:t>
            </a:fld>
            <a:endParaRPr lang="en-US"/>
          </a:p>
        </p:txBody>
      </p:sp>
    </p:spTree>
    <p:extLst>
      <p:ext uri="{BB962C8B-B14F-4D97-AF65-F5344CB8AC3E}">
        <p14:creationId xmlns:p14="http://schemas.microsoft.com/office/powerpoint/2010/main" val="245748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 Nguồn cấp cần sử dụng nguồn có thể cấp dc dòng 2A, còn nếu ko đủ thì rất là hên xui</a:t>
            </a:r>
          </a:p>
          <a:p>
            <a:r>
              <a:rPr lang="en-US" sz="1200" b="0" i="0" kern="1200">
                <a:solidFill>
                  <a:schemeClr val="tx1"/>
                </a:solidFill>
                <a:effectLst/>
                <a:latin typeface="+mn-lt"/>
                <a:ea typeface="+mn-ea"/>
                <a:cs typeface="+mn-cs"/>
              </a:rPr>
              <a:t>Mình sử dụng module điều chỉnh hạ áp qua LM2596 điều chỉnh về 4.2V</a:t>
            </a:r>
          </a:p>
          <a:p>
            <a:r>
              <a:rPr lang="en-US" sz="1200" b="0" i="0" kern="1200">
                <a:solidFill>
                  <a:schemeClr val="tx1"/>
                </a:solidFill>
                <a:effectLst/>
                <a:latin typeface="+mn-lt"/>
                <a:ea typeface="+mn-ea"/>
                <a:cs typeface="+mn-cs"/>
              </a:rPr>
              <a:t>Kết nối như trên hình!</a:t>
            </a:r>
          </a:p>
          <a:p>
            <a:r>
              <a:rPr lang="en-US" sz="1200" b="0" i="0" kern="1200">
                <a:solidFill>
                  <a:schemeClr val="tx1"/>
                </a:solidFill>
                <a:effectLst/>
                <a:latin typeface="+mn-lt"/>
                <a:ea typeface="+mn-ea"/>
                <a:cs typeface="+mn-cs"/>
              </a:rPr>
              <a:t>TX và RX phải nối chéo với nhau giữa các module, đòng thời nối mas chung lại</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11</a:t>
            </a:fld>
            <a:endParaRPr lang="en-US"/>
          </a:p>
        </p:txBody>
      </p:sp>
    </p:spTree>
    <p:extLst>
      <p:ext uri="{BB962C8B-B14F-4D97-AF65-F5344CB8AC3E}">
        <p14:creationId xmlns:p14="http://schemas.microsoft.com/office/powerpoint/2010/main" val="166187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Nếu led báo nháy khoảng 3s 1 lần thì SIM chưa vào mạng điện thoại</a:t>
            </a:r>
          </a:p>
          <a:p>
            <a:r>
              <a:rPr lang="en-US"/>
              <a:t>Nếu led nháy khoảng 1s 1 lần thì SIM chưa vào mạng điện thoại</a:t>
            </a:r>
          </a:p>
          <a:p>
            <a:r>
              <a:rPr lang="en-US"/>
              <a:t>3 lỗi: </a:t>
            </a:r>
          </a:p>
          <a:p>
            <a:pPr marL="171450" indent="-171450">
              <a:buFontTx/>
              <a:buChar char="-"/>
            </a:pPr>
            <a:r>
              <a:rPr lang="en-US"/>
              <a:t>Nguồn hư</a:t>
            </a:r>
          </a:p>
          <a:p>
            <a:pPr marL="171450" indent="-171450">
              <a:buFontTx/>
              <a:buChar char="-"/>
            </a:pPr>
            <a:r>
              <a:rPr lang="en-US"/>
              <a:t>Lỗi sóng</a:t>
            </a:r>
          </a:p>
          <a:p>
            <a:pPr marL="171450" indent="-171450">
              <a:buFontTx/>
              <a:buChar char="-"/>
            </a:pPr>
            <a:r>
              <a:rPr lang="en-US"/>
              <a:t>Kiểm tra lại SIM xem sim còn hoạt động không</a:t>
            </a:r>
          </a:p>
        </p:txBody>
      </p:sp>
      <p:sp>
        <p:nvSpPr>
          <p:cNvPr id="4" name="Slide Number Placeholder 3"/>
          <p:cNvSpPr>
            <a:spLocks noGrp="1"/>
          </p:cNvSpPr>
          <p:nvPr>
            <p:ph type="sldNum" sz="quarter" idx="5"/>
          </p:nvPr>
        </p:nvSpPr>
        <p:spPr/>
        <p:txBody>
          <a:bodyPr/>
          <a:lstStyle/>
          <a:p>
            <a:fld id="{18699E8C-9BB9-4577-AEAF-C5664D72AC9A}" type="slidenum">
              <a:rPr lang="en-US" smtClean="0"/>
              <a:t>12</a:t>
            </a:fld>
            <a:endParaRPr lang="en-US"/>
          </a:p>
        </p:txBody>
      </p:sp>
    </p:spTree>
    <p:extLst>
      <p:ext uri="{BB962C8B-B14F-4D97-AF65-F5344CB8AC3E}">
        <p14:creationId xmlns:p14="http://schemas.microsoft.com/office/powerpoint/2010/main" val="206913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Nội dung video bao gồm 3 phần đó là giới thiệu về tổn quát, tiếp đến là </a:t>
            </a:r>
            <a:r>
              <a:rPr lang="en-US">
                <a:latin typeface="Times New Roman" panose="02020603050405020304" pitchFamily="18" charset="0"/>
                <a:cs typeface="Times New Roman" panose="02020603050405020304" pitchFamily="18" charset="0"/>
              </a:rPr>
              <a:t>Mô tả phần cứng và hướng dẫn thiết kế, (nếu như bạn muốn thiết kế mạch có sử dụng module này) cuối cùng là hướng dẫn kết nối ban đầu!</a:t>
            </a:r>
          </a:p>
        </p:txBody>
      </p:sp>
      <p:sp>
        <p:nvSpPr>
          <p:cNvPr id="4" name="Slide Number Placeholder 3"/>
          <p:cNvSpPr>
            <a:spLocks noGrp="1"/>
          </p:cNvSpPr>
          <p:nvPr>
            <p:ph type="sldNum" sz="quarter" idx="5"/>
          </p:nvPr>
        </p:nvSpPr>
        <p:spPr/>
        <p:txBody>
          <a:bodyPr/>
          <a:lstStyle/>
          <a:p>
            <a:fld id="{18699E8C-9BB9-4577-AEAF-C5664D72AC9A}" type="slidenum">
              <a:rPr lang="en-US" smtClean="0"/>
              <a:t>2</a:t>
            </a:fld>
            <a:endParaRPr lang="en-US"/>
          </a:p>
        </p:txBody>
      </p:sp>
    </p:spTree>
    <p:extLst>
      <p:ext uri="{BB962C8B-B14F-4D97-AF65-F5344CB8AC3E}">
        <p14:creationId xmlns:p14="http://schemas.microsoft.com/office/powerpoint/2010/main" val="2896032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Như video trước mình đã đưa ra 2 dòng sim tiêu biểu của SIMCOM có mặt phổ biến trên thị trường. </a:t>
            </a:r>
          </a:p>
        </p:txBody>
      </p:sp>
      <p:sp>
        <p:nvSpPr>
          <p:cNvPr id="4" name="Slide Number Placeholder 3"/>
          <p:cNvSpPr>
            <a:spLocks noGrp="1"/>
          </p:cNvSpPr>
          <p:nvPr>
            <p:ph type="sldNum" sz="quarter" idx="5"/>
          </p:nvPr>
        </p:nvSpPr>
        <p:spPr/>
        <p:txBody>
          <a:bodyPr/>
          <a:lstStyle/>
          <a:p>
            <a:fld id="{18699E8C-9BB9-4577-AEAF-C5664D72AC9A}" type="slidenum">
              <a:rPr lang="en-US" smtClean="0"/>
              <a:t>3</a:t>
            </a:fld>
            <a:endParaRPr lang="en-US"/>
          </a:p>
        </p:txBody>
      </p:sp>
    </p:spTree>
    <p:extLst>
      <p:ext uri="{BB962C8B-B14F-4D97-AF65-F5344CB8AC3E}">
        <p14:creationId xmlns:p14="http://schemas.microsoft.com/office/powerpoint/2010/main" val="290454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Mỗi dòng module SIM 800 lại có 1 đặc điểm chức năng khác biệt. Như …….</a:t>
            </a:r>
          </a:p>
        </p:txBody>
      </p:sp>
      <p:sp>
        <p:nvSpPr>
          <p:cNvPr id="4" name="Slide Number Placeholder 3"/>
          <p:cNvSpPr>
            <a:spLocks noGrp="1"/>
          </p:cNvSpPr>
          <p:nvPr>
            <p:ph type="sldNum" sz="quarter" idx="5"/>
          </p:nvPr>
        </p:nvSpPr>
        <p:spPr/>
        <p:txBody>
          <a:bodyPr/>
          <a:lstStyle/>
          <a:p>
            <a:fld id="{18699E8C-9BB9-4577-AEAF-C5664D72AC9A}" type="slidenum">
              <a:rPr lang="en-US" smtClean="0"/>
              <a:t>4</a:t>
            </a:fld>
            <a:endParaRPr lang="en-US"/>
          </a:p>
        </p:txBody>
      </p:sp>
    </p:spTree>
    <p:extLst>
      <p:ext uri="{BB962C8B-B14F-4D97-AF65-F5344CB8AC3E}">
        <p14:creationId xmlns:p14="http://schemas.microsoft.com/office/powerpoint/2010/main" val="3294411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DTR: kéo xuống để đánh thức module khi đang trong chế độ SLEEP</a:t>
            </a:r>
          </a:p>
          <a:p>
            <a:r>
              <a:rPr lang="en-US"/>
              <a:t>RI: kéo xuống thấp khi được có cuộc gọi đến, SMS,…..</a:t>
            </a:r>
          </a:p>
        </p:txBody>
      </p:sp>
      <p:sp>
        <p:nvSpPr>
          <p:cNvPr id="4" name="Slide Number Placeholder 3"/>
          <p:cNvSpPr>
            <a:spLocks noGrp="1"/>
          </p:cNvSpPr>
          <p:nvPr>
            <p:ph type="sldNum" sz="quarter" idx="5"/>
          </p:nvPr>
        </p:nvSpPr>
        <p:spPr/>
        <p:txBody>
          <a:bodyPr/>
          <a:lstStyle/>
          <a:p>
            <a:fld id="{18699E8C-9BB9-4577-AEAF-C5664D72AC9A}" type="slidenum">
              <a:rPr lang="en-US" smtClean="0"/>
              <a:t>5</a:t>
            </a:fld>
            <a:endParaRPr lang="en-US"/>
          </a:p>
        </p:txBody>
      </p:sp>
    </p:spTree>
    <p:extLst>
      <p:ext uri="{BB962C8B-B14F-4D97-AF65-F5344CB8AC3E}">
        <p14:creationId xmlns:p14="http://schemas.microsoft.com/office/powerpoint/2010/main" val="125383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Những nơi sóng mạnh thì có thể không cần đến anten</a:t>
            </a:r>
          </a:p>
          <a:p>
            <a:r>
              <a:rPr lang="en-US"/>
              <a:t>Có 3 loại anten : anten helical đi kèm, anten PCB, anten qua cổng ipx- SMA</a:t>
            </a:r>
          </a:p>
          <a:p>
            <a:r>
              <a:rPr lang="en-US"/>
              <a:t> </a:t>
            </a:r>
          </a:p>
        </p:txBody>
      </p:sp>
      <p:sp>
        <p:nvSpPr>
          <p:cNvPr id="4" name="Slide Number Placeholder 3"/>
          <p:cNvSpPr>
            <a:spLocks noGrp="1"/>
          </p:cNvSpPr>
          <p:nvPr>
            <p:ph type="sldNum" sz="quarter" idx="5"/>
          </p:nvPr>
        </p:nvSpPr>
        <p:spPr/>
        <p:txBody>
          <a:bodyPr/>
          <a:lstStyle/>
          <a:p>
            <a:fld id="{18699E8C-9BB9-4577-AEAF-C5664D72AC9A}" type="slidenum">
              <a:rPr lang="en-US" smtClean="0"/>
              <a:t>6</a:t>
            </a:fld>
            <a:endParaRPr lang="en-US"/>
          </a:p>
        </p:txBody>
      </p:sp>
    </p:spTree>
    <p:extLst>
      <p:ext uri="{BB962C8B-B14F-4D97-AF65-F5344CB8AC3E}">
        <p14:creationId xmlns:p14="http://schemas.microsoft.com/office/powerpoint/2010/main" val="153643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8699E8C-9BB9-4577-AEAF-C5664D72AC9A}" type="slidenum">
              <a:rPr lang="en-US" smtClean="0"/>
              <a:t>7</a:t>
            </a:fld>
            <a:endParaRPr lang="en-US"/>
          </a:p>
        </p:txBody>
      </p:sp>
    </p:spTree>
    <p:extLst>
      <p:ext uri="{BB962C8B-B14F-4D97-AF65-F5344CB8AC3E}">
        <p14:creationId xmlns:p14="http://schemas.microsoft.com/office/powerpoint/2010/main" val="96935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8699E8C-9BB9-4577-AEAF-C5664D72AC9A}" type="slidenum">
              <a:rPr lang="en-US" smtClean="0"/>
              <a:t>8</a:t>
            </a:fld>
            <a:endParaRPr lang="en-US"/>
          </a:p>
        </p:txBody>
      </p:sp>
    </p:spTree>
    <p:extLst>
      <p:ext uri="{BB962C8B-B14F-4D97-AF65-F5344CB8AC3E}">
        <p14:creationId xmlns:p14="http://schemas.microsoft.com/office/powerpoint/2010/main" val="297807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8699E8C-9BB9-4577-AEAF-C5664D72AC9A}" type="slidenum">
              <a:rPr lang="en-US" smtClean="0"/>
              <a:t>9</a:t>
            </a:fld>
            <a:endParaRPr lang="en-US"/>
          </a:p>
        </p:txBody>
      </p:sp>
    </p:spTree>
    <p:extLst>
      <p:ext uri="{BB962C8B-B14F-4D97-AF65-F5344CB8AC3E}">
        <p14:creationId xmlns:p14="http://schemas.microsoft.com/office/powerpoint/2010/main" val="296163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2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6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29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6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4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1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79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9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719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81228-5F0A-4AC6-A579-03F9D880146A}"/>
              </a:ext>
            </a:extLst>
          </p:cNvPr>
          <p:cNvSpPr>
            <a:spLocks noGrp="1"/>
          </p:cNvSpPr>
          <p:nvPr>
            <p:ph type="ctrTitle"/>
          </p:nvPr>
        </p:nvSpPr>
        <p:spPr>
          <a:xfrm>
            <a:off x="6481543" y="1852163"/>
            <a:ext cx="5326012" cy="1461025"/>
          </a:xfrm>
        </p:spPr>
        <p:txBody>
          <a:bodyPr>
            <a:normAutofit fontScale="90000"/>
          </a:bodyPr>
          <a:lstStyle/>
          <a:p>
            <a:r>
              <a:rPr lang="en-US" sz="6200"/>
              <a:t>Module SIM 800L</a:t>
            </a:r>
          </a:p>
        </p:txBody>
      </p:sp>
      <p:sp>
        <p:nvSpPr>
          <p:cNvPr id="3" name="Subtitle 2">
            <a:extLst>
              <a:ext uri="{FF2B5EF4-FFF2-40B4-BE49-F238E27FC236}">
                <a16:creationId xmlns:a16="http://schemas.microsoft.com/office/drawing/2014/main" id="{CA94AD29-D821-4F83-ACFF-ABAF48707847}"/>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Thực hiện: Huy Dang</a:t>
            </a:r>
          </a:p>
          <a:p>
            <a:endParaRPr lang="en-US">
              <a:solidFill>
                <a:schemeClr val="tx1">
                  <a:lumMod val="85000"/>
                  <a:lumOff val="15000"/>
                </a:schemeClr>
              </a:solidFill>
            </a:endParaRPr>
          </a:p>
        </p:txBody>
      </p:sp>
      <p:pic>
        <p:nvPicPr>
          <p:cNvPr id="4" name="Picture 3" descr="A picture containing text, sign, vector graphics&#10;&#10;Description automatically generated">
            <a:extLst>
              <a:ext uri="{FF2B5EF4-FFF2-40B4-BE49-F238E27FC236}">
                <a16:creationId xmlns:a16="http://schemas.microsoft.com/office/drawing/2014/main" id="{7460735B-CDC4-487C-B20D-A771062E4B56}"/>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9801445" y="-628"/>
            <a:ext cx="2390555" cy="2134019"/>
          </a:xfrm>
          <a:prstGeom prst="rect">
            <a:avLst/>
          </a:prstGeom>
        </p:spPr>
      </p:pic>
      <p:cxnSp>
        <p:nvCxnSpPr>
          <p:cNvPr id="26" name="Straight Connector 25">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E4DA937C-970D-4062-807E-8D5BC3A42757}"/>
              </a:ext>
            </a:extLst>
          </p:cNvPr>
          <p:cNvPicPr>
            <a:picLocks noChangeAspect="1"/>
          </p:cNvPicPr>
          <p:nvPr/>
        </p:nvPicPr>
        <p:blipFill>
          <a:blip r:embed="rId4"/>
          <a:stretch>
            <a:fillRect/>
          </a:stretch>
        </p:blipFill>
        <p:spPr>
          <a:xfrm>
            <a:off x="1478446" y="2415606"/>
            <a:ext cx="2875840" cy="2621018"/>
          </a:xfrm>
          <a:prstGeom prst="rect">
            <a:avLst/>
          </a:prstGeom>
        </p:spPr>
      </p:pic>
    </p:spTree>
    <p:extLst>
      <p:ext uri="{BB962C8B-B14F-4D97-AF65-F5344CB8AC3E}">
        <p14:creationId xmlns:p14="http://schemas.microsoft.com/office/powerpoint/2010/main" val="1761438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3" name="Picture 2">
            <a:extLst>
              <a:ext uri="{FF2B5EF4-FFF2-40B4-BE49-F238E27FC236}">
                <a16:creationId xmlns:a16="http://schemas.microsoft.com/office/drawing/2014/main" id="{4E6D7DF4-6034-43F1-8AA5-7FF6241BA16B}"/>
              </a:ext>
            </a:extLst>
          </p:cNvPr>
          <p:cNvPicPr>
            <a:picLocks noChangeAspect="1"/>
          </p:cNvPicPr>
          <p:nvPr/>
        </p:nvPicPr>
        <p:blipFill>
          <a:blip r:embed="rId4"/>
          <a:stretch>
            <a:fillRect/>
          </a:stretch>
        </p:blipFill>
        <p:spPr>
          <a:xfrm>
            <a:off x="150485" y="2536556"/>
            <a:ext cx="8552856" cy="2122530"/>
          </a:xfrm>
          <a:prstGeom prst="rect">
            <a:avLst/>
          </a:prstGeom>
        </p:spPr>
      </p:pic>
      <p:pic>
        <p:nvPicPr>
          <p:cNvPr id="5" name="Picture 4">
            <a:extLst>
              <a:ext uri="{FF2B5EF4-FFF2-40B4-BE49-F238E27FC236}">
                <a16:creationId xmlns:a16="http://schemas.microsoft.com/office/drawing/2014/main" id="{6F859F2E-BA43-4BA6-A98B-A4A6A6BD78BB}"/>
              </a:ext>
            </a:extLst>
          </p:cNvPr>
          <p:cNvPicPr>
            <a:picLocks noChangeAspect="1"/>
          </p:cNvPicPr>
          <p:nvPr/>
        </p:nvPicPr>
        <p:blipFill>
          <a:blip r:embed="rId5"/>
          <a:stretch>
            <a:fillRect/>
          </a:stretch>
        </p:blipFill>
        <p:spPr>
          <a:xfrm>
            <a:off x="8900657" y="2304389"/>
            <a:ext cx="3028522" cy="2586863"/>
          </a:xfrm>
          <a:prstGeom prst="rect">
            <a:avLst/>
          </a:prstGeom>
        </p:spPr>
      </p:pic>
    </p:spTree>
    <p:extLst>
      <p:ext uri="{BB962C8B-B14F-4D97-AF65-F5344CB8AC3E}">
        <p14:creationId xmlns:p14="http://schemas.microsoft.com/office/powerpoint/2010/main" val="172635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Demo</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3" name="TextBox 2">
            <a:extLst>
              <a:ext uri="{FF2B5EF4-FFF2-40B4-BE49-F238E27FC236}">
                <a16:creationId xmlns:a16="http://schemas.microsoft.com/office/drawing/2014/main" id="{652B5D3B-E94B-46FD-B236-E14285048765}"/>
              </a:ext>
            </a:extLst>
          </p:cNvPr>
          <p:cNvSpPr txBox="1"/>
          <p:nvPr/>
        </p:nvSpPr>
        <p:spPr>
          <a:xfrm>
            <a:off x="777966" y="1588156"/>
            <a:ext cx="3300548" cy="675401"/>
          </a:xfrm>
          <a:prstGeom prst="rect">
            <a:avLst/>
          </a:prstGeom>
          <a:solidFill>
            <a:schemeClr val="bg1"/>
          </a:solidFill>
        </p:spPr>
        <p:txBody>
          <a:bodyPr wrap="square" rtlCol="0">
            <a:spAutoFit/>
          </a:bodyPr>
          <a:lstStyle/>
          <a:p>
            <a:endParaRPr lang="en-US"/>
          </a:p>
        </p:txBody>
      </p:sp>
      <p:pic>
        <p:nvPicPr>
          <p:cNvPr id="8" name="Picture 7">
            <a:extLst>
              <a:ext uri="{FF2B5EF4-FFF2-40B4-BE49-F238E27FC236}">
                <a16:creationId xmlns:a16="http://schemas.microsoft.com/office/drawing/2014/main" id="{C6FDEE9F-62C4-49C5-8D5F-8CEC707030E3}"/>
              </a:ext>
            </a:extLst>
          </p:cNvPr>
          <p:cNvPicPr>
            <a:picLocks noChangeAspect="1"/>
          </p:cNvPicPr>
          <p:nvPr/>
        </p:nvPicPr>
        <p:blipFill>
          <a:blip r:embed="rId4"/>
          <a:stretch>
            <a:fillRect/>
          </a:stretch>
        </p:blipFill>
        <p:spPr>
          <a:xfrm>
            <a:off x="1606475" y="3447420"/>
            <a:ext cx="733527" cy="866896"/>
          </a:xfrm>
          <a:prstGeom prst="rect">
            <a:avLst/>
          </a:prstGeom>
        </p:spPr>
      </p:pic>
      <p:sp>
        <p:nvSpPr>
          <p:cNvPr id="9" name="TextBox 8">
            <a:extLst>
              <a:ext uri="{FF2B5EF4-FFF2-40B4-BE49-F238E27FC236}">
                <a16:creationId xmlns:a16="http://schemas.microsoft.com/office/drawing/2014/main" id="{8F2F91D9-24BE-4A05-8652-81F12FAAB52F}"/>
              </a:ext>
            </a:extLst>
          </p:cNvPr>
          <p:cNvSpPr txBox="1"/>
          <p:nvPr/>
        </p:nvSpPr>
        <p:spPr>
          <a:xfrm>
            <a:off x="1254780" y="4356236"/>
            <a:ext cx="1436915" cy="923330"/>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Phần mềm Hercules trên PC</a:t>
            </a:r>
          </a:p>
        </p:txBody>
      </p:sp>
      <p:pic>
        <p:nvPicPr>
          <p:cNvPr id="14" name="Graphic 13" descr="Monitor">
            <a:extLst>
              <a:ext uri="{FF2B5EF4-FFF2-40B4-BE49-F238E27FC236}">
                <a16:creationId xmlns:a16="http://schemas.microsoft.com/office/drawing/2014/main" id="{FFE33ADF-B62A-4BAD-8066-D4FBACBF0D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2560273"/>
            <a:ext cx="3946474" cy="3946474"/>
          </a:xfrm>
          <a:prstGeom prst="rect">
            <a:avLst/>
          </a:prstGeom>
        </p:spPr>
      </p:pic>
      <p:sp>
        <p:nvSpPr>
          <p:cNvPr id="15" name="Arrow: Left-Right 14">
            <a:extLst>
              <a:ext uri="{FF2B5EF4-FFF2-40B4-BE49-F238E27FC236}">
                <a16:creationId xmlns:a16="http://schemas.microsoft.com/office/drawing/2014/main" id="{CCF0ADD0-5E60-4EA0-A8FB-F78BB83ED82E}"/>
              </a:ext>
            </a:extLst>
          </p:cNvPr>
          <p:cNvSpPr/>
          <p:nvPr/>
        </p:nvSpPr>
        <p:spPr>
          <a:xfrm>
            <a:off x="3773714" y="4488942"/>
            <a:ext cx="609600" cy="3289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8">
            <a:extLst>
              <a:ext uri="{FF2B5EF4-FFF2-40B4-BE49-F238E27FC236}">
                <a16:creationId xmlns:a16="http://schemas.microsoft.com/office/drawing/2014/main" id="{A6FDC9A3-8D72-415F-B179-AA2350BD81E3}"/>
              </a:ext>
            </a:extLst>
          </p:cNvPr>
          <p:cNvGraphicFramePr>
            <a:graphicFrameLocks noGrp="1"/>
          </p:cNvGraphicFramePr>
          <p:nvPr>
            <p:extLst>
              <p:ext uri="{D42A27DB-BD31-4B8C-83A1-F6EECF244321}">
                <p14:modId xmlns:p14="http://schemas.microsoft.com/office/powerpoint/2010/main" val="1777876290"/>
              </p:ext>
            </p:extLst>
          </p:nvPr>
        </p:nvGraphicFramePr>
        <p:xfrm>
          <a:off x="694119" y="1291362"/>
          <a:ext cx="2558236" cy="1508320"/>
        </p:xfrm>
        <a:graphic>
          <a:graphicData uri="http://schemas.openxmlformats.org/drawingml/2006/table">
            <a:tbl>
              <a:tblPr firstRow="1" bandRow="1">
                <a:tableStyleId>{5C22544A-7EE6-4342-B048-85BDC9FD1C3A}</a:tableStyleId>
              </a:tblPr>
              <a:tblGrid>
                <a:gridCol w="1279118">
                  <a:extLst>
                    <a:ext uri="{9D8B030D-6E8A-4147-A177-3AD203B41FA5}">
                      <a16:colId xmlns:a16="http://schemas.microsoft.com/office/drawing/2014/main" val="569246214"/>
                    </a:ext>
                  </a:extLst>
                </a:gridCol>
                <a:gridCol w="1279118">
                  <a:extLst>
                    <a:ext uri="{9D8B030D-6E8A-4147-A177-3AD203B41FA5}">
                      <a16:colId xmlns:a16="http://schemas.microsoft.com/office/drawing/2014/main" val="298574907"/>
                    </a:ext>
                  </a:extLst>
                </a:gridCol>
              </a:tblGrid>
              <a:tr h="377080">
                <a:tc>
                  <a:txBody>
                    <a:bodyPr/>
                    <a:lstStyle/>
                    <a:p>
                      <a:pPr algn="ctr"/>
                      <a:r>
                        <a:rPr lang="en-US"/>
                        <a:t>CH340</a:t>
                      </a:r>
                    </a:p>
                  </a:txBody>
                  <a:tcPr/>
                </a:tc>
                <a:tc>
                  <a:txBody>
                    <a:bodyPr/>
                    <a:lstStyle/>
                    <a:p>
                      <a:pPr algn="ctr"/>
                      <a:r>
                        <a:rPr lang="en-US" dirty="0"/>
                        <a:t>SIM800L</a:t>
                      </a:r>
                    </a:p>
                  </a:txBody>
                  <a:tcPr/>
                </a:tc>
                <a:extLst>
                  <a:ext uri="{0D108BD9-81ED-4DB2-BD59-A6C34878D82A}">
                    <a16:rowId xmlns:a16="http://schemas.microsoft.com/office/drawing/2014/main" val="9683883"/>
                  </a:ext>
                </a:extLst>
              </a:tr>
              <a:tr h="377080">
                <a:tc>
                  <a:txBody>
                    <a:bodyPr/>
                    <a:lstStyle/>
                    <a:p>
                      <a:pPr algn="ctr"/>
                      <a:r>
                        <a:rPr lang="en-US"/>
                        <a:t>TX</a:t>
                      </a:r>
                    </a:p>
                  </a:txBody>
                  <a:tcPr/>
                </a:tc>
                <a:tc>
                  <a:txBody>
                    <a:bodyPr/>
                    <a:lstStyle/>
                    <a:p>
                      <a:pPr algn="ctr"/>
                      <a:r>
                        <a:rPr lang="en-US"/>
                        <a:t>RX</a:t>
                      </a:r>
                    </a:p>
                  </a:txBody>
                  <a:tcPr/>
                </a:tc>
                <a:extLst>
                  <a:ext uri="{0D108BD9-81ED-4DB2-BD59-A6C34878D82A}">
                    <a16:rowId xmlns:a16="http://schemas.microsoft.com/office/drawing/2014/main" val="1677197334"/>
                  </a:ext>
                </a:extLst>
              </a:tr>
              <a:tr h="377080">
                <a:tc>
                  <a:txBody>
                    <a:bodyPr/>
                    <a:lstStyle/>
                    <a:p>
                      <a:pPr algn="ctr"/>
                      <a:r>
                        <a:rPr lang="en-US"/>
                        <a:t>RX</a:t>
                      </a:r>
                    </a:p>
                  </a:txBody>
                  <a:tcPr/>
                </a:tc>
                <a:tc>
                  <a:txBody>
                    <a:bodyPr/>
                    <a:lstStyle/>
                    <a:p>
                      <a:pPr algn="ctr"/>
                      <a:r>
                        <a:rPr lang="en-US"/>
                        <a:t>TX</a:t>
                      </a:r>
                    </a:p>
                  </a:txBody>
                  <a:tcPr/>
                </a:tc>
                <a:extLst>
                  <a:ext uri="{0D108BD9-81ED-4DB2-BD59-A6C34878D82A}">
                    <a16:rowId xmlns:a16="http://schemas.microsoft.com/office/drawing/2014/main" val="2626278238"/>
                  </a:ext>
                </a:extLst>
              </a:tr>
              <a:tr h="377080">
                <a:tc>
                  <a:txBody>
                    <a:bodyPr/>
                    <a:lstStyle/>
                    <a:p>
                      <a:pPr algn="ctr"/>
                      <a:r>
                        <a:rPr lang="en-US"/>
                        <a:t>GND</a:t>
                      </a:r>
                    </a:p>
                  </a:txBody>
                  <a:tcPr/>
                </a:tc>
                <a:tc>
                  <a:txBody>
                    <a:bodyPr/>
                    <a:lstStyle/>
                    <a:p>
                      <a:pPr algn="ctr"/>
                      <a:r>
                        <a:rPr lang="en-US" dirty="0"/>
                        <a:t>GND</a:t>
                      </a:r>
                    </a:p>
                  </a:txBody>
                  <a:tcPr/>
                </a:tc>
                <a:extLst>
                  <a:ext uri="{0D108BD9-81ED-4DB2-BD59-A6C34878D82A}">
                    <a16:rowId xmlns:a16="http://schemas.microsoft.com/office/drawing/2014/main" val="1651555522"/>
                  </a:ext>
                </a:extLst>
              </a:tr>
            </a:tbl>
          </a:graphicData>
        </a:graphic>
      </p:graphicFrame>
      <p:pic>
        <p:nvPicPr>
          <p:cNvPr id="5" name="Picture 4">
            <a:extLst>
              <a:ext uri="{FF2B5EF4-FFF2-40B4-BE49-F238E27FC236}">
                <a16:creationId xmlns:a16="http://schemas.microsoft.com/office/drawing/2014/main" id="{47E56B38-607E-466A-A06B-1BCD3EBC8A48}"/>
              </a:ext>
            </a:extLst>
          </p:cNvPr>
          <p:cNvPicPr>
            <a:picLocks noChangeAspect="1"/>
          </p:cNvPicPr>
          <p:nvPr/>
        </p:nvPicPr>
        <p:blipFill>
          <a:blip r:embed="rId7"/>
          <a:stretch>
            <a:fillRect/>
          </a:stretch>
        </p:blipFill>
        <p:spPr>
          <a:xfrm>
            <a:off x="4543248" y="2281918"/>
            <a:ext cx="7116168" cy="3705742"/>
          </a:xfrm>
          <a:prstGeom prst="rect">
            <a:avLst/>
          </a:prstGeom>
        </p:spPr>
      </p:pic>
    </p:spTree>
    <p:extLst>
      <p:ext uri="{BB962C8B-B14F-4D97-AF65-F5344CB8AC3E}">
        <p14:creationId xmlns:p14="http://schemas.microsoft.com/office/powerpoint/2010/main" val="65059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3.	Demo</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Tree>
    <p:extLst>
      <p:ext uri="{BB962C8B-B14F-4D97-AF65-F5344CB8AC3E}">
        <p14:creationId xmlns:p14="http://schemas.microsoft.com/office/powerpoint/2010/main" val="5686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E9F-7DE6-4143-8050-AA358B0A6E42}"/>
              </a:ext>
            </a:extLst>
          </p:cNvPr>
          <p:cNvSpPr>
            <a:spLocks noGrp="1"/>
          </p:cNvSpPr>
          <p:nvPr>
            <p:ph type="title"/>
          </p:nvPr>
        </p:nvSpPr>
        <p:spPr>
          <a:xfrm>
            <a:off x="1097279" y="989012"/>
            <a:ext cx="5203767" cy="748348"/>
          </a:xfrm>
        </p:spPr>
        <p:txBody>
          <a:bodyPr>
            <a:normAutofit fontScale="90000"/>
          </a:bodyPr>
          <a:lstStyle/>
          <a:p>
            <a:r>
              <a:rPr lang="en-US">
                <a:latin typeface="Times New Roman" panose="02020603050405020304" pitchFamily="18" charset="0"/>
                <a:cs typeface="Times New Roman" panose="02020603050405020304" pitchFamily="18" charset="0"/>
              </a:rPr>
              <a:t>Nội dung bài giảng</a:t>
            </a:r>
          </a:p>
        </p:txBody>
      </p:sp>
      <p:graphicFrame>
        <p:nvGraphicFramePr>
          <p:cNvPr id="6" name="Content Placeholder 5">
            <a:extLst>
              <a:ext uri="{FF2B5EF4-FFF2-40B4-BE49-F238E27FC236}">
                <a16:creationId xmlns:a16="http://schemas.microsoft.com/office/drawing/2014/main" id="{9359888C-25BC-4703-ACFE-65E404AC50E1}"/>
              </a:ext>
            </a:extLst>
          </p:cNvPr>
          <p:cNvGraphicFramePr>
            <a:graphicFrameLocks noGrp="1"/>
          </p:cNvGraphicFramePr>
          <p:nvPr>
            <p:ph idx="1"/>
            <p:extLst>
              <p:ext uri="{D42A27DB-BD31-4B8C-83A1-F6EECF244321}">
                <p14:modId xmlns:p14="http://schemas.microsoft.com/office/powerpoint/2010/main" val="292967990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E1DED27-C88A-444B-8E91-B3453AD8EA18}"/>
              </a:ext>
            </a:extLst>
          </p:cNvPr>
          <p:cNvSpPr txBox="1"/>
          <p:nvPr/>
        </p:nvSpPr>
        <p:spPr>
          <a:xfrm>
            <a:off x="1379912" y="256032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14780437-4B2C-4837-8F2E-9AAAF92ADBF3}"/>
              </a:ext>
            </a:extLst>
          </p:cNvPr>
          <p:cNvSpPr txBox="1"/>
          <p:nvPr/>
        </p:nvSpPr>
        <p:spPr>
          <a:xfrm>
            <a:off x="1706880" y="3696206"/>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31D4BD86-0413-43F6-8672-77EB98E6674C}"/>
              </a:ext>
            </a:extLst>
          </p:cNvPr>
          <p:cNvSpPr txBox="1"/>
          <p:nvPr/>
        </p:nvSpPr>
        <p:spPr>
          <a:xfrm>
            <a:off x="1379912" y="483209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3</a:t>
            </a:r>
          </a:p>
        </p:txBody>
      </p:sp>
      <p:pic>
        <p:nvPicPr>
          <p:cNvPr id="10" name="Picture 9" descr="A picture containing text, sign, vector graphics&#10;&#10;Description automatically generated">
            <a:extLst>
              <a:ext uri="{FF2B5EF4-FFF2-40B4-BE49-F238E27FC236}">
                <a16:creationId xmlns:a16="http://schemas.microsoft.com/office/drawing/2014/main" id="{A3AFB8EB-FF52-4770-B9E8-E14DBB7D0526}"/>
              </a:ext>
            </a:extLst>
          </p:cNvPr>
          <p:cNvPicPr>
            <a:picLocks noChangeAspect="1"/>
          </p:cNvPicPr>
          <p:nvPr/>
        </p:nvPicPr>
        <p:blipFill rotWithShape="1">
          <a:blip r:embed="rId8">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Tree>
    <p:extLst>
      <p:ext uri="{BB962C8B-B14F-4D97-AF65-F5344CB8AC3E}">
        <p14:creationId xmlns:p14="http://schemas.microsoft.com/office/powerpoint/2010/main" val="331782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717629" y="533448"/>
            <a:ext cx="6133514" cy="1176437"/>
          </a:xfrm>
        </p:spPr>
        <p:txBody>
          <a:bodyPr/>
          <a:lstStyle/>
          <a:p>
            <a:r>
              <a:rPr lang="en-US">
                <a:latin typeface="Times New Roman" panose="02020603050405020304" pitchFamily="18" charset="0"/>
                <a:cs typeface="Times New Roman" panose="02020603050405020304" pitchFamily="18" charset="0"/>
              </a:rPr>
              <a:t>1.	Giới thiệu</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1076940" y="2775448"/>
            <a:ext cx="1739164" cy="2149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SIM800</a:t>
            </a:r>
          </a:p>
        </p:txBody>
      </p:sp>
      <p:sp>
        <p:nvSpPr>
          <p:cNvPr id="7" name="TextBox 6">
            <a:extLst>
              <a:ext uri="{FF2B5EF4-FFF2-40B4-BE49-F238E27FC236}">
                <a16:creationId xmlns:a16="http://schemas.microsoft.com/office/drawing/2014/main" id="{1388DBD1-8888-4663-8602-065268D1EB94}"/>
              </a:ext>
            </a:extLst>
          </p:cNvPr>
          <p:cNvSpPr txBox="1"/>
          <p:nvPr/>
        </p:nvSpPr>
        <p:spPr>
          <a:xfrm>
            <a:off x="3000984" y="2775448"/>
            <a:ext cx="6628228" cy="2677656"/>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Là dòng SIM được nâng cấp từ dòng SIM900 của SIMCOM</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Đa dạng: 800C, 800L, 800A,…</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Điện áp thấp, giá rẻ</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Mức độ phổ biến cao trên thị trường</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Dễ sử dụng và đầy đủ chức năng cơ bản cần thiết</a:t>
            </a:r>
          </a:p>
          <a:p>
            <a:endParaRPr lang="en-US" sz="24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BE67F4A-37B2-4798-911E-2C426CEC2CB6}"/>
              </a:ext>
            </a:extLst>
          </p:cNvPr>
          <p:cNvPicPr>
            <a:picLocks noChangeAspect="1"/>
          </p:cNvPicPr>
          <p:nvPr/>
        </p:nvPicPr>
        <p:blipFill>
          <a:blip r:embed="rId4"/>
          <a:stretch>
            <a:fillRect/>
          </a:stretch>
        </p:blipFill>
        <p:spPr>
          <a:xfrm>
            <a:off x="9814093" y="2123314"/>
            <a:ext cx="1922961" cy="1727037"/>
          </a:xfrm>
          <a:prstGeom prst="rect">
            <a:avLst/>
          </a:prstGeom>
        </p:spPr>
      </p:pic>
      <p:pic>
        <p:nvPicPr>
          <p:cNvPr id="10" name="Picture 9">
            <a:extLst>
              <a:ext uri="{FF2B5EF4-FFF2-40B4-BE49-F238E27FC236}">
                <a16:creationId xmlns:a16="http://schemas.microsoft.com/office/drawing/2014/main" id="{49BC4A7E-FC11-4618-AD17-039EEA4266B6}"/>
              </a:ext>
            </a:extLst>
          </p:cNvPr>
          <p:cNvPicPr>
            <a:picLocks noChangeAspect="1"/>
          </p:cNvPicPr>
          <p:nvPr/>
        </p:nvPicPr>
        <p:blipFill>
          <a:blip r:embed="rId5"/>
          <a:stretch>
            <a:fillRect/>
          </a:stretch>
        </p:blipFill>
        <p:spPr>
          <a:xfrm>
            <a:off x="9798443" y="4024026"/>
            <a:ext cx="2076740" cy="1952898"/>
          </a:xfrm>
          <a:prstGeom prst="rect">
            <a:avLst/>
          </a:prstGeom>
        </p:spPr>
      </p:pic>
    </p:spTree>
    <p:extLst>
      <p:ext uri="{BB962C8B-B14F-4D97-AF65-F5344CB8AC3E}">
        <p14:creationId xmlns:p14="http://schemas.microsoft.com/office/powerpoint/2010/main" val="3382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27606" y="286603"/>
            <a:ext cx="5317588" cy="1450757"/>
          </a:xfrm>
        </p:spPr>
        <p:txBody>
          <a:bodyPr/>
          <a:lstStyle/>
          <a:p>
            <a:r>
              <a:rPr lang="en-US">
                <a:latin typeface="Times New Roman" panose="02020603050405020304" pitchFamily="18" charset="0"/>
                <a:cs typeface="Times New Roman" panose="02020603050405020304" pitchFamily="18" charset="0"/>
              </a:rPr>
              <a:t>1.	SIM 800L</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3" name="Rectangle 2">
            <a:extLst>
              <a:ext uri="{FF2B5EF4-FFF2-40B4-BE49-F238E27FC236}">
                <a16:creationId xmlns:a16="http://schemas.microsoft.com/office/drawing/2014/main" id="{52002EEB-4481-4AEC-A51B-B5620142F643}"/>
              </a:ext>
            </a:extLst>
          </p:cNvPr>
          <p:cNvSpPr/>
          <p:nvPr/>
        </p:nvSpPr>
        <p:spPr>
          <a:xfrm>
            <a:off x="1097280" y="2023963"/>
            <a:ext cx="6096000" cy="2031325"/>
          </a:xfrm>
          <a:prstGeom prst="rect">
            <a:avLst/>
          </a:prstGeom>
        </p:spPr>
        <p:txBody>
          <a:bodyPr>
            <a:spAutoFit/>
          </a:bodyPr>
          <a:lstStyle/>
          <a:p>
            <a:pPr algn="just" fontAlgn="base"/>
            <a:endParaRPr lang="en-US">
              <a:solidFill>
                <a:srgbClr val="3A3A3A"/>
              </a:solidFill>
              <a:latin typeface="Georgia" panose="02040502050405020303" pitchFamily="18" charset="0"/>
            </a:endParaRPr>
          </a:p>
          <a:p>
            <a:pPr marL="285750" indent="-285750" algn="just" fontAlgn="base">
              <a:buFont typeface="Wingdings" panose="05000000000000000000" pitchFamily="2" charset="2"/>
              <a:buChar char="§"/>
            </a:pPr>
            <a:r>
              <a:rPr lang="en-US">
                <a:solidFill>
                  <a:srgbClr val="3A3A3A"/>
                </a:solidFill>
                <a:latin typeface="Georgia" panose="02040502050405020303" pitchFamily="18" charset="0"/>
              </a:rPr>
              <a:t>SIM800C có chức năng bluetooth</a:t>
            </a:r>
          </a:p>
          <a:p>
            <a:pPr marL="285750" indent="-285750" algn="just" fontAlgn="base">
              <a:buFont typeface="Wingdings" panose="05000000000000000000" pitchFamily="2" charset="2"/>
              <a:buChar char="§"/>
            </a:pPr>
            <a:r>
              <a:rPr lang="en-US">
                <a:solidFill>
                  <a:srgbClr val="3A3A3A"/>
                </a:solidFill>
                <a:latin typeface="Georgia" panose="02040502050405020303" pitchFamily="18" charset="0"/>
              </a:rPr>
              <a:t>SIM800L có thể nhận tín hiệu sóng FM</a:t>
            </a:r>
          </a:p>
          <a:p>
            <a:pPr marL="285750" indent="-285750" algn="just" fontAlgn="base">
              <a:buFont typeface="Wingdings" panose="05000000000000000000" pitchFamily="2" charset="2"/>
              <a:buChar char="§"/>
            </a:pPr>
            <a:r>
              <a:rPr lang="en-US">
                <a:solidFill>
                  <a:srgbClr val="3A3A3A"/>
                </a:solidFill>
                <a:latin typeface="Georgia" panose="02040502050405020303" pitchFamily="18" charset="0"/>
              </a:rPr>
              <a:t>SIM800F có pin tương thích với SIM900</a:t>
            </a:r>
          </a:p>
          <a:p>
            <a:pPr marL="285750" indent="-285750" algn="just" fontAlgn="base">
              <a:buFont typeface="Wingdings" panose="05000000000000000000" pitchFamily="2" charset="2"/>
              <a:buChar char="§"/>
            </a:pPr>
            <a:r>
              <a:rPr lang="en-US">
                <a:solidFill>
                  <a:srgbClr val="3A3A3A"/>
                </a:solidFill>
                <a:latin typeface="Georgia" panose="02040502050405020303" pitchFamily="18" charset="0"/>
              </a:rPr>
              <a:t>SIM800 có đẩy đủ các tính năng </a:t>
            </a:r>
          </a:p>
          <a:p>
            <a:pPr marL="285750" indent="-285750" algn="just" fontAlgn="base">
              <a:buFont typeface="Wingdings" panose="05000000000000000000" pitchFamily="2" charset="2"/>
              <a:buChar char="§"/>
            </a:pPr>
            <a:r>
              <a:rPr lang="en-US">
                <a:solidFill>
                  <a:srgbClr val="3A3A3A"/>
                </a:solidFill>
                <a:latin typeface="Georgia" panose="02040502050405020303" pitchFamily="18" charset="0"/>
              </a:rPr>
              <a:t>SIM868 sử dụng 2 SIM và có thêm chức năng định vị GNSS</a:t>
            </a:r>
            <a:endParaRPr lang="en-US" b="0" i="0">
              <a:solidFill>
                <a:srgbClr val="3A3A3A"/>
              </a:solidFill>
              <a:effectLst/>
              <a:latin typeface="Georgia" panose="02040502050405020303" pitchFamily="18" charset="0"/>
            </a:endParaRPr>
          </a:p>
        </p:txBody>
      </p:sp>
      <p:sp>
        <p:nvSpPr>
          <p:cNvPr id="12" name="Rectangle: Rounded Corners 11">
            <a:extLst>
              <a:ext uri="{FF2B5EF4-FFF2-40B4-BE49-F238E27FC236}">
                <a16:creationId xmlns:a16="http://schemas.microsoft.com/office/drawing/2014/main" id="{6182DD79-1F81-4AEF-8180-35B65660E3ED}"/>
              </a:ext>
            </a:extLst>
          </p:cNvPr>
          <p:cNvSpPr/>
          <p:nvPr/>
        </p:nvSpPr>
        <p:spPr>
          <a:xfrm>
            <a:off x="1474763" y="4341891"/>
            <a:ext cx="9242473" cy="1853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vi-VN"/>
              <a:t>SIM800, SIM800C, SIM800L, SIM900 có thể hoạt động trên toàn thế giới vì chúng có thể hoạt động ở cả bốn băng tần GSM được sử dụng trên toàn thế giới.</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Tuy dòng SIM800 và SIM900 đều rất phổ biến, nhưng nên sử dụng dòng 800 vì dòng sim 900 hiện đã khá cũ và sẽ sớm trở nên lỗi thời.</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Ở đây lựa chọn module SIM800L vì độ phổ biến và giá thành rẻ</a:t>
            </a:r>
          </a:p>
        </p:txBody>
      </p:sp>
    </p:spTree>
    <p:extLst>
      <p:ext uri="{BB962C8B-B14F-4D97-AF65-F5344CB8AC3E}">
        <p14:creationId xmlns:p14="http://schemas.microsoft.com/office/powerpoint/2010/main" val="124894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1026" name="Picture 2" descr="Mạch GSM GPRS SIM800L Mini – Hshop.vn">
            <a:extLst>
              <a:ext uri="{FF2B5EF4-FFF2-40B4-BE49-F238E27FC236}">
                <a16:creationId xmlns:a16="http://schemas.microsoft.com/office/drawing/2014/main" id="{C3AD387B-D757-487E-BBA1-D8A9C2491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90" y="2026558"/>
            <a:ext cx="10697029" cy="416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98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6" name="Picture 5">
            <a:extLst>
              <a:ext uri="{FF2B5EF4-FFF2-40B4-BE49-F238E27FC236}">
                <a16:creationId xmlns:a16="http://schemas.microsoft.com/office/drawing/2014/main" id="{5481894A-77D7-4607-8139-6B559AA684ED}"/>
              </a:ext>
            </a:extLst>
          </p:cNvPr>
          <p:cNvPicPr>
            <a:picLocks noChangeAspect="1"/>
          </p:cNvPicPr>
          <p:nvPr/>
        </p:nvPicPr>
        <p:blipFill>
          <a:blip r:embed="rId4"/>
          <a:stretch>
            <a:fillRect/>
          </a:stretch>
        </p:blipFill>
        <p:spPr>
          <a:xfrm>
            <a:off x="5169300" y="2259271"/>
            <a:ext cx="2498104" cy="163427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B806840-7386-431D-BCE7-9F5AEBCDEE18}"/>
              </a:ext>
            </a:extLst>
          </p:cNvPr>
          <p:cNvPicPr>
            <a:picLocks noChangeAspect="1"/>
          </p:cNvPicPr>
          <p:nvPr/>
        </p:nvPicPr>
        <p:blipFill>
          <a:blip r:embed="rId5"/>
          <a:stretch>
            <a:fillRect/>
          </a:stretch>
        </p:blipFill>
        <p:spPr>
          <a:xfrm>
            <a:off x="9183037" y="2272064"/>
            <a:ext cx="1086002" cy="333421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3A603E6A-FA9B-40AF-A12F-9E741EEFDB19}"/>
              </a:ext>
            </a:extLst>
          </p:cNvPr>
          <p:cNvPicPr>
            <a:picLocks noChangeAspect="1"/>
          </p:cNvPicPr>
          <p:nvPr/>
        </p:nvPicPr>
        <p:blipFill>
          <a:blip r:embed="rId6"/>
          <a:stretch>
            <a:fillRect/>
          </a:stretch>
        </p:blipFill>
        <p:spPr>
          <a:xfrm>
            <a:off x="5169300" y="4301579"/>
            <a:ext cx="2866695" cy="1763596"/>
          </a:xfrm>
          <a:prstGeom prst="rect">
            <a:avLst/>
          </a:prstGeom>
          <a:ln>
            <a:noFill/>
          </a:ln>
          <a:effectLst>
            <a:outerShdw blurRad="292100" dist="139700" dir="2700000" algn="tl" rotWithShape="0">
              <a:srgbClr val="333333">
                <a:alpha val="65000"/>
              </a:srgbClr>
            </a:outerShdw>
          </a:effectLst>
        </p:spPr>
      </p:pic>
      <p:cxnSp>
        <p:nvCxnSpPr>
          <p:cNvPr id="11" name="Connector: Elbow 10">
            <a:extLst>
              <a:ext uri="{FF2B5EF4-FFF2-40B4-BE49-F238E27FC236}">
                <a16:creationId xmlns:a16="http://schemas.microsoft.com/office/drawing/2014/main" id="{E42226BB-CB48-4EC2-9BDA-534FCF12A7BD}"/>
              </a:ext>
            </a:extLst>
          </p:cNvPr>
          <p:cNvCxnSpPr>
            <a:cxnSpLocks/>
          </p:cNvCxnSpPr>
          <p:nvPr/>
        </p:nvCxnSpPr>
        <p:spPr>
          <a:xfrm rot="10800000" flipV="1">
            <a:off x="1325256" y="2484407"/>
            <a:ext cx="3844045" cy="1409138"/>
          </a:xfrm>
          <a:prstGeom prst="bentConnector3">
            <a:avLst>
              <a:gd name="adj1" fmla="val 114944"/>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5A4420E-417C-4B3E-B250-F226A0AC792E}"/>
              </a:ext>
            </a:extLst>
          </p:cNvPr>
          <p:cNvCxnSpPr>
            <a:cxnSpLocks/>
          </p:cNvCxnSpPr>
          <p:nvPr/>
        </p:nvCxnSpPr>
        <p:spPr>
          <a:xfrm rot="16200000" flipH="1">
            <a:off x="2693662" y="2413754"/>
            <a:ext cx="1546204" cy="3163690"/>
          </a:xfrm>
          <a:prstGeom prst="bentConnector4">
            <a:avLst>
              <a:gd name="adj1" fmla="val -14785"/>
              <a:gd name="adj2" fmla="val 76046"/>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B95AA06-894F-4A18-B524-F3E2F47E829A}"/>
              </a:ext>
            </a:extLst>
          </p:cNvPr>
          <p:cNvCxnSpPr>
            <a:cxnSpLocks/>
          </p:cNvCxnSpPr>
          <p:nvPr/>
        </p:nvCxnSpPr>
        <p:spPr>
          <a:xfrm rot="10800000" flipV="1">
            <a:off x="4281714" y="3814294"/>
            <a:ext cx="4901323" cy="362407"/>
          </a:xfrm>
          <a:prstGeom prst="bentConnector3">
            <a:avLst>
              <a:gd name="adj1" fmla="val 18018"/>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DCAE5039-AF62-4263-918E-536BF8D6E223}"/>
              </a:ext>
            </a:extLst>
          </p:cNvPr>
          <p:cNvPicPr>
            <a:picLocks noChangeAspect="1"/>
          </p:cNvPicPr>
          <p:nvPr/>
        </p:nvPicPr>
        <p:blipFill>
          <a:blip r:embed="rId7"/>
          <a:stretch>
            <a:fillRect/>
          </a:stretch>
        </p:blipFill>
        <p:spPr>
          <a:xfrm>
            <a:off x="1325255" y="3211699"/>
            <a:ext cx="2691882" cy="1901046"/>
          </a:xfrm>
          <a:prstGeom prst="rect">
            <a:avLst/>
          </a:prstGeom>
        </p:spPr>
      </p:pic>
    </p:spTree>
    <p:extLst>
      <p:ext uri="{BB962C8B-B14F-4D97-AF65-F5344CB8AC3E}">
        <p14:creationId xmlns:p14="http://schemas.microsoft.com/office/powerpoint/2010/main" val="193175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5" name="Picture 4">
            <a:extLst>
              <a:ext uri="{FF2B5EF4-FFF2-40B4-BE49-F238E27FC236}">
                <a16:creationId xmlns:a16="http://schemas.microsoft.com/office/drawing/2014/main" id="{5999DFE0-92D9-443F-BB5D-8CC9CE480568}"/>
              </a:ext>
            </a:extLst>
          </p:cNvPr>
          <p:cNvPicPr>
            <a:picLocks noChangeAspect="1"/>
          </p:cNvPicPr>
          <p:nvPr/>
        </p:nvPicPr>
        <p:blipFill>
          <a:blip r:embed="rId4"/>
          <a:stretch>
            <a:fillRect/>
          </a:stretch>
        </p:blipFill>
        <p:spPr>
          <a:xfrm>
            <a:off x="381283" y="2270225"/>
            <a:ext cx="2778545" cy="383053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FFC8810-0F3F-4FFB-AF16-3FD466D0BE3F}"/>
              </a:ext>
            </a:extLst>
          </p:cNvPr>
          <p:cNvPicPr>
            <a:picLocks noChangeAspect="1"/>
          </p:cNvPicPr>
          <p:nvPr/>
        </p:nvPicPr>
        <p:blipFill>
          <a:blip r:embed="rId5"/>
          <a:stretch>
            <a:fillRect/>
          </a:stretch>
        </p:blipFill>
        <p:spPr>
          <a:xfrm>
            <a:off x="3804901" y="2147708"/>
            <a:ext cx="7421159" cy="3953054"/>
          </a:xfrm>
          <a:prstGeom prst="rect">
            <a:avLst/>
          </a:prstGeom>
        </p:spPr>
      </p:pic>
    </p:spTree>
    <p:extLst>
      <p:ext uri="{BB962C8B-B14F-4D97-AF65-F5344CB8AC3E}">
        <p14:creationId xmlns:p14="http://schemas.microsoft.com/office/powerpoint/2010/main" val="299737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5" name="Picture 4">
            <a:extLst>
              <a:ext uri="{FF2B5EF4-FFF2-40B4-BE49-F238E27FC236}">
                <a16:creationId xmlns:a16="http://schemas.microsoft.com/office/drawing/2014/main" id="{5999DFE0-92D9-443F-BB5D-8CC9CE480568}"/>
              </a:ext>
            </a:extLst>
          </p:cNvPr>
          <p:cNvPicPr>
            <a:picLocks noChangeAspect="1"/>
          </p:cNvPicPr>
          <p:nvPr/>
        </p:nvPicPr>
        <p:blipFill>
          <a:blip r:embed="rId4"/>
          <a:stretch>
            <a:fillRect/>
          </a:stretch>
        </p:blipFill>
        <p:spPr>
          <a:xfrm>
            <a:off x="1882279" y="2287478"/>
            <a:ext cx="2778545" cy="3830537"/>
          </a:xfrm>
          <a:prstGeom prst="rect">
            <a:avLst/>
          </a:prstGeom>
          <a:ln>
            <a:noFill/>
          </a:ln>
          <a:effectLst>
            <a:outerShdw blurRad="292100" dist="139700" dir="2700000" algn="tl" rotWithShape="0">
              <a:srgbClr val="333333">
                <a:alpha val="65000"/>
              </a:srgbClr>
            </a:outerShdw>
          </a:effectLst>
        </p:spPr>
      </p:pic>
      <p:sp>
        <p:nvSpPr>
          <p:cNvPr id="6" name="Rectangle: Rounded Corners 5">
            <a:extLst>
              <a:ext uri="{FF2B5EF4-FFF2-40B4-BE49-F238E27FC236}">
                <a16:creationId xmlns:a16="http://schemas.microsoft.com/office/drawing/2014/main" id="{74797DEE-DFBB-425E-8760-02019CCA2ACD}"/>
              </a:ext>
            </a:extLst>
          </p:cNvPr>
          <p:cNvSpPr/>
          <p:nvPr/>
        </p:nvSpPr>
        <p:spPr>
          <a:xfrm>
            <a:off x="5919255" y="2859371"/>
            <a:ext cx="3223846" cy="507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Times New Roman" panose="02020603050405020304" pitchFamily="18" charset="0"/>
                <a:cs typeface="Times New Roman" panose="02020603050405020304" pitchFamily="18" charset="0"/>
              </a:rPr>
              <a:t>Thiết kế nguồn như thế nào?</a:t>
            </a:r>
          </a:p>
        </p:txBody>
      </p:sp>
      <p:sp>
        <p:nvSpPr>
          <p:cNvPr id="7" name="Rectangle: Rounded Corners 6">
            <a:extLst>
              <a:ext uri="{FF2B5EF4-FFF2-40B4-BE49-F238E27FC236}">
                <a16:creationId xmlns:a16="http://schemas.microsoft.com/office/drawing/2014/main" id="{6F7A9260-486F-4051-91DD-5445D19EFEAC}"/>
              </a:ext>
            </a:extLst>
          </p:cNvPr>
          <p:cNvSpPr/>
          <p:nvPr/>
        </p:nvSpPr>
        <p:spPr>
          <a:xfrm>
            <a:off x="5873702" y="3739114"/>
            <a:ext cx="4937759" cy="946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Times New Roman" panose="02020603050405020304" pitchFamily="18" charset="0"/>
                <a:cs typeface="Times New Roman" panose="02020603050405020304" pitchFamily="18" charset="0"/>
              </a:rPr>
              <a:t>Thiết kế function của SIM800L như thế nào?</a:t>
            </a:r>
          </a:p>
        </p:txBody>
      </p:sp>
      <p:sp>
        <p:nvSpPr>
          <p:cNvPr id="8" name="Rectangle: Rounded Corners 7">
            <a:extLst>
              <a:ext uri="{FF2B5EF4-FFF2-40B4-BE49-F238E27FC236}">
                <a16:creationId xmlns:a16="http://schemas.microsoft.com/office/drawing/2014/main" id="{FE0716FC-79C5-44CC-AB69-C277E5FD72A8}"/>
              </a:ext>
            </a:extLst>
          </p:cNvPr>
          <p:cNvSpPr/>
          <p:nvPr/>
        </p:nvSpPr>
        <p:spPr>
          <a:xfrm>
            <a:off x="5873702" y="4921850"/>
            <a:ext cx="4659467" cy="778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Times New Roman" panose="02020603050405020304" pitchFamily="18" charset="0"/>
                <a:cs typeface="Times New Roman" panose="02020603050405020304" pitchFamily="18" charset="0"/>
              </a:rPr>
              <a:t>Nguồn tham khảo?</a:t>
            </a:r>
          </a:p>
        </p:txBody>
      </p:sp>
      <p:cxnSp>
        <p:nvCxnSpPr>
          <p:cNvPr id="9" name="Straight Arrow Connector 8">
            <a:extLst>
              <a:ext uri="{FF2B5EF4-FFF2-40B4-BE49-F238E27FC236}">
                <a16:creationId xmlns:a16="http://schemas.microsoft.com/office/drawing/2014/main" id="{6E3D3680-A65B-4FF0-8556-3F02EC6AD91C}"/>
              </a:ext>
            </a:extLst>
          </p:cNvPr>
          <p:cNvCxnSpPr>
            <a:stCxn id="5" idx="3"/>
          </p:cNvCxnSpPr>
          <p:nvPr/>
        </p:nvCxnSpPr>
        <p:spPr>
          <a:xfrm flipV="1">
            <a:off x="4660824" y="3154348"/>
            <a:ext cx="1212878" cy="1048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50EC3-709C-493A-89A8-E9AEC8138B64}"/>
              </a:ext>
            </a:extLst>
          </p:cNvPr>
          <p:cNvCxnSpPr>
            <a:cxnSpLocks/>
            <a:stCxn id="5" idx="3"/>
            <a:endCxn id="7" idx="1"/>
          </p:cNvCxnSpPr>
          <p:nvPr/>
        </p:nvCxnSpPr>
        <p:spPr>
          <a:xfrm>
            <a:off x="4660824" y="4202747"/>
            <a:ext cx="1212878" cy="9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CCDD652-3A25-410E-9394-1A302D86CDCC}"/>
              </a:ext>
            </a:extLst>
          </p:cNvPr>
          <p:cNvCxnSpPr>
            <a:cxnSpLocks/>
            <a:stCxn id="5" idx="3"/>
            <a:endCxn id="8" idx="1"/>
          </p:cNvCxnSpPr>
          <p:nvPr/>
        </p:nvCxnSpPr>
        <p:spPr>
          <a:xfrm>
            <a:off x="4660824" y="4202747"/>
            <a:ext cx="1212878" cy="110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7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5" name="Picture 4">
            <a:extLst>
              <a:ext uri="{FF2B5EF4-FFF2-40B4-BE49-F238E27FC236}">
                <a16:creationId xmlns:a16="http://schemas.microsoft.com/office/drawing/2014/main" id="{BCCD9088-B06C-43B9-998C-31324CA92E93}"/>
              </a:ext>
            </a:extLst>
          </p:cNvPr>
          <p:cNvPicPr>
            <a:picLocks noChangeAspect="1"/>
          </p:cNvPicPr>
          <p:nvPr/>
        </p:nvPicPr>
        <p:blipFill>
          <a:blip r:embed="rId4"/>
          <a:stretch>
            <a:fillRect/>
          </a:stretch>
        </p:blipFill>
        <p:spPr>
          <a:xfrm>
            <a:off x="65017" y="2015835"/>
            <a:ext cx="6030982" cy="3953644"/>
          </a:xfrm>
          <a:prstGeom prst="rect">
            <a:avLst/>
          </a:prstGeom>
        </p:spPr>
      </p:pic>
      <p:pic>
        <p:nvPicPr>
          <p:cNvPr id="6" name="Picture 5">
            <a:extLst>
              <a:ext uri="{FF2B5EF4-FFF2-40B4-BE49-F238E27FC236}">
                <a16:creationId xmlns:a16="http://schemas.microsoft.com/office/drawing/2014/main" id="{C46DB14B-2474-4F23-AFF6-A50BAC2BA0D0}"/>
              </a:ext>
            </a:extLst>
          </p:cNvPr>
          <p:cNvPicPr>
            <a:picLocks noChangeAspect="1"/>
          </p:cNvPicPr>
          <p:nvPr/>
        </p:nvPicPr>
        <p:blipFill>
          <a:blip r:embed="rId5"/>
          <a:stretch>
            <a:fillRect/>
          </a:stretch>
        </p:blipFill>
        <p:spPr>
          <a:xfrm>
            <a:off x="6096000" y="2015835"/>
            <a:ext cx="5370179" cy="4160679"/>
          </a:xfrm>
          <a:prstGeom prst="rect">
            <a:avLst/>
          </a:prstGeom>
        </p:spPr>
      </p:pic>
    </p:spTree>
    <p:extLst>
      <p:ext uri="{BB962C8B-B14F-4D97-AF65-F5344CB8AC3E}">
        <p14:creationId xmlns:p14="http://schemas.microsoft.com/office/powerpoint/2010/main" val="163459214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E4B5ECFB153C4C8D32F9A4CE3FEA67" ma:contentTypeVersion="8" ma:contentTypeDescription="Create a new document." ma:contentTypeScope="" ma:versionID="8632435a17cbf4f45145c2b7a605b133">
  <xsd:schema xmlns:xsd="http://www.w3.org/2001/XMLSchema" xmlns:xs="http://www.w3.org/2001/XMLSchema" xmlns:p="http://schemas.microsoft.com/office/2006/metadata/properties" xmlns:ns2="8dc4f5da-c9d6-4fa2-9bd4-f8b062bc8f4a" targetNamespace="http://schemas.microsoft.com/office/2006/metadata/properties" ma:root="true" ma:fieldsID="e239851d41d673466e1bf6d10412e374"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4E40DF-FC58-4D2D-94B4-BAF6081C6E3F}"/>
</file>

<file path=customXml/itemProps2.xml><?xml version="1.0" encoding="utf-8"?>
<ds:datastoreItem xmlns:ds="http://schemas.openxmlformats.org/officeDocument/2006/customXml" ds:itemID="{05773522-96BB-4DAC-A654-57B2AE2B069F}"/>
</file>

<file path=customXml/itemProps3.xml><?xml version="1.0" encoding="utf-8"?>
<ds:datastoreItem xmlns:ds="http://schemas.openxmlformats.org/officeDocument/2006/customXml" ds:itemID="{9DD6A914-A909-42B5-AFEC-C366D33D8D6A}"/>
</file>

<file path=docProps/app.xml><?xml version="1.0" encoding="utf-8"?>
<Properties xmlns="http://schemas.openxmlformats.org/officeDocument/2006/extended-properties" xmlns:vt="http://schemas.openxmlformats.org/officeDocument/2006/docPropsVTypes">
  <TotalTime>661</TotalTime>
  <Words>677</Words>
  <Application>Microsoft Office PowerPoint</Application>
  <PresentationFormat>Widescreen</PresentationFormat>
  <Paragraphs>81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Georgia</vt:lpstr>
      <vt:lpstr>Times New Roman</vt:lpstr>
      <vt:lpstr>Wingdings</vt:lpstr>
      <vt:lpstr>RetrospectVTI</vt:lpstr>
      <vt:lpstr>Module SIM 800L</vt:lpstr>
      <vt:lpstr>Nội dung bài giảng</vt:lpstr>
      <vt:lpstr>1. Giới thiệu</vt:lpstr>
      <vt:lpstr>1. SIM 800L</vt:lpstr>
      <vt:lpstr>2. Mô tả phần cứng</vt:lpstr>
      <vt:lpstr>2. Mô tả phần cứng</vt:lpstr>
      <vt:lpstr>2. Mô tả phần cứng</vt:lpstr>
      <vt:lpstr>2. Mô tả phần cứng</vt:lpstr>
      <vt:lpstr>2. Mô tả phần cứng</vt:lpstr>
      <vt:lpstr>2. Mô tả phần cứng</vt:lpstr>
      <vt:lpstr>3. Demo</vt:lpstr>
      <vt:lpstr>3.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MODULE SIM</dc:title>
  <dc:creator>Nguyen Dang Huy 20161823</dc:creator>
  <cp:lastModifiedBy>Nguyen Dang Huy 20161823</cp:lastModifiedBy>
  <cp:revision>50</cp:revision>
  <dcterms:created xsi:type="dcterms:W3CDTF">2021-03-03T13:57:45Z</dcterms:created>
  <dcterms:modified xsi:type="dcterms:W3CDTF">2021-04-02T03:35:18Z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0x010100F1E4B5ECFB153C4C8D32F9A4CE3FEA67</vt:lpwstr>
  </property>
</Properties>
</file>