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diagrams/data1.xml" ContentType="application/vnd.openxmlformats-officedocument.drawingml.diagramData+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1.xml" ContentType="application/vnd.openxmlformats-officedocument.presentationml.notesSlide+xml"/>
  <Override PartName="/ppt/notesSlides/notesSlide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7.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customXml/itemProps1.xml" ContentType="application/vnd.openxmlformats-officedocument.customXml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9" r:id="rId2"/>
  </p:sldMasterIdLst>
  <p:notesMasterIdLst>
    <p:notesMasterId r:id="rId18"/>
  </p:notesMasterIdLst>
  <p:sldIdLst>
    <p:sldId id="256" r:id="rId3"/>
    <p:sldId id="257" r:id="rId4"/>
    <p:sldId id="268" r:id="rId5"/>
    <p:sldId id="258" r:id="rId6"/>
    <p:sldId id="269" r:id="rId7"/>
    <p:sldId id="265" r:id="rId8"/>
    <p:sldId id="270" r:id="rId9"/>
    <p:sldId id="271" r:id="rId10"/>
    <p:sldId id="272" r:id="rId11"/>
    <p:sldId id="264" r:id="rId12"/>
    <p:sldId id="273" r:id="rId13"/>
    <p:sldId id="274" r:id="rId14"/>
    <p:sldId id="275" r:id="rId15"/>
    <p:sldId id="263" r:id="rId16"/>
    <p:sldId id="27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75" autoAdjust="0"/>
    <p:restoredTop sz="84517" autoAdjust="0"/>
  </p:normalViewPr>
  <p:slideViewPr>
    <p:cSldViewPr snapToGrid="0">
      <p:cViewPr varScale="1">
        <p:scale>
          <a:sx n="62" d="100"/>
          <a:sy n="62" d="100"/>
        </p:scale>
        <p:origin x="100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ustomXml" Target="../customXml/item4.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ustomXml" Target="../customXml/item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customXml" Target="../customXml/item2.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243756-C6F4-49EF-B90F-D99E64E3242E}" type="doc">
      <dgm:prSet loTypeId="urn:microsoft.com/office/officeart/2008/layout/VerticalCurvedList" loCatId="list" qsTypeId="urn:microsoft.com/office/officeart/2005/8/quickstyle/simple5" qsCatId="simple" csTypeId="urn:microsoft.com/office/officeart/2005/8/colors/accent1_2" csCatId="accent1" phldr="1"/>
      <dgm:spPr/>
      <dgm:t>
        <a:bodyPr/>
        <a:lstStyle/>
        <a:p>
          <a:endParaRPr lang="en-US"/>
        </a:p>
      </dgm:t>
    </dgm:pt>
    <dgm:pt modelId="{B1B03641-6AE3-41AF-BB42-D4BF4DDC5BA5}">
      <dgm:prSet phldrT="[Text]"/>
      <dgm:spPr/>
      <dgm:t>
        <a:bodyPr/>
        <a:lstStyle/>
        <a:p>
          <a:r>
            <a:rPr lang="en-US"/>
            <a:t>Tổng quan và các khái cơ bản</a:t>
          </a:r>
        </a:p>
      </dgm:t>
    </dgm:pt>
    <dgm:pt modelId="{7658B283-175D-4F0C-B0BE-8CEBAB267C8C}" type="parTrans" cxnId="{50D99685-BB06-434B-A594-549F77F24247}">
      <dgm:prSet/>
      <dgm:spPr/>
      <dgm:t>
        <a:bodyPr/>
        <a:lstStyle/>
        <a:p>
          <a:endParaRPr lang="en-US"/>
        </a:p>
      </dgm:t>
    </dgm:pt>
    <dgm:pt modelId="{3AE1B47E-7E06-49AE-A9B7-C7619240783F}" type="sibTrans" cxnId="{50D99685-BB06-434B-A594-549F77F24247}">
      <dgm:prSet/>
      <dgm:spPr/>
      <dgm:t>
        <a:bodyPr/>
        <a:lstStyle/>
        <a:p>
          <a:endParaRPr lang="en-US"/>
        </a:p>
      </dgm:t>
    </dgm:pt>
    <dgm:pt modelId="{970CB838-0624-4368-974A-3EA3F2FF5252}">
      <dgm:prSet phldrT="[Text]"/>
      <dgm:spPr/>
      <dgm:t>
        <a:bodyPr/>
        <a:lstStyle/>
        <a:p>
          <a:r>
            <a:rPr lang="en-US"/>
            <a:t>Kết hợp module SIM</a:t>
          </a:r>
        </a:p>
      </dgm:t>
    </dgm:pt>
    <dgm:pt modelId="{0E130EA9-CBAE-4C80-91E7-3E12AE55991F}" type="parTrans" cxnId="{E8D90D7D-7758-4945-8754-D20B807B1F39}">
      <dgm:prSet/>
      <dgm:spPr/>
      <dgm:t>
        <a:bodyPr/>
        <a:lstStyle/>
        <a:p>
          <a:endParaRPr lang="en-US"/>
        </a:p>
      </dgm:t>
    </dgm:pt>
    <dgm:pt modelId="{6233CC54-5DEB-430C-8A7F-CCFADD9FBEAE}" type="sibTrans" cxnId="{E8D90D7D-7758-4945-8754-D20B807B1F39}">
      <dgm:prSet/>
      <dgm:spPr/>
      <dgm:t>
        <a:bodyPr/>
        <a:lstStyle/>
        <a:p>
          <a:endParaRPr lang="en-US"/>
        </a:p>
      </dgm:t>
    </dgm:pt>
    <dgm:pt modelId="{DED585BD-39B7-4B30-97D9-BC69CD31D1CE}">
      <dgm:prSet phldrT="[Text]"/>
      <dgm:spPr/>
      <dgm:t>
        <a:bodyPr/>
        <a:lstStyle/>
        <a:p>
          <a:r>
            <a:rPr lang="en-US"/>
            <a:t>Hoàn thiện sản phẩm</a:t>
          </a:r>
        </a:p>
      </dgm:t>
    </dgm:pt>
    <dgm:pt modelId="{8EA7DB05-B866-4165-A2F6-EF94A5AC969F}" type="parTrans" cxnId="{EB9544D9-B7C5-4A48-B2C7-31B1E6A30C5E}">
      <dgm:prSet/>
      <dgm:spPr/>
      <dgm:t>
        <a:bodyPr/>
        <a:lstStyle/>
        <a:p>
          <a:endParaRPr lang="en-US"/>
        </a:p>
      </dgm:t>
    </dgm:pt>
    <dgm:pt modelId="{A9F08147-0B44-4D2E-87A2-9A213DEEBB38}" type="sibTrans" cxnId="{EB9544D9-B7C5-4A48-B2C7-31B1E6A30C5E}">
      <dgm:prSet/>
      <dgm:spPr/>
      <dgm:t>
        <a:bodyPr/>
        <a:lstStyle/>
        <a:p>
          <a:endParaRPr lang="en-US"/>
        </a:p>
      </dgm:t>
    </dgm:pt>
    <dgm:pt modelId="{4B2C5954-B92C-42BE-8AAE-9676BD7374C6}">
      <dgm:prSet phldrT="[Text]"/>
      <dgm:spPr/>
      <dgm:t>
        <a:bodyPr/>
        <a:lstStyle/>
        <a:p>
          <a:r>
            <a:rPr lang="en-US"/>
            <a:t>Lập trình STM32 + Matrix + LCD</a:t>
          </a:r>
        </a:p>
      </dgm:t>
    </dgm:pt>
    <dgm:pt modelId="{F51A5FC0-72DE-4754-93D5-930F9A847A52}" type="parTrans" cxnId="{5215DD44-1C05-4977-91BB-922806AC336F}">
      <dgm:prSet/>
      <dgm:spPr/>
      <dgm:t>
        <a:bodyPr/>
        <a:lstStyle/>
        <a:p>
          <a:endParaRPr lang="en-US"/>
        </a:p>
      </dgm:t>
    </dgm:pt>
    <dgm:pt modelId="{51AFA203-039C-4043-AB8D-9EA810EEE451}" type="sibTrans" cxnId="{5215DD44-1C05-4977-91BB-922806AC336F}">
      <dgm:prSet/>
      <dgm:spPr/>
      <dgm:t>
        <a:bodyPr/>
        <a:lstStyle/>
        <a:p>
          <a:endParaRPr lang="en-US"/>
        </a:p>
      </dgm:t>
    </dgm:pt>
    <dgm:pt modelId="{1845C95C-1E5D-4E53-BD44-1A96B6D6B135}" type="pres">
      <dgm:prSet presAssocID="{8E243756-C6F4-49EF-B90F-D99E64E3242E}" presName="Name0" presStyleCnt="0">
        <dgm:presLayoutVars>
          <dgm:chMax val="7"/>
          <dgm:chPref val="7"/>
          <dgm:dir/>
        </dgm:presLayoutVars>
      </dgm:prSet>
      <dgm:spPr/>
    </dgm:pt>
    <dgm:pt modelId="{DEC9AF53-FA58-40AE-8FB6-BCDF74C3856B}" type="pres">
      <dgm:prSet presAssocID="{8E243756-C6F4-49EF-B90F-D99E64E3242E}" presName="Name1" presStyleCnt="0"/>
      <dgm:spPr/>
    </dgm:pt>
    <dgm:pt modelId="{9DBF9703-8FF3-4290-81AA-0AF295C1DAD2}" type="pres">
      <dgm:prSet presAssocID="{8E243756-C6F4-49EF-B90F-D99E64E3242E}" presName="cycle" presStyleCnt="0"/>
      <dgm:spPr/>
    </dgm:pt>
    <dgm:pt modelId="{9BC8697C-5AB3-4054-B551-E563C17EA22F}" type="pres">
      <dgm:prSet presAssocID="{8E243756-C6F4-49EF-B90F-D99E64E3242E}" presName="srcNode" presStyleLbl="node1" presStyleIdx="0" presStyleCnt="4"/>
      <dgm:spPr/>
    </dgm:pt>
    <dgm:pt modelId="{62D03DE6-3A44-4BCE-B365-E3DBA1D20D19}" type="pres">
      <dgm:prSet presAssocID="{8E243756-C6F4-49EF-B90F-D99E64E3242E}" presName="conn" presStyleLbl="parChTrans1D2" presStyleIdx="0" presStyleCnt="1"/>
      <dgm:spPr/>
    </dgm:pt>
    <dgm:pt modelId="{306B155F-B6D7-4A81-B6B3-62604A437642}" type="pres">
      <dgm:prSet presAssocID="{8E243756-C6F4-49EF-B90F-D99E64E3242E}" presName="extraNode" presStyleLbl="node1" presStyleIdx="0" presStyleCnt="4"/>
      <dgm:spPr/>
    </dgm:pt>
    <dgm:pt modelId="{1E209062-70D7-482B-ACF5-1681A498CCAB}" type="pres">
      <dgm:prSet presAssocID="{8E243756-C6F4-49EF-B90F-D99E64E3242E}" presName="dstNode" presStyleLbl="node1" presStyleIdx="0" presStyleCnt="4"/>
      <dgm:spPr/>
    </dgm:pt>
    <dgm:pt modelId="{4EA938E8-62E4-4A49-B46D-1D2DDCA189CF}" type="pres">
      <dgm:prSet presAssocID="{B1B03641-6AE3-41AF-BB42-D4BF4DDC5BA5}" presName="text_1" presStyleLbl="node1" presStyleIdx="0" presStyleCnt="4">
        <dgm:presLayoutVars>
          <dgm:bulletEnabled val="1"/>
        </dgm:presLayoutVars>
      </dgm:prSet>
      <dgm:spPr/>
    </dgm:pt>
    <dgm:pt modelId="{B8CA7FDC-621A-46DC-BA49-2623286135CE}" type="pres">
      <dgm:prSet presAssocID="{B1B03641-6AE3-41AF-BB42-D4BF4DDC5BA5}" presName="accent_1" presStyleCnt="0"/>
      <dgm:spPr/>
    </dgm:pt>
    <dgm:pt modelId="{5D5F669C-4BE7-4FCA-B1C5-111DE91055DC}" type="pres">
      <dgm:prSet presAssocID="{B1B03641-6AE3-41AF-BB42-D4BF4DDC5BA5}" presName="accentRepeatNode" presStyleLbl="solidFgAcc1" presStyleIdx="0" presStyleCnt="4"/>
      <dgm:spPr/>
    </dgm:pt>
    <dgm:pt modelId="{DE34025A-7FBD-4B56-B039-6D068880E145}" type="pres">
      <dgm:prSet presAssocID="{4B2C5954-B92C-42BE-8AAE-9676BD7374C6}" presName="text_2" presStyleLbl="node1" presStyleIdx="1" presStyleCnt="4">
        <dgm:presLayoutVars>
          <dgm:bulletEnabled val="1"/>
        </dgm:presLayoutVars>
      </dgm:prSet>
      <dgm:spPr/>
    </dgm:pt>
    <dgm:pt modelId="{255E7BA9-484C-4DB6-943D-B566763A52DB}" type="pres">
      <dgm:prSet presAssocID="{4B2C5954-B92C-42BE-8AAE-9676BD7374C6}" presName="accent_2" presStyleCnt="0"/>
      <dgm:spPr/>
    </dgm:pt>
    <dgm:pt modelId="{442402F3-D1E7-4F16-AF96-AE5CB4D66067}" type="pres">
      <dgm:prSet presAssocID="{4B2C5954-B92C-42BE-8AAE-9676BD7374C6}" presName="accentRepeatNode" presStyleLbl="solidFgAcc1" presStyleIdx="1" presStyleCnt="4"/>
      <dgm:spPr/>
    </dgm:pt>
    <dgm:pt modelId="{91433115-E62F-4E0E-893D-6346C2C08A60}" type="pres">
      <dgm:prSet presAssocID="{970CB838-0624-4368-974A-3EA3F2FF5252}" presName="text_3" presStyleLbl="node1" presStyleIdx="2" presStyleCnt="4">
        <dgm:presLayoutVars>
          <dgm:bulletEnabled val="1"/>
        </dgm:presLayoutVars>
      </dgm:prSet>
      <dgm:spPr/>
    </dgm:pt>
    <dgm:pt modelId="{FB79050E-E0C5-4D12-97F3-AEA74C86A326}" type="pres">
      <dgm:prSet presAssocID="{970CB838-0624-4368-974A-3EA3F2FF5252}" presName="accent_3" presStyleCnt="0"/>
      <dgm:spPr/>
    </dgm:pt>
    <dgm:pt modelId="{3D1CD622-07F3-4F9B-9D93-1F202B837723}" type="pres">
      <dgm:prSet presAssocID="{970CB838-0624-4368-974A-3EA3F2FF5252}" presName="accentRepeatNode" presStyleLbl="solidFgAcc1" presStyleIdx="2" presStyleCnt="4"/>
      <dgm:spPr/>
    </dgm:pt>
    <dgm:pt modelId="{7EF4876A-AFA1-4D2F-8710-A02C44A406E1}" type="pres">
      <dgm:prSet presAssocID="{DED585BD-39B7-4B30-97D9-BC69CD31D1CE}" presName="text_4" presStyleLbl="node1" presStyleIdx="3" presStyleCnt="4">
        <dgm:presLayoutVars>
          <dgm:bulletEnabled val="1"/>
        </dgm:presLayoutVars>
      </dgm:prSet>
      <dgm:spPr/>
    </dgm:pt>
    <dgm:pt modelId="{802607D9-E77B-4409-AE2F-8E4F2E93CCBC}" type="pres">
      <dgm:prSet presAssocID="{DED585BD-39B7-4B30-97D9-BC69CD31D1CE}" presName="accent_4" presStyleCnt="0"/>
      <dgm:spPr/>
    </dgm:pt>
    <dgm:pt modelId="{AF9460C3-5BBD-4D65-9969-8D7101CB04F8}" type="pres">
      <dgm:prSet presAssocID="{DED585BD-39B7-4B30-97D9-BC69CD31D1CE}" presName="accentRepeatNode" presStyleLbl="solidFgAcc1" presStyleIdx="3" presStyleCnt="4"/>
      <dgm:spPr/>
    </dgm:pt>
  </dgm:ptLst>
  <dgm:cxnLst>
    <dgm:cxn modelId="{AE81C705-5792-46A8-B49C-8F938660655C}" type="presOf" srcId="{B1B03641-6AE3-41AF-BB42-D4BF4DDC5BA5}" destId="{4EA938E8-62E4-4A49-B46D-1D2DDCA189CF}" srcOrd="0" destOrd="0" presId="urn:microsoft.com/office/officeart/2008/layout/VerticalCurvedList"/>
    <dgm:cxn modelId="{A6EF700B-0DBE-4A72-8E9A-CB829E0D5987}" type="presOf" srcId="{3AE1B47E-7E06-49AE-A9B7-C7619240783F}" destId="{62D03DE6-3A44-4BCE-B365-E3DBA1D20D19}" srcOrd="0" destOrd="0" presId="urn:microsoft.com/office/officeart/2008/layout/VerticalCurvedList"/>
    <dgm:cxn modelId="{5215DD44-1C05-4977-91BB-922806AC336F}" srcId="{8E243756-C6F4-49EF-B90F-D99E64E3242E}" destId="{4B2C5954-B92C-42BE-8AAE-9676BD7374C6}" srcOrd="1" destOrd="0" parTransId="{F51A5FC0-72DE-4754-93D5-930F9A847A52}" sibTransId="{51AFA203-039C-4043-AB8D-9EA810EEE451}"/>
    <dgm:cxn modelId="{8E46DA74-AB9D-4FCF-A899-4F26DEDA64DB}" type="presOf" srcId="{4B2C5954-B92C-42BE-8AAE-9676BD7374C6}" destId="{DE34025A-7FBD-4B56-B039-6D068880E145}" srcOrd="0" destOrd="0" presId="urn:microsoft.com/office/officeart/2008/layout/VerticalCurvedList"/>
    <dgm:cxn modelId="{3F374658-FC99-456D-808A-57282C91ECB9}" type="presOf" srcId="{970CB838-0624-4368-974A-3EA3F2FF5252}" destId="{91433115-E62F-4E0E-893D-6346C2C08A60}" srcOrd="0" destOrd="0" presId="urn:microsoft.com/office/officeart/2008/layout/VerticalCurvedList"/>
    <dgm:cxn modelId="{E8D90D7D-7758-4945-8754-D20B807B1F39}" srcId="{8E243756-C6F4-49EF-B90F-D99E64E3242E}" destId="{970CB838-0624-4368-974A-3EA3F2FF5252}" srcOrd="2" destOrd="0" parTransId="{0E130EA9-CBAE-4C80-91E7-3E12AE55991F}" sibTransId="{6233CC54-5DEB-430C-8A7F-CCFADD9FBEAE}"/>
    <dgm:cxn modelId="{50D99685-BB06-434B-A594-549F77F24247}" srcId="{8E243756-C6F4-49EF-B90F-D99E64E3242E}" destId="{B1B03641-6AE3-41AF-BB42-D4BF4DDC5BA5}" srcOrd="0" destOrd="0" parTransId="{7658B283-175D-4F0C-B0BE-8CEBAB267C8C}" sibTransId="{3AE1B47E-7E06-49AE-A9B7-C7619240783F}"/>
    <dgm:cxn modelId="{EB7A078E-0955-4BD2-ACA9-05DC0394F4EE}" type="presOf" srcId="{DED585BD-39B7-4B30-97D9-BC69CD31D1CE}" destId="{7EF4876A-AFA1-4D2F-8710-A02C44A406E1}" srcOrd="0" destOrd="0" presId="urn:microsoft.com/office/officeart/2008/layout/VerticalCurvedList"/>
    <dgm:cxn modelId="{63684AC7-4690-4256-A612-C424FF885164}" type="presOf" srcId="{8E243756-C6F4-49EF-B90F-D99E64E3242E}" destId="{1845C95C-1E5D-4E53-BD44-1A96B6D6B135}" srcOrd="0" destOrd="0" presId="urn:microsoft.com/office/officeart/2008/layout/VerticalCurvedList"/>
    <dgm:cxn modelId="{EB9544D9-B7C5-4A48-B2C7-31B1E6A30C5E}" srcId="{8E243756-C6F4-49EF-B90F-D99E64E3242E}" destId="{DED585BD-39B7-4B30-97D9-BC69CD31D1CE}" srcOrd="3" destOrd="0" parTransId="{8EA7DB05-B866-4165-A2F6-EF94A5AC969F}" sibTransId="{A9F08147-0B44-4D2E-87A2-9A213DEEBB38}"/>
    <dgm:cxn modelId="{BFC6BE45-86CA-47D2-9841-4C8B91A64BC8}" type="presParOf" srcId="{1845C95C-1E5D-4E53-BD44-1A96B6D6B135}" destId="{DEC9AF53-FA58-40AE-8FB6-BCDF74C3856B}" srcOrd="0" destOrd="0" presId="urn:microsoft.com/office/officeart/2008/layout/VerticalCurvedList"/>
    <dgm:cxn modelId="{7FC7C7AF-5FC0-43DA-92CE-5B847080C0AA}" type="presParOf" srcId="{DEC9AF53-FA58-40AE-8FB6-BCDF74C3856B}" destId="{9DBF9703-8FF3-4290-81AA-0AF295C1DAD2}" srcOrd="0" destOrd="0" presId="urn:microsoft.com/office/officeart/2008/layout/VerticalCurvedList"/>
    <dgm:cxn modelId="{5424F2B9-72DC-441F-BDD5-6345A6982C08}" type="presParOf" srcId="{9DBF9703-8FF3-4290-81AA-0AF295C1DAD2}" destId="{9BC8697C-5AB3-4054-B551-E563C17EA22F}" srcOrd="0" destOrd="0" presId="urn:microsoft.com/office/officeart/2008/layout/VerticalCurvedList"/>
    <dgm:cxn modelId="{8B40119D-B78F-4A24-B21B-93EE848DDD2C}" type="presParOf" srcId="{9DBF9703-8FF3-4290-81AA-0AF295C1DAD2}" destId="{62D03DE6-3A44-4BCE-B365-E3DBA1D20D19}" srcOrd="1" destOrd="0" presId="urn:microsoft.com/office/officeart/2008/layout/VerticalCurvedList"/>
    <dgm:cxn modelId="{FE392416-1C5C-40DF-BB0C-8EF506D27BF3}" type="presParOf" srcId="{9DBF9703-8FF3-4290-81AA-0AF295C1DAD2}" destId="{306B155F-B6D7-4A81-B6B3-62604A437642}" srcOrd="2" destOrd="0" presId="urn:microsoft.com/office/officeart/2008/layout/VerticalCurvedList"/>
    <dgm:cxn modelId="{EE166F2E-7EE1-43AB-93EE-498C3EDE6ABD}" type="presParOf" srcId="{9DBF9703-8FF3-4290-81AA-0AF295C1DAD2}" destId="{1E209062-70D7-482B-ACF5-1681A498CCAB}" srcOrd="3" destOrd="0" presId="urn:microsoft.com/office/officeart/2008/layout/VerticalCurvedList"/>
    <dgm:cxn modelId="{15989181-8B95-4B7D-AF12-B362B71B3C8A}" type="presParOf" srcId="{DEC9AF53-FA58-40AE-8FB6-BCDF74C3856B}" destId="{4EA938E8-62E4-4A49-B46D-1D2DDCA189CF}" srcOrd="1" destOrd="0" presId="urn:microsoft.com/office/officeart/2008/layout/VerticalCurvedList"/>
    <dgm:cxn modelId="{2936382B-89AB-4F16-B739-FA705D50465F}" type="presParOf" srcId="{DEC9AF53-FA58-40AE-8FB6-BCDF74C3856B}" destId="{B8CA7FDC-621A-46DC-BA49-2623286135CE}" srcOrd="2" destOrd="0" presId="urn:microsoft.com/office/officeart/2008/layout/VerticalCurvedList"/>
    <dgm:cxn modelId="{108781E3-FBED-4FF9-B574-5B75241252BF}" type="presParOf" srcId="{B8CA7FDC-621A-46DC-BA49-2623286135CE}" destId="{5D5F669C-4BE7-4FCA-B1C5-111DE91055DC}" srcOrd="0" destOrd="0" presId="urn:microsoft.com/office/officeart/2008/layout/VerticalCurvedList"/>
    <dgm:cxn modelId="{34AC79FC-D5A5-4399-85A8-CE5B30F22F56}" type="presParOf" srcId="{DEC9AF53-FA58-40AE-8FB6-BCDF74C3856B}" destId="{DE34025A-7FBD-4B56-B039-6D068880E145}" srcOrd="3" destOrd="0" presId="urn:microsoft.com/office/officeart/2008/layout/VerticalCurvedList"/>
    <dgm:cxn modelId="{0C1C8178-DC7C-4E43-A6C5-87B821765B54}" type="presParOf" srcId="{DEC9AF53-FA58-40AE-8FB6-BCDF74C3856B}" destId="{255E7BA9-484C-4DB6-943D-B566763A52DB}" srcOrd="4" destOrd="0" presId="urn:microsoft.com/office/officeart/2008/layout/VerticalCurvedList"/>
    <dgm:cxn modelId="{E9B3C338-E51E-4308-993D-3B0D8996508F}" type="presParOf" srcId="{255E7BA9-484C-4DB6-943D-B566763A52DB}" destId="{442402F3-D1E7-4F16-AF96-AE5CB4D66067}" srcOrd="0" destOrd="0" presId="urn:microsoft.com/office/officeart/2008/layout/VerticalCurvedList"/>
    <dgm:cxn modelId="{5B4E4D93-177D-41F9-80B6-7AB28E4E42AC}" type="presParOf" srcId="{DEC9AF53-FA58-40AE-8FB6-BCDF74C3856B}" destId="{91433115-E62F-4E0E-893D-6346C2C08A60}" srcOrd="5" destOrd="0" presId="urn:microsoft.com/office/officeart/2008/layout/VerticalCurvedList"/>
    <dgm:cxn modelId="{D5EE1B7C-B75C-4696-A607-586D023D3B38}" type="presParOf" srcId="{DEC9AF53-FA58-40AE-8FB6-BCDF74C3856B}" destId="{FB79050E-E0C5-4D12-97F3-AEA74C86A326}" srcOrd="6" destOrd="0" presId="urn:microsoft.com/office/officeart/2008/layout/VerticalCurvedList"/>
    <dgm:cxn modelId="{1F29988D-62E0-446A-B28E-36A07E7EC4B4}" type="presParOf" srcId="{FB79050E-E0C5-4D12-97F3-AEA74C86A326}" destId="{3D1CD622-07F3-4F9B-9D93-1F202B837723}" srcOrd="0" destOrd="0" presId="urn:microsoft.com/office/officeart/2008/layout/VerticalCurvedList"/>
    <dgm:cxn modelId="{40B1694C-7366-4D2F-A8E4-C47C643822D1}" type="presParOf" srcId="{DEC9AF53-FA58-40AE-8FB6-BCDF74C3856B}" destId="{7EF4876A-AFA1-4D2F-8710-A02C44A406E1}" srcOrd="7" destOrd="0" presId="urn:microsoft.com/office/officeart/2008/layout/VerticalCurvedList"/>
    <dgm:cxn modelId="{89C67F73-11F2-4D2B-9D75-F6873469114E}" type="presParOf" srcId="{DEC9AF53-FA58-40AE-8FB6-BCDF74C3856B}" destId="{802607D9-E77B-4409-AE2F-8E4F2E93CCBC}" srcOrd="8" destOrd="0" presId="urn:microsoft.com/office/officeart/2008/layout/VerticalCurvedList"/>
    <dgm:cxn modelId="{188420FA-EDDE-43A9-BD8B-D6E19A210FF5}" type="presParOf" srcId="{802607D9-E77B-4409-AE2F-8E4F2E93CCBC}" destId="{AF9460C3-5BBD-4D65-9969-8D7101CB04F8}"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D03DE6-3A44-4BCE-B365-E3DBA1D20D19}">
      <dsp:nvSpPr>
        <dsp:cNvPr id="0" name=""/>
        <dsp:cNvSpPr/>
      </dsp:nvSpPr>
      <dsp:spPr>
        <a:xfrm>
          <a:off x="-4999063" y="-765937"/>
          <a:ext cx="5953603" cy="5953603"/>
        </a:xfrm>
        <a:prstGeom prst="blockArc">
          <a:avLst>
            <a:gd name="adj1" fmla="val 18900000"/>
            <a:gd name="adj2" fmla="val 2700000"/>
            <a:gd name="adj3" fmla="val 363"/>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A938E8-62E4-4A49-B46D-1D2DDCA189CF}">
      <dsp:nvSpPr>
        <dsp:cNvPr id="0" name=""/>
        <dsp:cNvSpPr/>
      </dsp:nvSpPr>
      <dsp:spPr>
        <a:xfrm>
          <a:off x="499838" y="339942"/>
          <a:ext cx="6024382" cy="680238"/>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539940" tIns="71120" rIns="71120" bIns="71120" numCol="1" spcCol="1270" anchor="ctr" anchorCtr="0">
          <a:noAutofit/>
        </a:bodyPr>
        <a:lstStyle/>
        <a:p>
          <a:pPr marL="0" lvl="0" indent="0" algn="l" defTabSz="1244600">
            <a:lnSpc>
              <a:spcPct val="90000"/>
            </a:lnSpc>
            <a:spcBef>
              <a:spcPct val="0"/>
            </a:spcBef>
            <a:spcAft>
              <a:spcPct val="35000"/>
            </a:spcAft>
            <a:buNone/>
          </a:pPr>
          <a:r>
            <a:rPr lang="en-US" sz="2800" kern="1200"/>
            <a:t>Tổng quan và các khái cơ bản</a:t>
          </a:r>
        </a:p>
      </dsp:txBody>
      <dsp:txXfrm>
        <a:off x="499838" y="339942"/>
        <a:ext cx="6024382" cy="680238"/>
      </dsp:txXfrm>
    </dsp:sp>
    <dsp:sp modelId="{5D5F669C-4BE7-4FCA-B1C5-111DE91055DC}">
      <dsp:nvSpPr>
        <dsp:cNvPr id="0" name=""/>
        <dsp:cNvSpPr/>
      </dsp:nvSpPr>
      <dsp:spPr>
        <a:xfrm>
          <a:off x="74689" y="254912"/>
          <a:ext cx="850298" cy="85029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1">
          <a:scrgbClr r="0" g="0" b="0"/>
        </a:fillRef>
        <a:effectRef idx="2">
          <a:scrgbClr r="0" g="0" b="0"/>
        </a:effectRef>
        <a:fontRef idx="minor"/>
      </dsp:style>
    </dsp:sp>
    <dsp:sp modelId="{DE34025A-7FBD-4B56-B039-6D068880E145}">
      <dsp:nvSpPr>
        <dsp:cNvPr id="0" name=""/>
        <dsp:cNvSpPr/>
      </dsp:nvSpPr>
      <dsp:spPr>
        <a:xfrm>
          <a:off x="889835" y="1360477"/>
          <a:ext cx="5634386" cy="680238"/>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539940" tIns="71120" rIns="71120" bIns="71120" numCol="1" spcCol="1270" anchor="ctr" anchorCtr="0">
          <a:noAutofit/>
        </a:bodyPr>
        <a:lstStyle/>
        <a:p>
          <a:pPr marL="0" lvl="0" indent="0" algn="l" defTabSz="1244600">
            <a:lnSpc>
              <a:spcPct val="90000"/>
            </a:lnSpc>
            <a:spcBef>
              <a:spcPct val="0"/>
            </a:spcBef>
            <a:spcAft>
              <a:spcPct val="35000"/>
            </a:spcAft>
            <a:buNone/>
          </a:pPr>
          <a:r>
            <a:rPr lang="en-US" sz="2800" kern="1200"/>
            <a:t>Lập trình STM32 + Matrix + LCD</a:t>
          </a:r>
        </a:p>
      </dsp:txBody>
      <dsp:txXfrm>
        <a:off x="889835" y="1360477"/>
        <a:ext cx="5634386" cy="680238"/>
      </dsp:txXfrm>
    </dsp:sp>
    <dsp:sp modelId="{442402F3-D1E7-4F16-AF96-AE5CB4D66067}">
      <dsp:nvSpPr>
        <dsp:cNvPr id="0" name=""/>
        <dsp:cNvSpPr/>
      </dsp:nvSpPr>
      <dsp:spPr>
        <a:xfrm>
          <a:off x="464685" y="1275447"/>
          <a:ext cx="850298" cy="85029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1">
          <a:scrgbClr r="0" g="0" b="0"/>
        </a:fillRef>
        <a:effectRef idx="2">
          <a:scrgbClr r="0" g="0" b="0"/>
        </a:effectRef>
        <a:fontRef idx="minor"/>
      </dsp:style>
    </dsp:sp>
    <dsp:sp modelId="{91433115-E62F-4E0E-893D-6346C2C08A60}">
      <dsp:nvSpPr>
        <dsp:cNvPr id="0" name=""/>
        <dsp:cNvSpPr/>
      </dsp:nvSpPr>
      <dsp:spPr>
        <a:xfrm>
          <a:off x="889835" y="2381012"/>
          <a:ext cx="5634386" cy="680238"/>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539940" tIns="71120" rIns="71120" bIns="71120" numCol="1" spcCol="1270" anchor="ctr" anchorCtr="0">
          <a:noAutofit/>
        </a:bodyPr>
        <a:lstStyle/>
        <a:p>
          <a:pPr marL="0" lvl="0" indent="0" algn="l" defTabSz="1244600">
            <a:lnSpc>
              <a:spcPct val="90000"/>
            </a:lnSpc>
            <a:spcBef>
              <a:spcPct val="0"/>
            </a:spcBef>
            <a:spcAft>
              <a:spcPct val="35000"/>
            </a:spcAft>
            <a:buNone/>
          </a:pPr>
          <a:r>
            <a:rPr lang="en-US" sz="2800" kern="1200"/>
            <a:t>Kết hợp module SIM</a:t>
          </a:r>
        </a:p>
      </dsp:txBody>
      <dsp:txXfrm>
        <a:off x="889835" y="2381012"/>
        <a:ext cx="5634386" cy="680238"/>
      </dsp:txXfrm>
    </dsp:sp>
    <dsp:sp modelId="{3D1CD622-07F3-4F9B-9D93-1F202B837723}">
      <dsp:nvSpPr>
        <dsp:cNvPr id="0" name=""/>
        <dsp:cNvSpPr/>
      </dsp:nvSpPr>
      <dsp:spPr>
        <a:xfrm>
          <a:off x="464685" y="2295982"/>
          <a:ext cx="850298" cy="85029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1">
          <a:scrgbClr r="0" g="0" b="0"/>
        </a:fillRef>
        <a:effectRef idx="2">
          <a:scrgbClr r="0" g="0" b="0"/>
        </a:effectRef>
        <a:fontRef idx="minor"/>
      </dsp:style>
    </dsp:sp>
    <dsp:sp modelId="{7EF4876A-AFA1-4D2F-8710-A02C44A406E1}">
      <dsp:nvSpPr>
        <dsp:cNvPr id="0" name=""/>
        <dsp:cNvSpPr/>
      </dsp:nvSpPr>
      <dsp:spPr>
        <a:xfrm>
          <a:off x="499838" y="3401547"/>
          <a:ext cx="6024382" cy="680238"/>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539940" tIns="71120" rIns="71120" bIns="71120" numCol="1" spcCol="1270" anchor="ctr" anchorCtr="0">
          <a:noAutofit/>
        </a:bodyPr>
        <a:lstStyle/>
        <a:p>
          <a:pPr marL="0" lvl="0" indent="0" algn="l" defTabSz="1244600">
            <a:lnSpc>
              <a:spcPct val="90000"/>
            </a:lnSpc>
            <a:spcBef>
              <a:spcPct val="0"/>
            </a:spcBef>
            <a:spcAft>
              <a:spcPct val="35000"/>
            </a:spcAft>
            <a:buNone/>
          </a:pPr>
          <a:r>
            <a:rPr lang="en-US" sz="2800" kern="1200"/>
            <a:t>Hoàn thiện sản phẩm</a:t>
          </a:r>
        </a:p>
      </dsp:txBody>
      <dsp:txXfrm>
        <a:off x="499838" y="3401547"/>
        <a:ext cx="6024382" cy="680238"/>
      </dsp:txXfrm>
    </dsp:sp>
    <dsp:sp modelId="{AF9460C3-5BBD-4D65-9969-8D7101CB04F8}">
      <dsp:nvSpPr>
        <dsp:cNvPr id="0" name=""/>
        <dsp:cNvSpPr/>
      </dsp:nvSpPr>
      <dsp:spPr>
        <a:xfrm>
          <a:off x="74689" y="3316517"/>
          <a:ext cx="850298" cy="85029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1C8B97-B0A2-485C-87FE-11AB7A2C2051}" type="datetimeFigureOut">
              <a:rPr lang="en-US" smtClean="0"/>
              <a:t>4/24/2021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699E8C-9BB9-4577-AEAF-C5664D72AC9A}" type="slidenum">
              <a:rPr lang="en-US" smtClean="0"/>
              <a:t>‹#›</a:t>
            </a:fld>
            <a:endParaRPr lang="en-US"/>
          </a:p>
        </p:txBody>
      </p:sp>
    </p:spTree>
    <p:extLst>
      <p:ext uri="{BB962C8B-B14F-4D97-AF65-F5344CB8AC3E}">
        <p14:creationId xmlns:p14="http://schemas.microsoft.com/office/powerpoint/2010/main" val="18153618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699E8C-9BB9-4577-AEAF-C5664D72AC9A}" type="slidenum">
              <a:rPr lang="en-US" smtClean="0"/>
              <a:t>1</a:t>
            </a:fld>
            <a:endParaRPr lang="en-US"/>
          </a:p>
        </p:txBody>
      </p:sp>
    </p:spTree>
    <p:extLst>
      <p:ext uri="{BB962C8B-B14F-4D97-AF65-F5344CB8AC3E}">
        <p14:creationId xmlns:p14="http://schemas.microsoft.com/office/powerpoint/2010/main" val="15355872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699E8C-9BB9-4577-AEAF-C5664D72AC9A}" type="slidenum">
              <a:rPr lang="en-US" smtClean="0"/>
              <a:t>14</a:t>
            </a:fld>
            <a:endParaRPr lang="en-US"/>
          </a:p>
        </p:txBody>
      </p:sp>
    </p:spTree>
    <p:extLst>
      <p:ext uri="{BB962C8B-B14F-4D97-AF65-F5344CB8AC3E}">
        <p14:creationId xmlns:p14="http://schemas.microsoft.com/office/powerpoint/2010/main" val="1661878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699E8C-9BB9-4577-AEAF-C5664D72AC9A}" type="slidenum">
              <a:rPr lang="en-US" smtClean="0"/>
              <a:t>4</a:t>
            </a:fld>
            <a:endParaRPr lang="en-US"/>
          </a:p>
        </p:txBody>
      </p:sp>
    </p:spTree>
    <p:extLst>
      <p:ext uri="{BB962C8B-B14F-4D97-AF65-F5344CB8AC3E}">
        <p14:creationId xmlns:p14="http://schemas.microsoft.com/office/powerpoint/2010/main" val="3294411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699E8C-9BB9-4577-AEAF-C5664D72AC9A}" type="slidenum">
              <a:rPr lang="en-US" smtClean="0"/>
              <a:t>5</a:t>
            </a:fld>
            <a:endParaRPr lang="en-US"/>
          </a:p>
        </p:txBody>
      </p:sp>
    </p:spTree>
    <p:extLst>
      <p:ext uri="{BB962C8B-B14F-4D97-AF65-F5344CB8AC3E}">
        <p14:creationId xmlns:p14="http://schemas.microsoft.com/office/powerpoint/2010/main" val="2239269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a:solidFill>
                  <a:schemeClr val="tx1"/>
                </a:solidFill>
                <a:effectLst/>
                <a:latin typeface="+mn-lt"/>
                <a:ea typeface="+mn-ea"/>
                <a:cs typeface="+mn-cs"/>
              </a:rPr>
              <a:t>Có thể đây là câu hỏi hơi thừa, nhưng mình vẫn đề cập để biết đâu được một số bạn lại cần tới nó vì đơn giản thừa vẫn hơn là thiếu thông tin</a:t>
            </a:r>
            <a:br>
              <a:rPr lang="vi-VN"/>
            </a:br>
            <a:r>
              <a:rPr lang="vi-VN" sz="1200" b="0" i="0" kern="1200">
                <a:solidFill>
                  <a:schemeClr val="tx1"/>
                </a:solidFill>
                <a:effectLst/>
                <a:latin typeface="+mn-lt"/>
                <a:ea typeface="+mn-ea"/>
                <a:cs typeface="+mn-cs"/>
              </a:rPr>
              <a:t>– Nếu bạn chuẩn bị mua module sim về nghiên cứu thì bạn nên</a:t>
            </a:r>
            <a:r>
              <a:rPr lang="vi-VN" sz="1200" b="1" i="0" kern="1200">
                <a:solidFill>
                  <a:schemeClr val="tx1"/>
                </a:solidFill>
                <a:effectLst/>
                <a:latin typeface="+mn-lt"/>
                <a:ea typeface="+mn-ea"/>
                <a:cs typeface="+mn-cs"/>
              </a:rPr>
              <a:t> chọn mua những module thuộc dòng SIM800, SIM800A</a:t>
            </a:r>
            <a:r>
              <a:rPr lang="vi-VN" sz="1200" b="0" i="0" kern="1200">
                <a:solidFill>
                  <a:schemeClr val="tx1"/>
                </a:solidFill>
                <a:effectLst/>
                <a:latin typeface="+mn-lt"/>
                <a:ea typeface="+mn-ea"/>
                <a:cs typeface="+mn-cs"/>
              </a:rPr>
              <a:t>. Còn 2 dòng module sim800C và SIM800L do được lược bỏ 1 số chức năng về phần cứng nên có thể bạn sẽ gặp đôi chút rắc rối. Nhưng nếu bạn đã lỡ mua rồi thì không sao đâu nhé, cứ yên tâm sử dụng , có gặp lỗi thì từ từ giải quyết nó thôi.</a:t>
            </a:r>
            <a:br>
              <a:rPr lang="vi-VN"/>
            </a:br>
            <a:r>
              <a:rPr lang="vi-VN" sz="1200" b="0" i="0" kern="1200">
                <a:solidFill>
                  <a:schemeClr val="tx1"/>
                </a:solidFill>
                <a:effectLst/>
                <a:latin typeface="+mn-lt"/>
                <a:ea typeface="+mn-ea"/>
                <a:cs typeface="+mn-cs"/>
              </a:rPr>
              <a:t>– </a:t>
            </a:r>
            <a:r>
              <a:rPr lang="vi-VN" sz="1200" b="1" i="0" kern="1200">
                <a:solidFill>
                  <a:schemeClr val="tx1"/>
                </a:solidFill>
                <a:effectLst/>
                <a:latin typeface="+mn-lt"/>
                <a:ea typeface="+mn-ea"/>
                <a:cs typeface="+mn-cs"/>
              </a:rPr>
              <a:t>Nên chọn những module phần cứng có hỗ trợ sẵn thiết kế mạch nguồn hạ áp và anten ngoài</a:t>
            </a:r>
            <a:r>
              <a:rPr lang="vi-VN" sz="1200" b="0" i="0" kern="1200">
                <a:solidFill>
                  <a:schemeClr val="tx1"/>
                </a:solidFill>
                <a:effectLst/>
                <a:latin typeface="+mn-lt"/>
                <a:ea typeface="+mn-ea"/>
                <a:cs typeface="+mn-cs"/>
              </a:rPr>
              <a:t>. Bạn sẽ gặp chút rắc rối về mạch nguồn nếu sử dụng các module ko có hạ áp mà chỉ ra chân nhé. Bởi vì đa số module sim đều dùng </a:t>
            </a:r>
            <a:r>
              <a:rPr lang="vi-VN" sz="1200" b="1" i="0" kern="1200">
                <a:solidFill>
                  <a:schemeClr val="tx1"/>
                </a:solidFill>
                <a:effectLst/>
                <a:latin typeface="+mn-lt"/>
                <a:ea typeface="+mn-ea"/>
                <a:cs typeface="+mn-cs"/>
              </a:rPr>
              <a:t>điện áp từ 3.4V-4.4V( và khuyến cáo nên dùng là 3.8V )</a:t>
            </a:r>
            <a:r>
              <a:rPr lang="vi-VN" sz="1200" b="0" i="0" kern="1200">
                <a:solidFill>
                  <a:schemeClr val="tx1"/>
                </a:solidFill>
                <a:effectLst/>
                <a:latin typeface="+mn-lt"/>
                <a:ea typeface="+mn-ea"/>
                <a:cs typeface="+mn-cs"/>
              </a:rPr>
              <a:t> mà nguồn này thì không thông dụng và chúng ta lại phải sử dụng thêm mạch hạ áp rời.</a:t>
            </a:r>
            <a:br>
              <a:rPr lang="vi-VN"/>
            </a:br>
            <a:r>
              <a:rPr lang="vi-VN" sz="1200" b="0" i="0" kern="1200">
                <a:solidFill>
                  <a:schemeClr val="tx1"/>
                </a:solidFill>
                <a:effectLst/>
                <a:latin typeface="+mn-lt"/>
                <a:ea typeface="+mn-ea"/>
                <a:cs typeface="+mn-cs"/>
              </a:rPr>
              <a:t>– Chuẩn bị mạch cấp nguồn tốt , </a:t>
            </a:r>
            <a:r>
              <a:rPr lang="vi-VN" sz="1200" b="1" i="0" kern="1200">
                <a:solidFill>
                  <a:schemeClr val="tx1"/>
                </a:solidFill>
                <a:effectLst/>
                <a:latin typeface="+mn-lt"/>
                <a:ea typeface="+mn-ea"/>
                <a:cs typeface="+mn-cs"/>
              </a:rPr>
              <a:t>khuyên dùng với mạch có ngõ ra từ 2A trở lên</a:t>
            </a:r>
            <a:r>
              <a:rPr lang="vi-VN" sz="1200" b="0" i="0" kern="1200">
                <a:solidFill>
                  <a:schemeClr val="tx1"/>
                </a:solidFill>
                <a:effectLst/>
                <a:latin typeface="+mn-lt"/>
                <a:ea typeface="+mn-ea"/>
                <a:cs typeface="+mn-cs"/>
              </a:rPr>
              <a:t>. Thực tế thì module sim chỉ cần tối đa cỡ </a:t>
            </a:r>
            <a:r>
              <a:rPr lang="vi-VN" sz="1200" b="0" i="1" kern="1200">
                <a:solidFill>
                  <a:schemeClr val="tx1"/>
                </a:solidFill>
                <a:effectLst/>
                <a:latin typeface="+mn-lt"/>
                <a:ea typeface="+mn-ea"/>
                <a:cs typeface="+mn-cs"/>
              </a:rPr>
              <a:t>500mA/4V</a:t>
            </a:r>
            <a:r>
              <a:rPr lang="vi-VN" sz="1200" b="0" i="0" kern="1200">
                <a:solidFill>
                  <a:schemeClr val="tx1"/>
                </a:solidFill>
                <a:effectLst/>
                <a:latin typeface="+mn-lt"/>
                <a:ea typeface="+mn-ea"/>
                <a:cs typeface="+mn-cs"/>
              </a:rPr>
              <a:t> thôi nhưng đa số các mạch nguồn đều không đảm bảo đủ công suất. và khi khởi động cũng tốn khá nhiều nguồn nên chúng ta nên cấp dư hơn nhiều cái nó cần để đảm bảo hoạt động trơn tru.</a:t>
            </a:r>
            <a:endParaRPr lang="en-US" sz="1200" b="0" i="0" kern="1200">
              <a:solidFill>
                <a:schemeClr val="tx1"/>
              </a:solidFill>
              <a:effectLst/>
              <a:latin typeface="+mn-lt"/>
              <a:ea typeface="+mn-ea"/>
              <a:cs typeface="+mn-cs"/>
            </a:endParaRPr>
          </a:p>
          <a:p>
            <a:r>
              <a:rPr lang="vi-VN" sz="1200" b="0" i="0" kern="1200">
                <a:solidFill>
                  <a:schemeClr val="tx1"/>
                </a:solidFill>
                <a:effectLst/>
                <a:latin typeface="+mn-lt"/>
                <a:ea typeface="+mn-ea"/>
                <a:cs typeface="+mn-cs"/>
              </a:rPr>
              <a:t>Với các bạn sử dụng module sim có sẵn mạch hạ áp thì cứ sử dụng đúng thông số đầu vào trên mạch là ok. Thông thường đều hỗ trợ với nguồn 12V/2A hoặc 5V/2A</a:t>
            </a:r>
          </a:p>
          <a:p>
            <a:r>
              <a:rPr lang="vi-VN" sz="1200" b="0" i="0" kern="1200">
                <a:solidFill>
                  <a:schemeClr val="tx1"/>
                </a:solidFill>
                <a:effectLst/>
                <a:latin typeface="+mn-lt"/>
                <a:ea typeface="+mn-ea"/>
                <a:cs typeface="+mn-cs"/>
              </a:rPr>
              <a:t>Với các mạch chỉ ra chân và không có sẵn mạch nguồn, nếu bạn có sẵn nguồn cấp 5V thì nên dùng mạch hạ áp LDO MIC29302, nếu bạn có nguồn 9V,12V hoặc 24V thì nên sử dụng mạch hạ áp LM2596-ADJ ( nên chỉnh áp ra trước khi cấp vào mạch sim)</a:t>
            </a:r>
          </a:p>
          <a:p>
            <a:r>
              <a:rPr lang="vi-VN" sz="1200" b="0" i="0" kern="1200">
                <a:solidFill>
                  <a:schemeClr val="tx1"/>
                </a:solidFill>
                <a:effectLst/>
                <a:latin typeface="+mn-lt"/>
                <a:ea typeface="+mn-ea"/>
                <a:cs typeface="+mn-cs"/>
              </a:rPr>
              <a:t>Một số </a:t>
            </a:r>
            <a:r>
              <a:rPr lang="vi-VN" sz="1200" b="1" i="0" kern="1200">
                <a:solidFill>
                  <a:schemeClr val="tx1"/>
                </a:solidFill>
                <a:effectLst/>
                <a:latin typeface="+mn-lt"/>
                <a:ea typeface="+mn-ea"/>
                <a:cs typeface="+mn-cs"/>
              </a:rPr>
              <a:t>module sim sử dụng diode</a:t>
            </a:r>
            <a:r>
              <a:rPr lang="vi-VN" sz="1200" b="0" i="0" kern="1200">
                <a:solidFill>
                  <a:schemeClr val="tx1"/>
                </a:solidFill>
                <a:effectLst/>
                <a:latin typeface="+mn-lt"/>
                <a:ea typeface="+mn-ea"/>
                <a:cs typeface="+mn-cs"/>
              </a:rPr>
              <a:t> hạ áp từ 5V xuống 4V3 để nuôi mạch thì bạn nên lưu ý cấp đúng nguồn 5V cho loại này, tốt nhất nên sử dụng mạch LM2596 hạ áp xuống 5V để nuôi mạch, và nên </a:t>
            </a:r>
            <a:r>
              <a:rPr lang="vi-VN" sz="1200" b="1" i="0" kern="1200">
                <a:solidFill>
                  <a:schemeClr val="tx1"/>
                </a:solidFill>
                <a:effectLst/>
                <a:latin typeface="+mn-lt"/>
                <a:ea typeface="+mn-ea"/>
                <a:cs typeface="+mn-cs"/>
              </a:rPr>
              <a:t>mắc thêm tụ bù 1000uF</a:t>
            </a:r>
            <a:r>
              <a:rPr lang="vi-VN" sz="1200" b="0" i="0" kern="1200">
                <a:solidFill>
                  <a:schemeClr val="tx1"/>
                </a:solidFill>
                <a:effectLst/>
                <a:latin typeface="+mn-lt"/>
                <a:ea typeface="+mn-ea"/>
                <a:cs typeface="+mn-cs"/>
              </a:rPr>
              <a:t> để đảm bảo hoạt động ổn định.</a:t>
            </a:r>
          </a:p>
          <a:p>
            <a:r>
              <a:rPr lang="vi-VN" sz="1200" b="0" i="0" kern="1200">
                <a:solidFill>
                  <a:schemeClr val="tx1"/>
                </a:solidFill>
                <a:effectLst/>
                <a:latin typeface="+mn-lt"/>
                <a:ea typeface="+mn-ea"/>
                <a:cs typeface="+mn-cs"/>
              </a:rPr>
              <a:t>–</a:t>
            </a:r>
            <a:r>
              <a:rPr lang="vi-VN" sz="1200" b="1" i="0" kern="1200">
                <a:solidFill>
                  <a:schemeClr val="tx1"/>
                </a:solidFill>
                <a:effectLst/>
                <a:latin typeface="+mn-lt"/>
                <a:ea typeface="+mn-ea"/>
                <a:cs typeface="+mn-cs"/>
              </a:rPr>
              <a:t>Nên chọn thẻ sim của nhà mạng Viettel hoặc Vinaphone</a:t>
            </a:r>
            <a:r>
              <a:rPr lang="vi-VN" sz="1200" b="0" i="0" kern="1200">
                <a:solidFill>
                  <a:schemeClr val="tx1"/>
                </a:solidFill>
                <a:effectLst/>
                <a:latin typeface="+mn-lt"/>
                <a:ea typeface="+mn-ea"/>
                <a:cs typeface="+mn-cs"/>
              </a:rPr>
              <a:t>. Đôi khi ở một số nơi vùng sâu vùng xa hoặc ở nơi có sóng di động kém thì việc lựa chọn nhà mạng cũng giúp bạn hạn chế lỗi không đáng có. Một số nhà mạng như vietnamobile khi ở dùng ở vùng xa ( mình đã thử ở Cần Giờ ) thì sóng rất kém nên hạy bị tình trạng reset. Khi này module tiêu thụ nguồn khá nhiều nên nếu nguồn cấp không ổn định sẽ xảy ra tình trạng không nhận sim.</a:t>
            </a:r>
            <a:endParaRPr lang="en-US"/>
          </a:p>
        </p:txBody>
      </p:sp>
      <p:sp>
        <p:nvSpPr>
          <p:cNvPr id="4" name="Slide Number Placeholder 3"/>
          <p:cNvSpPr>
            <a:spLocks noGrp="1"/>
          </p:cNvSpPr>
          <p:nvPr>
            <p:ph type="sldNum" sz="quarter" idx="5"/>
          </p:nvPr>
        </p:nvSpPr>
        <p:spPr/>
        <p:txBody>
          <a:bodyPr/>
          <a:lstStyle/>
          <a:p>
            <a:fld id="{18699E8C-9BB9-4577-AEAF-C5664D72AC9A}" type="slidenum">
              <a:rPr lang="en-US" smtClean="0"/>
              <a:t>6</a:t>
            </a:fld>
            <a:endParaRPr lang="en-US"/>
          </a:p>
        </p:txBody>
      </p:sp>
    </p:spTree>
    <p:extLst>
      <p:ext uri="{BB962C8B-B14F-4D97-AF65-F5344CB8AC3E}">
        <p14:creationId xmlns:p14="http://schemas.microsoft.com/office/powerpoint/2010/main" val="41654599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a:solidFill>
                  <a:schemeClr val="tx1"/>
                </a:solidFill>
                <a:effectLst/>
                <a:latin typeface="+mn-lt"/>
                <a:ea typeface="+mn-ea"/>
                <a:cs typeface="+mn-cs"/>
              </a:rPr>
              <a:t>Có thể đây là câu hỏi hơi thừa, nhưng mình vẫn đề cập để biết đâu được một số bạn lại cần tới nó vì đơn giản thừa vẫn hơn là thiếu thông tin</a:t>
            </a:r>
            <a:br>
              <a:rPr lang="vi-VN"/>
            </a:br>
            <a:r>
              <a:rPr lang="vi-VN" sz="1200" b="0" i="0" kern="1200">
                <a:solidFill>
                  <a:schemeClr val="tx1"/>
                </a:solidFill>
                <a:effectLst/>
                <a:latin typeface="+mn-lt"/>
                <a:ea typeface="+mn-ea"/>
                <a:cs typeface="+mn-cs"/>
              </a:rPr>
              <a:t>– Nếu bạn chuẩn bị mua module sim về nghiên cứu thì bạn nên</a:t>
            </a:r>
            <a:r>
              <a:rPr lang="vi-VN" sz="1200" b="1" i="0" kern="1200">
                <a:solidFill>
                  <a:schemeClr val="tx1"/>
                </a:solidFill>
                <a:effectLst/>
                <a:latin typeface="+mn-lt"/>
                <a:ea typeface="+mn-ea"/>
                <a:cs typeface="+mn-cs"/>
              </a:rPr>
              <a:t> chọn mua những module thuộc dòng SIM800, SIM800A</a:t>
            </a:r>
            <a:r>
              <a:rPr lang="vi-VN" sz="1200" b="0" i="0" kern="1200">
                <a:solidFill>
                  <a:schemeClr val="tx1"/>
                </a:solidFill>
                <a:effectLst/>
                <a:latin typeface="+mn-lt"/>
                <a:ea typeface="+mn-ea"/>
                <a:cs typeface="+mn-cs"/>
              </a:rPr>
              <a:t>. Còn 2 dòng module sim800C và SIM800L do được lược bỏ 1 số chức năng về phần cứng nên có thể bạn sẽ gặp đôi chút rắc rối. Nhưng nếu bạn đã lỡ mua rồi thì không sao đâu nhé, cứ yên tâm sử dụng , có gặp lỗi thì từ từ giải quyết nó thôi.</a:t>
            </a:r>
            <a:br>
              <a:rPr lang="vi-VN"/>
            </a:br>
            <a:r>
              <a:rPr lang="vi-VN" sz="1200" b="0" i="0" kern="1200">
                <a:solidFill>
                  <a:schemeClr val="tx1"/>
                </a:solidFill>
                <a:effectLst/>
                <a:latin typeface="+mn-lt"/>
                <a:ea typeface="+mn-ea"/>
                <a:cs typeface="+mn-cs"/>
              </a:rPr>
              <a:t>– </a:t>
            </a:r>
            <a:r>
              <a:rPr lang="vi-VN" sz="1200" b="1" i="0" kern="1200">
                <a:solidFill>
                  <a:schemeClr val="tx1"/>
                </a:solidFill>
                <a:effectLst/>
                <a:latin typeface="+mn-lt"/>
                <a:ea typeface="+mn-ea"/>
                <a:cs typeface="+mn-cs"/>
              </a:rPr>
              <a:t>Nên chọn những module phần cứng có hỗ trợ sẵn thiết kế mạch nguồn hạ áp và anten ngoài</a:t>
            </a:r>
            <a:r>
              <a:rPr lang="vi-VN" sz="1200" b="0" i="0" kern="1200">
                <a:solidFill>
                  <a:schemeClr val="tx1"/>
                </a:solidFill>
                <a:effectLst/>
                <a:latin typeface="+mn-lt"/>
                <a:ea typeface="+mn-ea"/>
                <a:cs typeface="+mn-cs"/>
              </a:rPr>
              <a:t>. Bạn sẽ gặp chút rắc rối về mạch nguồn nếu sử dụng các module ko có hạ áp mà chỉ ra chân nhé. Bởi vì đa số module sim đều dùng </a:t>
            </a:r>
            <a:r>
              <a:rPr lang="vi-VN" sz="1200" b="1" i="0" kern="1200">
                <a:solidFill>
                  <a:schemeClr val="tx1"/>
                </a:solidFill>
                <a:effectLst/>
                <a:latin typeface="+mn-lt"/>
                <a:ea typeface="+mn-ea"/>
                <a:cs typeface="+mn-cs"/>
              </a:rPr>
              <a:t>điện áp từ 3.4V-4.4V( và khuyến cáo nên dùng là 3.8V )</a:t>
            </a:r>
            <a:r>
              <a:rPr lang="vi-VN" sz="1200" b="0" i="0" kern="1200">
                <a:solidFill>
                  <a:schemeClr val="tx1"/>
                </a:solidFill>
                <a:effectLst/>
                <a:latin typeface="+mn-lt"/>
                <a:ea typeface="+mn-ea"/>
                <a:cs typeface="+mn-cs"/>
              </a:rPr>
              <a:t> mà nguồn này thì không thông dụng và chúng ta lại phải sử dụng thêm mạch hạ áp rời.</a:t>
            </a:r>
            <a:br>
              <a:rPr lang="vi-VN"/>
            </a:br>
            <a:r>
              <a:rPr lang="vi-VN" sz="1200" b="0" i="0" kern="1200">
                <a:solidFill>
                  <a:schemeClr val="tx1"/>
                </a:solidFill>
                <a:effectLst/>
                <a:latin typeface="+mn-lt"/>
                <a:ea typeface="+mn-ea"/>
                <a:cs typeface="+mn-cs"/>
              </a:rPr>
              <a:t>– Chuẩn bị mạch cấp nguồn tốt , </a:t>
            </a:r>
            <a:r>
              <a:rPr lang="vi-VN" sz="1200" b="1" i="0" kern="1200">
                <a:solidFill>
                  <a:schemeClr val="tx1"/>
                </a:solidFill>
                <a:effectLst/>
                <a:latin typeface="+mn-lt"/>
                <a:ea typeface="+mn-ea"/>
                <a:cs typeface="+mn-cs"/>
              </a:rPr>
              <a:t>khuyên dùng với mạch có ngõ ra từ 2A trở lên</a:t>
            </a:r>
            <a:r>
              <a:rPr lang="vi-VN" sz="1200" b="0" i="0" kern="1200">
                <a:solidFill>
                  <a:schemeClr val="tx1"/>
                </a:solidFill>
                <a:effectLst/>
                <a:latin typeface="+mn-lt"/>
                <a:ea typeface="+mn-ea"/>
                <a:cs typeface="+mn-cs"/>
              </a:rPr>
              <a:t>. Thực tế thì module sim chỉ cần tối đa cỡ </a:t>
            </a:r>
            <a:r>
              <a:rPr lang="vi-VN" sz="1200" b="0" i="1" kern="1200">
                <a:solidFill>
                  <a:schemeClr val="tx1"/>
                </a:solidFill>
                <a:effectLst/>
                <a:latin typeface="+mn-lt"/>
                <a:ea typeface="+mn-ea"/>
                <a:cs typeface="+mn-cs"/>
              </a:rPr>
              <a:t>500mA/4V</a:t>
            </a:r>
            <a:r>
              <a:rPr lang="vi-VN" sz="1200" b="0" i="0" kern="1200">
                <a:solidFill>
                  <a:schemeClr val="tx1"/>
                </a:solidFill>
                <a:effectLst/>
                <a:latin typeface="+mn-lt"/>
                <a:ea typeface="+mn-ea"/>
                <a:cs typeface="+mn-cs"/>
              </a:rPr>
              <a:t> thôi nhưng đa số các mạch nguồn đều không đảm bảo đủ công suất. và khi khởi động cũng tốn khá nhiều nguồn nên chúng ta nên cấp dư hơn nhiều cái nó cần để đảm bảo hoạt động trơn tru.</a:t>
            </a:r>
            <a:endParaRPr lang="en-US" sz="1200" b="0" i="0" kern="1200">
              <a:solidFill>
                <a:schemeClr val="tx1"/>
              </a:solidFill>
              <a:effectLst/>
              <a:latin typeface="+mn-lt"/>
              <a:ea typeface="+mn-ea"/>
              <a:cs typeface="+mn-cs"/>
            </a:endParaRPr>
          </a:p>
          <a:p>
            <a:r>
              <a:rPr lang="vi-VN" sz="1200" b="0" i="0" kern="1200">
                <a:solidFill>
                  <a:schemeClr val="tx1"/>
                </a:solidFill>
                <a:effectLst/>
                <a:latin typeface="+mn-lt"/>
                <a:ea typeface="+mn-ea"/>
                <a:cs typeface="+mn-cs"/>
              </a:rPr>
              <a:t>Với các bạn sử dụng module sim có sẵn mạch hạ áp thì cứ sử dụng đúng thông số đầu vào trên mạch là ok. Thông thường đều hỗ trợ với nguồn 12V/2A hoặc 5V/2A</a:t>
            </a:r>
          </a:p>
          <a:p>
            <a:r>
              <a:rPr lang="vi-VN" sz="1200" b="0" i="0" kern="1200">
                <a:solidFill>
                  <a:schemeClr val="tx1"/>
                </a:solidFill>
                <a:effectLst/>
                <a:latin typeface="+mn-lt"/>
                <a:ea typeface="+mn-ea"/>
                <a:cs typeface="+mn-cs"/>
              </a:rPr>
              <a:t>Với các mạch chỉ ra chân và không có sẵn mạch nguồn, nếu bạn có sẵn nguồn cấp 5V thì nên dùng mạch hạ áp LDO MIC29302, nếu bạn có nguồn 9V,12V hoặc 24V thì nên sử dụng mạch hạ áp LM2596-ADJ ( nên chỉnh áp ra trước khi cấp vào mạch sim)</a:t>
            </a:r>
          </a:p>
          <a:p>
            <a:r>
              <a:rPr lang="vi-VN" sz="1200" b="0" i="0" kern="1200">
                <a:solidFill>
                  <a:schemeClr val="tx1"/>
                </a:solidFill>
                <a:effectLst/>
                <a:latin typeface="+mn-lt"/>
                <a:ea typeface="+mn-ea"/>
                <a:cs typeface="+mn-cs"/>
              </a:rPr>
              <a:t>Một số </a:t>
            </a:r>
            <a:r>
              <a:rPr lang="vi-VN" sz="1200" b="1" i="0" kern="1200">
                <a:solidFill>
                  <a:schemeClr val="tx1"/>
                </a:solidFill>
                <a:effectLst/>
                <a:latin typeface="+mn-lt"/>
                <a:ea typeface="+mn-ea"/>
                <a:cs typeface="+mn-cs"/>
              </a:rPr>
              <a:t>module sim sử dụng diode</a:t>
            </a:r>
            <a:r>
              <a:rPr lang="vi-VN" sz="1200" b="0" i="0" kern="1200">
                <a:solidFill>
                  <a:schemeClr val="tx1"/>
                </a:solidFill>
                <a:effectLst/>
                <a:latin typeface="+mn-lt"/>
                <a:ea typeface="+mn-ea"/>
                <a:cs typeface="+mn-cs"/>
              </a:rPr>
              <a:t> hạ áp từ 5V xuống 4V3 để nuôi mạch thì bạn nên lưu ý cấp đúng nguồn 5V cho loại này, tốt nhất nên sử dụng mạch LM2596 hạ áp xuống 5V để nuôi mạch, và nên </a:t>
            </a:r>
            <a:r>
              <a:rPr lang="vi-VN" sz="1200" b="1" i="0" kern="1200">
                <a:solidFill>
                  <a:schemeClr val="tx1"/>
                </a:solidFill>
                <a:effectLst/>
                <a:latin typeface="+mn-lt"/>
                <a:ea typeface="+mn-ea"/>
                <a:cs typeface="+mn-cs"/>
              </a:rPr>
              <a:t>mắc thêm tụ bù 1000uF</a:t>
            </a:r>
            <a:r>
              <a:rPr lang="vi-VN" sz="1200" b="0" i="0" kern="1200">
                <a:solidFill>
                  <a:schemeClr val="tx1"/>
                </a:solidFill>
                <a:effectLst/>
                <a:latin typeface="+mn-lt"/>
                <a:ea typeface="+mn-ea"/>
                <a:cs typeface="+mn-cs"/>
              </a:rPr>
              <a:t> để đảm bảo hoạt động ổn định.</a:t>
            </a:r>
          </a:p>
          <a:p>
            <a:r>
              <a:rPr lang="vi-VN" sz="1200" b="0" i="0" kern="1200">
                <a:solidFill>
                  <a:schemeClr val="tx1"/>
                </a:solidFill>
                <a:effectLst/>
                <a:latin typeface="+mn-lt"/>
                <a:ea typeface="+mn-ea"/>
                <a:cs typeface="+mn-cs"/>
              </a:rPr>
              <a:t>–</a:t>
            </a:r>
            <a:r>
              <a:rPr lang="vi-VN" sz="1200" b="1" i="0" kern="1200">
                <a:solidFill>
                  <a:schemeClr val="tx1"/>
                </a:solidFill>
                <a:effectLst/>
                <a:latin typeface="+mn-lt"/>
                <a:ea typeface="+mn-ea"/>
                <a:cs typeface="+mn-cs"/>
              </a:rPr>
              <a:t>Nên chọn thẻ sim của nhà mạng Viettel hoặc Vinaphone</a:t>
            </a:r>
            <a:r>
              <a:rPr lang="vi-VN" sz="1200" b="0" i="0" kern="1200">
                <a:solidFill>
                  <a:schemeClr val="tx1"/>
                </a:solidFill>
                <a:effectLst/>
                <a:latin typeface="+mn-lt"/>
                <a:ea typeface="+mn-ea"/>
                <a:cs typeface="+mn-cs"/>
              </a:rPr>
              <a:t>. Đôi khi ở một số nơi vùng sâu vùng xa hoặc ở nơi có sóng di động kém thì việc lựa chọn nhà mạng cũng giúp bạn hạn chế lỗi không đáng có. Một số nhà mạng như vietnamobile khi ở dùng ở vùng xa ( mình đã thử ở Cần Giờ ) thì sóng rất kém nên hạy bị tình trạng reset. Khi này module tiêu thụ nguồn khá nhiều nên nếu nguồn cấp không ổn định sẽ xảy ra tình trạng không nhận sim.</a:t>
            </a:r>
            <a:endParaRPr lang="en-US"/>
          </a:p>
        </p:txBody>
      </p:sp>
      <p:sp>
        <p:nvSpPr>
          <p:cNvPr id="4" name="Slide Number Placeholder 3"/>
          <p:cNvSpPr>
            <a:spLocks noGrp="1"/>
          </p:cNvSpPr>
          <p:nvPr>
            <p:ph type="sldNum" sz="quarter" idx="5"/>
          </p:nvPr>
        </p:nvSpPr>
        <p:spPr/>
        <p:txBody>
          <a:bodyPr/>
          <a:lstStyle/>
          <a:p>
            <a:fld id="{18699E8C-9BB9-4577-AEAF-C5664D72AC9A}" type="slidenum">
              <a:rPr lang="en-US" smtClean="0"/>
              <a:t>7</a:t>
            </a:fld>
            <a:endParaRPr lang="en-US"/>
          </a:p>
        </p:txBody>
      </p:sp>
    </p:spTree>
    <p:extLst>
      <p:ext uri="{BB962C8B-B14F-4D97-AF65-F5344CB8AC3E}">
        <p14:creationId xmlns:p14="http://schemas.microsoft.com/office/powerpoint/2010/main" val="421126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a:solidFill>
                  <a:schemeClr val="tx1"/>
                </a:solidFill>
                <a:effectLst/>
                <a:latin typeface="+mn-lt"/>
                <a:ea typeface="+mn-ea"/>
                <a:cs typeface="+mn-cs"/>
              </a:rPr>
              <a:t>Có thể đây là câu hỏi hơi thừa, nhưng mình vẫn đề cập để biết đâu được một số bạn lại cần tới nó vì đơn giản thừa vẫn hơn là thiếu thông tin</a:t>
            </a:r>
            <a:br>
              <a:rPr lang="vi-VN"/>
            </a:br>
            <a:r>
              <a:rPr lang="vi-VN" sz="1200" b="0" i="0" kern="1200">
                <a:solidFill>
                  <a:schemeClr val="tx1"/>
                </a:solidFill>
                <a:effectLst/>
                <a:latin typeface="+mn-lt"/>
                <a:ea typeface="+mn-ea"/>
                <a:cs typeface="+mn-cs"/>
              </a:rPr>
              <a:t>– Nếu bạn chuẩn bị mua module sim về nghiên cứu thì bạn nên</a:t>
            </a:r>
            <a:r>
              <a:rPr lang="vi-VN" sz="1200" b="1" i="0" kern="1200">
                <a:solidFill>
                  <a:schemeClr val="tx1"/>
                </a:solidFill>
                <a:effectLst/>
                <a:latin typeface="+mn-lt"/>
                <a:ea typeface="+mn-ea"/>
                <a:cs typeface="+mn-cs"/>
              </a:rPr>
              <a:t> chọn mua những module thuộc dòng SIM800, SIM800A</a:t>
            </a:r>
            <a:r>
              <a:rPr lang="vi-VN" sz="1200" b="0" i="0" kern="1200">
                <a:solidFill>
                  <a:schemeClr val="tx1"/>
                </a:solidFill>
                <a:effectLst/>
                <a:latin typeface="+mn-lt"/>
                <a:ea typeface="+mn-ea"/>
                <a:cs typeface="+mn-cs"/>
              </a:rPr>
              <a:t>. Còn 2 dòng module sim800C và SIM800L do được lược bỏ 1 số chức năng về phần cứng nên có thể bạn sẽ gặp đôi chút rắc rối. Nhưng nếu bạn đã lỡ mua rồi thì không sao đâu nhé, cứ yên tâm sử dụng , có gặp lỗi thì từ từ giải quyết nó thôi.</a:t>
            </a:r>
            <a:br>
              <a:rPr lang="vi-VN"/>
            </a:br>
            <a:r>
              <a:rPr lang="vi-VN" sz="1200" b="0" i="0" kern="1200">
                <a:solidFill>
                  <a:schemeClr val="tx1"/>
                </a:solidFill>
                <a:effectLst/>
                <a:latin typeface="+mn-lt"/>
                <a:ea typeface="+mn-ea"/>
                <a:cs typeface="+mn-cs"/>
              </a:rPr>
              <a:t>– </a:t>
            </a:r>
            <a:r>
              <a:rPr lang="vi-VN" sz="1200" b="1" i="0" kern="1200">
                <a:solidFill>
                  <a:schemeClr val="tx1"/>
                </a:solidFill>
                <a:effectLst/>
                <a:latin typeface="+mn-lt"/>
                <a:ea typeface="+mn-ea"/>
                <a:cs typeface="+mn-cs"/>
              </a:rPr>
              <a:t>Nên chọn những module phần cứng có hỗ trợ sẵn thiết kế mạch nguồn hạ áp và anten ngoài</a:t>
            </a:r>
            <a:r>
              <a:rPr lang="vi-VN" sz="1200" b="0" i="0" kern="1200">
                <a:solidFill>
                  <a:schemeClr val="tx1"/>
                </a:solidFill>
                <a:effectLst/>
                <a:latin typeface="+mn-lt"/>
                <a:ea typeface="+mn-ea"/>
                <a:cs typeface="+mn-cs"/>
              </a:rPr>
              <a:t>. Bạn sẽ gặp chút rắc rối về mạch nguồn nếu sử dụng các module ko có hạ áp mà chỉ ra chân nhé. Bởi vì đa số module sim đều dùng </a:t>
            </a:r>
            <a:r>
              <a:rPr lang="vi-VN" sz="1200" b="1" i="0" kern="1200">
                <a:solidFill>
                  <a:schemeClr val="tx1"/>
                </a:solidFill>
                <a:effectLst/>
                <a:latin typeface="+mn-lt"/>
                <a:ea typeface="+mn-ea"/>
                <a:cs typeface="+mn-cs"/>
              </a:rPr>
              <a:t>điện áp từ 3.4V-4.4V( và khuyến cáo nên dùng là 3.8V )</a:t>
            </a:r>
            <a:r>
              <a:rPr lang="vi-VN" sz="1200" b="0" i="0" kern="1200">
                <a:solidFill>
                  <a:schemeClr val="tx1"/>
                </a:solidFill>
                <a:effectLst/>
                <a:latin typeface="+mn-lt"/>
                <a:ea typeface="+mn-ea"/>
                <a:cs typeface="+mn-cs"/>
              </a:rPr>
              <a:t> mà nguồn này thì không thông dụng và chúng ta lại phải sử dụng thêm mạch hạ áp rời.</a:t>
            </a:r>
            <a:br>
              <a:rPr lang="vi-VN"/>
            </a:br>
            <a:r>
              <a:rPr lang="vi-VN" sz="1200" b="0" i="0" kern="1200">
                <a:solidFill>
                  <a:schemeClr val="tx1"/>
                </a:solidFill>
                <a:effectLst/>
                <a:latin typeface="+mn-lt"/>
                <a:ea typeface="+mn-ea"/>
                <a:cs typeface="+mn-cs"/>
              </a:rPr>
              <a:t>– Chuẩn bị mạch cấp nguồn tốt , </a:t>
            </a:r>
            <a:r>
              <a:rPr lang="vi-VN" sz="1200" b="1" i="0" kern="1200">
                <a:solidFill>
                  <a:schemeClr val="tx1"/>
                </a:solidFill>
                <a:effectLst/>
                <a:latin typeface="+mn-lt"/>
                <a:ea typeface="+mn-ea"/>
                <a:cs typeface="+mn-cs"/>
              </a:rPr>
              <a:t>khuyên dùng với mạch có ngõ ra từ 2A trở lên</a:t>
            </a:r>
            <a:r>
              <a:rPr lang="vi-VN" sz="1200" b="0" i="0" kern="1200">
                <a:solidFill>
                  <a:schemeClr val="tx1"/>
                </a:solidFill>
                <a:effectLst/>
                <a:latin typeface="+mn-lt"/>
                <a:ea typeface="+mn-ea"/>
                <a:cs typeface="+mn-cs"/>
              </a:rPr>
              <a:t>. Thực tế thì module sim chỉ cần tối đa cỡ </a:t>
            </a:r>
            <a:r>
              <a:rPr lang="vi-VN" sz="1200" b="0" i="1" kern="1200">
                <a:solidFill>
                  <a:schemeClr val="tx1"/>
                </a:solidFill>
                <a:effectLst/>
                <a:latin typeface="+mn-lt"/>
                <a:ea typeface="+mn-ea"/>
                <a:cs typeface="+mn-cs"/>
              </a:rPr>
              <a:t>500mA/4V</a:t>
            </a:r>
            <a:r>
              <a:rPr lang="vi-VN" sz="1200" b="0" i="0" kern="1200">
                <a:solidFill>
                  <a:schemeClr val="tx1"/>
                </a:solidFill>
                <a:effectLst/>
                <a:latin typeface="+mn-lt"/>
                <a:ea typeface="+mn-ea"/>
                <a:cs typeface="+mn-cs"/>
              </a:rPr>
              <a:t> thôi nhưng đa số các mạch nguồn đều không đảm bảo đủ công suất. và khi khởi động cũng tốn khá nhiều nguồn nên chúng ta nên cấp dư hơn nhiều cái nó cần để đảm bảo hoạt động trơn tru.</a:t>
            </a:r>
            <a:endParaRPr lang="en-US" sz="1200" b="0" i="0" kern="1200">
              <a:solidFill>
                <a:schemeClr val="tx1"/>
              </a:solidFill>
              <a:effectLst/>
              <a:latin typeface="+mn-lt"/>
              <a:ea typeface="+mn-ea"/>
              <a:cs typeface="+mn-cs"/>
            </a:endParaRPr>
          </a:p>
          <a:p>
            <a:r>
              <a:rPr lang="vi-VN" sz="1200" b="0" i="0" kern="1200">
                <a:solidFill>
                  <a:schemeClr val="tx1"/>
                </a:solidFill>
                <a:effectLst/>
                <a:latin typeface="+mn-lt"/>
                <a:ea typeface="+mn-ea"/>
                <a:cs typeface="+mn-cs"/>
              </a:rPr>
              <a:t>Với các bạn sử dụng module sim có sẵn mạch hạ áp thì cứ sử dụng đúng thông số đầu vào trên mạch là ok. Thông thường đều hỗ trợ với nguồn 12V/2A hoặc 5V/2A</a:t>
            </a:r>
          </a:p>
          <a:p>
            <a:r>
              <a:rPr lang="vi-VN" sz="1200" b="0" i="0" kern="1200">
                <a:solidFill>
                  <a:schemeClr val="tx1"/>
                </a:solidFill>
                <a:effectLst/>
                <a:latin typeface="+mn-lt"/>
                <a:ea typeface="+mn-ea"/>
                <a:cs typeface="+mn-cs"/>
              </a:rPr>
              <a:t>Với các mạch chỉ ra chân và không có sẵn mạch nguồn, nếu bạn có sẵn nguồn cấp 5V thì nên dùng mạch hạ áp LDO MIC29302, nếu bạn có nguồn 9V,12V hoặc 24V thì nên sử dụng mạch hạ áp LM2596-ADJ ( nên chỉnh áp ra trước khi cấp vào mạch sim)</a:t>
            </a:r>
          </a:p>
          <a:p>
            <a:r>
              <a:rPr lang="vi-VN" sz="1200" b="0" i="0" kern="1200">
                <a:solidFill>
                  <a:schemeClr val="tx1"/>
                </a:solidFill>
                <a:effectLst/>
                <a:latin typeface="+mn-lt"/>
                <a:ea typeface="+mn-ea"/>
                <a:cs typeface="+mn-cs"/>
              </a:rPr>
              <a:t>Một số </a:t>
            </a:r>
            <a:r>
              <a:rPr lang="vi-VN" sz="1200" b="1" i="0" kern="1200">
                <a:solidFill>
                  <a:schemeClr val="tx1"/>
                </a:solidFill>
                <a:effectLst/>
                <a:latin typeface="+mn-lt"/>
                <a:ea typeface="+mn-ea"/>
                <a:cs typeface="+mn-cs"/>
              </a:rPr>
              <a:t>module sim sử dụng diode</a:t>
            </a:r>
            <a:r>
              <a:rPr lang="vi-VN" sz="1200" b="0" i="0" kern="1200">
                <a:solidFill>
                  <a:schemeClr val="tx1"/>
                </a:solidFill>
                <a:effectLst/>
                <a:latin typeface="+mn-lt"/>
                <a:ea typeface="+mn-ea"/>
                <a:cs typeface="+mn-cs"/>
              </a:rPr>
              <a:t> hạ áp từ 5V xuống 4V3 để nuôi mạch thì bạn nên lưu ý cấp đúng nguồn 5V cho loại này, tốt nhất nên sử dụng mạch LM2596 hạ áp xuống 5V để nuôi mạch, và nên </a:t>
            </a:r>
            <a:r>
              <a:rPr lang="vi-VN" sz="1200" b="1" i="0" kern="1200">
                <a:solidFill>
                  <a:schemeClr val="tx1"/>
                </a:solidFill>
                <a:effectLst/>
                <a:latin typeface="+mn-lt"/>
                <a:ea typeface="+mn-ea"/>
                <a:cs typeface="+mn-cs"/>
              </a:rPr>
              <a:t>mắc thêm tụ bù 1000uF</a:t>
            </a:r>
            <a:r>
              <a:rPr lang="vi-VN" sz="1200" b="0" i="0" kern="1200">
                <a:solidFill>
                  <a:schemeClr val="tx1"/>
                </a:solidFill>
                <a:effectLst/>
                <a:latin typeface="+mn-lt"/>
                <a:ea typeface="+mn-ea"/>
                <a:cs typeface="+mn-cs"/>
              </a:rPr>
              <a:t> để đảm bảo hoạt động ổn định.</a:t>
            </a:r>
          </a:p>
          <a:p>
            <a:r>
              <a:rPr lang="vi-VN" sz="1200" b="0" i="0" kern="1200">
                <a:solidFill>
                  <a:schemeClr val="tx1"/>
                </a:solidFill>
                <a:effectLst/>
                <a:latin typeface="+mn-lt"/>
                <a:ea typeface="+mn-ea"/>
                <a:cs typeface="+mn-cs"/>
              </a:rPr>
              <a:t>–</a:t>
            </a:r>
            <a:r>
              <a:rPr lang="vi-VN" sz="1200" b="1" i="0" kern="1200">
                <a:solidFill>
                  <a:schemeClr val="tx1"/>
                </a:solidFill>
                <a:effectLst/>
                <a:latin typeface="+mn-lt"/>
                <a:ea typeface="+mn-ea"/>
                <a:cs typeface="+mn-cs"/>
              </a:rPr>
              <a:t>Nên chọn thẻ sim của nhà mạng Viettel hoặc Vinaphone</a:t>
            </a:r>
            <a:r>
              <a:rPr lang="vi-VN" sz="1200" b="0" i="0" kern="1200">
                <a:solidFill>
                  <a:schemeClr val="tx1"/>
                </a:solidFill>
                <a:effectLst/>
                <a:latin typeface="+mn-lt"/>
                <a:ea typeface="+mn-ea"/>
                <a:cs typeface="+mn-cs"/>
              </a:rPr>
              <a:t>. Đôi khi ở một số nơi vùng sâu vùng xa hoặc ở nơi có sóng di động kém thì việc lựa chọn nhà mạng cũng giúp bạn hạn chế lỗi không đáng có. Một số nhà mạng như vietnamobile khi ở dùng ở vùng xa ( mình đã thử ở Cần Giờ ) thì sóng rất kém nên hạy bị tình trạng reset. Khi này module tiêu thụ nguồn khá nhiều nên nếu nguồn cấp không ổn định sẽ xảy ra tình trạng không nhận sim.</a:t>
            </a:r>
            <a:endParaRPr lang="en-US"/>
          </a:p>
        </p:txBody>
      </p:sp>
      <p:sp>
        <p:nvSpPr>
          <p:cNvPr id="4" name="Slide Number Placeholder 3"/>
          <p:cNvSpPr>
            <a:spLocks noGrp="1"/>
          </p:cNvSpPr>
          <p:nvPr>
            <p:ph type="sldNum" sz="quarter" idx="5"/>
          </p:nvPr>
        </p:nvSpPr>
        <p:spPr/>
        <p:txBody>
          <a:bodyPr/>
          <a:lstStyle/>
          <a:p>
            <a:fld id="{18699E8C-9BB9-4577-AEAF-C5664D72AC9A}" type="slidenum">
              <a:rPr lang="en-US" smtClean="0"/>
              <a:t>8</a:t>
            </a:fld>
            <a:endParaRPr lang="en-US"/>
          </a:p>
        </p:txBody>
      </p:sp>
    </p:spTree>
    <p:extLst>
      <p:ext uri="{BB962C8B-B14F-4D97-AF65-F5344CB8AC3E}">
        <p14:creationId xmlns:p14="http://schemas.microsoft.com/office/powerpoint/2010/main" val="32112090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699E8C-9BB9-4577-AEAF-C5664D72AC9A}" type="slidenum">
              <a:rPr lang="en-US" smtClean="0"/>
              <a:t>9</a:t>
            </a:fld>
            <a:endParaRPr lang="en-US"/>
          </a:p>
        </p:txBody>
      </p:sp>
    </p:spTree>
    <p:extLst>
      <p:ext uri="{BB962C8B-B14F-4D97-AF65-F5344CB8AC3E}">
        <p14:creationId xmlns:p14="http://schemas.microsoft.com/office/powerpoint/2010/main" val="41867523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https://www.raviyp.com/difference-between-sim800-and-sim900-gsm-modules/</a:t>
            </a:r>
          </a:p>
          <a:p>
            <a:r>
              <a:rPr lang="en-US"/>
              <a:t>Sự giống nhau và 800 và 900</a:t>
            </a:r>
          </a:p>
          <a:p>
            <a:r>
              <a:rPr lang="en-US"/>
              <a:t>https://www.youtube.com/watch?v=Sn-uME6JYR0</a:t>
            </a:r>
          </a:p>
          <a:p>
            <a:r>
              <a:rPr lang="vi-VN" sz="1200" b="0" i="0" kern="1200">
                <a:solidFill>
                  <a:schemeClr val="tx1"/>
                </a:solidFill>
                <a:effectLst/>
                <a:latin typeface="+mn-lt"/>
                <a:ea typeface="+mn-ea"/>
                <a:cs typeface="+mn-cs"/>
              </a:rPr>
              <a:t>Có thể đây là câu hỏi hơi thừa, nhưng mình vẫn đề cập để biết đâu được một số bạn lại cần tới nó vì đơn giản thừa vẫn hơn là thiếu thông tin</a:t>
            </a:r>
            <a:br>
              <a:rPr lang="vi-VN"/>
            </a:br>
            <a:r>
              <a:rPr lang="vi-VN" sz="1200" b="0" i="0" kern="1200">
                <a:solidFill>
                  <a:schemeClr val="tx1"/>
                </a:solidFill>
                <a:effectLst/>
                <a:latin typeface="+mn-lt"/>
                <a:ea typeface="+mn-ea"/>
                <a:cs typeface="+mn-cs"/>
              </a:rPr>
              <a:t>– Nếu bạn chuẩn bị mua module sim về nghiên cứu thì bạn nên</a:t>
            </a:r>
            <a:r>
              <a:rPr lang="vi-VN" sz="1200" b="1" i="0" kern="1200">
                <a:solidFill>
                  <a:schemeClr val="tx1"/>
                </a:solidFill>
                <a:effectLst/>
                <a:latin typeface="+mn-lt"/>
                <a:ea typeface="+mn-ea"/>
                <a:cs typeface="+mn-cs"/>
              </a:rPr>
              <a:t> chọn mua những module thuộc dòng SIM800, SIM800A</a:t>
            </a:r>
            <a:r>
              <a:rPr lang="vi-VN" sz="1200" b="0" i="0" kern="1200">
                <a:solidFill>
                  <a:schemeClr val="tx1"/>
                </a:solidFill>
                <a:effectLst/>
                <a:latin typeface="+mn-lt"/>
                <a:ea typeface="+mn-ea"/>
                <a:cs typeface="+mn-cs"/>
              </a:rPr>
              <a:t>. Còn 2 dòng module sim800C và SIM800L do được lược bỏ 1 số chức năng về phần cứng nên có thể bạn sẽ gặp đôi chút rắc rối. Nhưng nếu bạn đã lỡ mua rồi thì không sao đâu nhé, cứ yên tâm sử dụng , có gặp lỗi thì từ từ giải quyết nó thôi.</a:t>
            </a:r>
            <a:endParaRPr lang="en-US"/>
          </a:p>
        </p:txBody>
      </p:sp>
      <p:sp>
        <p:nvSpPr>
          <p:cNvPr id="4" name="Slide Number Placeholder 3"/>
          <p:cNvSpPr>
            <a:spLocks noGrp="1"/>
          </p:cNvSpPr>
          <p:nvPr>
            <p:ph type="sldNum" sz="quarter" idx="5"/>
          </p:nvPr>
        </p:nvSpPr>
        <p:spPr/>
        <p:txBody>
          <a:bodyPr/>
          <a:lstStyle/>
          <a:p>
            <a:fld id="{18699E8C-9BB9-4577-AEAF-C5664D72AC9A}" type="slidenum">
              <a:rPr lang="en-US" smtClean="0"/>
              <a:t>10</a:t>
            </a:fld>
            <a:endParaRPr lang="en-US"/>
          </a:p>
        </p:txBody>
      </p:sp>
    </p:spTree>
    <p:extLst>
      <p:ext uri="{BB962C8B-B14F-4D97-AF65-F5344CB8AC3E}">
        <p14:creationId xmlns:p14="http://schemas.microsoft.com/office/powerpoint/2010/main" val="22790757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699E8C-9BB9-4577-AEAF-C5664D72AC9A}" type="slidenum">
              <a:rPr lang="en-US" smtClean="0"/>
              <a:t>11</a:t>
            </a:fld>
            <a:endParaRPr lang="en-US"/>
          </a:p>
        </p:txBody>
      </p:sp>
    </p:spTree>
    <p:extLst>
      <p:ext uri="{BB962C8B-B14F-4D97-AF65-F5344CB8AC3E}">
        <p14:creationId xmlns:p14="http://schemas.microsoft.com/office/powerpoint/2010/main" val="1111468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4/24/2021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153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4/24/2021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79624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4/24/2021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30697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4/24/2021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17379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4/24/2021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42293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4/24/2021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88283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4/24/2021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50680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4/24/2021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18417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4/24/2021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519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4/24/2021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97921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4/24/2021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4695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4/24/2021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3271969"/>
      </p:ext>
    </p:extLst>
  </p:cSld>
  <p:clrMap bg1="lt1" tx1="dk1" bg2="lt2" tx2="dk2" accent1="accent1" accent2="accent2" accent3="accent3" accent4="accent4" accent5="accent5" accent6="accent6" hlink="hlink" folHlink="folHlink"/>
  <p:sldLayoutIdLst>
    <p:sldLayoutId id="2147483880" r:id="rId1"/>
    <p:sldLayoutId id="2147483881" r:id="rId2"/>
    <p:sldLayoutId id="2147483882" r:id="rId3"/>
    <p:sldLayoutId id="2147483883" r:id="rId4"/>
    <p:sldLayoutId id="2147483884" r:id="rId5"/>
    <p:sldLayoutId id="2147483885" r:id="rId6"/>
    <p:sldLayoutId id="2147483886" r:id="rId7"/>
    <p:sldLayoutId id="2147483887" r:id="rId8"/>
    <p:sldLayoutId id="2147483888" r:id="rId9"/>
    <p:sldLayoutId id="2147483889" r:id="rId10"/>
    <p:sldLayoutId id="2147483890" r:id="rId11"/>
  </p:sldLayoutIdLst>
  <p:hf sldNum="0" hdr="0" ftr="0" dt="0"/>
  <p:txStyles>
    <p:titleStyle>
      <a:lvl1pPr algn="l" defTabSz="914400" rtl="0" eaLnBrk="1" latinLnBrk="0" hangingPunct="1">
        <a:lnSpc>
          <a:spcPct val="90000"/>
        </a:lnSpc>
        <a:spcBef>
          <a:spcPct val="0"/>
        </a:spcBef>
        <a:buNone/>
        <a:defRPr sz="53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3.gif"/><Relationship Id="rId5" Type="http://schemas.openxmlformats.org/officeDocument/2006/relationships/image" Target="../media/image12.gif"/><Relationship Id="rId4" Type="http://schemas.openxmlformats.org/officeDocument/2006/relationships/image" Target="../media/image11.gif"/></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54DCD9B2-D552-47A6-9FE2-15D7E8159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D81228-5F0A-4AC6-A579-03F9D880146A}"/>
              </a:ext>
            </a:extLst>
          </p:cNvPr>
          <p:cNvSpPr>
            <a:spLocks noGrp="1"/>
          </p:cNvSpPr>
          <p:nvPr>
            <p:ph type="ctrTitle"/>
          </p:nvPr>
        </p:nvSpPr>
        <p:spPr>
          <a:xfrm>
            <a:off x="5498091" y="760333"/>
            <a:ext cx="6347255" cy="3340755"/>
          </a:xfrm>
        </p:spPr>
        <p:txBody>
          <a:bodyPr>
            <a:normAutofit fontScale="90000"/>
          </a:bodyPr>
          <a:lstStyle/>
          <a:p>
            <a:pPr algn="ctr"/>
            <a:r>
              <a:rPr lang="en-US" sz="6200"/>
              <a:t>Lập trình Stm32 cài đặt và cảnh báo nhiệt độ từ nút nhấn thông qua Module SIM</a:t>
            </a:r>
          </a:p>
        </p:txBody>
      </p:sp>
      <p:sp>
        <p:nvSpPr>
          <p:cNvPr id="3" name="Subtitle 2">
            <a:extLst>
              <a:ext uri="{FF2B5EF4-FFF2-40B4-BE49-F238E27FC236}">
                <a16:creationId xmlns:a16="http://schemas.microsoft.com/office/drawing/2014/main" id="{CA94AD29-D821-4F83-ACFF-ABAF48707847}"/>
              </a:ext>
            </a:extLst>
          </p:cNvPr>
          <p:cNvSpPr>
            <a:spLocks noGrp="1"/>
          </p:cNvSpPr>
          <p:nvPr>
            <p:ph type="subTitle" idx="1"/>
          </p:nvPr>
        </p:nvSpPr>
        <p:spPr>
          <a:xfrm>
            <a:off x="6832349" y="4500309"/>
            <a:ext cx="3940617" cy="457196"/>
          </a:xfrm>
        </p:spPr>
        <p:txBody>
          <a:bodyPr>
            <a:normAutofit fontScale="92500"/>
          </a:bodyPr>
          <a:lstStyle/>
          <a:p>
            <a:r>
              <a:rPr lang="en-US">
                <a:solidFill>
                  <a:schemeClr val="tx1">
                    <a:lumMod val="85000"/>
                    <a:lumOff val="15000"/>
                  </a:schemeClr>
                </a:solidFill>
              </a:rPr>
              <a:t>Thực hiện: Huy Dang</a:t>
            </a:r>
          </a:p>
          <a:p>
            <a:endParaRPr lang="en-US">
              <a:solidFill>
                <a:schemeClr val="tx1">
                  <a:lumMod val="85000"/>
                  <a:lumOff val="15000"/>
                </a:schemeClr>
              </a:solidFill>
            </a:endParaRPr>
          </a:p>
        </p:txBody>
      </p:sp>
      <p:pic>
        <p:nvPicPr>
          <p:cNvPr id="4" name="Picture 3" descr="A picture containing text, sign, vector graphics&#10;&#10;Description automatically generated">
            <a:extLst>
              <a:ext uri="{FF2B5EF4-FFF2-40B4-BE49-F238E27FC236}">
                <a16:creationId xmlns:a16="http://schemas.microsoft.com/office/drawing/2014/main" id="{7460735B-CDC4-487C-B20D-A771062E4B56}"/>
              </a:ext>
            </a:extLst>
          </p:cNvPr>
          <p:cNvPicPr>
            <a:picLocks noChangeAspect="1"/>
          </p:cNvPicPr>
          <p:nvPr/>
        </p:nvPicPr>
        <p:blipFill rotWithShape="1">
          <a:blip r:embed="rId3">
            <a:extLst>
              <a:ext uri="{28A0092B-C50C-407E-A947-70E740481C1C}">
                <a14:useLocalDpi xmlns:a14="http://schemas.microsoft.com/office/drawing/2010/main" val="0"/>
              </a:ext>
            </a:extLst>
          </a:blip>
          <a:srcRect t="10731" r="2" b="2"/>
          <a:stretch/>
        </p:blipFill>
        <p:spPr>
          <a:xfrm>
            <a:off x="240558" y="1580825"/>
            <a:ext cx="4508029" cy="4024263"/>
          </a:xfrm>
          <a:prstGeom prst="rect">
            <a:avLst/>
          </a:prstGeom>
        </p:spPr>
      </p:pic>
      <p:cxnSp>
        <p:nvCxnSpPr>
          <p:cNvPr id="26" name="Straight Connector 25">
            <a:extLst>
              <a:ext uri="{FF2B5EF4-FFF2-40B4-BE49-F238E27FC236}">
                <a16:creationId xmlns:a16="http://schemas.microsoft.com/office/drawing/2014/main" id="{FCE0A9EA-62FA-4F43-BEF6-7BBBB3F90F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32349"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CCE25F7F-C10E-4478-90C0-93B61E6383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61438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7C199-8A16-4F29-8696-28887D88CF0E}"/>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Giới thiệu về Module SIM800</a:t>
            </a:r>
          </a:p>
        </p:txBody>
      </p:sp>
      <p:pic>
        <p:nvPicPr>
          <p:cNvPr id="4" name="Picture 3" descr="A picture containing text, sign, vector graphics&#10;&#10;Description automatically generated">
            <a:extLst>
              <a:ext uri="{FF2B5EF4-FFF2-40B4-BE49-F238E27FC236}">
                <a16:creationId xmlns:a16="http://schemas.microsoft.com/office/drawing/2014/main" id="{708614F4-E979-4011-90A5-0FEC75B08B44}"/>
              </a:ext>
            </a:extLst>
          </p:cNvPr>
          <p:cNvPicPr>
            <a:picLocks noChangeAspect="1"/>
          </p:cNvPicPr>
          <p:nvPr/>
        </p:nvPicPr>
        <p:blipFill rotWithShape="1">
          <a:blip r:embed="rId3">
            <a:extLst>
              <a:ext uri="{28A0092B-C50C-407E-A947-70E740481C1C}">
                <a14:useLocalDpi xmlns:a14="http://schemas.microsoft.com/office/drawing/2010/main" val="0"/>
              </a:ext>
            </a:extLst>
          </a:blip>
          <a:srcRect t="10731" r="2" b="2"/>
          <a:stretch/>
        </p:blipFill>
        <p:spPr>
          <a:xfrm>
            <a:off x="10269039" y="0"/>
            <a:ext cx="1922961" cy="1716604"/>
          </a:xfrm>
          <a:prstGeom prst="rect">
            <a:avLst/>
          </a:prstGeom>
        </p:spPr>
      </p:pic>
      <p:pic>
        <p:nvPicPr>
          <p:cNvPr id="3" name="Picture 2">
            <a:extLst>
              <a:ext uri="{FF2B5EF4-FFF2-40B4-BE49-F238E27FC236}">
                <a16:creationId xmlns:a16="http://schemas.microsoft.com/office/drawing/2014/main" id="{648E8B73-6FC4-43D2-868D-378014C29A12}"/>
              </a:ext>
            </a:extLst>
          </p:cNvPr>
          <p:cNvPicPr>
            <a:picLocks noChangeAspect="1"/>
          </p:cNvPicPr>
          <p:nvPr/>
        </p:nvPicPr>
        <p:blipFill>
          <a:blip r:embed="rId4"/>
          <a:stretch>
            <a:fillRect/>
          </a:stretch>
        </p:blipFill>
        <p:spPr>
          <a:xfrm>
            <a:off x="172798" y="1964529"/>
            <a:ext cx="6084568" cy="2484735"/>
          </a:xfrm>
          <a:prstGeom prst="rect">
            <a:avLst/>
          </a:prstGeom>
        </p:spPr>
      </p:pic>
      <p:pic>
        <p:nvPicPr>
          <p:cNvPr id="5" name="Picture 4">
            <a:extLst>
              <a:ext uri="{FF2B5EF4-FFF2-40B4-BE49-F238E27FC236}">
                <a16:creationId xmlns:a16="http://schemas.microsoft.com/office/drawing/2014/main" id="{173E7E67-0554-415C-931E-4C503DE9B8F6}"/>
              </a:ext>
            </a:extLst>
          </p:cNvPr>
          <p:cNvPicPr>
            <a:picLocks noChangeAspect="1"/>
          </p:cNvPicPr>
          <p:nvPr/>
        </p:nvPicPr>
        <p:blipFill>
          <a:blip r:embed="rId5"/>
          <a:stretch>
            <a:fillRect/>
          </a:stretch>
        </p:blipFill>
        <p:spPr>
          <a:xfrm>
            <a:off x="6443155" y="2784175"/>
            <a:ext cx="5576047" cy="2915508"/>
          </a:xfrm>
          <a:prstGeom prst="rect">
            <a:avLst/>
          </a:prstGeom>
        </p:spPr>
      </p:pic>
    </p:spTree>
    <p:extLst>
      <p:ext uri="{BB962C8B-B14F-4D97-AF65-F5344CB8AC3E}">
        <p14:creationId xmlns:p14="http://schemas.microsoft.com/office/powerpoint/2010/main" val="2789673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7C199-8A16-4F29-8696-28887D88CF0E}"/>
              </a:ext>
            </a:extLst>
          </p:cNvPr>
          <p:cNvSpPr>
            <a:spLocks noGrp="1"/>
          </p:cNvSpPr>
          <p:nvPr>
            <p:ph type="title"/>
          </p:nvPr>
        </p:nvSpPr>
        <p:spPr/>
        <p:txBody>
          <a:bodyPr>
            <a:normAutofit/>
          </a:bodyPr>
          <a:lstStyle/>
          <a:p>
            <a:pPr algn="ctr"/>
            <a:r>
              <a:rPr lang="en-US">
                <a:latin typeface="Times New Roman" panose="02020603050405020304" pitchFamily="18" charset="0"/>
                <a:cs typeface="Times New Roman" panose="02020603050405020304" pitchFamily="18" charset="0"/>
              </a:rPr>
              <a:t>3.	Các bước kiểm tra</a:t>
            </a:r>
          </a:p>
        </p:txBody>
      </p:sp>
      <p:pic>
        <p:nvPicPr>
          <p:cNvPr id="4" name="Picture 3" descr="A picture containing text, sign, vector graphics&#10;&#10;Description automatically generated">
            <a:extLst>
              <a:ext uri="{FF2B5EF4-FFF2-40B4-BE49-F238E27FC236}">
                <a16:creationId xmlns:a16="http://schemas.microsoft.com/office/drawing/2014/main" id="{708614F4-E979-4011-90A5-0FEC75B08B44}"/>
              </a:ext>
            </a:extLst>
          </p:cNvPr>
          <p:cNvPicPr>
            <a:picLocks noChangeAspect="1"/>
          </p:cNvPicPr>
          <p:nvPr/>
        </p:nvPicPr>
        <p:blipFill rotWithShape="1">
          <a:blip r:embed="rId3">
            <a:extLst>
              <a:ext uri="{28A0092B-C50C-407E-A947-70E740481C1C}">
                <a14:useLocalDpi xmlns:a14="http://schemas.microsoft.com/office/drawing/2010/main" val="0"/>
              </a:ext>
            </a:extLst>
          </a:blip>
          <a:srcRect t="10731" r="2" b="2"/>
          <a:stretch/>
        </p:blipFill>
        <p:spPr>
          <a:xfrm>
            <a:off x="10269039" y="0"/>
            <a:ext cx="1922961" cy="1716604"/>
          </a:xfrm>
          <a:prstGeom prst="rect">
            <a:avLst/>
          </a:prstGeom>
        </p:spPr>
      </p:pic>
      <p:pic>
        <p:nvPicPr>
          <p:cNvPr id="10" name="Picture 9">
            <a:extLst>
              <a:ext uri="{FF2B5EF4-FFF2-40B4-BE49-F238E27FC236}">
                <a16:creationId xmlns:a16="http://schemas.microsoft.com/office/drawing/2014/main" id="{6468F757-005C-460B-B5B2-76AA4724727D}"/>
              </a:ext>
            </a:extLst>
          </p:cNvPr>
          <p:cNvPicPr>
            <a:picLocks noChangeAspect="1"/>
          </p:cNvPicPr>
          <p:nvPr/>
        </p:nvPicPr>
        <p:blipFill>
          <a:blip r:embed="rId4"/>
          <a:stretch>
            <a:fillRect/>
          </a:stretch>
        </p:blipFill>
        <p:spPr>
          <a:xfrm>
            <a:off x="2090888" y="2249115"/>
            <a:ext cx="1723154" cy="1794359"/>
          </a:xfrm>
          <a:prstGeom prst="rect">
            <a:avLst/>
          </a:prstGeom>
        </p:spPr>
      </p:pic>
      <p:pic>
        <p:nvPicPr>
          <p:cNvPr id="12" name="Picture 11">
            <a:extLst>
              <a:ext uri="{FF2B5EF4-FFF2-40B4-BE49-F238E27FC236}">
                <a16:creationId xmlns:a16="http://schemas.microsoft.com/office/drawing/2014/main" id="{EF5048DC-261B-40D7-B386-D3E1CDA5B817}"/>
              </a:ext>
            </a:extLst>
          </p:cNvPr>
          <p:cNvPicPr>
            <a:picLocks noChangeAspect="1"/>
          </p:cNvPicPr>
          <p:nvPr/>
        </p:nvPicPr>
        <p:blipFill>
          <a:blip r:embed="rId5"/>
          <a:stretch>
            <a:fillRect/>
          </a:stretch>
        </p:blipFill>
        <p:spPr>
          <a:xfrm>
            <a:off x="5320574" y="2249114"/>
            <a:ext cx="1723154" cy="1794359"/>
          </a:xfrm>
          <a:prstGeom prst="rect">
            <a:avLst/>
          </a:prstGeom>
        </p:spPr>
      </p:pic>
      <p:sp>
        <p:nvSpPr>
          <p:cNvPr id="15" name="TextBox 14">
            <a:extLst>
              <a:ext uri="{FF2B5EF4-FFF2-40B4-BE49-F238E27FC236}">
                <a16:creationId xmlns:a16="http://schemas.microsoft.com/office/drawing/2014/main" id="{0662F122-66E2-4BBF-9DA2-AA1A621F8136}"/>
              </a:ext>
            </a:extLst>
          </p:cNvPr>
          <p:cNvSpPr txBox="1"/>
          <p:nvPr/>
        </p:nvSpPr>
        <p:spPr>
          <a:xfrm>
            <a:off x="1711909" y="4305033"/>
            <a:ext cx="2481112" cy="1631216"/>
          </a:xfrm>
          <a:prstGeom prst="rect">
            <a:avLst/>
          </a:prstGeom>
          <a:noFill/>
        </p:spPr>
        <p:txBody>
          <a:bodyPr wrap="square" rtlCol="0">
            <a:spAutoFit/>
          </a:bodyPr>
          <a:lstStyle/>
          <a:p>
            <a:pPr algn="ctr"/>
            <a:r>
              <a:rPr lang="en-US" sz="2000" b="1">
                <a:latin typeface="Times New Roman" panose="02020603050405020304" pitchFamily="18" charset="0"/>
                <a:cs typeface="Times New Roman" panose="02020603050405020304" pitchFamily="18" charset="0"/>
              </a:rPr>
              <a:t>Blink với chu kỳ 1s</a:t>
            </a:r>
          </a:p>
          <a:p>
            <a:pPr algn="ctr"/>
            <a:r>
              <a:rPr lang="vi-VN" sz="2000">
                <a:latin typeface="Times New Roman" panose="02020603050405020304" pitchFamily="18" charset="0"/>
                <a:cs typeface="Times New Roman" panose="02020603050405020304" pitchFamily="18" charset="0"/>
              </a:rPr>
              <a:t>Module đang hoạt động</a:t>
            </a:r>
            <a:r>
              <a:rPr lang="en-US" sz="200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nhưng chưa kết nối với mạng di động</a:t>
            </a:r>
          </a:p>
          <a:p>
            <a:pPr algn="ctr"/>
            <a:endParaRPr lang="en-US" sz="200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712669D5-DB85-40B7-A003-25DF1CB50D1A}"/>
              </a:ext>
            </a:extLst>
          </p:cNvPr>
          <p:cNvSpPr txBox="1"/>
          <p:nvPr/>
        </p:nvSpPr>
        <p:spPr>
          <a:xfrm>
            <a:off x="7776337" y="4305033"/>
            <a:ext cx="3362441" cy="1938992"/>
          </a:xfrm>
          <a:prstGeom prst="rect">
            <a:avLst/>
          </a:prstGeom>
          <a:noFill/>
        </p:spPr>
        <p:txBody>
          <a:bodyPr wrap="square" rtlCol="0">
            <a:spAutoFit/>
          </a:bodyPr>
          <a:lstStyle/>
          <a:p>
            <a:pPr algn="ctr"/>
            <a:r>
              <a:rPr lang="en-US" sz="2000" b="1"/>
              <a:t>Blink với chu kỳ 3s</a:t>
            </a:r>
          </a:p>
          <a:p>
            <a:pPr algn="ctr"/>
            <a:r>
              <a:rPr lang="en-US" sz="2000">
                <a:latin typeface="Times New Roman" panose="02020603050405020304" pitchFamily="18" charset="0"/>
                <a:cs typeface="Times New Roman" panose="02020603050405020304" pitchFamily="18" charset="0"/>
              </a:rPr>
              <a:t>Module đã kết nối thành công với mạng di động</a:t>
            </a:r>
          </a:p>
          <a:p>
            <a:pPr algn="ctr"/>
            <a:r>
              <a:rPr lang="en-US" sz="2000">
                <a:latin typeface="Times New Roman" panose="02020603050405020304" pitchFamily="18" charset="0"/>
                <a:cs typeface="Times New Roman" panose="02020603050405020304" pitchFamily="18" charset="0"/>
              </a:rPr>
              <a:t>bạn đã có thể gửi/nhận tin nhắn và gọi/nhận điện thoại</a:t>
            </a:r>
          </a:p>
          <a:p>
            <a:pPr algn="ctr"/>
            <a:endParaRPr lang="en-US" sz="2000" b="1">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6FDF58BE-B73D-46EC-875F-D36D6FCB664E}"/>
              </a:ext>
            </a:extLst>
          </p:cNvPr>
          <p:cNvSpPr txBox="1"/>
          <p:nvPr/>
        </p:nvSpPr>
        <p:spPr>
          <a:xfrm>
            <a:off x="4941595" y="4305033"/>
            <a:ext cx="2481112" cy="1015663"/>
          </a:xfrm>
          <a:prstGeom prst="rect">
            <a:avLst/>
          </a:prstGeom>
          <a:noFill/>
        </p:spPr>
        <p:txBody>
          <a:bodyPr wrap="square" rtlCol="0">
            <a:spAutoFit/>
          </a:bodyPr>
          <a:lstStyle/>
          <a:p>
            <a:pPr algn="ctr"/>
            <a:r>
              <a:rPr lang="en-US" sz="2000" b="1">
                <a:latin typeface="Times New Roman" panose="02020603050405020304" pitchFamily="18" charset="0"/>
                <a:cs typeface="Times New Roman" panose="02020603050405020304" pitchFamily="18" charset="0"/>
              </a:rPr>
              <a:t>Blink với chu kỳ 0.4s</a:t>
            </a:r>
          </a:p>
          <a:p>
            <a:pPr algn="ctr"/>
            <a:r>
              <a:rPr lang="en-US" sz="2000">
                <a:latin typeface="Times New Roman" panose="02020603050405020304" pitchFamily="18" charset="0"/>
                <a:cs typeface="Times New Roman" panose="02020603050405020304" pitchFamily="18" charset="0"/>
              </a:rPr>
              <a:t>Kết nối dữ liệu GPRS đang hoạt dộng</a:t>
            </a:r>
          </a:p>
        </p:txBody>
      </p:sp>
      <p:pic>
        <p:nvPicPr>
          <p:cNvPr id="5" name="Picture 4">
            <a:extLst>
              <a:ext uri="{FF2B5EF4-FFF2-40B4-BE49-F238E27FC236}">
                <a16:creationId xmlns:a16="http://schemas.microsoft.com/office/drawing/2014/main" id="{ACE986FF-7E1C-46CC-99A3-13285870E41E}"/>
              </a:ext>
            </a:extLst>
          </p:cNvPr>
          <p:cNvPicPr>
            <a:picLocks noChangeAspect="1"/>
          </p:cNvPicPr>
          <p:nvPr/>
        </p:nvPicPr>
        <p:blipFill>
          <a:blip r:embed="rId6"/>
          <a:stretch>
            <a:fillRect/>
          </a:stretch>
        </p:blipFill>
        <p:spPr>
          <a:xfrm>
            <a:off x="8550260" y="2249113"/>
            <a:ext cx="1718779" cy="1789803"/>
          </a:xfrm>
          <a:prstGeom prst="rect">
            <a:avLst/>
          </a:prstGeom>
        </p:spPr>
      </p:pic>
    </p:spTree>
    <p:extLst>
      <p:ext uri="{BB962C8B-B14F-4D97-AF65-F5344CB8AC3E}">
        <p14:creationId xmlns:p14="http://schemas.microsoft.com/office/powerpoint/2010/main" val="2134614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D9624-5D9D-4F65-A4A9-18978F12ED8F}"/>
              </a:ext>
            </a:extLst>
          </p:cNvPr>
          <p:cNvSpPr>
            <a:spLocks noGrp="1"/>
          </p:cNvSpPr>
          <p:nvPr>
            <p:ph type="title"/>
          </p:nvPr>
        </p:nvSpPr>
        <p:spPr>
          <a:xfrm>
            <a:off x="3916680" y="1027103"/>
            <a:ext cx="4141147" cy="748452"/>
          </a:xfrm>
        </p:spPr>
        <p:txBody>
          <a:bodyPr>
            <a:normAutofit fontScale="90000"/>
          </a:bodyPr>
          <a:lstStyle/>
          <a:p>
            <a:r>
              <a:rPr lang="en-US"/>
              <a:t>Sơ đồ tín hiệu</a:t>
            </a:r>
          </a:p>
        </p:txBody>
      </p:sp>
      <p:sp>
        <p:nvSpPr>
          <p:cNvPr id="4" name="Rectangle: Rounded Corners 3">
            <a:extLst>
              <a:ext uri="{FF2B5EF4-FFF2-40B4-BE49-F238E27FC236}">
                <a16:creationId xmlns:a16="http://schemas.microsoft.com/office/drawing/2014/main" id="{79D6F1BC-0A99-464C-80A1-7A4D56925856}"/>
              </a:ext>
            </a:extLst>
          </p:cNvPr>
          <p:cNvSpPr/>
          <p:nvPr/>
        </p:nvSpPr>
        <p:spPr>
          <a:xfrm>
            <a:off x="6353013" y="2404158"/>
            <a:ext cx="1704814" cy="6664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Times New Roman" panose="02020603050405020304" pitchFamily="18" charset="0"/>
                <a:cs typeface="Times New Roman" panose="02020603050405020304" pitchFamily="18" charset="0"/>
              </a:rPr>
              <a:t>Matrix4x4</a:t>
            </a:r>
          </a:p>
        </p:txBody>
      </p:sp>
      <p:sp>
        <p:nvSpPr>
          <p:cNvPr id="5" name="Rectangle: Rounded Corners 4">
            <a:extLst>
              <a:ext uri="{FF2B5EF4-FFF2-40B4-BE49-F238E27FC236}">
                <a16:creationId xmlns:a16="http://schemas.microsoft.com/office/drawing/2014/main" id="{5C6B8A27-1267-4024-839B-61F2EECED9B7}"/>
              </a:ext>
            </a:extLst>
          </p:cNvPr>
          <p:cNvSpPr/>
          <p:nvPr/>
        </p:nvSpPr>
        <p:spPr>
          <a:xfrm>
            <a:off x="3129365" y="2416409"/>
            <a:ext cx="1704814" cy="6664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Times New Roman" panose="02020603050405020304" pitchFamily="18" charset="0"/>
                <a:cs typeface="Times New Roman" panose="02020603050405020304" pitchFamily="18" charset="0"/>
              </a:rPr>
              <a:t>LCD2004</a:t>
            </a:r>
          </a:p>
        </p:txBody>
      </p:sp>
      <p:sp>
        <p:nvSpPr>
          <p:cNvPr id="6" name="Rectangle: Rounded Corners 5">
            <a:extLst>
              <a:ext uri="{FF2B5EF4-FFF2-40B4-BE49-F238E27FC236}">
                <a16:creationId xmlns:a16="http://schemas.microsoft.com/office/drawing/2014/main" id="{517C182A-C506-4FDE-B3BF-E3D83E6A8B2D}"/>
              </a:ext>
            </a:extLst>
          </p:cNvPr>
          <p:cNvSpPr/>
          <p:nvPr/>
        </p:nvSpPr>
        <p:spPr>
          <a:xfrm>
            <a:off x="7452101" y="4250153"/>
            <a:ext cx="1704814" cy="6664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Times New Roman" panose="02020603050405020304" pitchFamily="18" charset="0"/>
                <a:cs typeface="Times New Roman" panose="02020603050405020304" pitchFamily="18" charset="0"/>
              </a:rPr>
              <a:t>Relay</a:t>
            </a:r>
          </a:p>
        </p:txBody>
      </p:sp>
      <p:sp>
        <p:nvSpPr>
          <p:cNvPr id="7" name="Rectangle: Rounded Corners 6">
            <a:extLst>
              <a:ext uri="{FF2B5EF4-FFF2-40B4-BE49-F238E27FC236}">
                <a16:creationId xmlns:a16="http://schemas.microsoft.com/office/drawing/2014/main" id="{ABA439B5-C5C3-443F-99DA-05E5376151D8}"/>
              </a:ext>
            </a:extLst>
          </p:cNvPr>
          <p:cNvSpPr/>
          <p:nvPr/>
        </p:nvSpPr>
        <p:spPr>
          <a:xfrm>
            <a:off x="4779677" y="5404143"/>
            <a:ext cx="1704814" cy="6664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Times New Roman" panose="02020603050405020304" pitchFamily="18" charset="0"/>
                <a:cs typeface="Times New Roman" panose="02020603050405020304" pitchFamily="18" charset="0"/>
              </a:rPr>
              <a:t>DHT11</a:t>
            </a:r>
          </a:p>
        </p:txBody>
      </p:sp>
      <p:sp>
        <p:nvSpPr>
          <p:cNvPr id="8" name="Rectangle: Rounded Corners 7">
            <a:extLst>
              <a:ext uri="{FF2B5EF4-FFF2-40B4-BE49-F238E27FC236}">
                <a16:creationId xmlns:a16="http://schemas.microsoft.com/office/drawing/2014/main" id="{4983DA82-C8C8-4D44-ADA5-758C18A657B5}"/>
              </a:ext>
            </a:extLst>
          </p:cNvPr>
          <p:cNvSpPr/>
          <p:nvPr/>
        </p:nvSpPr>
        <p:spPr>
          <a:xfrm>
            <a:off x="1856697" y="4298196"/>
            <a:ext cx="1704814" cy="6664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Times New Roman" panose="02020603050405020304" pitchFamily="18" charset="0"/>
                <a:cs typeface="Times New Roman" panose="02020603050405020304" pitchFamily="18" charset="0"/>
              </a:rPr>
              <a:t>Module SIM</a:t>
            </a:r>
          </a:p>
        </p:txBody>
      </p:sp>
      <p:sp>
        <p:nvSpPr>
          <p:cNvPr id="9" name="Oval 8">
            <a:extLst>
              <a:ext uri="{FF2B5EF4-FFF2-40B4-BE49-F238E27FC236}">
                <a16:creationId xmlns:a16="http://schemas.microsoft.com/office/drawing/2014/main" id="{81D4EEDE-C556-43C8-B558-BD21F8B38A5F}"/>
              </a:ext>
            </a:extLst>
          </p:cNvPr>
          <p:cNvSpPr/>
          <p:nvPr/>
        </p:nvSpPr>
        <p:spPr>
          <a:xfrm>
            <a:off x="4872667" y="3429000"/>
            <a:ext cx="1518834" cy="1227983"/>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Times New Roman" panose="02020603050405020304" pitchFamily="18" charset="0"/>
                <a:cs typeface="Times New Roman" panose="02020603050405020304" pitchFamily="18" charset="0"/>
              </a:rPr>
              <a:t>STM32</a:t>
            </a:r>
          </a:p>
        </p:txBody>
      </p:sp>
      <p:cxnSp>
        <p:nvCxnSpPr>
          <p:cNvPr id="11" name="Connector: Elbow 10">
            <a:extLst>
              <a:ext uri="{FF2B5EF4-FFF2-40B4-BE49-F238E27FC236}">
                <a16:creationId xmlns:a16="http://schemas.microsoft.com/office/drawing/2014/main" id="{4F225875-EE34-4B01-BC9D-AA7940576EE5}"/>
              </a:ext>
            </a:extLst>
          </p:cNvPr>
          <p:cNvCxnSpPr>
            <a:cxnSpLocks/>
            <a:stCxn id="4" idx="2"/>
            <a:endCxn id="9" idx="7"/>
          </p:cNvCxnSpPr>
          <p:nvPr/>
        </p:nvCxnSpPr>
        <p:spPr>
          <a:xfrm rot="5400000">
            <a:off x="6418123" y="2821536"/>
            <a:ext cx="538249" cy="1036347"/>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67130131-6CF2-4A78-AD03-B236E0FF385B}"/>
              </a:ext>
            </a:extLst>
          </p:cNvPr>
          <p:cNvCxnSpPr>
            <a:cxnSpLocks/>
            <a:stCxn id="5" idx="2"/>
            <a:endCxn id="9" idx="1"/>
          </p:cNvCxnSpPr>
          <p:nvPr/>
        </p:nvCxnSpPr>
        <p:spPr>
          <a:xfrm rot="16200000" flipH="1">
            <a:off x="4275434" y="2789173"/>
            <a:ext cx="525998" cy="1113323"/>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FEA1EA4B-08C6-4604-B7C1-A162049E73C7}"/>
              </a:ext>
            </a:extLst>
          </p:cNvPr>
          <p:cNvCxnSpPr>
            <a:cxnSpLocks/>
            <a:stCxn id="8" idx="3"/>
            <a:endCxn id="9" idx="2"/>
          </p:cNvCxnSpPr>
          <p:nvPr/>
        </p:nvCxnSpPr>
        <p:spPr>
          <a:xfrm flipV="1">
            <a:off x="3561511" y="4042992"/>
            <a:ext cx="1311156" cy="58841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5684ED1C-0A2E-42E5-ABF3-C66074A55B08}"/>
              </a:ext>
            </a:extLst>
          </p:cNvPr>
          <p:cNvCxnSpPr>
            <a:cxnSpLocks/>
            <a:stCxn id="6" idx="1"/>
            <a:endCxn id="9" idx="6"/>
          </p:cNvCxnSpPr>
          <p:nvPr/>
        </p:nvCxnSpPr>
        <p:spPr>
          <a:xfrm rot="10800000">
            <a:off x="6391501" y="4042993"/>
            <a:ext cx="1060600" cy="54037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B7B06857-088D-468E-88F5-FD181E2D8C73}"/>
              </a:ext>
            </a:extLst>
          </p:cNvPr>
          <p:cNvCxnSpPr>
            <a:cxnSpLocks/>
            <a:stCxn id="7" idx="0"/>
            <a:endCxn id="9" idx="4"/>
          </p:cNvCxnSpPr>
          <p:nvPr/>
        </p:nvCxnSpPr>
        <p:spPr>
          <a:xfrm rot="5400000" flipH="1" flipV="1">
            <a:off x="5258504" y="5030563"/>
            <a:ext cx="747160" cy="127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B3FACCC7-B0A6-4A02-B031-A0C76066DD64}"/>
              </a:ext>
            </a:extLst>
          </p:cNvPr>
          <p:cNvSpPr txBox="1"/>
          <p:nvPr/>
        </p:nvSpPr>
        <p:spPr>
          <a:xfrm>
            <a:off x="4463512" y="3285641"/>
            <a:ext cx="521297" cy="369332"/>
          </a:xfrm>
          <a:prstGeom prst="rect">
            <a:avLst/>
          </a:prstGeom>
          <a:noFill/>
        </p:spPr>
        <p:txBody>
          <a:bodyPr wrap="none" rtlCol="0">
            <a:spAutoFit/>
          </a:bodyPr>
          <a:lstStyle/>
          <a:p>
            <a:r>
              <a:rPr lang="en-US"/>
              <a:t>I2C</a:t>
            </a:r>
          </a:p>
        </p:txBody>
      </p:sp>
      <p:sp>
        <p:nvSpPr>
          <p:cNvPr id="31" name="TextBox 30">
            <a:extLst>
              <a:ext uri="{FF2B5EF4-FFF2-40B4-BE49-F238E27FC236}">
                <a16:creationId xmlns:a16="http://schemas.microsoft.com/office/drawing/2014/main" id="{195A0F51-3945-4FB2-A8CD-1109065F1F56}"/>
              </a:ext>
            </a:extLst>
          </p:cNvPr>
          <p:cNvSpPr txBox="1"/>
          <p:nvPr/>
        </p:nvSpPr>
        <p:spPr>
          <a:xfrm>
            <a:off x="6529371" y="3382836"/>
            <a:ext cx="562975" cy="369332"/>
          </a:xfrm>
          <a:prstGeom prst="rect">
            <a:avLst/>
          </a:prstGeom>
          <a:noFill/>
        </p:spPr>
        <p:txBody>
          <a:bodyPr wrap="none" rtlCol="0">
            <a:spAutoFit/>
          </a:bodyPr>
          <a:lstStyle/>
          <a:p>
            <a:r>
              <a:rPr lang="en-US"/>
              <a:t>I/O</a:t>
            </a:r>
          </a:p>
        </p:txBody>
      </p:sp>
      <p:sp>
        <p:nvSpPr>
          <p:cNvPr id="32" name="TextBox 31">
            <a:extLst>
              <a:ext uri="{FF2B5EF4-FFF2-40B4-BE49-F238E27FC236}">
                <a16:creationId xmlns:a16="http://schemas.microsoft.com/office/drawing/2014/main" id="{E43D12C6-EBB5-49D0-8FDB-9C8CE5B36E64}"/>
              </a:ext>
            </a:extLst>
          </p:cNvPr>
          <p:cNvSpPr txBox="1"/>
          <p:nvPr/>
        </p:nvSpPr>
        <p:spPr>
          <a:xfrm>
            <a:off x="3965967" y="4613351"/>
            <a:ext cx="773289" cy="369332"/>
          </a:xfrm>
          <a:prstGeom prst="rect">
            <a:avLst/>
          </a:prstGeom>
          <a:noFill/>
        </p:spPr>
        <p:txBody>
          <a:bodyPr wrap="none" rtlCol="0">
            <a:spAutoFit/>
          </a:bodyPr>
          <a:lstStyle/>
          <a:p>
            <a:r>
              <a:rPr lang="en-US"/>
              <a:t>UART</a:t>
            </a:r>
          </a:p>
        </p:txBody>
      </p:sp>
      <p:sp>
        <p:nvSpPr>
          <p:cNvPr id="33" name="TextBox 32">
            <a:extLst>
              <a:ext uri="{FF2B5EF4-FFF2-40B4-BE49-F238E27FC236}">
                <a16:creationId xmlns:a16="http://schemas.microsoft.com/office/drawing/2014/main" id="{576829A5-B126-445C-88E7-8B2A9FF8E395}"/>
              </a:ext>
            </a:extLst>
          </p:cNvPr>
          <p:cNvSpPr txBox="1"/>
          <p:nvPr/>
        </p:nvSpPr>
        <p:spPr>
          <a:xfrm>
            <a:off x="6542220" y="4590147"/>
            <a:ext cx="562975" cy="369332"/>
          </a:xfrm>
          <a:prstGeom prst="rect">
            <a:avLst/>
          </a:prstGeom>
          <a:noFill/>
        </p:spPr>
        <p:txBody>
          <a:bodyPr wrap="none" rtlCol="0">
            <a:spAutoFit/>
          </a:bodyPr>
          <a:lstStyle/>
          <a:p>
            <a:r>
              <a:rPr lang="en-US"/>
              <a:t>I/O</a:t>
            </a:r>
          </a:p>
        </p:txBody>
      </p:sp>
      <p:sp>
        <p:nvSpPr>
          <p:cNvPr id="34" name="TextBox 33">
            <a:extLst>
              <a:ext uri="{FF2B5EF4-FFF2-40B4-BE49-F238E27FC236}">
                <a16:creationId xmlns:a16="http://schemas.microsoft.com/office/drawing/2014/main" id="{3F38AC1D-96F0-4C89-B3FB-7BC45DF91CA2}"/>
              </a:ext>
            </a:extLst>
          </p:cNvPr>
          <p:cNvSpPr txBox="1"/>
          <p:nvPr/>
        </p:nvSpPr>
        <p:spPr>
          <a:xfrm>
            <a:off x="5574703" y="5060384"/>
            <a:ext cx="1016625" cy="369332"/>
          </a:xfrm>
          <a:prstGeom prst="rect">
            <a:avLst/>
          </a:prstGeom>
          <a:noFill/>
        </p:spPr>
        <p:txBody>
          <a:bodyPr wrap="none" rtlCol="0">
            <a:spAutoFit/>
          </a:bodyPr>
          <a:lstStyle/>
          <a:p>
            <a:r>
              <a:rPr lang="en-US"/>
              <a:t>One wire</a:t>
            </a:r>
          </a:p>
        </p:txBody>
      </p:sp>
      <p:pic>
        <p:nvPicPr>
          <p:cNvPr id="35" name="Picture 34" descr="A picture containing text, sign, vector graphics&#10;&#10;Description automatically generated">
            <a:extLst>
              <a:ext uri="{FF2B5EF4-FFF2-40B4-BE49-F238E27FC236}">
                <a16:creationId xmlns:a16="http://schemas.microsoft.com/office/drawing/2014/main" id="{79677BCC-A84E-4903-9B42-CE9D6F2477A2}"/>
              </a:ext>
            </a:extLst>
          </p:cNvPr>
          <p:cNvPicPr>
            <a:picLocks noChangeAspect="1"/>
          </p:cNvPicPr>
          <p:nvPr/>
        </p:nvPicPr>
        <p:blipFill rotWithShape="1">
          <a:blip r:embed="rId2">
            <a:extLst>
              <a:ext uri="{28A0092B-C50C-407E-A947-70E740481C1C}">
                <a14:useLocalDpi xmlns:a14="http://schemas.microsoft.com/office/drawing/2010/main" val="0"/>
              </a:ext>
            </a:extLst>
          </a:blip>
          <a:srcRect t="10731" r="2" b="2"/>
          <a:stretch/>
        </p:blipFill>
        <p:spPr>
          <a:xfrm>
            <a:off x="10269039" y="0"/>
            <a:ext cx="1922961" cy="1716604"/>
          </a:xfrm>
          <a:prstGeom prst="rect">
            <a:avLst/>
          </a:prstGeom>
        </p:spPr>
      </p:pic>
    </p:spTree>
    <p:extLst>
      <p:ext uri="{BB962C8B-B14F-4D97-AF65-F5344CB8AC3E}">
        <p14:creationId xmlns:p14="http://schemas.microsoft.com/office/powerpoint/2010/main" val="2140307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 name="Straight Connector 9">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itle 1">
            <a:extLst>
              <a:ext uri="{FF2B5EF4-FFF2-40B4-BE49-F238E27FC236}">
                <a16:creationId xmlns:a16="http://schemas.microsoft.com/office/drawing/2014/main" id="{38BE8559-91FD-4997-8B81-5B4A1233CB60}"/>
              </a:ext>
            </a:extLst>
          </p:cNvPr>
          <p:cNvSpPr txBox="1">
            <a:spLocks/>
          </p:cNvSpPr>
          <p:nvPr/>
        </p:nvSpPr>
        <p:spPr>
          <a:xfrm>
            <a:off x="435869" y="640080"/>
            <a:ext cx="3659246" cy="286269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5300" kern="1200" spc="-50" baseline="0">
                <a:solidFill>
                  <a:schemeClr val="tx1">
                    <a:lumMod val="75000"/>
                    <a:lumOff val="25000"/>
                  </a:schemeClr>
                </a:solidFill>
                <a:latin typeface="+mj-lt"/>
                <a:ea typeface="+mj-ea"/>
                <a:cs typeface="+mj-cs"/>
              </a:defRPr>
            </a:lvl1pPr>
          </a:lstStyle>
          <a:p>
            <a:pPr>
              <a:spcAft>
                <a:spcPts val="600"/>
              </a:spcAft>
            </a:pPr>
            <a:r>
              <a:rPr lang="en-US" sz="4400">
                <a:solidFill>
                  <a:srgbClr val="FFFFFF"/>
                </a:solidFill>
              </a:rPr>
              <a:t>Sơ đồ thuật toán</a:t>
            </a:r>
          </a:p>
        </p:txBody>
      </p:sp>
      <p:cxnSp>
        <p:nvCxnSpPr>
          <p:cNvPr id="16" name="Straight Connector 15">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 name="Picture 1" descr="Diagram&#10;&#10;Description automatically generated">
            <a:extLst>
              <a:ext uri="{FF2B5EF4-FFF2-40B4-BE49-F238E27FC236}">
                <a16:creationId xmlns:a16="http://schemas.microsoft.com/office/drawing/2014/main" id="{182A3935-C839-4B43-8691-66D64D0080F1}"/>
              </a:ext>
            </a:extLst>
          </p:cNvPr>
          <p:cNvPicPr>
            <a:picLocks noChangeAspect="1"/>
          </p:cNvPicPr>
          <p:nvPr/>
        </p:nvPicPr>
        <p:blipFill>
          <a:blip r:embed="rId2"/>
          <a:stretch>
            <a:fillRect/>
          </a:stretch>
        </p:blipFill>
        <p:spPr>
          <a:xfrm>
            <a:off x="6408436" y="21943"/>
            <a:ext cx="4272534" cy="6836057"/>
          </a:xfrm>
          <a:prstGeom prst="rect">
            <a:avLst/>
          </a:prstGeom>
        </p:spPr>
      </p:pic>
      <p:pic>
        <p:nvPicPr>
          <p:cNvPr id="9" name="Picture 8" descr="A picture containing text, sign, vector graphics&#10;&#10;Description automatically generated">
            <a:extLst>
              <a:ext uri="{FF2B5EF4-FFF2-40B4-BE49-F238E27FC236}">
                <a16:creationId xmlns:a16="http://schemas.microsoft.com/office/drawing/2014/main" id="{9559283F-C01D-4E04-AAFF-094FAE6B92A6}"/>
              </a:ext>
            </a:extLst>
          </p:cNvPr>
          <p:cNvPicPr>
            <a:picLocks noChangeAspect="1"/>
          </p:cNvPicPr>
          <p:nvPr/>
        </p:nvPicPr>
        <p:blipFill rotWithShape="1">
          <a:blip r:embed="rId3">
            <a:extLst>
              <a:ext uri="{28A0092B-C50C-407E-A947-70E740481C1C}">
                <a14:useLocalDpi xmlns:a14="http://schemas.microsoft.com/office/drawing/2010/main" val="0"/>
              </a:ext>
            </a:extLst>
          </a:blip>
          <a:srcRect t="10731" r="2" b="2"/>
          <a:stretch/>
        </p:blipFill>
        <p:spPr>
          <a:xfrm>
            <a:off x="10269039" y="0"/>
            <a:ext cx="1922961" cy="1716604"/>
          </a:xfrm>
          <a:prstGeom prst="rect">
            <a:avLst/>
          </a:prstGeom>
        </p:spPr>
      </p:pic>
    </p:spTree>
    <p:extLst>
      <p:ext uri="{BB962C8B-B14F-4D97-AF65-F5344CB8AC3E}">
        <p14:creationId xmlns:p14="http://schemas.microsoft.com/office/powerpoint/2010/main" val="2244699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7C199-8A16-4F29-8696-28887D88CF0E}"/>
              </a:ext>
            </a:extLst>
          </p:cNvPr>
          <p:cNvSpPr>
            <a:spLocks noGrp="1"/>
          </p:cNvSpPr>
          <p:nvPr>
            <p:ph type="title"/>
          </p:nvPr>
        </p:nvSpPr>
        <p:spPr/>
        <p:txBody>
          <a:bodyPr>
            <a:normAutofit/>
          </a:bodyPr>
          <a:lstStyle/>
          <a:p>
            <a:pPr algn="ctr"/>
            <a:r>
              <a:rPr lang="en-US">
                <a:latin typeface="Times New Roman" panose="02020603050405020304" pitchFamily="18" charset="0"/>
                <a:cs typeface="Times New Roman" panose="02020603050405020304" pitchFamily="18" charset="0"/>
              </a:rPr>
              <a:t>Cách đọc matrix bàn phím 4x4</a:t>
            </a:r>
          </a:p>
        </p:txBody>
      </p:sp>
      <p:pic>
        <p:nvPicPr>
          <p:cNvPr id="4" name="Picture 3" descr="A picture containing text, sign, vector graphics&#10;&#10;Description automatically generated">
            <a:extLst>
              <a:ext uri="{FF2B5EF4-FFF2-40B4-BE49-F238E27FC236}">
                <a16:creationId xmlns:a16="http://schemas.microsoft.com/office/drawing/2014/main" id="{708614F4-E979-4011-90A5-0FEC75B08B44}"/>
              </a:ext>
            </a:extLst>
          </p:cNvPr>
          <p:cNvPicPr>
            <a:picLocks noChangeAspect="1"/>
          </p:cNvPicPr>
          <p:nvPr/>
        </p:nvPicPr>
        <p:blipFill rotWithShape="1">
          <a:blip r:embed="rId3">
            <a:extLst>
              <a:ext uri="{28A0092B-C50C-407E-A947-70E740481C1C}">
                <a14:useLocalDpi xmlns:a14="http://schemas.microsoft.com/office/drawing/2010/main" val="0"/>
              </a:ext>
            </a:extLst>
          </a:blip>
          <a:srcRect t="10731" r="2" b="2"/>
          <a:stretch/>
        </p:blipFill>
        <p:spPr>
          <a:xfrm>
            <a:off x="10269039" y="0"/>
            <a:ext cx="1922961" cy="1716604"/>
          </a:xfrm>
          <a:prstGeom prst="rect">
            <a:avLst/>
          </a:prstGeom>
        </p:spPr>
      </p:pic>
      <p:pic>
        <p:nvPicPr>
          <p:cNvPr id="6" name="Picture 5">
            <a:extLst>
              <a:ext uri="{FF2B5EF4-FFF2-40B4-BE49-F238E27FC236}">
                <a16:creationId xmlns:a16="http://schemas.microsoft.com/office/drawing/2014/main" id="{CAF458D4-0CEB-46F4-B358-898D4304E2A6}"/>
              </a:ext>
            </a:extLst>
          </p:cNvPr>
          <p:cNvPicPr>
            <a:picLocks noChangeAspect="1"/>
          </p:cNvPicPr>
          <p:nvPr/>
        </p:nvPicPr>
        <p:blipFill>
          <a:blip r:embed="rId4"/>
          <a:stretch>
            <a:fillRect/>
          </a:stretch>
        </p:blipFill>
        <p:spPr>
          <a:xfrm>
            <a:off x="1097280" y="2147949"/>
            <a:ext cx="6616391" cy="4020376"/>
          </a:xfrm>
          <a:prstGeom prst="rect">
            <a:avLst/>
          </a:prstGeom>
        </p:spPr>
      </p:pic>
      <p:pic>
        <p:nvPicPr>
          <p:cNvPr id="10" name="Picture 9">
            <a:extLst>
              <a:ext uri="{FF2B5EF4-FFF2-40B4-BE49-F238E27FC236}">
                <a16:creationId xmlns:a16="http://schemas.microsoft.com/office/drawing/2014/main" id="{0427EC43-EB0B-4516-8D0F-0C206E8A4AA6}"/>
              </a:ext>
            </a:extLst>
          </p:cNvPr>
          <p:cNvPicPr>
            <a:picLocks noChangeAspect="1"/>
          </p:cNvPicPr>
          <p:nvPr/>
        </p:nvPicPr>
        <p:blipFill>
          <a:blip r:embed="rId5"/>
          <a:stretch>
            <a:fillRect/>
          </a:stretch>
        </p:blipFill>
        <p:spPr>
          <a:xfrm>
            <a:off x="8299510" y="2003207"/>
            <a:ext cx="2487310" cy="4301895"/>
          </a:xfrm>
          <a:prstGeom prst="rect">
            <a:avLst/>
          </a:prstGeom>
        </p:spPr>
      </p:pic>
    </p:spTree>
    <p:extLst>
      <p:ext uri="{BB962C8B-B14F-4D97-AF65-F5344CB8AC3E}">
        <p14:creationId xmlns:p14="http://schemas.microsoft.com/office/powerpoint/2010/main" val="650594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 name="Straight Connector 9">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877455"/>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BA4594A-8B34-4A60-9760-6DFC8A6F1C39}"/>
              </a:ext>
            </a:extLst>
          </p:cNvPr>
          <p:cNvSpPr txBox="1">
            <a:spLocks/>
          </p:cNvSpPr>
          <p:nvPr/>
        </p:nvSpPr>
        <p:spPr>
          <a:xfrm>
            <a:off x="435869" y="640080"/>
            <a:ext cx="3659246" cy="286269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5300" kern="1200" spc="-50" baseline="0">
                <a:solidFill>
                  <a:schemeClr val="tx1">
                    <a:lumMod val="75000"/>
                    <a:lumOff val="25000"/>
                  </a:schemeClr>
                </a:solidFill>
                <a:latin typeface="+mj-lt"/>
                <a:ea typeface="+mj-ea"/>
                <a:cs typeface="+mj-cs"/>
              </a:defRPr>
            </a:lvl1pPr>
          </a:lstStyle>
          <a:p>
            <a:pPr>
              <a:spcAft>
                <a:spcPts val="600"/>
              </a:spcAft>
            </a:pPr>
            <a:r>
              <a:rPr lang="en-US" sz="4400">
                <a:solidFill>
                  <a:srgbClr val="FFFFFF"/>
                </a:solidFill>
              </a:rPr>
              <a:t>Sơ đồ thuật toán với Module SIM</a:t>
            </a:r>
          </a:p>
        </p:txBody>
      </p:sp>
      <p:cxnSp>
        <p:nvCxnSpPr>
          <p:cNvPr id="16" name="Straight Connector 15">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9322CCAE-7572-46AA-854D-5669BB82B8A9}"/>
              </a:ext>
            </a:extLst>
          </p:cNvPr>
          <p:cNvPicPr>
            <a:picLocks noChangeAspect="1"/>
          </p:cNvPicPr>
          <p:nvPr/>
        </p:nvPicPr>
        <p:blipFill>
          <a:blip r:embed="rId2"/>
          <a:stretch>
            <a:fillRect/>
          </a:stretch>
        </p:blipFill>
        <p:spPr>
          <a:xfrm>
            <a:off x="4803175" y="194553"/>
            <a:ext cx="7220743" cy="6206247"/>
          </a:xfrm>
          <a:prstGeom prst="rect">
            <a:avLst/>
          </a:prstGeom>
        </p:spPr>
      </p:pic>
    </p:spTree>
    <p:extLst>
      <p:ext uri="{BB962C8B-B14F-4D97-AF65-F5344CB8AC3E}">
        <p14:creationId xmlns:p14="http://schemas.microsoft.com/office/powerpoint/2010/main" val="2394048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85E9F-7DE6-4143-8050-AA358B0A6E42}"/>
              </a:ext>
            </a:extLst>
          </p:cNvPr>
          <p:cNvSpPr>
            <a:spLocks noGrp="1"/>
          </p:cNvSpPr>
          <p:nvPr>
            <p:ph type="title"/>
          </p:nvPr>
        </p:nvSpPr>
        <p:spPr>
          <a:xfrm>
            <a:off x="1097279" y="989012"/>
            <a:ext cx="5203767" cy="748348"/>
          </a:xfrm>
        </p:spPr>
        <p:txBody>
          <a:bodyPr>
            <a:normAutofit fontScale="90000"/>
          </a:bodyPr>
          <a:lstStyle/>
          <a:p>
            <a:r>
              <a:rPr lang="en-US">
                <a:latin typeface="Times New Roman" panose="02020603050405020304" pitchFamily="18" charset="0"/>
                <a:cs typeface="Times New Roman" panose="02020603050405020304" pitchFamily="18" charset="0"/>
              </a:rPr>
              <a:t>Nội dung buổi học</a:t>
            </a:r>
          </a:p>
        </p:txBody>
      </p:sp>
      <p:pic>
        <p:nvPicPr>
          <p:cNvPr id="10" name="Picture 9" descr="A picture containing text, sign, vector graphics&#10;&#10;Description automatically generated">
            <a:extLst>
              <a:ext uri="{FF2B5EF4-FFF2-40B4-BE49-F238E27FC236}">
                <a16:creationId xmlns:a16="http://schemas.microsoft.com/office/drawing/2014/main" id="{A3AFB8EB-FF52-4770-B9E8-E14DBB7D0526}"/>
              </a:ext>
            </a:extLst>
          </p:cNvPr>
          <p:cNvPicPr>
            <a:picLocks noChangeAspect="1"/>
          </p:cNvPicPr>
          <p:nvPr/>
        </p:nvPicPr>
        <p:blipFill rotWithShape="1">
          <a:blip r:embed="rId2">
            <a:extLst>
              <a:ext uri="{28A0092B-C50C-407E-A947-70E740481C1C}">
                <a14:useLocalDpi xmlns:a14="http://schemas.microsoft.com/office/drawing/2010/main" val="0"/>
              </a:ext>
            </a:extLst>
          </a:blip>
          <a:srcRect t="10731" r="2" b="2"/>
          <a:stretch/>
        </p:blipFill>
        <p:spPr>
          <a:xfrm>
            <a:off x="10269039" y="0"/>
            <a:ext cx="1922961" cy="1716604"/>
          </a:xfrm>
          <a:prstGeom prst="rect">
            <a:avLst/>
          </a:prstGeom>
        </p:spPr>
      </p:pic>
      <p:graphicFrame>
        <p:nvGraphicFramePr>
          <p:cNvPr id="14" name="Diagram 13">
            <a:extLst>
              <a:ext uri="{FF2B5EF4-FFF2-40B4-BE49-F238E27FC236}">
                <a16:creationId xmlns:a16="http://schemas.microsoft.com/office/drawing/2014/main" id="{572A232B-13A0-4017-A030-15A7B977E89F}"/>
              </a:ext>
            </a:extLst>
          </p:cNvPr>
          <p:cNvGraphicFramePr/>
          <p:nvPr>
            <p:extLst>
              <p:ext uri="{D42A27DB-BD31-4B8C-83A1-F6EECF244321}">
                <p14:modId xmlns:p14="http://schemas.microsoft.com/office/powerpoint/2010/main" val="4184189778"/>
              </p:ext>
            </p:extLst>
          </p:nvPr>
        </p:nvGraphicFramePr>
        <p:xfrm>
          <a:off x="2388461" y="1966126"/>
          <a:ext cx="6585058" cy="44217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TextBox 14">
            <a:extLst>
              <a:ext uri="{FF2B5EF4-FFF2-40B4-BE49-F238E27FC236}">
                <a16:creationId xmlns:a16="http://schemas.microsoft.com/office/drawing/2014/main" id="{B5299053-2DE1-4A03-9EA6-26368BFE0A1A}"/>
              </a:ext>
            </a:extLst>
          </p:cNvPr>
          <p:cNvSpPr txBox="1"/>
          <p:nvPr/>
        </p:nvSpPr>
        <p:spPr>
          <a:xfrm>
            <a:off x="2712203" y="2340245"/>
            <a:ext cx="418455" cy="584775"/>
          </a:xfrm>
          <a:prstGeom prst="rect">
            <a:avLst/>
          </a:prstGeom>
          <a:noFill/>
        </p:spPr>
        <p:txBody>
          <a:bodyPr wrap="square" rtlCol="0">
            <a:spAutoFit/>
          </a:bodyPr>
          <a:lstStyle/>
          <a:p>
            <a:r>
              <a:rPr lang="en-US" sz="3200" b="1">
                <a:latin typeface="Times New Roman" panose="02020603050405020304" pitchFamily="18" charset="0"/>
                <a:cs typeface="Times New Roman" panose="02020603050405020304" pitchFamily="18" charset="0"/>
              </a:rPr>
              <a:t>1</a:t>
            </a:r>
          </a:p>
        </p:txBody>
      </p:sp>
      <p:sp>
        <p:nvSpPr>
          <p:cNvPr id="16" name="TextBox 15">
            <a:extLst>
              <a:ext uri="{FF2B5EF4-FFF2-40B4-BE49-F238E27FC236}">
                <a16:creationId xmlns:a16="http://schemas.microsoft.com/office/drawing/2014/main" id="{4A83B5F6-246B-4C88-B001-F5BA6DC3A719}"/>
              </a:ext>
            </a:extLst>
          </p:cNvPr>
          <p:cNvSpPr txBox="1"/>
          <p:nvPr/>
        </p:nvSpPr>
        <p:spPr>
          <a:xfrm>
            <a:off x="3130656" y="3374379"/>
            <a:ext cx="418455" cy="584775"/>
          </a:xfrm>
          <a:prstGeom prst="rect">
            <a:avLst/>
          </a:prstGeom>
          <a:noFill/>
        </p:spPr>
        <p:txBody>
          <a:bodyPr wrap="square" rtlCol="0">
            <a:spAutoFit/>
          </a:bodyPr>
          <a:lstStyle/>
          <a:p>
            <a:r>
              <a:rPr lang="en-US" sz="3200" b="1">
                <a:latin typeface="Times New Roman" panose="02020603050405020304" pitchFamily="18" charset="0"/>
                <a:cs typeface="Times New Roman" panose="02020603050405020304" pitchFamily="18" charset="0"/>
              </a:rPr>
              <a:t>2</a:t>
            </a:r>
          </a:p>
        </p:txBody>
      </p:sp>
      <p:sp>
        <p:nvSpPr>
          <p:cNvPr id="17" name="TextBox 16">
            <a:extLst>
              <a:ext uri="{FF2B5EF4-FFF2-40B4-BE49-F238E27FC236}">
                <a16:creationId xmlns:a16="http://schemas.microsoft.com/office/drawing/2014/main" id="{C4B790CA-EA9B-490A-AB47-73AA9C233F65}"/>
              </a:ext>
            </a:extLst>
          </p:cNvPr>
          <p:cNvSpPr txBox="1"/>
          <p:nvPr/>
        </p:nvSpPr>
        <p:spPr>
          <a:xfrm>
            <a:off x="3130655" y="4399895"/>
            <a:ext cx="418455" cy="584775"/>
          </a:xfrm>
          <a:prstGeom prst="rect">
            <a:avLst/>
          </a:prstGeom>
          <a:noFill/>
        </p:spPr>
        <p:txBody>
          <a:bodyPr wrap="square" rtlCol="0">
            <a:spAutoFit/>
          </a:bodyPr>
          <a:lstStyle/>
          <a:p>
            <a:r>
              <a:rPr lang="en-US" sz="3200" b="1">
                <a:latin typeface="Times New Roman" panose="02020603050405020304" pitchFamily="18" charset="0"/>
                <a:cs typeface="Times New Roman" panose="02020603050405020304" pitchFamily="18" charset="0"/>
              </a:rPr>
              <a:t>3</a:t>
            </a:r>
          </a:p>
        </p:txBody>
      </p:sp>
      <p:sp>
        <p:nvSpPr>
          <p:cNvPr id="18" name="TextBox 17">
            <a:extLst>
              <a:ext uri="{FF2B5EF4-FFF2-40B4-BE49-F238E27FC236}">
                <a16:creationId xmlns:a16="http://schemas.microsoft.com/office/drawing/2014/main" id="{727C77B0-8FE1-4FF6-8499-C23948EDE3B5}"/>
              </a:ext>
            </a:extLst>
          </p:cNvPr>
          <p:cNvSpPr txBox="1"/>
          <p:nvPr/>
        </p:nvSpPr>
        <p:spPr>
          <a:xfrm>
            <a:off x="2712203" y="5434029"/>
            <a:ext cx="418455" cy="584775"/>
          </a:xfrm>
          <a:prstGeom prst="rect">
            <a:avLst/>
          </a:prstGeom>
          <a:noFill/>
        </p:spPr>
        <p:txBody>
          <a:bodyPr wrap="square" rtlCol="0">
            <a:spAutoFit/>
          </a:bodyPr>
          <a:lstStyle/>
          <a:p>
            <a:r>
              <a:rPr lang="en-US" sz="3200" b="1">
                <a:latin typeface="Times New Roman" panose="02020603050405020304" pitchFamily="18" charset="0"/>
                <a:cs typeface="Times New Roman" panose="02020603050405020304" pitchFamily="18" charset="0"/>
              </a:rPr>
              <a:t>4</a:t>
            </a:r>
          </a:p>
        </p:txBody>
      </p:sp>
    </p:spTree>
    <p:extLst>
      <p:ext uri="{BB962C8B-B14F-4D97-AF65-F5344CB8AC3E}">
        <p14:creationId xmlns:p14="http://schemas.microsoft.com/office/powerpoint/2010/main" val="3317822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 name="Straight Connector 9">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32474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itle 1">
            <a:extLst>
              <a:ext uri="{FF2B5EF4-FFF2-40B4-BE49-F238E27FC236}">
                <a16:creationId xmlns:a16="http://schemas.microsoft.com/office/drawing/2014/main" id="{4575BA75-F5C9-4163-8C33-6BED56B6B159}"/>
              </a:ext>
            </a:extLst>
          </p:cNvPr>
          <p:cNvSpPr txBox="1">
            <a:spLocks/>
          </p:cNvSpPr>
          <p:nvPr/>
        </p:nvSpPr>
        <p:spPr>
          <a:xfrm>
            <a:off x="573852" y="790101"/>
            <a:ext cx="3595192" cy="286269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5300" kern="1200" spc="-50" baseline="0">
                <a:solidFill>
                  <a:schemeClr val="tx1">
                    <a:lumMod val="75000"/>
                    <a:lumOff val="25000"/>
                  </a:schemeClr>
                </a:solidFill>
                <a:latin typeface="+mj-lt"/>
                <a:ea typeface="+mj-ea"/>
                <a:cs typeface="+mj-cs"/>
              </a:defRPr>
            </a:lvl1pPr>
          </a:lstStyle>
          <a:p>
            <a:pPr>
              <a:spcAft>
                <a:spcPts val="600"/>
              </a:spcAft>
            </a:pPr>
            <a:r>
              <a:rPr lang="en-US" sz="4400">
                <a:solidFill>
                  <a:srgbClr val="FFFFFF"/>
                </a:solidFill>
              </a:rPr>
              <a:t>Buổi 1: Tổng quan project và các kiến thức cơ bản! </a:t>
            </a:r>
          </a:p>
        </p:txBody>
      </p:sp>
      <p:cxnSp>
        <p:nvCxnSpPr>
          <p:cNvPr id="16" name="Straight Connector 15">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 name="Picture 1" descr="A picture containing text, sign, vector graphics&#10;&#10;Description automatically generated">
            <a:extLst>
              <a:ext uri="{FF2B5EF4-FFF2-40B4-BE49-F238E27FC236}">
                <a16:creationId xmlns:a16="http://schemas.microsoft.com/office/drawing/2014/main" id="{B4955918-DEB8-4429-AF88-C78E04215EB8}"/>
              </a:ext>
            </a:extLst>
          </p:cNvPr>
          <p:cNvPicPr>
            <a:picLocks noChangeAspect="1"/>
          </p:cNvPicPr>
          <p:nvPr/>
        </p:nvPicPr>
        <p:blipFill rotWithShape="1">
          <a:blip r:embed="rId2">
            <a:extLst>
              <a:ext uri="{28A0092B-C50C-407E-A947-70E740481C1C}">
                <a14:useLocalDpi xmlns:a14="http://schemas.microsoft.com/office/drawing/2010/main" val="0"/>
              </a:ext>
            </a:extLst>
          </a:blip>
          <a:srcRect t="10731" r="2" b="2"/>
          <a:stretch/>
        </p:blipFill>
        <p:spPr>
          <a:xfrm>
            <a:off x="5295986" y="640080"/>
            <a:ext cx="6248365" cy="5577840"/>
          </a:xfrm>
          <a:prstGeom prst="rect">
            <a:avLst/>
          </a:prstGeom>
        </p:spPr>
      </p:pic>
    </p:spTree>
    <p:extLst>
      <p:ext uri="{BB962C8B-B14F-4D97-AF65-F5344CB8AC3E}">
        <p14:creationId xmlns:p14="http://schemas.microsoft.com/office/powerpoint/2010/main" val="1169848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7C199-8A16-4F29-8696-28887D88CF0E}"/>
              </a:ext>
            </a:extLst>
          </p:cNvPr>
          <p:cNvSpPr>
            <a:spLocks noGrp="1"/>
          </p:cNvSpPr>
          <p:nvPr>
            <p:ph type="title"/>
          </p:nvPr>
        </p:nvSpPr>
        <p:spPr>
          <a:xfrm>
            <a:off x="3335752" y="821752"/>
            <a:ext cx="5303520" cy="894852"/>
          </a:xfrm>
        </p:spPr>
        <p:txBody>
          <a:bodyPr/>
          <a:lstStyle/>
          <a:p>
            <a:r>
              <a:rPr lang="en-US">
                <a:latin typeface="Times New Roman" panose="02020603050405020304" pitchFamily="18" charset="0"/>
                <a:cs typeface="Times New Roman" panose="02020603050405020304" pitchFamily="18" charset="0"/>
              </a:rPr>
              <a:t>Chức năng project</a:t>
            </a:r>
          </a:p>
        </p:txBody>
      </p:sp>
      <p:pic>
        <p:nvPicPr>
          <p:cNvPr id="4" name="Picture 3" descr="A picture containing text, sign, vector graphics&#10;&#10;Description automatically generated">
            <a:extLst>
              <a:ext uri="{FF2B5EF4-FFF2-40B4-BE49-F238E27FC236}">
                <a16:creationId xmlns:a16="http://schemas.microsoft.com/office/drawing/2014/main" id="{708614F4-E979-4011-90A5-0FEC75B08B44}"/>
              </a:ext>
            </a:extLst>
          </p:cNvPr>
          <p:cNvPicPr>
            <a:picLocks noChangeAspect="1"/>
          </p:cNvPicPr>
          <p:nvPr/>
        </p:nvPicPr>
        <p:blipFill rotWithShape="1">
          <a:blip r:embed="rId3">
            <a:extLst>
              <a:ext uri="{28A0092B-C50C-407E-A947-70E740481C1C}">
                <a14:useLocalDpi xmlns:a14="http://schemas.microsoft.com/office/drawing/2010/main" val="0"/>
              </a:ext>
            </a:extLst>
          </a:blip>
          <a:srcRect t="10731" r="2" b="2"/>
          <a:stretch/>
        </p:blipFill>
        <p:spPr>
          <a:xfrm>
            <a:off x="10269039" y="0"/>
            <a:ext cx="1922961" cy="1716604"/>
          </a:xfrm>
          <a:prstGeom prst="rect">
            <a:avLst/>
          </a:prstGeom>
        </p:spPr>
      </p:pic>
      <p:sp>
        <p:nvSpPr>
          <p:cNvPr id="5" name="Rectangle: Rounded Corners 4">
            <a:extLst>
              <a:ext uri="{FF2B5EF4-FFF2-40B4-BE49-F238E27FC236}">
                <a16:creationId xmlns:a16="http://schemas.microsoft.com/office/drawing/2014/main" id="{545EF6AF-EB67-47FA-97B5-F0C2DAC876F9}"/>
              </a:ext>
            </a:extLst>
          </p:cNvPr>
          <p:cNvSpPr/>
          <p:nvPr/>
        </p:nvSpPr>
        <p:spPr>
          <a:xfrm>
            <a:off x="2531974" y="2032510"/>
            <a:ext cx="3921071" cy="569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Times New Roman" panose="02020603050405020304" pitchFamily="18" charset="0"/>
                <a:cs typeface="Times New Roman" panose="02020603050405020304" pitchFamily="18" charset="0"/>
              </a:rPr>
              <a:t>Đọc nhiệt độ từ DHT11</a:t>
            </a:r>
          </a:p>
        </p:txBody>
      </p:sp>
      <p:sp>
        <p:nvSpPr>
          <p:cNvPr id="13" name="Rectangle: Rounded Corners 12">
            <a:extLst>
              <a:ext uri="{FF2B5EF4-FFF2-40B4-BE49-F238E27FC236}">
                <a16:creationId xmlns:a16="http://schemas.microsoft.com/office/drawing/2014/main" id="{5C2ECB81-A7B3-45D5-B223-8D375F2C8EB9}"/>
              </a:ext>
            </a:extLst>
          </p:cNvPr>
          <p:cNvSpPr/>
          <p:nvPr/>
        </p:nvSpPr>
        <p:spPr>
          <a:xfrm>
            <a:off x="2531973" y="2969149"/>
            <a:ext cx="3921071" cy="7526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Times New Roman" panose="02020603050405020304" pitchFamily="18" charset="0"/>
                <a:cs typeface="Times New Roman" panose="02020603050405020304" pitchFamily="18" charset="0"/>
              </a:rPr>
              <a:t>Cài đặt nhiệt độ cảnh báo từ bàn phím</a:t>
            </a:r>
          </a:p>
        </p:txBody>
      </p:sp>
      <p:sp>
        <p:nvSpPr>
          <p:cNvPr id="14" name="Rectangle: Rounded Corners 13">
            <a:extLst>
              <a:ext uri="{FF2B5EF4-FFF2-40B4-BE49-F238E27FC236}">
                <a16:creationId xmlns:a16="http://schemas.microsoft.com/office/drawing/2014/main" id="{D471B474-B4C7-4670-848A-7EE57B5FBD5C}"/>
              </a:ext>
            </a:extLst>
          </p:cNvPr>
          <p:cNvSpPr/>
          <p:nvPr/>
        </p:nvSpPr>
        <p:spPr>
          <a:xfrm>
            <a:off x="2531972" y="4088385"/>
            <a:ext cx="3921071" cy="7526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Times New Roman" panose="02020603050405020304" pitchFamily="18" charset="0"/>
                <a:cs typeface="Times New Roman" panose="02020603050405020304" pitchFamily="18" charset="0"/>
              </a:rPr>
              <a:t>Màn hình LCD hiển thị</a:t>
            </a:r>
          </a:p>
        </p:txBody>
      </p:sp>
      <p:sp>
        <p:nvSpPr>
          <p:cNvPr id="7" name="Rectangle: Rounded Corners 6">
            <a:extLst>
              <a:ext uri="{FF2B5EF4-FFF2-40B4-BE49-F238E27FC236}">
                <a16:creationId xmlns:a16="http://schemas.microsoft.com/office/drawing/2014/main" id="{B8FF217D-D1AE-4D6C-9FE9-1CAA1F1DB473}"/>
              </a:ext>
            </a:extLst>
          </p:cNvPr>
          <p:cNvSpPr/>
          <p:nvPr/>
        </p:nvSpPr>
        <p:spPr>
          <a:xfrm>
            <a:off x="7677791" y="2438275"/>
            <a:ext cx="1922961" cy="752676"/>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Nhiệt độ, độ ẩm hiện tại</a:t>
            </a:r>
          </a:p>
        </p:txBody>
      </p:sp>
      <p:sp>
        <p:nvSpPr>
          <p:cNvPr id="16" name="Rectangle: Rounded Corners 15">
            <a:extLst>
              <a:ext uri="{FF2B5EF4-FFF2-40B4-BE49-F238E27FC236}">
                <a16:creationId xmlns:a16="http://schemas.microsoft.com/office/drawing/2014/main" id="{E7BC008A-8E7D-445F-A48A-3A68672998B0}"/>
              </a:ext>
            </a:extLst>
          </p:cNvPr>
          <p:cNvSpPr/>
          <p:nvPr/>
        </p:nvSpPr>
        <p:spPr>
          <a:xfrm>
            <a:off x="7677791" y="3365590"/>
            <a:ext cx="1922961" cy="752676"/>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Nhiệt độ ngưỡng</a:t>
            </a:r>
          </a:p>
        </p:txBody>
      </p:sp>
      <p:sp>
        <p:nvSpPr>
          <p:cNvPr id="17" name="Rectangle: Rounded Corners 16">
            <a:extLst>
              <a:ext uri="{FF2B5EF4-FFF2-40B4-BE49-F238E27FC236}">
                <a16:creationId xmlns:a16="http://schemas.microsoft.com/office/drawing/2014/main" id="{212D34E9-3B88-4E3D-BFD5-EE39BB1CBF44}"/>
              </a:ext>
            </a:extLst>
          </p:cNvPr>
          <p:cNvSpPr/>
          <p:nvPr/>
        </p:nvSpPr>
        <p:spPr>
          <a:xfrm>
            <a:off x="7677791" y="4324581"/>
            <a:ext cx="1922961" cy="752676"/>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Trạng thái relay</a:t>
            </a:r>
          </a:p>
        </p:txBody>
      </p:sp>
      <p:sp>
        <p:nvSpPr>
          <p:cNvPr id="18" name="Rectangle: Rounded Corners 17">
            <a:extLst>
              <a:ext uri="{FF2B5EF4-FFF2-40B4-BE49-F238E27FC236}">
                <a16:creationId xmlns:a16="http://schemas.microsoft.com/office/drawing/2014/main" id="{A24EBC6D-180D-4D68-9CD3-B5D4FAD60487}"/>
              </a:ext>
            </a:extLst>
          </p:cNvPr>
          <p:cNvSpPr/>
          <p:nvPr/>
        </p:nvSpPr>
        <p:spPr>
          <a:xfrm>
            <a:off x="7677790" y="5283572"/>
            <a:ext cx="1922961" cy="752676"/>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Trạng thái hệ thống</a:t>
            </a:r>
          </a:p>
        </p:txBody>
      </p:sp>
      <p:sp>
        <p:nvSpPr>
          <p:cNvPr id="19" name="Rectangle: Rounded Corners 18">
            <a:extLst>
              <a:ext uri="{FF2B5EF4-FFF2-40B4-BE49-F238E27FC236}">
                <a16:creationId xmlns:a16="http://schemas.microsoft.com/office/drawing/2014/main" id="{5F2B700F-6902-48D5-B4D2-18B930B0852B}"/>
              </a:ext>
            </a:extLst>
          </p:cNvPr>
          <p:cNvSpPr/>
          <p:nvPr/>
        </p:nvSpPr>
        <p:spPr>
          <a:xfrm>
            <a:off x="2531972" y="5208312"/>
            <a:ext cx="3921071" cy="7526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Times New Roman" panose="02020603050405020304" pitchFamily="18" charset="0"/>
                <a:cs typeface="Times New Roman" panose="02020603050405020304" pitchFamily="18" charset="0"/>
              </a:rPr>
              <a:t>Module SIM cảnh báo bằng cách thực hiện cuộc gọi</a:t>
            </a:r>
          </a:p>
        </p:txBody>
      </p:sp>
      <p:cxnSp>
        <p:nvCxnSpPr>
          <p:cNvPr id="9" name="Straight Arrow Connector 8">
            <a:extLst>
              <a:ext uri="{FF2B5EF4-FFF2-40B4-BE49-F238E27FC236}">
                <a16:creationId xmlns:a16="http://schemas.microsoft.com/office/drawing/2014/main" id="{C2FC3075-90CC-457A-9043-BCC31DDEEA60}"/>
              </a:ext>
            </a:extLst>
          </p:cNvPr>
          <p:cNvCxnSpPr>
            <a:stCxn id="14" idx="3"/>
            <a:endCxn id="7" idx="1"/>
          </p:cNvCxnSpPr>
          <p:nvPr/>
        </p:nvCxnSpPr>
        <p:spPr>
          <a:xfrm flipV="1">
            <a:off x="6453043" y="2814613"/>
            <a:ext cx="1224748" cy="165011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C17FFDB-C931-4592-BB41-AF275EE20B4A}"/>
              </a:ext>
            </a:extLst>
          </p:cNvPr>
          <p:cNvCxnSpPr>
            <a:cxnSpLocks/>
            <a:stCxn id="14" idx="3"/>
            <a:endCxn id="16" idx="1"/>
          </p:cNvCxnSpPr>
          <p:nvPr/>
        </p:nvCxnSpPr>
        <p:spPr>
          <a:xfrm flipV="1">
            <a:off x="6453043" y="3741928"/>
            <a:ext cx="1224748" cy="72279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4BBC65A-57E3-49AE-A371-1A5D860712C4}"/>
              </a:ext>
            </a:extLst>
          </p:cNvPr>
          <p:cNvCxnSpPr>
            <a:cxnSpLocks/>
            <a:stCxn id="14" idx="3"/>
            <a:endCxn id="17" idx="1"/>
          </p:cNvCxnSpPr>
          <p:nvPr/>
        </p:nvCxnSpPr>
        <p:spPr>
          <a:xfrm>
            <a:off x="6453043" y="4464723"/>
            <a:ext cx="1224748" cy="23619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FF7698C-98ED-4A27-AF6E-3A04EA2025CA}"/>
              </a:ext>
            </a:extLst>
          </p:cNvPr>
          <p:cNvCxnSpPr>
            <a:cxnSpLocks/>
            <a:stCxn id="14" idx="3"/>
            <a:endCxn id="18" idx="1"/>
          </p:cNvCxnSpPr>
          <p:nvPr/>
        </p:nvCxnSpPr>
        <p:spPr>
          <a:xfrm>
            <a:off x="6453043" y="4464723"/>
            <a:ext cx="1224747" cy="119518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8948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C2C9BA1-63EB-4147-A0C2-29F35430D46A}"/>
              </a:ext>
            </a:extLst>
          </p:cNvPr>
          <p:cNvPicPr>
            <a:picLocks noChangeAspect="1"/>
          </p:cNvPicPr>
          <p:nvPr/>
        </p:nvPicPr>
        <p:blipFill>
          <a:blip r:embed="rId3"/>
          <a:stretch>
            <a:fillRect/>
          </a:stretch>
        </p:blipFill>
        <p:spPr>
          <a:xfrm>
            <a:off x="2111772" y="128298"/>
            <a:ext cx="7683157" cy="6146524"/>
          </a:xfrm>
          <a:prstGeom prst="rect">
            <a:avLst/>
          </a:prstGeom>
        </p:spPr>
      </p:pic>
      <p:pic>
        <p:nvPicPr>
          <p:cNvPr id="10" name="Picture 9" descr="A picture containing text, sign, vector graphics&#10;&#10;Description automatically generated">
            <a:extLst>
              <a:ext uri="{FF2B5EF4-FFF2-40B4-BE49-F238E27FC236}">
                <a16:creationId xmlns:a16="http://schemas.microsoft.com/office/drawing/2014/main" id="{A7CD191B-9594-40A7-8087-8D514F8FAB93}"/>
              </a:ext>
            </a:extLst>
          </p:cNvPr>
          <p:cNvPicPr>
            <a:picLocks noChangeAspect="1"/>
          </p:cNvPicPr>
          <p:nvPr/>
        </p:nvPicPr>
        <p:blipFill rotWithShape="1">
          <a:blip r:embed="rId4">
            <a:extLst>
              <a:ext uri="{28A0092B-C50C-407E-A947-70E740481C1C}">
                <a14:useLocalDpi xmlns:a14="http://schemas.microsoft.com/office/drawing/2010/main" val="0"/>
              </a:ext>
            </a:extLst>
          </a:blip>
          <a:srcRect t="10731" r="2" b="2"/>
          <a:stretch/>
        </p:blipFill>
        <p:spPr>
          <a:xfrm>
            <a:off x="10269039" y="0"/>
            <a:ext cx="1922961" cy="1716604"/>
          </a:xfrm>
          <a:prstGeom prst="rect">
            <a:avLst/>
          </a:prstGeom>
        </p:spPr>
      </p:pic>
      <p:pic>
        <p:nvPicPr>
          <p:cNvPr id="3" name="Picture 2">
            <a:extLst>
              <a:ext uri="{FF2B5EF4-FFF2-40B4-BE49-F238E27FC236}">
                <a16:creationId xmlns:a16="http://schemas.microsoft.com/office/drawing/2014/main" id="{713B2FD7-312F-4BAD-8CF0-E00C93D8A338}"/>
              </a:ext>
            </a:extLst>
          </p:cNvPr>
          <p:cNvPicPr>
            <a:picLocks noChangeAspect="1"/>
          </p:cNvPicPr>
          <p:nvPr/>
        </p:nvPicPr>
        <p:blipFill>
          <a:blip r:embed="rId5"/>
          <a:stretch>
            <a:fillRect/>
          </a:stretch>
        </p:blipFill>
        <p:spPr>
          <a:xfrm>
            <a:off x="7147051" y="1925736"/>
            <a:ext cx="2195842" cy="352515"/>
          </a:xfrm>
          <a:prstGeom prst="rect">
            <a:avLst/>
          </a:prstGeom>
        </p:spPr>
      </p:pic>
    </p:spTree>
    <p:extLst>
      <p:ext uri="{BB962C8B-B14F-4D97-AF65-F5344CB8AC3E}">
        <p14:creationId xmlns:p14="http://schemas.microsoft.com/office/powerpoint/2010/main" val="186917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7C199-8A16-4F29-8696-28887D88CF0E}"/>
              </a:ext>
            </a:extLst>
          </p:cNvPr>
          <p:cNvSpPr>
            <a:spLocks noGrp="1"/>
          </p:cNvSpPr>
          <p:nvPr>
            <p:ph type="title"/>
          </p:nvPr>
        </p:nvSpPr>
        <p:spPr>
          <a:xfrm>
            <a:off x="1313223" y="924641"/>
            <a:ext cx="9565554" cy="791963"/>
          </a:xfrm>
        </p:spPr>
        <p:txBody>
          <a:bodyPr>
            <a:normAutofit fontScale="90000"/>
          </a:bodyPr>
          <a:lstStyle/>
          <a:p>
            <a:pPr algn="ctr"/>
            <a:r>
              <a:rPr lang="en-US">
                <a:latin typeface="Times New Roman" panose="02020603050405020304" pitchFamily="18" charset="0"/>
                <a:cs typeface="Times New Roman" panose="02020603050405020304" pitchFamily="18" charset="0"/>
              </a:rPr>
              <a:t>Cảm biến DHT11</a:t>
            </a:r>
          </a:p>
        </p:txBody>
      </p:sp>
      <p:pic>
        <p:nvPicPr>
          <p:cNvPr id="4" name="Picture 3" descr="A picture containing text, sign, vector graphics&#10;&#10;Description automatically generated">
            <a:extLst>
              <a:ext uri="{FF2B5EF4-FFF2-40B4-BE49-F238E27FC236}">
                <a16:creationId xmlns:a16="http://schemas.microsoft.com/office/drawing/2014/main" id="{708614F4-E979-4011-90A5-0FEC75B08B44}"/>
              </a:ext>
            </a:extLst>
          </p:cNvPr>
          <p:cNvPicPr>
            <a:picLocks noChangeAspect="1"/>
          </p:cNvPicPr>
          <p:nvPr/>
        </p:nvPicPr>
        <p:blipFill rotWithShape="1">
          <a:blip r:embed="rId3">
            <a:extLst>
              <a:ext uri="{28A0092B-C50C-407E-A947-70E740481C1C}">
                <a14:useLocalDpi xmlns:a14="http://schemas.microsoft.com/office/drawing/2010/main" val="0"/>
              </a:ext>
            </a:extLst>
          </a:blip>
          <a:srcRect t="10731" r="2" b="2"/>
          <a:stretch/>
        </p:blipFill>
        <p:spPr>
          <a:xfrm>
            <a:off x="10269039" y="0"/>
            <a:ext cx="1922961" cy="1716604"/>
          </a:xfrm>
          <a:prstGeom prst="rect">
            <a:avLst/>
          </a:prstGeom>
        </p:spPr>
      </p:pic>
      <p:pic>
        <p:nvPicPr>
          <p:cNvPr id="5" name="Picture 4">
            <a:extLst>
              <a:ext uri="{FF2B5EF4-FFF2-40B4-BE49-F238E27FC236}">
                <a16:creationId xmlns:a16="http://schemas.microsoft.com/office/drawing/2014/main" id="{F1EAEC88-FBD7-46B5-82A0-E5B15F9CC6CE}"/>
              </a:ext>
            </a:extLst>
          </p:cNvPr>
          <p:cNvPicPr>
            <a:picLocks noChangeAspect="1"/>
          </p:cNvPicPr>
          <p:nvPr/>
        </p:nvPicPr>
        <p:blipFill>
          <a:blip r:embed="rId4"/>
          <a:stretch>
            <a:fillRect/>
          </a:stretch>
        </p:blipFill>
        <p:spPr>
          <a:xfrm>
            <a:off x="3458030" y="2173804"/>
            <a:ext cx="5275939" cy="3759555"/>
          </a:xfrm>
          <a:prstGeom prst="rect">
            <a:avLst/>
          </a:prstGeom>
        </p:spPr>
      </p:pic>
    </p:spTree>
    <p:extLst>
      <p:ext uri="{BB962C8B-B14F-4D97-AF65-F5344CB8AC3E}">
        <p14:creationId xmlns:p14="http://schemas.microsoft.com/office/powerpoint/2010/main" val="3899555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7C199-8A16-4F29-8696-28887D88CF0E}"/>
              </a:ext>
            </a:extLst>
          </p:cNvPr>
          <p:cNvSpPr>
            <a:spLocks noGrp="1"/>
          </p:cNvSpPr>
          <p:nvPr>
            <p:ph type="title"/>
          </p:nvPr>
        </p:nvSpPr>
        <p:spPr>
          <a:xfrm>
            <a:off x="1313223" y="924641"/>
            <a:ext cx="9565554" cy="791963"/>
          </a:xfrm>
        </p:spPr>
        <p:txBody>
          <a:bodyPr>
            <a:normAutofit fontScale="90000"/>
          </a:bodyPr>
          <a:lstStyle/>
          <a:p>
            <a:pPr algn="ctr"/>
            <a:r>
              <a:rPr lang="en-US">
                <a:latin typeface="Times New Roman" panose="02020603050405020304" pitchFamily="18" charset="0"/>
                <a:cs typeface="Times New Roman" panose="02020603050405020304" pitchFamily="18" charset="0"/>
              </a:rPr>
              <a:t>Relay</a:t>
            </a:r>
          </a:p>
        </p:txBody>
      </p:sp>
      <p:pic>
        <p:nvPicPr>
          <p:cNvPr id="4" name="Picture 3" descr="A picture containing text, sign, vector graphics&#10;&#10;Description automatically generated">
            <a:extLst>
              <a:ext uri="{FF2B5EF4-FFF2-40B4-BE49-F238E27FC236}">
                <a16:creationId xmlns:a16="http://schemas.microsoft.com/office/drawing/2014/main" id="{708614F4-E979-4011-90A5-0FEC75B08B44}"/>
              </a:ext>
            </a:extLst>
          </p:cNvPr>
          <p:cNvPicPr>
            <a:picLocks noChangeAspect="1"/>
          </p:cNvPicPr>
          <p:nvPr/>
        </p:nvPicPr>
        <p:blipFill rotWithShape="1">
          <a:blip r:embed="rId3">
            <a:extLst>
              <a:ext uri="{28A0092B-C50C-407E-A947-70E740481C1C}">
                <a14:useLocalDpi xmlns:a14="http://schemas.microsoft.com/office/drawing/2010/main" val="0"/>
              </a:ext>
            </a:extLst>
          </a:blip>
          <a:srcRect t="10731" r="2" b="2"/>
          <a:stretch/>
        </p:blipFill>
        <p:spPr>
          <a:xfrm>
            <a:off x="10269039" y="0"/>
            <a:ext cx="1922961" cy="1716604"/>
          </a:xfrm>
          <a:prstGeom prst="rect">
            <a:avLst/>
          </a:prstGeom>
        </p:spPr>
      </p:pic>
      <p:pic>
        <p:nvPicPr>
          <p:cNvPr id="3" name="Picture 2">
            <a:extLst>
              <a:ext uri="{FF2B5EF4-FFF2-40B4-BE49-F238E27FC236}">
                <a16:creationId xmlns:a16="http://schemas.microsoft.com/office/drawing/2014/main" id="{9DD98720-5BC0-4560-8770-C546D06DD080}"/>
              </a:ext>
            </a:extLst>
          </p:cNvPr>
          <p:cNvPicPr>
            <a:picLocks noChangeAspect="1"/>
          </p:cNvPicPr>
          <p:nvPr/>
        </p:nvPicPr>
        <p:blipFill>
          <a:blip r:embed="rId4"/>
          <a:stretch>
            <a:fillRect/>
          </a:stretch>
        </p:blipFill>
        <p:spPr>
          <a:xfrm>
            <a:off x="3342092" y="2447204"/>
            <a:ext cx="4917520" cy="3088590"/>
          </a:xfrm>
          <a:prstGeom prst="rect">
            <a:avLst/>
          </a:prstGeom>
        </p:spPr>
      </p:pic>
    </p:spTree>
    <p:extLst>
      <p:ext uri="{BB962C8B-B14F-4D97-AF65-F5344CB8AC3E}">
        <p14:creationId xmlns:p14="http://schemas.microsoft.com/office/powerpoint/2010/main" val="2020083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7C199-8A16-4F29-8696-28887D88CF0E}"/>
              </a:ext>
            </a:extLst>
          </p:cNvPr>
          <p:cNvSpPr>
            <a:spLocks noGrp="1"/>
          </p:cNvSpPr>
          <p:nvPr>
            <p:ph type="title"/>
          </p:nvPr>
        </p:nvSpPr>
        <p:spPr>
          <a:xfrm>
            <a:off x="1313223" y="924641"/>
            <a:ext cx="9565554" cy="791963"/>
          </a:xfrm>
        </p:spPr>
        <p:txBody>
          <a:bodyPr>
            <a:normAutofit fontScale="90000"/>
          </a:bodyPr>
          <a:lstStyle/>
          <a:p>
            <a:pPr algn="ctr"/>
            <a:r>
              <a:rPr lang="en-US">
                <a:latin typeface="Times New Roman" panose="02020603050405020304" pitchFamily="18" charset="0"/>
                <a:cs typeface="Times New Roman" panose="02020603050405020304" pitchFamily="18" charset="0"/>
              </a:rPr>
              <a:t>LCD 2004 + Module I2C</a:t>
            </a:r>
          </a:p>
        </p:txBody>
      </p:sp>
      <p:pic>
        <p:nvPicPr>
          <p:cNvPr id="4" name="Picture 3" descr="A picture containing text, sign, vector graphics&#10;&#10;Description automatically generated">
            <a:extLst>
              <a:ext uri="{FF2B5EF4-FFF2-40B4-BE49-F238E27FC236}">
                <a16:creationId xmlns:a16="http://schemas.microsoft.com/office/drawing/2014/main" id="{708614F4-E979-4011-90A5-0FEC75B08B44}"/>
              </a:ext>
            </a:extLst>
          </p:cNvPr>
          <p:cNvPicPr>
            <a:picLocks noChangeAspect="1"/>
          </p:cNvPicPr>
          <p:nvPr/>
        </p:nvPicPr>
        <p:blipFill rotWithShape="1">
          <a:blip r:embed="rId3">
            <a:extLst>
              <a:ext uri="{28A0092B-C50C-407E-A947-70E740481C1C}">
                <a14:useLocalDpi xmlns:a14="http://schemas.microsoft.com/office/drawing/2010/main" val="0"/>
              </a:ext>
            </a:extLst>
          </a:blip>
          <a:srcRect t="10731" r="2" b="2"/>
          <a:stretch/>
        </p:blipFill>
        <p:spPr>
          <a:xfrm>
            <a:off x="10269039" y="0"/>
            <a:ext cx="1922961" cy="1716604"/>
          </a:xfrm>
          <a:prstGeom prst="rect">
            <a:avLst/>
          </a:prstGeom>
        </p:spPr>
      </p:pic>
      <p:pic>
        <p:nvPicPr>
          <p:cNvPr id="5" name="Picture 4">
            <a:extLst>
              <a:ext uri="{FF2B5EF4-FFF2-40B4-BE49-F238E27FC236}">
                <a16:creationId xmlns:a16="http://schemas.microsoft.com/office/drawing/2014/main" id="{F3DD9CC1-39DD-4C01-8624-753A8E191AE4}"/>
              </a:ext>
            </a:extLst>
          </p:cNvPr>
          <p:cNvPicPr>
            <a:picLocks noChangeAspect="1"/>
          </p:cNvPicPr>
          <p:nvPr/>
        </p:nvPicPr>
        <p:blipFill>
          <a:blip r:embed="rId4"/>
          <a:stretch>
            <a:fillRect/>
          </a:stretch>
        </p:blipFill>
        <p:spPr>
          <a:xfrm>
            <a:off x="7440688" y="3013958"/>
            <a:ext cx="3524742" cy="2105319"/>
          </a:xfrm>
          <a:prstGeom prst="rect">
            <a:avLst/>
          </a:prstGeom>
        </p:spPr>
      </p:pic>
      <p:sp>
        <p:nvSpPr>
          <p:cNvPr id="6" name="Cross 5">
            <a:extLst>
              <a:ext uri="{FF2B5EF4-FFF2-40B4-BE49-F238E27FC236}">
                <a16:creationId xmlns:a16="http://schemas.microsoft.com/office/drawing/2014/main" id="{8E610614-4753-4762-80B6-1A7A9BA14E10}"/>
              </a:ext>
            </a:extLst>
          </p:cNvPr>
          <p:cNvSpPr/>
          <p:nvPr/>
        </p:nvSpPr>
        <p:spPr>
          <a:xfrm>
            <a:off x="6074773" y="3670639"/>
            <a:ext cx="806473" cy="791963"/>
          </a:xfrm>
          <a:prstGeom prst="plus">
            <a:avLst>
              <a:gd name="adj" fmla="val 332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Mạch chuyển đổi I2C cho LCD">
            <a:extLst>
              <a:ext uri="{FF2B5EF4-FFF2-40B4-BE49-F238E27FC236}">
                <a16:creationId xmlns:a16="http://schemas.microsoft.com/office/drawing/2014/main" id="{3F3EA172-F5C9-43C1-AC37-F269C258F0A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5140" y="2543302"/>
            <a:ext cx="5547799" cy="3046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9110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7C199-8A16-4F29-8696-28887D88CF0E}"/>
              </a:ext>
            </a:extLst>
          </p:cNvPr>
          <p:cNvSpPr>
            <a:spLocks noGrp="1"/>
          </p:cNvSpPr>
          <p:nvPr>
            <p:ph type="title"/>
          </p:nvPr>
        </p:nvSpPr>
        <p:spPr>
          <a:xfrm>
            <a:off x="3615887" y="477351"/>
            <a:ext cx="5264642" cy="791963"/>
          </a:xfrm>
        </p:spPr>
        <p:txBody>
          <a:bodyPr>
            <a:normAutofit fontScale="90000"/>
          </a:bodyPr>
          <a:lstStyle/>
          <a:p>
            <a:pPr algn="ctr"/>
            <a:r>
              <a:rPr lang="en-US">
                <a:latin typeface="Times New Roman" panose="02020603050405020304" pitchFamily="18" charset="0"/>
                <a:cs typeface="Times New Roman" panose="02020603050405020304" pitchFamily="18" charset="0"/>
              </a:rPr>
              <a:t>Matrix bàn phím 4x4</a:t>
            </a:r>
          </a:p>
        </p:txBody>
      </p:sp>
      <p:pic>
        <p:nvPicPr>
          <p:cNvPr id="4" name="Picture 3" descr="A picture containing text, sign, vector graphics&#10;&#10;Description automatically generated">
            <a:extLst>
              <a:ext uri="{FF2B5EF4-FFF2-40B4-BE49-F238E27FC236}">
                <a16:creationId xmlns:a16="http://schemas.microsoft.com/office/drawing/2014/main" id="{708614F4-E979-4011-90A5-0FEC75B08B44}"/>
              </a:ext>
            </a:extLst>
          </p:cNvPr>
          <p:cNvPicPr>
            <a:picLocks noChangeAspect="1"/>
          </p:cNvPicPr>
          <p:nvPr/>
        </p:nvPicPr>
        <p:blipFill rotWithShape="1">
          <a:blip r:embed="rId3">
            <a:extLst>
              <a:ext uri="{28A0092B-C50C-407E-A947-70E740481C1C}">
                <a14:useLocalDpi xmlns:a14="http://schemas.microsoft.com/office/drawing/2010/main" val="0"/>
              </a:ext>
            </a:extLst>
          </a:blip>
          <a:srcRect t="10731" r="2" b="2"/>
          <a:stretch/>
        </p:blipFill>
        <p:spPr>
          <a:xfrm>
            <a:off x="10269039" y="0"/>
            <a:ext cx="1922961" cy="1716604"/>
          </a:xfrm>
          <a:prstGeom prst="rect">
            <a:avLst/>
          </a:prstGeom>
        </p:spPr>
      </p:pic>
      <p:pic>
        <p:nvPicPr>
          <p:cNvPr id="2050" name="Picture 2" descr="Bàn Phím Ma Trận Mềm 4x4 - Nshop">
            <a:extLst>
              <a:ext uri="{FF2B5EF4-FFF2-40B4-BE49-F238E27FC236}">
                <a16:creationId xmlns:a16="http://schemas.microsoft.com/office/drawing/2014/main" id="{C02C19A9-C1FF-43B6-AE56-95B585096D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3913" y="1340922"/>
            <a:ext cx="10257183" cy="5039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1624375"/>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Garamond"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ontrol xmlns="http://schemas.microsoft.com/VisualStudio/2011/storyboarding/control">
  <Id Name="856ce206-a1a7-416d-b62e-e5acd5f212e5" Revision="1" Stencil="System.MyShapes" StencilVersion="1.0"/>
</Control>
</file>

<file path=customXml/item2.xml><?xml version="1.0" encoding="utf-8"?>
<ct:contentTypeSchema xmlns:ct="http://schemas.microsoft.com/office/2006/metadata/contentType" xmlns:ma="http://schemas.microsoft.com/office/2006/metadata/properties/metaAttributes" ct:_="" ma:_="" ma:contentTypeName="Document" ma:contentTypeID="0x010100F1E4B5ECFB153C4C8D32F9A4CE3FEA67" ma:contentTypeVersion="8" ma:contentTypeDescription="Create a new document." ma:contentTypeScope="" ma:versionID="8632435a17cbf4f45145c2b7a605b133">
  <xsd:schema xmlns:xsd="http://www.w3.org/2001/XMLSchema" xmlns:xs="http://www.w3.org/2001/XMLSchema" xmlns:p="http://schemas.microsoft.com/office/2006/metadata/properties" xmlns:ns2="8dc4f5da-c9d6-4fa2-9bd4-f8b062bc8f4a" targetNamespace="http://schemas.microsoft.com/office/2006/metadata/properties" ma:root="true" ma:fieldsID="e239851d41d673466e1bf6d10412e374" ns2:_="">
    <xsd:import namespace="8dc4f5da-c9d6-4fa2-9bd4-f8b062bc8f4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LengthInSecond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c4f5da-c9d6-4fa2-9bd4-f8b062bc8f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CA0F34E-C7CA-46AB-8A89-8C6B47DC65F8}">
  <ds:schemaRefs>
    <ds:schemaRef ds:uri="http://schemas.microsoft.com/VisualStudio/2011/storyboarding/control"/>
  </ds:schemaRefs>
</ds:datastoreItem>
</file>

<file path=customXml/itemProps2.xml><?xml version="1.0" encoding="utf-8"?>
<ds:datastoreItem xmlns:ds="http://schemas.openxmlformats.org/officeDocument/2006/customXml" ds:itemID="{1C551CF8-EE36-4149-97C7-89401705DB27}"/>
</file>

<file path=customXml/itemProps3.xml><?xml version="1.0" encoding="utf-8"?>
<ds:datastoreItem xmlns:ds="http://schemas.openxmlformats.org/officeDocument/2006/customXml" ds:itemID="{1139FDBE-BD1B-4E49-9F50-02D475999514}"/>
</file>

<file path=customXml/itemProps4.xml><?xml version="1.0" encoding="utf-8"?>
<ds:datastoreItem xmlns:ds="http://schemas.openxmlformats.org/officeDocument/2006/customXml" ds:itemID="{0C9D379B-0FD9-4E36-B382-0F8F04F034A7}"/>
</file>

<file path=docProps/app.xml><?xml version="1.0" encoding="utf-8"?>
<Properties xmlns="http://schemas.openxmlformats.org/officeDocument/2006/extended-properties" xmlns:vt="http://schemas.openxmlformats.org/officeDocument/2006/docPropsVTypes">
  <TotalTime>3964</TotalTime>
  <Words>2019</Words>
  <Application>Microsoft Office PowerPoint</Application>
  <PresentationFormat>Widescreen</PresentationFormat>
  <Paragraphs>79</Paragraphs>
  <Slides>15</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Garamond</vt:lpstr>
      <vt:lpstr>Times New Roman</vt:lpstr>
      <vt:lpstr>RetrospectVTI</vt:lpstr>
      <vt:lpstr>Lập trình Stm32 cài đặt và cảnh báo nhiệt độ từ nút nhấn thông qua Module SIM</vt:lpstr>
      <vt:lpstr>Nội dung buổi học</vt:lpstr>
      <vt:lpstr>PowerPoint Presentation</vt:lpstr>
      <vt:lpstr>Chức năng project</vt:lpstr>
      <vt:lpstr>PowerPoint Presentation</vt:lpstr>
      <vt:lpstr>Cảm biến DHT11</vt:lpstr>
      <vt:lpstr>Relay</vt:lpstr>
      <vt:lpstr>LCD 2004 + Module I2C</vt:lpstr>
      <vt:lpstr>Matrix bàn phím 4x4</vt:lpstr>
      <vt:lpstr>Giới thiệu về Module SIM800</vt:lpstr>
      <vt:lpstr>3. Các bước kiểm tra</vt:lpstr>
      <vt:lpstr>Sơ đồ tín hiệu</vt:lpstr>
      <vt:lpstr>PowerPoint Presentation</vt:lpstr>
      <vt:lpstr>Cách đọc matrix bàn phím 4x4</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VỀ MODULE SIM</dc:title>
  <dc:creator>Nguyen Dang Huy 20161823</dc:creator>
  <cp:lastModifiedBy>Nguyen Dang Huy 20161823</cp:lastModifiedBy>
  <cp:revision>59</cp:revision>
  <dcterms:created xsi:type="dcterms:W3CDTF">2021-03-03T13:57:45Z</dcterms:created>
  <dcterms:modified xsi:type="dcterms:W3CDTF">2021-04-24T06:18:21Z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y fmtid="{D5CDD505-2E9C-101B-9397-08002B2CF9AE}" pid="3" name="ContentTypeId">
    <vt:lpwstr>0x010100F1E4B5ECFB153C4C8D32F9A4CE3FEA67</vt:lpwstr>
  </property>
</Properties>
</file>