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4"/>
  </p:sldMasterIdLst>
  <p:notesMasterIdLst>
    <p:notesMasterId r:id="rId15"/>
  </p:notesMasterIdLst>
  <p:sldIdLst>
    <p:sldId id="256" r:id="rId5"/>
    <p:sldId id="257" r:id="rId6"/>
    <p:sldId id="259" r:id="rId7"/>
    <p:sldId id="258" r:id="rId8"/>
    <p:sldId id="264" r:id="rId9"/>
    <p:sldId id="260" r:id="rId10"/>
    <p:sldId id="266" r:id="rId11"/>
    <p:sldId id="265"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84517" autoAdjust="0"/>
  </p:normalViewPr>
  <p:slideViewPr>
    <p:cSldViewPr snapToGrid="0">
      <p:cViewPr varScale="1">
        <p:scale>
          <a:sx n="62" d="100"/>
          <a:sy n="62" d="100"/>
        </p:scale>
        <p:origin x="10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 về module SIM800</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Chuẩn bị gì khi bắt đầu ?</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Kiểm tra và một số lưu ý khi sử dụng</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t>
        <a:bodyPr/>
        <a:lstStyle/>
        <a:p>
          <a:endParaRPr lang="en-US"/>
        </a:p>
      </dgm:t>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t>
        <a:bodyPr/>
        <a:lstStyle/>
        <a:p>
          <a:endParaRPr lang="en-US"/>
        </a:p>
      </dgm:t>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t>
        <a:bodyPr/>
        <a:lstStyle/>
        <a:p>
          <a:endParaRPr lang="en-US"/>
        </a:p>
      </dgm:t>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t>
        <a:bodyPr/>
        <a:lstStyle/>
        <a:p>
          <a:endParaRPr lang="en-US"/>
        </a:p>
      </dgm:t>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t>
        <a:bodyPr/>
        <a:lstStyle/>
        <a:p>
          <a:endParaRPr lang="en-US"/>
        </a:p>
      </dgm:t>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11159589-8FB3-43AC-B5EA-5D548FB32262}" type="presOf" srcId="{E0D2718C-B423-41B8-B7FA-E9FBD2A88B9A}" destId="{C8BAFFF6-3137-4706-9DCF-CFFED3BF44D9}" srcOrd="0" destOrd="0" presId="urn:microsoft.com/office/officeart/2008/layout/VerticalCurvedList"/>
    <dgm:cxn modelId="{CC91F7DB-7B96-4210-9801-693FF561DF7B}" srcId="{9C7B26AE-F95A-469E-8FC3-5AE43416014C}" destId="{3A3A51F7-C0FC-4958-95DC-0714E860B951}" srcOrd="0" destOrd="0" parTransId="{3E6FDDD6-65DC-4863-B2F7-A95E4B1856B7}" sibTransId="{A73CCA51-E28C-410A-921C-53B819CAAA85}"/>
    <dgm:cxn modelId="{2D08AA90-3DF2-4E29-8E99-50BDD2545300}" type="presOf" srcId="{12D0EE93-D4C2-4DC1-80CF-B90670E6A335}" destId="{2FFF9C4D-A8CB-4554-B73C-3D995C71FC8D}"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Giới thiệu về module SIM800</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Chuẩn bị gì khi bắt đầu ?</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Kiểm tra và một số lưu ý khi sử dụng</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53558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Những dự án xây dựng các hệ thống điều khiển từ xa, gửi nhận dữ liệu thu thập từ các cảm biến… ở những nơi không có internet thì sử dụng sóng di động là giải pháp tối ưu nhất vì chi phí rẻ, không phụ thuộc khoảng cách và độ ổn định cao. Với module SIM800 / SIM900 kết hợp với mạch xử lý arduino uno, STM8, STM32,… hoặc kết hợp với mạch wifi ESP12/ESP32 để tận dụng sức mạnh các bạn có thể linh hoạt làm được nhiều hệ thống tương đối tốt có thể ứng dụng vào thực tế như bộ định vị, bộ thu thập dữ liệu cảm biến, các hệ thống điều khiển thiết bị từ xa qua điện thoại, sms makerting,…</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a:r>
            <a:br>
              <a:rPr lang="vi-VN"/>
            </a:br>
            <a:r>
              <a:rPr lang="vi-VN" sz="1200" b="0" i="0" kern="1200">
                <a:solidFill>
                  <a:schemeClr val="tx1"/>
                </a:solidFill>
                <a:effectLst/>
                <a:latin typeface="+mn-lt"/>
                <a:ea typeface="+mn-ea"/>
                <a:cs typeface="+mn-cs"/>
              </a:rPr>
              <a:t>Ở phạm vị </a:t>
            </a:r>
            <a:r>
              <a:rPr lang="en-US" sz="1200" b="0" i="0" kern="1200">
                <a:solidFill>
                  <a:schemeClr val="tx1"/>
                </a:solidFill>
                <a:effectLst/>
                <a:latin typeface="+mn-lt"/>
                <a:ea typeface="+mn-ea"/>
                <a:cs typeface="+mn-cs"/>
              </a:rPr>
              <a:t>serie</a:t>
            </a:r>
            <a:r>
              <a:rPr lang="vi-VN" sz="1200" b="0" i="0" kern="1200">
                <a:solidFill>
                  <a:schemeClr val="tx1"/>
                </a:solidFill>
                <a:effectLst/>
                <a:latin typeface="+mn-lt"/>
                <a:ea typeface="+mn-ea"/>
                <a:cs typeface="+mn-cs"/>
              </a:rPr>
              <a:t> này cá nhân mình không để cập nhiều đến tính năng cũng như ứng dụng của module sim800 ( phiên bản cũ là sim900) mà tập trung vào các hướng dẫn chi tiết nhất để các bạn mới nghiên cứu về module này có một cách tiếp cận nhanh nhất, cũng như xử lý các lỗi thường gặp khi dùng module sim.</a:t>
            </a:r>
            <a:endParaRPr lang="en-US"/>
          </a:p>
          <a:p>
            <a:r>
              <a:rPr lang="vi-VN" sz="1200" b="1" i="0" kern="1200">
                <a:solidFill>
                  <a:schemeClr val="tx1"/>
                </a:solidFill>
                <a:effectLst/>
                <a:latin typeface="+mn-lt"/>
                <a:ea typeface="+mn-ea"/>
                <a:cs typeface="+mn-cs"/>
              </a:rPr>
              <a:t>Tại sao lại là module SIM800?</a:t>
            </a:r>
          </a:p>
          <a:p>
            <a:r>
              <a:rPr lang="vi-VN" sz="1200" b="0" i="0" kern="1200">
                <a:solidFill>
                  <a:schemeClr val="tx1"/>
                </a:solidFill>
                <a:effectLst/>
                <a:latin typeface="+mn-lt"/>
                <a:ea typeface="+mn-ea"/>
                <a:cs typeface="+mn-cs"/>
              </a:rPr>
              <a:t>Có lẽ chắc nhiều bạn cũng sẽ thắc mắc vì sao thường thấy các shop bán nhiều module SIM800A, SIM800C, SIM800L, SIM800H,.. mà ít thấy bán các module sim của các hãng khác như Quectel M95, AI thinker A6, A9,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Về mức độ phổ biến thì có lẽ dòng module SIM800/900 của SIMCOM là nổi trội nhất, rất nhiều bài viết hướng dẫn, video demo</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Code mẫu cho arduino cũng như một số dòng vi điều khiển khác rất nhiều trên internet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Giá thành tương đối rẻ, thiết kế phần cứng đơn giản, nhiều nguồn tài liệu tham khảo</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a:t>
            </a:r>
            <a:r>
              <a:rPr lang="vi-VN" sz="1200" b="1" i="1" kern="1200">
                <a:solidFill>
                  <a:schemeClr val="tx1"/>
                </a:solidFill>
                <a:effectLst/>
                <a:latin typeface="+mn-lt"/>
                <a:ea typeface="+mn-ea"/>
                <a:cs typeface="+mn-cs"/>
              </a:rPr>
              <a:t>Và quan trọng là tập lệnh điều khiển ( AT command ) cho dòng SIMCOM là tương đối đơn giản nhất </a:t>
            </a:r>
            <a:r>
              <a:rPr lang="vi-VN" sz="1200" b="0" i="0" kern="1200">
                <a:solidFill>
                  <a:schemeClr val="tx1"/>
                </a:solidFill>
                <a:effectLst/>
                <a:latin typeface="+mn-lt"/>
                <a:ea typeface="+mn-ea"/>
                <a:cs typeface="+mn-cs"/>
              </a:rPr>
              <a:t>nên các bạn mới bắt đầu có thể làm chủ một cách nhanh và dễ dàng nhất.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Nếu chỉ dừng lại ở mức độ điều khiển nghe/gọi và nhắn tin SMS thì các dòng module SIM đều gần như nhau nên có thể dùng chung tập lệnh. Nhưng nếu bạn làm các ứng dụng liên quan đến kết nối server, ftp, sử dụng các giao thức http, mqtt, … thì có thể nhận thấy rõ về độ phức tạp của các dòng module sim khác.</a:t>
            </a:r>
          </a:p>
          <a:p>
            <a:r>
              <a:rPr lang="vi-VN" sz="1200" b="1" i="1" kern="1200">
                <a:solidFill>
                  <a:schemeClr val="tx1"/>
                </a:solidFill>
                <a:effectLst/>
                <a:latin typeface="+mn-lt"/>
                <a:ea typeface="+mn-ea"/>
                <a:cs typeface="+mn-cs"/>
              </a:rPr>
              <a:t>Tóm lại là đối với các bạn mới làm quen thì nên bắt đầu với dòng SIMCOM, nếu đã làm chủ được và bắt đầu triển khai các dự án lớn thì nên chuyển qua các module SIM khác như Quectel để có giá thành tốt hơn cũng như sự hỗ trợ tối đa từ hãng.</a:t>
            </a:r>
            <a:endParaRPr lang="vi-VN" sz="1200" b="0" i="0" kern="1200">
              <a:solidFill>
                <a:schemeClr val="tx1"/>
              </a:solidFill>
              <a:effectLst/>
              <a:latin typeface="+mn-lt"/>
              <a:ea typeface="+mn-ea"/>
              <a:cs typeface="+mn-cs"/>
            </a:endParaRPr>
          </a:p>
          <a:p>
            <a:endParaRPr lang="en-US"/>
          </a:p>
          <a:p>
            <a:r>
              <a:rPr lang="en-US"/>
              <a:t>https://www.raviyp.com/difference-between-sim800-and-sim900-gsm-modules/</a:t>
            </a:r>
          </a:p>
          <a:p>
            <a:r>
              <a:rPr lang="en-US"/>
              <a:t>Sự giống nhau và 800 và 900</a:t>
            </a:r>
          </a:p>
          <a:p>
            <a:r>
              <a:rPr lang="en-US"/>
              <a:t>https://www.youtube.com/watch?v=Sn-uME6JYR0</a:t>
            </a:r>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https://www.raviyp.com/difference-between-sim800-and-sim900-gsm-modules/</a:t>
            </a:r>
          </a:p>
          <a:p>
            <a:r>
              <a:rPr lang="en-US"/>
              <a:t>Sự giống nhau và 800 và 900</a:t>
            </a:r>
          </a:p>
          <a:p>
            <a:r>
              <a:rPr lang="en-US"/>
              <a:t>https://www.youtube.com/watch?v=Sn-uME6JYR0</a:t>
            </a:r>
          </a:p>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227907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249397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111146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416545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06913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166187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2824427" y="624766"/>
            <a:ext cx="4813072" cy="3494790"/>
          </a:xfrm>
        </p:spPr>
        <p:txBody>
          <a:bodyPr>
            <a:normAutofit/>
          </a:bodyPr>
          <a:lstStyle/>
          <a:p>
            <a:r>
              <a:rPr lang="en-US" sz="6200" dirty="0"/>
              <a:t>GIỚI THIỆU VỀ MODULE SIM</a:t>
            </a:r>
          </a:p>
        </p:txBody>
      </p:sp>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43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Video </a:t>
            </a:r>
          </a:p>
        </p:txBody>
      </p:sp>
    </p:spTree>
    <p:extLst>
      <p:ext uri="{BB962C8B-B14F-4D97-AF65-F5344CB8AC3E}">
        <p14:creationId xmlns:p14="http://schemas.microsoft.com/office/powerpoint/2010/main" val="65059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407719613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408943" y="330435"/>
            <a:ext cx="10058400" cy="1450757"/>
          </a:xfrm>
        </p:spPr>
        <p:txBody>
          <a:bodyPr/>
          <a:lstStyle/>
          <a:p>
            <a:r>
              <a:rPr lang="en-US">
                <a:latin typeface="Times New Roman" panose="02020603050405020304" pitchFamily="18" charset="0"/>
                <a:cs typeface="Times New Roman" panose="02020603050405020304" pitchFamily="18" charset="0"/>
              </a:rPr>
              <a:t>Giới thiệu về Module SIM</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4610708" y="2012748"/>
            <a:ext cx="2347356" cy="672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dự án sử dụng</a:t>
            </a:r>
          </a:p>
        </p:txBody>
      </p:sp>
      <p:sp>
        <p:nvSpPr>
          <p:cNvPr id="10" name="Arrow: Left 9">
            <a:extLst>
              <a:ext uri="{FF2B5EF4-FFF2-40B4-BE49-F238E27FC236}">
                <a16:creationId xmlns:a16="http://schemas.microsoft.com/office/drawing/2014/main" id="{F217341A-F09E-4853-9D47-634A9AC0AE56}"/>
              </a:ext>
            </a:extLst>
          </p:cNvPr>
          <p:cNvSpPr/>
          <p:nvPr/>
        </p:nvSpPr>
        <p:spPr>
          <a:xfrm rot="19624559">
            <a:off x="3168722" y="2662267"/>
            <a:ext cx="1432103"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Tracking</a:t>
            </a:r>
          </a:p>
        </p:txBody>
      </p:sp>
      <p:sp>
        <p:nvSpPr>
          <p:cNvPr id="12" name="Arrow: Left 11">
            <a:extLst>
              <a:ext uri="{FF2B5EF4-FFF2-40B4-BE49-F238E27FC236}">
                <a16:creationId xmlns:a16="http://schemas.microsoft.com/office/drawing/2014/main" id="{4E5E2470-E476-4264-B3A2-691E589BCF35}"/>
              </a:ext>
            </a:extLst>
          </p:cNvPr>
          <p:cNvSpPr/>
          <p:nvPr/>
        </p:nvSpPr>
        <p:spPr>
          <a:xfrm rot="16200000">
            <a:off x="5202705" y="2847992"/>
            <a:ext cx="1061346" cy="9951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GPRS</a:t>
            </a:r>
          </a:p>
        </p:txBody>
      </p:sp>
      <p:sp>
        <p:nvSpPr>
          <p:cNvPr id="11" name="Arrow: Right 10">
            <a:extLst>
              <a:ext uri="{FF2B5EF4-FFF2-40B4-BE49-F238E27FC236}">
                <a16:creationId xmlns:a16="http://schemas.microsoft.com/office/drawing/2014/main" id="{DC3F7CEF-CBE9-432D-B9B9-5570D7D1595B}"/>
              </a:ext>
            </a:extLst>
          </p:cNvPr>
          <p:cNvSpPr/>
          <p:nvPr/>
        </p:nvSpPr>
        <p:spPr>
          <a:xfrm rot="2245116">
            <a:off x="6970694" y="2691800"/>
            <a:ext cx="1316697"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Calling, SMS</a:t>
            </a:r>
          </a:p>
        </p:txBody>
      </p:sp>
      <p:pic>
        <p:nvPicPr>
          <p:cNvPr id="2050" name="Picture 2" descr="GSM Based GPS Vehicle Tracking System Easy Project-2019">
            <a:extLst>
              <a:ext uri="{FF2B5EF4-FFF2-40B4-BE49-F238E27FC236}">
                <a16:creationId xmlns:a16="http://schemas.microsoft.com/office/drawing/2014/main" id="{1D497A66-285D-4009-B323-6CF1603B1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1" y="3832831"/>
            <a:ext cx="3948999" cy="22968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AF20A5-B543-4C39-A7D6-A9C1F474C085}"/>
              </a:ext>
            </a:extLst>
          </p:cNvPr>
          <p:cNvPicPr>
            <a:picLocks noChangeAspect="1"/>
          </p:cNvPicPr>
          <p:nvPr/>
        </p:nvPicPr>
        <p:blipFill>
          <a:blip r:embed="rId4"/>
          <a:stretch>
            <a:fillRect/>
          </a:stretch>
        </p:blipFill>
        <p:spPr>
          <a:xfrm>
            <a:off x="4250669" y="3876264"/>
            <a:ext cx="3187474" cy="2429853"/>
          </a:xfrm>
          <a:prstGeom prst="rect">
            <a:avLst/>
          </a:prstGeom>
        </p:spPr>
      </p:pic>
      <p:pic>
        <p:nvPicPr>
          <p:cNvPr id="5" name="Picture 4">
            <a:extLst>
              <a:ext uri="{FF2B5EF4-FFF2-40B4-BE49-F238E27FC236}">
                <a16:creationId xmlns:a16="http://schemas.microsoft.com/office/drawing/2014/main" id="{3EAE787D-08B7-4D99-A952-9BFF3751ECC4}"/>
              </a:ext>
            </a:extLst>
          </p:cNvPr>
          <p:cNvPicPr>
            <a:picLocks noChangeAspect="1"/>
          </p:cNvPicPr>
          <p:nvPr/>
        </p:nvPicPr>
        <p:blipFill>
          <a:blip r:embed="rId5"/>
          <a:stretch>
            <a:fillRect/>
          </a:stretch>
        </p:blipFill>
        <p:spPr>
          <a:xfrm>
            <a:off x="7554162" y="3747409"/>
            <a:ext cx="4386826" cy="2558707"/>
          </a:xfrm>
          <a:prstGeom prst="rect">
            <a:avLst/>
          </a:prstGeom>
        </p:spPr>
      </p:pic>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4610708" y="2012748"/>
            <a:ext cx="2347356" cy="672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hãng sản xuất Module SIM</a:t>
            </a:r>
          </a:p>
        </p:txBody>
      </p:sp>
      <p:pic>
        <p:nvPicPr>
          <p:cNvPr id="1026" name="Picture 2" descr="GET request using AT commands SIM800 SIM900 | dms">
            <a:extLst>
              <a:ext uri="{FF2B5EF4-FFF2-40B4-BE49-F238E27FC236}">
                <a16:creationId xmlns:a16="http://schemas.microsoft.com/office/drawing/2014/main" id="{9D289CCD-70C5-4C25-8C75-BBAC59531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708" y="4192476"/>
            <a:ext cx="2462815" cy="201541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 9">
            <a:extLst>
              <a:ext uri="{FF2B5EF4-FFF2-40B4-BE49-F238E27FC236}">
                <a16:creationId xmlns:a16="http://schemas.microsoft.com/office/drawing/2014/main" id="{F217341A-F09E-4853-9D47-634A9AC0AE56}"/>
              </a:ext>
            </a:extLst>
          </p:cNvPr>
          <p:cNvSpPr/>
          <p:nvPr/>
        </p:nvSpPr>
        <p:spPr>
          <a:xfrm rot="19633822">
            <a:off x="3168722" y="2662267"/>
            <a:ext cx="1432103"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Quectel</a:t>
            </a:r>
          </a:p>
        </p:txBody>
      </p:sp>
      <p:sp>
        <p:nvSpPr>
          <p:cNvPr id="12" name="Arrow: Left 11">
            <a:extLst>
              <a:ext uri="{FF2B5EF4-FFF2-40B4-BE49-F238E27FC236}">
                <a16:creationId xmlns:a16="http://schemas.microsoft.com/office/drawing/2014/main" id="{4E5E2470-E476-4264-B3A2-691E589BCF35}"/>
              </a:ext>
            </a:extLst>
          </p:cNvPr>
          <p:cNvSpPr/>
          <p:nvPr/>
        </p:nvSpPr>
        <p:spPr>
          <a:xfrm rot="16200000">
            <a:off x="5115220" y="3105472"/>
            <a:ext cx="1338332"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SIMCOM</a:t>
            </a:r>
          </a:p>
        </p:txBody>
      </p:sp>
      <p:sp>
        <p:nvSpPr>
          <p:cNvPr id="11" name="Arrow: Right 10">
            <a:extLst>
              <a:ext uri="{FF2B5EF4-FFF2-40B4-BE49-F238E27FC236}">
                <a16:creationId xmlns:a16="http://schemas.microsoft.com/office/drawing/2014/main" id="{DC3F7CEF-CBE9-432D-B9B9-5570D7D1595B}"/>
              </a:ext>
            </a:extLst>
          </p:cNvPr>
          <p:cNvSpPr/>
          <p:nvPr/>
        </p:nvSpPr>
        <p:spPr>
          <a:xfrm rot="2115452">
            <a:off x="6948377" y="2645412"/>
            <a:ext cx="1316697"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AI Thinker</a:t>
            </a:r>
          </a:p>
        </p:txBody>
      </p:sp>
      <p:pic>
        <p:nvPicPr>
          <p:cNvPr id="1028" name="Picture 4" descr="SIM M35 Quectel GSM/GPRS – Linh Kiện Giá Gốc">
            <a:extLst>
              <a:ext uri="{FF2B5EF4-FFF2-40B4-BE49-F238E27FC236}">
                <a16:creationId xmlns:a16="http://schemas.microsoft.com/office/drawing/2014/main" id="{EB047874-0BB0-4CB3-91D1-CC37E6A14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666" y="3951037"/>
            <a:ext cx="2924010" cy="23392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I-Thinker A9 GPRS + GSM SMS Voice Wireless Data: Amazon.in: Electronics">
            <a:extLst>
              <a:ext uri="{FF2B5EF4-FFF2-40B4-BE49-F238E27FC236}">
                <a16:creationId xmlns:a16="http://schemas.microsoft.com/office/drawing/2014/main" id="{621617F0-40E4-4393-A435-F82DF3D823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996" y="3573901"/>
            <a:ext cx="2774506" cy="277450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F5268D3E-6136-404A-9674-31AF056B9E6B}"/>
              </a:ext>
            </a:extLst>
          </p:cNvPr>
          <p:cNvSpPr/>
          <p:nvPr/>
        </p:nvSpPr>
        <p:spPr>
          <a:xfrm>
            <a:off x="4222667" y="3855980"/>
            <a:ext cx="3238896" cy="23392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94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100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pic>
        <p:nvPicPr>
          <p:cNvPr id="3" name="Picture 2">
            <a:extLst>
              <a:ext uri="{FF2B5EF4-FFF2-40B4-BE49-F238E27FC236}">
                <a16:creationId xmlns:a16="http://schemas.microsoft.com/office/drawing/2014/main" id="{648E8B73-6FC4-43D2-868D-378014C29A12}"/>
              </a:ext>
            </a:extLst>
          </p:cNvPr>
          <p:cNvPicPr>
            <a:picLocks noChangeAspect="1"/>
          </p:cNvPicPr>
          <p:nvPr/>
        </p:nvPicPr>
        <p:blipFill>
          <a:blip r:embed="rId3"/>
          <a:stretch>
            <a:fillRect/>
          </a:stretch>
        </p:blipFill>
        <p:spPr>
          <a:xfrm>
            <a:off x="172798" y="1964529"/>
            <a:ext cx="6084568" cy="2484735"/>
          </a:xfrm>
          <a:prstGeom prst="rect">
            <a:avLst/>
          </a:prstGeom>
        </p:spPr>
      </p:pic>
      <p:pic>
        <p:nvPicPr>
          <p:cNvPr id="5" name="Picture 4">
            <a:extLst>
              <a:ext uri="{FF2B5EF4-FFF2-40B4-BE49-F238E27FC236}">
                <a16:creationId xmlns:a16="http://schemas.microsoft.com/office/drawing/2014/main" id="{173E7E67-0554-415C-931E-4C503DE9B8F6}"/>
              </a:ext>
            </a:extLst>
          </p:cNvPr>
          <p:cNvPicPr>
            <a:picLocks noChangeAspect="1"/>
          </p:cNvPicPr>
          <p:nvPr/>
        </p:nvPicPr>
        <p:blipFill>
          <a:blip r:embed="rId4"/>
          <a:stretch>
            <a:fillRect/>
          </a:stretch>
        </p:blipFill>
        <p:spPr>
          <a:xfrm>
            <a:off x="6443155" y="2784175"/>
            <a:ext cx="5576047" cy="2915508"/>
          </a:xfrm>
          <a:prstGeom prst="rect">
            <a:avLst/>
          </a:prstGeom>
        </p:spPr>
      </p:pic>
    </p:spTree>
    <p:extLst>
      <p:ext uri="{BB962C8B-B14F-4D97-AF65-F5344CB8AC3E}">
        <p14:creationId xmlns:p14="http://schemas.microsoft.com/office/powerpoint/2010/main" val="278967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933651" y="265847"/>
            <a:ext cx="10058400" cy="1450757"/>
          </a:xfrm>
        </p:spPr>
        <p:txBody>
          <a:bodyPr>
            <a:normAutofit fontScale="90000"/>
          </a:bodyPr>
          <a:lstStyle/>
          <a:p>
            <a:pPr algn="ctr"/>
            <a:r>
              <a:rPr lang="en-US">
                <a:latin typeface="Times New Roman" panose="02020603050405020304" pitchFamily="18" charset="0"/>
                <a:cs typeface="Times New Roman" panose="02020603050405020304" pitchFamily="18" charset="0"/>
              </a:rPr>
              <a:t>2.	Chuẩn bị những gì để bắt đầu với Module SIM</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8242957" y="2193897"/>
            <a:ext cx="1116324" cy="59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Nguồn cấp</a:t>
            </a:r>
          </a:p>
        </p:txBody>
      </p:sp>
      <p:sp>
        <p:nvSpPr>
          <p:cNvPr id="13" name="Rectangle: Rounded Corners 12">
            <a:extLst>
              <a:ext uri="{FF2B5EF4-FFF2-40B4-BE49-F238E27FC236}">
                <a16:creationId xmlns:a16="http://schemas.microsoft.com/office/drawing/2014/main" id="{6A90DE11-1965-45DC-A26A-2F48C9B73B5D}"/>
              </a:ext>
            </a:extLst>
          </p:cNvPr>
          <p:cNvSpPr/>
          <p:nvPr/>
        </p:nvSpPr>
        <p:spPr>
          <a:xfrm>
            <a:off x="1618855" y="2183103"/>
            <a:ext cx="1900990" cy="594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AT Command Manual</a:t>
            </a:r>
          </a:p>
        </p:txBody>
      </p:sp>
      <p:pic>
        <p:nvPicPr>
          <p:cNvPr id="5" name="Picture 4">
            <a:extLst>
              <a:ext uri="{FF2B5EF4-FFF2-40B4-BE49-F238E27FC236}">
                <a16:creationId xmlns:a16="http://schemas.microsoft.com/office/drawing/2014/main" id="{30E0D8BA-25FB-417C-9B11-E6C7D4347D27}"/>
              </a:ext>
            </a:extLst>
          </p:cNvPr>
          <p:cNvPicPr>
            <a:picLocks noChangeAspect="1"/>
          </p:cNvPicPr>
          <p:nvPr/>
        </p:nvPicPr>
        <p:blipFill>
          <a:blip r:embed="rId3"/>
          <a:stretch>
            <a:fillRect/>
          </a:stretch>
        </p:blipFill>
        <p:spPr>
          <a:xfrm>
            <a:off x="1481484" y="3020808"/>
            <a:ext cx="2262743" cy="3247184"/>
          </a:xfrm>
          <a:prstGeom prst="rect">
            <a:avLst/>
          </a:prstGeom>
          <a:ln>
            <a:noFill/>
          </a:ln>
          <a:effectLst>
            <a:outerShdw blurRad="292100" dist="139700" dir="2700000" algn="tl" rotWithShape="0">
              <a:srgbClr val="333333">
                <a:alpha val="65000"/>
              </a:srgbClr>
            </a:outerShdw>
          </a:effectLst>
        </p:spPr>
      </p:pic>
      <p:sp>
        <p:nvSpPr>
          <p:cNvPr id="15" name="Rectangle: Rounded Corners 14">
            <a:extLst>
              <a:ext uri="{FF2B5EF4-FFF2-40B4-BE49-F238E27FC236}">
                <a16:creationId xmlns:a16="http://schemas.microsoft.com/office/drawing/2014/main" id="{FA4EED75-23AA-48D1-9CB4-19691507EF75}"/>
              </a:ext>
            </a:extLst>
          </p:cNvPr>
          <p:cNvSpPr/>
          <p:nvPr/>
        </p:nvSpPr>
        <p:spPr>
          <a:xfrm>
            <a:off x="5326380" y="2181678"/>
            <a:ext cx="1539235" cy="59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Hardware Design </a:t>
            </a:r>
          </a:p>
        </p:txBody>
      </p:sp>
      <p:pic>
        <p:nvPicPr>
          <p:cNvPr id="7" name="Picture 6">
            <a:extLst>
              <a:ext uri="{FF2B5EF4-FFF2-40B4-BE49-F238E27FC236}">
                <a16:creationId xmlns:a16="http://schemas.microsoft.com/office/drawing/2014/main" id="{838E6BB3-1E3E-4B49-99D9-AEEE8E227C0E}"/>
              </a:ext>
            </a:extLst>
          </p:cNvPr>
          <p:cNvPicPr>
            <a:picLocks noChangeAspect="1"/>
          </p:cNvPicPr>
          <p:nvPr/>
        </p:nvPicPr>
        <p:blipFill>
          <a:blip r:embed="rId4"/>
          <a:stretch>
            <a:fillRect/>
          </a:stretch>
        </p:blipFill>
        <p:spPr>
          <a:xfrm>
            <a:off x="4983020" y="3020808"/>
            <a:ext cx="2225957" cy="324718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F4D0A72-6B71-46E4-89DC-82DAC865142F}"/>
              </a:ext>
            </a:extLst>
          </p:cNvPr>
          <p:cNvSpPr txBox="1"/>
          <p:nvPr/>
        </p:nvSpPr>
        <p:spPr>
          <a:xfrm>
            <a:off x="7537205" y="2902293"/>
            <a:ext cx="4393438" cy="1200329"/>
          </a:xfrm>
          <a:prstGeom prst="rect">
            <a:avLst/>
          </a:prstGeom>
          <a:noFill/>
        </p:spPr>
        <p:txBody>
          <a:bodyPr wrap="square" rtlCol="0">
            <a:spAutoFit/>
          </a:bodyPr>
          <a:lstStyle/>
          <a:p>
            <a:pPr marL="285750" indent="-285750">
              <a:buFontTx/>
              <a:buChar char="-"/>
            </a:pPr>
            <a:r>
              <a:rPr lang="en-US">
                <a:latin typeface="Times New Roman" panose="02020603050405020304" pitchFamily="18" charset="0"/>
                <a:cs typeface="Times New Roman" panose="02020603050405020304" pitchFamily="18" charset="0"/>
              </a:rPr>
              <a:t>Điện áp ~ 4V</a:t>
            </a:r>
          </a:p>
          <a:p>
            <a:pPr marL="285750" indent="-285750">
              <a:buFontTx/>
              <a:buChar char="-"/>
            </a:pPr>
            <a:r>
              <a:rPr lang="en-US">
                <a:latin typeface="Times New Roman" panose="02020603050405020304" pitchFamily="18" charset="0"/>
                <a:cs typeface="Times New Roman" panose="02020603050405020304" pitchFamily="18" charset="0"/>
              </a:rPr>
              <a:t>Sử dụng Diode hạ từ 5V xuông hoặc tạo một nguồn đúng giá trị 4V. Nên mắc thêm tụ bù để đảm bảo hoạt động ổn định</a:t>
            </a:r>
          </a:p>
        </p:txBody>
      </p:sp>
      <p:pic>
        <p:nvPicPr>
          <p:cNvPr id="10" name="Picture 9">
            <a:extLst>
              <a:ext uri="{FF2B5EF4-FFF2-40B4-BE49-F238E27FC236}">
                <a16:creationId xmlns:a16="http://schemas.microsoft.com/office/drawing/2014/main" id="{C9CB6D8E-BD04-4CBF-AB17-34C722F10723}"/>
              </a:ext>
            </a:extLst>
          </p:cNvPr>
          <p:cNvPicPr>
            <a:picLocks noChangeAspect="1"/>
          </p:cNvPicPr>
          <p:nvPr/>
        </p:nvPicPr>
        <p:blipFill>
          <a:blip r:embed="rId5"/>
          <a:stretch>
            <a:fillRect/>
          </a:stretch>
        </p:blipFill>
        <p:spPr>
          <a:xfrm>
            <a:off x="8513796" y="4160178"/>
            <a:ext cx="2440255" cy="2107814"/>
          </a:xfrm>
          <a:prstGeom prst="rect">
            <a:avLst/>
          </a:prstGeom>
        </p:spPr>
      </p:pic>
    </p:spTree>
    <p:extLst>
      <p:ext uri="{BB962C8B-B14F-4D97-AF65-F5344CB8AC3E}">
        <p14:creationId xmlns:p14="http://schemas.microsoft.com/office/powerpoint/2010/main" val="144715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pic>
        <p:nvPicPr>
          <p:cNvPr id="10" name="Picture 9">
            <a:extLst>
              <a:ext uri="{FF2B5EF4-FFF2-40B4-BE49-F238E27FC236}">
                <a16:creationId xmlns:a16="http://schemas.microsoft.com/office/drawing/2014/main" id="{6468F757-005C-460B-B5B2-76AA4724727D}"/>
              </a:ext>
            </a:extLst>
          </p:cNvPr>
          <p:cNvPicPr>
            <a:picLocks noChangeAspect="1"/>
          </p:cNvPicPr>
          <p:nvPr/>
        </p:nvPicPr>
        <p:blipFill>
          <a:blip r:embed="rId3"/>
          <a:stretch>
            <a:fillRect/>
          </a:stretch>
        </p:blipFill>
        <p:spPr>
          <a:xfrm>
            <a:off x="2090888" y="2249115"/>
            <a:ext cx="1723154" cy="1794359"/>
          </a:xfrm>
          <a:prstGeom prst="rect">
            <a:avLst/>
          </a:prstGeom>
        </p:spPr>
      </p:pic>
      <p:pic>
        <p:nvPicPr>
          <p:cNvPr id="12" name="Picture 11">
            <a:extLst>
              <a:ext uri="{FF2B5EF4-FFF2-40B4-BE49-F238E27FC236}">
                <a16:creationId xmlns:a16="http://schemas.microsoft.com/office/drawing/2014/main" id="{EF5048DC-261B-40D7-B386-D3E1CDA5B817}"/>
              </a:ext>
            </a:extLst>
          </p:cNvPr>
          <p:cNvPicPr>
            <a:picLocks noChangeAspect="1"/>
          </p:cNvPicPr>
          <p:nvPr/>
        </p:nvPicPr>
        <p:blipFill>
          <a:blip r:embed="rId4"/>
          <a:stretch>
            <a:fillRect/>
          </a:stretch>
        </p:blipFill>
        <p:spPr>
          <a:xfrm>
            <a:off x="5320574" y="2249114"/>
            <a:ext cx="1723154" cy="1794359"/>
          </a:xfrm>
          <a:prstGeom prst="rect">
            <a:avLst/>
          </a:prstGeom>
        </p:spPr>
      </p:pic>
      <p:sp>
        <p:nvSpPr>
          <p:cNvPr id="15" name="TextBox 14">
            <a:extLst>
              <a:ext uri="{FF2B5EF4-FFF2-40B4-BE49-F238E27FC236}">
                <a16:creationId xmlns:a16="http://schemas.microsoft.com/office/drawing/2014/main" id="{0662F122-66E2-4BBF-9DA2-AA1A621F8136}"/>
              </a:ext>
            </a:extLst>
          </p:cNvPr>
          <p:cNvSpPr txBox="1"/>
          <p:nvPr/>
        </p:nvSpPr>
        <p:spPr>
          <a:xfrm>
            <a:off x="1711909" y="4305033"/>
            <a:ext cx="2481112" cy="163121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1s</a:t>
            </a:r>
          </a:p>
          <a:p>
            <a:pPr algn="ctr"/>
            <a:r>
              <a:rPr lang="vi-VN" sz="2000">
                <a:latin typeface="Times New Roman" panose="02020603050405020304" pitchFamily="18" charset="0"/>
                <a:cs typeface="Times New Roman" panose="02020603050405020304" pitchFamily="18" charset="0"/>
              </a:rPr>
              <a:t>Module đang hoạt động</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nhưng chưa kết nối với mạng di động</a:t>
            </a:r>
          </a:p>
          <a:p>
            <a:pPr algn="ctr"/>
            <a:endParaRPr lang="en-US" sz="2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2669D5-DB85-40B7-A003-25DF1CB50D1A}"/>
              </a:ext>
            </a:extLst>
          </p:cNvPr>
          <p:cNvSpPr txBox="1"/>
          <p:nvPr/>
        </p:nvSpPr>
        <p:spPr>
          <a:xfrm>
            <a:off x="7776337" y="4305033"/>
            <a:ext cx="3362441" cy="1938992"/>
          </a:xfrm>
          <a:prstGeom prst="rect">
            <a:avLst/>
          </a:prstGeom>
          <a:noFill/>
        </p:spPr>
        <p:txBody>
          <a:bodyPr wrap="square" rtlCol="0">
            <a:spAutoFit/>
          </a:bodyPr>
          <a:lstStyle/>
          <a:p>
            <a:pPr algn="ctr"/>
            <a:r>
              <a:rPr lang="en-US" sz="2000" b="1"/>
              <a:t>Blink với chu kỳ 3s</a:t>
            </a:r>
          </a:p>
          <a:p>
            <a:pPr algn="ctr"/>
            <a:r>
              <a:rPr lang="en-US" sz="2000">
                <a:latin typeface="Times New Roman" panose="02020603050405020304" pitchFamily="18" charset="0"/>
                <a:cs typeface="Times New Roman" panose="02020603050405020304" pitchFamily="18" charset="0"/>
              </a:rPr>
              <a:t>Module đã kết nối thành công với mạng di động</a:t>
            </a:r>
          </a:p>
          <a:p>
            <a:pPr algn="ctr"/>
            <a:r>
              <a:rPr lang="en-US" sz="2000">
                <a:latin typeface="Times New Roman" panose="02020603050405020304" pitchFamily="18" charset="0"/>
                <a:cs typeface="Times New Roman" panose="02020603050405020304" pitchFamily="18" charset="0"/>
              </a:rPr>
              <a:t>bạn đã có thể gửi/nhận tin nhắn và gọi/nhận điện thoại</a:t>
            </a:r>
          </a:p>
          <a:p>
            <a:pPr algn="ctr"/>
            <a:endParaRPr lang="en-US" sz="20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DF58BE-B73D-46EC-875F-D36D6FCB664E}"/>
              </a:ext>
            </a:extLst>
          </p:cNvPr>
          <p:cNvSpPr txBox="1"/>
          <p:nvPr/>
        </p:nvSpPr>
        <p:spPr>
          <a:xfrm>
            <a:off x="4941595" y="4305033"/>
            <a:ext cx="2481112"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0.4s</a:t>
            </a:r>
          </a:p>
          <a:p>
            <a:pPr algn="ctr"/>
            <a:r>
              <a:rPr lang="en-US" sz="2000">
                <a:latin typeface="Times New Roman" panose="02020603050405020304" pitchFamily="18" charset="0"/>
                <a:cs typeface="Times New Roman" panose="02020603050405020304" pitchFamily="18" charset="0"/>
              </a:rPr>
              <a:t>Kết nối dữ liệu GPRS đang hoạt dộng</a:t>
            </a:r>
          </a:p>
        </p:txBody>
      </p:sp>
      <p:pic>
        <p:nvPicPr>
          <p:cNvPr id="5" name="Picture 4">
            <a:extLst>
              <a:ext uri="{FF2B5EF4-FFF2-40B4-BE49-F238E27FC236}">
                <a16:creationId xmlns:a16="http://schemas.microsoft.com/office/drawing/2014/main" id="{ACE986FF-7E1C-46CC-99A3-13285870E41E}"/>
              </a:ext>
            </a:extLst>
          </p:cNvPr>
          <p:cNvPicPr>
            <a:picLocks noChangeAspect="1"/>
          </p:cNvPicPr>
          <p:nvPr/>
        </p:nvPicPr>
        <p:blipFill>
          <a:blip r:embed="rId5"/>
          <a:stretch>
            <a:fillRect/>
          </a:stretch>
        </p:blipFill>
        <p:spPr>
          <a:xfrm>
            <a:off x="8550260" y="2249113"/>
            <a:ext cx="1718779" cy="1789803"/>
          </a:xfrm>
          <a:prstGeom prst="rect">
            <a:avLst/>
          </a:prstGeom>
        </p:spPr>
      </p:pic>
    </p:spTree>
    <p:extLst>
      <p:ext uri="{BB962C8B-B14F-4D97-AF65-F5344CB8AC3E}">
        <p14:creationId xmlns:p14="http://schemas.microsoft.com/office/powerpoint/2010/main" val="394695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sp>
        <p:nvSpPr>
          <p:cNvPr id="3" name="TextBox 2">
            <a:extLst>
              <a:ext uri="{FF2B5EF4-FFF2-40B4-BE49-F238E27FC236}">
                <a16:creationId xmlns:a16="http://schemas.microsoft.com/office/drawing/2014/main" id="{E0DA1C01-4A99-473E-BC96-54920DC9D44A}"/>
              </a:ext>
            </a:extLst>
          </p:cNvPr>
          <p:cNvSpPr txBox="1"/>
          <p:nvPr/>
        </p:nvSpPr>
        <p:spPr>
          <a:xfrm>
            <a:off x="529389" y="2136338"/>
            <a:ext cx="3938337" cy="2585323"/>
          </a:xfrm>
          <a:prstGeom prst="rect">
            <a:avLst/>
          </a:prstGeom>
          <a:noFill/>
        </p:spPr>
        <p:txBody>
          <a:bodyPr wrap="square" rtlCol="0">
            <a:spAutoFit/>
          </a:bodyPr>
          <a:lstStyle/>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Đầu tiên, luôn là việc kiểm tra nguồn cấp trước khi cấp vào module sim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iểm tra chiều của thẻ sim xem đã đúng với khe sim chưa</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iểm tra xem đã gắn anten hay chưa</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Cấp nguồn và kiểm tra tín hiệu đèn led NETLIGHT ( STATUS trên module sim)</a:t>
            </a: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B4413C-BC9F-42BB-9BAE-058A300DF320}"/>
              </a:ext>
            </a:extLst>
          </p:cNvPr>
          <p:cNvPicPr>
            <a:picLocks noChangeAspect="1"/>
          </p:cNvPicPr>
          <p:nvPr/>
        </p:nvPicPr>
        <p:blipFill>
          <a:blip r:embed="rId3"/>
          <a:stretch>
            <a:fillRect/>
          </a:stretch>
        </p:blipFill>
        <p:spPr>
          <a:xfrm>
            <a:off x="529389" y="4483511"/>
            <a:ext cx="5368831" cy="1794358"/>
          </a:xfrm>
          <a:prstGeom prst="rect">
            <a:avLst/>
          </a:prstGeom>
        </p:spPr>
      </p:pic>
      <p:pic>
        <p:nvPicPr>
          <p:cNvPr id="7" name="Picture 6">
            <a:extLst>
              <a:ext uri="{FF2B5EF4-FFF2-40B4-BE49-F238E27FC236}">
                <a16:creationId xmlns:a16="http://schemas.microsoft.com/office/drawing/2014/main" id="{7859269C-4362-4278-81D4-0796A5EE26BF}"/>
              </a:ext>
            </a:extLst>
          </p:cNvPr>
          <p:cNvPicPr>
            <a:picLocks noChangeAspect="1"/>
          </p:cNvPicPr>
          <p:nvPr/>
        </p:nvPicPr>
        <p:blipFill>
          <a:blip r:embed="rId4"/>
          <a:stretch>
            <a:fillRect/>
          </a:stretch>
        </p:blipFill>
        <p:spPr>
          <a:xfrm>
            <a:off x="7508255" y="2112397"/>
            <a:ext cx="3647425" cy="3938607"/>
          </a:xfrm>
          <a:prstGeom prst="rect">
            <a:avLst/>
          </a:prstGeom>
        </p:spPr>
      </p:pic>
    </p:spTree>
    <p:extLst>
      <p:ext uri="{BB962C8B-B14F-4D97-AF65-F5344CB8AC3E}">
        <p14:creationId xmlns:p14="http://schemas.microsoft.com/office/powerpoint/2010/main" val="38995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Một số lưu ý khi sử dụng</a:t>
            </a:r>
          </a:p>
        </p:txBody>
      </p:sp>
      <p:sp>
        <p:nvSpPr>
          <p:cNvPr id="3" name="Rectangle 2">
            <a:extLst>
              <a:ext uri="{FF2B5EF4-FFF2-40B4-BE49-F238E27FC236}">
                <a16:creationId xmlns:a16="http://schemas.microsoft.com/office/drawing/2014/main" id="{E3AAB242-EA7F-453D-BDEA-7DB4CDD62744}"/>
              </a:ext>
            </a:extLst>
          </p:cNvPr>
          <p:cNvSpPr/>
          <p:nvPr/>
        </p:nvSpPr>
        <p:spPr>
          <a:xfrm>
            <a:off x="1097280" y="2023963"/>
            <a:ext cx="9021278" cy="3108543"/>
          </a:xfrm>
          <a:prstGeom prst="rect">
            <a:avLst/>
          </a:prstGeom>
        </p:spPr>
        <p:txBody>
          <a:bodyPr wrap="square">
            <a:spAutoFit/>
          </a:bodyPr>
          <a:lstStyle/>
          <a:p>
            <a:pPr marL="342900" indent="-342900">
              <a:buFont typeface="Arial" panose="020B0604020202020204" pitchFamily="34" charset="0"/>
              <a:buChar char="•"/>
            </a:pPr>
            <a:r>
              <a:rPr lang="vi-VN" sz="2800">
                <a:solidFill>
                  <a:srgbClr val="1E1E1E"/>
                </a:solidFill>
                <a:latin typeface="Times New Roman (Headings)"/>
              </a:rPr>
              <a:t>Nguồn cấp không đủ: nên chọn nguồn bên ngoài từ 2A trở lên, dây nguồn chọn loại lõi dày, dẫn điện tốt</a:t>
            </a:r>
            <a:r>
              <a:rPr lang="en-US" sz="2800">
                <a:solidFill>
                  <a:srgbClr val="1E1E1E"/>
                </a:solidFill>
                <a:latin typeface="Times New Roman (Headings)"/>
              </a:rPr>
              <a:t>.</a:t>
            </a:r>
          </a:p>
          <a:p>
            <a:pPr marL="342900" indent="-342900">
              <a:buFont typeface="Arial" panose="020B0604020202020204" pitchFamily="34" charset="0"/>
              <a:buChar char="•"/>
            </a:pPr>
            <a:r>
              <a:rPr lang="en-US" sz="2800">
                <a:solidFill>
                  <a:srgbClr val="1E1E1E"/>
                </a:solidFill>
                <a:latin typeface="Times New Roman (Headings)"/>
              </a:rPr>
              <a:t>Không nên sử dụng nguồn PC</a:t>
            </a:r>
            <a:endParaRPr lang="vi-VN" sz="2800">
              <a:solidFill>
                <a:srgbClr val="1E1E1E"/>
              </a:solidFill>
              <a:latin typeface="Times New Roman (Headings)"/>
            </a:endParaRPr>
          </a:p>
          <a:p>
            <a:pPr marL="342900" indent="-342900">
              <a:buFont typeface="Arial" panose="020B0604020202020204" pitchFamily="34" charset="0"/>
              <a:buChar char="•"/>
            </a:pPr>
            <a:r>
              <a:rPr lang="vi-VN" sz="2800">
                <a:solidFill>
                  <a:srgbClr val="1E1E1E"/>
                </a:solidFill>
                <a:latin typeface="Times New Roman (Headings)"/>
              </a:rPr>
              <a:t>Kiểm tra lại chiều thẻ sim và thẻ sim xem còn hoạt động hay không</a:t>
            </a:r>
            <a:r>
              <a:rPr lang="en-US" sz="2800">
                <a:solidFill>
                  <a:srgbClr val="1E1E1E"/>
                </a:solidFill>
                <a:latin typeface="Times New Roman (Headings)"/>
              </a:rPr>
              <a:t>.</a:t>
            </a:r>
          </a:p>
          <a:p>
            <a:pPr marL="342900" indent="-342900">
              <a:buFont typeface="Arial" panose="020B0604020202020204" pitchFamily="34" charset="0"/>
              <a:buChar char="•"/>
            </a:pPr>
            <a:r>
              <a:rPr lang="en-US" sz="2800">
                <a:solidFill>
                  <a:srgbClr val="1E1E1E"/>
                </a:solidFill>
                <a:latin typeface="Times New Roman (Headings)"/>
              </a:rPr>
              <a:t>Sau khi cấp nguồn nên đợi 30s đến 1 phút, sau đó thực hiện cuộc gọi đến sim. Nếu đổ chuông sim đã hoạt động</a:t>
            </a:r>
            <a:endParaRPr lang="vi-VN" sz="2800">
              <a:solidFill>
                <a:srgbClr val="1E1E1E"/>
              </a:solidFill>
              <a:latin typeface="Times New Roman (Headings)"/>
            </a:endParaRPr>
          </a:p>
        </p:txBody>
      </p:sp>
    </p:spTree>
    <p:extLst>
      <p:ext uri="{BB962C8B-B14F-4D97-AF65-F5344CB8AC3E}">
        <p14:creationId xmlns:p14="http://schemas.microsoft.com/office/powerpoint/2010/main" val="5686301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1EAEAF-9DB7-4ED0-80BA-33E9199B238A}">
  <ds:schemaRefs>
    <ds:schemaRef ds:uri="http://schemas.microsoft.com/sharepoint/v3/contenttype/forms"/>
  </ds:schemaRefs>
</ds:datastoreItem>
</file>

<file path=customXml/itemProps2.xml><?xml version="1.0" encoding="utf-8"?>
<ds:datastoreItem xmlns:ds="http://schemas.openxmlformats.org/officeDocument/2006/customXml" ds:itemID="{080511C4-2874-4358-89FD-257C40BD3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92BF89-58AC-40A1-A446-03F4CC7072F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283</TotalTime>
  <Words>607</Words>
  <Application>Microsoft Office PowerPoint</Application>
  <PresentationFormat>Widescreen</PresentationFormat>
  <Paragraphs>87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Times New Roman</vt:lpstr>
      <vt:lpstr>Times New Roman (Headings)</vt:lpstr>
      <vt:lpstr>RetrospectVTI</vt:lpstr>
      <vt:lpstr>GIỚI THIỆU VỀ MODULE SIM</vt:lpstr>
      <vt:lpstr>Nội dung bài giảng</vt:lpstr>
      <vt:lpstr>Giới thiệu về Module SIM</vt:lpstr>
      <vt:lpstr>Giới thiệu về Module SIM800</vt:lpstr>
      <vt:lpstr>Giới thiệu về Module SIM800</vt:lpstr>
      <vt:lpstr>2. Chuẩn bị những gì để bắt đầu với Module SIM</vt:lpstr>
      <vt:lpstr>3. Các bước kiểm tra</vt:lpstr>
      <vt:lpstr>3. Các bước kiểm tra</vt:lpstr>
      <vt:lpstr>3. Một số lưu ý khi sử dụng</vt:lpstr>
      <vt:lpstr>3. Video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ADMIN</cp:lastModifiedBy>
  <cp:revision>32</cp:revision>
  <dcterms:created xsi:type="dcterms:W3CDTF">2021-03-03T13:57:45Z</dcterms:created>
  <dcterms:modified xsi:type="dcterms:W3CDTF">2021-12-18T07:06:36Z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