
<file path=[Content_Types].xml><?xml version="1.0" encoding="utf-8"?>
<Types xmlns="http://schemas.openxmlformats.org/package/2006/content-types">
  <Default Extension="ico" ContentType="image/x-ico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5" r:id="rId2"/>
    <p:sldId id="281" r:id="rId3"/>
    <p:sldId id="282" r:id="rId4"/>
    <p:sldId id="343" r:id="rId5"/>
    <p:sldId id="283" r:id="rId6"/>
    <p:sldId id="284" r:id="rId7"/>
    <p:sldId id="285" r:id="rId8"/>
    <p:sldId id="286" r:id="rId9"/>
    <p:sldId id="344" r:id="rId10"/>
    <p:sldId id="287" r:id="rId11"/>
    <p:sldId id="288" r:id="rId12"/>
    <p:sldId id="289" r:id="rId13"/>
    <p:sldId id="345" r:id="rId14"/>
    <p:sldId id="346" r:id="rId15"/>
    <p:sldId id="290" r:id="rId16"/>
    <p:sldId id="291" r:id="rId17"/>
    <p:sldId id="292" r:id="rId18"/>
    <p:sldId id="293" r:id="rId19"/>
    <p:sldId id="294" r:id="rId20"/>
    <p:sldId id="295" r:id="rId21"/>
    <p:sldId id="296" r:id="rId22"/>
    <p:sldId id="297" r:id="rId23"/>
    <p:sldId id="349" r:id="rId24"/>
    <p:sldId id="350" r:id="rId25"/>
    <p:sldId id="298" r:id="rId26"/>
    <p:sldId id="348" r:id="rId27"/>
    <p:sldId id="299" r:id="rId28"/>
    <p:sldId id="300" r:id="rId29"/>
    <p:sldId id="301" r:id="rId30"/>
    <p:sldId id="302" r:id="rId31"/>
    <p:sldId id="351" r:id="rId32"/>
    <p:sldId id="352" r:id="rId33"/>
    <p:sldId id="360" r:id="rId34"/>
    <p:sldId id="303" r:id="rId35"/>
    <p:sldId id="304" r:id="rId36"/>
    <p:sldId id="305" r:id="rId37"/>
    <p:sldId id="358" r:id="rId38"/>
    <p:sldId id="353" r:id="rId39"/>
    <p:sldId id="359" r:id="rId40"/>
    <p:sldId id="306" r:id="rId41"/>
    <p:sldId id="354" r:id="rId42"/>
    <p:sldId id="307" r:id="rId43"/>
    <p:sldId id="308" r:id="rId44"/>
    <p:sldId id="309" r:id="rId45"/>
    <p:sldId id="310" r:id="rId46"/>
    <p:sldId id="311" r:id="rId47"/>
    <p:sldId id="355" r:id="rId48"/>
    <p:sldId id="312" r:id="rId49"/>
    <p:sldId id="313" r:id="rId50"/>
    <p:sldId id="356" r:id="rId51"/>
    <p:sldId id="357" r:id="rId52"/>
    <p:sldId id="361" r:id="rId53"/>
    <p:sldId id="362" r:id="rId54"/>
    <p:sldId id="28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DF382-5C63-4B80-B511-DA9627D1CCEB}" type="datetimeFigureOut">
              <a:rPr lang="vi-VN" smtClean="0"/>
              <a:t>27/07/2023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92A6F-B397-4780-87F3-28FEB11F337B}" type="slidenum">
              <a:rPr lang="vi-VN" smtClean="0"/>
              <a:t>‹#›</a:t>
            </a:fld>
            <a:endParaRPr lang="vi-VN"/>
          </a:p>
        </p:txBody>
      </p:sp>
    </p:spTree>
    <p:extLst>
      <p:ext uri="{BB962C8B-B14F-4D97-AF65-F5344CB8AC3E}">
        <p14:creationId xmlns:p14="http://schemas.microsoft.com/office/powerpoint/2010/main" val="419660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AAFB-5073-4781-A3E5-AC2DA296D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0EBA4B05-70B6-4700-95C7-17EE0AA2D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41C903DA-4715-4D6C-AD85-F26394C40994}"/>
              </a:ext>
            </a:extLst>
          </p:cNvPr>
          <p:cNvSpPr>
            <a:spLocks noGrp="1"/>
          </p:cNvSpPr>
          <p:nvPr>
            <p:ph type="dt" sz="half" idx="10"/>
          </p:nvPr>
        </p:nvSpPr>
        <p:spPr/>
        <p:txBody>
          <a:bodyPr/>
          <a:lstStyle/>
          <a:p>
            <a:fld id="{0F4BADF9-240E-4CCC-BCFE-0545B248B1F1}" type="datetime1">
              <a:rPr lang="vi-VN" smtClean="0"/>
              <a:t>27/07/2023</a:t>
            </a:fld>
            <a:endParaRPr lang="vi-VN"/>
          </a:p>
        </p:txBody>
      </p:sp>
      <p:sp>
        <p:nvSpPr>
          <p:cNvPr id="5" name="Footer Placeholder 4">
            <a:extLst>
              <a:ext uri="{FF2B5EF4-FFF2-40B4-BE49-F238E27FC236}">
                <a16:creationId xmlns:a16="http://schemas.microsoft.com/office/drawing/2014/main" id="{66C9BCB3-18D5-4C6E-856F-573E72A04C2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60DA71F-E102-4E25-81DB-1238F7989EC7}"/>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51959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228-CC57-441D-A36E-90F105CF3C3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620F696-B40C-4ED4-A9A6-33BB44E1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EC9A4D-BE26-428B-8FE3-996B77F92EF4}"/>
              </a:ext>
            </a:extLst>
          </p:cNvPr>
          <p:cNvSpPr>
            <a:spLocks noGrp="1"/>
          </p:cNvSpPr>
          <p:nvPr>
            <p:ph type="dt" sz="half" idx="10"/>
          </p:nvPr>
        </p:nvSpPr>
        <p:spPr/>
        <p:txBody>
          <a:bodyPr/>
          <a:lstStyle/>
          <a:p>
            <a:fld id="{B847071E-6F17-4D5C-8C78-B0DAE46610A3}" type="datetime1">
              <a:rPr lang="vi-VN" smtClean="0"/>
              <a:t>27/07/2023</a:t>
            </a:fld>
            <a:endParaRPr lang="vi-VN"/>
          </a:p>
        </p:txBody>
      </p:sp>
      <p:sp>
        <p:nvSpPr>
          <p:cNvPr id="5" name="Footer Placeholder 4">
            <a:extLst>
              <a:ext uri="{FF2B5EF4-FFF2-40B4-BE49-F238E27FC236}">
                <a16:creationId xmlns:a16="http://schemas.microsoft.com/office/drawing/2014/main" id="{BB427BED-C1EE-4865-8C2C-CB61B63AF10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1C3FE82-3B36-4BFD-953F-4365E67A923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1440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8ABD1-A161-440A-818B-8356FD84E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4610C16-5A90-4051-B21A-AFF87690B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E377619-9DA0-4C66-9978-7714BB6CB7E4}"/>
              </a:ext>
            </a:extLst>
          </p:cNvPr>
          <p:cNvSpPr>
            <a:spLocks noGrp="1"/>
          </p:cNvSpPr>
          <p:nvPr>
            <p:ph type="dt" sz="half" idx="10"/>
          </p:nvPr>
        </p:nvSpPr>
        <p:spPr/>
        <p:txBody>
          <a:bodyPr/>
          <a:lstStyle/>
          <a:p>
            <a:fld id="{BFC659D1-4AD5-4828-83DA-EE5650AD7C64}" type="datetime1">
              <a:rPr lang="vi-VN" smtClean="0"/>
              <a:t>27/07/2023</a:t>
            </a:fld>
            <a:endParaRPr lang="vi-VN"/>
          </a:p>
        </p:txBody>
      </p:sp>
      <p:sp>
        <p:nvSpPr>
          <p:cNvPr id="5" name="Footer Placeholder 4">
            <a:extLst>
              <a:ext uri="{FF2B5EF4-FFF2-40B4-BE49-F238E27FC236}">
                <a16:creationId xmlns:a16="http://schemas.microsoft.com/office/drawing/2014/main" id="{619E4435-7E4D-43D3-902C-4D1B7850F38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E921872-A1EE-496C-8572-EAA2314A83F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85838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3BE-08EF-4DC3-BD87-AE789B23B52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92E0CE5-CEC7-4192-B66E-42D494005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367EE9E-B37D-4B81-9062-862752FFE03B}"/>
              </a:ext>
            </a:extLst>
          </p:cNvPr>
          <p:cNvSpPr>
            <a:spLocks noGrp="1"/>
          </p:cNvSpPr>
          <p:nvPr>
            <p:ph type="dt" sz="half" idx="10"/>
          </p:nvPr>
        </p:nvSpPr>
        <p:spPr/>
        <p:txBody>
          <a:bodyPr/>
          <a:lstStyle/>
          <a:p>
            <a:fld id="{EC9975A8-AB09-4B72-B1AA-B35555EDD384}" type="datetime1">
              <a:rPr lang="vi-VN" smtClean="0"/>
              <a:t>27/07/2023</a:t>
            </a:fld>
            <a:endParaRPr lang="vi-VN"/>
          </a:p>
        </p:txBody>
      </p:sp>
      <p:sp>
        <p:nvSpPr>
          <p:cNvPr id="5" name="Footer Placeholder 4">
            <a:extLst>
              <a:ext uri="{FF2B5EF4-FFF2-40B4-BE49-F238E27FC236}">
                <a16:creationId xmlns:a16="http://schemas.microsoft.com/office/drawing/2014/main" id="{5AA89915-FCBA-4FBC-AC69-9615691D9C5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3BC8CEF-5F03-4F8B-9A4F-EC97B7A2741F}"/>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421179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B2C2-88A3-4C5C-A794-84424A8CE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A6467F25-4614-45E1-9DA9-4B663E729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A21D2-BEF1-40DF-B01A-04BD7507208E}"/>
              </a:ext>
            </a:extLst>
          </p:cNvPr>
          <p:cNvSpPr>
            <a:spLocks noGrp="1"/>
          </p:cNvSpPr>
          <p:nvPr>
            <p:ph type="dt" sz="half" idx="10"/>
          </p:nvPr>
        </p:nvSpPr>
        <p:spPr/>
        <p:txBody>
          <a:bodyPr/>
          <a:lstStyle/>
          <a:p>
            <a:fld id="{81866B70-1205-40BD-B89C-E5480A6F2125}" type="datetime1">
              <a:rPr lang="vi-VN" smtClean="0"/>
              <a:t>27/07/2023</a:t>
            </a:fld>
            <a:endParaRPr lang="vi-VN"/>
          </a:p>
        </p:txBody>
      </p:sp>
      <p:sp>
        <p:nvSpPr>
          <p:cNvPr id="5" name="Footer Placeholder 4">
            <a:extLst>
              <a:ext uri="{FF2B5EF4-FFF2-40B4-BE49-F238E27FC236}">
                <a16:creationId xmlns:a16="http://schemas.microsoft.com/office/drawing/2014/main" id="{7AB4CC26-9754-4B26-B132-BCAC59A1810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364D1BE-E20A-435A-923A-F8887C30383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65578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0353-2557-4AA2-9C65-085A6E068B2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091D88B-ABC9-4DC5-BEE5-51FC131F9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C248918B-93CF-4FA9-8EC7-C389CA226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01DDAE8-410D-41C6-BD48-1DC53B3ABB46}"/>
              </a:ext>
            </a:extLst>
          </p:cNvPr>
          <p:cNvSpPr>
            <a:spLocks noGrp="1"/>
          </p:cNvSpPr>
          <p:nvPr>
            <p:ph type="dt" sz="half" idx="10"/>
          </p:nvPr>
        </p:nvSpPr>
        <p:spPr/>
        <p:txBody>
          <a:bodyPr/>
          <a:lstStyle/>
          <a:p>
            <a:fld id="{DF34DCC5-41C5-4078-9E49-67981AA8467F}" type="datetime1">
              <a:rPr lang="vi-VN" smtClean="0"/>
              <a:t>27/07/2023</a:t>
            </a:fld>
            <a:endParaRPr lang="vi-VN"/>
          </a:p>
        </p:txBody>
      </p:sp>
      <p:sp>
        <p:nvSpPr>
          <p:cNvPr id="6" name="Footer Placeholder 5">
            <a:extLst>
              <a:ext uri="{FF2B5EF4-FFF2-40B4-BE49-F238E27FC236}">
                <a16:creationId xmlns:a16="http://schemas.microsoft.com/office/drawing/2014/main" id="{5B0FB0E9-47DC-43B9-9563-6637E310711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CE005A2-B86A-48D6-8BB2-01880614F7B4}"/>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35954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3FCC-F5BA-41D0-B3EE-BC8FBED603A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92C9A60-7AB0-4A45-B7E3-2DE34B799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039BD-20A0-4251-B2D1-CE096E438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6FD4964-8DCB-4E2F-B73D-4E77EABB8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21BB4-3ED9-40D9-8A42-A75EED221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B57BAD80-30D6-4679-A32A-E0C77B372F1A}"/>
              </a:ext>
            </a:extLst>
          </p:cNvPr>
          <p:cNvSpPr>
            <a:spLocks noGrp="1"/>
          </p:cNvSpPr>
          <p:nvPr>
            <p:ph type="dt" sz="half" idx="10"/>
          </p:nvPr>
        </p:nvSpPr>
        <p:spPr/>
        <p:txBody>
          <a:bodyPr/>
          <a:lstStyle/>
          <a:p>
            <a:fld id="{ED64B922-264C-4708-9B5A-826EE9D98EF8}" type="datetime1">
              <a:rPr lang="vi-VN" smtClean="0"/>
              <a:t>27/07/2023</a:t>
            </a:fld>
            <a:endParaRPr lang="vi-VN"/>
          </a:p>
        </p:txBody>
      </p:sp>
      <p:sp>
        <p:nvSpPr>
          <p:cNvPr id="8" name="Footer Placeholder 7">
            <a:extLst>
              <a:ext uri="{FF2B5EF4-FFF2-40B4-BE49-F238E27FC236}">
                <a16:creationId xmlns:a16="http://schemas.microsoft.com/office/drawing/2014/main" id="{69FC4523-B339-43AB-A641-1517D3BEC225}"/>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F3A06F9F-008C-48F7-AEE0-1612CC70E19D}"/>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40660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7417-9007-4BF8-923E-5A744D93FBFC}"/>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6D7A907-3A76-4262-8DBC-DD106D61A33F}"/>
              </a:ext>
            </a:extLst>
          </p:cNvPr>
          <p:cNvSpPr>
            <a:spLocks noGrp="1"/>
          </p:cNvSpPr>
          <p:nvPr>
            <p:ph type="dt" sz="half" idx="10"/>
          </p:nvPr>
        </p:nvSpPr>
        <p:spPr/>
        <p:txBody>
          <a:bodyPr/>
          <a:lstStyle/>
          <a:p>
            <a:fld id="{88773551-D95F-4826-BD4D-CCA99F442863}" type="datetime1">
              <a:rPr lang="vi-VN" smtClean="0"/>
              <a:t>27/07/2023</a:t>
            </a:fld>
            <a:endParaRPr lang="vi-VN"/>
          </a:p>
        </p:txBody>
      </p:sp>
      <p:sp>
        <p:nvSpPr>
          <p:cNvPr id="4" name="Footer Placeholder 3">
            <a:extLst>
              <a:ext uri="{FF2B5EF4-FFF2-40B4-BE49-F238E27FC236}">
                <a16:creationId xmlns:a16="http://schemas.microsoft.com/office/drawing/2014/main" id="{F2139005-D741-446C-8ECA-63763C60B088}"/>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E3270FF-CA7F-48B3-802D-D6B6BD9E596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71545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783EB-9F91-4FC0-9B6A-5A95C95DD12D}"/>
              </a:ext>
            </a:extLst>
          </p:cNvPr>
          <p:cNvSpPr>
            <a:spLocks noGrp="1"/>
          </p:cNvSpPr>
          <p:nvPr>
            <p:ph type="dt" sz="half" idx="10"/>
          </p:nvPr>
        </p:nvSpPr>
        <p:spPr/>
        <p:txBody>
          <a:bodyPr/>
          <a:lstStyle/>
          <a:p>
            <a:fld id="{18BB8DEC-ACFE-4E5A-BAD5-C025143EBDD4}" type="datetime1">
              <a:rPr lang="vi-VN" smtClean="0"/>
              <a:t>27/07/2023</a:t>
            </a:fld>
            <a:endParaRPr lang="vi-VN"/>
          </a:p>
        </p:txBody>
      </p:sp>
      <p:sp>
        <p:nvSpPr>
          <p:cNvPr id="3" name="Footer Placeholder 2">
            <a:extLst>
              <a:ext uri="{FF2B5EF4-FFF2-40B4-BE49-F238E27FC236}">
                <a16:creationId xmlns:a16="http://schemas.microsoft.com/office/drawing/2014/main" id="{226686B5-69FE-4F48-B033-194DE9675A5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EDF02DA-E2B2-426C-9D55-429EFC446420}"/>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3183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1ACB-3B48-414C-8F86-0A475F472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F74F243-8A99-4B15-B8BA-0E8FB5361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6ADF15C-7E6C-42D9-8A69-8899C9D19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CE954-AA14-4891-9292-B93B5642F2C1}"/>
              </a:ext>
            </a:extLst>
          </p:cNvPr>
          <p:cNvSpPr>
            <a:spLocks noGrp="1"/>
          </p:cNvSpPr>
          <p:nvPr>
            <p:ph type="dt" sz="half" idx="10"/>
          </p:nvPr>
        </p:nvSpPr>
        <p:spPr/>
        <p:txBody>
          <a:bodyPr/>
          <a:lstStyle/>
          <a:p>
            <a:fld id="{2035BB47-D493-40CA-8C59-C2C375108493}" type="datetime1">
              <a:rPr lang="vi-VN" smtClean="0"/>
              <a:t>27/07/2023</a:t>
            </a:fld>
            <a:endParaRPr lang="vi-VN"/>
          </a:p>
        </p:txBody>
      </p:sp>
      <p:sp>
        <p:nvSpPr>
          <p:cNvPr id="6" name="Footer Placeholder 5">
            <a:extLst>
              <a:ext uri="{FF2B5EF4-FFF2-40B4-BE49-F238E27FC236}">
                <a16:creationId xmlns:a16="http://schemas.microsoft.com/office/drawing/2014/main" id="{5475C7FD-C41E-407F-954D-D9B115040FB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69070E0-5CF1-4CB3-93B0-F0BBD8B912BC}"/>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21260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0662-47B2-4118-A559-4A46713E7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4CBFCA9-073F-4732-A9CA-5CC4490B3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FE79EC4-77F0-4394-8F5D-DADFC157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1FD27-86D4-46C8-9E64-C0FE78FBA779}"/>
              </a:ext>
            </a:extLst>
          </p:cNvPr>
          <p:cNvSpPr>
            <a:spLocks noGrp="1"/>
          </p:cNvSpPr>
          <p:nvPr>
            <p:ph type="dt" sz="half" idx="10"/>
          </p:nvPr>
        </p:nvSpPr>
        <p:spPr/>
        <p:txBody>
          <a:bodyPr/>
          <a:lstStyle/>
          <a:p>
            <a:fld id="{44AEA4F4-1B59-4F46-97CD-36398F2AA610}" type="datetime1">
              <a:rPr lang="vi-VN" smtClean="0"/>
              <a:t>27/07/2023</a:t>
            </a:fld>
            <a:endParaRPr lang="vi-VN"/>
          </a:p>
        </p:txBody>
      </p:sp>
      <p:sp>
        <p:nvSpPr>
          <p:cNvPr id="6" name="Footer Placeholder 5">
            <a:extLst>
              <a:ext uri="{FF2B5EF4-FFF2-40B4-BE49-F238E27FC236}">
                <a16:creationId xmlns:a16="http://schemas.microsoft.com/office/drawing/2014/main" id="{E45A4D0D-9A51-471D-8573-D578F657B4B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CDF68AF-4925-42C5-B622-4E7A4A21F7D6}"/>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62479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09347-A3B2-423D-A4F9-73FEBE69F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A7D20D5-1C79-429A-9847-D6CF335DE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B79FB8C-93EC-42B6-B1A6-6A65C56F9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813A-3B40-4C78-8666-3ACC88AB8B5A}" type="datetime1">
              <a:rPr lang="vi-VN" smtClean="0"/>
              <a:t>27/07/2023</a:t>
            </a:fld>
            <a:endParaRPr lang="vi-VN"/>
          </a:p>
        </p:txBody>
      </p:sp>
      <p:sp>
        <p:nvSpPr>
          <p:cNvPr id="5" name="Footer Placeholder 4">
            <a:extLst>
              <a:ext uri="{FF2B5EF4-FFF2-40B4-BE49-F238E27FC236}">
                <a16:creationId xmlns:a16="http://schemas.microsoft.com/office/drawing/2014/main" id="{FF227414-2BE5-4F32-AD7C-6AA96C835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C7402DD-DDA0-4DB2-B83C-36AA3EB01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7EB-BD72-43F5-9EF7-6587671C6D1D}" type="slidenum">
              <a:rPr lang="vi-VN" smtClean="0"/>
              <a:t>‹#›</a:t>
            </a:fld>
            <a:endParaRPr lang="vi-VN"/>
          </a:p>
        </p:txBody>
      </p:sp>
    </p:spTree>
    <p:extLst>
      <p:ext uri="{BB962C8B-B14F-4D97-AF65-F5344CB8AC3E}">
        <p14:creationId xmlns:p14="http://schemas.microsoft.com/office/powerpoint/2010/main" val="3632342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ezprompt.net/" TargetMode="External"/><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5.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3" Type="http://schemas.openxmlformats.org/officeDocument/2006/relationships/hyperlink" Target="https://www.shellcheck.net/" TargetMode="External"/><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2C5F2E-9730-C555-E8B8-F4FB86ABA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31" y="1112914"/>
            <a:ext cx="30765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UX 101] Bỡ ngỡ bước vào thế giới Linux">
            <a:extLst>
              <a:ext uri="{FF2B5EF4-FFF2-40B4-BE49-F238E27FC236}">
                <a16:creationId xmlns:a16="http://schemas.microsoft.com/office/drawing/2014/main" id="{71033E0D-1550-CB30-7D1E-90D76FABD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542" y="4216178"/>
            <a:ext cx="2047875" cy="2228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DAEDBC-6845-6E8F-5EBA-6DC31F104064}"/>
              </a:ext>
            </a:extLst>
          </p:cNvPr>
          <p:cNvSpPr/>
          <p:nvPr/>
        </p:nvSpPr>
        <p:spPr>
          <a:xfrm>
            <a:off x="4554397" y="3063627"/>
            <a:ext cx="3076575" cy="707886"/>
          </a:xfrm>
          <a:prstGeom prst="rect">
            <a:avLst/>
          </a:prstGeom>
        </p:spPr>
        <p:txBody>
          <a:bodyPr wrap="square">
            <a:spAutoFit/>
          </a:bodyPr>
          <a:lstStyle/>
          <a:p>
            <a:r>
              <a:rPr lang="en-US" sz="4000" b="1" dirty="0">
                <a:solidFill>
                  <a:schemeClr val="accent1">
                    <a:lumMod val="50000"/>
                  </a:schemeClr>
                </a:solidFill>
                <a:latin typeface="Cambria" panose="02040503050406030204" pitchFamily="18" charset="0"/>
                <a:ea typeface="Cambria" panose="02040503050406030204" pitchFamily="18" charset="0"/>
              </a:rPr>
              <a:t>Bash Shell</a:t>
            </a:r>
            <a:endParaRPr lang="en-US" sz="4000" dirty="0"/>
          </a:p>
        </p:txBody>
      </p:sp>
      <p:sp>
        <p:nvSpPr>
          <p:cNvPr id="7" name="TextBox 6">
            <a:extLst>
              <a:ext uri="{FF2B5EF4-FFF2-40B4-BE49-F238E27FC236}">
                <a16:creationId xmlns:a16="http://schemas.microsoft.com/office/drawing/2014/main" id="{827A03A1-BC63-C61B-CFAF-2D3F93033343}"/>
              </a:ext>
            </a:extLst>
          </p:cNvPr>
          <p:cNvSpPr txBox="1"/>
          <p:nvPr/>
        </p:nvSpPr>
        <p:spPr>
          <a:xfrm>
            <a:off x="7340258" y="4726745"/>
            <a:ext cx="3787287" cy="477054"/>
          </a:xfrm>
          <a:prstGeom prst="rect">
            <a:avLst/>
          </a:prstGeom>
          <a:noFill/>
        </p:spPr>
        <p:txBody>
          <a:bodyPr wrap="square" rtlCol="0">
            <a:spAutoFit/>
          </a:bodyPr>
          <a:lstStyle/>
          <a:p>
            <a:r>
              <a:rPr lang="en-US" sz="2500" b="1" dirty="0">
                <a:solidFill>
                  <a:srgbClr val="002060"/>
                </a:solidFill>
                <a:latin typeface="Cambria" panose="02040503050406030204" pitchFamily="18" charset="0"/>
                <a:ea typeface="Cambria" panose="02040503050406030204" pitchFamily="18" charset="0"/>
              </a:rPr>
              <a:t>Create by ThoNV12</a:t>
            </a:r>
          </a:p>
        </p:txBody>
      </p:sp>
    </p:spTree>
    <p:extLst>
      <p:ext uri="{BB962C8B-B14F-4D97-AF65-F5344CB8AC3E}">
        <p14:creationId xmlns:p14="http://schemas.microsoft.com/office/powerpoint/2010/main" val="294674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2769709"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303411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F78548-F02A-5464-7FBE-6997D4D6492E}"/>
              </a:ext>
            </a:extLst>
          </p:cNvPr>
          <p:cNvPicPr>
            <a:picLocks noChangeAspect="1"/>
          </p:cNvPicPr>
          <p:nvPr/>
        </p:nvPicPr>
        <p:blipFill>
          <a:blip r:embed="rId4"/>
          <a:stretch>
            <a:fillRect/>
          </a:stretch>
        </p:blipFill>
        <p:spPr>
          <a:xfrm>
            <a:off x="2912766" y="1898121"/>
            <a:ext cx="6496277" cy="4458229"/>
          </a:xfrm>
          <a:prstGeom prst="rect">
            <a:avLst/>
          </a:prstGeom>
        </p:spPr>
      </p:pic>
    </p:spTree>
    <p:extLst>
      <p:ext uri="{BB962C8B-B14F-4D97-AF65-F5344CB8AC3E}">
        <p14:creationId xmlns:p14="http://schemas.microsoft.com/office/powerpoint/2010/main" val="362708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11</a:t>
            </a:fld>
            <a:endParaRPr lang="vi-VN"/>
          </a:p>
        </p:txBody>
      </p:sp>
      <p:sp>
        <p:nvSpPr>
          <p:cNvPr id="12" name="Rectangle 11"/>
          <p:cNvSpPr/>
          <p:nvPr/>
        </p:nvSpPr>
        <p:spPr>
          <a:xfrm>
            <a:off x="1054764" y="2359981"/>
            <a:ext cx="10299036"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Các biến có sẵn: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PATH </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HOME</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HOSTNAME</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PS1  : là cái nhắc lệnh cho ta</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Ta có thể sửa đổi bằng cách PS1=“Ghi vào đây”</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hlinkClick r:id="rId3"/>
              </a:rPr>
              <a:t>https://ezprompt.net/</a:t>
            </a:r>
            <a:r>
              <a:rPr lang="en-US" sz="2500" b="1" dirty="0">
                <a:solidFill>
                  <a:schemeClr val="accent1">
                    <a:lumMod val="50000"/>
                  </a:schemeClr>
                </a:solidFill>
                <a:latin typeface="Cambria" panose="02040503050406030204" pitchFamily="18" charset="0"/>
                <a:ea typeface="Cambria" panose="02040503050406030204" pitchFamily="18" charset="0"/>
              </a:rPr>
              <a:t>  lên trang này để lấy cái “Ghi vào đây”</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Quay trở về ban đầu thì: source ~/.bashrc</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3BA6DB-EF51-B49F-3033-69446F19A8B0}"/>
              </a:ext>
            </a:extLst>
          </p:cNvPr>
          <p:cNvPicPr>
            <a:picLocks noChangeAspect="1"/>
          </p:cNvPicPr>
          <p:nvPr/>
        </p:nvPicPr>
        <p:blipFill>
          <a:blip r:embed="rId5"/>
          <a:stretch>
            <a:fillRect/>
          </a:stretch>
        </p:blipFill>
        <p:spPr>
          <a:xfrm>
            <a:off x="6544288" y="1306198"/>
            <a:ext cx="4547786" cy="694320"/>
          </a:xfrm>
          <a:prstGeom prst="rect">
            <a:avLst/>
          </a:prstGeom>
        </p:spPr>
      </p:pic>
      <p:pic>
        <p:nvPicPr>
          <p:cNvPr id="8" name="Picture 7">
            <a:extLst>
              <a:ext uri="{FF2B5EF4-FFF2-40B4-BE49-F238E27FC236}">
                <a16:creationId xmlns:a16="http://schemas.microsoft.com/office/drawing/2014/main" id="{ECA106F2-7EAA-EBF9-F845-A0E3E44EE0E7}"/>
              </a:ext>
            </a:extLst>
          </p:cNvPr>
          <p:cNvPicPr>
            <a:picLocks noChangeAspect="1"/>
          </p:cNvPicPr>
          <p:nvPr/>
        </p:nvPicPr>
        <p:blipFill>
          <a:blip r:embed="rId6"/>
          <a:stretch>
            <a:fillRect/>
          </a:stretch>
        </p:blipFill>
        <p:spPr>
          <a:xfrm>
            <a:off x="3794808" y="2965739"/>
            <a:ext cx="7863622" cy="539220"/>
          </a:xfrm>
          <a:prstGeom prst="rect">
            <a:avLst/>
          </a:prstGeom>
        </p:spPr>
      </p:pic>
    </p:spTree>
    <p:extLst>
      <p:ext uri="{BB962C8B-B14F-4D97-AF65-F5344CB8AC3E}">
        <p14:creationId xmlns:p14="http://schemas.microsoft.com/office/powerpoint/2010/main" val="256425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12</a:t>
            </a:fld>
            <a:endParaRPr lang="vi-VN"/>
          </a:p>
        </p:txBody>
      </p:sp>
      <p:sp>
        <p:nvSpPr>
          <p:cNvPr id="12" name="Rectangle 11"/>
          <p:cNvSpPr/>
          <p:nvPr/>
        </p:nvSpPr>
        <p:spPr>
          <a:xfrm>
            <a:off x="1054764" y="1862900"/>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Chuyển chữ hoa thành chữ thường</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013A53-3FFA-14A3-E97D-E18E89283620}"/>
              </a:ext>
            </a:extLst>
          </p:cNvPr>
          <p:cNvPicPr>
            <a:picLocks noChangeAspect="1"/>
          </p:cNvPicPr>
          <p:nvPr/>
        </p:nvPicPr>
        <p:blipFill>
          <a:blip r:embed="rId4"/>
          <a:stretch>
            <a:fillRect/>
          </a:stretch>
        </p:blipFill>
        <p:spPr>
          <a:xfrm>
            <a:off x="3006175" y="2598508"/>
            <a:ext cx="8347625" cy="3424667"/>
          </a:xfrm>
          <a:prstGeom prst="rect">
            <a:avLst/>
          </a:prstGeom>
        </p:spPr>
      </p:pic>
    </p:spTree>
    <p:extLst>
      <p:ext uri="{BB962C8B-B14F-4D97-AF65-F5344CB8AC3E}">
        <p14:creationId xmlns:p14="http://schemas.microsoft.com/office/powerpoint/2010/main" val="97327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13</a:t>
            </a:fld>
            <a:endParaRPr lang="vi-VN"/>
          </a:p>
        </p:txBody>
      </p:sp>
      <p:sp>
        <p:nvSpPr>
          <p:cNvPr id="12" name="Rectangle 11"/>
          <p:cNvSpPr/>
          <p:nvPr/>
        </p:nvSpPr>
        <p:spPr>
          <a:xfrm>
            <a:off x="1054764" y="1862900"/>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Chuyển chữ thường thành chữ hoa</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E02381C-034F-9A45-0392-EEE29ED71434}"/>
              </a:ext>
            </a:extLst>
          </p:cNvPr>
          <p:cNvPicPr>
            <a:picLocks noChangeAspect="1"/>
          </p:cNvPicPr>
          <p:nvPr/>
        </p:nvPicPr>
        <p:blipFill>
          <a:blip r:embed="rId4"/>
          <a:stretch>
            <a:fillRect/>
          </a:stretch>
        </p:blipFill>
        <p:spPr>
          <a:xfrm>
            <a:off x="2191301" y="3035705"/>
            <a:ext cx="7802768" cy="2624894"/>
          </a:xfrm>
          <a:prstGeom prst="rect">
            <a:avLst/>
          </a:prstGeom>
        </p:spPr>
      </p:pic>
    </p:spTree>
    <p:extLst>
      <p:ext uri="{BB962C8B-B14F-4D97-AF65-F5344CB8AC3E}">
        <p14:creationId xmlns:p14="http://schemas.microsoft.com/office/powerpoint/2010/main" val="315275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14</a:t>
            </a:fld>
            <a:endParaRPr lang="vi-VN"/>
          </a:p>
        </p:txBody>
      </p:sp>
      <p:sp>
        <p:nvSpPr>
          <p:cNvPr id="12" name="Rectangle 11"/>
          <p:cNvSpPr/>
          <p:nvPr/>
        </p:nvSpPr>
        <p:spPr>
          <a:xfrm>
            <a:off x="1054764" y="1862900"/>
            <a:ext cx="10299036"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Đếm kí tự</a:t>
            </a:r>
          </a:p>
          <a:p>
            <a:r>
              <a:rPr lang="en-US" sz="2500" b="1" dirty="0">
                <a:solidFill>
                  <a:schemeClr val="accent1">
                    <a:lumMod val="50000"/>
                  </a:schemeClr>
                </a:solidFill>
                <a:latin typeface="Cambria" panose="02040503050406030204" pitchFamily="18" charset="0"/>
                <a:ea typeface="Cambria" panose="02040503050406030204" pitchFamily="18" charset="0"/>
              </a:rPr>
              <a:t>+ Cắt choỗi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27C507-0F53-77A9-C3EB-86302DDCA8E4}"/>
              </a:ext>
            </a:extLst>
          </p:cNvPr>
          <p:cNvPicPr>
            <a:picLocks noChangeAspect="1"/>
          </p:cNvPicPr>
          <p:nvPr/>
        </p:nvPicPr>
        <p:blipFill>
          <a:blip r:embed="rId4"/>
          <a:stretch>
            <a:fillRect/>
          </a:stretch>
        </p:blipFill>
        <p:spPr>
          <a:xfrm>
            <a:off x="3291760" y="1807262"/>
            <a:ext cx="8096996" cy="2938796"/>
          </a:xfrm>
          <a:prstGeom prst="rect">
            <a:avLst/>
          </a:prstGeom>
        </p:spPr>
      </p:pic>
      <p:pic>
        <p:nvPicPr>
          <p:cNvPr id="11" name="Picture 10">
            <a:extLst>
              <a:ext uri="{FF2B5EF4-FFF2-40B4-BE49-F238E27FC236}">
                <a16:creationId xmlns:a16="http://schemas.microsoft.com/office/drawing/2014/main" id="{649656B0-4B18-1C73-485C-EE5FFCA11202}"/>
              </a:ext>
            </a:extLst>
          </p:cNvPr>
          <p:cNvPicPr>
            <a:picLocks noChangeAspect="1"/>
          </p:cNvPicPr>
          <p:nvPr/>
        </p:nvPicPr>
        <p:blipFill>
          <a:blip r:embed="rId5"/>
          <a:stretch>
            <a:fillRect/>
          </a:stretch>
        </p:blipFill>
        <p:spPr>
          <a:xfrm>
            <a:off x="-1" y="4227449"/>
            <a:ext cx="9088975" cy="2591636"/>
          </a:xfrm>
          <a:prstGeom prst="rect">
            <a:avLst/>
          </a:prstGeom>
        </p:spPr>
      </p:pic>
    </p:spTree>
    <p:extLst>
      <p:ext uri="{BB962C8B-B14F-4D97-AF65-F5344CB8AC3E}">
        <p14:creationId xmlns:p14="http://schemas.microsoft.com/office/powerpoint/2010/main" val="167320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15</a:t>
            </a:fld>
            <a:endParaRPr lang="vi-VN"/>
          </a:p>
        </p:txBody>
      </p:sp>
      <p:sp>
        <p:nvSpPr>
          <p:cNvPr id="12" name="Rectangle 11"/>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Lấy đầu ra của 1 lệnh và gán</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DAC7EB1-D2A4-6FA8-0447-8B4587740FF5}"/>
              </a:ext>
            </a:extLst>
          </p:cNvPr>
          <p:cNvPicPr>
            <a:picLocks noChangeAspect="1"/>
          </p:cNvPicPr>
          <p:nvPr/>
        </p:nvPicPr>
        <p:blipFill>
          <a:blip r:embed="rId4"/>
          <a:stretch>
            <a:fillRect/>
          </a:stretch>
        </p:blipFill>
        <p:spPr>
          <a:xfrm>
            <a:off x="3087504" y="3061252"/>
            <a:ext cx="6311318" cy="3660223"/>
          </a:xfrm>
          <a:prstGeom prst="rect">
            <a:avLst/>
          </a:prstGeom>
        </p:spPr>
      </p:pic>
    </p:spTree>
    <p:extLst>
      <p:ext uri="{BB962C8B-B14F-4D97-AF65-F5344CB8AC3E}">
        <p14:creationId xmlns:p14="http://schemas.microsoft.com/office/powerpoint/2010/main" val="164368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Tính toán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16</a:t>
            </a:fld>
            <a:endParaRPr lang="vi-VN"/>
          </a:p>
        </p:txBody>
      </p:sp>
      <p:sp>
        <p:nvSpPr>
          <p:cNvPr id="12" name="Rectangle 11"/>
          <p:cNvSpPr/>
          <p:nvPr/>
        </p:nvSpPr>
        <p:spPr>
          <a:xfrm>
            <a:off x="806049" y="2309528"/>
            <a:ext cx="10299036" cy="3939540"/>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${parameter}</a:t>
            </a:r>
          </a:p>
          <a:p>
            <a:r>
              <a:rPr lang="en-US" sz="2500" b="1" dirty="0">
                <a:solidFill>
                  <a:schemeClr val="accent1">
                    <a:lumMod val="50000"/>
                  </a:schemeClr>
                </a:solidFill>
                <a:latin typeface="Cambria" panose="02040503050406030204" pitchFamily="18" charset="0"/>
                <a:ea typeface="Cambria" panose="02040503050406030204" pitchFamily="18" charset="0"/>
              </a:rPr>
              <a:t>+ $(command)</a:t>
            </a:r>
          </a:p>
          <a:p>
            <a:r>
              <a:rPr lang="en-US" sz="2500" b="1" dirty="0">
                <a:solidFill>
                  <a:schemeClr val="accent1">
                    <a:lumMod val="50000"/>
                  </a:schemeClr>
                </a:solidFill>
                <a:latin typeface="Cambria" panose="02040503050406030204" pitchFamily="18" charset="0"/>
                <a:ea typeface="Cambria" panose="02040503050406030204" pitchFamily="18" charset="0"/>
              </a:rPr>
              <a:t>+ $((expression))</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bc để ra số thập phân</a:t>
            </a:r>
          </a:p>
          <a:p>
            <a:r>
              <a:rPr lang="en-US" sz="2500" b="1" dirty="0">
                <a:solidFill>
                  <a:schemeClr val="accent1">
                    <a:lumMod val="50000"/>
                  </a:schemeClr>
                </a:solidFill>
                <a:latin typeface="Cambria" panose="02040503050406030204" pitchFamily="18" charset="0"/>
                <a:ea typeface="Cambria" panose="02040503050406030204" pitchFamily="18" charset="0"/>
              </a:rPr>
              <a:t>+ scale=2, lấy 2 chữ số </a:t>
            </a:r>
          </a:p>
          <a:p>
            <a:r>
              <a:rPr lang="en-US" sz="2500" b="1" dirty="0">
                <a:solidFill>
                  <a:schemeClr val="accent1">
                    <a:lumMod val="50000"/>
                  </a:schemeClr>
                </a:solidFill>
                <a:latin typeface="Cambria" panose="02040503050406030204" pitchFamily="18" charset="0"/>
                <a:ea typeface="Cambria" panose="02040503050406030204" pitchFamily="18" charset="0"/>
              </a:rPr>
              <a:t>Thập phân</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69908E6-7A06-3C8D-5D59-3FBA2EA15684}"/>
              </a:ext>
            </a:extLst>
          </p:cNvPr>
          <p:cNvPicPr>
            <a:picLocks noChangeAspect="1"/>
          </p:cNvPicPr>
          <p:nvPr/>
        </p:nvPicPr>
        <p:blipFill>
          <a:blip r:embed="rId4"/>
          <a:stretch>
            <a:fillRect/>
          </a:stretch>
        </p:blipFill>
        <p:spPr>
          <a:xfrm>
            <a:off x="5040178" y="1199079"/>
            <a:ext cx="6051895" cy="4942707"/>
          </a:xfrm>
          <a:prstGeom prst="rect">
            <a:avLst/>
          </a:prstGeom>
        </p:spPr>
      </p:pic>
    </p:spTree>
    <p:extLst>
      <p:ext uri="{BB962C8B-B14F-4D97-AF65-F5344CB8AC3E}">
        <p14:creationId xmlns:p14="http://schemas.microsoft.com/office/powerpoint/2010/main" val="417858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260039"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54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Kí tự đặc biệt</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17</a:t>
            </a:fld>
            <a:endParaRPr lang="vi-VN"/>
          </a:p>
        </p:txBody>
      </p:sp>
      <p:sp>
        <p:nvSpPr>
          <p:cNvPr id="12" name="Rectangle 11"/>
          <p:cNvSpPr/>
          <p:nvPr/>
        </p:nvSpPr>
        <p:spPr>
          <a:xfrm>
            <a:off x="1054764" y="2359981"/>
            <a:ext cx="10299036"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Thay đổi về thư mục trước đó</a:t>
            </a:r>
          </a:p>
          <a:p>
            <a:r>
              <a:rPr lang="en-US" sz="2500" b="1" dirty="0">
                <a:solidFill>
                  <a:schemeClr val="accent1">
                    <a:lumMod val="50000"/>
                  </a:schemeClr>
                </a:solidFill>
                <a:latin typeface="Cambria" panose="02040503050406030204" pitchFamily="18" charset="0"/>
                <a:ea typeface="Cambria" panose="02040503050406030204" pitchFamily="18" charset="0"/>
              </a:rPr>
              <a:t>~       : Đưa ra đường dẫn đầy đủ tưới user</a:t>
            </a:r>
          </a:p>
          <a:p>
            <a:r>
              <a:rPr lang="en-US" sz="2500" b="1" dirty="0">
                <a:solidFill>
                  <a:schemeClr val="accent1">
                    <a:lumMod val="50000"/>
                  </a:schemeClr>
                </a:solidFill>
                <a:latin typeface="Cambria" panose="02040503050406030204" pitchFamily="18" charset="0"/>
                <a:ea typeface="Cambria" panose="02040503050406030204" pitchFamily="18" charset="0"/>
              </a:rPr>
              <a:t>~+    : lấy ra đường dẫn PWD hiện tại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1EE11E5-A4BF-FFEF-6B6D-B798C8152494}"/>
              </a:ext>
            </a:extLst>
          </p:cNvPr>
          <p:cNvPicPr>
            <a:picLocks noChangeAspect="1"/>
          </p:cNvPicPr>
          <p:nvPr/>
        </p:nvPicPr>
        <p:blipFill>
          <a:blip r:embed="rId4"/>
          <a:stretch>
            <a:fillRect/>
          </a:stretch>
        </p:blipFill>
        <p:spPr>
          <a:xfrm>
            <a:off x="2721121" y="3773386"/>
            <a:ext cx="7814357" cy="3084614"/>
          </a:xfrm>
          <a:prstGeom prst="rect">
            <a:avLst/>
          </a:prstGeom>
        </p:spPr>
      </p:pic>
    </p:spTree>
    <p:extLst>
      <p:ext uri="{BB962C8B-B14F-4D97-AF65-F5344CB8AC3E}">
        <p14:creationId xmlns:p14="http://schemas.microsoft.com/office/powerpoint/2010/main" val="273357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74518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51835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Giống RANGE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18</a:t>
            </a:fld>
            <a:endParaRPr lang="vi-VN"/>
          </a:p>
        </p:txBody>
      </p:sp>
      <p:sp>
        <p:nvSpPr>
          <p:cNvPr id="12" name="Rectangle 11"/>
          <p:cNvSpPr/>
          <p:nvPr/>
        </p:nvSpPr>
        <p:spPr>
          <a:xfrm>
            <a:off x="344634" y="4699516"/>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Tạo ra 12 tháng, mỗi tháng có 31 ngày là 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E0ADBD-C1CF-1A93-7DEE-5889061C3C5F}"/>
              </a:ext>
            </a:extLst>
          </p:cNvPr>
          <p:cNvPicPr>
            <a:picLocks noChangeAspect="1"/>
          </p:cNvPicPr>
          <p:nvPr/>
        </p:nvPicPr>
        <p:blipFill>
          <a:blip r:embed="rId4"/>
          <a:stretch>
            <a:fillRect/>
          </a:stretch>
        </p:blipFill>
        <p:spPr>
          <a:xfrm>
            <a:off x="5144255" y="975704"/>
            <a:ext cx="6384559" cy="2863856"/>
          </a:xfrm>
          <a:prstGeom prst="rect">
            <a:avLst/>
          </a:prstGeom>
        </p:spPr>
      </p:pic>
      <p:pic>
        <p:nvPicPr>
          <p:cNvPr id="8" name="Picture 7">
            <a:extLst>
              <a:ext uri="{FF2B5EF4-FFF2-40B4-BE49-F238E27FC236}">
                <a16:creationId xmlns:a16="http://schemas.microsoft.com/office/drawing/2014/main" id="{C996B7EA-6914-AE5E-A20B-313C9511D51D}"/>
              </a:ext>
            </a:extLst>
          </p:cNvPr>
          <p:cNvPicPr>
            <a:picLocks noChangeAspect="1"/>
          </p:cNvPicPr>
          <p:nvPr/>
        </p:nvPicPr>
        <p:blipFill>
          <a:blip r:embed="rId5"/>
          <a:stretch>
            <a:fillRect/>
          </a:stretch>
        </p:blipFill>
        <p:spPr>
          <a:xfrm>
            <a:off x="344634" y="4159963"/>
            <a:ext cx="4799621" cy="444998"/>
          </a:xfrm>
          <a:prstGeom prst="rect">
            <a:avLst/>
          </a:prstGeom>
        </p:spPr>
      </p:pic>
    </p:spTree>
    <p:extLst>
      <p:ext uri="{BB962C8B-B14F-4D97-AF65-F5344CB8AC3E}">
        <p14:creationId xmlns:p14="http://schemas.microsoft.com/office/powerpoint/2010/main" val="373364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866692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942224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Các bước khi thực hiện 1 command line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19</a:t>
            </a:fld>
            <a:endParaRPr lang="vi-VN"/>
          </a:p>
        </p:txBody>
      </p:sp>
      <p:sp>
        <p:nvSpPr>
          <p:cNvPr id="12" name="Rectangle 11"/>
          <p:cNvSpPr/>
          <p:nvPr/>
        </p:nvSpPr>
        <p:spPr>
          <a:xfrm>
            <a:off x="1008136" y="1876614"/>
            <a:ext cx="10299036" cy="2400657"/>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Khi chạy 1 commad line có 5 bước:</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Tokenisation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Command identification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Shell expansions</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Quote removal</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Redirections</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9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i="0" dirty="0">
                <a:solidFill>
                  <a:schemeClr val="accent1">
                    <a:lumMod val="50000"/>
                  </a:schemeClr>
                </a:solidFill>
                <a:effectLst/>
                <a:latin typeface="Roboto" panose="02000000000000000000" pitchFamily="2" charset="0"/>
              </a:rPr>
              <a:t>Shell là gì?</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a:t>
            </a:fld>
            <a:endParaRPr lang="vi-VN"/>
          </a:p>
        </p:txBody>
      </p:sp>
      <p:sp>
        <p:nvSpPr>
          <p:cNvPr id="12" name="Rectangle 11"/>
          <p:cNvSpPr/>
          <p:nvPr/>
        </p:nvSpPr>
        <p:spPr>
          <a:xfrm>
            <a:off x="169226" y="1672762"/>
            <a:ext cx="6615426" cy="267765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1" i="0" dirty="0">
                <a:solidFill>
                  <a:srgbClr val="212529"/>
                </a:solidFill>
                <a:effectLst/>
                <a:latin typeface="Roboto" panose="02000000000000000000" pitchFamily="2" charset="0"/>
              </a:rPr>
              <a:t>Shell</a:t>
            </a:r>
            <a:r>
              <a:rPr lang="vi-VN" sz="2800" b="0" i="0" dirty="0">
                <a:solidFill>
                  <a:srgbClr val="212529"/>
                </a:solidFill>
                <a:effectLst/>
                <a:latin typeface="Roboto" panose="02000000000000000000" pitchFamily="2" charset="0"/>
              </a:rPr>
              <a:t> là một chương trình cung cấp giao diện giao tiếp giữa người dùng và hệ điều hành (OS). Hệ điều hành khởi động một shell cho mỗi người dùng khi người dùng đăng nhập hoặc mở một cửa sổ terminal hoặc console.</a:t>
            </a:r>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ell là gì? 4 loại Shell phổ biến nhất hiện nay - Ảnh 2.">
            <a:extLst>
              <a:ext uri="{FF2B5EF4-FFF2-40B4-BE49-F238E27FC236}">
                <a16:creationId xmlns:a16="http://schemas.microsoft.com/office/drawing/2014/main" id="{FF658561-2245-C140-BDA6-24AE8707D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652" y="773067"/>
            <a:ext cx="4982454" cy="4944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81F26D8-E698-6165-0822-C621DCF77FFB}"/>
              </a:ext>
            </a:extLst>
          </p:cNvPr>
          <p:cNvPicPr>
            <a:picLocks noChangeAspect="1"/>
          </p:cNvPicPr>
          <p:nvPr/>
        </p:nvPicPr>
        <p:blipFill>
          <a:blip r:embed="rId5"/>
          <a:stretch>
            <a:fillRect/>
          </a:stretch>
        </p:blipFill>
        <p:spPr>
          <a:xfrm>
            <a:off x="838200" y="4456916"/>
            <a:ext cx="4409049" cy="2339073"/>
          </a:xfrm>
          <a:prstGeom prst="rect">
            <a:avLst/>
          </a:prstGeom>
        </p:spPr>
      </p:pic>
    </p:spTree>
    <p:extLst>
      <p:ext uri="{BB962C8B-B14F-4D97-AF65-F5344CB8AC3E}">
        <p14:creationId xmlns:p14="http://schemas.microsoft.com/office/powerpoint/2010/main" val="27086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35216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Tokenisation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20</a:t>
            </a:fld>
            <a:endParaRPr lang="vi-VN"/>
          </a:p>
        </p:txBody>
      </p:sp>
      <p:sp>
        <p:nvSpPr>
          <p:cNvPr id="12" name="Rectangle 11"/>
          <p:cNvSpPr/>
          <p:nvPr/>
        </p:nvSpPr>
        <p:spPr>
          <a:xfrm>
            <a:off x="793037" y="1931054"/>
            <a:ext cx="10299036"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nó đi tìm kiếm nơi code command bắt đầu và kết thúc bằng các kí tự đặc biệt bên dưới, nó được sử dụng để chia nhỏ dòng lệnh ra</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&amp;</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&lt;&gt;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Space, tab, newline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EFAE0F-3ACA-9E26-8DA1-FF42D2F780A4}"/>
              </a:ext>
            </a:extLst>
          </p:cNvPr>
          <p:cNvSpPr txBox="1"/>
          <p:nvPr/>
        </p:nvSpPr>
        <p:spPr>
          <a:xfrm>
            <a:off x="4585252" y="3127513"/>
            <a:ext cx="7050157" cy="1754326"/>
          </a:xfrm>
          <a:prstGeom prst="rect">
            <a:avLst/>
          </a:prstGeom>
          <a:noFill/>
        </p:spPr>
        <p:txBody>
          <a:bodyPr wrap="square" rtlCol="0">
            <a:spAutoFit/>
          </a:bodyPr>
          <a:lstStyle/>
          <a:p>
            <a:r>
              <a:rPr lang="en-US" dirty="0"/>
              <a:t>Ví dụ: echo $name &gt; tho.txt</a:t>
            </a:r>
          </a:p>
          <a:p>
            <a:r>
              <a:rPr lang="en-US" dirty="0"/>
              <a:t>+ thằng này ban đầu nó chỉ là 1 string thôi</a:t>
            </a:r>
          </a:p>
          <a:p>
            <a:r>
              <a:rPr lang="en-US" dirty="0"/>
              <a:t>+ Sau đó shell bắt đầu xác định các kí tự đặc biệt trong đây</a:t>
            </a:r>
          </a:p>
          <a:p>
            <a:r>
              <a:rPr lang="en-US" dirty="0"/>
              <a:t>+ Sau đó nó tìm xem có 1 kí tự nào không, để biết có toán tử nào trong đây không, còn lại sẽ là 1 từ ( như vậy sẽ có 1 toán tử chuyển hướng và 3 từ) </a:t>
            </a:r>
          </a:p>
        </p:txBody>
      </p:sp>
      <p:sp>
        <p:nvSpPr>
          <p:cNvPr id="5" name="TextBox 4">
            <a:extLst>
              <a:ext uri="{FF2B5EF4-FFF2-40B4-BE49-F238E27FC236}">
                <a16:creationId xmlns:a16="http://schemas.microsoft.com/office/drawing/2014/main" id="{BB45CD2A-97C2-2B91-AD0D-39EFBA250EB2}"/>
              </a:ext>
            </a:extLst>
          </p:cNvPr>
          <p:cNvSpPr txBox="1"/>
          <p:nvPr/>
        </p:nvSpPr>
        <p:spPr>
          <a:xfrm>
            <a:off x="5141843" y="1228448"/>
            <a:ext cx="7050157" cy="369332"/>
          </a:xfrm>
          <a:prstGeom prst="rect">
            <a:avLst/>
          </a:prstGeom>
          <a:noFill/>
        </p:spPr>
        <p:txBody>
          <a:bodyPr wrap="square" rtlCol="0">
            <a:spAutoFit/>
          </a:bodyPr>
          <a:lstStyle/>
          <a:p>
            <a:r>
              <a:rPr lang="en-US" dirty="0"/>
              <a:t>+ 2 type của token là Từ và Toán tử</a:t>
            </a:r>
          </a:p>
        </p:txBody>
      </p:sp>
    </p:spTree>
    <p:extLst>
      <p:ext uri="{BB962C8B-B14F-4D97-AF65-F5344CB8AC3E}">
        <p14:creationId xmlns:p14="http://schemas.microsoft.com/office/powerpoint/2010/main" val="336070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579120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698325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Command identification</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21</a:t>
            </a:fld>
            <a:endParaRPr lang="vi-VN"/>
          </a:p>
        </p:txBody>
      </p:sp>
      <p:sp>
        <p:nvSpPr>
          <p:cNvPr id="12" name="Rectangle 11"/>
          <p:cNvSpPr/>
          <p:nvPr/>
        </p:nvSpPr>
        <p:spPr>
          <a:xfrm>
            <a:off x="1054764" y="1820085"/>
            <a:ext cx="10653534" cy="2400657"/>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Shell chia các command thành các lệnh đơn giản hoặc lệnh ghép </a:t>
            </a:r>
          </a:p>
          <a:p>
            <a:r>
              <a:rPr lang="en-US" sz="2500" b="1" dirty="0">
                <a:solidFill>
                  <a:schemeClr val="accent1">
                    <a:lumMod val="50000"/>
                  </a:schemeClr>
                </a:solidFill>
                <a:latin typeface="Cambria" panose="02040503050406030204" pitchFamily="18" charset="0"/>
                <a:ea typeface="Cambria" panose="02040503050406030204" pitchFamily="18" charset="0"/>
              </a:rPr>
              <a:t>+ Lệnh đơn giản như echo chẳng hặn</a:t>
            </a:r>
          </a:p>
          <a:p>
            <a:r>
              <a:rPr lang="en-US" sz="2500" b="1" dirty="0">
                <a:solidFill>
                  <a:schemeClr val="accent1">
                    <a:lumMod val="50000"/>
                  </a:schemeClr>
                </a:solidFill>
                <a:latin typeface="Cambria" panose="02040503050406030204" pitchFamily="18" charset="0"/>
                <a:ea typeface="Cambria" panose="02040503050406030204" pitchFamily="18" charset="0"/>
              </a:rPr>
              <a:t>+ Lệnh phức tạp như If, while …</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Tất cả các lệnh đơn giản đều được kết thúc bằng 1 toán tử điều khiển</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39BD77-3FEB-AF4A-E29E-053BFEB96EED}"/>
              </a:ext>
            </a:extLst>
          </p:cNvPr>
          <p:cNvSpPr txBox="1"/>
          <p:nvPr/>
        </p:nvSpPr>
        <p:spPr>
          <a:xfrm>
            <a:off x="7434470" y="996263"/>
            <a:ext cx="3657604" cy="369332"/>
          </a:xfrm>
          <a:prstGeom prst="rect">
            <a:avLst/>
          </a:prstGeom>
          <a:noFill/>
        </p:spPr>
        <p:txBody>
          <a:bodyPr wrap="square" rtlCol="0">
            <a:spAutoFit/>
          </a:bodyPr>
          <a:lstStyle/>
          <a:p>
            <a:r>
              <a:rPr lang="en-US" dirty="0"/>
              <a:t>Nhận dạng lệnh</a:t>
            </a:r>
          </a:p>
        </p:txBody>
      </p:sp>
      <p:sp>
        <p:nvSpPr>
          <p:cNvPr id="5" name="TextBox 4">
            <a:extLst>
              <a:ext uri="{FF2B5EF4-FFF2-40B4-BE49-F238E27FC236}">
                <a16:creationId xmlns:a16="http://schemas.microsoft.com/office/drawing/2014/main" id="{8B226566-6F82-D553-E9A6-6B2DEBFADE91}"/>
              </a:ext>
            </a:extLst>
          </p:cNvPr>
          <p:cNvSpPr txBox="1"/>
          <p:nvPr/>
        </p:nvSpPr>
        <p:spPr>
          <a:xfrm>
            <a:off x="8050694" y="3066580"/>
            <a:ext cx="3657604" cy="553998"/>
          </a:xfrm>
          <a:prstGeom prst="rect">
            <a:avLst/>
          </a:prstGeom>
          <a:noFill/>
        </p:spPr>
        <p:txBody>
          <a:bodyPr wrap="square" rtlCol="0">
            <a:spAutoFit/>
          </a:bodyPr>
          <a:lstStyle/>
          <a:p>
            <a:r>
              <a:rPr lang="en-US" sz="3000" b="1" dirty="0">
                <a:solidFill>
                  <a:srgbClr val="FF0000"/>
                </a:solidFill>
              </a:rPr>
              <a:t>Echo 1 2 3</a:t>
            </a:r>
          </a:p>
        </p:txBody>
      </p:sp>
      <p:sp>
        <p:nvSpPr>
          <p:cNvPr id="7" name="TextBox 6">
            <a:extLst>
              <a:ext uri="{FF2B5EF4-FFF2-40B4-BE49-F238E27FC236}">
                <a16:creationId xmlns:a16="http://schemas.microsoft.com/office/drawing/2014/main" id="{938A11A8-2AAE-F751-7DAC-BEDF9C5CC2ED}"/>
              </a:ext>
            </a:extLst>
          </p:cNvPr>
          <p:cNvSpPr txBox="1"/>
          <p:nvPr/>
        </p:nvSpPr>
        <p:spPr>
          <a:xfrm>
            <a:off x="7405260" y="2501711"/>
            <a:ext cx="1622175" cy="369332"/>
          </a:xfrm>
          <a:prstGeom prst="rect">
            <a:avLst/>
          </a:prstGeom>
          <a:noFill/>
        </p:spPr>
        <p:txBody>
          <a:bodyPr wrap="square" rtlCol="0">
            <a:spAutoFit/>
          </a:bodyPr>
          <a:lstStyle/>
          <a:p>
            <a:r>
              <a:rPr lang="en-US" dirty="0"/>
              <a:t>Tên command</a:t>
            </a:r>
          </a:p>
        </p:txBody>
      </p:sp>
      <p:sp>
        <p:nvSpPr>
          <p:cNvPr id="8" name="TextBox 7">
            <a:extLst>
              <a:ext uri="{FF2B5EF4-FFF2-40B4-BE49-F238E27FC236}">
                <a16:creationId xmlns:a16="http://schemas.microsoft.com/office/drawing/2014/main" id="{50E4A5A9-FC88-20CD-00B5-E4B9F518D8D0}"/>
              </a:ext>
            </a:extLst>
          </p:cNvPr>
          <p:cNvSpPr txBox="1"/>
          <p:nvPr/>
        </p:nvSpPr>
        <p:spPr>
          <a:xfrm>
            <a:off x="9425445" y="2452042"/>
            <a:ext cx="1323682" cy="369332"/>
          </a:xfrm>
          <a:prstGeom prst="rect">
            <a:avLst/>
          </a:prstGeom>
          <a:noFill/>
        </p:spPr>
        <p:txBody>
          <a:bodyPr wrap="square" rtlCol="0">
            <a:spAutoFit/>
          </a:bodyPr>
          <a:lstStyle/>
          <a:p>
            <a:r>
              <a:rPr lang="en-US" dirty="0"/>
              <a:t>Các đối số</a:t>
            </a:r>
          </a:p>
        </p:txBody>
      </p:sp>
      <p:cxnSp>
        <p:nvCxnSpPr>
          <p:cNvPr id="17" name="Straight Arrow Connector 16">
            <a:extLst>
              <a:ext uri="{FF2B5EF4-FFF2-40B4-BE49-F238E27FC236}">
                <a16:creationId xmlns:a16="http://schemas.microsoft.com/office/drawing/2014/main" id="{4AF4E600-0BB3-C603-F1A2-F6FB405DCBC7}"/>
              </a:ext>
            </a:extLst>
          </p:cNvPr>
          <p:cNvCxnSpPr>
            <a:cxnSpLocks/>
            <a:stCxn id="7" idx="2"/>
          </p:cNvCxnSpPr>
          <p:nvPr/>
        </p:nvCxnSpPr>
        <p:spPr>
          <a:xfrm>
            <a:off x="8216348" y="2871043"/>
            <a:ext cx="92765" cy="30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D2A109-9B55-3A45-E8CE-3F18C70ED9E0}"/>
              </a:ext>
            </a:extLst>
          </p:cNvPr>
          <p:cNvCxnSpPr>
            <a:cxnSpLocks/>
            <a:stCxn id="8" idx="2"/>
          </p:cNvCxnSpPr>
          <p:nvPr/>
        </p:nvCxnSpPr>
        <p:spPr>
          <a:xfrm flipH="1">
            <a:off x="9733417" y="2821374"/>
            <a:ext cx="353869" cy="35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1F33A1-DEF1-533E-B533-72269327FC3A}"/>
              </a:ext>
            </a:extLst>
          </p:cNvPr>
          <p:cNvSpPr txBox="1"/>
          <p:nvPr/>
        </p:nvSpPr>
        <p:spPr>
          <a:xfrm>
            <a:off x="9130748" y="4411383"/>
            <a:ext cx="16183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Newline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&amp;&amp;</a:t>
            </a:r>
          </a:p>
          <a:p>
            <a:pPr marL="285750" indent="-285750">
              <a:buFont typeface="Arial" panose="020B0604020202020204" pitchFamily="34" charset="0"/>
              <a:buChar char="•"/>
            </a:pPr>
            <a:r>
              <a:rPr lang="en-US" dirty="0"/>
              <a:t> ;</a:t>
            </a:r>
          </a:p>
        </p:txBody>
      </p:sp>
      <p:sp>
        <p:nvSpPr>
          <p:cNvPr id="27" name="TextBox 26">
            <a:extLst>
              <a:ext uri="{FF2B5EF4-FFF2-40B4-BE49-F238E27FC236}">
                <a16:creationId xmlns:a16="http://schemas.microsoft.com/office/drawing/2014/main" id="{71BD8DCA-D548-F11D-D221-0EE92DA16464}"/>
              </a:ext>
            </a:extLst>
          </p:cNvPr>
          <p:cNvSpPr txBox="1"/>
          <p:nvPr/>
        </p:nvSpPr>
        <p:spPr>
          <a:xfrm>
            <a:off x="10758941" y="4399722"/>
            <a:ext cx="12090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p:txBody>
      </p:sp>
      <p:pic>
        <p:nvPicPr>
          <p:cNvPr id="29" name="Picture 28">
            <a:extLst>
              <a:ext uri="{FF2B5EF4-FFF2-40B4-BE49-F238E27FC236}">
                <a16:creationId xmlns:a16="http://schemas.microsoft.com/office/drawing/2014/main" id="{E566E7EC-5FC4-643A-D347-BBE85C43994D}"/>
              </a:ext>
            </a:extLst>
          </p:cNvPr>
          <p:cNvPicPr>
            <a:picLocks noChangeAspect="1"/>
          </p:cNvPicPr>
          <p:nvPr/>
        </p:nvPicPr>
        <p:blipFill>
          <a:blip r:embed="rId4"/>
          <a:stretch>
            <a:fillRect/>
          </a:stretch>
        </p:blipFill>
        <p:spPr>
          <a:xfrm>
            <a:off x="1571076" y="5671930"/>
            <a:ext cx="6993307" cy="1126623"/>
          </a:xfrm>
          <a:prstGeom prst="rect">
            <a:avLst/>
          </a:prstGeom>
        </p:spPr>
      </p:pic>
      <p:sp>
        <p:nvSpPr>
          <p:cNvPr id="30" name="TextBox 29">
            <a:extLst>
              <a:ext uri="{FF2B5EF4-FFF2-40B4-BE49-F238E27FC236}">
                <a16:creationId xmlns:a16="http://schemas.microsoft.com/office/drawing/2014/main" id="{3330C9B6-B3DD-15B8-3F63-8E0AF5A773E8}"/>
              </a:ext>
            </a:extLst>
          </p:cNvPr>
          <p:cNvSpPr txBox="1"/>
          <p:nvPr/>
        </p:nvSpPr>
        <p:spPr>
          <a:xfrm>
            <a:off x="1544737" y="5180301"/>
            <a:ext cx="3120028" cy="369332"/>
          </a:xfrm>
          <a:prstGeom prst="rect">
            <a:avLst/>
          </a:prstGeom>
          <a:noFill/>
        </p:spPr>
        <p:txBody>
          <a:bodyPr wrap="square" rtlCol="0">
            <a:spAutoFit/>
          </a:bodyPr>
          <a:lstStyle/>
          <a:p>
            <a:r>
              <a:rPr lang="en-US" dirty="0"/>
              <a:t>Kết thúc bởi dấu ; và newline</a:t>
            </a:r>
          </a:p>
        </p:txBody>
      </p:sp>
    </p:spTree>
    <p:extLst>
      <p:ext uri="{BB962C8B-B14F-4D97-AF65-F5344CB8AC3E}">
        <p14:creationId xmlns:p14="http://schemas.microsoft.com/office/powerpoint/2010/main" val="198591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Shell expansions</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22</a:t>
            </a:fld>
            <a:endParaRPr lang="vi-VN"/>
          </a:p>
        </p:txBody>
      </p:sp>
      <p:sp>
        <p:nvSpPr>
          <p:cNvPr id="12" name="Rectangle 11"/>
          <p:cNvSpPr/>
          <p:nvPr/>
        </p:nvSpPr>
        <p:spPr>
          <a:xfrm>
            <a:off x="943167" y="203994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Thực hiện mở rộng câu lệnh</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909C42-AFC0-C2A4-8458-2431A116AD51}"/>
              </a:ext>
            </a:extLst>
          </p:cNvPr>
          <p:cNvSpPr txBox="1"/>
          <p:nvPr/>
        </p:nvSpPr>
        <p:spPr>
          <a:xfrm>
            <a:off x="1067659" y="2814536"/>
            <a:ext cx="6102626" cy="1477328"/>
          </a:xfrm>
          <a:prstGeom prst="rect">
            <a:avLst/>
          </a:prstGeom>
          <a:noFill/>
        </p:spPr>
        <p:txBody>
          <a:bodyPr wrap="square">
            <a:spAutoFit/>
          </a:bodyPr>
          <a:lstStyle/>
          <a:p>
            <a:r>
              <a:rPr lang="en-US" b="0" i="0" dirty="0">
                <a:solidFill>
                  <a:srgbClr val="401B9C"/>
                </a:solidFill>
                <a:effectLst/>
                <a:latin typeface="Udemy Sans"/>
              </a:rPr>
              <a:t>+ </a:t>
            </a:r>
            <a:r>
              <a:rPr lang="en-US" dirty="0">
                <a:solidFill>
                  <a:srgbClr val="401B9C"/>
                </a:solidFill>
                <a:latin typeface="Udemy Sans"/>
              </a:rPr>
              <a:t>C</a:t>
            </a:r>
            <a:r>
              <a:rPr lang="en-US" b="0" i="0" dirty="0">
                <a:solidFill>
                  <a:srgbClr val="401B9C"/>
                </a:solidFill>
                <a:effectLst/>
                <a:latin typeface="Udemy Sans"/>
              </a:rPr>
              <a:t>ó bốn giai đoạn mở rộng Shell.</a:t>
            </a:r>
          </a:p>
          <a:p>
            <a:r>
              <a:rPr lang="en-US" dirty="0">
                <a:solidFill>
                  <a:srgbClr val="401B9C"/>
                </a:solidFill>
                <a:latin typeface="Udemy Sans"/>
              </a:rPr>
              <a:t>Stage 1: Brace expansion</a:t>
            </a:r>
          </a:p>
          <a:p>
            <a:r>
              <a:rPr lang="en-US" dirty="0">
                <a:solidFill>
                  <a:srgbClr val="401B9C"/>
                </a:solidFill>
                <a:latin typeface="Udemy Sans"/>
              </a:rPr>
              <a:t>Stage 2: include: Parameter, arithmetic, command substitution</a:t>
            </a:r>
            <a:endParaRPr lang="en-US" dirty="0"/>
          </a:p>
          <a:p>
            <a:r>
              <a:rPr lang="en-US" dirty="0">
                <a:solidFill>
                  <a:srgbClr val="401B9C"/>
                </a:solidFill>
                <a:latin typeface="Udemy Sans"/>
              </a:rPr>
              <a:t>Stage 3: Word splitting - </a:t>
            </a:r>
            <a:r>
              <a:rPr lang="en-US" b="0" i="0" dirty="0">
                <a:solidFill>
                  <a:srgbClr val="252525"/>
                </a:solidFill>
                <a:effectLst/>
                <a:latin typeface="Roboto" panose="02000000000000000000" pitchFamily="2" charset="0"/>
              </a:rPr>
              <a:t>tách từ</a:t>
            </a:r>
            <a:endParaRPr lang="en-US" dirty="0"/>
          </a:p>
          <a:p>
            <a:r>
              <a:rPr lang="en-US" dirty="0">
                <a:solidFill>
                  <a:srgbClr val="401B9C"/>
                </a:solidFill>
                <a:latin typeface="Udemy Sans"/>
              </a:rPr>
              <a:t>Stage 4: Globbing</a:t>
            </a:r>
            <a:endParaRPr lang="en-US" dirty="0"/>
          </a:p>
        </p:txBody>
      </p:sp>
      <p:pic>
        <p:nvPicPr>
          <p:cNvPr id="8" name="Picture 7">
            <a:extLst>
              <a:ext uri="{FF2B5EF4-FFF2-40B4-BE49-F238E27FC236}">
                <a16:creationId xmlns:a16="http://schemas.microsoft.com/office/drawing/2014/main" id="{C43BAE45-9F3C-D217-7B24-F0DFB1A69187}"/>
              </a:ext>
            </a:extLst>
          </p:cNvPr>
          <p:cNvPicPr>
            <a:picLocks noChangeAspect="1"/>
          </p:cNvPicPr>
          <p:nvPr/>
        </p:nvPicPr>
        <p:blipFill>
          <a:blip r:embed="rId4"/>
          <a:stretch>
            <a:fillRect/>
          </a:stretch>
        </p:blipFill>
        <p:spPr>
          <a:xfrm>
            <a:off x="0" y="5884032"/>
            <a:ext cx="12192000" cy="973968"/>
          </a:xfrm>
          <a:prstGeom prst="rect">
            <a:avLst/>
          </a:prstGeom>
        </p:spPr>
      </p:pic>
      <p:pic>
        <p:nvPicPr>
          <p:cNvPr id="17" name="Picture 16">
            <a:extLst>
              <a:ext uri="{FF2B5EF4-FFF2-40B4-BE49-F238E27FC236}">
                <a16:creationId xmlns:a16="http://schemas.microsoft.com/office/drawing/2014/main" id="{90D3DF8D-8F49-A4F9-95E2-8BA5DA050464}"/>
              </a:ext>
            </a:extLst>
          </p:cNvPr>
          <p:cNvPicPr>
            <a:picLocks noChangeAspect="1"/>
          </p:cNvPicPr>
          <p:nvPr/>
        </p:nvPicPr>
        <p:blipFill>
          <a:blip r:embed="rId5"/>
          <a:stretch>
            <a:fillRect/>
          </a:stretch>
        </p:blipFill>
        <p:spPr>
          <a:xfrm>
            <a:off x="5052516" y="3923886"/>
            <a:ext cx="7116168" cy="1971950"/>
          </a:xfrm>
          <a:prstGeom prst="rect">
            <a:avLst/>
          </a:prstGeom>
        </p:spPr>
      </p:pic>
      <p:sp>
        <p:nvSpPr>
          <p:cNvPr id="19" name="TextBox 18">
            <a:extLst>
              <a:ext uri="{FF2B5EF4-FFF2-40B4-BE49-F238E27FC236}">
                <a16:creationId xmlns:a16="http://schemas.microsoft.com/office/drawing/2014/main" id="{CC7DD6AC-7BDE-43BF-0912-4467200435D7}"/>
              </a:ext>
            </a:extLst>
          </p:cNvPr>
          <p:cNvSpPr txBox="1"/>
          <p:nvPr/>
        </p:nvSpPr>
        <p:spPr>
          <a:xfrm>
            <a:off x="8087716" y="3536217"/>
            <a:ext cx="1999570" cy="553998"/>
          </a:xfrm>
          <a:prstGeom prst="rect">
            <a:avLst/>
          </a:prstGeom>
          <a:noFill/>
        </p:spPr>
        <p:txBody>
          <a:bodyPr wrap="square">
            <a:spAutoFit/>
          </a:bodyPr>
          <a:lstStyle/>
          <a:p>
            <a:r>
              <a:rPr lang="en-US" sz="3000" b="1" dirty="0">
                <a:solidFill>
                  <a:srgbClr val="FF0000"/>
                </a:solidFill>
                <a:latin typeface="Udemy Sans"/>
              </a:rPr>
              <a:t>Globbing</a:t>
            </a:r>
            <a:endParaRPr lang="en-US" sz="3000" b="1" dirty="0">
              <a:solidFill>
                <a:srgbClr val="FF0000"/>
              </a:solidFill>
            </a:endParaRPr>
          </a:p>
        </p:txBody>
      </p:sp>
      <p:sp>
        <p:nvSpPr>
          <p:cNvPr id="24" name="TextBox 23">
            <a:extLst>
              <a:ext uri="{FF2B5EF4-FFF2-40B4-BE49-F238E27FC236}">
                <a16:creationId xmlns:a16="http://schemas.microsoft.com/office/drawing/2014/main" id="{CD2DEA20-7DD7-3548-085E-F085F35A7193}"/>
              </a:ext>
            </a:extLst>
          </p:cNvPr>
          <p:cNvSpPr txBox="1"/>
          <p:nvPr/>
        </p:nvSpPr>
        <p:spPr>
          <a:xfrm>
            <a:off x="6041543" y="6428362"/>
            <a:ext cx="5200659" cy="553998"/>
          </a:xfrm>
          <a:prstGeom prst="rect">
            <a:avLst/>
          </a:prstGeom>
          <a:noFill/>
        </p:spPr>
        <p:txBody>
          <a:bodyPr wrap="square" rtlCol="0">
            <a:spAutoFit/>
          </a:bodyPr>
          <a:lstStyle/>
          <a:p>
            <a:r>
              <a:rPr lang="en-US" sz="3000" b="1" dirty="0">
                <a:solidFill>
                  <a:srgbClr val="FF0000"/>
                </a:solidFill>
              </a:rPr>
              <a:t>2              1                              3</a:t>
            </a:r>
          </a:p>
        </p:txBody>
      </p:sp>
    </p:spTree>
    <p:extLst>
      <p:ext uri="{BB962C8B-B14F-4D97-AF65-F5344CB8AC3E}">
        <p14:creationId xmlns:p14="http://schemas.microsoft.com/office/powerpoint/2010/main" val="48556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401B9C"/>
                </a:solidFill>
                <a:latin typeface="Udemy Sans"/>
              </a:rPr>
              <a:t>Word splitting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2" name="Rectangle 11"/>
          <p:cNvSpPr/>
          <p:nvPr/>
        </p:nvSpPr>
        <p:spPr>
          <a:xfrm>
            <a:off x="943167" y="2039941"/>
            <a:ext cx="10299036"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Tách từ</a:t>
            </a:r>
          </a:p>
          <a:p>
            <a:r>
              <a:rPr lang="en-US" sz="2500" b="1" dirty="0">
                <a:solidFill>
                  <a:schemeClr val="accent1">
                    <a:lumMod val="50000"/>
                  </a:schemeClr>
                </a:solidFill>
                <a:latin typeface="Cambria" panose="02040503050406030204" pitchFamily="18" charset="0"/>
                <a:ea typeface="Cambria" panose="02040503050406030204" pitchFamily="18" charset="0"/>
              </a:rPr>
              <a:t>+ Các kí tự tách từ được lưu trong biến IFS</a:t>
            </a:r>
          </a:p>
          <a:p>
            <a:r>
              <a:rPr lang="en-US" sz="2500" b="1" dirty="0">
                <a:solidFill>
                  <a:schemeClr val="accent1">
                    <a:lumMod val="50000"/>
                  </a:schemeClr>
                </a:solidFill>
                <a:latin typeface="Cambria" panose="02040503050406030204" pitchFamily="18" charset="0"/>
                <a:ea typeface="Cambria" panose="02040503050406030204" pitchFamily="18" charset="0"/>
              </a:rPr>
              <a:t>+ Có thể thấy biến nay đang chứa 1 dấu cách, 1 dấu tab và xuống dòng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DFDEC5-4735-6083-99FA-B6FA0D7CF764}"/>
              </a:ext>
            </a:extLst>
          </p:cNvPr>
          <p:cNvPicPr>
            <a:picLocks noChangeAspect="1"/>
          </p:cNvPicPr>
          <p:nvPr/>
        </p:nvPicPr>
        <p:blipFill>
          <a:blip r:embed="rId4"/>
          <a:stretch>
            <a:fillRect/>
          </a:stretch>
        </p:blipFill>
        <p:spPr>
          <a:xfrm>
            <a:off x="3958197" y="1719095"/>
            <a:ext cx="7730221" cy="702747"/>
          </a:xfrm>
          <a:prstGeom prst="rect">
            <a:avLst/>
          </a:prstGeom>
        </p:spPr>
      </p:pic>
      <p:pic>
        <p:nvPicPr>
          <p:cNvPr id="18" name="Picture 17">
            <a:extLst>
              <a:ext uri="{FF2B5EF4-FFF2-40B4-BE49-F238E27FC236}">
                <a16:creationId xmlns:a16="http://schemas.microsoft.com/office/drawing/2014/main" id="{F5343D38-470B-9EC6-F431-F5D43364BA2B}"/>
              </a:ext>
            </a:extLst>
          </p:cNvPr>
          <p:cNvPicPr>
            <a:picLocks noChangeAspect="1"/>
          </p:cNvPicPr>
          <p:nvPr/>
        </p:nvPicPr>
        <p:blipFill>
          <a:blip r:embed="rId5"/>
          <a:stretch>
            <a:fillRect/>
          </a:stretch>
        </p:blipFill>
        <p:spPr>
          <a:xfrm>
            <a:off x="3073660" y="3286436"/>
            <a:ext cx="5832643" cy="3578543"/>
          </a:xfrm>
          <a:prstGeom prst="rect">
            <a:avLst/>
          </a:prstGeom>
        </p:spPr>
      </p:pic>
    </p:spTree>
    <p:extLst>
      <p:ext uri="{BB962C8B-B14F-4D97-AF65-F5344CB8AC3E}">
        <p14:creationId xmlns:p14="http://schemas.microsoft.com/office/powerpoint/2010/main" val="193801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246491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401B9C"/>
                </a:solidFill>
                <a:latin typeface="Udemy Sans"/>
              </a:rPr>
              <a:t>Globbing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84E192B-3F6E-EE57-553C-7FE1E4DE8694}"/>
              </a:ext>
            </a:extLst>
          </p:cNvPr>
          <p:cNvPicPr>
            <a:picLocks noChangeAspect="1"/>
          </p:cNvPicPr>
          <p:nvPr/>
        </p:nvPicPr>
        <p:blipFill>
          <a:blip r:embed="rId4"/>
          <a:stretch>
            <a:fillRect/>
          </a:stretch>
        </p:blipFill>
        <p:spPr>
          <a:xfrm>
            <a:off x="4412646" y="3225479"/>
            <a:ext cx="7116168" cy="1971950"/>
          </a:xfrm>
          <a:prstGeom prst="rect">
            <a:avLst/>
          </a:prstGeom>
        </p:spPr>
      </p:pic>
      <p:sp>
        <p:nvSpPr>
          <p:cNvPr id="3" name="Rectangle 2">
            <a:extLst>
              <a:ext uri="{FF2B5EF4-FFF2-40B4-BE49-F238E27FC236}">
                <a16:creationId xmlns:a16="http://schemas.microsoft.com/office/drawing/2014/main" id="{BED6DB78-A2E4-90B5-A682-2808294C2683}"/>
              </a:ext>
            </a:extLst>
          </p:cNvPr>
          <p:cNvSpPr/>
          <p:nvPr/>
        </p:nvSpPr>
        <p:spPr>
          <a:xfrm>
            <a:off x="1233089" y="2998113"/>
            <a:ext cx="2574353"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ls *.txt</a:t>
            </a:r>
          </a:p>
          <a:p>
            <a:r>
              <a:rPr lang="en-US" sz="2500" b="1" dirty="0">
                <a:solidFill>
                  <a:schemeClr val="accent1">
                    <a:lumMod val="50000"/>
                  </a:schemeClr>
                </a:solidFill>
                <a:latin typeface="Cambria" panose="02040503050406030204" pitchFamily="18" charset="0"/>
                <a:ea typeface="Cambria" panose="02040503050406030204" pitchFamily="18" charset="0"/>
              </a:rPr>
              <a:t>ls file[0-9].txt</a:t>
            </a:r>
          </a:p>
        </p:txBody>
      </p:sp>
    </p:spTree>
    <p:extLst>
      <p:ext uri="{BB962C8B-B14F-4D97-AF65-F5344CB8AC3E}">
        <p14:creationId xmlns:p14="http://schemas.microsoft.com/office/powerpoint/2010/main" val="365413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25</a:t>
            </a:fld>
            <a:endParaRPr lang="vi-VN"/>
          </a:p>
        </p:txBody>
      </p:sp>
      <p:sp>
        <p:nvSpPr>
          <p:cNvPr id="12" name="Rectangle 11"/>
          <p:cNvSpPr/>
          <p:nvPr/>
        </p:nvSpPr>
        <p:spPr>
          <a:xfrm>
            <a:off x="1067659" y="2100962"/>
            <a:ext cx="1317375"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a:t>
            </a:r>
          </a:p>
          <a:p>
            <a:r>
              <a:rPr lang="en-US" sz="2500" b="1" dirty="0">
                <a:solidFill>
                  <a:schemeClr val="accent1">
                    <a:lumMod val="50000"/>
                  </a:schemeClr>
                </a:solidFill>
                <a:latin typeface="Cambria" panose="02040503050406030204" pitchFamily="18" charset="0"/>
                <a:ea typeface="Cambria" panose="02040503050406030204" pitchFamily="18" charset="0"/>
              </a:rPr>
              <a:t>+ ‘ ’</a:t>
            </a:r>
          </a:p>
          <a:p>
            <a:r>
              <a:rPr lang="en-US" sz="2500" b="1" dirty="0">
                <a:solidFill>
                  <a:schemeClr val="accent1">
                    <a:lumMod val="50000"/>
                  </a:schemeClr>
                </a:solidFill>
                <a:latin typeface="Cambria" panose="02040503050406030204" pitchFamily="18" charset="0"/>
                <a:ea typeface="Cambria" panose="02040503050406030204" pitchFamily="18" charset="0"/>
              </a:rPr>
              <a:t>+ “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pic>
        <p:nvPicPr>
          <p:cNvPr id="8" name="Picture 7">
            <a:extLst>
              <a:ext uri="{FF2B5EF4-FFF2-40B4-BE49-F238E27FC236}">
                <a16:creationId xmlns:a16="http://schemas.microsoft.com/office/drawing/2014/main" id="{15E08E87-178E-7D7B-C6D2-88E332967D8E}"/>
              </a:ext>
            </a:extLst>
          </p:cNvPr>
          <p:cNvPicPr>
            <a:picLocks noChangeAspect="1"/>
          </p:cNvPicPr>
          <p:nvPr/>
        </p:nvPicPr>
        <p:blipFill>
          <a:blip r:embed="rId4"/>
          <a:stretch>
            <a:fillRect/>
          </a:stretch>
        </p:blipFill>
        <p:spPr>
          <a:xfrm>
            <a:off x="6752766" y="2475901"/>
            <a:ext cx="5439233" cy="2141236"/>
          </a:xfrm>
          <a:prstGeom prst="rect">
            <a:avLst/>
          </a:prstGeom>
        </p:spPr>
      </p:pic>
      <p:pic>
        <p:nvPicPr>
          <p:cNvPr id="19" name="Picture 18">
            <a:extLst>
              <a:ext uri="{FF2B5EF4-FFF2-40B4-BE49-F238E27FC236}">
                <a16:creationId xmlns:a16="http://schemas.microsoft.com/office/drawing/2014/main" id="{0864C7BB-EE5C-5D17-22F2-377BF97A77DF}"/>
              </a:ext>
            </a:extLst>
          </p:cNvPr>
          <p:cNvPicPr>
            <a:picLocks noChangeAspect="1"/>
          </p:cNvPicPr>
          <p:nvPr/>
        </p:nvPicPr>
        <p:blipFill>
          <a:blip r:embed="rId5"/>
          <a:stretch>
            <a:fillRect/>
          </a:stretch>
        </p:blipFill>
        <p:spPr>
          <a:xfrm>
            <a:off x="0" y="3347458"/>
            <a:ext cx="6752766" cy="3493762"/>
          </a:xfrm>
          <a:prstGeom prst="rect">
            <a:avLst/>
          </a:prstGeom>
        </p:spPr>
      </p:pic>
      <p:sp>
        <p:nvSpPr>
          <p:cNvPr id="25" name="TextBox 24">
            <a:extLst>
              <a:ext uri="{FF2B5EF4-FFF2-40B4-BE49-F238E27FC236}">
                <a16:creationId xmlns:a16="http://schemas.microsoft.com/office/drawing/2014/main" id="{427466A2-721B-6BAD-E743-CDA244054F1B}"/>
              </a:ext>
            </a:extLst>
          </p:cNvPr>
          <p:cNvSpPr txBox="1"/>
          <p:nvPr/>
        </p:nvSpPr>
        <p:spPr>
          <a:xfrm>
            <a:off x="1067659" y="1759165"/>
            <a:ext cx="11116825" cy="369332"/>
          </a:xfrm>
          <a:prstGeom prst="rect">
            <a:avLst/>
          </a:prstGeom>
          <a:noFill/>
        </p:spPr>
        <p:txBody>
          <a:bodyPr wrap="square">
            <a:spAutoFit/>
          </a:bodyPr>
          <a:lstStyle/>
          <a:p>
            <a:r>
              <a:rPr lang="en-US" b="0" i="0" dirty="0">
                <a:solidFill>
                  <a:srgbClr val="1C1D1F"/>
                </a:solidFill>
                <a:effectLst/>
                <a:latin typeface="Udemy Sans"/>
              </a:rPr>
              <a:t>Mục đích của việc trích dẫn là loại bỏ ý nghĩa đặc biệt khỏi các ký tự đặc biệt.</a:t>
            </a:r>
            <a:endParaRPr lang="en-US" dirty="0"/>
          </a:p>
        </p:txBody>
      </p:sp>
    </p:spTree>
    <p:extLst>
      <p:ext uri="{BB962C8B-B14F-4D97-AF65-F5344CB8AC3E}">
        <p14:creationId xmlns:p14="http://schemas.microsoft.com/office/powerpoint/2010/main" val="31016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Redirections</a:t>
            </a: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6D225B3-8C80-B724-3245-9BE46A576E5F}"/>
              </a:ext>
            </a:extLst>
          </p:cNvPr>
          <p:cNvSpPr/>
          <p:nvPr/>
        </p:nvSpPr>
        <p:spPr>
          <a:xfrm>
            <a:off x="943167" y="624442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Sau khi xong 5 bước này thì bash sẽ thực hiện execute command line</a:t>
            </a:r>
          </a:p>
        </p:txBody>
      </p:sp>
      <p:pic>
        <p:nvPicPr>
          <p:cNvPr id="7" name="Picture 6">
            <a:extLst>
              <a:ext uri="{FF2B5EF4-FFF2-40B4-BE49-F238E27FC236}">
                <a16:creationId xmlns:a16="http://schemas.microsoft.com/office/drawing/2014/main" id="{9024F3B7-DFFD-7D74-4D87-C122136AAC8C}"/>
              </a:ext>
            </a:extLst>
          </p:cNvPr>
          <p:cNvPicPr>
            <a:picLocks noChangeAspect="1"/>
          </p:cNvPicPr>
          <p:nvPr/>
        </p:nvPicPr>
        <p:blipFill>
          <a:blip r:embed="rId4"/>
          <a:stretch>
            <a:fillRect/>
          </a:stretch>
        </p:blipFill>
        <p:spPr>
          <a:xfrm>
            <a:off x="617731" y="3417728"/>
            <a:ext cx="6154008" cy="1439880"/>
          </a:xfrm>
          <a:prstGeom prst="rect">
            <a:avLst/>
          </a:prstGeom>
        </p:spPr>
      </p:pic>
      <p:sp>
        <p:nvSpPr>
          <p:cNvPr id="8" name="TextBox 7">
            <a:extLst>
              <a:ext uri="{FF2B5EF4-FFF2-40B4-BE49-F238E27FC236}">
                <a16:creationId xmlns:a16="http://schemas.microsoft.com/office/drawing/2014/main" id="{6DA0AA26-D4C2-699B-BAC8-087B96F2DC0D}"/>
              </a:ext>
            </a:extLst>
          </p:cNvPr>
          <p:cNvSpPr txBox="1"/>
          <p:nvPr/>
        </p:nvSpPr>
        <p:spPr>
          <a:xfrm>
            <a:off x="6944139" y="1962997"/>
            <a:ext cx="4823791" cy="646331"/>
          </a:xfrm>
          <a:prstGeom prst="rect">
            <a:avLst/>
          </a:prstGeom>
          <a:noFill/>
        </p:spPr>
        <p:txBody>
          <a:bodyPr wrap="square" rtlCol="0">
            <a:spAutoFit/>
          </a:bodyPr>
          <a:lstStyle/>
          <a:p>
            <a:r>
              <a:rPr lang="en-US" dirty="0"/>
              <a:t>Echo “hello thonv” &gt; output.txt</a:t>
            </a:r>
          </a:p>
          <a:p>
            <a:endParaRPr lang="en-US" dirty="0"/>
          </a:p>
        </p:txBody>
      </p:sp>
      <p:pic>
        <p:nvPicPr>
          <p:cNvPr id="17" name="Picture 16">
            <a:extLst>
              <a:ext uri="{FF2B5EF4-FFF2-40B4-BE49-F238E27FC236}">
                <a16:creationId xmlns:a16="http://schemas.microsoft.com/office/drawing/2014/main" id="{CD1D474D-50F4-631F-A1A2-18A68967176A}"/>
              </a:ext>
            </a:extLst>
          </p:cNvPr>
          <p:cNvPicPr>
            <a:picLocks noChangeAspect="1"/>
          </p:cNvPicPr>
          <p:nvPr/>
        </p:nvPicPr>
        <p:blipFill>
          <a:blip r:embed="rId5"/>
          <a:stretch>
            <a:fillRect/>
          </a:stretch>
        </p:blipFill>
        <p:spPr>
          <a:xfrm>
            <a:off x="646852" y="1876564"/>
            <a:ext cx="6154009" cy="1371791"/>
          </a:xfrm>
          <a:prstGeom prst="rect">
            <a:avLst/>
          </a:prstGeom>
        </p:spPr>
      </p:pic>
      <p:sp>
        <p:nvSpPr>
          <p:cNvPr id="19" name="TextBox 18">
            <a:extLst>
              <a:ext uri="{FF2B5EF4-FFF2-40B4-BE49-F238E27FC236}">
                <a16:creationId xmlns:a16="http://schemas.microsoft.com/office/drawing/2014/main" id="{D137670D-E0A5-DDE5-8877-DDD436FDC0D0}"/>
              </a:ext>
            </a:extLst>
          </p:cNvPr>
          <p:cNvSpPr txBox="1"/>
          <p:nvPr/>
        </p:nvSpPr>
        <p:spPr>
          <a:xfrm>
            <a:off x="6944139" y="3337149"/>
            <a:ext cx="4823791" cy="923330"/>
          </a:xfrm>
          <a:prstGeom prst="rect">
            <a:avLst/>
          </a:prstGeom>
          <a:noFill/>
        </p:spPr>
        <p:txBody>
          <a:bodyPr wrap="square">
            <a:spAutoFit/>
          </a:bodyPr>
          <a:lstStyle/>
          <a:p>
            <a:r>
              <a:rPr lang="en-US" b="0" i="0" dirty="0">
                <a:solidFill>
                  <a:srgbClr val="1C1D1F"/>
                </a:solidFill>
                <a:effectLst/>
                <a:latin typeface="Udemy Sans"/>
              </a:rPr>
              <a:t>+ Để thêm Standard Output vào một tệp, ta sẽ sử dụng 2&gt;&gt;. Theo mặc định &gt;&gt; nối Standard Output vào một tệp.</a:t>
            </a:r>
            <a:endParaRPr lang="en-US" dirty="0"/>
          </a:p>
        </p:txBody>
      </p:sp>
      <p:sp>
        <p:nvSpPr>
          <p:cNvPr id="25" name="TextBox 24">
            <a:extLst>
              <a:ext uri="{FF2B5EF4-FFF2-40B4-BE49-F238E27FC236}">
                <a16:creationId xmlns:a16="http://schemas.microsoft.com/office/drawing/2014/main" id="{D94CB4BD-F827-7FEF-A601-06CAD3BAB43D}"/>
              </a:ext>
            </a:extLst>
          </p:cNvPr>
          <p:cNvSpPr txBox="1"/>
          <p:nvPr/>
        </p:nvSpPr>
        <p:spPr>
          <a:xfrm>
            <a:off x="6944139" y="4446498"/>
            <a:ext cx="4597927"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&gt;&gt; chuyển hướng </a:t>
            </a:r>
            <a:r>
              <a:rPr lang="en-US" b="0" i="0" dirty="0">
                <a:solidFill>
                  <a:srgbClr val="1C1D1F"/>
                </a:solidFill>
                <a:effectLst/>
                <a:latin typeface="Udemy Sans"/>
              </a:rPr>
              <a:t>Standard Output </a:t>
            </a:r>
            <a:r>
              <a:rPr lang="vi-VN" b="0" i="0" dirty="0">
                <a:solidFill>
                  <a:srgbClr val="1C1D1F"/>
                </a:solidFill>
                <a:effectLst/>
                <a:latin typeface="Udemy Sans"/>
              </a:rPr>
              <a:t>của lệnh tới một tệp.</a:t>
            </a:r>
            <a:endParaRPr lang="en-US" dirty="0"/>
          </a:p>
        </p:txBody>
      </p:sp>
      <p:sp>
        <p:nvSpPr>
          <p:cNvPr id="27" name="TextBox 26">
            <a:extLst>
              <a:ext uri="{FF2B5EF4-FFF2-40B4-BE49-F238E27FC236}">
                <a16:creationId xmlns:a16="http://schemas.microsoft.com/office/drawing/2014/main" id="{23CBBADD-B7D7-33FF-980E-37EBEBF2D90A}"/>
              </a:ext>
            </a:extLst>
          </p:cNvPr>
          <p:cNvSpPr txBox="1"/>
          <p:nvPr/>
        </p:nvSpPr>
        <p:spPr>
          <a:xfrm>
            <a:off x="6957391" y="5324126"/>
            <a:ext cx="4409661"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&amp;&gt; chuyển hướng </a:t>
            </a:r>
            <a:r>
              <a:rPr lang="en-US" b="0" i="0" dirty="0">
                <a:solidFill>
                  <a:srgbClr val="1C1D1F"/>
                </a:solidFill>
                <a:effectLst/>
                <a:latin typeface="Udemy Sans"/>
              </a:rPr>
              <a:t>Standard Output  </a:t>
            </a:r>
            <a:r>
              <a:rPr lang="vi-VN" b="0" i="0" dirty="0">
                <a:solidFill>
                  <a:srgbClr val="1C1D1F"/>
                </a:solidFill>
                <a:effectLst/>
                <a:latin typeface="Udemy Sans"/>
              </a:rPr>
              <a:t>và lỗi đến cùng một nơi.</a:t>
            </a:r>
            <a:endParaRPr lang="en-US" dirty="0"/>
          </a:p>
        </p:txBody>
      </p:sp>
      <p:sp>
        <p:nvSpPr>
          <p:cNvPr id="29" name="TextBox 28">
            <a:extLst>
              <a:ext uri="{FF2B5EF4-FFF2-40B4-BE49-F238E27FC236}">
                <a16:creationId xmlns:a16="http://schemas.microsoft.com/office/drawing/2014/main" id="{FC3D10B6-CD4F-2F49-9D36-20CDCF49281F}"/>
              </a:ext>
            </a:extLst>
          </p:cNvPr>
          <p:cNvSpPr txBox="1"/>
          <p:nvPr/>
        </p:nvSpPr>
        <p:spPr>
          <a:xfrm>
            <a:off x="6930887" y="2603906"/>
            <a:ext cx="4611179"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&gt; sẽ ghi đè nội dung hiện tại của tệp</a:t>
            </a:r>
            <a:endParaRPr lang="en-US" dirty="0"/>
          </a:p>
        </p:txBody>
      </p:sp>
    </p:spTree>
    <p:extLst>
      <p:ext uri="{BB962C8B-B14F-4D97-AF65-F5344CB8AC3E}">
        <p14:creationId xmlns:p14="http://schemas.microsoft.com/office/powerpoint/2010/main" val="1886344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170889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1708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Ví dụ</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27</a:t>
            </a:fld>
            <a:endParaRPr lang="vi-VN"/>
          </a:p>
        </p:txBody>
      </p:sp>
      <p:sp>
        <p:nvSpPr>
          <p:cNvPr id="12" name="Rectangle 11"/>
          <p:cNvSpPr/>
          <p:nvPr/>
        </p:nvSpPr>
        <p:spPr>
          <a:xfrm>
            <a:off x="5198161" y="888541"/>
            <a:ext cx="4784039"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Name=“Tho”     out=“out.txt”</a:t>
            </a:r>
          </a:p>
          <a:p>
            <a:r>
              <a:rPr lang="en-US" sz="2500" b="1" dirty="0">
                <a:solidFill>
                  <a:schemeClr val="accent1">
                    <a:lumMod val="50000"/>
                  </a:schemeClr>
                </a:solidFill>
                <a:latin typeface="Cambria" panose="02040503050406030204" pitchFamily="18" charset="0"/>
                <a:ea typeface="Cambria" panose="02040503050406030204" pitchFamily="18" charset="0"/>
              </a:rPr>
              <a:t>Echo $name &gt; $out</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73A0AA-CA6E-3829-3323-9C43D2A7EA47}"/>
              </a:ext>
            </a:extLst>
          </p:cNvPr>
          <p:cNvSpPr txBox="1"/>
          <p:nvPr/>
        </p:nvSpPr>
        <p:spPr>
          <a:xfrm>
            <a:off x="954157" y="2239617"/>
            <a:ext cx="6877878" cy="369332"/>
          </a:xfrm>
          <a:prstGeom prst="rect">
            <a:avLst/>
          </a:prstGeom>
          <a:noFill/>
        </p:spPr>
        <p:txBody>
          <a:bodyPr wrap="square" rtlCol="0">
            <a:spAutoFit/>
          </a:bodyPr>
          <a:lstStyle/>
          <a:p>
            <a:r>
              <a:rPr lang="en-US" dirty="0"/>
              <a:t>Step 1: tìm Word và toán tử       </a:t>
            </a:r>
          </a:p>
        </p:txBody>
      </p:sp>
      <p:sp>
        <p:nvSpPr>
          <p:cNvPr id="7" name="TextBox 6">
            <a:extLst>
              <a:ext uri="{FF2B5EF4-FFF2-40B4-BE49-F238E27FC236}">
                <a16:creationId xmlns:a16="http://schemas.microsoft.com/office/drawing/2014/main" id="{7E1430AF-7CC1-C204-EEDE-30CF06B66174}"/>
              </a:ext>
            </a:extLst>
          </p:cNvPr>
          <p:cNvSpPr txBox="1"/>
          <p:nvPr/>
        </p:nvSpPr>
        <p:spPr>
          <a:xfrm>
            <a:off x="4845112" y="2247532"/>
            <a:ext cx="6102626" cy="369332"/>
          </a:xfrm>
          <a:prstGeom prst="rect">
            <a:avLst/>
          </a:prstGeom>
          <a:no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Echo</a:t>
            </a:r>
            <a:r>
              <a:rPr lang="en-US" sz="1800" b="1" dirty="0">
                <a:solidFill>
                  <a:schemeClr val="accent1">
                    <a:lumMod val="50000"/>
                  </a:schemeClr>
                </a:solidFill>
                <a:latin typeface="Cambria" panose="02040503050406030204" pitchFamily="18" charset="0"/>
                <a:ea typeface="Cambria" panose="02040503050406030204" pitchFamily="18" charset="0"/>
              </a:rPr>
              <a:t> </a:t>
            </a:r>
            <a:r>
              <a:rPr lang="en-US" sz="1800" b="1" dirty="0">
                <a:solidFill>
                  <a:srgbClr val="FFC000"/>
                </a:solidFill>
                <a:latin typeface="Cambria" panose="02040503050406030204" pitchFamily="18" charset="0"/>
                <a:ea typeface="Cambria" panose="02040503050406030204" pitchFamily="18" charset="0"/>
              </a:rPr>
              <a:t>$name </a:t>
            </a:r>
            <a:r>
              <a:rPr lang="en-US" sz="1800" b="1" dirty="0">
                <a:solidFill>
                  <a:srgbClr val="00B0F0"/>
                </a:solidFill>
                <a:latin typeface="Cambria" panose="02040503050406030204" pitchFamily="18" charset="0"/>
                <a:ea typeface="Cambria" panose="02040503050406030204" pitchFamily="18" charset="0"/>
              </a:rPr>
              <a:t>&gt;</a:t>
            </a:r>
            <a:r>
              <a:rPr lang="en-US" sz="1800" b="1" dirty="0">
                <a:solidFill>
                  <a:schemeClr val="accent1">
                    <a:lumMod val="50000"/>
                  </a:schemeClr>
                </a:solidFill>
                <a:latin typeface="Cambria" panose="02040503050406030204" pitchFamily="18" charset="0"/>
                <a:ea typeface="Cambria" panose="02040503050406030204" pitchFamily="18" charset="0"/>
              </a:rPr>
              <a:t> </a:t>
            </a:r>
            <a:r>
              <a:rPr lang="en-US" sz="1800" b="1" dirty="0">
                <a:solidFill>
                  <a:srgbClr val="00B050"/>
                </a:solidFill>
                <a:latin typeface="Cambria" panose="02040503050406030204" pitchFamily="18" charset="0"/>
                <a:ea typeface="Cambria" panose="02040503050406030204" pitchFamily="18" charset="0"/>
              </a:rPr>
              <a:t>$out</a:t>
            </a:r>
          </a:p>
        </p:txBody>
      </p:sp>
      <p:sp>
        <p:nvSpPr>
          <p:cNvPr id="8" name="TextBox 7">
            <a:extLst>
              <a:ext uri="{FF2B5EF4-FFF2-40B4-BE49-F238E27FC236}">
                <a16:creationId xmlns:a16="http://schemas.microsoft.com/office/drawing/2014/main" id="{9AEB36F3-CBAB-3782-2B4C-291331245671}"/>
              </a:ext>
            </a:extLst>
          </p:cNvPr>
          <p:cNvSpPr txBox="1"/>
          <p:nvPr/>
        </p:nvSpPr>
        <p:spPr>
          <a:xfrm>
            <a:off x="954157" y="2877624"/>
            <a:ext cx="8150086" cy="369332"/>
          </a:xfrm>
          <a:prstGeom prst="rect">
            <a:avLst/>
          </a:prstGeom>
          <a:noFill/>
        </p:spPr>
        <p:txBody>
          <a:bodyPr wrap="square" rtlCol="0">
            <a:spAutoFit/>
          </a:bodyPr>
          <a:lstStyle/>
          <a:p>
            <a:r>
              <a:rPr lang="en-US" dirty="0"/>
              <a:t>Step 2: nhận dạng command                        </a:t>
            </a:r>
            <a:r>
              <a:rPr lang="en-US" dirty="0">
                <a:solidFill>
                  <a:srgbClr val="FF0000"/>
                </a:solidFill>
              </a:rPr>
              <a:t>có 1 newline ở cuối dòng, nhưng bị ẩn</a:t>
            </a:r>
          </a:p>
        </p:txBody>
      </p:sp>
      <p:sp>
        <p:nvSpPr>
          <p:cNvPr id="11" name="TextBox 10">
            <a:extLst>
              <a:ext uri="{FF2B5EF4-FFF2-40B4-BE49-F238E27FC236}">
                <a16:creationId xmlns:a16="http://schemas.microsoft.com/office/drawing/2014/main" id="{6E6D883D-2280-F08B-4B40-4A0497080BDC}"/>
              </a:ext>
            </a:extLst>
          </p:cNvPr>
          <p:cNvSpPr txBox="1"/>
          <p:nvPr/>
        </p:nvSpPr>
        <p:spPr>
          <a:xfrm>
            <a:off x="954157" y="3579110"/>
            <a:ext cx="8150086" cy="369332"/>
          </a:xfrm>
          <a:prstGeom prst="rect">
            <a:avLst/>
          </a:prstGeom>
          <a:noFill/>
        </p:spPr>
        <p:txBody>
          <a:bodyPr wrap="square" rtlCol="0">
            <a:spAutoFit/>
          </a:bodyPr>
          <a:lstStyle/>
          <a:p>
            <a:r>
              <a:rPr lang="en-US" dirty="0"/>
              <a:t>Step 3: Mở rộng</a:t>
            </a:r>
            <a:endParaRPr lang="en-US" dirty="0">
              <a:solidFill>
                <a:srgbClr val="FF0000"/>
              </a:solidFill>
            </a:endParaRPr>
          </a:p>
        </p:txBody>
      </p:sp>
      <p:sp>
        <p:nvSpPr>
          <p:cNvPr id="17" name="Rectangle 16">
            <a:extLst>
              <a:ext uri="{FF2B5EF4-FFF2-40B4-BE49-F238E27FC236}">
                <a16:creationId xmlns:a16="http://schemas.microsoft.com/office/drawing/2014/main" id="{284AD0CD-9B07-20A6-2A26-723F169F2C25}"/>
              </a:ext>
            </a:extLst>
          </p:cNvPr>
          <p:cNvSpPr/>
          <p:nvPr/>
        </p:nvSpPr>
        <p:spPr>
          <a:xfrm>
            <a:off x="4845112" y="3529911"/>
            <a:ext cx="4784039"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Echo Tho &gt; out.txt</a:t>
            </a:r>
          </a:p>
        </p:txBody>
      </p:sp>
      <p:sp>
        <p:nvSpPr>
          <p:cNvPr id="18" name="TextBox 17">
            <a:extLst>
              <a:ext uri="{FF2B5EF4-FFF2-40B4-BE49-F238E27FC236}">
                <a16:creationId xmlns:a16="http://schemas.microsoft.com/office/drawing/2014/main" id="{213F4568-19A7-134F-02BE-61405BD4A0E3}"/>
              </a:ext>
            </a:extLst>
          </p:cNvPr>
          <p:cNvSpPr txBox="1"/>
          <p:nvPr/>
        </p:nvSpPr>
        <p:spPr>
          <a:xfrm>
            <a:off x="954157" y="4230679"/>
            <a:ext cx="8150086" cy="369332"/>
          </a:xfrm>
          <a:prstGeom prst="rect">
            <a:avLst/>
          </a:prstGeom>
          <a:noFill/>
        </p:spPr>
        <p:txBody>
          <a:bodyPr wrap="square" rtlCol="0">
            <a:spAutoFit/>
          </a:bodyPr>
          <a:lstStyle/>
          <a:p>
            <a:r>
              <a:rPr lang="en-US" dirty="0"/>
              <a:t>Step 4: Remove Quote  : không có</a:t>
            </a:r>
            <a:endParaRPr lang="en-US" dirty="0">
              <a:solidFill>
                <a:srgbClr val="FF0000"/>
              </a:solidFill>
            </a:endParaRPr>
          </a:p>
        </p:txBody>
      </p:sp>
      <p:sp>
        <p:nvSpPr>
          <p:cNvPr id="19" name="TextBox 18">
            <a:extLst>
              <a:ext uri="{FF2B5EF4-FFF2-40B4-BE49-F238E27FC236}">
                <a16:creationId xmlns:a16="http://schemas.microsoft.com/office/drawing/2014/main" id="{23874339-F71E-B0C5-D875-802426F97E59}"/>
              </a:ext>
            </a:extLst>
          </p:cNvPr>
          <p:cNvSpPr txBox="1"/>
          <p:nvPr/>
        </p:nvSpPr>
        <p:spPr>
          <a:xfrm>
            <a:off x="954157" y="4773668"/>
            <a:ext cx="8150086" cy="369332"/>
          </a:xfrm>
          <a:prstGeom prst="rect">
            <a:avLst/>
          </a:prstGeom>
          <a:noFill/>
        </p:spPr>
        <p:txBody>
          <a:bodyPr wrap="square" rtlCol="0">
            <a:spAutoFit/>
          </a:bodyPr>
          <a:lstStyle/>
          <a:p>
            <a:r>
              <a:rPr lang="en-US" dirty="0"/>
              <a:t>Step 5: Chuyển hướng </a:t>
            </a:r>
            <a:endParaRPr lang="en-US" dirty="0">
              <a:solidFill>
                <a:srgbClr val="FF0000"/>
              </a:solidFill>
            </a:endParaRPr>
          </a:p>
        </p:txBody>
      </p:sp>
      <p:sp>
        <p:nvSpPr>
          <p:cNvPr id="24" name="Rectangle 23">
            <a:extLst>
              <a:ext uri="{FF2B5EF4-FFF2-40B4-BE49-F238E27FC236}">
                <a16:creationId xmlns:a16="http://schemas.microsoft.com/office/drawing/2014/main" id="{6857453D-027A-217D-0854-F87A61CFACC6}"/>
              </a:ext>
            </a:extLst>
          </p:cNvPr>
          <p:cNvSpPr/>
          <p:nvPr/>
        </p:nvSpPr>
        <p:spPr>
          <a:xfrm>
            <a:off x="4611757" y="4958334"/>
            <a:ext cx="2544417" cy="713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t>Echo Tho</a:t>
            </a:r>
          </a:p>
        </p:txBody>
      </p:sp>
      <p:sp>
        <p:nvSpPr>
          <p:cNvPr id="25" name="Arrow: Right 24">
            <a:extLst>
              <a:ext uri="{FF2B5EF4-FFF2-40B4-BE49-F238E27FC236}">
                <a16:creationId xmlns:a16="http://schemas.microsoft.com/office/drawing/2014/main" id="{F7D598C8-C90C-8A2E-C9F1-46371A7D857F}"/>
              </a:ext>
            </a:extLst>
          </p:cNvPr>
          <p:cNvSpPr/>
          <p:nvPr/>
        </p:nvSpPr>
        <p:spPr>
          <a:xfrm>
            <a:off x="7189304" y="5235333"/>
            <a:ext cx="1285461" cy="184666"/>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BA5570D9-5ECC-574A-CD63-8DF7E544FB6E}"/>
              </a:ext>
            </a:extLst>
          </p:cNvPr>
          <p:cNvSpPr txBox="1"/>
          <p:nvPr/>
        </p:nvSpPr>
        <p:spPr>
          <a:xfrm>
            <a:off x="7340258" y="4958334"/>
            <a:ext cx="915846" cy="369332"/>
          </a:xfrm>
          <a:prstGeom prst="rect">
            <a:avLst/>
          </a:prstGeom>
          <a:noFill/>
        </p:spPr>
        <p:txBody>
          <a:bodyPr wrap="square" rtlCol="0">
            <a:spAutoFit/>
          </a:bodyPr>
          <a:lstStyle/>
          <a:p>
            <a:r>
              <a:rPr lang="en-US" dirty="0"/>
              <a:t>stdout</a:t>
            </a:r>
          </a:p>
        </p:txBody>
      </p:sp>
      <p:sp>
        <p:nvSpPr>
          <p:cNvPr id="29" name="TextBox 28">
            <a:extLst>
              <a:ext uri="{FF2B5EF4-FFF2-40B4-BE49-F238E27FC236}">
                <a16:creationId xmlns:a16="http://schemas.microsoft.com/office/drawing/2014/main" id="{366895D8-E8E1-421E-86FA-3FA7C828577D}"/>
              </a:ext>
            </a:extLst>
          </p:cNvPr>
          <p:cNvSpPr txBox="1"/>
          <p:nvPr/>
        </p:nvSpPr>
        <p:spPr>
          <a:xfrm>
            <a:off x="8738362" y="5130466"/>
            <a:ext cx="2075412" cy="369332"/>
          </a:xfrm>
          <a:prstGeom prst="rect">
            <a:avLst/>
          </a:prstGeom>
          <a:noFill/>
        </p:spPr>
        <p:txBody>
          <a:bodyPr wrap="square" rtlCol="0">
            <a:spAutoFit/>
          </a:bodyPr>
          <a:lstStyle/>
          <a:p>
            <a:r>
              <a:rPr lang="en-US" dirty="0">
                <a:solidFill>
                  <a:srgbClr val="FF0000"/>
                </a:solidFill>
              </a:rPr>
              <a:t>Output.txt</a:t>
            </a:r>
          </a:p>
        </p:txBody>
      </p:sp>
    </p:spTree>
    <p:extLst>
      <p:ext uri="{BB962C8B-B14F-4D97-AF65-F5344CB8AC3E}">
        <p14:creationId xmlns:p14="http://schemas.microsoft.com/office/powerpoint/2010/main" val="349167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Bài tập 1</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78FAA4-4E28-E5E1-566C-73DBC469439A}"/>
              </a:ext>
            </a:extLst>
          </p:cNvPr>
          <p:cNvPicPr>
            <a:picLocks noChangeAspect="1"/>
          </p:cNvPicPr>
          <p:nvPr/>
        </p:nvPicPr>
        <p:blipFill>
          <a:blip r:embed="rId4"/>
          <a:stretch>
            <a:fillRect/>
          </a:stretch>
        </p:blipFill>
        <p:spPr>
          <a:xfrm>
            <a:off x="5778494" y="1146412"/>
            <a:ext cx="4823965" cy="2874554"/>
          </a:xfrm>
          <a:prstGeom prst="rect">
            <a:avLst/>
          </a:prstGeom>
        </p:spPr>
      </p:pic>
      <p:pic>
        <p:nvPicPr>
          <p:cNvPr id="8" name="Picture 7">
            <a:extLst>
              <a:ext uri="{FF2B5EF4-FFF2-40B4-BE49-F238E27FC236}">
                <a16:creationId xmlns:a16="http://schemas.microsoft.com/office/drawing/2014/main" id="{37AC82A9-2B40-5C4D-8046-81AE56F263AD}"/>
              </a:ext>
            </a:extLst>
          </p:cNvPr>
          <p:cNvPicPr>
            <a:picLocks noChangeAspect="1"/>
          </p:cNvPicPr>
          <p:nvPr/>
        </p:nvPicPr>
        <p:blipFill>
          <a:blip r:embed="rId5"/>
          <a:stretch>
            <a:fillRect/>
          </a:stretch>
        </p:blipFill>
        <p:spPr>
          <a:xfrm>
            <a:off x="1233090" y="3685584"/>
            <a:ext cx="3975014" cy="2835010"/>
          </a:xfrm>
          <a:prstGeom prst="rect">
            <a:avLst/>
          </a:prstGeom>
        </p:spPr>
      </p:pic>
    </p:spTree>
    <p:extLst>
      <p:ext uri="{BB962C8B-B14F-4D97-AF65-F5344CB8AC3E}">
        <p14:creationId xmlns:p14="http://schemas.microsoft.com/office/powerpoint/2010/main" val="311633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499607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486291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Positional Input</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29</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5ABBAB-3EBA-C218-18EF-B8C486FF6E17}"/>
              </a:ext>
            </a:extLst>
          </p:cNvPr>
          <p:cNvPicPr>
            <a:picLocks noChangeAspect="1"/>
          </p:cNvPicPr>
          <p:nvPr/>
        </p:nvPicPr>
        <p:blipFill>
          <a:blip r:embed="rId4"/>
          <a:stretch>
            <a:fillRect/>
          </a:stretch>
        </p:blipFill>
        <p:spPr>
          <a:xfrm>
            <a:off x="6169393" y="1875504"/>
            <a:ext cx="4882414" cy="3106991"/>
          </a:xfrm>
          <a:prstGeom prst="rect">
            <a:avLst/>
          </a:prstGeom>
        </p:spPr>
      </p:pic>
      <p:pic>
        <p:nvPicPr>
          <p:cNvPr id="8" name="Picture 7">
            <a:extLst>
              <a:ext uri="{FF2B5EF4-FFF2-40B4-BE49-F238E27FC236}">
                <a16:creationId xmlns:a16="http://schemas.microsoft.com/office/drawing/2014/main" id="{2EED3BBB-CB8C-C2FC-7879-87E7B956D6F7}"/>
              </a:ext>
            </a:extLst>
          </p:cNvPr>
          <p:cNvPicPr>
            <a:picLocks noChangeAspect="1"/>
          </p:cNvPicPr>
          <p:nvPr/>
        </p:nvPicPr>
        <p:blipFill>
          <a:blip r:embed="rId5"/>
          <a:stretch>
            <a:fillRect/>
          </a:stretch>
        </p:blipFill>
        <p:spPr>
          <a:xfrm>
            <a:off x="369374" y="5499899"/>
            <a:ext cx="10401130" cy="967956"/>
          </a:xfrm>
          <a:prstGeom prst="rect">
            <a:avLst/>
          </a:prstGeom>
        </p:spPr>
      </p:pic>
    </p:spTree>
    <p:extLst>
      <p:ext uri="{BB962C8B-B14F-4D97-AF65-F5344CB8AC3E}">
        <p14:creationId xmlns:p14="http://schemas.microsoft.com/office/powerpoint/2010/main" val="44806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Bash là gì </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a:t>
            </a:fld>
            <a:endParaRPr lang="vi-VN"/>
          </a:p>
        </p:txBody>
      </p:sp>
      <p:sp>
        <p:nvSpPr>
          <p:cNvPr id="12" name="Rectangle 11"/>
          <p:cNvSpPr/>
          <p:nvPr/>
        </p:nvSpPr>
        <p:spPr>
          <a:xfrm>
            <a:off x="722245" y="1936021"/>
            <a:ext cx="10299036" cy="4355038"/>
          </a:xfrm>
          <a:prstGeom prst="rect">
            <a:avLst/>
          </a:prstGeom>
        </p:spPr>
        <p:txBody>
          <a:bodyPr wrap="square">
            <a:spAutoFit/>
          </a:bodyPr>
          <a:lstStyle/>
          <a:p>
            <a:r>
              <a:rPr lang="en-US" sz="2500" b="1" dirty="0">
                <a:solidFill>
                  <a:schemeClr val="accent1">
                    <a:lumMod val="50000"/>
                  </a:schemeClr>
                </a:solidFill>
                <a:latin typeface="+mj-lt"/>
                <a:ea typeface="Cambria" panose="02040503050406030204" pitchFamily="18" charset="0"/>
              </a:rPr>
              <a:t>+ </a:t>
            </a:r>
            <a:r>
              <a:rPr lang="en-US" sz="2800" b="0" i="0" dirty="0">
                <a:solidFill>
                  <a:srgbClr val="401B9C"/>
                </a:solidFill>
                <a:effectLst/>
                <a:latin typeface="+mj-lt"/>
              </a:rPr>
              <a:t>Bash là viết tắt của Born Again Shell.</a:t>
            </a:r>
          </a:p>
          <a:p>
            <a:r>
              <a:rPr lang="en-US" sz="2800" dirty="0">
                <a:solidFill>
                  <a:srgbClr val="401B9C"/>
                </a:solidFill>
                <a:latin typeface="+mj-lt"/>
                <a:ea typeface="Cambria" panose="02040503050406030204" pitchFamily="18" charset="0"/>
              </a:rPr>
              <a:t>+ </a:t>
            </a:r>
            <a:r>
              <a:rPr lang="vi-VN" sz="2800" b="0" i="0" dirty="0">
                <a:solidFill>
                  <a:srgbClr val="401B9C"/>
                </a:solidFill>
                <a:effectLst/>
                <a:latin typeface="+mj-lt"/>
              </a:rPr>
              <a:t>Bash dựa trên shell cũ hơn nhiều gọi là The Bourne Shell, hay SH, được tạo bởi Stephen</a:t>
            </a:r>
            <a:endParaRPr lang="en-US" sz="2800" b="0" i="0" dirty="0">
              <a:solidFill>
                <a:srgbClr val="401B9C"/>
              </a:solidFill>
              <a:effectLst/>
              <a:latin typeface="+mj-lt"/>
            </a:endParaRPr>
          </a:p>
          <a:p>
            <a:r>
              <a:rPr lang="en-US" sz="2800" dirty="0">
                <a:solidFill>
                  <a:srgbClr val="401B9C"/>
                </a:solidFill>
                <a:latin typeface="+mj-lt"/>
                <a:ea typeface="Cambria" panose="02040503050406030204" pitchFamily="18" charset="0"/>
              </a:rPr>
              <a:t>+ </a:t>
            </a:r>
            <a:r>
              <a:rPr lang="vi-VN" sz="2800" b="0" i="0" dirty="0">
                <a:solidFill>
                  <a:srgbClr val="1C1D1F"/>
                </a:solidFill>
                <a:effectLst/>
                <a:latin typeface="+mj-lt"/>
              </a:rPr>
              <a:t> shell Bush là shell được sử dụng phổ biến nhất và do tính đa dạng của các hệ thống Linux</a:t>
            </a:r>
            <a:endParaRPr lang="en-US" sz="2800" b="0" i="0" dirty="0">
              <a:solidFill>
                <a:srgbClr val="1C1D1F"/>
              </a:solidFill>
              <a:effectLst/>
              <a:latin typeface="+mj-lt"/>
            </a:endParaRPr>
          </a:p>
          <a:p>
            <a:pPr algn="l"/>
            <a:r>
              <a:rPr lang="en-US" sz="2800" dirty="0">
                <a:solidFill>
                  <a:srgbClr val="1C1D1F"/>
                </a:solidFill>
                <a:latin typeface="+mj-lt"/>
                <a:ea typeface="Cambria" panose="02040503050406030204" pitchFamily="18" charset="0"/>
              </a:rPr>
              <a:t>+ </a:t>
            </a:r>
            <a:r>
              <a:rPr lang="vi-VN" sz="2800" b="0" i="0" dirty="0">
                <a:solidFill>
                  <a:srgbClr val="1C1D1F"/>
                </a:solidFill>
                <a:effectLst/>
                <a:latin typeface="+mj-lt"/>
              </a:rPr>
              <a:t>Bằng cách viết kịch bản cho chương trình hay nhất, bạn có thể khá tự tin rằng kịch bản của mình sẽ hiệu quả khi bạn</a:t>
            </a:r>
          </a:p>
          <a:p>
            <a:pPr algn="l"/>
            <a:r>
              <a:rPr lang="vi-VN" sz="2800" b="0" i="0" dirty="0">
                <a:solidFill>
                  <a:srgbClr val="401B9C"/>
                </a:solidFill>
                <a:effectLst/>
                <a:latin typeface="+mj-lt"/>
              </a:rPr>
              <a:t>chuyển nó sang các máy khác, điều này có thể giúp bạn tiết kiệm rất nhiều công việc.</a:t>
            </a:r>
          </a:p>
          <a:p>
            <a:endParaRPr lang="en-US" sz="2500" b="1" dirty="0">
              <a:solidFill>
                <a:schemeClr val="accent1">
                  <a:lumMod val="50000"/>
                </a:schemeClr>
              </a:solidFill>
              <a:latin typeface="+mj-lt"/>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88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C8A972-F701-5461-1D20-F69734738815}"/>
              </a:ext>
            </a:extLst>
          </p:cNvPr>
          <p:cNvPicPr>
            <a:picLocks noChangeAspect="1"/>
          </p:cNvPicPr>
          <p:nvPr/>
        </p:nvPicPr>
        <p:blipFill>
          <a:blip r:embed="rId4"/>
          <a:stretch>
            <a:fillRect/>
          </a:stretch>
        </p:blipFill>
        <p:spPr>
          <a:xfrm>
            <a:off x="2680872" y="3608276"/>
            <a:ext cx="5734257" cy="3189025"/>
          </a:xfrm>
          <a:prstGeom prst="rect">
            <a:avLst/>
          </a:prstGeom>
        </p:spPr>
      </p:pic>
      <p:pic>
        <p:nvPicPr>
          <p:cNvPr id="8" name="Picture 7">
            <a:extLst>
              <a:ext uri="{FF2B5EF4-FFF2-40B4-BE49-F238E27FC236}">
                <a16:creationId xmlns:a16="http://schemas.microsoft.com/office/drawing/2014/main" id="{5630C050-A0E8-D2EB-0603-0291DDA82612}"/>
              </a:ext>
            </a:extLst>
          </p:cNvPr>
          <p:cNvPicPr>
            <a:picLocks noChangeAspect="1"/>
          </p:cNvPicPr>
          <p:nvPr/>
        </p:nvPicPr>
        <p:blipFill>
          <a:blip r:embed="rId5"/>
          <a:stretch>
            <a:fillRect/>
          </a:stretch>
        </p:blipFill>
        <p:spPr>
          <a:xfrm>
            <a:off x="1424607" y="2001247"/>
            <a:ext cx="8259260" cy="1388725"/>
          </a:xfrm>
          <a:prstGeom prst="rect">
            <a:avLst/>
          </a:prstGeom>
        </p:spPr>
      </p:pic>
    </p:spTree>
    <p:extLst>
      <p:ext uri="{BB962C8B-B14F-4D97-AF65-F5344CB8AC3E}">
        <p14:creationId xmlns:p14="http://schemas.microsoft.com/office/powerpoint/2010/main" val="2872634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2F16B1-59F4-F225-B936-98CC2285E97F}"/>
              </a:ext>
            </a:extLst>
          </p:cNvPr>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lấy tất cả các tham số truyền vào, khi ở giữa là dấu cách</a:t>
            </a:r>
          </a:p>
        </p:txBody>
      </p:sp>
      <p:pic>
        <p:nvPicPr>
          <p:cNvPr id="11" name="Picture 10">
            <a:extLst>
              <a:ext uri="{FF2B5EF4-FFF2-40B4-BE49-F238E27FC236}">
                <a16:creationId xmlns:a16="http://schemas.microsoft.com/office/drawing/2014/main" id="{4467CDF9-37FD-84FE-C541-27F35C3E5F35}"/>
              </a:ext>
            </a:extLst>
          </p:cNvPr>
          <p:cNvPicPr>
            <a:picLocks noChangeAspect="1"/>
          </p:cNvPicPr>
          <p:nvPr/>
        </p:nvPicPr>
        <p:blipFill>
          <a:blip r:embed="rId4"/>
          <a:stretch>
            <a:fillRect/>
          </a:stretch>
        </p:blipFill>
        <p:spPr>
          <a:xfrm>
            <a:off x="4539558" y="4221904"/>
            <a:ext cx="6989256" cy="1328756"/>
          </a:xfrm>
          <a:prstGeom prst="rect">
            <a:avLst/>
          </a:prstGeom>
        </p:spPr>
      </p:pic>
      <p:pic>
        <p:nvPicPr>
          <p:cNvPr id="17" name="Picture 16">
            <a:extLst>
              <a:ext uri="{FF2B5EF4-FFF2-40B4-BE49-F238E27FC236}">
                <a16:creationId xmlns:a16="http://schemas.microsoft.com/office/drawing/2014/main" id="{3481116A-7463-8AAC-DAC3-9DEE45CEEB0F}"/>
              </a:ext>
            </a:extLst>
          </p:cNvPr>
          <p:cNvPicPr>
            <a:picLocks noChangeAspect="1"/>
          </p:cNvPicPr>
          <p:nvPr/>
        </p:nvPicPr>
        <p:blipFill>
          <a:blip r:embed="rId5"/>
          <a:stretch>
            <a:fillRect/>
          </a:stretch>
        </p:blipFill>
        <p:spPr>
          <a:xfrm>
            <a:off x="722245" y="3386601"/>
            <a:ext cx="3571459" cy="3108492"/>
          </a:xfrm>
          <a:prstGeom prst="rect">
            <a:avLst/>
          </a:prstGeom>
        </p:spPr>
      </p:pic>
    </p:spTree>
    <p:extLst>
      <p:ext uri="{BB962C8B-B14F-4D97-AF65-F5344CB8AC3E}">
        <p14:creationId xmlns:p14="http://schemas.microsoft.com/office/powerpoint/2010/main" val="338022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32</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2F16B1-59F4-F225-B936-98CC2285E97F}"/>
              </a:ext>
            </a:extLst>
          </p:cNvPr>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Khi IFS là gì, thì param lấy vào sẽ có dấu đó ở giữa</a:t>
            </a:r>
          </a:p>
        </p:txBody>
      </p:sp>
      <p:pic>
        <p:nvPicPr>
          <p:cNvPr id="7" name="Picture 6">
            <a:extLst>
              <a:ext uri="{FF2B5EF4-FFF2-40B4-BE49-F238E27FC236}">
                <a16:creationId xmlns:a16="http://schemas.microsoft.com/office/drawing/2014/main" id="{8692BF64-6FC9-DE18-1F01-065880A577C5}"/>
              </a:ext>
            </a:extLst>
          </p:cNvPr>
          <p:cNvPicPr>
            <a:picLocks noChangeAspect="1"/>
          </p:cNvPicPr>
          <p:nvPr/>
        </p:nvPicPr>
        <p:blipFill>
          <a:blip r:embed="rId4"/>
          <a:stretch>
            <a:fillRect/>
          </a:stretch>
        </p:blipFill>
        <p:spPr>
          <a:xfrm>
            <a:off x="834883" y="2960465"/>
            <a:ext cx="9669005" cy="732500"/>
          </a:xfrm>
          <a:prstGeom prst="rect">
            <a:avLst/>
          </a:prstGeom>
        </p:spPr>
      </p:pic>
      <p:pic>
        <p:nvPicPr>
          <p:cNvPr id="12" name="Picture 11">
            <a:extLst>
              <a:ext uri="{FF2B5EF4-FFF2-40B4-BE49-F238E27FC236}">
                <a16:creationId xmlns:a16="http://schemas.microsoft.com/office/drawing/2014/main" id="{1F40DBB2-06A6-0E38-EF34-3E8A9E33A71D}"/>
              </a:ext>
            </a:extLst>
          </p:cNvPr>
          <p:cNvPicPr>
            <a:picLocks noChangeAspect="1"/>
          </p:cNvPicPr>
          <p:nvPr/>
        </p:nvPicPr>
        <p:blipFill>
          <a:blip r:embed="rId5"/>
          <a:stretch>
            <a:fillRect/>
          </a:stretch>
        </p:blipFill>
        <p:spPr>
          <a:xfrm>
            <a:off x="3757308" y="3816395"/>
            <a:ext cx="2820471" cy="3038628"/>
          </a:xfrm>
          <a:prstGeom prst="rect">
            <a:avLst/>
          </a:prstGeom>
        </p:spPr>
      </p:pic>
    </p:spTree>
    <p:extLst>
      <p:ext uri="{BB962C8B-B14F-4D97-AF65-F5344CB8AC3E}">
        <p14:creationId xmlns:p14="http://schemas.microsoft.com/office/powerpoint/2010/main" val="356406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17426C6F-168E-B286-1A85-4B178287EF58}"/>
              </a:ext>
            </a:extLst>
          </p:cNvPr>
          <p:cNvGraphicFramePr>
            <a:graphicFrameLocks noGrp="1"/>
          </p:cNvGraphicFramePr>
          <p:nvPr>
            <p:extLst>
              <p:ext uri="{D42A27DB-BD31-4B8C-83A1-F6EECF244321}">
                <p14:modId xmlns:p14="http://schemas.microsoft.com/office/powerpoint/2010/main" val="4082174875"/>
              </p:ext>
            </p:extLst>
          </p:nvPr>
        </p:nvGraphicFramePr>
        <p:xfrm>
          <a:off x="1100563" y="2093728"/>
          <a:ext cx="9740352" cy="3583552"/>
        </p:xfrm>
        <a:graphic>
          <a:graphicData uri="http://schemas.openxmlformats.org/drawingml/2006/table">
            <a:tbl>
              <a:tblPr/>
              <a:tblGrid>
                <a:gridCol w="1762544">
                  <a:extLst>
                    <a:ext uri="{9D8B030D-6E8A-4147-A177-3AD203B41FA5}">
                      <a16:colId xmlns:a16="http://schemas.microsoft.com/office/drawing/2014/main" val="613581012"/>
                    </a:ext>
                  </a:extLst>
                </a:gridCol>
                <a:gridCol w="7977808">
                  <a:extLst>
                    <a:ext uri="{9D8B030D-6E8A-4147-A177-3AD203B41FA5}">
                      <a16:colId xmlns:a16="http://schemas.microsoft.com/office/drawing/2014/main" val="2195021606"/>
                    </a:ext>
                  </a:extLst>
                </a:gridCol>
              </a:tblGrid>
              <a:tr h="299407">
                <a:tc>
                  <a:txBody>
                    <a:bodyPr/>
                    <a:lstStyle/>
                    <a:p>
                      <a:pPr fontAlgn="t"/>
                      <a:r>
                        <a:rPr lang="en-US" sz="2500" dirty="0">
                          <a:effectLst/>
                        </a:rPr>
                        <a:t>$0</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Tên chính script file đang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585949269"/>
                  </a:ext>
                </a:extLst>
              </a:tr>
              <a:tr h="397125">
                <a:tc>
                  <a:txBody>
                    <a:bodyPr/>
                    <a:lstStyle/>
                    <a:p>
                      <a:pPr fontAlgn="t"/>
                      <a:r>
                        <a:rPr lang="en-US" sz="2500" dirty="0">
                          <a:effectLst/>
                        </a:rPr>
                        <a:t>$n</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Giá trị truyền vào ở vị trí thứ n khi gõ lệnh chạy shell trên terminal chẳng hạn</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957993449"/>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Số lượng các argument truyền vào khi gõ lệnh chạy shell</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549029514"/>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Chứa tất cả tham số được đưa vào script, nó được xem như 1 chuỗi chứa tất cả</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984174987"/>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Chứa tất cả tham số nhưng phân biệt thành những tham số riêng lẻ</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86932383"/>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Trạng thái thoát ra của lệnh ngay trước đó được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323193143"/>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Số tiến trình của shell hiện tại. Đối với Shell script đây là số ProcessID mà chúng đang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254540106"/>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vi-VN" sz="1600" dirty="0">
                          <a:effectLst/>
                        </a:rPr>
                        <a:t>Số tiến trình của lệnh background trước</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370816738"/>
                  </a:ext>
                </a:extLst>
              </a:tr>
            </a:tbl>
          </a:graphicData>
        </a:graphic>
      </p:graphicFrame>
      <p:sp>
        <p:nvSpPr>
          <p:cNvPr id="8" name="Rectangle 7">
            <a:extLst>
              <a:ext uri="{FF2B5EF4-FFF2-40B4-BE49-F238E27FC236}">
                <a16:creationId xmlns:a16="http://schemas.microsoft.com/office/drawing/2014/main" id="{002C8AE7-DA38-4C15-EE32-CC9D245E7BB5}"/>
              </a:ext>
            </a:extLst>
          </p:cNvPr>
          <p:cNvSpPr/>
          <p:nvPr/>
        </p:nvSpPr>
        <p:spPr>
          <a:xfrm>
            <a:off x="1067659" y="4320209"/>
            <a:ext cx="7029419" cy="50357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629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Ứng dụng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21F25E-A93F-525C-92CB-FE2185602A1E}"/>
              </a:ext>
            </a:extLst>
          </p:cNvPr>
          <p:cNvPicPr>
            <a:picLocks noChangeAspect="1"/>
          </p:cNvPicPr>
          <p:nvPr/>
        </p:nvPicPr>
        <p:blipFill>
          <a:blip r:embed="rId4"/>
          <a:stretch>
            <a:fillRect/>
          </a:stretch>
        </p:blipFill>
        <p:spPr>
          <a:xfrm>
            <a:off x="7841480" y="2345705"/>
            <a:ext cx="4281439" cy="4462855"/>
          </a:xfrm>
          <a:prstGeom prst="rect">
            <a:avLst/>
          </a:prstGeom>
        </p:spPr>
      </p:pic>
      <p:pic>
        <p:nvPicPr>
          <p:cNvPr id="8" name="Picture 7">
            <a:extLst>
              <a:ext uri="{FF2B5EF4-FFF2-40B4-BE49-F238E27FC236}">
                <a16:creationId xmlns:a16="http://schemas.microsoft.com/office/drawing/2014/main" id="{CEFE5FB0-EDA4-D287-42C1-47EA7B9E5195}"/>
              </a:ext>
            </a:extLst>
          </p:cNvPr>
          <p:cNvPicPr>
            <a:picLocks noChangeAspect="1"/>
          </p:cNvPicPr>
          <p:nvPr/>
        </p:nvPicPr>
        <p:blipFill>
          <a:blip r:embed="rId5"/>
          <a:stretch>
            <a:fillRect/>
          </a:stretch>
        </p:blipFill>
        <p:spPr>
          <a:xfrm>
            <a:off x="273293" y="2655564"/>
            <a:ext cx="7218063" cy="503586"/>
          </a:xfrm>
          <a:prstGeom prst="rect">
            <a:avLst/>
          </a:prstGeom>
        </p:spPr>
      </p:pic>
    </p:spTree>
    <p:extLst>
      <p:ext uri="{BB962C8B-B14F-4D97-AF65-F5344CB8AC3E}">
        <p14:creationId xmlns:p14="http://schemas.microsoft.com/office/powerpoint/2010/main" val="352389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74518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92200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Read comamnd</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35</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98F0AA-92E2-F756-25DF-4A023197278D}"/>
              </a:ext>
            </a:extLst>
          </p:cNvPr>
          <p:cNvPicPr>
            <a:picLocks noChangeAspect="1"/>
          </p:cNvPicPr>
          <p:nvPr/>
        </p:nvPicPr>
        <p:blipFill>
          <a:blip r:embed="rId4"/>
          <a:stretch>
            <a:fillRect/>
          </a:stretch>
        </p:blipFill>
        <p:spPr>
          <a:xfrm>
            <a:off x="935737" y="5054793"/>
            <a:ext cx="8314473" cy="1666682"/>
          </a:xfrm>
          <a:prstGeom prst="rect">
            <a:avLst/>
          </a:prstGeom>
        </p:spPr>
      </p:pic>
      <p:pic>
        <p:nvPicPr>
          <p:cNvPr id="8" name="Picture 7">
            <a:extLst>
              <a:ext uri="{FF2B5EF4-FFF2-40B4-BE49-F238E27FC236}">
                <a16:creationId xmlns:a16="http://schemas.microsoft.com/office/drawing/2014/main" id="{20B434EA-8B37-6733-FF5C-A271C754B003}"/>
              </a:ext>
            </a:extLst>
          </p:cNvPr>
          <p:cNvPicPr>
            <a:picLocks noChangeAspect="1"/>
          </p:cNvPicPr>
          <p:nvPr/>
        </p:nvPicPr>
        <p:blipFill>
          <a:blip r:embed="rId5"/>
          <a:stretch>
            <a:fillRect/>
          </a:stretch>
        </p:blipFill>
        <p:spPr>
          <a:xfrm>
            <a:off x="873614" y="1760137"/>
            <a:ext cx="4219359" cy="2893682"/>
          </a:xfrm>
          <a:prstGeom prst="rect">
            <a:avLst/>
          </a:prstGeom>
        </p:spPr>
      </p:pic>
      <p:pic>
        <p:nvPicPr>
          <p:cNvPr id="17" name="Picture 16">
            <a:extLst>
              <a:ext uri="{FF2B5EF4-FFF2-40B4-BE49-F238E27FC236}">
                <a16:creationId xmlns:a16="http://schemas.microsoft.com/office/drawing/2014/main" id="{2E311DCE-86C4-2DF9-D5CA-11EB405C6E50}"/>
              </a:ext>
            </a:extLst>
          </p:cNvPr>
          <p:cNvPicPr>
            <a:picLocks noChangeAspect="1"/>
          </p:cNvPicPr>
          <p:nvPr/>
        </p:nvPicPr>
        <p:blipFill>
          <a:blip r:embed="rId6"/>
          <a:stretch>
            <a:fillRect/>
          </a:stretch>
        </p:blipFill>
        <p:spPr>
          <a:xfrm>
            <a:off x="5911308" y="1639494"/>
            <a:ext cx="4001318" cy="3014325"/>
          </a:xfrm>
          <a:prstGeom prst="rect">
            <a:avLst/>
          </a:prstGeom>
        </p:spPr>
      </p:pic>
    </p:spTree>
    <p:extLst>
      <p:ext uri="{BB962C8B-B14F-4D97-AF65-F5344CB8AC3E}">
        <p14:creationId xmlns:p14="http://schemas.microsoft.com/office/powerpoint/2010/main" val="3211997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biến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36</a:t>
            </a:fld>
            <a:endParaRPr lang="vi-VN"/>
          </a:p>
        </p:txBody>
      </p:sp>
      <p:sp>
        <p:nvSpPr>
          <p:cNvPr id="12" name="Rectangle 11"/>
          <p:cNvSpPr/>
          <p:nvPr/>
        </p:nvSpPr>
        <p:spPr>
          <a:xfrm>
            <a:off x="1054764" y="3783993"/>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-gt –lt –geq -leq</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72A4CD5-26F3-C7F5-2EFC-4C6AE10D43BA}"/>
              </a:ext>
            </a:extLst>
          </p:cNvPr>
          <p:cNvPicPr>
            <a:picLocks noChangeAspect="1"/>
          </p:cNvPicPr>
          <p:nvPr/>
        </p:nvPicPr>
        <p:blipFill>
          <a:blip r:embed="rId4"/>
          <a:stretch>
            <a:fillRect/>
          </a:stretch>
        </p:blipFill>
        <p:spPr>
          <a:xfrm>
            <a:off x="933607" y="2036845"/>
            <a:ext cx="8417203" cy="1553175"/>
          </a:xfrm>
          <a:prstGeom prst="rect">
            <a:avLst/>
          </a:prstGeom>
        </p:spPr>
      </p:pic>
      <p:pic>
        <p:nvPicPr>
          <p:cNvPr id="8" name="Picture 7">
            <a:extLst>
              <a:ext uri="{FF2B5EF4-FFF2-40B4-BE49-F238E27FC236}">
                <a16:creationId xmlns:a16="http://schemas.microsoft.com/office/drawing/2014/main" id="{5B62C37A-54F4-4BCD-7997-221B63E24BDD}"/>
              </a:ext>
            </a:extLst>
          </p:cNvPr>
          <p:cNvPicPr>
            <a:picLocks noChangeAspect="1"/>
          </p:cNvPicPr>
          <p:nvPr/>
        </p:nvPicPr>
        <p:blipFill>
          <a:blip r:embed="rId5"/>
          <a:stretch>
            <a:fillRect/>
          </a:stretch>
        </p:blipFill>
        <p:spPr>
          <a:xfrm>
            <a:off x="4763129" y="3984271"/>
            <a:ext cx="6765685" cy="1567496"/>
          </a:xfrm>
          <a:prstGeom prst="rect">
            <a:avLst/>
          </a:prstGeom>
        </p:spPr>
      </p:pic>
      <p:pic>
        <p:nvPicPr>
          <p:cNvPr id="17" name="Picture 16">
            <a:extLst>
              <a:ext uri="{FF2B5EF4-FFF2-40B4-BE49-F238E27FC236}">
                <a16:creationId xmlns:a16="http://schemas.microsoft.com/office/drawing/2014/main" id="{7D0C827C-2763-6418-D860-7C3677794B17}"/>
              </a:ext>
            </a:extLst>
          </p:cNvPr>
          <p:cNvPicPr>
            <a:picLocks noChangeAspect="1"/>
          </p:cNvPicPr>
          <p:nvPr/>
        </p:nvPicPr>
        <p:blipFill>
          <a:blip r:embed="rId6"/>
          <a:stretch>
            <a:fillRect/>
          </a:stretch>
        </p:blipFill>
        <p:spPr>
          <a:xfrm>
            <a:off x="205790" y="6082754"/>
            <a:ext cx="7684606" cy="615400"/>
          </a:xfrm>
          <a:prstGeom prst="rect">
            <a:avLst/>
          </a:prstGeom>
        </p:spPr>
      </p:pic>
      <p:sp>
        <p:nvSpPr>
          <p:cNvPr id="18" name="Rectangle 17">
            <a:extLst>
              <a:ext uri="{FF2B5EF4-FFF2-40B4-BE49-F238E27FC236}">
                <a16:creationId xmlns:a16="http://schemas.microsoft.com/office/drawing/2014/main" id="{0E350F53-215F-9E7E-220A-18DD20E42E32}"/>
              </a:ext>
            </a:extLst>
          </p:cNvPr>
          <p:cNvSpPr/>
          <p:nvPr/>
        </p:nvSpPr>
        <p:spPr>
          <a:xfrm>
            <a:off x="377241" y="5424034"/>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Biến b có zezo hay không</a:t>
            </a:r>
          </a:p>
        </p:txBody>
      </p:sp>
      <p:sp>
        <p:nvSpPr>
          <p:cNvPr id="19" name="Rectangle 18">
            <a:extLst>
              <a:ext uri="{FF2B5EF4-FFF2-40B4-BE49-F238E27FC236}">
                <a16:creationId xmlns:a16="http://schemas.microsoft.com/office/drawing/2014/main" id="{05E7BFF2-4F66-2D7C-F9B3-19A2C6AC1EC4}"/>
              </a:ext>
            </a:extLst>
          </p:cNvPr>
          <p:cNvSpPr/>
          <p:nvPr/>
        </p:nvSpPr>
        <p:spPr>
          <a:xfrm>
            <a:off x="5666521" y="869832"/>
            <a:ext cx="6114662"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-eq là bằng, còn –ne là không bằng</a:t>
            </a:r>
          </a:p>
        </p:txBody>
      </p:sp>
    </p:spTree>
    <p:extLst>
      <p:ext uri="{BB962C8B-B14F-4D97-AF65-F5344CB8AC3E}">
        <p14:creationId xmlns:p14="http://schemas.microsoft.com/office/powerpoint/2010/main" val="676504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biến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D5DD5EE7-6E7B-9B55-DFA2-2DF40A0A72B0}"/>
              </a:ext>
            </a:extLst>
          </p:cNvPr>
          <p:cNvSpPr>
            <a:spLocks noChangeArrowheads="1"/>
          </p:cNvSpPr>
          <p:nvPr/>
        </p:nvSpPr>
        <p:spPr bwMode="auto">
          <a:xfrm>
            <a:off x="870060" y="1897549"/>
            <a:ext cx="647645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string1 = string2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chuỗi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string1 != string2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chuỗi không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-n string1</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true nếu tring1 không rỗng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-z string1</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true nếu tring1 rỗng</a:t>
            </a:r>
          </a:p>
        </p:txBody>
      </p:sp>
      <p:sp>
        <p:nvSpPr>
          <p:cNvPr id="24" name="TextBox 23">
            <a:extLst>
              <a:ext uri="{FF2B5EF4-FFF2-40B4-BE49-F238E27FC236}">
                <a16:creationId xmlns:a16="http://schemas.microsoft.com/office/drawing/2014/main" id="{04BAE3AF-779C-4B98-6D0D-E85C3D23A28E}"/>
              </a:ext>
            </a:extLst>
          </p:cNvPr>
          <p:cNvSpPr txBox="1"/>
          <p:nvPr/>
        </p:nvSpPr>
        <p:spPr>
          <a:xfrm>
            <a:off x="870060" y="3096421"/>
            <a:ext cx="11321940"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expression1 -eq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biểu thức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expression1 -ne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biểu thức không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expression1 -gt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lớn hơn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expression1 -ge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lớn hơn hoặc bằng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expression1 -lt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nhỏ hơn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expression1 -le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nhỏ hơn hoặc bằng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 là false (toán tử not)</a:t>
            </a:r>
          </a:p>
        </p:txBody>
      </p:sp>
    </p:spTree>
    <p:extLst>
      <p:ext uri="{BB962C8B-B14F-4D97-AF65-F5344CB8AC3E}">
        <p14:creationId xmlns:p14="http://schemas.microsoft.com/office/powerpoint/2010/main" val="4063153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E350F53-215F-9E7E-220A-18DD20E42E32}"/>
              </a:ext>
            </a:extLst>
          </p:cNvPr>
          <p:cNvSpPr/>
          <p:nvPr/>
        </p:nvSpPr>
        <p:spPr>
          <a:xfrm>
            <a:off x="617731" y="1891777"/>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 File này có tồn tại hay không</a:t>
            </a:r>
          </a:p>
        </p:txBody>
      </p:sp>
      <p:pic>
        <p:nvPicPr>
          <p:cNvPr id="7" name="Picture 6">
            <a:extLst>
              <a:ext uri="{FF2B5EF4-FFF2-40B4-BE49-F238E27FC236}">
                <a16:creationId xmlns:a16="http://schemas.microsoft.com/office/drawing/2014/main" id="{9EAA18A1-875B-C117-A54D-1D7C3524695A}"/>
              </a:ext>
            </a:extLst>
          </p:cNvPr>
          <p:cNvPicPr>
            <a:picLocks noChangeAspect="1"/>
          </p:cNvPicPr>
          <p:nvPr/>
        </p:nvPicPr>
        <p:blipFill>
          <a:blip r:embed="rId4"/>
          <a:stretch>
            <a:fillRect/>
          </a:stretch>
        </p:blipFill>
        <p:spPr>
          <a:xfrm>
            <a:off x="369374" y="2531258"/>
            <a:ext cx="9975938" cy="711231"/>
          </a:xfrm>
          <a:prstGeom prst="rect">
            <a:avLst/>
          </a:prstGeom>
        </p:spPr>
      </p:pic>
      <p:pic>
        <p:nvPicPr>
          <p:cNvPr id="19" name="Picture 18">
            <a:extLst>
              <a:ext uri="{FF2B5EF4-FFF2-40B4-BE49-F238E27FC236}">
                <a16:creationId xmlns:a16="http://schemas.microsoft.com/office/drawing/2014/main" id="{2BF71D1A-F948-CFBF-DD12-74CAD0A33747}"/>
              </a:ext>
            </a:extLst>
          </p:cNvPr>
          <p:cNvPicPr>
            <a:picLocks noChangeAspect="1"/>
          </p:cNvPicPr>
          <p:nvPr/>
        </p:nvPicPr>
        <p:blipFill>
          <a:blip r:embed="rId5"/>
          <a:stretch>
            <a:fillRect/>
          </a:stretch>
        </p:blipFill>
        <p:spPr>
          <a:xfrm>
            <a:off x="268637" y="3984309"/>
            <a:ext cx="10648130" cy="711231"/>
          </a:xfrm>
          <a:prstGeom prst="rect">
            <a:avLst/>
          </a:prstGeom>
        </p:spPr>
      </p:pic>
      <p:sp>
        <p:nvSpPr>
          <p:cNvPr id="24" name="Rectangle 23">
            <a:extLst>
              <a:ext uri="{FF2B5EF4-FFF2-40B4-BE49-F238E27FC236}">
                <a16:creationId xmlns:a16="http://schemas.microsoft.com/office/drawing/2014/main" id="{9B7001C4-8C66-5DF6-491F-944B35A0FE09}"/>
              </a:ext>
            </a:extLst>
          </p:cNvPr>
          <p:cNvSpPr/>
          <p:nvPr/>
        </p:nvSpPr>
        <p:spPr>
          <a:xfrm>
            <a:off x="544439" y="3392194"/>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F : có phải là 1 file bình thường ( như pdf , doc hay không )</a:t>
            </a:r>
          </a:p>
        </p:txBody>
      </p:sp>
      <p:pic>
        <p:nvPicPr>
          <p:cNvPr id="26" name="Picture 25">
            <a:extLst>
              <a:ext uri="{FF2B5EF4-FFF2-40B4-BE49-F238E27FC236}">
                <a16:creationId xmlns:a16="http://schemas.microsoft.com/office/drawing/2014/main" id="{6B620DF6-EFDF-1CD9-0694-E2E4B5160066}"/>
              </a:ext>
            </a:extLst>
          </p:cNvPr>
          <p:cNvPicPr>
            <a:picLocks noChangeAspect="1"/>
          </p:cNvPicPr>
          <p:nvPr/>
        </p:nvPicPr>
        <p:blipFill>
          <a:blip r:embed="rId6"/>
          <a:stretch>
            <a:fillRect/>
          </a:stretch>
        </p:blipFill>
        <p:spPr>
          <a:xfrm>
            <a:off x="364563" y="5591864"/>
            <a:ext cx="11462874" cy="719154"/>
          </a:xfrm>
          <a:prstGeom prst="rect">
            <a:avLst/>
          </a:prstGeom>
        </p:spPr>
      </p:pic>
      <p:sp>
        <p:nvSpPr>
          <p:cNvPr id="27" name="Rectangle 26">
            <a:extLst>
              <a:ext uri="{FF2B5EF4-FFF2-40B4-BE49-F238E27FC236}">
                <a16:creationId xmlns:a16="http://schemas.microsoft.com/office/drawing/2014/main" id="{B0E4D7DC-7221-08B9-8703-B1959AE5887A}"/>
              </a:ext>
            </a:extLst>
          </p:cNvPr>
          <p:cNvSpPr/>
          <p:nvPr/>
        </p:nvSpPr>
        <p:spPr>
          <a:xfrm>
            <a:off x="443184" y="489261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D : Có phải 1 thư mục hay không</a:t>
            </a:r>
          </a:p>
        </p:txBody>
      </p:sp>
      <p:pic>
        <p:nvPicPr>
          <p:cNvPr id="29" name="Picture 28">
            <a:extLst>
              <a:ext uri="{FF2B5EF4-FFF2-40B4-BE49-F238E27FC236}">
                <a16:creationId xmlns:a16="http://schemas.microsoft.com/office/drawing/2014/main" id="{97E5495E-A240-4471-3B1F-5B447BE69360}"/>
              </a:ext>
            </a:extLst>
          </p:cNvPr>
          <p:cNvPicPr>
            <a:picLocks noChangeAspect="1"/>
          </p:cNvPicPr>
          <p:nvPr/>
        </p:nvPicPr>
        <p:blipFill>
          <a:blip r:embed="rId7"/>
          <a:stretch>
            <a:fillRect/>
          </a:stretch>
        </p:blipFill>
        <p:spPr>
          <a:xfrm>
            <a:off x="6760554" y="1299928"/>
            <a:ext cx="4887007" cy="943107"/>
          </a:xfrm>
          <a:prstGeom prst="rect">
            <a:avLst/>
          </a:prstGeom>
        </p:spPr>
      </p:pic>
      <p:sp>
        <p:nvSpPr>
          <p:cNvPr id="30" name="Rectangle 29">
            <a:extLst>
              <a:ext uri="{FF2B5EF4-FFF2-40B4-BE49-F238E27FC236}">
                <a16:creationId xmlns:a16="http://schemas.microsoft.com/office/drawing/2014/main" id="{E07DDC6E-4923-1A85-1DF8-4C1B67A736CE}"/>
              </a:ext>
            </a:extLst>
          </p:cNvPr>
          <p:cNvSpPr/>
          <p:nvPr/>
        </p:nvSpPr>
        <p:spPr>
          <a:xfrm>
            <a:off x="6760554" y="710486"/>
            <a:ext cx="5679433"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-x: file có quyền thực thi hay không</a:t>
            </a:r>
          </a:p>
        </p:txBody>
      </p:sp>
    </p:spTree>
    <p:extLst>
      <p:ext uri="{BB962C8B-B14F-4D97-AF65-F5344CB8AC3E}">
        <p14:creationId xmlns:p14="http://schemas.microsoft.com/office/powerpoint/2010/main" val="2836355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7CC1018-EFE2-C564-BFB7-9BE6EE3912C8}"/>
              </a:ext>
            </a:extLst>
          </p:cNvPr>
          <p:cNvSpPr txBox="1"/>
          <p:nvPr/>
        </p:nvSpPr>
        <p:spPr>
          <a:xfrm>
            <a:off x="1424607" y="2225791"/>
            <a:ext cx="8770655" cy="32778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-d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là thư mục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-e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tồn tại trên đĩa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-f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là tập tin thông thường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-g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set-group-id được thiết lập trên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-r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cho phép được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-s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có kích thước khác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-u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set-ser-id được áp đặt trên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-w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cho phép ghi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-x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được phép thực thi</a:t>
            </a:r>
          </a:p>
        </p:txBody>
      </p:sp>
    </p:spTree>
    <p:extLst>
      <p:ext uri="{BB962C8B-B14F-4D97-AF65-F5344CB8AC3E}">
        <p14:creationId xmlns:p14="http://schemas.microsoft.com/office/powerpoint/2010/main" val="563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Bash là gì </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a:t>
            </a:fld>
            <a:endParaRPr lang="vi-VN"/>
          </a:p>
        </p:txBody>
      </p:sp>
      <p:sp>
        <p:nvSpPr>
          <p:cNvPr id="12" name="Rectangle 11"/>
          <p:cNvSpPr/>
          <p:nvPr/>
        </p:nvSpPr>
        <p:spPr>
          <a:xfrm>
            <a:off x="722245" y="1936021"/>
            <a:ext cx="10299036" cy="2246769"/>
          </a:xfrm>
          <a:prstGeom prst="rect">
            <a:avLst/>
          </a:prstGeom>
        </p:spPr>
        <p:txBody>
          <a:bodyPr wrap="square">
            <a:spAutoFit/>
          </a:bodyPr>
          <a:lstStyle/>
          <a:p>
            <a:pPr algn="l"/>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0" i="0" dirty="0">
                <a:solidFill>
                  <a:srgbClr val="1C1D1F"/>
                </a:solidFill>
                <a:effectLst/>
                <a:latin typeface="Cambria" panose="02040503050406030204" pitchFamily="18" charset="0"/>
                <a:ea typeface="Cambria" panose="02040503050406030204" pitchFamily="18" charset="0"/>
              </a:rPr>
              <a:t>Shell đọc tập lệnh và thực thi từng lệnh một, như thể bạn đã nhập chúng vào lệnh</a:t>
            </a:r>
            <a:r>
              <a:rPr lang="en-US" sz="2800" b="0" i="0" dirty="0">
                <a:solidFill>
                  <a:srgbClr val="1C1D1F"/>
                </a:solidFill>
                <a:effectLst/>
                <a:latin typeface="Cambria" panose="02040503050406030204" pitchFamily="18" charset="0"/>
                <a:ea typeface="Cambria" panose="02040503050406030204" pitchFamily="18" charset="0"/>
              </a:rPr>
              <a:t> </a:t>
            </a:r>
          </a:p>
          <a:p>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0" i="0" dirty="0">
                <a:solidFill>
                  <a:srgbClr val="401B9C"/>
                </a:solidFill>
                <a:effectLst/>
                <a:latin typeface="Cambria" panose="02040503050406030204" pitchFamily="18" charset="0"/>
                <a:ea typeface="Cambria" panose="02040503050406030204" pitchFamily="18" charset="0"/>
              </a:rPr>
              <a:t>Do đó, một tập lệnh bash chỉ đơn giản là một tập lệnh được viết cho shell.</a:t>
            </a:r>
            <a:endParaRPr lang="en-US" sz="2800" b="0" i="0" dirty="0">
              <a:solidFill>
                <a:srgbClr val="401B9C"/>
              </a:solidFill>
              <a:effectLst/>
              <a:latin typeface="Cambria" panose="02040503050406030204" pitchFamily="18" charset="0"/>
              <a:ea typeface="Cambria" panose="02040503050406030204" pitchFamily="18" charset="0"/>
            </a:endParaRPr>
          </a:p>
          <a:p>
            <a:r>
              <a:rPr lang="en-US" sz="2800" b="0" i="0" dirty="0">
                <a:solidFill>
                  <a:srgbClr val="401B9C"/>
                </a:solidFill>
                <a:effectLst/>
                <a:latin typeface="Cambria" panose="02040503050406030204" pitchFamily="18" charset="0"/>
                <a:ea typeface="Cambria" panose="02040503050406030204" pitchFamily="18" charset="0"/>
              </a:rPr>
              <a:t>+ </a:t>
            </a:r>
            <a:r>
              <a:rPr lang="en-US" sz="2800" dirty="0">
                <a:solidFill>
                  <a:srgbClr val="1C1D1F"/>
                </a:solidFill>
                <a:latin typeface="Cambria" panose="02040503050406030204" pitchFamily="18" charset="0"/>
                <a:ea typeface="Cambria" panose="02040503050406030204" pitchFamily="18" charset="0"/>
              </a:rPr>
              <a:t>V</a:t>
            </a:r>
            <a:r>
              <a:rPr lang="en-US" sz="2800" b="0" i="0" dirty="0">
                <a:solidFill>
                  <a:srgbClr val="1C1D1F"/>
                </a:solidFill>
                <a:effectLst/>
                <a:latin typeface="Cambria" panose="02040503050406030204" pitchFamily="18" charset="0"/>
                <a:ea typeface="Cambria" panose="02040503050406030204" pitchFamily="18" charset="0"/>
              </a:rPr>
              <a:t>iết kịch bản cho phép tự động hóa.</a:t>
            </a:r>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80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If else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C4E8A0-3D10-B5E9-C437-2CB1E4E039CC}"/>
              </a:ext>
            </a:extLst>
          </p:cNvPr>
          <p:cNvPicPr>
            <a:picLocks noChangeAspect="1"/>
          </p:cNvPicPr>
          <p:nvPr/>
        </p:nvPicPr>
        <p:blipFill>
          <a:blip r:embed="rId4"/>
          <a:stretch>
            <a:fillRect/>
          </a:stretch>
        </p:blipFill>
        <p:spPr>
          <a:xfrm>
            <a:off x="3727794" y="1742028"/>
            <a:ext cx="5929727" cy="4796884"/>
          </a:xfrm>
          <a:prstGeom prst="rect">
            <a:avLst/>
          </a:prstGeom>
        </p:spPr>
      </p:pic>
    </p:spTree>
    <p:extLst>
      <p:ext uri="{BB962C8B-B14F-4D97-AF65-F5344CB8AC3E}">
        <p14:creationId xmlns:p14="http://schemas.microsoft.com/office/powerpoint/2010/main" val="4080230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If else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089CBA-1361-FC8F-298C-2556FE87ACF9}"/>
              </a:ext>
            </a:extLst>
          </p:cNvPr>
          <p:cNvPicPr>
            <a:picLocks noChangeAspect="1"/>
          </p:cNvPicPr>
          <p:nvPr/>
        </p:nvPicPr>
        <p:blipFill>
          <a:blip r:embed="rId4"/>
          <a:stretch>
            <a:fillRect/>
          </a:stretch>
        </p:blipFill>
        <p:spPr>
          <a:xfrm>
            <a:off x="1126430" y="1703246"/>
            <a:ext cx="9327623" cy="1230218"/>
          </a:xfrm>
          <a:prstGeom prst="rect">
            <a:avLst/>
          </a:prstGeom>
        </p:spPr>
      </p:pic>
      <p:pic>
        <p:nvPicPr>
          <p:cNvPr id="11" name="Picture 10">
            <a:extLst>
              <a:ext uri="{FF2B5EF4-FFF2-40B4-BE49-F238E27FC236}">
                <a16:creationId xmlns:a16="http://schemas.microsoft.com/office/drawing/2014/main" id="{DE357418-144C-09B9-29DC-0567FF69A28E}"/>
              </a:ext>
            </a:extLst>
          </p:cNvPr>
          <p:cNvPicPr>
            <a:picLocks noChangeAspect="1"/>
          </p:cNvPicPr>
          <p:nvPr/>
        </p:nvPicPr>
        <p:blipFill>
          <a:blip r:embed="rId5"/>
          <a:stretch>
            <a:fillRect/>
          </a:stretch>
        </p:blipFill>
        <p:spPr>
          <a:xfrm>
            <a:off x="2304120" y="2994116"/>
            <a:ext cx="6325628" cy="3727359"/>
          </a:xfrm>
          <a:prstGeom prst="rect">
            <a:avLst/>
          </a:prstGeom>
        </p:spPr>
      </p:pic>
    </p:spTree>
    <p:extLst>
      <p:ext uri="{BB962C8B-B14F-4D97-AF65-F5344CB8AC3E}">
        <p14:creationId xmlns:p14="http://schemas.microsoft.com/office/powerpoint/2010/main" val="2863179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Bai Tập</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42</a:t>
            </a:fld>
            <a:endParaRPr lang="vi-VN"/>
          </a:p>
        </p:txBody>
      </p:sp>
      <p:sp>
        <p:nvSpPr>
          <p:cNvPr id="12" name="Rectangle 11"/>
          <p:cNvSpPr/>
          <p:nvPr/>
        </p:nvSpPr>
        <p:spPr>
          <a:xfrm>
            <a:off x="1054764" y="2359981"/>
            <a:ext cx="10299036" cy="163121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Dùng if kiểm tra 1 folder đã tồn tạo hay chưa, nếu chưa thì tạo ra folder đó và echo, còn rồi thì echo là rồi</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Yêu cầu sử dụng them biến $HOME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222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745187"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426656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Select và Case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4A6ACB-B691-E349-A66A-D7CB3E72B22A}"/>
              </a:ext>
            </a:extLst>
          </p:cNvPr>
          <p:cNvPicPr>
            <a:picLocks noChangeAspect="1"/>
          </p:cNvPicPr>
          <p:nvPr/>
        </p:nvPicPr>
        <p:blipFill>
          <a:blip r:embed="rId4"/>
          <a:stretch>
            <a:fillRect/>
          </a:stretch>
        </p:blipFill>
        <p:spPr>
          <a:xfrm>
            <a:off x="4794713" y="2058098"/>
            <a:ext cx="6559087" cy="4480814"/>
          </a:xfrm>
          <a:prstGeom prst="rect">
            <a:avLst/>
          </a:prstGeom>
        </p:spPr>
      </p:pic>
      <p:pic>
        <p:nvPicPr>
          <p:cNvPr id="17" name="Picture 16">
            <a:extLst>
              <a:ext uri="{FF2B5EF4-FFF2-40B4-BE49-F238E27FC236}">
                <a16:creationId xmlns:a16="http://schemas.microsoft.com/office/drawing/2014/main" id="{E8D6B046-B1F0-C5EC-ECD5-403FB6CB2F96}"/>
              </a:ext>
            </a:extLst>
          </p:cNvPr>
          <p:cNvPicPr>
            <a:picLocks noChangeAspect="1"/>
          </p:cNvPicPr>
          <p:nvPr/>
        </p:nvPicPr>
        <p:blipFill>
          <a:blip r:embed="rId5"/>
          <a:stretch>
            <a:fillRect/>
          </a:stretch>
        </p:blipFill>
        <p:spPr>
          <a:xfrm>
            <a:off x="0" y="3541162"/>
            <a:ext cx="4953691" cy="1514686"/>
          </a:xfrm>
          <a:prstGeom prst="rect">
            <a:avLst/>
          </a:prstGeom>
        </p:spPr>
      </p:pic>
    </p:spTree>
    <p:extLst>
      <p:ext uri="{BB962C8B-B14F-4D97-AF65-F5344CB8AC3E}">
        <p14:creationId xmlns:p14="http://schemas.microsoft.com/office/powerpoint/2010/main" val="2315820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5420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610716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Lấy option từ bàn phím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44</a:t>
            </a:fld>
            <a:endParaRPr lang="vi-VN"/>
          </a:p>
        </p:txBody>
      </p:sp>
      <p:sp>
        <p:nvSpPr>
          <p:cNvPr id="12" name="Rectangle 11"/>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dung getopts</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941C83-FA4D-461C-233F-DA9043BEED2B}"/>
              </a:ext>
            </a:extLst>
          </p:cNvPr>
          <p:cNvPicPr>
            <a:picLocks noChangeAspect="1"/>
          </p:cNvPicPr>
          <p:nvPr/>
        </p:nvPicPr>
        <p:blipFill>
          <a:blip r:embed="rId4"/>
          <a:stretch>
            <a:fillRect/>
          </a:stretch>
        </p:blipFill>
        <p:spPr>
          <a:xfrm>
            <a:off x="6948838" y="1072956"/>
            <a:ext cx="4951614" cy="2815623"/>
          </a:xfrm>
          <a:prstGeom prst="rect">
            <a:avLst/>
          </a:prstGeom>
        </p:spPr>
      </p:pic>
      <p:pic>
        <p:nvPicPr>
          <p:cNvPr id="8" name="Picture 7">
            <a:extLst>
              <a:ext uri="{FF2B5EF4-FFF2-40B4-BE49-F238E27FC236}">
                <a16:creationId xmlns:a16="http://schemas.microsoft.com/office/drawing/2014/main" id="{3C2998B4-4E1C-4302-8E7D-CEE377B88A73}"/>
              </a:ext>
            </a:extLst>
          </p:cNvPr>
          <p:cNvPicPr>
            <a:picLocks noChangeAspect="1"/>
          </p:cNvPicPr>
          <p:nvPr/>
        </p:nvPicPr>
        <p:blipFill>
          <a:blip r:embed="rId5"/>
          <a:stretch>
            <a:fillRect/>
          </a:stretch>
        </p:blipFill>
        <p:spPr>
          <a:xfrm>
            <a:off x="998340" y="4644215"/>
            <a:ext cx="8426305" cy="1367426"/>
          </a:xfrm>
          <a:prstGeom prst="rect">
            <a:avLst/>
          </a:prstGeom>
        </p:spPr>
      </p:pic>
    </p:spTree>
    <p:extLst>
      <p:ext uri="{BB962C8B-B14F-4D97-AF65-F5344CB8AC3E}">
        <p14:creationId xmlns:p14="http://schemas.microsoft.com/office/powerpoint/2010/main" val="1022890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While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45</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915C396-2B05-A2B3-E7C4-AB533DB38E0D}"/>
              </a:ext>
            </a:extLst>
          </p:cNvPr>
          <p:cNvPicPr>
            <a:picLocks noChangeAspect="1"/>
          </p:cNvPicPr>
          <p:nvPr/>
        </p:nvPicPr>
        <p:blipFill>
          <a:blip r:embed="rId4"/>
          <a:stretch>
            <a:fillRect/>
          </a:stretch>
        </p:blipFill>
        <p:spPr>
          <a:xfrm>
            <a:off x="5994100" y="1261378"/>
            <a:ext cx="5097973" cy="3067548"/>
          </a:xfrm>
          <a:prstGeom prst="rect">
            <a:avLst/>
          </a:prstGeom>
        </p:spPr>
      </p:pic>
      <p:pic>
        <p:nvPicPr>
          <p:cNvPr id="17" name="Picture 16">
            <a:extLst>
              <a:ext uri="{FF2B5EF4-FFF2-40B4-BE49-F238E27FC236}">
                <a16:creationId xmlns:a16="http://schemas.microsoft.com/office/drawing/2014/main" id="{19CD4668-E424-E35E-A916-6E83B6BC9776}"/>
              </a:ext>
            </a:extLst>
          </p:cNvPr>
          <p:cNvPicPr>
            <a:picLocks noChangeAspect="1"/>
          </p:cNvPicPr>
          <p:nvPr/>
        </p:nvPicPr>
        <p:blipFill>
          <a:blip r:embed="rId5"/>
          <a:stretch>
            <a:fillRect/>
          </a:stretch>
        </p:blipFill>
        <p:spPr>
          <a:xfrm>
            <a:off x="369374" y="4722105"/>
            <a:ext cx="7383092" cy="1749034"/>
          </a:xfrm>
          <a:prstGeom prst="rect">
            <a:avLst/>
          </a:prstGeom>
        </p:spPr>
      </p:pic>
    </p:spTree>
    <p:extLst>
      <p:ext uri="{BB962C8B-B14F-4D97-AF65-F5344CB8AC3E}">
        <p14:creationId xmlns:p14="http://schemas.microsoft.com/office/powerpoint/2010/main" val="3097555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Array</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46</a:t>
            </a:fld>
            <a:endParaRPr lang="vi-VN"/>
          </a:p>
        </p:txBody>
      </p:sp>
      <p:sp>
        <p:nvSpPr>
          <p:cNvPr id="12" name="Rectangle 11"/>
          <p:cNvSpPr/>
          <p:nvPr/>
        </p:nvSpPr>
        <p:spPr>
          <a:xfrm>
            <a:off x="247053" y="4553605"/>
            <a:ext cx="4397973" cy="323165"/>
          </a:xfrm>
          <a:prstGeom prst="rect">
            <a:avLst/>
          </a:prstGeom>
        </p:spPr>
        <p:txBody>
          <a:bodyPr wrap="square">
            <a:spAutoFit/>
          </a:bodyPr>
          <a:lstStyle/>
          <a:p>
            <a:r>
              <a:rPr lang="en-US" sz="1500" b="1" dirty="0">
                <a:solidFill>
                  <a:schemeClr val="accent1">
                    <a:lumMod val="50000"/>
                  </a:schemeClr>
                </a:solidFill>
                <a:latin typeface="Cambria" panose="02040503050406030204" pitchFamily="18" charset="0"/>
                <a:ea typeface="Cambria" panose="02040503050406030204" pitchFamily="18" charset="0"/>
              </a:rPr>
              <a:t>Xem chỉ số các phàn tử bằng cách them ! vào</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3BFA95-2FDA-FFCB-4BD3-79D4E5B511F6}"/>
              </a:ext>
            </a:extLst>
          </p:cNvPr>
          <p:cNvPicPr>
            <a:picLocks noChangeAspect="1"/>
          </p:cNvPicPr>
          <p:nvPr/>
        </p:nvPicPr>
        <p:blipFill>
          <a:blip r:embed="rId4"/>
          <a:stretch>
            <a:fillRect/>
          </a:stretch>
        </p:blipFill>
        <p:spPr>
          <a:xfrm>
            <a:off x="5161396" y="918740"/>
            <a:ext cx="6070221" cy="3836590"/>
          </a:xfrm>
          <a:prstGeom prst="rect">
            <a:avLst/>
          </a:prstGeom>
        </p:spPr>
      </p:pic>
      <p:pic>
        <p:nvPicPr>
          <p:cNvPr id="8" name="Picture 7">
            <a:extLst>
              <a:ext uri="{FF2B5EF4-FFF2-40B4-BE49-F238E27FC236}">
                <a16:creationId xmlns:a16="http://schemas.microsoft.com/office/drawing/2014/main" id="{51D159AB-F399-2CE6-5EF2-9CABE27A1453}"/>
              </a:ext>
            </a:extLst>
          </p:cNvPr>
          <p:cNvPicPr>
            <a:picLocks noChangeAspect="1"/>
          </p:cNvPicPr>
          <p:nvPr/>
        </p:nvPicPr>
        <p:blipFill>
          <a:blip r:embed="rId5"/>
          <a:stretch>
            <a:fillRect/>
          </a:stretch>
        </p:blipFill>
        <p:spPr>
          <a:xfrm>
            <a:off x="216678" y="4998210"/>
            <a:ext cx="8085793" cy="704726"/>
          </a:xfrm>
          <a:prstGeom prst="rect">
            <a:avLst/>
          </a:prstGeom>
        </p:spPr>
      </p:pic>
    </p:spTree>
    <p:extLst>
      <p:ext uri="{BB962C8B-B14F-4D97-AF65-F5344CB8AC3E}">
        <p14:creationId xmlns:p14="http://schemas.microsoft.com/office/powerpoint/2010/main" val="4174283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3461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540624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Tạo Array từ 1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47</a:t>
            </a:fld>
            <a:endParaRPr lang="vi-VN"/>
          </a:p>
        </p:txBody>
      </p:sp>
      <p:sp>
        <p:nvSpPr>
          <p:cNvPr id="12" name="Rectangle 11"/>
          <p:cNvSpPr/>
          <p:nvPr/>
        </p:nvSpPr>
        <p:spPr>
          <a:xfrm>
            <a:off x="1067659" y="3267417"/>
            <a:ext cx="4397973"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Dùng Readarray</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FF7283-26B8-14C1-8101-B37E97217632}"/>
              </a:ext>
            </a:extLst>
          </p:cNvPr>
          <p:cNvPicPr>
            <a:picLocks noChangeAspect="1"/>
          </p:cNvPicPr>
          <p:nvPr/>
        </p:nvPicPr>
        <p:blipFill>
          <a:blip r:embed="rId4"/>
          <a:stretch>
            <a:fillRect/>
          </a:stretch>
        </p:blipFill>
        <p:spPr>
          <a:xfrm>
            <a:off x="1099925" y="1855304"/>
            <a:ext cx="5380865" cy="930813"/>
          </a:xfrm>
          <a:prstGeom prst="rect">
            <a:avLst/>
          </a:prstGeom>
        </p:spPr>
      </p:pic>
      <p:pic>
        <p:nvPicPr>
          <p:cNvPr id="17" name="Picture 16">
            <a:extLst>
              <a:ext uri="{FF2B5EF4-FFF2-40B4-BE49-F238E27FC236}">
                <a16:creationId xmlns:a16="http://schemas.microsoft.com/office/drawing/2014/main" id="{72000DF9-8BA9-6E4E-67D3-44A4CB964FC5}"/>
              </a:ext>
            </a:extLst>
          </p:cNvPr>
          <p:cNvPicPr>
            <a:picLocks noChangeAspect="1"/>
          </p:cNvPicPr>
          <p:nvPr/>
        </p:nvPicPr>
        <p:blipFill>
          <a:blip r:embed="rId5"/>
          <a:stretch>
            <a:fillRect/>
          </a:stretch>
        </p:blipFill>
        <p:spPr>
          <a:xfrm>
            <a:off x="1067659" y="4315180"/>
            <a:ext cx="5172797" cy="1238423"/>
          </a:xfrm>
          <a:prstGeom prst="rect">
            <a:avLst/>
          </a:prstGeom>
        </p:spPr>
      </p:pic>
    </p:spTree>
    <p:extLst>
      <p:ext uri="{BB962C8B-B14F-4D97-AF65-F5344CB8AC3E}">
        <p14:creationId xmlns:p14="http://schemas.microsoft.com/office/powerpoint/2010/main" val="2672625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For array</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0AB454-EA15-FE0D-D263-8C5A92DA9184}"/>
              </a:ext>
            </a:extLst>
          </p:cNvPr>
          <p:cNvPicPr>
            <a:picLocks noChangeAspect="1"/>
          </p:cNvPicPr>
          <p:nvPr/>
        </p:nvPicPr>
        <p:blipFill>
          <a:blip r:embed="rId4"/>
          <a:stretch>
            <a:fillRect/>
          </a:stretch>
        </p:blipFill>
        <p:spPr>
          <a:xfrm>
            <a:off x="6204282" y="1305940"/>
            <a:ext cx="5087471" cy="3865040"/>
          </a:xfrm>
          <a:prstGeom prst="rect">
            <a:avLst/>
          </a:prstGeom>
        </p:spPr>
      </p:pic>
      <p:pic>
        <p:nvPicPr>
          <p:cNvPr id="8" name="Picture 7">
            <a:extLst>
              <a:ext uri="{FF2B5EF4-FFF2-40B4-BE49-F238E27FC236}">
                <a16:creationId xmlns:a16="http://schemas.microsoft.com/office/drawing/2014/main" id="{C8E16B57-78B9-113E-A3DE-B976706A8FFC}"/>
              </a:ext>
            </a:extLst>
          </p:cNvPr>
          <p:cNvPicPr>
            <a:picLocks noChangeAspect="1"/>
          </p:cNvPicPr>
          <p:nvPr/>
        </p:nvPicPr>
        <p:blipFill>
          <a:blip r:embed="rId5"/>
          <a:stretch>
            <a:fillRect/>
          </a:stretch>
        </p:blipFill>
        <p:spPr>
          <a:xfrm>
            <a:off x="544439" y="4320209"/>
            <a:ext cx="5276305" cy="2187133"/>
          </a:xfrm>
          <a:prstGeom prst="rect">
            <a:avLst/>
          </a:prstGeom>
        </p:spPr>
      </p:pic>
      <p:sp>
        <p:nvSpPr>
          <p:cNvPr id="17" name="TextBox 16">
            <a:extLst>
              <a:ext uri="{FF2B5EF4-FFF2-40B4-BE49-F238E27FC236}">
                <a16:creationId xmlns:a16="http://schemas.microsoft.com/office/drawing/2014/main" id="{A493F96B-DF6F-54C0-699F-231CD4E25D59}"/>
              </a:ext>
            </a:extLst>
          </p:cNvPr>
          <p:cNvSpPr txBox="1"/>
          <p:nvPr/>
        </p:nvSpPr>
        <p:spPr>
          <a:xfrm>
            <a:off x="900247" y="2061808"/>
            <a:ext cx="6102626" cy="1754326"/>
          </a:xfrm>
          <a:prstGeom prst="rect">
            <a:avLst/>
          </a:prstGeom>
          <a:noFill/>
        </p:spPr>
        <p:txBody>
          <a:bodyPr wrap="square">
            <a:spAutoFit/>
          </a:bodyPr>
          <a:lstStyle/>
          <a:p>
            <a:r>
              <a:rPr lang="en-US" b="0" dirty="0">
                <a:solidFill>
                  <a:srgbClr val="FF0000"/>
                </a:solidFill>
                <a:effectLst/>
                <a:latin typeface="Consolas" panose="020B0609020204030204" pitchFamily="49" charset="0"/>
              </a:rPr>
              <a:t>for ((i=2;i&lt;n;i++));do</a:t>
            </a:r>
          </a:p>
          <a:p>
            <a:r>
              <a:rPr lang="en-US" b="0" dirty="0">
                <a:solidFill>
                  <a:srgbClr val="FF0000"/>
                </a:solidFill>
                <a:effectLst/>
                <a:latin typeface="Consolas" panose="020B0609020204030204" pitchFamily="49" charset="0"/>
              </a:rPr>
              <a:t>    let "k=$n%$i"</a:t>
            </a:r>
          </a:p>
          <a:p>
            <a:r>
              <a:rPr lang="en-US" b="0" dirty="0">
                <a:solidFill>
                  <a:srgbClr val="FF0000"/>
                </a:solidFill>
                <a:effectLst/>
                <a:latin typeface="Consolas" panose="020B0609020204030204" pitchFamily="49" charset="0"/>
              </a:rPr>
              <a:t>    if [ $k -eq 0 ];then</a:t>
            </a:r>
          </a:p>
          <a:p>
            <a:r>
              <a:rPr lang="en-US" b="0" dirty="0">
                <a:solidFill>
                  <a:srgbClr val="FF0000"/>
                </a:solidFill>
                <a:effectLst/>
                <a:latin typeface="Consolas" panose="020B0609020204030204" pitchFamily="49" charset="0"/>
              </a:rPr>
              <a:t>        return 0</a:t>
            </a:r>
          </a:p>
          <a:p>
            <a:r>
              <a:rPr lang="en-US" b="0" dirty="0">
                <a:solidFill>
                  <a:srgbClr val="FF0000"/>
                </a:solidFill>
                <a:effectLst/>
                <a:latin typeface="Consolas" panose="020B0609020204030204" pitchFamily="49" charset="0"/>
              </a:rPr>
              <a:t>    fi</a:t>
            </a:r>
          </a:p>
          <a:p>
            <a:r>
              <a:rPr lang="en-US" b="0" dirty="0">
                <a:solidFill>
                  <a:srgbClr val="FF0000"/>
                </a:solidFill>
                <a:effectLst/>
                <a:latin typeface="Consolas" panose="020B0609020204030204" pitchFamily="49" charset="0"/>
              </a:rPr>
              <a:t>   done</a:t>
            </a:r>
          </a:p>
        </p:txBody>
      </p:sp>
    </p:spTree>
    <p:extLst>
      <p:ext uri="{BB962C8B-B14F-4D97-AF65-F5344CB8AC3E}">
        <p14:creationId xmlns:p14="http://schemas.microsoft.com/office/powerpoint/2010/main" val="939122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Debug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49</a:t>
            </a:fld>
            <a:endParaRPr lang="vi-VN"/>
          </a:p>
        </p:txBody>
      </p:sp>
      <p:sp>
        <p:nvSpPr>
          <p:cNvPr id="12" name="Rectangle 11"/>
          <p:cNvSpPr/>
          <p:nvPr/>
        </p:nvSpPr>
        <p:spPr>
          <a:xfrm>
            <a:off x="1054763" y="2359981"/>
            <a:ext cx="10607149" cy="163121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Lên trang </a:t>
            </a:r>
            <a:r>
              <a:rPr lang="en-US" sz="2500" b="1" dirty="0">
                <a:solidFill>
                  <a:schemeClr val="accent1">
                    <a:lumMod val="50000"/>
                  </a:schemeClr>
                </a:solidFill>
                <a:latin typeface="Cambria" panose="02040503050406030204" pitchFamily="18" charset="0"/>
                <a:ea typeface="Cambria" panose="02040503050406030204" pitchFamily="18" charset="0"/>
                <a:hlinkClick r:id="rId3"/>
              </a:rPr>
              <a:t>https://www.shellcheck.net/</a:t>
            </a:r>
            <a:r>
              <a:rPr lang="en-US" sz="2500" b="1" dirty="0">
                <a:solidFill>
                  <a:schemeClr val="accent1">
                    <a:lumMod val="50000"/>
                  </a:schemeClr>
                </a:solidFill>
                <a:latin typeface="Cambria" panose="02040503050406030204" pitchFamily="18" charset="0"/>
                <a:ea typeface="Cambria" panose="02040503050406030204" pitchFamily="18" charset="0"/>
              </a:rPr>
              <a:t> để check xem file lỗi chỗ nào</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Gõ </a:t>
            </a:r>
            <a:r>
              <a:rPr lang="en-US" sz="2500" b="1" dirty="0">
                <a:solidFill>
                  <a:srgbClr val="FF0000"/>
                </a:solidFill>
                <a:latin typeface="Cambria" panose="02040503050406030204" pitchFamily="18" charset="0"/>
                <a:ea typeface="Cambria" panose="02040503050406030204" pitchFamily="18" charset="0"/>
              </a:rPr>
              <a:t>man name_lenh </a:t>
            </a:r>
            <a:r>
              <a:rPr lang="en-US" sz="2500" b="1" dirty="0">
                <a:solidFill>
                  <a:schemeClr val="accent1">
                    <a:lumMod val="50000"/>
                  </a:schemeClr>
                </a:solidFill>
                <a:latin typeface="Cambria" panose="02040503050406030204" pitchFamily="18" charset="0"/>
                <a:ea typeface="Cambria" panose="02040503050406030204" pitchFamily="18" charset="0"/>
              </a:rPr>
              <a:t>để xem trợ giúp</a:t>
            </a:r>
          </a:p>
          <a:p>
            <a:r>
              <a:rPr lang="en-US" sz="2500" b="1" dirty="0">
                <a:solidFill>
                  <a:schemeClr val="accent1">
                    <a:lumMod val="50000"/>
                  </a:schemeClr>
                </a:solidFill>
                <a:latin typeface="Cambria" panose="02040503050406030204" pitchFamily="18" charset="0"/>
                <a:ea typeface="Cambria" panose="02040503050406030204" pitchFamily="18" charset="0"/>
              </a:rPr>
              <a:t>+ Gõ </a:t>
            </a:r>
            <a:r>
              <a:rPr lang="en-US" sz="2500" b="1" dirty="0">
                <a:solidFill>
                  <a:srgbClr val="FF0000"/>
                </a:solidFill>
                <a:latin typeface="Cambria" panose="02040503050406030204" pitchFamily="18" charset="0"/>
                <a:ea typeface="Cambria" panose="02040503050406030204" pitchFamily="18" charset="0"/>
              </a:rPr>
              <a:t>help name_lenh</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32D2AE-81BC-F2EA-9C7E-2CAE953500FE}"/>
              </a:ext>
            </a:extLst>
          </p:cNvPr>
          <p:cNvPicPr>
            <a:picLocks noChangeAspect="1"/>
          </p:cNvPicPr>
          <p:nvPr/>
        </p:nvPicPr>
        <p:blipFill>
          <a:blip r:embed="rId5"/>
          <a:stretch>
            <a:fillRect/>
          </a:stretch>
        </p:blipFill>
        <p:spPr>
          <a:xfrm>
            <a:off x="0" y="4302664"/>
            <a:ext cx="12192001" cy="981560"/>
          </a:xfrm>
          <a:prstGeom prst="rect">
            <a:avLst/>
          </a:prstGeom>
        </p:spPr>
      </p:pic>
      <p:sp>
        <p:nvSpPr>
          <p:cNvPr id="7" name="TextBox 6">
            <a:extLst>
              <a:ext uri="{FF2B5EF4-FFF2-40B4-BE49-F238E27FC236}">
                <a16:creationId xmlns:a16="http://schemas.microsoft.com/office/drawing/2014/main" id="{9206C124-0039-0089-733C-774A3C63E334}"/>
              </a:ext>
            </a:extLst>
          </p:cNvPr>
          <p:cNvSpPr txBox="1"/>
          <p:nvPr/>
        </p:nvSpPr>
        <p:spPr>
          <a:xfrm>
            <a:off x="7659757" y="996263"/>
            <a:ext cx="1815547" cy="369332"/>
          </a:xfrm>
          <a:prstGeom prst="rect">
            <a:avLst/>
          </a:prstGeom>
          <a:noFill/>
        </p:spPr>
        <p:txBody>
          <a:bodyPr wrap="square" rtlCol="0">
            <a:spAutoFit/>
          </a:bodyPr>
          <a:lstStyle/>
          <a:p>
            <a:r>
              <a:rPr lang="en-US" dirty="0"/>
              <a:t>Cron : lập lịch</a:t>
            </a:r>
          </a:p>
        </p:txBody>
      </p:sp>
    </p:spTree>
    <p:extLst>
      <p:ext uri="{BB962C8B-B14F-4D97-AF65-F5344CB8AC3E}">
        <p14:creationId xmlns:p14="http://schemas.microsoft.com/office/powerpoint/2010/main" val="355178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Kịch bản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a:t>
            </a:fld>
            <a:endParaRPr lang="vi-VN" dirty="0"/>
          </a:p>
        </p:txBody>
      </p:sp>
      <p:sp>
        <p:nvSpPr>
          <p:cNvPr id="12" name="Rectangle 11"/>
          <p:cNvSpPr/>
          <p:nvPr/>
        </p:nvSpPr>
        <p:spPr>
          <a:xfrm>
            <a:off x="943167" y="193602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Một kịch bản gồm 3 phần: Mở đầu, phần giữa và phần cuối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9A264C2-8C02-36F3-B005-41E37EA092F4}"/>
              </a:ext>
            </a:extLst>
          </p:cNvPr>
          <p:cNvPicPr>
            <a:picLocks noChangeAspect="1"/>
          </p:cNvPicPr>
          <p:nvPr/>
        </p:nvPicPr>
        <p:blipFill>
          <a:blip r:embed="rId4"/>
          <a:stretch>
            <a:fillRect/>
          </a:stretch>
        </p:blipFill>
        <p:spPr>
          <a:xfrm>
            <a:off x="806049" y="2875303"/>
            <a:ext cx="5419243" cy="2722587"/>
          </a:xfrm>
          <a:prstGeom prst="rect">
            <a:avLst/>
          </a:prstGeom>
        </p:spPr>
      </p:pic>
      <p:sp>
        <p:nvSpPr>
          <p:cNvPr id="7" name="Rectangle 6">
            <a:extLst>
              <a:ext uri="{FF2B5EF4-FFF2-40B4-BE49-F238E27FC236}">
                <a16:creationId xmlns:a16="http://schemas.microsoft.com/office/drawing/2014/main" id="{00E76AB3-B129-384E-C41A-651FD532B49E}"/>
              </a:ext>
            </a:extLst>
          </p:cNvPr>
          <p:cNvSpPr/>
          <p:nvPr/>
        </p:nvSpPr>
        <p:spPr>
          <a:xfrm>
            <a:off x="6482025" y="3138217"/>
            <a:ext cx="5419243"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Dòng đầu cho biết Shell sử dụng trình thông dịch nào để đọc</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Phải có 1 dòng cách ra giữa dòng đầu vào code</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Ghi Exit 0 là thành công, còn từ 1-255 là không thành công</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chmod +x name_file: Cấp quyền thực thi</a:t>
            </a:r>
          </a:p>
        </p:txBody>
      </p:sp>
    </p:spTree>
    <p:extLst>
      <p:ext uri="{BB962C8B-B14F-4D97-AF65-F5344CB8AC3E}">
        <p14:creationId xmlns:p14="http://schemas.microsoft.com/office/powerpoint/2010/main" val="3615435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Function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773D8DE-71DD-9F99-33C7-984CFDE5255A}"/>
              </a:ext>
            </a:extLst>
          </p:cNvPr>
          <p:cNvPicPr>
            <a:picLocks noChangeAspect="1"/>
          </p:cNvPicPr>
          <p:nvPr/>
        </p:nvPicPr>
        <p:blipFill>
          <a:blip r:embed="rId4"/>
          <a:stretch>
            <a:fillRect/>
          </a:stretch>
        </p:blipFill>
        <p:spPr>
          <a:xfrm>
            <a:off x="418476" y="2033289"/>
            <a:ext cx="2895565" cy="1691468"/>
          </a:xfrm>
          <a:prstGeom prst="rect">
            <a:avLst/>
          </a:prstGeom>
        </p:spPr>
      </p:pic>
      <p:pic>
        <p:nvPicPr>
          <p:cNvPr id="19" name="Picture 18">
            <a:extLst>
              <a:ext uri="{FF2B5EF4-FFF2-40B4-BE49-F238E27FC236}">
                <a16:creationId xmlns:a16="http://schemas.microsoft.com/office/drawing/2014/main" id="{6AC1BEFC-FCC6-BFBD-0B17-4EEC3E99BAA5}"/>
              </a:ext>
            </a:extLst>
          </p:cNvPr>
          <p:cNvPicPr>
            <a:picLocks noChangeAspect="1"/>
          </p:cNvPicPr>
          <p:nvPr/>
        </p:nvPicPr>
        <p:blipFill>
          <a:blip r:embed="rId5"/>
          <a:stretch>
            <a:fillRect/>
          </a:stretch>
        </p:blipFill>
        <p:spPr>
          <a:xfrm>
            <a:off x="418476" y="4044578"/>
            <a:ext cx="2895565" cy="2397890"/>
          </a:xfrm>
          <a:prstGeom prst="rect">
            <a:avLst/>
          </a:prstGeom>
        </p:spPr>
      </p:pic>
      <p:pic>
        <p:nvPicPr>
          <p:cNvPr id="25" name="Picture 24">
            <a:extLst>
              <a:ext uri="{FF2B5EF4-FFF2-40B4-BE49-F238E27FC236}">
                <a16:creationId xmlns:a16="http://schemas.microsoft.com/office/drawing/2014/main" id="{F90CDA69-F700-F47F-AAA0-5AA0C13ECB6F}"/>
              </a:ext>
            </a:extLst>
          </p:cNvPr>
          <p:cNvPicPr>
            <a:picLocks noChangeAspect="1"/>
          </p:cNvPicPr>
          <p:nvPr/>
        </p:nvPicPr>
        <p:blipFill>
          <a:blip r:embed="rId6"/>
          <a:stretch>
            <a:fillRect/>
          </a:stretch>
        </p:blipFill>
        <p:spPr>
          <a:xfrm>
            <a:off x="4509153" y="1051406"/>
            <a:ext cx="5933559" cy="5391062"/>
          </a:xfrm>
          <a:prstGeom prst="rect">
            <a:avLst/>
          </a:prstGeom>
        </p:spPr>
      </p:pic>
    </p:spTree>
    <p:extLst>
      <p:ext uri="{BB962C8B-B14F-4D97-AF65-F5344CB8AC3E}">
        <p14:creationId xmlns:p14="http://schemas.microsoft.com/office/powerpoint/2010/main" val="52095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Số Nguyên tố</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E429DD-79BA-67B2-D254-AE02899A1094}"/>
              </a:ext>
            </a:extLst>
          </p:cNvPr>
          <p:cNvPicPr>
            <a:picLocks noChangeAspect="1"/>
          </p:cNvPicPr>
          <p:nvPr/>
        </p:nvPicPr>
        <p:blipFill>
          <a:blip r:embed="rId4"/>
          <a:stretch>
            <a:fillRect/>
          </a:stretch>
        </p:blipFill>
        <p:spPr>
          <a:xfrm>
            <a:off x="4791842" y="719226"/>
            <a:ext cx="4339479" cy="6138774"/>
          </a:xfrm>
          <a:prstGeom prst="rect">
            <a:avLst/>
          </a:prstGeom>
        </p:spPr>
      </p:pic>
    </p:spTree>
    <p:extLst>
      <p:ext uri="{BB962C8B-B14F-4D97-AF65-F5344CB8AC3E}">
        <p14:creationId xmlns:p14="http://schemas.microsoft.com/office/powerpoint/2010/main" val="572897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13048"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76298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BT Tạo Folder</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52</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9FC8FD-FA32-0D5E-0B02-F2555D02DD59}"/>
              </a:ext>
            </a:extLst>
          </p:cNvPr>
          <p:cNvPicPr>
            <a:picLocks noChangeAspect="1"/>
          </p:cNvPicPr>
          <p:nvPr/>
        </p:nvPicPr>
        <p:blipFill>
          <a:blip r:embed="rId4"/>
          <a:stretch>
            <a:fillRect/>
          </a:stretch>
        </p:blipFill>
        <p:spPr>
          <a:xfrm>
            <a:off x="3290151" y="1777772"/>
            <a:ext cx="6092387" cy="4943703"/>
          </a:xfrm>
          <a:prstGeom prst="rect">
            <a:avLst/>
          </a:prstGeom>
        </p:spPr>
      </p:pic>
    </p:spTree>
    <p:extLst>
      <p:ext uri="{BB962C8B-B14F-4D97-AF65-F5344CB8AC3E}">
        <p14:creationId xmlns:p14="http://schemas.microsoft.com/office/powerpoint/2010/main" val="2604599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177579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164263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BTVN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C53B27-1847-5FA9-6E25-53C019D92944}"/>
              </a:ext>
            </a:extLst>
          </p:cNvPr>
          <p:cNvSpPr txBox="1"/>
          <p:nvPr/>
        </p:nvSpPr>
        <p:spPr>
          <a:xfrm>
            <a:off x="1424607" y="1890795"/>
            <a:ext cx="8083826" cy="4801314"/>
          </a:xfrm>
          <a:prstGeom prst="rect">
            <a:avLst/>
          </a:prstGeom>
          <a:noFill/>
        </p:spPr>
        <p:txBody>
          <a:bodyPr wrap="square" rtlCol="0">
            <a:spAutoFit/>
          </a:bodyPr>
          <a:lstStyle/>
          <a:p>
            <a:pPr algn="l"/>
            <a:r>
              <a:rPr lang="en-US" b="0" i="0" dirty="0">
                <a:solidFill>
                  <a:srgbClr val="000000"/>
                </a:solidFill>
                <a:effectLst/>
                <a:latin typeface="ff6"/>
              </a:rPr>
              <a:t>+ </a:t>
            </a:r>
            <a:r>
              <a:rPr lang="vi-VN" b="0" i="0" dirty="0">
                <a:solidFill>
                  <a:srgbClr val="000000"/>
                </a:solidFill>
                <a:effectLst/>
                <a:latin typeface="ff6"/>
              </a:rPr>
              <a:t>Viết script tìm số lớn nhất trong 3 số</a:t>
            </a:r>
            <a:r>
              <a:rPr lang="en-US" dirty="0">
                <a:solidFill>
                  <a:srgbClr val="000000"/>
                </a:solidFill>
                <a:latin typeface="Roboto" panose="02000000000000000000" pitchFamily="2" charset="0"/>
              </a:rPr>
              <a:t> </a:t>
            </a:r>
            <a:r>
              <a:rPr lang="vi-VN" b="0" i="0" dirty="0">
                <a:solidFill>
                  <a:srgbClr val="000000"/>
                </a:solidFill>
                <a:effectLst/>
                <a:latin typeface="ff6"/>
              </a:rPr>
              <a:t>được nhập từ dòng lệnh</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Viết script tính tổng các ký số của một số được nhập vào</a:t>
            </a:r>
            <a:r>
              <a:rPr lang="vi-VN" b="0" i="0" dirty="0">
                <a:solidFill>
                  <a:srgbClr val="000000"/>
                </a:solidFill>
                <a:effectLst/>
                <a:latin typeface="ff4"/>
              </a:rPr>
              <a:t> vd: tinh 1234 -&gt; 10</a:t>
            </a:r>
            <a:endParaRPr lang="en-US" b="0" i="0" dirty="0">
              <a:solidFill>
                <a:srgbClr val="000000"/>
              </a:solidFill>
              <a:effectLst/>
              <a:latin typeface="ff4"/>
            </a:endParaRPr>
          </a:p>
          <a:p>
            <a:pPr algn="l"/>
            <a:r>
              <a:rPr lang="en-US" dirty="0">
                <a:solidFill>
                  <a:srgbClr val="000000"/>
                </a:solidFill>
                <a:latin typeface="ff4"/>
              </a:rPr>
              <a:t>+ </a:t>
            </a:r>
            <a:r>
              <a:rPr lang="vi-VN" b="0" i="0" dirty="0">
                <a:solidFill>
                  <a:srgbClr val="000000"/>
                </a:solidFill>
                <a:effectLst/>
                <a:latin typeface="ff6"/>
              </a:rPr>
              <a:t>Tạo menu tương tác với người dùng:</a:t>
            </a:r>
            <a:endParaRPr lang="vi-VN" b="0" i="0" dirty="0">
              <a:solidFill>
                <a:srgbClr val="000000"/>
              </a:solidFill>
              <a:effectLst/>
              <a:latin typeface="Roboto" panose="02000000000000000000" pitchFamily="2" charset="0"/>
            </a:endParaRPr>
          </a:p>
          <a:p>
            <a:pPr algn="l"/>
            <a:r>
              <a:rPr lang="vi-VN" b="0" i="0" dirty="0">
                <a:solidFill>
                  <a:srgbClr val="000000"/>
                </a:solidFill>
                <a:effectLst/>
                <a:latin typeface="ff0"/>
              </a:rPr>
              <a:t>---------------------------------------Main Menu---------------------------------------</a:t>
            </a:r>
            <a:endParaRPr lang="en-US" b="0" i="0" dirty="0">
              <a:solidFill>
                <a:srgbClr val="000000"/>
              </a:solidFill>
              <a:effectLst/>
              <a:latin typeface="ff0"/>
            </a:endParaRPr>
          </a:p>
          <a:p>
            <a:pPr algn="l"/>
            <a:r>
              <a:rPr lang="vi-VN" b="0" i="0" dirty="0">
                <a:solidFill>
                  <a:srgbClr val="000000"/>
                </a:solidFill>
                <a:effectLst/>
                <a:latin typeface="ff0"/>
              </a:rPr>
              <a:t>[1] Show today date/time</a:t>
            </a:r>
            <a:endParaRPr lang="en-US" b="0" i="0" dirty="0">
              <a:solidFill>
                <a:srgbClr val="000000"/>
              </a:solidFill>
              <a:effectLst/>
              <a:latin typeface="ff0"/>
            </a:endParaRPr>
          </a:p>
          <a:p>
            <a:pPr algn="l"/>
            <a:r>
              <a:rPr lang="vi-VN" b="0" i="0" dirty="0">
                <a:solidFill>
                  <a:srgbClr val="000000"/>
                </a:solidFill>
                <a:effectLst/>
                <a:latin typeface="ff0"/>
              </a:rPr>
              <a:t>[2] Show all files in current directory</a:t>
            </a:r>
            <a:endParaRPr lang="en-US" b="0" i="0" dirty="0">
              <a:solidFill>
                <a:srgbClr val="000000"/>
              </a:solidFill>
              <a:effectLst/>
              <a:latin typeface="ff0"/>
            </a:endParaRPr>
          </a:p>
          <a:p>
            <a:pPr algn="l"/>
            <a:r>
              <a:rPr lang="vi-VN" b="0" i="0" dirty="0">
                <a:solidFill>
                  <a:srgbClr val="000000"/>
                </a:solidFill>
                <a:effectLst/>
                <a:latin typeface="ff0"/>
              </a:rPr>
              <a:t>[3] Show users</a:t>
            </a:r>
            <a:endParaRPr lang="en-US" b="0" i="0" dirty="0">
              <a:solidFill>
                <a:srgbClr val="000000"/>
              </a:solidFill>
              <a:effectLst/>
              <a:latin typeface="ff0"/>
            </a:endParaRPr>
          </a:p>
          <a:p>
            <a:pPr algn="l"/>
            <a:r>
              <a:rPr lang="vi-VN" b="0" i="0" dirty="0">
                <a:solidFill>
                  <a:srgbClr val="000000"/>
                </a:solidFill>
                <a:effectLst/>
                <a:latin typeface="ff0"/>
              </a:rPr>
              <a:t>[4] Show calendar</a:t>
            </a:r>
            <a:endParaRPr lang="en-US" b="0" i="0" dirty="0">
              <a:solidFill>
                <a:srgbClr val="000000"/>
              </a:solidFill>
              <a:effectLst/>
              <a:latin typeface="ff0"/>
            </a:endParaRPr>
          </a:p>
          <a:p>
            <a:pPr algn="l"/>
            <a:r>
              <a:rPr lang="vi-VN" b="0" i="0" dirty="0">
                <a:solidFill>
                  <a:srgbClr val="000000"/>
                </a:solidFill>
                <a:effectLst/>
                <a:latin typeface="ff0"/>
              </a:rPr>
              <a:t>[5] Exit/Stop</a:t>
            </a:r>
            <a:endParaRPr lang="en-US" b="0" i="0" dirty="0">
              <a:solidFill>
                <a:srgbClr val="000000"/>
              </a:solidFill>
              <a:effectLst/>
              <a:latin typeface="ff0"/>
            </a:endParaRPr>
          </a:p>
          <a:p>
            <a:pPr algn="l"/>
            <a:r>
              <a:rPr lang="en-US" dirty="0">
                <a:solidFill>
                  <a:srgbClr val="000000"/>
                </a:solidFill>
                <a:latin typeface="ff0"/>
              </a:rPr>
              <a:t>+ </a:t>
            </a:r>
            <a:r>
              <a:rPr lang="en-US" b="0" i="0" dirty="0">
                <a:solidFill>
                  <a:srgbClr val="000000"/>
                </a:solidFill>
                <a:effectLst/>
                <a:latin typeface="ff6"/>
              </a:rPr>
              <a:t>In ra các phần tử chẵn lẻ,Tính tổng các phần tử trong mảng</a:t>
            </a:r>
            <a:r>
              <a:rPr lang="en-US" dirty="0">
                <a:solidFill>
                  <a:srgbClr val="000000"/>
                </a:solidFill>
                <a:latin typeface="ff6"/>
              </a:rPr>
              <a:t> </a:t>
            </a:r>
            <a:r>
              <a:rPr lang="en-US" b="0" i="0" dirty="0">
                <a:solidFill>
                  <a:srgbClr val="000000"/>
                </a:solidFill>
                <a:effectLst/>
                <a:latin typeface="ff6"/>
              </a:rPr>
              <a:t>(dùng hàm tổng 2 số)</a:t>
            </a:r>
          </a:p>
          <a:p>
            <a:pPr algn="l"/>
            <a:r>
              <a:rPr lang="en-US" dirty="0">
                <a:solidFill>
                  <a:srgbClr val="000000"/>
                </a:solidFill>
                <a:latin typeface="ff6"/>
              </a:rPr>
              <a:t>+ </a:t>
            </a:r>
            <a:r>
              <a:rPr lang="vi-VN" b="0" i="0" dirty="0">
                <a:solidFill>
                  <a:srgbClr val="000000"/>
                </a:solidFill>
                <a:effectLst/>
                <a:latin typeface="ff6"/>
              </a:rPr>
              <a:t>Viết script để xác định đường dẫn một tập tin và x/đ có tồn tại hay không</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Chương trình tìm một xâu bất kỳ trong một tập tin</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Chương trình đếm số dòng/từ</a:t>
            </a:r>
            <a:r>
              <a:rPr lang="en-US" dirty="0">
                <a:solidFill>
                  <a:srgbClr val="000000"/>
                </a:solidFill>
                <a:latin typeface="Roboto" panose="02000000000000000000" pitchFamily="2" charset="0"/>
              </a:rPr>
              <a:t> </a:t>
            </a:r>
            <a:r>
              <a:rPr lang="vi-VN" b="0" i="0" dirty="0">
                <a:solidFill>
                  <a:srgbClr val="000000"/>
                </a:solidFill>
                <a:effectLst/>
                <a:latin typeface="ff6"/>
              </a:rPr>
              <a:t>của một tập tin</a:t>
            </a:r>
            <a:endParaRPr lang="vi-VN" b="0" i="0" dirty="0">
              <a:solidFill>
                <a:srgbClr val="000000"/>
              </a:solidFill>
              <a:effectLst/>
              <a:latin typeface="Roboto" panose="02000000000000000000" pitchFamily="2" charset="0"/>
            </a:endParaRPr>
          </a:p>
          <a:p>
            <a:br>
              <a:rPr lang="vi-VN" b="0" i="0" dirty="0">
                <a:solidFill>
                  <a:srgbClr val="000000"/>
                </a:solidFill>
                <a:effectLst/>
                <a:latin typeface="Roboto" panose="02000000000000000000" pitchFamily="2" charset="0"/>
              </a:rPr>
            </a:br>
            <a:endParaRPr lang="vi-VN" b="0" i="0" dirty="0">
              <a:solidFill>
                <a:srgbClr val="000000"/>
              </a:solidFill>
              <a:effectLst/>
              <a:latin typeface="Roboto" panose="02000000000000000000" pitchFamily="2" charset="0"/>
            </a:endParaRPr>
          </a:p>
          <a:p>
            <a:br>
              <a:rPr lang="vi-VN" b="0" i="0" dirty="0">
                <a:solidFill>
                  <a:srgbClr val="000000"/>
                </a:solidFill>
                <a:effectLst/>
                <a:latin typeface="Roboto" panose="02000000000000000000" pitchFamily="2" charset="0"/>
              </a:rPr>
            </a:br>
            <a:endParaRPr lang="en-US" dirty="0"/>
          </a:p>
        </p:txBody>
      </p:sp>
    </p:spTree>
    <p:extLst>
      <p:ext uri="{BB962C8B-B14F-4D97-AF65-F5344CB8AC3E}">
        <p14:creationId xmlns:p14="http://schemas.microsoft.com/office/powerpoint/2010/main" val="685504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ộ sưu tập hình ảnh kết thúc bài thuyết trình đẳng cấp với hơn 999+ tấm ảnh  chất lượng 4K - TH Điện Biên Đông">
            <a:extLst>
              <a:ext uri="{FF2B5EF4-FFF2-40B4-BE49-F238E27FC236}">
                <a16:creationId xmlns:a16="http://schemas.microsoft.com/office/drawing/2014/main" id="{EA594193-FDBE-A5CC-1402-3DB0D99A5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95" y="831708"/>
            <a:ext cx="8045409" cy="602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6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a:t>
            </a:fld>
            <a:endParaRPr lang="vi-VN"/>
          </a:p>
        </p:txBody>
      </p:sp>
      <p:sp>
        <p:nvSpPr>
          <p:cNvPr id="12" name="Rectangle 11"/>
          <p:cNvSpPr/>
          <p:nvPr/>
        </p:nvSpPr>
        <p:spPr>
          <a:xfrm>
            <a:off x="617731" y="831708"/>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Comment</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BE225C-8708-05BB-F978-8C2EEB98812F}"/>
              </a:ext>
            </a:extLst>
          </p:cNvPr>
          <p:cNvPicPr>
            <a:picLocks noChangeAspect="1"/>
          </p:cNvPicPr>
          <p:nvPr/>
        </p:nvPicPr>
        <p:blipFill>
          <a:blip r:embed="rId4"/>
          <a:stretch>
            <a:fillRect/>
          </a:stretch>
        </p:blipFill>
        <p:spPr>
          <a:xfrm>
            <a:off x="5548855" y="1537105"/>
            <a:ext cx="5979959" cy="4668227"/>
          </a:xfrm>
          <a:prstGeom prst="rect">
            <a:avLst/>
          </a:prstGeom>
        </p:spPr>
      </p:pic>
      <p:pic>
        <p:nvPicPr>
          <p:cNvPr id="5" name="Picture 4">
            <a:extLst>
              <a:ext uri="{FF2B5EF4-FFF2-40B4-BE49-F238E27FC236}">
                <a16:creationId xmlns:a16="http://schemas.microsoft.com/office/drawing/2014/main" id="{48FD76B3-A806-150F-3CBC-4C61B19A65F8}"/>
              </a:ext>
            </a:extLst>
          </p:cNvPr>
          <p:cNvPicPr>
            <a:picLocks noChangeAspect="1"/>
          </p:cNvPicPr>
          <p:nvPr/>
        </p:nvPicPr>
        <p:blipFill>
          <a:blip r:embed="rId5"/>
          <a:stretch>
            <a:fillRect/>
          </a:stretch>
        </p:blipFill>
        <p:spPr>
          <a:xfrm>
            <a:off x="382626" y="2690329"/>
            <a:ext cx="4689584" cy="3491812"/>
          </a:xfrm>
          <a:prstGeom prst="rect">
            <a:avLst/>
          </a:prstGeom>
        </p:spPr>
      </p:pic>
    </p:spTree>
    <p:extLst>
      <p:ext uri="{BB962C8B-B14F-4D97-AF65-F5344CB8AC3E}">
        <p14:creationId xmlns:p14="http://schemas.microsoft.com/office/powerpoint/2010/main" val="63551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Quyền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7</a:t>
            </a:fld>
            <a:endParaRPr lang="vi-VN"/>
          </a:p>
        </p:txBody>
      </p:sp>
      <p:sp>
        <p:nvSpPr>
          <p:cNvPr id="12" name="Rectangle 11"/>
          <p:cNvSpPr/>
          <p:nvPr/>
        </p:nvSpPr>
        <p:spPr>
          <a:xfrm>
            <a:off x="1067659" y="2191599"/>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chmod 744 Name_file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F4BB18-45A3-C5DA-5368-CBBA1AD491FC}"/>
              </a:ext>
            </a:extLst>
          </p:cNvPr>
          <p:cNvSpPr txBox="1"/>
          <p:nvPr/>
        </p:nvSpPr>
        <p:spPr>
          <a:xfrm>
            <a:off x="8160434" y="996263"/>
            <a:ext cx="3193366" cy="369332"/>
          </a:xfrm>
          <a:prstGeom prst="rect">
            <a:avLst/>
          </a:prstGeom>
          <a:noFill/>
        </p:spPr>
        <p:txBody>
          <a:bodyPr wrap="square">
            <a:spAutoFit/>
          </a:bodyPr>
          <a:lstStyle/>
          <a:p>
            <a:r>
              <a:rPr lang="en-US" dirty="0"/>
              <a:t>https://chmod-calculator.com/</a:t>
            </a:r>
          </a:p>
        </p:txBody>
      </p:sp>
      <p:pic>
        <p:nvPicPr>
          <p:cNvPr id="8" name="Picture 7">
            <a:extLst>
              <a:ext uri="{FF2B5EF4-FFF2-40B4-BE49-F238E27FC236}">
                <a16:creationId xmlns:a16="http://schemas.microsoft.com/office/drawing/2014/main" id="{BD7B02D6-734A-2F91-F8CE-3574293A114A}"/>
              </a:ext>
            </a:extLst>
          </p:cNvPr>
          <p:cNvPicPr>
            <a:picLocks noChangeAspect="1"/>
          </p:cNvPicPr>
          <p:nvPr/>
        </p:nvPicPr>
        <p:blipFill>
          <a:blip r:embed="rId4"/>
          <a:stretch>
            <a:fillRect/>
          </a:stretch>
        </p:blipFill>
        <p:spPr>
          <a:xfrm>
            <a:off x="2126970" y="3255907"/>
            <a:ext cx="6611273" cy="3258005"/>
          </a:xfrm>
          <a:prstGeom prst="rect">
            <a:avLst/>
          </a:prstGeom>
        </p:spPr>
      </p:pic>
    </p:spTree>
    <p:extLst>
      <p:ext uri="{BB962C8B-B14F-4D97-AF65-F5344CB8AC3E}">
        <p14:creationId xmlns:p14="http://schemas.microsoft.com/office/powerpoint/2010/main" val="61399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PATH</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8</a:t>
            </a:fld>
            <a:endParaRPr lang="vi-VN"/>
          </a:p>
        </p:txBody>
      </p:sp>
      <p:sp>
        <p:nvSpPr>
          <p:cNvPr id="12" name="Rectangle 11"/>
          <p:cNvSpPr/>
          <p:nvPr/>
        </p:nvSpPr>
        <p:spPr>
          <a:xfrm>
            <a:off x="943167" y="1936021"/>
            <a:ext cx="10299036" cy="2015936"/>
          </a:xfrm>
          <a:prstGeom prst="rect">
            <a:avLst/>
          </a:prstGeom>
        </p:spPr>
        <p:txBody>
          <a:bodyPr wrap="square">
            <a:spAutoFit/>
          </a:bodyPr>
          <a:lstStyle/>
          <a:p>
            <a:r>
              <a:rPr lang="en-US" sz="2500" b="1" dirty="0">
                <a:solidFill>
                  <a:schemeClr val="accent1">
                    <a:lumMod val="50000"/>
                  </a:schemeClr>
                </a:solidFill>
                <a:latin typeface="Udemy Sans"/>
                <a:ea typeface="Cambria" panose="02040503050406030204" pitchFamily="18" charset="0"/>
              </a:rPr>
              <a:t>+ Bình thường ta muốn chạy lệnh thì phải vào folder đó để cmd</a:t>
            </a:r>
          </a:p>
          <a:p>
            <a:r>
              <a:rPr lang="en-US" sz="2500" b="1" dirty="0">
                <a:solidFill>
                  <a:schemeClr val="accent1">
                    <a:lumMod val="50000"/>
                  </a:schemeClr>
                </a:solidFill>
                <a:latin typeface="Udemy Sans"/>
                <a:ea typeface="Cambria" panose="02040503050406030204" pitchFamily="18" charset="0"/>
              </a:rPr>
              <a:t>+ Giờ có cách nào để bất kể chỗ nào cũng chạy được không</a:t>
            </a:r>
          </a:p>
          <a:p>
            <a:r>
              <a:rPr lang="en-US" sz="2500" b="1" dirty="0">
                <a:solidFill>
                  <a:schemeClr val="accent1">
                    <a:lumMod val="50000"/>
                  </a:schemeClr>
                </a:solidFill>
                <a:latin typeface="Udemy Sans"/>
                <a:ea typeface="Cambria" panose="02040503050406030204" pitchFamily="18" charset="0"/>
              </a:rPr>
              <a:t>+ Khi ta gõ lệnh thì Shell sẽ chạy tất cả folder trong PATH để xem có lệnh nào như vậy không để chạy, gặp cái đầu tiên nó sẽ chạy luôn</a:t>
            </a:r>
          </a:p>
          <a:p>
            <a:r>
              <a:rPr lang="en-US" sz="2500" b="1" dirty="0">
                <a:solidFill>
                  <a:schemeClr val="accent1">
                    <a:lumMod val="50000"/>
                  </a:schemeClr>
                </a:solidFill>
                <a:latin typeface="Udemy Sans"/>
                <a:ea typeface="Cambria" panose="02040503050406030204" pitchFamily="18" charset="0"/>
              </a:rPr>
              <a:t>+ Xem Path :   echo “$PATH”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AC6ECD-D590-6461-0B6E-96F19106A542}"/>
              </a:ext>
            </a:extLst>
          </p:cNvPr>
          <p:cNvPicPr>
            <a:picLocks noChangeAspect="1"/>
          </p:cNvPicPr>
          <p:nvPr/>
        </p:nvPicPr>
        <p:blipFill>
          <a:blip r:embed="rId4"/>
          <a:stretch>
            <a:fillRect/>
          </a:stretch>
        </p:blipFill>
        <p:spPr>
          <a:xfrm>
            <a:off x="4845112" y="4433984"/>
            <a:ext cx="5242174" cy="2401903"/>
          </a:xfrm>
          <a:prstGeom prst="rect">
            <a:avLst/>
          </a:prstGeom>
        </p:spPr>
      </p:pic>
    </p:spTree>
    <p:extLst>
      <p:ext uri="{BB962C8B-B14F-4D97-AF65-F5344CB8AC3E}">
        <p14:creationId xmlns:p14="http://schemas.microsoft.com/office/powerpoint/2010/main" val="140745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PATH</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9</a:t>
            </a:fld>
            <a:endParaRPr lang="vi-VN"/>
          </a:p>
        </p:txBody>
      </p:sp>
      <p:sp>
        <p:nvSpPr>
          <p:cNvPr id="12" name="Rectangle 11"/>
          <p:cNvSpPr/>
          <p:nvPr/>
        </p:nvSpPr>
        <p:spPr>
          <a:xfrm>
            <a:off x="722245" y="1695301"/>
            <a:ext cx="10299036" cy="707886"/>
          </a:xfrm>
          <a:prstGeom prst="rect">
            <a:avLst/>
          </a:prstGeom>
        </p:spPr>
        <p:txBody>
          <a:bodyPr wrap="square">
            <a:spAutoFit/>
          </a:bodyPr>
          <a:lstStyle/>
          <a:p>
            <a:r>
              <a:rPr lang="en-US" sz="2000" b="1" dirty="0">
                <a:solidFill>
                  <a:schemeClr val="accent1">
                    <a:lumMod val="50000"/>
                  </a:schemeClr>
                </a:solidFill>
                <a:latin typeface="Udemy Sans"/>
                <a:ea typeface="Cambria" panose="02040503050406030204" pitchFamily="18" charset="0"/>
              </a:rPr>
              <a:t>+ Thêm tạm thời, khi tắt máy bật lại thì mất</a:t>
            </a:r>
          </a:p>
          <a:p>
            <a:r>
              <a:rPr lang="en-US" sz="2000" b="1" dirty="0">
                <a:solidFill>
                  <a:schemeClr val="accent1">
                    <a:lumMod val="50000"/>
                  </a:schemeClr>
                </a:solidFill>
                <a:latin typeface="Udemy Sans"/>
                <a:ea typeface="Cambria" panose="02040503050406030204" pitchFamily="18" charset="0"/>
              </a:rPr>
              <a:t>Export PATH=$PATH:/home/thonv12/Desktop/bash_shell</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593849-F37E-3154-21E6-9F807531F6CF}"/>
              </a:ext>
            </a:extLst>
          </p:cNvPr>
          <p:cNvSpPr/>
          <p:nvPr/>
        </p:nvSpPr>
        <p:spPr>
          <a:xfrm>
            <a:off x="722245" y="2372622"/>
            <a:ext cx="10299036" cy="1323439"/>
          </a:xfrm>
          <a:prstGeom prst="rect">
            <a:avLst/>
          </a:prstGeom>
        </p:spPr>
        <p:txBody>
          <a:bodyPr wrap="square">
            <a:spAutoFit/>
          </a:bodyPr>
          <a:lstStyle/>
          <a:p>
            <a:r>
              <a:rPr lang="en-US" sz="2000" b="1" dirty="0">
                <a:solidFill>
                  <a:schemeClr val="accent1">
                    <a:lumMod val="50000"/>
                  </a:schemeClr>
                </a:solidFill>
                <a:latin typeface="Udemy Sans"/>
                <a:ea typeface="Cambria" panose="02040503050406030204" pitchFamily="18" charset="0"/>
              </a:rPr>
              <a:t>+ Thêm trọn đời kaka</a:t>
            </a:r>
          </a:p>
          <a:p>
            <a:pPr marL="342900" indent="-342900">
              <a:buFontTx/>
              <a:buChar char="-"/>
            </a:pPr>
            <a:r>
              <a:rPr lang="en-US" sz="2000" b="1" dirty="0">
                <a:solidFill>
                  <a:schemeClr val="accent1">
                    <a:lumMod val="50000"/>
                  </a:schemeClr>
                </a:solidFill>
                <a:latin typeface="Udemy Sans"/>
                <a:ea typeface="Cambria" panose="02040503050406030204" pitchFamily="18" charset="0"/>
              </a:rPr>
              <a:t>vim ~/.profile</a:t>
            </a:r>
          </a:p>
          <a:p>
            <a:pPr marL="342900" indent="-342900">
              <a:buFontTx/>
              <a:buChar char="-"/>
            </a:pPr>
            <a:r>
              <a:rPr lang="en-US" sz="2000" b="1" dirty="0">
                <a:solidFill>
                  <a:schemeClr val="accent1">
                    <a:lumMod val="50000"/>
                  </a:schemeClr>
                </a:solidFill>
                <a:latin typeface="Udemy Sans"/>
                <a:ea typeface="Cambria" panose="02040503050406030204" pitchFamily="18" charset="0"/>
              </a:rPr>
              <a:t>Thêm export PATH="$PATH:$HOME/Desktop/bash_shell“</a:t>
            </a:r>
          </a:p>
          <a:p>
            <a:pPr marL="342900" indent="-342900">
              <a:buFontTx/>
              <a:buChar char="-"/>
            </a:pPr>
            <a:r>
              <a:rPr lang="en-US" sz="2000" b="1" dirty="0">
                <a:solidFill>
                  <a:schemeClr val="accent1">
                    <a:lumMod val="50000"/>
                  </a:schemeClr>
                </a:solidFill>
                <a:latin typeface="Udemy Sans"/>
                <a:ea typeface="Cambria" panose="02040503050406030204" pitchFamily="18" charset="0"/>
              </a:rPr>
              <a:t>source ~/.profile   : lưu</a:t>
            </a:r>
          </a:p>
        </p:txBody>
      </p:sp>
      <p:pic>
        <p:nvPicPr>
          <p:cNvPr id="8" name="Picture 7">
            <a:extLst>
              <a:ext uri="{FF2B5EF4-FFF2-40B4-BE49-F238E27FC236}">
                <a16:creationId xmlns:a16="http://schemas.microsoft.com/office/drawing/2014/main" id="{00782B31-0746-772C-9479-714EDF4C41D0}"/>
              </a:ext>
            </a:extLst>
          </p:cNvPr>
          <p:cNvPicPr>
            <a:picLocks noChangeAspect="1"/>
          </p:cNvPicPr>
          <p:nvPr/>
        </p:nvPicPr>
        <p:blipFill>
          <a:blip r:embed="rId4"/>
          <a:stretch>
            <a:fillRect/>
          </a:stretch>
        </p:blipFill>
        <p:spPr>
          <a:xfrm>
            <a:off x="6878928" y="3361724"/>
            <a:ext cx="5313071" cy="3496276"/>
          </a:xfrm>
          <a:prstGeom prst="rect">
            <a:avLst/>
          </a:prstGeom>
        </p:spPr>
      </p:pic>
      <p:sp>
        <p:nvSpPr>
          <p:cNvPr id="11" name="Rectangle 10">
            <a:extLst>
              <a:ext uri="{FF2B5EF4-FFF2-40B4-BE49-F238E27FC236}">
                <a16:creationId xmlns:a16="http://schemas.microsoft.com/office/drawing/2014/main" id="{287646C3-005C-1AA9-C1E7-FB73351A0BC8}"/>
              </a:ext>
            </a:extLst>
          </p:cNvPr>
          <p:cNvSpPr/>
          <p:nvPr/>
        </p:nvSpPr>
        <p:spPr>
          <a:xfrm>
            <a:off x="544439" y="3719953"/>
            <a:ext cx="5915591" cy="2831544"/>
          </a:xfrm>
          <a:prstGeom prst="rect">
            <a:avLst/>
          </a:prstGeom>
        </p:spPr>
        <p:txBody>
          <a:bodyPr wrap="square">
            <a:spAutoFit/>
          </a:bodyPr>
          <a:lstStyle/>
          <a:p>
            <a:r>
              <a:rPr lang="en-US" sz="2500" b="1" dirty="0">
                <a:solidFill>
                  <a:schemeClr val="accent1">
                    <a:lumMod val="50000"/>
                  </a:schemeClr>
                </a:solidFill>
                <a:latin typeface="Udemy Sans"/>
                <a:ea typeface="Cambria" panose="02040503050406030204" pitchFamily="18" charset="0"/>
              </a:rPr>
              <a:t>+ Như ta biết thì nó tìm PATH và chạy từ trên xuống dưới, gặp là chạy luôn</a:t>
            </a:r>
          </a:p>
          <a:p>
            <a:r>
              <a:rPr lang="en-US" sz="2500" b="1" dirty="0">
                <a:solidFill>
                  <a:schemeClr val="accent1">
                    <a:lumMod val="50000"/>
                  </a:schemeClr>
                </a:solidFill>
                <a:latin typeface="Udemy Sans"/>
                <a:ea typeface="Cambria" panose="02040503050406030204" pitchFamily="18" charset="0"/>
              </a:rPr>
              <a:t>+ Như vậy ta sẽ cần có thêm sự ưu tiên, nghĩa là sẽ tìm PATH của ta trước</a:t>
            </a:r>
          </a:p>
          <a:p>
            <a:r>
              <a:rPr lang="en-US" sz="2500" b="1" dirty="0">
                <a:solidFill>
                  <a:schemeClr val="accent1">
                    <a:lumMod val="50000"/>
                  </a:schemeClr>
                </a:solidFill>
                <a:latin typeface="Udemy Sans"/>
                <a:ea typeface="Cambria" panose="02040503050406030204" pitchFamily="18" charset="0"/>
              </a:rPr>
              <a:t>+ Nếu ưu tiên trước thì thêm đường dẫn vào trước $PATH còn không thì them sau</a:t>
            </a:r>
          </a:p>
          <a:p>
            <a:r>
              <a:rPr lang="en-US" sz="2500" b="1" dirty="0">
                <a:solidFill>
                  <a:schemeClr val="accent1">
                    <a:lumMod val="50000"/>
                  </a:schemeClr>
                </a:solidFill>
                <a:latin typeface="Udemy Sans"/>
                <a:ea typeface="Cambria" panose="02040503050406030204" pitchFamily="18" charset="0"/>
              </a:rPr>
              <a:t>- </a:t>
            </a:r>
            <a:r>
              <a:rPr lang="en-US" sz="2800" b="0" i="0" dirty="0">
                <a:solidFill>
                  <a:srgbClr val="333333"/>
                </a:solidFill>
                <a:effectLst/>
                <a:latin typeface="Udemy Sans"/>
              </a:rPr>
              <a:t>export PATH=your_directory:$PATH</a:t>
            </a:r>
            <a:endParaRPr lang="en-US" sz="2500" b="1" dirty="0">
              <a:solidFill>
                <a:schemeClr val="accent1">
                  <a:lumMod val="50000"/>
                </a:schemeClr>
              </a:solidFill>
              <a:latin typeface="Udemy Sans"/>
              <a:ea typeface="Cambria" panose="02040503050406030204" pitchFamily="18" charset="0"/>
            </a:endParaRPr>
          </a:p>
        </p:txBody>
      </p:sp>
    </p:spTree>
    <p:extLst>
      <p:ext uri="{BB962C8B-B14F-4D97-AF65-F5344CB8AC3E}">
        <p14:creationId xmlns:p14="http://schemas.microsoft.com/office/powerpoint/2010/main" val="833439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TotalTime>
  <Words>2172</Words>
  <Application>Microsoft Office PowerPoint</Application>
  <PresentationFormat>Widescreen</PresentationFormat>
  <Paragraphs>423</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Calibri</vt:lpstr>
      <vt:lpstr>Calibri Light</vt:lpstr>
      <vt:lpstr>Cambria</vt:lpstr>
      <vt:lpstr>Consolas</vt:lpstr>
      <vt:lpstr>ff0</vt:lpstr>
      <vt:lpstr>ff4</vt:lpstr>
      <vt:lpstr>ff6</vt:lpstr>
      <vt:lpstr>Roboto</vt:lpstr>
      <vt:lpstr>Times New Roman</vt:lpstr>
      <vt:lpstr>Udemy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Thọ</dc:creator>
  <cp:lastModifiedBy>tho nguyen van</cp:lastModifiedBy>
  <cp:revision>163</cp:revision>
  <dcterms:created xsi:type="dcterms:W3CDTF">2021-04-14T17:04:51Z</dcterms:created>
  <dcterms:modified xsi:type="dcterms:W3CDTF">2023-07-27T18:51:23Z</dcterms:modified>
</cp:coreProperties>
</file>