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58" r:id="rId5"/>
    <p:sldId id="269" r:id="rId6"/>
    <p:sldId id="270" r:id="rId7"/>
    <p:sldId id="278" r:id="rId8"/>
    <p:sldId id="279" r:id="rId9"/>
    <p:sldId id="271" r:id="rId10"/>
    <p:sldId id="277" r:id="rId11"/>
    <p:sldId id="280" r:id="rId12"/>
    <p:sldId id="276" r:id="rId13"/>
    <p:sldId id="275" r:id="rId14"/>
    <p:sldId id="308" r:id="rId15"/>
    <p:sldId id="274" r:id="rId16"/>
    <p:sldId id="273" r:id="rId17"/>
    <p:sldId id="272" r:id="rId18"/>
    <p:sldId id="281" r:id="rId19"/>
    <p:sldId id="289" r:id="rId20"/>
    <p:sldId id="288" r:id="rId21"/>
    <p:sldId id="287" r:id="rId22"/>
    <p:sldId id="286" r:id="rId23"/>
    <p:sldId id="290" r:id="rId24"/>
    <p:sldId id="285" r:id="rId25"/>
    <p:sldId id="284" r:id="rId26"/>
    <p:sldId id="283" r:id="rId27"/>
    <p:sldId id="282" r:id="rId28"/>
    <p:sldId id="291" r:id="rId29"/>
    <p:sldId id="295" r:id="rId30"/>
    <p:sldId id="294" r:id="rId31"/>
    <p:sldId id="293" r:id="rId32"/>
    <p:sldId id="292" r:id="rId33"/>
    <p:sldId id="299" r:id="rId34"/>
    <p:sldId id="298" r:id="rId35"/>
    <p:sldId id="297" r:id="rId36"/>
    <p:sldId id="296" r:id="rId37"/>
    <p:sldId id="300" r:id="rId38"/>
    <p:sldId id="304" r:id="rId39"/>
    <p:sldId id="303" r:id="rId40"/>
    <p:sldId id="302" r:id="rId41"/>
    <p:sldId id="301" r:id="rId42"/>
    <p:sldId id="305" r:id="rId43"/>
    <p:sldId id="309" r:id="rId44"/>
    <p:sldId id="306" r:id="rId45"/>
    <p:sldId id="310" r:id="rId46"/>
    <p:sldId id="30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Văn Thọ" initials="NVT" lastIdx="1" clrIdx="0">
    <p:extLst>
      <p:ext uri="{19B8F6BF-5375-455C-9EA6-DF929625EA0E}">
        <p15:presenceInfo xmlns:p15="http://schemas.microsoft.com/office/powerpoint/2012/main" userId="S::101180204@sv.dut.edu.vn::a43c48f2-081d-4f2a-bf66-05fd569e4a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15/09/2021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14/09/2021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14/09/2021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nguyenvanthochutsinivesoss15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700" y="1050235"/>
            <a:ext cx="4038600" cy="990600"/>
          </a:xfrm>
        </p:spPr>
        <p:txBody>
          <a:bodyPr/>
          <a:lstStyle/>
          <a:p>
            <a:r>
              <a:rPr lang="en-US" dirty="0"/>
              <a:t>GIT &amp; 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00" y="2438400"/>
            <a:ext cx="3581400" cy="838200"/>
          </a:xfrm>
        </p:spPr>
        <p:txBody>
          <a:bodyPr>
            <a:normAutofit fontScale="85000" lnSpcReduction="10000"/>
          </a:bodyPr>
          <a:lstStyle/>
          <a:p>
            <a:r>
              <a:rPr lang="en-US" sz="2900" dirty="0"/>
              <a:t>Trainer</a:t>
            </a:r>
            <a:r>
              <a:rPr lang="en-US" dirty="0"/>
              <a:t> </a:t>
            </a:r>
            <a:r>
              <a:rPr lang="en-US" b="1" dirty="0"/>
              <a:t>Nguyễn Văn Thọ </a:t>
            </a:r>
          </a:p>
          <a:p>
            <a:r>
              <a:rPr lang="en-US" dirty="0"/>
              <a:t>18CDT1 Khoa </a:t>
            </a:r>
            <a:r>
              <a:rPr lang="vi-VN" dirty="0"/>
              <a:t>Cơ Khí </a:t>
            </a:r>
            <a:r>
              <a:rPr lang="en-US" dirty="0"/>
              <a:t>- BKDN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817E6-25C1-4CF1-8044-0C5AE0DF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20091-A6A6-4F8F-8F5C-CEDE5C1D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9A8D6-DC65-4A11-A1B8-9A4CDDD5E305}"/>
              </a:ext>
            </a:extLst>
          </p:cNvPr>
          <p:cNvSpPr txBox="1"/>
          <p:nvPr/>
        </p:nvSpPr>
        <p:spPr>
          <a:xfrm>
            <a:off x="3962400" y="3048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Three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9B2A0-2136-406D-B76B-D0681D992B98}"/>
              </a:ext>
            </a:extLst>
          </p:cNvPr>
          <p:cNvSpPr txBox="1"/>
          <p:nvPr/>
        </p:nvSpPr>
        <p:spPr>
          <a:xfrm>
            <a:off x="1143000" y="1066800"/>
            <a:ext cx="102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Git has three main states that your files can reside in : </a:t>
            </a:r>
            <a:r>
              <a:rPr lang="en-US" sz="2400" dirty="0">
                <a:solidFill>
                  <a:srgbClr val="FF0000"/>
                </a:solidFill>
              </a:rPr>
              <a:t>committed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F0"/>
                </a:solidFill>
              </a:rPr>
              <a:t>modified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staged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02E7D2-59A2-4D4B-9AF4-66B6C321D0B1}"/>
              </a:ext>
            </a:extLst>
          </p:cNvPr>
          <p:cNvSpPr/>
          <p:nvPr/>
        </p:nvSpPr>
        <p:spPr>
          <a:xfrm>
            <a:off x="2438400" y="2057400"/>
            <a:ext cx="1524000" cy="685800"/>
          </a:xfrm>
          <a:prstGeom prst="roundRect">
            <a:avLst/>
          </a:prstGeom>
          <a:solidFill>
            <a:srgbClr val="F36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8D2F8-6FEB-48CD-836A-C06266741B71}"/>
              </a:ext>
            </a:extLst>
          </p:cNvPr>
          <p:cNvSpPr/>
          <p:nvPr/>
        </p:nvSpPr>
        <p:spPr>
          <a:xfrm>
            <a:off x="4762500" y="2057400"/>
            <a:ext cx="15240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7CFEEA-1E3C-4B9E-B76B-DF381A7405F0}"/>
              </a:ext>
            </a:extLst>
          </p:cNvPr>
          <p:cNvSpPr/>
          <p:nvPr/>
        </p:nvSpPr>
        <p:spPr>
          <a:xfrm>
            <a:off x="7137400" y="2057400"/>
            <a:ext cx="15240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53F68-2DD2-476A-B9C9-170869F3B46F}"/>
              </a:ext>
            </a:extLst>
          </p:cNvPr>
          <p:cNvSpPr txBox="1"/>
          <p:nvPr/>
        </p:nvSpPr>
        <p:spPr>
          <a:xfrm>
            <a:off x="2597150" y="20968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Working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D26BF-79C9-4656-9ECB-847B788EB318}"/>
              </a:ext>
            </a:extLst>
          </p:cNvPr>
          <p:cNvSpPr txBox="1"/>
          <p:nvPr/>
        </p:nvSpPr>
        <p:spPr>
          <a:xfrm>
            <a:off x="4908550" y="20968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Staging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978C-7F9E-40BA-966B-31DED1ADC0AC}"/>
              </a:ext>
            </a:extLst>
          </p:cNvPr>
          <p:cNvSpPr txBox="1"/>
          <p:nvPr/>
        </p:nvSpPr>
        <p:spPr>
          <a:xfrm>
            <a:off x="7162800" y="2057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.git directory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(Repository)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B5507A-7CDA-4153-AA50-96574EEF0E7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200400" y="2743200"/>
            <a:ext cx="635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423E68-55A3-43DA-BD60-2D8B680B5FB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470525" y="2743200"/>
            <a:ext cx="47625" cy="2819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EC428F-5121-4527-948E-B0D2F065E81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899400" y="2743200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00247E1-2FD6-40A0-A747-3DEDA8A4ABFD}"/>
              </a:ext>
            </a:extLst>
          </p:cNvPr>
          <p:cNvSpPr/>
          <p:nvPr/>
        </p:nvSpPr>
        <p:spPr>
          <a:xfrm flipH="1">
            <a:off x="3206750" y="2895600"/>
            <a:ext cx="4692650" cy="10180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410F72B-A691-4A2B-9D76-62AE3501D705}"/>
              </a:ext>
            </a:extLst>
          </p:cNvPr>
          <p:cNvSpPr/>
          <p:nvPr/>
        </p:nvSpPr>
        <p:spPr>
          <a:xfrm>
            <a:off x="3206750" y="4066032"/>
            <a:ext cx="225742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19DFA16-F50E-4C3F-9E2F-79DD938A1840}"/>
              </a:ext>
            </a:extLst>
          </p:cNvPr>
          <p:cNvSpPr/>
          <p:nvPr/>
        </p:nvSpPr>
        <p:spPr>
          <a:xfrm>
            <a:off x="5518150" y="4724400"/>
            <a:ext cx="2381249" cy="8382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ACF08-6DAC-4C47-8E2F-A139B80204EC}"/>
              </a:ext>
            </a:extLst>
          </p:cNvPr>
          <p:cNvSpPr txBox="1"/>
          <p:nvPr/>
        </p:nvSpPr>
        <p:spPr>
          <a:xfrm>
            <a:off x="3987800" y="3173783"/>
            <a:ext cx="418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Checkout The Project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6F888-041E-421F-B372-3A18C43CF643}"/>
              </a:ext>
            </a:extLst>
          </p:cNvPr>
          <p:cNvSpPr txBox="1"/>
          <p:nvPr/>
        </p:nvSpPr>
        <p:spPr>
          <a:xfrm>
            <a:off x="3267079" y="4278329"/>
            <a:ext cx="232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Stage Fixes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CFC853-110E-41C7-AECD-51A3547A6064}"/>
              </a:ext>
            </a:extLst>
          </p:cNvPr>
          <p:cNvSpPr txBox="1"/>
          <p:nvPr/>
        </p:nvSpPr>
        <p:spPr>
          <a:xfrm>
            <a:off x="5991225" y="4912667"/>
            <a:ext cx="143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7209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02E7D2-59A2-4D4B-9AF4-66B6C321D0B1}"/>
              </a:ext>
            </a:extLst>
          </p:cNvPr>
          <p:cNvSpPr/>
          <p:nvPr/>
        </p:nvSpPr>
        <p:spPr>
          <a:xfrm>
            <a:off x="5715000" y="457200"/>
            <a:ext cx="1524000" cy="685800"/>
          </a:xfrm>
          <a:prstGeom prst="roundRect">
            <a:avLst/>
          </a:prstGeom>
          <a:solidFill>
            <a:srgbClr val="F36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8D2F8-6FEB-48CD-836A-C06266741B71}"/>
              </a:ext>
            </a:extLst>
          </p:cNvPr>
          <p:cNvSpPr/>
          <p:nvPr/>
        </p:nvSpPr>
        <p:spPr>
          <a:xfrm>
            <a:off x="8039100" y="457200"/>
            <a:ext cx="15240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7CFEEA-1E3C-4B9E-B76B-DF381A7405F0}"/>
              </a:ext>
            </a:extLst>
          </p:cNvPr>
          <p:cNvSpPr/>
          <p:nvPr/>
        </p:nvSpPr>
        <p:spPr>
          <a:xfrm>
            <a:off x="10414000" y="457200"/>
            <a:ext cx="15240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53F68-2DD2-476A-B9C9-170869F3B46F}"/>
              </a:ext>
            </a:extLst>
          </p:cNvPr>
          <p:cNvSpPr txBox="1"/>
          <p:nvPr/>
        </p:nvSpPr>
        <p:spPr>
          <a:xfrm>
            <a:off x="5873750" y="4966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solidFill>
                  <a:schemeClr val="bg1"/>
                </a:solidFill>
              </a:rPr>
              <a:t>Working </a:t>
            </a:r>
          </a:p>
          <a:p>
            <a:pPr algn="ctr"/>
            <a:r>
              <a:rPr lang="vi-VN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D26BF-79C9-4656-9ECB-847B788EB318}"/>
              </a:ext>
            </a:extLst>
          </p:cNvPr>
          <p:cNvSpPr txBox="1"/>
          <p:nvPr/>
        </p:nvSpPr>
        <p:spPr>
          <a:xfrm>
            <a:off x="8185150" y="4966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solidFill>
                  <a:schemeClr val="bg1"/>
                </a:solidFill>
              </a:rPr>
              <a:t>Staging </a:t>
            </a:r>
          </a:p>
          <a:p>
            <a:pPr algn="ctr"/>
            <a:r>
              <a:rPr lang="vi-VN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978C-7F9E-40BA-966B-31DED1ADC0AC}"/>
              </a:ext>
            </a:extLst>
          </p:cNvPr>
          <p:cNvSpPr txBox="1"/>
          <p:nvPr/>
        </p:nvSpPr>
        <p:spPr>
          <a:xfrm>
            <a:off x="10439400" y="457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solidFill>
                  <a:schemeClr val="bg1"/>
                </a:solidFill>
              </a:rPr>
              <a:t>.git directory </a:t>
            </a:r>
          </a:p>
          <a:p>
            <a:pPr algn="ctr"/>
            <a:r>
              <a:rPr lang="vi-VN">
                <a:solidFill>
                  <a:schemeClr val="bg1"/>
                </a:solidFill>
              </a:rPr>
              <a:t>(Repository)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B5507A-7CDA-4153-AA50-96574EEF0E7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477000" y="1143000"/>
            <a:ext cx="635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423E68-55A3-43DA-BD60-2D8B680B5FB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747125" y="1143000"/>
            <a:ext cx="47625" cy="2819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EC428F-5121-4527-948E-B0D2F065E81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176000" y="1143000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7ACF08-6DAC-4C47-8E2F-A139B80204EC}"/>
              </a:ext>
            </a:extLst>
          </p:cNvPr>
          <p:cNvSpPr txBox="1"/>
          <p:nvPr/>
        </p:nvSpPr>
        <p:spPr>
          <a:xfrm>
            <a:off x="7264400" y="1573583"/>
            <a:ext cx="418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bg1"/>
                </a:solidFill>
              </a:rPr>
              <a:t>Checkout The Project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6F888-041E-421F-B372-3A18C43CF643}"/>
              </a:ext>
            </a:extLst>
          </p:cNvPr>
          <p:cNvSpPr txBox="1"/>
          <p:nvPr/>
        </p:nvSpPr>
        <p:spPr>
          <a:xfrm>
            <a:off x="6543679" y="2678129"/>
            <a:ext cx="232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bg1"/>
                </a:solidFill>
              </a:rPr>
              <a:t>Stage Fixes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43938F-30C6-4A5D-A94B-C1EE2D9F44FF}"/>
              </a:ext>
            </a:extLst>
          </p:cNvPr>
          <p:cNvCxnSpPr>
            <a:cxnSpLocks/>
          </p:cNvCxnSpPr>
          <p:nvPr/>
        </p:nvCxnSpPr>
        <p:spPr>
          <a:xfrm>
            <a:off x="6483350" y="1573583"/>
            <a:ext cx="223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E0B75A6-0A48-4595-8909-411BF842D08E}"/>
              </a:ext>
            </a:extLst>
          </p:cNvPr>
          <p:cNvSpPr/>
          <p:nvPr/>
        </p:nvSpPr>
        <p:spPr>
          <a:xfrm>
            <a:off x="7334595" y="1205892"/>
            <a:ext cx="5016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D8ECA-EAB0-4012-A2D7-AC66F395F287}"/>
              </a:ext>
            </a:extLst>
          </p:cNvPr>
          <p:cNvSpPr txBox="1"/>
          <p:nvPr/>
        </p:nvSpPr>
        <p:spPr>
          <a:xfrm>
            <a:off x="152400" y="228600"/>
            <a:ext cx="544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1: + git add nameFile</a:t>
            </a:r>
          </a:p>
          <a:p>
            <a:r>
              <a:rPr lang="vi-VN" dirty="0"/>
              <a:t>2: + git commit –m “ahihi”</a:t>
            </a:r>
            <a:endParaRPr lang="en-US" dirty="0"/>
          </a:p>
          <a:p>
            <a:r>
              <a:rPr lang="en-US" dirty="0"/>
              <a:t>3: + git restore –staged </a:t>
            </a:r>
            <a:r>
              <a:rPr lang="en-US" dirty="0" err="1"/>
              <a:t>nameFile</a:t>
            </a:r>
            <a:endParaRPr lang="vi-V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4644E6-698F-4210-840C-136616C75AFD}"/>
              </a:ext>
            </a:extLst>
          </p:cNvPr>
          <p:cNvCxnSpPr>
            <a:cxnSpLocks/>
          </p:cNvCxnSpPr>
          <p:nvPr/>
        </p:nvCxnSpPr>
        <p:spPr>
          <a:xfrm>
            <a:off x="8887791" y="1573583"/>
            <a:ext cx="223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D04482-668F-4552-B444-A5D1ADEF2651}"/>
              </a:ext>
            </a:extLst>
          </p:cNvPr>
          <p:cNvSpPr/>
          <p:nvPr/>
        </p:nvSpPr>
        <p:spPr>
          <a:xfrm>
            <a:off x="9739036" y="1205892"/>
            <a:ext cx="5016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5A6E9-91F6-481C-BB42-23E84DFBC9A8}"/>
              </a:ext>
            </a:extLst>
          </p:cNvPr>
          <p:cNvSpPr txBox="1"/>
          <p:nvPr/>
        </p:nvSpPr>
        <p:spPr>
          <a:xfrm>
            <a:off x="5441129" y="5739775"/>
            <a:ext cx="417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Git status , Git log, thoát log bấm q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C6932A-7AB2-46A5-B5C6-8AB20A79779C}"/>
              </a:ext>
            </a:extLst>
          </p:cNvPr>
          <p:cNvCxnSpPr>
            <a:cxnSpLocks/>
          </p:cNvCxnSpPr>
          <p:nvPr/>
        </p:nvCxnSpPr>
        <p:spPr>
          <a:xfrm flipH="1">
            <a:off x="6509647" y="2425148"/>
            <a:ext cx="2208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0F6CF43-98CD-4F63-B90A-A8399033FC8E}"/>
              </a:ext>
            </a:extLst>
          </p:cNvPr>
          <p:cNvSpPr/>
          <p:nvPr/>
        </p:nvSpPr>
        <p:spPr>
          <a:xfrm>
            <a:off x="7334595" y="1937849"/>
            <a:ext cx="5016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vi-V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2FD114-D5EA-4E4A-82D1-2ADC0CD88584}"/>
              </a:ext>
            </a:extLst>
          </p:cNvPr>
          <p:cNvSpPr txBox="1"/>
          <p:nvPr/>
        </p:nvSpPr>
        <p:spPr>
          <a:xfrm>
            <a:off x="160406" y="1510692"/>
            <a:ext cx="479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checkout </a:t>
            </a:r>
            <a:r>
              <a:rPr lang="en-US" dirty="0" err="1"/>
              <a:t>hfsgfgjhsdhjgd</a:t>
            </a:r>
            <a:r>
              <a:rPr lang="en-US" dirty="0"/>
              <a:t> :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ở commit </a:t>
            </a:r>
            <a:r>
              <a:rPr lang="en-US" dirty="0" err="1"/>
              <a:t>đó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1647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261C2E-8E8A-4308-91C6-0A35AD65A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05B7A2-E991-4C50-8DCE-505AAAA6D8F9}"/>
              </a:ext>
            </a:extLst>
          </p:cNvPr>
          <p:cNvSpPr txBox="1"/>
          <p:nvPr/>
        </p:nvSpPr>
        <p:spPr>
          <a:xfrm>
            <a:off x="5283200" y="3149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Git Setting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2808F-2DCD-49B0-B32D-043C0BE1A085}"/>
              </a:ext>
            </a:extLst>
          </p:cNvPr>
          <p:cNvSpPr txBox="1"/>
          <p:nvPr/>
        </p:nvSpPr>
        <p:spPr>
          <a:xfrm>
            <a:off x="2971800" y="11430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Your Identity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Git config –global user.name “VanTho15”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Git config –global </a:t>
            </a:r>
            <a:r>
              <a:rPr lang="vi-VN" sz="2800" dirty="0"/>
              <a:t>user.email</a:t>
            </a: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nguyenvanthochutsinivesoss15@gmail.com</a:t>
            </a:r>
            <a:endParaRPr lang="en-US" sz="2800" dirty="0"/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git config --list</a:t>
            </a:r>
          </a:p>
          <a:p>
            <a:pPr lvl="1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1BE1E-98D8-426E-96A6-CFEC8C4583B8}"/>
              </a:ext>
            </a:extLst>
          </p:cNvPr>
          <p:cNvSpPr txBox="1"/>
          <p:nvPr/>
        </p:nvSpPr>
        <p:spPr>
          <a:xfrm>
            <a:off x="2959100" y="35052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Help</a:t>
            </a:r>
          </a:p>
          <a:p>
            <a:r>
              <a:rPr lang="en-US" sz="2800" dirty="0"/>
              <a:t>      1. Git “</a:t>
            </a:r>
            <a:r>
              <a:rPr lang="vi-VN" sz="2800" dirty="0"/>
              <a:t>Lenh</a:t>
            </a:r>
            <a:r>
              <a:rPr lang="en-US" sz="2800" dirty="0"/>
              <a:t>” help</a:t>
            </a:r>
          </a:p>
        </p:txBody>
      </p:sp>
    </p:spTree>
    <p:extLst>
      <p:ext uri="{BB962C8B-B14F-4D97-AF65-F5344CB8AC3E}">
        <p14:creationId xmlns:p14="http://schemas.microsoft.com/office/powerpoint/2010/main" val="391293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D0EC93-0D73-4707-9B19-0B815012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A745F3-5335-42D7-B879-46FC42C32AEC}"/>
              </a:ext>
            </a:extLst>
          </p:cNvPr>
          <p:cNvSpPr txBox="1"/>
          <p:nvPr/>
        </p:nvSpPr>
        <p:spPr>
          <a:xfrm>
            <a:off x="5283200" y="3149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97B22-9791-4F74-8E50-C8FD2BF0D6F9}"/>
              </a:ext>
            </a:extLst>
          </p:cNvPr>
          <p:cNvSpPr txBox="1"/>
          <p:nvPr/>
        </p:nvSpPr>
        <p:spPr>
          <a:xfrm>
            <a:off x="2400300" y="1066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website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vi-VN" sz="2400" b="0" i="0" noProof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kí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 tài khoản đăng kí có thể lưu rất nhiều các file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hosting website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251F9-3ED3-459A-AB9E-D1FA1C97B9E2}"/>
              </a:ext>
            </a:extLst>
          </p:cNvPr>
          <p:cNvSpPr txBox="1"/>
          <p:nvPr/>
        </p:nvSpPr>
        <p:spPr>
          <a:xfrm>
            <a:off x="2362200" y="2267129"/>
            <a:ext cx="838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 GIT&amp;GITHUB để lưu trữ file làm việc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GIT&amp;GITHUB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 toàn miễn phí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giới hạn dung lượng lưu trữ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khả năng lấy lại file mà ta lỡ xóa, quay lại bước trước đó mà </a:t>
            </a:r>
            <a:r>
              <a:rPr lang="vi-VN" sz="20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 mới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 ta làm </a:t>
            </a:r>
            <a:r>
              <a:rPr lang="vi-VN" sz="20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 thì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 local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quản lý toàn bộ nội dung của file, đảm bảo cho file nguyên vẹn thông</a:t>
            </a:r>
            <a:b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 checksum 40 kí tự mã 16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5997A7-8D6D-45E3-A741-0C780EF30E07}"/>
              </a:ext>
            </a:extLst>
          </p:cNvPr>
          <p:cNvSpPr txBox="1"/>
          <p:nvPr/>
        </p:nvSpPr>
        <p:spPr>
          <a:xfrm>
            <a:off x="5257800" y="2286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6F414-4491-4BC8-B72B-64080071C33E}"/>
              </a:ext>
            </a:extLst>
          </p:cNvPr>
          <p:cNvSpPr txBox="1"/>
          <p:nvPr/>
        </p:nvSpPr>
        <p:spPr>
          <a:xfrm>
            <a:off x="2133600" y="11430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B1. Create New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2C444-4CBA-4DA0-B4C2-7695F99F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1524000"/>
            <a:ext cx="63150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4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C7B39D-E9D3-4115-9FF1-94E72CDB3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57200"/>
            <a:ext cx="7415283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5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438A3D-B6A3-486E-B26A-058097CD1AD2}"/>
              </a:ext>
            </a:extLst>
          </p:cNvPr>
          <p:cNvSpPr txBox="1"/>
          <p:nvPr/>
        </p:nvSpPr>
        <p:spPr>
          <a:xfrm>
            <a:off x="2438400" y="6096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B2. Create 1 </a:t>
            </a:r>
            <a:r>
              <a:rPr lang="vi-VN" sz="2000" dirty="0">
                <a:solidFill>
                  <a:srgbClr val="00B050"/>
                </a:solidFill>
              </a:rPr>
              <a:t>forder</a:t>
            </a:r>
          </a:p>
          <a:p>
            <a:r>
              <a:rPr lang="en-US" sz="2000" dirty="0">
                <a:solidFill>
                  <a:srgbClr val="00B050"/>
                </a:solidFill>
              </a:rPr>
              <a:t>B3. Choose “Git Bash Here”</a:t>
            </a:r>
          </a:p>
          <a:p>
            <a:r>
              <a:rPr lang="en-US" sz="2000" dirty="0">
                <a:solidFill>
                  <a:srgbClr val="00B050"/>
                </a:solidFill>
              </a:rPr>
              <a:t>B4. “Git </a:t>
            </a:r>
            <a:r>
              <a:rPr lang="vi-VN" sz="2000" dirty="0">
                <a:solidFill>
                  <a:srgbClr val="00B050"/>
                </a:solidFill>
              </a:rPr>
              <a:t>init</a:t>
            </a:r>
            <a:r>
              <a:rPr lang="en-US" sz="2000" dirty="0">
                <a:solidFill>
                  <a:srgbClr val="00B050"/>
                </a:solidFill>
              </a:rPr>
              <a:t>” : Create 1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E16C0-FB51-4931-9832-206153380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600" y="2045395"/>
            <a:ext cx="8200000" cy="11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4BE7D-3300-4E7B-9D40-1ACFD64F635F}"/>
              </a:ext>
            </a:extLst>
          </p:cNvPr>
          <p:cNvSpPr txBox="1"/>
          <p:nvPr/>
        </p:nvSpPr>
        <p:spPr>
          <a:xfrm>
            <a:off x="3077600" y="1650663"/>
            <a:ext cx="33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some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23D5B-2D37-4AA4-8985-44963E522765}"/>
              </a:ext>
            </a:extLst>
          </p:cNvPr>
          <p:cNvSpPr txBox="1"/>
          <p:nvPr/>
        </p:nvSpPr>
        <p:spPr>
          <a:xfrm>
            <a:off x="2438400" y="3429000"/>
            <a:ext cx="33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B5. Click “git status”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3D528-27C8-4070-88B4-BDCB7E7E9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200" y="4011542"/>
            <a:ext cx="8190476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8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818A13-DA06-43FF-937F-5A68500D2C4E}"/>
              </a:ext>
            </a:extLst>
          </p:cNvPr>
          <p:cNvSpPr txBox="1"/>
          <p:nvPr/>
        </p:nvSpPr>
        <p:spPr>
          <a:xfrm>
            <a:off x="2438400" y="609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B6: - Click “ git add .”  or  “ git add *”  : Add all file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- </a:t>
            </a:r>
            <a:r>
              <a:rPr lang="vi-VN" sz="2000" dirty="0">
                <a:solidFill>
                  <a:srgbClr val="00B050"/>
                </a:solidFill>
              </a:rPr>
              <a:t>Cick</a:t>
            </a:r>
            <a:r>
              <a:rPr lang="en-US" sz="2000" dirty="0">
                <a:solidFill>
                  <a:srgbClr val="00B050"/>
                </a:solidFill>
              </a:rPr>
              <a:t> “ git add </a:t>
            </a:r>
            <a:r>
              <a:rPr lang="vi-VN" sz="2000" dirty="0">
                <a:solidFill>
                  <a:srgbClr val="00B050"/>
                </a:solidFill>
              </a:rPr>
              <a:t>file_name</a:t>
            </a:r>
            <a:r>
              <a:rPr lang="en-US" sz="2000" dirty="0">
                <a:solidFill>
                  <a:srgbClr val="00B050"/>
                </a:solidFill>
              </a:rPr>
              <a:t>” : Add one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28AAD-9502-463D-8ADF-B5567F4B9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47800"/>
            <a:ext cx="8523809" cy="24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F35DD-79D9-4050-8DA1-D29392EA9796}"/>
              </a:ext>
            </a:extLst>
          </p:cNvPr>
          <p:cNvSpPr txBox="1"/>
          <p:nvPr/>
        </p:nvSpPr>
        <p:spPr>
          <a:xfrm>
            <a:off x="2286000" y="4063828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B7: Click “ git commit –m “note”” : commit up, “m” is message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95108-DE4B-49B4-BC64-A97192C26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81" y="4594252"/>
            <a:ext cx="8571428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B7873-ABB4-4186-92D4-46C0E5209AC9}"/>
              </a:ext>
            </a:extLst>
          </p:cNvPr>
          <p:cNvSpPr txBox="1"/>
          <p:nvPr/>
        </p:nvSpPr>
        <p:spPr>
          <a:xfrm>
            <a:off x="2438400" y="6096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B8: Click “ git remove add origin http://.....”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E3259-0587-49EF-9B60-994AFB3A5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047810"/>
            <a:ext cx="5085714" cy="8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1D2FF-6111-4431-B3D0-717300F20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314" y="1009710"/>
            <a:ext cx="3409524" cy="3019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83B8BB-4395-44AA-8651-A4A5DD2C9829}"/>
              </a:ext>
            </a:extLst>
          </p:cNvPr>
          <p:cNvSpPr txBox="1"/>
          <p:nvPr/>
        </p:nvSpPr>
        <p:spPr>
          <a:xfrm>
            <a:off x="2438400" y="1857334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B2. Click “ git push origin master 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1ECA1B-41D6-489F-B9E2-1FB4D4172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552" y="2628758"/>
            <a:ext cx="8714286" cy="137142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109A2C-A8D6-4F23-B98A-9922FBB4166C}"/>
              </a:ext>
            </a:extLst>
          </p:cNvPr>
          <p:cNvSpPr/>
          <p:nvPr/>
        </p:nvSpPr>
        <p:spPr>
          <a:xfrm>
            <a:off x="3048000" y="4815352"/>
            <a:ext cx="1905000" cy="666235"/>
          </a:xfrm>
          <a:prstGeom prst="rightArrow">
            <a:avLst/>
          </a:prstGeom>
          <a:solidFill>
            <a:srgbClr val="F36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A3DE8-664A-4D92-B833-A1F8C2CEDF0A}"/>
              </a:ext>
            </a:extLst>
          </p:cNvPr>
          <p:cNvSpPr txBox="1"/>
          <p:nvPr/>
        </p:nvSpPr>
        <p:spPr>
          <a:xfrm>
            <a:off x="5562600" y="4486751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3">
                    <a:lumMod val="7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94673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4ABB1-C30D-4949-A427-A7C342236DA6}"/>
              </a:ext>
            </a:extLst>
          </p:cNvPr>
          <p:cNvSpPr txBox="1"/>
          <p:nvPr/>
        </p:nvSpPr>
        <p:spPr>
          <a:xfrm>
            <a:off x="5257800" y="228600"/>
            <a:ext cx="266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Pull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0E7CF-54B8-4A90-BFF7-AAB526361752}"/>
              </a:ext>
            </a:extLst>
          </p:cNvPr>
          <p:cNvSpPr txBox="1"/>
          <p:nvPr/>
        </p:nvSpPr>
        <p:spPr>
          <a:xfrm>
            <a:off x="2552700" y="14478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Create </a:t>
            </a:r>
            <a:r>
              <a:rPr lang="vi-VN" sz="3200" dirty="0"/>
              <a:t>foder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Click “Git bash here”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Git </a:t>
            </a:r>
            <a:r>
              <a:rPr lang="vi-VN" sz="3200" dirty="0"/>
              <a:t>init</a:t>
            </a:r>
            <a:r>
              <a:rPr lang="en-US" sz="32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Git remote add origin http://......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Git pull origin master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03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685800"/>
            <a:ext cx="6553200" cy="6096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 about Version Control System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56B9E-0316-4C8B-A9FE-CFF4E98C406E}"/>
              </a:ext>
            </a:extLst>
          </p:cNvPr>
          <p:cNvSpPr txBox="1"/>
          <p:nvPr/>
        </p:nvSpPr>
        <p:spPr>
          <a:xfrm>
            <a:off x="1028700" y="1981200"/>
            <a:ext cx="10134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Version control is a system that records changes to a file or set of files over time so that you can recall specific versions later.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It allows you to revert files back to a previous state, revert the entire project back to a previous state, compare changes over time, see who last modified something that might be causing a problem, who introduced an issue and when , and more </a:t>
            </a:r>
            <a:r>
              <a:rPr lang="en-US" sz="2000" dirty="0">
                <a:sym typeface="Wingdings" panose="05000000000000000000" pitchFamily="2" charset="2"/>
              </a:rPr>
              <a:t>)))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Using a VCS also generally means that if you screw things up or lose files, you can easily recover. In addition, you get all this for very little overhead.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4C331-044E-4A65-B405-E77F96907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4ABB1-C30D-4949-A427-A7C342236DA6}"/>
              </a:ext>
            </a:extLst>
          </p:cNvPr>
          <p:cNvSpPr txBox="1"/>
          <p:nvPr/>
        </p:nvSpPr>
        <p:spPr>
          <a:xfrm>
            <a:off x="4572000" y="2286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Clone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0E7CF-54B8-4A90-BFF7-AAB526361752}"/>
              </a:ext>
            </a:extLst>
          </p:cNvPr>
          <p:cNvSpPr txBox="1"/>
          <p:nvPr/>
        </p:nvSpPr>
        <p:spPr>
          <a:xfrm>
            <a:off x="2438400" y="22098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Git clone link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0FD548-6454-48BA-9D2F-6ED512B1745B}"/>
              </a:ext>
            </a:extLst>
          </p:cNvPr>
          <p:cNvSpPr txBox="1"/>
          <p:nvPr/>
        </p:nvSpPr>
        <p:spPr>
          <a:xfrm>
            <a:off x="3581400" y="443707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Recoding changes to the Repository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6861F-62C2-49F0-B3C3-27AB805ECBA7}"/>
              </a:ext>
            </a:extLst>
          </p:cNvPr>
          <p:cNvSpPr txBox="1"/>
          <p:nvPr/>
        </p:nvSpPr>
        <p:spPr>
          <a:xfrm>
            <a:off x="3162300" y="1853148"/>
            <a:ext cx="6781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Checking the status of the file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Tracking new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Ignoring files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Viewing your stager and unstaged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Committing your change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Skipping the Staging aria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Remove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Moving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9B2F9-11BD-42AC-A6FE-0C68F5560D9D}"/>
              </a:ext>
            </a:extLst>
          </p:cNvPr>
          <p:cNvSpPr txBox="1"/>
          <p:nvPr/>
        </p:nvSpPr>
        <p:spPr>
          <a:xfrm>
            <a:off x="1371600" y="12192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8445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02E57B-14D8-4601-8C11-18997B85EF7B}"/>
              </a:ext>
            </a:extLst>
          </p:cNvPr>
          <p:cNvSpPr txBox="1"/>
          <p:nvPr/>
        </p:nvSpPr>
        <p:spPr>
          <a:xfrm>
            <a:off x="2857500" y="35805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lifecycle of the status of your files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26B632-3BA0-4F5E-AD27-F18B36A01362}"/>
              </a:ext>
            </a:extLst>
          </p:cNvPr>
          <p:cNvSpPr/>
          <p:nvPr/>
        </p:nvSpPr>
        <p:spPr>
          <a:xfrm>
            <a:off x="1447800" y="1447800"/>
            <a:ext cx="1676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0069C6-8D62-4496-8C58-70F20BFB6BA2}"/>
              </a:ext>
            </a:extLst>
          </p:cNvPr>
          <p:cNvSpPr/>
          <p:nvPr/>
        </p:nvSpPr>
        <p:spPr>
          <a:xfrm>
            <a:off x="3810000" y="1447800"/>
            <a:ext cx="1676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E2DF3B-07CE-495C-97EA-FA3DEF2B9861}"/>
              </a:ext>
            </a:extLst>
          </p:cNvPr>
          <p:cNvSpPr/>
          <p:nvPr/>
        </p:nvSpPr>
        <p:spPr>
          <a:xfrm>
            <a:off x="6324600" y="1447800"/>
            <a:ext cx="1676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2C71C3-377E-40E4-A39D-CBB94FA4C93C}"/>
              </a:ext>
            </a:extLst>
          </p:cNvPr>
          <p:cNvSpPr/>
          <p:nvPr/>
        </p:nvSpPr>
        <p:spPr>
          <a:xfrm>
            <a:off x="8832574" y="1447800"/>
            <a:ext cx="1676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7D14B-A141-468A-A47C-D43609B8A35E}"/>
              </a:ext>
            </a:extLst>
          </p:cNvPr>
          <p:cNvSpPr txBox="1"/>
          <p:nvPr/>
        </p:nvSpPr>
        <p:spPr>
          <a:xfrm>
            <a:off x="1451113" y="155317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Untracked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7AE60-015A-47D7-8B3F-41EFFAF5F606}"/>
              </a:ext>
            </a:extLst>
          </p:cNvPr>
          <p:cNvSpPr txBox="1"/>
          <p:nvPr/>
        </p:nvSpPr>
        <p:spPr>
          <a:xfrm>
            <a:off x="3806686" y="1559867"/>
            <a:ext cx="183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Unmodified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C6BB-D299-4D76-9C7B-869C4B7EBA16}"/>
              </a:ext>
            </a:extLst>
          </p:cNvPr>
          <p:cNvSpPr txBox="1"/>
          <p:nvPr/>
        </p:nvSpPr>
        <p:spPr>
          <a:xfrm>
            <a:off x="6447182" y="155986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Modified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AC76A-8966-4720-AF3E-75CEAF61CF5A}"/>
              </a:ext>
            </a:extLst>
          </p:cNvPr>
          <p:cNvSpPr txBox="1"/>
          <p:nvPr/>
        </p:nvSpPr>
        <p:spPr>
          <a:xfrm>
            <a:off x="9144000" y="154928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Staged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046A72-42A9-4200-BB87-511A960AB61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286000" y="2133600"/>
            <a:ext cx="0" cy="381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26FED1-A1B8-4F9E-A6C8-A100A1A1B51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648200" y="21336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F4D10-4E7C-4855-8411-BD330164365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62800" y="2133600"/>
            <a:ext cx="0" cy="3657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7D334E-0BBF-4C7C-B5D2-C16D42CA7AA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670774" y="2133600"/>
            <a:ext cx="6626" cy="3276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7788A79-9271-4D9D-BECD-6A20E097178C}"/>
              </a:ext>
            </a:extLst>
          </p:cNvPr>
          <p:cNvSpPr/>
          <p:nvPr/>
        </p:nvSpPr>
        <p:spPr>
          <a:xfrm>
            <a:off x="2299253" y="2342786"/>
            <a:ext cx="7371521" cy="685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22060EE-2EB9-4404-8B4A-81EA156255E4}"/>
              </a:ext>
            </a:extLst>
          </p:cNvPr>
          <p:cNvSpPr/>
          <p:nvPr/>
        </p:nvSpPr>
        <p:spPr>
          <a:xfrm>
            <a:off x="4674715" y="3006940"/>
            <a:ext cx="2507969" cy="685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8CB8C29-D73B-41E5-A615-1CD205C90E65}"/>
              </a:ext>
            </a:extLst>
          </p:cNvPr>
          <p:cNvSpPr/>
          <p:nvPr/>
        </p:nvSpPr>
        <p:spPr>
          <a:xfrm>
            <a:off x="7169432" y="3594653"/>
            <a:ext cx="2507968" cy="77571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1158690-DB0A-465E-9621-4A3A2D638C92}"/>
              </a:ext>
            </a:extLst>
          </p:cNvPr>
          <p:cNvSpPr/>
          <p:nvPr/>
        </p:nvSpPr>
        <p:spPr>
          <a:xfrm flipH="1">
            <a:off x="2286000" y="4017529"/>
            <a:ext cx="2362200" cy="85993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5F10E80-1E81-4D13-9E2F-2CC508BFD188}"/>
              </a:ext>
            </a:extLst>
          </p:cNvPr>
          <p:cNvSpPr/>
          <p:nvPr/>
        </p:nvSpPr>
        <p:spPr>
          <a:xfrm flipH="1">
            <a:off x="4648200" y="4681683"/>
            <a:ext cx="4987792" cy="881419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D6A4FC-3E6C-45BB-890E-FCD2A116A067}"/>
              </a:ext>
            </a:extLst>
          </p:cNvPr>
          <p:cNvSpPr txBox="1"/>
          <p:nvPr/>
        </p:nvSpPr>
        <p:spPr>
          <a:xfrm>
            <a:off x="2461571" y="2501020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Add the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1F57E3-D75A-46E4-BF8B-998B87894ECB}"/>
              </a:ext>
            </a:extLst>
          </p:cNvPr>
          <p:cNvSpPr txBox="1"/>
          <p:nvPr/>
        </p:nvSpPr>
        <p:spPr>
          <a:xfrm>
            <a:off x="4687953" y="3137132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Edit the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F2EAC9-6644-4649-89BD-58ACB8916FB7}"/>
              </a:ext>
            </a:extLst>
          </p:cNvPr>
          <p:cNvSpPr txBox="1"/>
          <p:nvPr/>
        </p:nvSpPr>
        <p:spPr>
          <a:xfrm>
            <a:off x="2640486" y="4225539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Remove the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1A137-9DEE-4F89-964A-AE1B1824EB5A}"/>
              </a:ext>
            </a:extLst>
          </p:cNvPr>
          <p:cNvSpPr txBox="1"/>
          <p:nvPr/>
        </p:nvSpPr>
        <p:spPr>
          <a:xfrm>
            <a:off x="7156173" y="3803999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Stage the file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493412-DA4E-44E5-AD2E-C3D385B893CB}"/>
              </a:ext>
            </a:extLst>
          </p:cNvPr>
          <p:cNvSpPr txBox="1"/>
          <p:nvPr/>
        </p:nvSpPr>
        <p:spPr>
          <a:xfrm>
            <a:off x="7517285" y="4921275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715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DE68BA-F17B-479C-9DA9-C8912032A870}"/>
              </a:ext>
            </a:extLst>
          </p:cNvPr>
          <p:cNvSpPr txBox="1"/>
          <p:nvPr/>
        </p:nvSpPr>
        <p:spPr>
          <a:xfrm>
            <a:off x="2438400" y="83820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status          :Checking the status of the file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add “</a:t>
            </a:r>
            <a:r>
              <a:rPr lang="vi-VN" sz="2400" dirty="0"/>
              <a:t>Tenfile</a:t>
            </a:r>
            <a:r>
              <a:rPr lang="en-US" sz="2400" dirty="0"/>
              <a:t>”: Tracking new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Ignoring files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Viewing your stager and </a:t>
            </a:r>
            <a:r>
              <a:rPr lang="vi-VN" sz="2400" dirty="0"/>
              <a:t>unstaged</a:t>
            </a:r>
            <a:r>
              <a:rPr lang="en-US" sz="2400" dirty="0"/>
              <a:t>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commit -a –m “</a:t>
            </a:r>
            <a:r>
              <a:rPr lang="vi-VN" sz="2400" dirty="0"/>
              <a:t>ahihi</a:t>
            </a:r>
            <a:r>
              <a:rPr lang="en-US" sz="2400" dirty="0"/>
              <a:t>”  :Committing your change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add *  :Skipping the Staging aria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rm –cached 12.txt: Remove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Moving files</a:t>
            </a:r>
          </a:p>
        </p:txBody>
      </p:sp>
    </p:spTree>
    <p:extLst>
      <p:ext uri="{BB962C8B-B14F-4D97-AF65-F5344CB8AC3E}">
        <p14:creationId xmlns:p14="http://schemas.microsoft.com/office/powerpoint/2010/main" val="30819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EE3D9F-A96B-4419-9638-992685B1F13C}"/>
              </a:ext>
            </a:extLst>
          </p:cNvPr>
          <p:cNvSpPr txBox="1"/>
          <p:nvPr/>
        </p:nvSpPr>
        <p:spPr>
          <a:xfrm>
            <a:off x="3276600" y="5334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Viewing The Commit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1DE0D-3F12-4E0C-9419-C648E00FE6C2}"/>
              </a:ext>
            </a:extLst>
          </p:cNvPr>
          <p:cNvSpPr txBox="1"/>
          <p:nvPr/>
        </p:nvSpPr>
        <p:spPr>
          <a:xfrm>
            <a:off x="2057400" y="1676400"/>
            <a:ext cx="8648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You can also use -2, which limits the output to only the last two entries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Git log –p -2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Git log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If you want to see some abbreviated start for each commit you can use the –start option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The –start option prints below each commit entry a list of modified files, how many files were changed, and how many lines in those files added and removed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Git log --start</a:t>
            </a:r>
          </a:p>
        </p:txBody>
      </p:sp>
    </p:spTree>
    <p:extLst>
      <p:ext uri="{BB962C8B-B14F-4D97-AF65-F5344CB8AC3E}">
        <p14:creationId xmlns:p14="http://schemas.microsoft.com/office/powerpoint/2010/main" val="216211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14CC8F-051E-4912-8C7F-5BECAC3406F1}"/>
              </a:ext>
            </a:extLst>
          </p:cNvPr>
          <p:cNvSpPr txBox="1"/>
          <p:nvPr/>
        </p:nvSpPr>
        <p:spPr>
          <a:xfrm>
            <a:off x="2971800" y="3048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TAG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CDD39-D603-4320-82E1-5D03BAFB13A4}"/>
              </a:ext>
            </a:extLst>
          </p:cNvPr>
          <p:cNvSpPr txBox="1"/>
          <p:nvPr/>
        </p:nvSpPr>
        <p:spPr>
          <a:xfrm>
            <a:off x="2819400" y="1536174"/>
            <a:ext cx="655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Tagging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Listing your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Creating tags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Lightweight Tags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Tagging Later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Sharing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Checking Out Tags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Dalete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93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5319B1-018A-49FA-AE33-9306BF6E271D}"/>
              </a:ext>
            </a:extLst>
          </p:cNvPr>
          <p:cNvSpPr txBox="1"/>
          <p:nvPr/>
        </p:nvSpPr>
        <p:spPr>
          <a:xfrm>
            <a:off x="5486400" y="4572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TAGGING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B6D84-81CD-4814-840C-2257613522B9}"/>
              </a:ext>
            </a:extLst>
          </p:cNvPr>
          <p:cNvSpPr txBox="1"/>
          <p:nvPr/>
        </p:nvSpPr>
        <p:spPr>
          <a:xfrm>
            <a:off x="2971800" y="19812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has the ability to tag specific points in history as being important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Ex V1.0, V1.1 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“git tag”   :Listing the available tags in Git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5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0E452-33B1-4230-B13C-DE15B6B2254A}"/>
              </a:ext>
            </a:extLst>
          </p:cNvPr>
          <p:cNvSpPr txBox="1"/>
          <p:nvPr/>
        </p:nvSpPr>
        <p:spPr>
          <a:xfrm>
            <a:off x="1447800" y="457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Create Tag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92944-6928-4FB4-90D8-C0C802B4D3E7}"/>
              </a:ext>
            </a:extLst>
          </p:cNvPr>
          <p:cNvSpPr txBox="1"/>
          <p:nvPr/>
        </p:nvSpPr>
        <p:spPr>
          <a:xfrm>
            <a:off x="1676400" y="2057400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Create tag for commit if we just commit</a:t>
            </a:r>
          </a:p>
          <a:p>
            <a:r>
              <a:rPr lang="en-US" sz="2400" dirty="0"/>
              <a:t>	- Git tag –a V1.0 –m “Version 1”</a:t>
            </a:r>
          </a:p>
          <a:p>
            <a:r>
              <a:rPr lang="en-US" sz="2400" dirty="0"/>
              <a:t>	- Git show V1.0    : show info Tag</a:t>
            </a:r>
          </a:p>
          <a:p>
            <a:r>
              <a:rPr lang="en-US" sz="2400" dirty="0"/>
              <a:t>+ Create for commit random</a:t>
            </a:r>
          </a:p>
          <a:p>
            <a:r>
              <a:rPr lang="en-US" sz="2400" dirty="0"/>
              <a:t>	- Git tag –a V1.1 key ( key is commit random )</a:t>
            </a:r>
          </a:p>
        </p:txBody>
      </p:sp>
    </p:spTree>
    <p:extLst>
      <p:ext uri="{BB962C8B-B14F-4D97-AF65-F5344CB8AC3E}">
        <p14:creationId xmlns:p14="http://schemas.microsoft.com/office/powerpoint/2010/main" val="288844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FCFFA4-D829-4DD4-B6EA-2B4DDC82F92B}"/>
              </a:ext>
            </a:extLst>
          </p:cNvPr>
          <p:cNvSpPr txBox="1"/>
          <p:nvPr/>
        </p:nvSpPr>
        <p:spPr>
          <a:xfrm>
            <a:off x="1981200" y="533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Used Tag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3C4DD-E483-42B4-844A-8B6A6BF37541}"/>
              </a:ext>
            </a:extLst>
          </p:cNvPr>
          <p:cNvSpPr txBox="1"/>
          <p:nvPr/>
        </p:nvSpPr>
        <p:spPr>
          <a:xfrm>
            <a:off x="2133600" y="137160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push origin V1.0 : Push Tag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push origin --tags  : Push all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checkout -b nhanh2 v1.0 : Detach 1 tag to 1 branch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tag -d v1.1   : delete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push origin –delete v1.0  : delete Tag on Server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910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DEE8A0-CCAB-4F59-90D5-5B9FA22082A2}"/>
              </a:ext>
            </a:extLst>
          </p:cNvPr>
          <p:cNvSpPr txBox="1"/>
          <p:nvPr/>
        </p:nvSpPr>
        <p:spPr>
          <a:xfrm>
            <a:off x="4381500" y="457199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Git Branching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1897E6-FA5D-4826-AAD5-E8D75CBB17DF}"/>
              </a:ext>
            </a:extLst>
          </p:cNvPr>
          <p:cNvSpPr/>
          <p:nvPr/>
        </p:nvSpPr>
        <p:spPr>
          <a:xfrm>
            <a:off x="2590800" y="3810000"/>
            <a:ext cx="1600200" cy="685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5E407D-DBE5-4345-A66F-CB3E6719A337}"/>
              </a:ext>
            </a:extLst>
          </p:cNvPr>
          <p:cNvSpPr/>
          <p:nvPr/>
        </p:nvSpPr>
        <p:spPr>
          <a:xfrm>
            <a:off x="4800600" y="3810000"/>
            <a:ext cx="16002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AD1A90-C72E-410F-BF13-41406D93C507}"/>
              </a:ext>
            </a:extLst>
          </p:cNvPr>
          <p:cNvSpPr/>
          <p:nvPr/>
        </p:nvSpPr>
        <p:spPr>
          <a:xfrm>
            <a:off x="7010400" y="3814970"/>
            <a:ext cx="1600200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0A68AE-28EF-43DA-B723-75EEED794158}"/>
              </a:ext>
            </a:extLst>
          </p:cNvPr>
          <p:cNvSpPr/>
          <p:nvPr/>
        </p:nvSpPr>
        <p:spPr>
          <a:xfrm>
            <a:off x="2590800" y="4876800"/>
            <a:ext cx="16002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A9B3AC-1C9D-45D3-8FE6-5E7C6A72E13F}"/>
              </a:ext>
            </a:extLst>
          </p:cNvPr>
          <p:cNvSpPr/>
          <p:nvPr/>
        </p:nvSpPr>
        <p:spPr>
          <a:xfrm>
            <a:off x="4800600" y="4876800"/>
            <a:ext cx="16002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D7C196-74E2-4FD3-9B7B-C1273E719701}"/>
              </a:ext>
            </a:extLst>
          </p:cNvPr>
          <p:cNvSpPr/>
          <p:nvPr/>
        </p:nvSpPr>
        <p:spPr>
          <a:xfrm>
            <a:off x="7010400" y="4881770"/>
            <a:ext cx="16002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3B8FF4-17A4-4A70-84D9-E14647668541}"/>
              </a:ext>
            </a:extLst>
          </p:cNvPr>
          <p:cNvSpPr/>
          <p:nvPr/>
        </p:nvSpPr>
        <p:spPr>
          <a:xfrm>
            <a:off x="5600700" y="2616487"/>
            <a:ext cx="1600200" cy="685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B74220-1338-4424-800A-57B238275403}"/>
              </a:ext>
            </a:extLst>
          </p:cNvPr>
          <p:cNvSpPr/>
          <p:nvPr/>
        </p:nvSpPr>
        <p:spPr>
          <a:xfrm>
            <a:off x="7886700" y="2616487"/>
            <a:ext cx="1600200" cy="685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3324A8-9CBE-44F2-B7BD-E04E8FC65711}"/>
              </a:ext>
            </a:extLst>
          </p:cNvPr>
          <p:cNvSpPr/>
          <p:nvPr/>
        </p:nvSpPr>
        <p:spPr>
          <a:xfrm>
            <a:off x="7810500" y="1554657"/>
            <a:ext cx="1600200" cy="6858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D9CA5E-9EA0-4827-B709-DDB425DB972D}"/>
              </a:ext>
            </a:extLst>
          </p:cNvPr>
          <p:cNvSpPr txBox="1"/>
          <p:nvPr/>
        </p:nvSpPr>
        <p:spPr>
          <a:xfrm>
            <a:off x="2787926" y="3886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15cx2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3DEB0-4B3B-4045-98B0-C3F1BAB1A677}"/>
              </a:ext>
            </a:extLst>
          </p:cNvPr>
          <p:cNvSpPr txBox="1"/>
          <p:nvPr/>
        </p:nvSpPr>
        <p:spPr>
          <a:xfrm>
            <a:off x="4997726" y="392206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06bca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DF718-129E-43E3-9D0E-ECB1C3091CE5}"/>
              </a:ext>
            </a:extLst>
          </p:cNvPr>
          <p:cNvSpPr txBox="1"/>
          <p:nvPr/>
        </p:nvSpPr>
        <p:spPr>
          <a:xfrm>
            <a:off x="7422874" y="392206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09tho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F25278-DF4A-46AC-B4C7-8B6EEDAA30B4}"/>
              </a:ext>
            </a:extLst>
          </p:cNvPr>
          <p:cNvSpPr txBox="1"/>
          <p:nvPr/>
        </p:nvSpPr>
        <p:spPr>
          <a:xfrm>
            <a:off x="2702615" y="498886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Snapshot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7FF3E-DF6C-429D-B89D-588AE909C93C}"/>
              </a:ext>
            </a:extLst>
          </p:cNvPr>
          <p:cNvSpPr txBox="1"/>
          <p:nvPr/>
        </p:nvSpPr>
        <p:spPr>
          <a:xfrm>
            <a:off x="4800600" y="5035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Snapshot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037DE5-FE29-47EE-82BE-B4AD67CD88FD}"/>
              </a:ext>
            </a:extLst>
          </p:cNvPr>
          <p:cNvSpPr txBox="1"/>
          <p:nvPr/>
        </p:nvSpPr>
        <p:spPr>
          <a:xfrm>
            <a:off x="7118074" y="5035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Snapshot 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EDFD7-AB9A-497B-8A00-CC6AE8389660}"/>
              </a:ext>
            </a:extLst>
          </p:cNvPr>
          <p:cNvSpPr txBox="1"/>
          <p:nvPr/>
        </p:nvSpPr>
        <p:spPr>
          <a:xfrm>
            <a:off x="5943600" y="269703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72CA73-B4D2-4CBD-8C75-76A0C4E2C397}"/>
              </a:ext>
            </a:extLst>
          </p:cNvPr>
          <p:cNvSpPr txBox="1"/>
          <p:nvPr/>
        </p:nvSpPr>
        <p:spPr>
          <a:xfrm>
            <a:off x="8121926" y="268238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1C187E-ADD3-4C90-8D16-3E381DE1F9F9}"/>
              </a:ext>
            </a:extLst>
          </p:cNvPr>
          <p:cNvSpPr txBox="1"/>
          <p:nvPr/>
        </p:nvSpPr>
        <p:spPr>
          <a:xfrm>
            <a:off x="8118613" y="164715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AE59E-1407-42A4-913E-53BCA3B3CC2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610600" y="2240457"/>
            <a:ext cx="0" cy="33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9F52F-B504-4083-BE94-DE5A98EA6458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flipH="1">
            <a:off x="7810500" y="3302287"/>
            <a:ext cx="876300" cy="51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5B6801-CC17-4E6E-9A25-EF5E3F8A1AC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400800" y="3302287"/>
            <a:ext cx="1250674" cy="54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922144-1ED4-4A1C-A328-F058FA0E5685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7810500" y="45007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2FA44E-9FF9-4B1E-8F10-B9480F63979D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475758" y="4152898"/>
            <a:ext cx="534642" cy="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EEE3DA-6E1B-433E-87EA-199938B346FC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5600700" y="4495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2F5FDA-782B-4D61-89D2-FA1B0C1CA96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244837" y="4152900"/>
            <a:ext cx="555763" cy="2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929DBF-F724-4D21-AA69-66D37510BB23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3390900" y="4495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0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78C61C-4EA4-40BB-8DFE-81C7E8DB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655983"/>
            <a:ext cx="6553200" cy="6096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Version Control Systems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3282E5-48BF-4B11-955E-CBE7238ED163}"/>
              </a:ext>
            </a:extLst>
          </p:cNvPr>
          <p:cNvSpPr txBox="1"/>
          <p:nvPr/>
        </p:nvSpPr>
        <p:spPr>
          <a:xfrm>
            <a:off x="1828800" y="1265583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VCS that had a simple database that kept all the changes to files under reversion control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0A071-24A1-493B-9282-FDE6F06843C2}"/>
              </a:ext>
            </a:extLst>
          </p:cNvPr>
          <p:cNvSpPr/>
          <p:nvPr/>
        </p:nvSpPr>
        <p:spPr>
          <a:xfrm>
            <a:off x="3352800" y="2315817"/>
            <a:ext cx="5791200" cy="3276600"/>
          </a:xfrm>
          <a:prstGeom prst="rect">
            <a:avLst/>
          </a:prstGeom>
          <a:solidFill>
            <a:srgbClr val="F368E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D134A-586B-4E75-B012-8BB4D412082E}"/>
              </a:ext>
            </a:extLst>
          </p:cNvPr>
          <p:cNvSpPr/>
          <p:nvPr/>
        </p:nvSpPr>
        <p:spPr>
          <a:xfrm>
            <a:off x="6324600" y="3200400"/>
            <a:ext cx="2514600" cy="2133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39EDE0-91B4-4E49-9E8B-2ED4690360D2}"/>
              </a:ext>
            </a:extLst>
          </p:cNvPr>
          <p:cNvSpPr/>
          <p:nvPr/>
        </p:nvSpPr>
        <p:spPr>
          <a:xfrm>
            <a:off x="4098235" y="3563131"/>
            <a:ext cx="1219201" cy="8199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6227D-4ADA-4D3F-8E79-D61832D38437}"/>
              </a:ext>
            </a:extLst>
          </p:cNvPr>
          <p:cNvSpPr txBox="1"/>
          <p:nvPr/>
        </p:nvSpPr>
        <p:spPr>
          <a:xfrm>
            <a:off x="5257800" y="23622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25744F-3B70-4390-8A62-1220811DAF84}"/>
              </a:ext>
            </a:extLst>
          </p:cNvPr>
          <p:cNvSpPr txBox="1"/>
          <p:nvPr/>
        </p:nvSpPr>
        <p:spPr>
          <a:xfrm>
            <a:off x="4098235" y="3067933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8F06B-4BEC-4003-8F61-BE8BBC9FC33F}"/>
              </a:ext>
            </a:extLst>
          </p:cNvPr>
          <p:cNvSpPr txBox="1"/>
          <p:nvPr/>
        </p:nvSpPr>
        <p:spPr>
          <a:xfrm>
            <a:off x="4383156" y="3773065"/>
            <a:ext cx="64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82B198-20E6-4007-8DF3-7C48C03F5A6B}"/>
              </a:ext>
            </a:extLst>
          </p:cNvPr>
          <p:cNvSpPr txBox="1"/>
          <p:nvPr/>
        </p:nvSpPr>
        <p:spPr>
          <a:xfrm>
            <a:off x="7070035" y="3429000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8A5CF-FFFB-4128-8FD1-2234BA23D691}"/>
              </a:ext>
            </a:extLst>
          </p:cNvPr>
          <p:cNvSpPr txBox="1"/>
          <p:nvPr/>
        </p:nvSpPr>
        <p:spPr>
          <a:xfrm>
            <a:off x="7070035" y="4076580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111671-6F39-4BAE-9DD9-3F2F9B8892C0}"/>
              </a:ext>
            </a:extLst>
          </p:cNvPr>
          <p:cNvSpPr txBox="1"/>
          <p:nvPr/>
        </p:nvSpPr>
        <p:spPr>
          <a:xfrm>
            <a:off x="7070035" y="4705290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849B45-9C65-4333-925E-8E95F7040196}"/>
              </a:ext>
            </a:extLst>
          </p:cNvPr>
          <p:cNvCxnSpPr>
            <a:cxnSpLocks/>
            <a:stCxn id="14" idx="6"/>
            <a:endCxn id="18" idx="1"/>
          </p:cNvCxnSpPr>
          <p:nvPr/>
        </p:nvCxnSpPr>
        <p:spPr>
          <a:xfrm flipV="1">
            <a:off x="5317436" y="3629055"/>
            <a:ext cx="1752599" cy="34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06AD280-300F-4554-AD0A-3FF27DF2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5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23FC1-A0D4-48F7-8B73-4135C48D12CD}"/>
              </a:ext>
            </a:extLst>
          </p:cNvPr>
          <p:cNvSpPr txBox="1"/>
          <p:nvPr/>
        </p:nvSpPr>
        <p:spPr>
          <a:xfrm>
            <a:off x="1828800" y="3810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Creating a New Branch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F16F1-34C8-4778-9788-D68A6675ADBE}"/>
              </a:ext>
            </a:extLst>
          </p:cNvPr>
          <p:cNvSpPr txBox="1"/>
          <p:nvPr/>
        </p:nvSpPr>
        <p:spPr>
          <a:xfrm>
            <a:off x="1832112" y="1219200"/>
            <a:ext cx="8150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+ Git branch Name_branch.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+ This creates a new pointer to the same commit you’re currently 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B69D38-7322-4300-AE92-EB9D2C29B8C8}"/>
              </a:ext>
            </a:extLst>
          </p:cNvPr>
          <p:cNvSpPr/>
          <p:nvPr/>
        </p:nvSpPr>
        <p:spPr>
          <a:xfrm>
            <a:off x="2547730" y="3429000"/>
            <a:ext cx="1447800" cy="7078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CC43A3-710F-4E0B-B5A9-438D7AD41921}"/>
              </a:ext>
            </a:extLst>
          </p:cNvPr>
          <p:cNvSpPr/>
          <p:nvPr/>
        </p:nvSpPr>
        <p:spPr>
          <a:xfrm>
            <a:off x="4800600" y="3429000"/>
            <a:ext cx="1447800" cy="7078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375B0A-8A8C-40C4-81B9-9150711273AD}"/>
              </a:ext>
            </a:extLst>
          </p:cNvPr>
          <p:cNvSpPr/>
          <p:nvPr/>
        </p:nvSpPr>
        <p:spPr>
          <a:xfrm>
            <a:off x="6962362" y="3429000"/>
            <a:ext cx="1447800" cy="7078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92DEC-BCB7-4E01-A676-B6B952B06A94}"/>
              </a:ext>
            </a:extLst>
          </p:cNvPr>
          <p:cNvSpPr/>
          <p:nvPr/>
        </p:nvSpPr>
        <p:spPr>
          <a:xfrm>
            <a:off x="6962362" y="2362200"/>
            <a:ext cx="1447800" cy="7078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2D3F45-C4B0-4C86-B8F0-F68971D4081E}"/>
              </a:ext>
            </a:extLst>
          </p:cNvPr>
          <p:cNvSpPr/>
          <p:nvPr/>
        </p:nvSpPr>
        <p:spPr>
          <a:xfrm>
            <a:off x="6962362" y="4495800"/>
            <a:ext cx="1447800" cy="7078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E9C8C-F227-47DE-9A24-98DFC7A53BBE}"/>
              </a:ext>
            </a:extLst>
          </p:cNvPr>
          <p:cNvSpPr txBox="1"/>
          <p:nvPr/>
        </p:nvSpPr>
        <p:spPr>
          <a:xfrm>
            <a:off x="2904711" y="355211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tho15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715C2-78D1-428D-B6FF-57821B40EE07}"/>
              </a:ext>
            </a:extLst>
          </p:cNvPr>
          <p:cNvSpPr txBox="1"/>
          <p:nvPr/>
        </p:nvSpPr>
        <p:spPr>
          <a:xfrm>
            <a:off x="5157581" y="355211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hoho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7591C-67B8-4B0A-B078-4ADC868A48CF}"/>
              </a:ext>
            </a:extLst>
          </p:cNvPr>
          <p:cNvSpPr txBox="1"/>
          <p:nvPr/>
        </p:nvSpPr>
        <p:spPr>
          <a:xfrm>
            <a:off x="7205044" y="356229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ahihi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36D4AA-D09A-408C-8788-589575ABD7AA}"/>
              </a:ext>
            </a:extLst>
          </p:cNvPr>
          <p:cNvSpPr txBox="1"/>
          <p:nvPr/>
        </p:nvSpPr>
        <p:spPr>
          <a:xfrm>
            <a:off x="7171914" y="247270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9C4B9-8FA5-409F-B094-CF1D6711C378}"/>
              </a:ext>
            </a:extLst>
          </p:cNvPr>
          <p:cNvSpPr txBox="1"/>
          <p:nvPr/>
        </p:nvSpPr>
        <p:spPr>
          <a:xfrm>
            <a:off x="6952423" y="4651876"/>
            <a:ext cx="17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New_branch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9428E4-929A-44DF-9BE9-1A0EBC4F6BF7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7686262" y="3070086"/>
            <a:ext cx="0" cy="35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8AC640-C6C1-4D2D-AA21-943882B5DC12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7686262" y="4136886"/>
            <a:ext cx="0" cy="35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6E2C74-2401-4540-B5ED-9F4F8BF2C26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81118" y="3782943"/>
            <a:ext cx="681244" cy="1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FDBB58-3D34-4071-8E15-CAC90892A63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028248" y="3782943"/>
            <a:ext cx="772352" cy="1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F3433B-B6B5-4986-ABD4-3C03C714883B}"/>
              </a:ext>
            </a:extLst>
          </p:cNvPr>
          <p:cNvSpPr/>
          <p:nvPr/>
        </p:nvSpPr>
        <p:spPr>
          <a:xfrm>
            <a:off x="9015617" y="2342993"/>
            <a:ext cx="1371600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575855-21D7-4BBA-9752-03E1FA6C0A39}"/>
              </a:ext>
            </a:extLst>
          </p:cNvPr>
          <p:cNvSpPr txBox="1"/>
          <p:nvPr/>
        </p:nvSpPr>
        <p:spPr>
          <a:xfrm>
            <a:off x="9268234" y="2483438"/>
            <a:ext cx="11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194124-98E2-47BE-BD46-494FBB579F9B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8524464" y="2696936"/>
            <a:ext cx="491153" cy="1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hought Bubble: Cloud 34">
            <a:extLst>
              <a:ext uri="{FF2B5EF4-FFF2-40B4-BE49-F238E27FC236}">
                <a16:creationId xmlns:a16="http://schemas.microsoft.com/office/drawing/2014/main" id="{480E3C91-EA35-4AAB-82A8-8352D125993E}"/>
              </a:ext>
            </a:extLst>
          </p:cNvPr>
          <p:cNvSpPr/>
          <p:nvPr/>
        </p:nvSpPr>
        <p:spPr>
          <a:xfrm>
            <a:off x="8568355" y="3449361"/>
            <a:ext cx="2695165" cy="1228085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93DD19-398B-4C42-BF7E-2B4290EA6864}"/>
              </a:ext>
            </a:extLst>
          </p:cNvPr>
          <p:cNvSpPr txBox="1"/>
          <p:nvPr/>
        </p:nvSpPr>
        <p:spPr>
          <a:xfrm>
            <a:off x="9134062" y="3709460"/>
            <a:ext cx="1700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Git checkout New_branch</a:t>
            </a:r>
          </a:p>
        </p:txBody>
      </p:sp>
    </p:spTree>
    <p:extLst>
      <p:ext uri="{BB962C8B-B14F-4D97-AF65-F5344CB8AC3E}">
        <p14:creationId xmlns:p14="http://schemas.microsoft.com/office/powerpoint/2010/main" val="36382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B9F76-6F03-4C3B-A713-92C52F85AD43}"/>
              </a:ext>
            </a:extLst>
          </p:cNvPr>
          <p:cNvSpPr txBox="1"/>
          <p:nvPr/>
        </p:nvSpPr>
        <p:spPr>
          <a:xfrm>
            <a:off x="3733800" y="3048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Branch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78E89-C5F7-4FA2-B3FA-CB11DAA8C71E}"/>
              </a:ext>
            </a:extLst>
          </p:cNvPr>
          <p:cNvSpPr txBox="1"/>
          <p:nvPr/>
        </p:nvSpPr>
        <p:spPr>
          <a:xfrm>
            <a:off x="2282687" y="13716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create, merged, delete some branches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902E6-140D-4180-A1A3-0BF44128E1DF}"/>
              </a:ext>
            </a:extLst>
          </p:cNvPr>
          <p:cNvSpPr txBox="1"/>
          <p:nvPr/>
        </p:nvSpPr>
        <p:spPr>
          <a:xfrm>
            <a:off x="2743200" y="2218492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 : view list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–v  : view commit finish of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–merged : what is branch was merged to current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–no-merged : what is branch was not merger to current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–d name_branch : delete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 origin –delete name_branch 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6BAC7-7284-457D-B338-FE11943922C9}"/>
              </a:ext>
            </a:extLst>
          </p:cNvPr>
          <p:cNvSpPr txBox="1"/>
          <p:nvPr/>
        </p:nvSpPr>
        <p:spPr>
          <a:xfrm>
            <a:off x="2282687" y="44196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Note  :</a:t>
            </a:r>
            <a:r>
              <a:rPr lang="en-US" sz="2400" dirty="0"/>
              <a:t> 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00FF00"/>
                </a:highlight>
              </a:rPr>
              <a:t>+ the * character =&gt; the branch that HEAD points to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00FFFF"/>
                </a:highlight>
              </a:rPr>
              <a:t>+ “-d” delete branch merged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00FF00"/>
                </a:highlight>
              </a:rPr>
              <a:t>+ “-D” delete branch merge </a:t>
            </a:r>
          </a:p>
        </p:txBody>
      </p:sp>
    </p:spTree>
    <p:extLst>
      <p:ext uri="{BB962C8B-B14F-4D97-AF65-F5344CB8AC3E}">
        <p14:creationId xmlns:p14="http://schemas.microsoft.com/office/powerpoint/2010/main" val="23141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52470-0150-4C1D-946A-FB5CF6BCE5BC}"/>
              </a:ext>
            </a:extLst>
          </p:cNvPr>
          <p:cNvSpPr txBox="1"/>
          <p:nvPr/>
        </p:nvSpPr>
        <p:spPr>
          <a:xfrm>
            <a:off x="3605006" y="376437"/>
            <a:ext cx="550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Branching workflows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67221-BA89-4A59-9FEE-26BB89CC6376}"/>
              </a:ext>
            </a:extLst>
          </p:cNvPr>
          <p:cNvSpPr txBox="1"/>
          <p:nvPr/>
        </p:nvSpPr>
        <p:spPr>
          <a:xfrm>
            <a:off x="4495800" y="10399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>
                <a:solidFill>
                  <a:schemeClr val="tx2"/>
                </a:solidFill>
              </a:rPr>
              <a:t>Luồng làm việc của nhánh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FD6B56-FFCF-4DE1-A216-F8C27D3E6144}"/>
              </a:ext>
            </a:extLst>
          </p:cNvPr>
          <p:cNvSpPr/>
          <p:nvPr/>
        </p:nvSpPr>
        <p:spPr>
          <a:xfrm>
            <a:off x="1842053" y="4133193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5E72E9-2B4B-4F86-9A6C-2ED0E443AEC5}"/>
              </a:ext>
            </a:extLst>
          </p:cNvPr>
          <p:cNvSpPr/>
          <p:nvPr/>
        </p:nvSpPr>
        <p:spPr>
          <a:xfrm>
            <a:off x="3442253" y="4133193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435050-A03C-4CC6-8A9F-4B067FDB3AC0}"/>
              </a:ext>
            </a:extLst>
          </p:cNvPr>
          <p:cNvSpPr/>
          <p:nvPr/>
        </p:nvSpPr>
        <p:spPr>
          <a:xfrm>
            <a:off x="4890053" y="4133193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4073DA-E8B4-4AFF-8FF7-C2E02F32043B}"/>
              </a:ext>
            </a:extLst>
          </p:cNvPr>
          <p:cNvSpPr/>
          <p:nvPr/>
        </p:nvSpPr>
        <p:spPr>
          <a:xfrm>
            <a:off x="6357731" y="4154728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968F4E-6BC9-4F9B-91E3-703D96867775}"/>
              </a:ext>
            </a:extLst>
          </p:cNvPr>
          <p:cNvSpPr/>
          <p:nvPr/>
        </p:nvSpPr>
        <p:spPr>
          <a:xfrm>
            <a:off x="7921488" y="4154728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7C70CD-3723-4823-B6EF-1444036FD678}"/>
              </a:ext>
            </a:extLst>
          </p:cNvPr>
          <p:cNvSpPr/>
          <p:nvPr/>
        </p:nvSpPr>
        <p:spPr>
          <a:xfrm>
            <a:off x="9370945" y="4133193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13C0F4-E359-45C5-80A4-7E2624A5BA8C}"/>
              </a:ext>
            </a:extLst>
          </p:cNvPr>
          <p:cNvSpPr/>
          <p:nvPr/>
        </p:nvSpPr>
        <p:spPr>
          <a:xfrm>
            <a:off x="1842053" y="2783128"/>
            <a:ext cx="1295400" cy="762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44DF05-1143-43FE-8B92-D0F6D0B4B83F}"/>
              </a:ext>
            </a:extLst>
          </p:cNvPr>
          <p:cNvSpPr/>
          <p:nvPr/>
        </p:nvSpPr>
        <p:spPr>
          <a:xfrm>
            <a:off x="6357731" y="2859328"/>
            <a:ext cx="1411357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870930-33BA-489A-9196-6C8F59A50497}"/>
              </a:ext>
            </a:extLst>
          </p:cNvPr>
          <p:cNvSpPr/>
          <p:nvPr/>
        </p:nvSpPr>
        <p:spPr>
          <a:xfrm>
            <a:off x="9312966" y="2882519"/>
            <a:ext cx="1411357" cy="68580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AD135-E0AB-42BD-8BAC-CF4182EBDE8A}"/>
              </a:ext>
            </a:extLst>
          </p:cNvPr>
          <p:cNvSpPr txBox="1"/>
          <p:nvPr/>
        </p:nvSpPr>
        <p:spPr>
          <a:xfrm>
            <a:off x="1878496" y="2882519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36708-28C6-424B-B232-15ADCACAE7AC}"/>
              </a:ext>
            </a:extLst>
          </p:cNvPr>
          <p:cNvSpPr txBox="1"/>
          <p:nvPr/>
        </p:nvSpPr>
        <p:spPr>
          <a:xfrm>
            <a:off x="6477000" y="2967335"/>
            <a:ext cx="137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4034AA-15F0-43A7-93AF-4664BC695337}"/>
              </a:ext>
            </a:extLst>
          </p:cNvPr>
          <p:cNvSpPr txBox="1"/>
          <p:nvPr/>
        </p:nvSpPr>
        <p:spPr>
          <a:xfrm>
            <a:off x="9544050" y="2967335"/>
            <a:ext cx="94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Topic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B23A6-ADB1-479D-BE4C-E2C2EFA9C4C7}"/>
              </a:ext>
            </a:extLst>
          </p:cNvPr>
          <p:cNvSpPr txBox="1"/>
          <p:nvPr/>
        </p:nvSpPr>
        <p:spPr>
          <a:xfrm>
            <a:off x="2178327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09B217-C584-46C1-8AC1-430129C5E7E8}"/>
              </a:ext>
            </a:extLst>
          </p:cNvPr>
          <p:cNvSpPr txBox="1"/>
          <p:nvPr/>
        </p:nvSpPr>
        <p:spPr>
          <a:xfrm>
            <a:off x="3815799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7E856-634E-496B-984A-2DFFC0B67C8A}"/>
              </a:ext>
            </a:extLst>
          </p:cNvPr>
          <p:cNvSpPr txBox="1"/>
          <p:nvPr/>
        </p:nvSpPr>
        <p:spPr>
          <a:xfrm>
            <a:off x="5178288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04F256-AAF3-4EA6-9773-67D9185DC2B8}"/>
              </a:ext>
            </a:extLst>
          </p:cNvPr>
          <p:cNvSpPr txBox="1"/>
          <p:nvPr/>
        </p:nvSpPr>
        <p:spPr>
          <a:xfrm>
            <a:off x="6706428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AAD46-1550-4160-BDCC-14ADB122367A}"/>
              </a:ext>
            </a:extLst>
          </p:cNvPr>
          <p:cNvSpPr txBox="1"/>
          <p:nvPr/>
        </p:nvSpPr>
        <p:spPr>
          <a:xfrm>
            <a:off x="8294206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1751D-AC14-4FC1-95F9-29A62E143F6D}"/>
              </a:ext>
            </a:extLst>
          </p:cNvPr>
          <p:cNvSpPr txBox="1"/>
          <p:nvPr/>
        </p:nvSpPr>
        <p:spPr>
          <a:xfrm>
            <a:off x="9751945" y="417804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C6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121092-DEDE-4942-9AA9-C7391F30A025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3137453" y="4476093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6989BD-1C4F-4687-BD7E-C31E610D0994}"/>
              </a:ext>
            </a:extLst>
          </p:cNvPr>
          <p:cNvCxnSpPr>
            <a:cxnSpLocks/>
            <a:stCxn id="6" idx="2"/>
            <a:endCxn id="20" idx="3"/>
          </p:cNvCxnSpPr>
          <p:nvPr/>
        </p:nvCxnSpPr>
        <p:spPr>
          <a:xfrm flipH="1">
            <a:off x="4730199" y="4476093"/>
            <a:ext cx="159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35013-C814-4552-9985-DA9FB54663DE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>
            <a:off x="2489753" y="3545128"/>
            <a:ext cx="0" cy="58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8FF969-6233-48D4-A8FA-7EED0C13F55C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6092688" y="4476093"/>
            <a:ext cx="265043" cy="2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2544D5-3039-409E-BC35-19FA601CEE53}"/>
              </a:ext>
            </a:extLst>
          </p:cNvPr>
          <p:cNvCxnSpPr>
            <a:cxnSpLocks/>
            <a:stCxn id="8" idx="2"/>
            <a:endCxn id="22" idx="3"/>
          </p:cNvCxnSpPr>
          <p:nvPr/>
        </p:nvCxnSpPr>
        <p:spPr>
          <a:xfrm flipH="1" flipV="1">
            <a:off x="7620828" y="4476093"/>
            <a:ext cx="300660" cy="2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29EC2B-4452-4F79-851F-4026DB01E03B}"/>
              </a:ext>
            </a:extLst>
          </p:cNvPr>
          <p:cNvCxnSpPr>
            <a:cxnSpLocks/>
            <a:stCxn id="9" idx="2"/>
            <a:endCxn id="23" idx="3"/>
          </p:cNvCxnSpPr>
          <p:nvPr/>
        </p:nvCxnSpPr>
        <p:spPr>
          <a:xfrm flipH="1">
            <a:off x="9208606" y="4476093"/>
            <a:ext cx="16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09BDEC-6356-4C50-BA64-7C9FF56E5E32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0018643" y="3568319"/>
            <a:ext cx="2" cy="52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5D93B3-D3EC-4762-A9FC-B4E0F5A27AD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018683" y="3545128"/>
            <a:ext cx="44727" cy="59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36788D0-B4BE-4338-929A-78790B4D3EAD}"/>
              </a:ext>
            </a:extLst>
          </p:cNvPr>
          <p:cNvSpPr txBox="1"/>
          <p:nvPr/>
        </p:nvSpPr>
        <p:spPr>
          <a:xfrm>
            <a:off x="1524000" y="1686288"/>
            <a:ext cx="4568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FF"/>
                </a:highlight>
              </a:rPr>
              <a:t>Long Running Branches</a:t>
            </a:r>
          </a:p>
        </p:txBody>
      </p:sp>
    </p:spTree>
    <p:extLst>
      <p:ext uri="{BB962C8B-B14F-4D97-AF65-F5344CB8AC3E}">
        <p14:creationId xmlns:p14="http://schemas.microsoft.com/office/powerpoint/2010/main" val="79016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2EE4F18-38C0-41EA-8853-84F7BF8CEC00}"/>
              </a:ext>
            </a:extLst>
          </p:cNvPr>
          <p:cNvSpPr txBox="1"/>
          <p:nvPr/>
        </p:nvSpPr>
        <p:spPr>
          <a:xfrm>
            <a:off x="1553816" y="228600"/>
            <a:ext cx="4568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FF"/>
                </a:highlight>
              </a:rPr>
              <a:t>Topic Branches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FE23439-035C-49FC-A0C5-F80BDE91CC9E}"/>
              </a:ext>
            </a:extLst>
          </p:cNvPr>
          <p:cNvSpPr/>
          <p:nvPr/>
        </p:nvSpPr>
        <p:spPr>
          <a:xfrm>
            <a:off x="2327414" y="2740967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E5582C3-0852-4468-AEA0-187EEF207218}"/>
              </a:ext>
            </a:extLst>
          </p:cNvPr>
          <p:cNvSpPr/>
          <p:nvPr/>
        </p:nvSpPr>
        <p:spPr>
          <a:xfrm>
            <a:off x="2327414" y="3603992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A166D4D-7F83-43A2-B27E-E7F0E392454B}"/>
              </a:ext>
            </a:extLst>
          </p:cNvPr>
          <p:cNvSpPr/>
          <p:nvPr/>
        </p:nvSpPr>
        <p:spPr>
          <a:xfrm>
            <a:off x="2327414" y="4467017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505DD1B-B716-4E6C-987C-95B82D9D38C7}"/>
              </a:ext>
            </a:extLst>
          </p:cNvPr>
          <p:cNvSpPr/>
          <p:nvPr/>
        </p:nvSpPr>
        <p:spPr>
          <a:xfrm>
            <a:off x="2327414" y="5330042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A826D3D-46AF-478A-993D-7F7108303534}"/>
              </a:ext>
            </a:extLst>
          </p:cNvPr>
          <p:cNvSpPr/>
          <p:nvPr/>
        </p:nvSpPr>
        <p:spPr>
          <a:xfrm>
            <a:off x="4842014" y="3603991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21D1D8-5B89-487D-85D6-AFD0B1AAF00A}"/>
              </a:ext>
            </a:extLst>
          </p:cNvPr>
          <p:cNvSpPr/>
          <p:nvPr/>
        </p:nvSpPr>
        <p:spPr>
          <a:xfrm>
            <a:off x="4868518" y="4467017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B926E01-E28E-4635-BA94-D98BDBFD6ACE}"/>
              </a:ext>
            </a:extLst>
          </p:cNvPr>
          <p:cNvSpPr/>
          <p:nvPr/>
        </p:nvSpPr>
        <p:spPr>
          <a:xfrm>
            <a:off x="7051814" y="1902810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196F6B3-8FF6-4989-A0C9-FDE11468D0E1}"/>
              </a:ext>
            </a:extLst>
          </p:cNvPr>
          <p:cNvSpPr/>
          <p:nvPr/>
        </p:nvSpPr>
        <p:spPr>
          <a:xfrm>
            <a:off x="7078318" y="3634647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8D38F6-EBB4-4B24-B97F-3971F2FB33E5}"/>
              </a:ext>
            </a:extLst>
          </p:cNvPr>
          <p:cNvSpPr/>
          <p:nvPr/>
        </p:nvSpPr>
        <p:spPr>
          <a:xfrm>
            <a:off x="7078318" y="2768728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6F6FBB6-B5BD-4C56-86AC-05DE856FF7EB}"/>
              </a:ext>
            </a:extLst>
          </p:cNvPr>
          <p:cNvSpPr/>
          <p:nvPr/>
        </p:nvSpPr>
        <p:spPr>
          <a:xfrm>
            <a:off x="7114761" y="4493521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8E45030-C0C9-4A88-BBC1-8602AE7DCEB2}"/>
              </a:ext>
            </a:extLst>
          </p:cNvPr>
          <p:cNvSpPr/>
          <p:nvPr/>
        </p:nvSpPr>
        <p:spPr>
          <a:xfrm>
            <a:off x="9414014" y="1928563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7BDAEF5-AC84-4F10-A11D-F1D91BF0254F}"/>
              </a:ext>
            </a:extLst>
          </p:cNvPr>
          <p:cNvSpPr/>
          <p:nvPr/>
        </p:nvSpPr>
        <p:spPr>
          <a:xfrm>
            <a:off x="9377571" y="2841992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03053B3-6B37-4A86-BC6B-69BBFDB2E520}"/>
              </a:ext>
            </a:extLst>
          </p:cNvPr>
          <p:cNvSpPr/>
          <p:nvPr/>
        </p:nvSpPr>
        <p:spPr>
          <a:xfrm>
            <a:off x="2327414" y="1902810"/>
            <a:ext cx="1371600" cy="5599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3C2CE5-5088-4F6C-8109-BD31D4890ACE}"/>
              </a:ext>
            </a:extLst>
          </p:cNvPr>
          <p:cNvSpPr txBox="1"/>
          <p:nvPr/>
        </p:nvSpPr>
        <p:spPr>
          <a:xfrm>
            <a:off x="2327414" y="1928563"/>
            <a:ext cx="134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Master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05A0238-C2A3-452D-95FB-53F9E32F6C1D}"/>
              </a:ext>
            </a:extLst>
          </p:cNvPr>
          <p:cNvSpPr/>
          <p:nvPr/>
        </p:nvSpPr>
        <p:spPr>
          <a:xfrm>
            <a:off x="4842014" y="2726081"/>
            <a:ext cx="1371600" cy="5599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414F89-EC4E-46E1-9CC8-91EB2830D276}"/>
              </a:ext>
            </a:extLst>
          </p:cNvPr>
          <p:cNvSpPr txBox="1"/>
          <p:nvPr/>
        </p:nvSpPr>
        <p:spPr>
          <a:xfrm>
            <a:off x="5105399" y="2740967"/>
            <a:ext cx="99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Iss1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3B4F7EB-3AA5-4733-B680-F55BB5932B0C}"/>
              </a:ext>
            </a:extLst>
          </p:cNvPr>
          <p:cNvSpPr/>
          <p:nvPr/>
        </p:nvSpPr>
        <p:spPr>
          <a:xfrm>
            <a:off x="7033592" y="1165613"/>
            <a:ext cx="1371600" cy="5599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90ECBA-75B5-4454-AAE5-0AA3B82CAC3D}"/>
              </a:ext>
            </a:extLst>
          </p:cNvPr>
          <p:cNvSpPr txBox="1"/>
          <p:nvPr/>
        </p:nvSpPr>
        <p:spPr>
          <a:xfrm>
            <a:off x="7195930" y="1169714"/>
            <a:ext cx="1416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Iss2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E5ED0A6-546B-446C-9007-F143F36B4052}"/>
              </a:ext>
            </a:extLst>
          </p:cNvPr>
          <p:cNvSpPr/>
          <p:nvPr/>
        </p:nvSpPr>
        <p:spPr>
          <a:xfrm>
            <a:off x="9418984" y="1198592"/>
            <a:ext cx="1371600" cy="5599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571CA7-2F9C-4A94-993C-CCC039F7A45D}"/>
              </a:ext>
            </a:extLst>
          </p:cNvPr>
          <p:cNvSpPr txBox="1"/>
          <p:nvPr/>
        </p:nvSpPr>
        <p:spPr>
          <a:xfrm>
            <a:off x="9700593" y="1198592"/>
            <a:ext cx="159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Iss3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45614D-884F-4065-BF1A-C5A7F8D38DF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3013214" y="3325742"/>
            <a:ext cx="0" cy="27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7E0D3B-E422-477E-8E8B-56457504A7CB}"/>
              </a:ext>
            </a:extLst>
          </p:cNvPr>
          <p:cNvSpPr txBox="1"/>
          <p:nvPr/>
        </p:nvSpPr>
        <p:spPr>
          <a:xfrm>
            <a:off x="2612341" y="2814646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686CF6-C77D-4562-816A-B3F6A120AFB6}"/>
              </a:ext>
            </a:extLst>
          </p:cNvPr>
          <p:cNvSpPr txBox="1"/>
          <p:nvPr/>
        </p:nvSpPr>
        <p:spPr>
          <a:xfrm>
            <a:off x="2609857" y="3651409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724322-2DF6-456F-8412-8F4AE13C9E5B}"/>
              </a:ext>
            </a:extLst>
          </p:cNvPr>
          <p:cNvSpPr txBox="1"/>
          <p:nvPr/>
        </p:nvSpPr>
        <p:spPr>
          <a:xfrm>
            <a:off x="2609857" y="4498420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266EAD-AE27-4A0A-8E7C-438AD9F8804E}"/>
              </a:ext>
            </a:extLst>
          </p:cNvPr>
          <p:cNvSpPr txBox="1"/>
          <p:nvPr/>
        </p:nvSpPr>
        <p:spPr>
          <a:xfrm>
            <a:off x="2609857" y="5391596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5D585F-FB93-440A-8FBF-0CF9AF131F43}"/>
              </a:ext>
            </a:extLst>
          </p:cNvPr>
          <p:cNvSpPr txBox="1"/>
          <p:nvPr/>
        </p:nvSpPr>
        <p:spPr>
          <a:xfrm>
            <a:off x="5162553" y="3645670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DA1C2E-6ED5-43A5-81D6-43E4E100A4CF}"/>
              </a:ext>
            </a:extLst>
          </p:cNvPr>
          <p:cNvSpPr txBox="1"/>
          <p:nvPr/>
        </p:nvSpPr>
        <p:spPr>
          <a:xfrm>
            <a:off x="5172492" y="4531464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1F913C-87A5-4D0B-A02A-9D4F54CAB2DB}"/>
              </a:ext>
            </a:extLst>
          </p:cNvPr>
          <p:cNvSpPr txBox="1"/>
          <p:nvPr/>
        </p:nvSpPr>
        <p:spPr>
          <a:xfrm>
            <a:off x="7306090" y="1983853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4AF540-3B94-41F0-AB0C-74C21BD66193}"/>
              </a:ext>
            </a:extLst>
          </p:cNvPr>
          <p:cNvSpPr txBox="1"/>
          <p:nvPr/>
        </p:nvSpPr>
        <p:spPr>
          <a:xfrm>
            <a:off x="7356614" y="2841992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76CDA9-BB72-43A8-97B1-1348DD9A1717}"/>
              </a:ext>
            </a:extLst>
          </p:cNvPr>
          <p:cNvSpPr txBox="1"/>
          <p:nvPr/>
        </p:nvSpPr>
        <p:spPr>
          <a:xfrm>
            <a:off x="7363240" y="3757757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E54C90-5F41-4FF0-B693-DC2E53CF0A63}"/>
              </a:ext>
            </a:extLst>
          </p:cNvPr>
          <p:cNvSpPr txBox="1"/>
          <p:nvPr/>
        </p:nvSpPr>
        <p:spPr>
          <a:xfrm>
            <a:off x="7409622" y="4614158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DA7BFB-6282-4457-BD24-17D101431FAF}"/>
              </a:ext>
            </a:extLst>
          </p:cNvPr>
          <p:cNvSpPr txBox="1"/>
          <p:nvPr/>
        </p:nvSpPr>
        <p:spPr>
          <a:xfrm>
            <a:off x="9700593" y="1959340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A9C847-2F9C-4236-BF48-76BB1DDA0441}"/>
              </a:ext>
            </a:extLst>
          </p:cNvPr>
          <p:cNvSpPr txBox="1"/>
          <p:nvPr/>
        </p:nvSpPr>
        <p:spPr>
          <a:xfrm>
            <a:off x="9724614" y="2903546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C202E-E9FA-4052-9E27-F459C4FDB607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3013214" y="4188767"/>
            <a:ext cx="0" cy="27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3D39F8-7AC4-4A27-9D2F-B485D17CADAA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013214" y="5051792"/>
            <a:ext cx="0" cy="27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B1EA8C4-7DD2-4780-A2C9-8856A52E2224}"/>
              </a:ext>
            </a:extLst>
          </p:cNvPr>
          <p:cNvCxnSpPr>
            <a:cxnSpLocks/>
            <a:stCxn id="50" idx="2"/>
            <a:endCxn id="35" idx="0"/>
          </p:cNvCxnSpPr>
          <p:nvPr/>
        </p:nvCxnSpPr>
        <p:spPr>
          <a:xfrm>
            <a:off x="5527814" y="3285988"/>
            <a:ext cx="0" cy="31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700C2A-2509-4E89-BE2E-31B2BA54FCC9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527814" y="4188766"/>
            <a:ext cx="26504" cy="27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1F97C53-23D2-4A98-8C77-0550ADD8E8D5}"/>
              </a:ext>
            </a:extLst>
          </p:cNvPr>
          <p:cNvCxnSpPr>
            <a:cxnSpLocks/>
            <a:stCxn id="36" idx="1"/>
            <a:endCxn id="33" idx="3"/>
          </p:cNvCxnSpPr>
          <p:nvPr/>
        </p:nvCxnSpPr>
        <p:spPr>
          <a:xfrm flipH="1">
            <a:off x="3699014" y="4759405"/>
            <a:ext cx="1169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FA67F8-2095-4CBA-B574-D88CD07CC3C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7737614" y="2487585"/>
            <a:ext cx="26504" cy="28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00EAF8-4E36-4A53-BFBC-CE7B53851F2F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7764118" y="3353503"/>
            <a:ext cx="0" cy="28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111C58E-9F4C-4650-9AC1-B06C662B8588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7764118" y="4219422"/>
            <a:ext cx="36443" cy="27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D8619B2-3EC0-4AD3-A39B-51B912D4BA36}"/>
              </a:ext>
            </a:extLst>
          </p:cNvPr>
          <p:cNvCxnSpPr>
            <a:cxnSpLocks/>
            <a:stCxn id="43" idx="1"/>
            <a:endCxn id="35" idx="3"/>
          </p:cNvCxnSpPr>
          <p:nvPr/>
        </p:nvCxnSpPr>
        <p:spPr>
          <a:xfrm flipH="1" flipV="1">
            <a:off x="6213614" y="3896379"/>
            <a:ext cx="901147" cy="88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8602D80-D308-450A-A212-AFD26D399C1B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10063371" y="2513338"/>
            <a:ext cx="36443" cy="32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A55264B-98D7-4956-84A8-759957AB02CD}"/>
              </a:ext>
            </a:extLst>
          </p:cNvPr>
          <p:cNvCxnSpPr>
            <a:cxnSpLocks/>
            <a:stCxn id="45" idx="1"/>
            <a:endCxn id="40" idx="3"/>
          </p:cNvCxnSpPr>
          <p:nvPr/>
        </p:nvCxnSpPr>
        <p:spPr>
          <a:xfrm flipH="1" flipV="1">
            <a:off x="8449918" y="3061116"/>
            <a:ext cx="927653" cy="7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333AD-886E-4B59-989B-560710DDB237}"/>
              </a:ext>
            </a:extLst>
          </p:cNvPr>
          <p:cNvSpPr txBox="1"/>
          <p:nvPr/>
        </p:nvSpPr>
        <p:spPr>
          <a:xfrm>
            <a:off x="4724400" y="7620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Branches far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2F155-BCD2-4292-A0C7-E773C49A193B}"/>
              </a:ext>
            </a:extLst>
          </p:cNvPr>
          <p:cNvSpPr txBox="1"/>
          <p:nvPr/>
        </p:nvSpPr>
        <p:spPr>
          <a:xfrm>
            <a:off x="2438400" y="2209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 references are references (pointers) in your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get a full list of remote reference with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00FFFF"/>
                </a:highlight>
              </a:rPr>
              <a:t>Git ls-remote “origin” </a:t>
            </a:r>
            <a:r>
              <a:rPr lang="en-US" sz="2400" dirty="0"/>
              <a:t>or </a:t>
            </a:r>
            <a:r>
              <a:rPr lang="en-US" sz="2400" dirty="0">
                <a:highlight>
                  <a:srgbClr val="00FFFF"/>
                </a:highlight>
              </a:rPr>
              <a:t>git remote show “origin”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13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8FC75-6809-457D-829D-65B41041711D}"/>
              </a:ext>
            </a:extLst>
          </p:cNvPr>
          <p:cNvSpPr txBox="1"/>
          <p:nvPr/>
        </p:nvSpPr>
        <p:spPr>
          <a:xfrm>
            <a:off x="3124200" y="4572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Server and Local Repo After Cloning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3AC52F-2E45-43AF-8E45-2FF48DC496B6}"/>
              </a:ext>
            </a:extLst>
          </p:cNvPr>
          <p:cNvSpPr/>
          <p:nvPr/>
        </p:nvSpPr>
        <p:spPr>
          <a:xfrm>
            <a:off x="2362200" y="1219200"/>
            <a:ext cx="792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AFB1F-F390-40D6-9064-3BF4EBDA0588}"/>
              </a:ext>
            </a:extLst>
          </p:cNvPr>
          <p:cNvSpPr/>
          <p:nvPr/>
        </p:nvSpPr>
        <p:spPr>
          <a:xfrm>
            <a:off x="2345635" y="3405809"/>
            <a:ext cx="792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8A3B1-293E-4106-9E06-660959A1990A}"/>
              </a:ext>
            </a:extLst>
          </p:cNvPr>
          <p:cNvSpPr txBox="1"/>
          <p:nvPr/>
        </p:nvSpPr>
        <p:spPr>
          <a:xfrm>
            <a:off x="5257800" y="139479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Git.vantho.com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BE9007-0CB6-44C8-ADF5-A8C39529F5F2}"/>
              </a:ext>
            </a:extLst>
          </p:cNvPr>
          <p:cNvSpPr/>
          <p:nvPr/>
        </p:nvSpPr>
        <p:spPr>
          <a:xfrm>
            <a:off x="2971800" y="2622106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5B62F7-10E9-48AB-B1C0-55B13BC1DAD4}"/>
              </a:ext>
            </a:extLst>
          </p:cNvPr>
          <p:cNvSpPr/>
          <p:nvPr/>
        </p:nvSpPr>
        <p:spPr>
          <a:xfrm>
            <a:off x="4572000" y="2618793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8D5EDC-BE09-4024-A77A-EF494AB46712}"/>
              </a:ext>
            </a:extLst>
          </p:cNvPr>
          <p:cNvSpPr/>
          <p:nvPr/>
        </p:nvSpPr>
        <p:spPr>
          <a:xfrm>
            <a:off x="6182139" y="2618793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DD3C4C-E061-4D7E-B504-1F300045681B}"/>
              </a:ext>
            </a:extLst>
          </p:cNvPr>
          <p:cNvSpPr/>
          <p:nvPr/>
        </p:nvSpPr>
        <p:spPr>
          <a:xfrm>
            <a:off x="7994376" y="2623474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642C0B-756D-4F06-B316-BD35FDBF38BF}"/>
              </a:ext>
            </a:extLst>
          </p:cNvPr>
          <p:cNvSpPr/>
          <p:nvPr/>
        </p:nvSpPr>
        <p:spPr>
          <a:xfrm>
            <a:off x="7994376" y="1839651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1B93B-2C75-44F0-BDB9-21917BB43291}"/>
              </a:ext>
            </a:extLst>
          </p:cNvPr>
          <p:cNvSpPr txBox="1"/>
          <p:nvPr/>
        </p:nvSpPr>
        <p:spPr>
          <a:xfrm>
            <a:off x="3094382" y="26971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13565-67EA-4693-877C-D776069C5DFF}"/>
              </a:ext>
            </a:extLst>
          </p:cNvPr>
          <p:cNvSpPr txBox="1"/>
          <p:nvPr/>
        </p:nvSpPr>
        <p:spPr>
          <a:xfrm>
            <a:off x="4661452" y="26971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1DA8D3-4DD4-43E8-B54C-FBA525CB2551}"/>
              </a:ext>
            </a:extLst>
          </p:cNvPr>
          <p:cNvSpPr txBox="1"/>
          <p:nvPr/>
        </p:nvSpPr>
        <p:spPr>
          <a:xfrm>
            <a:off x="6259997" y="26971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99CD7B-C65B-452A-8283-6ED9FB38B924}"/>
              </a:ext>
            </a:extLst>
          </p:cNvPr>
          <p:cNvSpPr txBox="1"/>
          <p:nvPr/>
        </p:nvSpPr>
        <p:spPr>
          <a:xfrm>
            <a:off x="8072234" y="26752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5C496-39A2-4447-AC2A-9812C4067E4B}"/>
              </a:ext>
            </a:extLst>
          </p:cNvPr>
          <p:cNvSpPr txBox="1"/>
          <p:nvPr/>
        </p:nvSpPr>
        <p:spPr>
          <a:xfrm>
            <a:off x="8072234" y="191659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Master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18850C-6335-4F36-A6CC-544E8FD0C09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565876" y="2362871"/>
            <a:ext cx="77858" cy="31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43CD8D-2570-4E31-AD47-762FDE7BFA6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7402997" y="2880403"/>
            <a:ext cx="591380" cy="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28A384-E5C2-468A-B52C-704FC6481B85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5804452" y="2880403"/>
            <a:ext cx="377687" cy="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852D68-B687-4845-BAE0-DAD33B8AC295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H="1">
            <a:off x="4237382" y="2880403"/>
            <a:ext cx="334618" cy="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5D6DA1-6151-4E0A-99A2-1D6CD709D53D}"/>
              </a:ext>
            </a:extLst>
          </p:cNvPr>
          <p:cNvSpPr txBox="1"/>
          <p:nvPr/>
        </p:nvSpPr>
        <p:spPr>
          <a:xfrm>
            <a:off x="5232952" y="346540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computer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3FB71ED-D9F2-44C6-AA7B-4ADD48502FBB}"/>
              </a:ext>
            </a:extLst>
          </p:cNvPr>
          <p:cNvSpPr/>
          <p:nvPr/>
        </p:nvSpPr>
        <p:spPr>
          <a:xfrm>
            <a:off x="2971800" y="4205739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5784DD4-7754-4FF6-AA86-8098224E8A47}"/>
              </a:ext>
            </a:extLst>
          </p:cNvPr>
          <p:cNvSpPr/>
          <p:nvPr/>
        </p:nvSpPr>
        <p:spPr>
          <a:xfrm>
            <a:off x="4572000" y="4202426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ED426A9-0A19-43E5-8C24-7FC011823531}"/>
              </a:ext>
            </a:extLst>
          </p:cNvPr>
          <p:cNvSpPr/>
          <p:nvPr/>
        </p:nvSpPr>
        <p:spPr>
          <a:xfrm>
            <a:off x="6182139" y="4202426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8CA47C-3F5A-4C5F-8B14-EB48D8B3F2A5}"/>
              </a:ext>
            </a:extLst>
          </p:cNvPr>
          <p:cNvSpPr/>
          <p:nvPr/>
        </p:nvSpPr>
        <p:spPr>
          <a:xfrm>
            <a:off x="7994376" y="4207107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4D4CD1-9084-465B-9793-32ED377B78D5}"/>
              </a:ext>
            </a:extLst>
          </p:cNvPr>
          <p:cNvSpPr txBox="1"/>
          <p:nvPr/>
        </p:nvSpPr>
        <p:spPr>
          <a:xfrm>
            <a:off x="3094382" y="428078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A1B69D-15F5-46A0-BCFE-F5E22DEA46D9}"/>
              </a:ext>
            </a:extLst>
          </p:cNvPr>
          <p:cNvSpPr txBox="1"/>
          <p:nvPr/>
        </p:nvSpPr>
        <p:spPr>
          <a:xfrm>
            <a:off x="4661452" y="428078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7A201E-B7BC-491A-BEF2-7340B5D1369E}"/>
              </a:ext>
            </a:extLst>
          </p:cNvPr>
          <p:cNvSpPr txBox="1"/>
          <p:nvPr/>
        </p:nvSpPr>
        <p:spPr>
          <a:xfrm>
            <a:off x="6259997" y="428078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046951-093F-478F-B05B-F7E682D5AECC}"/>
              </a:ext>
            </a:extLst>
          </p:cNvPr>
          <p:cNvSpPr txBox="1"/>
          <p:nvPr/>
        </p:nvSpPr>
        <p:spPr>
          <a:xfrm>
            <a:off x="8072234" y="425886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CB4F2AE-FDDA-4224-9365-73C1C87E5F1F}"/>
              </a:ext>
            </a:extLst>
          </p:cNvPr>
          <p:cNvSpPr/>
          <p:nvPr/>
        </p:nvSpPr>
        <p:spPr>
          <a:xfrm>
            <a:off x="7638224" y="3562628"/>
            <a:ext cx="1838737" cy="42029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47FFF44-ED05-4560-98E0-874BC007A574}"/>
              </a:ext>
            </a:extLst>
          </p:cNvPr>
          <p:cNvSpPr/>
          <p:nvPr/>
        </p:nvSpPr>
        <p:spPr>
          <a:xfrm>
            <a:off x="8049046" y="4911327"/>
            <a:ext cx="1065142" cy="4202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653539-2C00-47EC-A06F-B2E22C01DD7F}"/>
              </a:ext>
            </a:extLst>
          </p:cNvPr>
          <p:cNvSpPr txBox="1"/>
          <p:nvPr/>
        </p:nvSpPr>
        <p:spPr>
          <a:xfrm>
            <a:off x="7839903" y="3613594"/>
            <a:ext cx="183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Origin/Master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0AAD50-979E-4B85-932D-F08F4DF3941A}"/>
              </a:ext>
            </a:extLst>
          </p:cNvPr>
          <p:cNvSpPr txBox="1"/>
          <p:nvPr/>
        </p:nvSpPr>
        <p:spPr>
          <a:xfrm>
            <a:off x="8049046" y="4911327"/>
            <a:ext cx="108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61D0B8-92EC-4A5E-B883-1D012B4B177D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 flipH="1">
            <a:off x="8643734" y="3982926"/>
            <a:ext cx="115538" cy="27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1FF11B-920B-41A2-83DA-97D2047FB469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8565876" y="4782087"/>
            <a:ext cx="27335" cy="12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53EF15-3AE3-4FDD-BF43-991745E60B09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7402997" y="4465453"/>
            <a:ext cx="591380" cy="3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A55C901-C430-44C3-97A6-38CF7D1751FE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5804452" y="4465453"/>
            <a:ext cx="377688" cy="3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D886DB-7334-42A4-91C3-C4CC393D0652}"/>
              </a:ext>
            </a:extLst>
          </p:cNvPr>
          <p:cNvCxnSpPr>
            <a:cxnSpLocks/>
            <a:stCxn id="32" idx="1"/>
            <a:endCxn id="35" idx="3"/>
          </p:cNvCxnSpPr>
          <p:nvPr/>
        </p:nvCxnSpPr>
        <p:spPr>
          <a:xfrm flipH="1">
            <a:off x="4237382" y="4464036"/>
            <a:ext cx="334618" cy="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3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0A677-A726-4170-A939-07D6A7C1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"/>
            <a:ext cx="8729191" cy="553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4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47976-E523-4858-8435-E01F9190EBE2}"/>
              </a:ext>
            </a:extLst>
          </p:cNvPr>
          <p:cNvSpPr txBox="1"/>
          <p:nvPr/>
        </p:nvSpPr>
        <p:spPr>
          <a:xfrm>
            <a:off x="5105400" y="152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E574E-2F0D-4780-85B6-6384640C857F}"/>
              </a:ext>
            </a:extLst>
          </p:cNvPr>
          <p:cNvSpPr txBox="1"/>
          <p:nvPr/>
        </p:nvSpPr>
        <p:spPr>
          <a:xfrm>
            <a:off x="1981200" y="1066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Git branch : view list branch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Git checkout name_branch  : return branch name_branch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Git log –online –decore: view HEAD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F2E86-3E50-4164-9FD8-E07CD4433901}"/>
              </a:ext>
            </a:extLst>
          </p:cNvPr>
          <p:cNvSpPr txBox="1"/>
          <p:nvPr/>
        </p:nvSpPr>
        <p:spPr>
          <a:xfrm>
            <a:off x="1981200" y="20574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Create Branch and Merge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7483E-6DA8-4C1F-BC5A-12B1D8B33E46}"/>
              </a:ext>
            </a:extLst>
          </p:cNvPr>
          <p:cNvSpPr txBox="1"/>
          <p:nvPr/>
        </p:nvSpPr>
        <p:spPr>
          <a:xfrm>
            <a:off x="2133600" y="2590800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name_branch  : Create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Khi này nhánh name_branch đang trỏ tới commit mà nhánh trước đó ta đang trỏ tới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Vd ta đang ở nhánh master mà trỏ tới commit A thì nhánh mới cũng trỏ tới commit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thì đưa HEAD về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Khi marge thì sẽ tạo ra 1 commit mới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D1261-24C4-4A00-9371-06B39F21E8E2}"/>
              </a:ext>
            </a:extLst>
          </p:cNvPr>
          <p:cNvSpPr txBox="1"/>
          <p:nvPr/>
        </p:nvSpPr>
        <p:spPr>
          <a:xfrm>
            <a:off x="5334000" y="228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385C6-AB93-4ED2-8B5C-DF6BF4F62A29}"/>
              </a:ext>
            </a:extLst>
          </p:cNvPr>
          <p:cNvSpPr txBox="1"/>
          <p:nvPr/>
        </p:nvSpPr>
        <p:spPr>
          <a:xfrm>
            <a:off x="3124200" y="874931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Ví dụ ra đang ở nhánh master muốn marge nhánh nhanh1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B7DB0-7D73-4C81-862E-ADCB0204D46D}"/>
              </a:ext>
            </a:extLst>
          </p:cNvPr>
          <p:cNvSpPr txBox="1"/>
          <p:nvPr/>
        </p:nvSpPr>
        <p:spPr>
          <a:xfrm>
            <a:off x="2971800" y="2057400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marge nhanh1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push –set-upstream origin master : kết nối master local với master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checkout nhanh1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push –set-upstream origin nhanh1</a:t>
            </a:r>
          </a:p>
        </p:txBody>
      </p:sp>
    </p:spTree>
    <p:extLst>
      <p:ext uri="{BB962C8B-B14F-4D97-AF65-F5344CB8AC3E}">
        <p14:creationId xmlns:p14="http://schemas.microsoft.com/office/powerpoint/2010/main" val="27905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D1261-24C4-4A00-9371-06B39F21E8E2}"/>
              </a:ext>
            </a:extLst>
          </p:cNvPr>
          <p:cNvSpPr txBox="1"/>
          <p:nvPr/>
        </p:nvSpPr>
        <p:spPr>
          <a:xfrm>
            <a:off x="5334000" y="228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657C3-24EB-4ECA-AD05-009B7419985B}"/>
              </a:ext>
            </a:extLst>
          </p:cNvPr>
          <p:cNvSpPr txBox="1"/>
          <p:nvPr/>
        </p:nvSpPr>
        <p:spPr>
          <a:xfrm>
            <a:off x="2209800" y="11430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Vấn đề </a:t>
            </a:r>
            <a:r>
              <a:rPr lang="en-US" dirty="0"/>
              <a:t>: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 người sửa 1 file trên master ,1 người sửa trên nhanh1 có tên file trùng nhau, khi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merge thì nó không biết nên lấy cái nào.</a:t>
            </a: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43300-FE74-477B-99F7-A1DEED8EDBB8}"/>
              </a:ext>
            </a:extLst>
          </p:cNvPr>
          <p:cNvSpPr txBox="1"/>
          <p:nvPr/>
        </p:nvSpPr>
        <p:spPr>
          <a:xfrm>
            <a:off x="2312504" y="198926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Sửa: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CCD04-5E0C-4B38-8885-EE6A136ECCAD}"/>
              </a:ext>
            </a:extLst>
          </p:cNvPr>
          <p:cNvSpPr txBox="1"/>
          <p:nvPr/>
        </p:nvSpPr>
        <p:spPr>
          <a:xfrm>
            <a:off x="685800" y="2390289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ải diffmerge về 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2DA0F1"/>
                </a:solidFill>
                <a:effectLst/>
                <a:latin typeface="Century Gothic" panose="020B0502020202020204" pitchFamily="34" charset="0"/>
              </a:rPr>
              <a:t>https://sourcegear.com/diffmerge/downloads.php</a:t>
            </a:r>
            <a:br>
              <a:rPr lang="en-US" sz="2000" b="0" i="0" dirty="0">
                <a:solidFill>
                  <a:srgbClr val="2DA0F1"/>
                </a:solidFill>
                <a:effectLst/>
                <a:latin typeface="Century Gothic" panose="020B050202020202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git config --global merge.tool : xem tool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git config --global merge.tool diffmerege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git merge nhanh1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git mergetool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diffmerge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CE5A8-51DA-4544-A7A3-DB2A57F56A72}"/>
              </a:ext>
            </a:extLst>
          </p:cNvPr>
          <p:cNvSpPr txBox="1"/>
          <p:nvPr/>
        </p:nvSpPr>
        <p:spPr>
          <a:xfrm>
            <a:off x="7315200" y="2390289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Sửa</a:t>
            </a:r>
            <a:r>
              <a:rPr lang="en-US" dirty="0"/>
              <a:t> :</a:t>
            </a:r>
          </a:p>
          <a:p>
            <a:r>
              <a:rPr lang="en-US" dirty="0"/>
              <a:t>+ git pull </a:t>
            </a:r>
          </a:p>
          <a:p>
            <a:r>
              <a:rPr lang="en-US" dirty="0"/>
              <a:t>+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rồi</a:t>
            </a:r>
            <a:r>
              <a:rPr lang="en-US" dirty="0"/>
              <a:t> add, commit, push </a:t>
            </a:r>
            <a:r>
              <a:rPr lang="en-US" dirty="0" err="1"/>
              <a:t>lên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D6413-2223-49C0-985C-C9A91A3A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43" y="4054122"/>
            <a:ext cx="528711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8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78C61C-4EA4-40BB-8DFE-81C7E8DB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655983"/>
            <a:ext cx="6553200" cy="6096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Centralized Version Control Systems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6AD280-300F-4554-AD0A-3FF27DF2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D9855E-1FB9-42CC-82C8-BB1111F8663B}"/>
              </a:ext>
            </a:extLst>
          </p:cNvPr>
          <p:cNvSpPr/>
          <p:nvPr/>
        </p:nvSpPr>
        <p:spPr>
          <a:xfrm>
            <a:off x="5410200" y="1239079"/>
            <a:ext cx="3352800" cy="4601817"/>
          </a:xfrm>
          <a:prstGeom prst="roundRect">
            <a:avLst/>
          </a:prstGeom>
          <a:solidFill>
            <a:srgbClr val="F368E0"/>
          </a:solidFill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D5BE17-87AC-4172-BB66-DFFDCD4D3BE5}"/>
              </a:ext>
            </a:extLst>
          </p:cNvPr>
          <p:cNvSpPr/>
          <p:nvPr/>
        </p:nvSpPr>
        <p:spPr>
          <a:xfrm>
            <a:off x="5880652" y="2060713"/>
            <a:ext cx="2438400" cy="350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D75BF-A98A-496C-990E-F4D501C1FD46}"/>
              </a:ext>
            </a:extLst>
          </p:cNvPr>
          <p:cNvSpPr txBox="1"/>
          <p:nvPr/>
        </p:nvSpPr>
        <p:spPr>
          <a:xfrm>
            <a:off x="5880652" y="1422065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Central VCS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660F6-DCF3-4EE9-A0B3-DED2385E7A34}"/>
              </a:ext>
            </a:extLst>
          </p:cNvPr>
          <p:cNvSpPr txBox="1"/>
          <p:nvPr/>
        </p:nvSpPr>
        <p:spPr>
          <a:xfrm>
            <a:off x="6109252" y="225949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Database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30B5A-13C6-4C5C-91AD-705B2E7F82D2}"/>
              </a:ext>
            </a:extLst>
          </p:cNvPr>
          <p:cNvSpPr/>
          <p:nvPr/>
        </p:nvSpPr>
        <p:spPr>
          <a:xfrm>
            <a:off x="6422335" y="3013879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992E94E-17A1-4D50-84A5-D275AAB68B9D}"/>
              </a:ext>
            </a:extLst>
          </p:cNvPr>
          <p:cNvSpPr/>
          <p:nvPr/>
        </p:nvSpPr>
        <p:spPr>
          <a:xfrm>
            <a:off x="6422335" y="3875989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238E0D-C7DC-4111-B31A-FC8F8DC7FDD5}"/>
              </a:ext>
            </a:extLst>
          </p:cNvPr>
          <p:cNvSpPr/>
          <p:nvPr/>
        </p:nvSpPr>
        <p:spPr>
          <a:xfrm>
            <a:off x="6435587" y="4724390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BF168-5974-4C87-90AE-1F7B475644C5}"/>
              </a:ext>
            </a:extLst>
          </p:cNvPr>
          <p:cNvSpPr txBox="1"/>
          <p:nvPr/>
        </p:nvSpPr>
        <p:spPr>
          <a:xfrm>
            <a:off x="6545745" y="3106051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B34E25-FB82-4A1E-A54F-B551DE98D545}"/>
              </a:ext>
            </a:extLst>
          </p:cNvPr>
          <p:cNvSpPr txBox="1"/>
          <p:nvPr/>
        </p:nvSpPr>
        <p:spPr>
          <a:xfrm>
            <a:off x="6494393" y="3992489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EBA035-B6F0-472E-8BD6-1800DB76BCDA}"/>
              </a:ext>
            </a:extLst>
          </p:cNvPr>
          <p:cNvSpPr txBox="1"/>
          <p:nvPr/>
        </p:nvSpPr>
        <p:spPr>
          <a:xfrm>
            <a:off x="6507645" y="4820813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DF3542-9447-4AEA-BC67-2C3B6FCA11CA}"/>
              </a:ext>
            </a:extLst>
          </p:cNvPr>
          <p:cNvSpPr/>
          <p:nvPr/>
        </p:nvSpPr>
        <p:spPr>
          <a:xfrm>
            <a:off x="2070652" y="1422065"/>
            <a:ext cx="2209800" cy="19804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2F1C3-39B8-45B5-936A-B138BC8252E4}"/>
              </a:ext>
            </a:extLst>
          </p:cNvPr>
          <p:cNvSpPr txBox="1"/>
          <p:nvPr/>
        </p:nvSpPr>
        <p:spPr>
          <a:xfrm>
            <a:off x="2445026" y="1677168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25682E-A8C3-4C1E-9F41-88C4B95FF01F}"/>
              </a:ext>
            </a:extLst>
          </p:cNvPr>
          <p:cNvSpPr/>
          <p:nvPr/>
        </p:nvSpPr>
        <p:spPr>
          <a:xfrm>
            <a:off x="2635526" y="2444162"/>
            <a:ext cx="1263926" cy="569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6C7FA2-8107-4612-B308-5630F3EED2D5}"/>
              </a:ext>
            </a:extLst>
          </p:cNvPr>
          <p:cNvSpPr/>
          <p:nvPr/>
        </p:nvSpPr>
        <p:spPr>
          <a:xfrm>
            <a:off x="2059471" y="3654286"/>
            <a:ext cx="2209800" cy="19804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A3FEF7-EEAC-483F-97BC-BFDFABAEF715}"/>
              </a:ext>
            </a:extLst>
          </p:cNvPr>
          <p:cNvSpPr txBox="1"/>
          <p:nvPr/>
        </p:nvSpPr>
        <p:spPr>
          <a:xfrm>
            <a:off x="2433845" y="3909389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546BA5B-BB1D-45D0-A1D3-B9C41E3FD7D7}"/>
              </a:ext>
            </a:extLst>
          </p:cNvPr>
          <p:cNvSpPr/>
          <p:nvPr/>
        </p:nvSpPr>
        <p:spPr>
          <a:xfrm>
            <a:off x="2624345" y="4676383"/>
            <a:ext cx="1263926" cy="569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4B0A01-FF35-4BB1-93BD-5E641E5D9CC1}"/>
              </a:ext>
            </a:extLst>
          </p:cNvPr>
          <p:cNvSpPr txBox="1"/>
          <p:nvPr/>
        </p:nvSpPr>
        <p:spPr>
          <a:xfrm>
            <a:off x="2973871" y="24817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09394-9053-4F4F-9A2F-09EA26EAFE63}"/>
              </a:ext>
            </a:extLst>
          </p:cNvPr>
          <p:cNvSpPr txBox="1"/>
          <p:nvPr/>
        </p:nvSpPr>
        <p:spPr>
          <a:xfrm>
            <a:off x="2973871" y="47584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6DC38B-7D43-4202-BF1C-3E5B61B1A43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899452" y="2812503"/>
            <a:ext cx="2522883" cy="47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2048BE-36D4-4F53-A7D6-D466E36E2344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899452" y="4152827"/>
            <a:ext cx="2522883" cy="84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A60ABD5-A9C6-45E1-8BA5-D92C193755AD}"/>
              </a:ext>
            </a:extLst>
          </p:cNvPr>
          <p:cNvSpPr/>
          <p:nvPr/>
        </p:nvSpPr>
        <p:spPr>
          <a:xfrm>
            <a:off x="8885168" y="1089420"/>
            <a:ext cx="3104322" cy="11474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If(Server==Error)  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2FEEC5-3A32-4411-B5C3-E672D1B4C0D0}"/>
              </a:ext>
            </a:extLst>
          </p:cNvPr>
          <p:cNvCxnSpPr>
            <a:cxnSpLocks/>
            <a:stCxn id="45" idx="4"/>
            <a:endCxn id="2" idx="3"/>
          </p:cNvCxnSpPr>
          <p:nvPr/>
        </p:nvCxnSpPr>
        <p:spPr>
          <a:xfrm flipH="1">
            <a:off x="8763000" y="2236877"/>
            <a:ext cx="1674329" cy="130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7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D1261-24C4-4A00-9371-06B39F21E8E2}"/>
              </a:ext>
            </a:extLst>
          </p:cNvPr>
          <p:cNvSpPr txBox="1"/>
          <p:nvPr/>
        </p:nvSpPr>
        <p:spPr>
          <a:xfrm>
            <a:off x="2514600" y="2286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Không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Muốn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đưa</a:t>
            </a:r>
            <a:r>
              <a:rPr lang="en-US" sz="3600" dirty="0">
                <a:solidFill>
                  <a:srgbClr val="FF0000"/>
                </a:solidFill>
              </a:rPr>
              <a:t> file, </a:t>
            </a:r>
            <a:r>
              <a:rPr lang="en-US" sz="3600" dirty="0" err="1">
                <a:solidFill>
                  <a:srgbClr val="FF0000"/>
                </a:solidFill>
              </a:rPr>
              <a:t>hoặc</a:t>
            </a:r>
            <a:r>
              <a:rPr lang="en-US" sz="3600" dirty="0">
                <a:solidFill>
                  <a:srgbClr val="FF0000"/>
                </a:solidFill>
              </a:rPr>
              <a:t> folder </a:t>
            </a:r>
            <a:r>
              <a:rPr lang="en-US" sz="3600" dirty="0" err="1">
                <a:solidFill>
                  <a:srgbClr val="FF0000"/>
                </a:solidFill>
              </a:rPr>
              <a:t>lên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657C3-24EB-4ECA-AD05-009B7419985B}"/>
              </a:ext>
            </a:extLst>
          </p:cNvPr>
          <p:cNvSpPr txBox="1"/>
          <p:nvPr/>
        </p:nvSpPr>
        <p:spPr>
          <a:xfrm>
            <a:off x="685800" y="180917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+ Tạo file .gitignore </a:t>
            </a:r>
          </a:p>
          <a:p>
            <a:r>
              <a:rPr lang="vi-VN" dirty="0"/>
              <a:t>+ đưa tên file, folder vào đó thì nó sẽ không đưa lên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0B1395-D705-49D7-B373-FD64FC52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295400"/>
            <a:ext cx="4267200" cy="16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0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176D52-38F0-4107-87F6-A8562604B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"/>
            <a:ext cx="8676190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E8EF5-67C5-4ADE-BC95-863B8BC53961}"/>
              </a:ext>
            </a:extLst>
          </p:cNvPr>
          <p:cNvSpPr txBox="1"/>
          <p:nvPr/>
        </p:nvSpPr>
        <p:spPr>
          <a:xfrm>
            <a:off x="1447800" y="2613392"/>
            <a:ext cx="982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B1: Thọ tạo branch master</a:t>
            </a:r>
          </a:p>
          <a:p>
            <a:r>
              <a:rPr lang="vi-VN" sz="25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B2: Push branch master lên</a:t>
            </a:r>
          </a:p>
          <a:p>
            <a:r>
              <a:rPr lang="vi-VN" sz="25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B3: Bình, Đức pull master về và push nhánh lên</a:t>
            </a:r>
          </a:p>
          <a:p>
            <a:r>
              <a:rPr lang="vi-VN" sz="25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B4: Thọ “git pull” và merge bình thường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78F08-DCD5-4E28-BD31-E6506AAEAF2A}"/>
              </a:ext>
            </a:extLst>
          </p:cNvPr>
          <p:cNvSpPr txBox="1"/>
          <p:nvPr/>
        </p:nvSpPr>
        <p:spPr>
          <a:xfrm>
            <a:off x="4419600" y="734199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Làm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endParaRPr lang="vi-VN" sz="3000" b="1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0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20420B-88C6-44AA-BF89-9EA40D527EB3}"/>
              </a:ext>
            </a:extLst>
          </p:cNvPr>
          <p:cNvSpPr txBox="1"/>
          <p:nvPr/>
        </p:nvSpPr>
        <p:spPr>
          <a:xfrm>
            <a:off x="4191000" y="2311063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35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78C61C-4EA4-40BB-8DFE-81C7E8DB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655983"/>
            <a:ext cx="6553200" cy="6096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Version Control Systems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6AD280-300F-4554-AD0A-3FF27DF2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D9855E-1FB9-42CC-82C8-BB1111F8663B}"/>
              </a:ext>
            </a:extLst>
          </p:cNvPr>
          <p:cNvSpPr/>
          <p:nvPr/>
        </p:nvSpPr>
        <p:spPr>
          <a:xfrm>
            <a:off x="8997398" y="1143016"/>
            <a:ext cx="2579204" cy="3780183"/>
          </a:xfrm>
          <a:prstGeom prst="roundRect">
            <a:avLst/>
          </a:prstGeom>
          <a:solidFill>
            <a:srgbClr val="F368E0"/>
          </a:solidFill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D5BE17-87AC-4172-BB66-DFFDCD4D3BE5}"/>
              </a:ext>
            </a:extLst>
          </p:cNvPr>
          <p:cNvSpPr/>
          <p:nvPr/>
        </p:nvSpPr>
        <p:spPr>
          <a:xfrm>
            <a:off x="9138202" y="1949668"/>
            <a:ext cx="2286000" cy="2698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D75BF-A98A-496C-990E-F4D501C1FD46}"/>
              </a:ext>
            </a:extLst>
          </p:cNvPr>
          <p:cNvSpPr txBox="1"/>
          <p:nvPr/>
        </p:nvSpPr>
        <p:spPr>
          <a:xfrm>
            <a:off x="9138202" y="1358468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 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660F6-DCF3-4EE9-A0B3-DED2385E7A34}"/>
              </a:ext>
            </a:extLst>
          </p:cNvPr>
          <p:cNvSpPr txBox="1"/>
          <p:nvPr/>
        </p:nvSpPr>
        <p:spPr>
          <a:xfrm>
            <a:off x="9291429" y="214566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Database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30B5A-13C6-4C5C-91AD-705B2E7F82D2}"/>
              </a:ext>
            </a:extLst>
          </p:cNvPr>
          <p:cNvSpPr/>
          <p:nvPr/>
        </p:nvSpPr>
        <p:spPr>
          <a:xfrm>
            <a:off x="9655865" y="2692804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992E94E-17A1-4D50-84A5-D275AAB68B9D}"/>
              </a:ext>
            </a:extLst>
          </p:cNvPr>
          <p:cNvSpPr/>
          <p:nvPr/>
        </p:nvSpPr>
        <p:spPr>
          <a:xfrm>
            <a:off x="9655865" y="3343696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238E0D-C7DC-4111-B31A-FC8F8DC7FDD5}"/>
              </a:ext>
            </a:extLst>
          </p:cNvPr>
          <p:cNvSpPr/>
          <p:nvPr/>
        </p:nvSpPr>
        <p:spPr>
          <a:xfrm>
            <a:off x="9655865" y="4005585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BF168-5974-4C87-90AE-1F7B475644C5}"/>
              </a:ext>
            </a:extLst>
          </p:cNvPr>
          <p:cNvSpPr txBox="1"/>
          <p:nvPr/>
        </p:nvSpPr>
        <p:spPr>
          <a:xfrm>
            <a:off x="9758569" y="2784976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B34E25-FB82-4A1E-A54F-B551DE98D545}"/>
              </a:ext>
            </a:extLst>
          </p:cNvPr>
          <p:cNvSpPr txBox="1"/>
          <p:nvPr/>
        </p:nvSpPr>
        <p:spPr>
          <a:xfrm>
            <a:off x="9751943" y="3454539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EBA035-B6F0-472E-8BD6-1800DB76BCDA}"/>
              </a:ext>
            </a:extLst>
          </p:cNvPr>
          <p:cNvSpPr txBox="1"/>
          <p:nvPr/>
        </p:nvSpPr>
        <p:spPr>
          <a:xfrm>
            <a:off x="9727923" y="4128266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DF3542-9447-4AEA-BC67-2C3B6FCA11CA}"/>
              </a:ext>
            </a:extLst>
          </p:cNvPr>
          <p:cNvSpPr/>
          <p:nvPr/>
        </p:nvSpPr>
        <p:spPr>
          <a:xfrm>
            <a:off x="5606085" y="1113959"/>
            <a:ext cx="2209800" cy="19804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2F1C3-39B8-45B5-936A-B138BC8252E4}"/>
              </a:ext>
            </a:extLst>
          </p:cNvPr>
          <p:cNvSpPr txBox="1"/>
          <p:nvPr/>
        </p:nvSpPr>
        <p:spPr>
          <a:xfrm>
            <a:off x="5980459" y="1369062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25682E-A8C3-4C1E-9F41-88C4B95FF01F}"/>
              </a:ext>
            </a:extLst>
          </p:cNvPr>
          <p:cNvSpPr/>
          <p:nvPr/>
        </p:nvSpPr>
        <p:spPr>
          <a:xfrm>
            <a:off x="6170959" y="2136056"/>
            <a:ext cx="1263926" cy="569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6C7FA2-8107-4612-B308-5630F3EED2D5}"/>
              </a:ext>
            </a:extLst>
          </p:cNvPr>
          <p:cNvSpPr/>
          <p:nvPr/>
        </p:nvSpPr>
        <p:spPr>
          <a:xfrm>
            <a:off x="5646669" y="4005585"/>
            <a:ext cx="2209800" cy="19804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A3FEF7-EEAC-483F-97BC-BFDFABAEF715}"/>
              </a:ext>
            </a:extLst>
          </p:cNvPr>
          <p:cNvSpPr txBox="1"/>
          <p:nvPr/>
        </p:nvSpPr>
        <p:spPr>
          <a:xfrm>
            <a:off x="6021043" y="4260688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546BA5B-BB1D-45D0-A1D3-B9C41E3FD7D7}"/>
              </a:ext>
            </a:extLst>
          </p:cNvPr>
          <p:cNvSpPr/>
          <p:nvPr/>
        </p:nvSpPr>
        <p:spPr>
          <a:xfrm>
            <a:off x="6211543" y="5027682"/>
            <a:ext cx="1263926" cy="569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4B0A01-FF35-4BB1-93BD-5E641E5D9CC1}"/>
              </a:ext>
            </a:extLst>
          </p:cNvPr>
          <p:cNvSpPr txBox="1"/>
          <p:nvPr/>
        </p:nvSpPr>
        <p:spPr>
          <a:xfrm>
            <a:off x="6509304" y="21736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09394-9053-4F4F-9A2F-09EA26EAFE63}"/>
              </a:ext>
            </a:extLst>
          </p:cNvPr>
          <p:cNvSpPr txBox="1"/>
          <p:nvPr/>
        </p:nvSpPr>
        <p:spPr>
          <a:xfrm>
            <a:off x="6561069" y="51097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86F731-E1BD-4794-95CE-67DA5003F4DC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815885" y="2104175"/>
            <a:ext cx="1181513" cy="928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E8254-57F9-445C-8937-21EE0284AD2F}"/>
              </a:ext>
            </a:extLst>
          </p:cNvPr>
          <p:cNvCxnSpPr>
            <a:cxnSpLocks/>
          </p:cNvCxnSpPr>
          <p:nvPr/>
        </p:nvCxnSpPr>
        <p:spPr>
          <a:xfrm flipV="1">
            <a:off x="7856469" y="3381352"/>
            <a:ext cx="1140929" cy="1566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BFD1F0-C181-4759-9910-A0C44D477657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6710985" y="3094390"/>
            <a:ext cx="40584" cy="911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C58438A-5329-426C-BF0F-DB5DD15510BC}"/>
              </a:ext>
            </a:extLst>
          </p:cNvPr>
          <p:cNvSpPr txBox="1"/>
          <p:nvPr/>
        </p:nvSpPr>
        <p:spPr>
          <a:xfrm>
            <a:off x="1219200" y="1369062"/>
            <a:ext cx="4017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Such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Clients don’t just check out the latest snapshot of the files: they fully mirror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Thus if any server dies, and these systems were collaborating via it, any of the client repositories can be copied back up to the server to restore it</a:t>
            </a:r>
          </a:p>
        </p:txBody>
      </p:sp>
    </p:spTree>
    <p:extLst>
      <p:ext uri="{BB962C8B-B14F-4D97-AF65-F5344CB8AC3E}">
        <p14:creationId xmlns:p14="http://schemas.microsoft.com/office/powerpoint/2010/main" val="14768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D0D7B3-A075-4E33-A943-BA88292F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C872A8-E9FC-4588-8098-53F4FFB7A013}"/>
              </a:ext>
            </a:extLst>
          </p:cNvPr>
          <p:cNvSpPr txBox="1"/>
          <p:nvPr/>
        </p:nvSpPr>
        <p:spPr>
          <a:xfrm>
            <a:off x="3524250" y="425172"/>
            <a:ext cx="514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Introduce about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37946-EED1-473B-94A7-0A43F51682B9}"/>
              </a:ext>
            </a:extLst>
          </p:cNvPr>
          <p:cNvSpPr txBox="1"/>
          <p:nvPr/>
        </p:nvSpPr>
        <p:spPr>
          <a:xfrm>
            <a:off x="1295400" y="1295400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2002, Linux project began using a proprietary called </a:t>
            </a:r>
            <a:r>
              <a:rPr lang="vi-VN" sz="2400" dirty="0"/>
              <a:t>BitKeeper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2005, the relationship go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=&gt;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F31A7-A0E4-4259-897E-EEC7650F439A}"/>
              </a:ext>
            </a:extLst>
          </p:cNvPr>
          <p:cNvSpPr txBox="1"/>
          <p:nvPr/>
        </p:nvSpPr>
        <p:spPr>
          <a:xfrm>
            <a:off x="4019550" y="2667000"/>
            <a:ext cx="929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Snapshots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Nearly Every Operation Is Local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Git Has Integrity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Git Generally Only Adds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The Three States</a:t>
            </a:r>
          </a:p>
        </p:txBody>
      </p:sp>
    </p:spTree>
    <p:extLst>
      <p:ext uri="{BB962C8B-B14F-4D97-AF65-F5344CB8AC3E}">
        <p14:creationId xmlns:p14="http://schemas.microsoft.com/office/powerpoint/2010/main" val="102897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58469-D64E-45D3-925E-856BC1C2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4F3BA1-1588-401D-990A-40FE5CF89BAB}"/>
              </a:ext>
            </a:extLst>
          </p:cNvPr>
          <p:cNvSpPr txBox="1"/>
          <p:nvPr/>
        </p:nvSpPr>
        <p:spPr>
          <a:xfrm>
            <a:off x="4838700" y="326886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Snapshots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A6268-5BD5-46CD-B7C0-467BCA8F6995}"/>
              </a:ext>
            </a:extLst>
          </p:cNvPr>
          <p:cNvSpPr txBox="1"/>
          <p:nvPr/>
        </p:nvSpPr>
        <p:spPr>
          <a:xfrm>
            <a:off x="1524000" y="1342436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The major difference between Git and any VCS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DCD8FC-F0B6-4590-B319-B282CDEDC738}"/>
              </a:ext>
            </a:extLst>
          </p:cNvPr>
          <p:cNvCxnSpPr>
            <a:cxnSpLocks/>
          </p:cNvCxnSpPr>
          <p:nvPr/>
        </p:nvCxnSpPr>
        <p:spPr>
          <a:xfrm>
            <a:off x="1524000" y="2286000"/>
            <a:ext cx="906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B8E16A-2ECF-437E-BCB4-7A3FC0D6BC08}"/>
              </a:ext>
            </a:extLst>
          </p:cNvPr>
          <p:cNvSpPr txBox="1"/>
          <p:nvPr/>
        </p:nvSpPr>
        <p:spPr>
          <a:xfrm>
            <a:off x="4191000" y="1853143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Checking Over Time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CD8182-CA2E-4A5B-BA1A-98004C64093A}"/>
              </a:ext>
            </a:extLst>
          </p:cNvPr>
          <p:cNvSpPr/>
          <p:nvPr/>
        </p:nvSpPr>
        <p:spPr>
          <a:xfrm>
            <a:off x="1600200" y="2514600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87723-A005-4AC6-9155-7F06FB0E9157}"/>
              </a:ext>
            </a:extLst>
          </p:cNvPr>
          <p:cNvSpPr txBox="1"/>
          <p:nvPr/>
        </p:nvSpPr>
        <p:spPr>
          <a:xfrm>
            <a:off x="1656522" y="259662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7841F-D462-4187-A1BA-87FD0BE24214}"/>
              </a:ext>
            </a:extLst>
          </p:cNvPr>
          <p:cNvSpPr/>
          <p:nvPr/>
        </p:nvSpPr>
        <p:spPr>
          <a:xfrm>
            <a:off x="3352800" y="2553719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E52646-48AB-4804-8B16-C4A998AC1417}"/>
              </a:ext>
            </a:extLst>
          </p:cNvPr>
          <p:cNvSpPr txBox="1"/>
          <p:nvPr/>
        </p:nvSpPr>
        <p:spPr>
          <a:xfrm>
            <a:off x="3409122" y="26357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45EECB-8604-48B2-8B4A-A499535E7F9E}"/>
              </a:ext>
            </a:extLst>
          </p:cNvPr>
          <p:cNvSpPr/>
          <p:nvPr/>
        </p:nvSpPr>
        <p:spPr>
          <a:xfrm>
            <a:off x="5049078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5E3665-B9D7-4328-9448-429D55C6E098}"/>
              </a:ext>
            </a:extLst>
          </p:cNvPr>
          <p:cNvSpPr txBox="1"/>
          <p:nvPr/>
        </p:nvSpPr>
        <p:spPr>
          <a:xfrm>
            <a:off x="5105400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D88206-9CE2-45B6-8CCA-6903108697FB}"/>
              </a:ext>
            </a:extLst>
          </p:cNvPr>
          <p:cNvSpPr/>
          <p:nvPr/>
        </p:nvSpPr>
        <p:spPr>
          <a:xfrm>
            <a:off x="6689034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F63ED-B475-4E23-819B-BD620765AC8D}"/>
              </a:ext>
            </a:extLst>
          </p:cNvPr>
          <p:cNvSpPr txBox="1"/>
          <p:nvPr/>
        </p:nvSpPr>
        <p:spPr>
          <a:xfrm>
            <a:off x="6745356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4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9B92D0-C196-465C-BCA4-84B4C08FD522}"/>
              </a:ext>
            </a:extLst>
          </p:cNvPr>
          <p:cNvSpPr/>
          <p:nvPr/>
        </p:nvSpPr>
        <p:spPr>
          <a:xfrm>
            <a:off x="8309112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47A311-2435-4DD8-8318-B4D300E085F6}"/>
              </a:ext>
            </a:extLst>
          </p:cNvPr>
          <p:cNvSpPr txBox="1"/>
          <p:nvPr/>
        </p:nvSpPr>
        <p:spPr>
          <a:xfrm>
            <a:off x="8365434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E5CCBA-AB08-41A6-A5FB-586BF07AB43A}"/>
              </a:ext>
            </a:extLst>
          </p:cNvPr>
          <p:cNvSpPr/>
          <p:nvPr/>
        </p:nvSpPr>
        <p:spPr>
          <a:xfrm>
            <a:off x="1739347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2DC6DE-B8A2-454A-A119-139ED181B928}"/>
              </a:ext>
            </a:extLst>
          </p:cNvPr>
          <p:cNvSpPr txBox="1"/>
          <p:nvPr/>
        </p:nvSpPr>
        <p:spPr>
          <a:xfrm>
            <a:off x="1818861" y="34290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690762-85D6-45A7-824F-FEE76E70CA91}"/>
              </a:ext>
            </a:extLst>
          </p:cNvPr>
          <p:cNvSpPr/>
          <p:nvPr/>
        </p:nvSpPr>
        <p:spPr>
          <a:xfrm>
            <a:off x="1739347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78460A-DF36-42A7-B4B5-3820E3394EEE}"/>
              </a:ext>
            </a:extLst>
          </p:cNvPr>
          <p:cNvSpPr txBox="1"/>
          <p:nvPr/>
        </p:nvSpPr>
        <p:spPr>
          <a:xfrm>
            <a:off x="1818861" y="442865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5DAF00-878F-4EB1-989F-E57A817642A1}"/>
              </a:ext>
            </a:extLst>
          </p:cNvPr>
          <p:cNvSpPr/>
          <p:nvPr/>
        </p:nvSpPr>
        <p:spPr>
          <a:xfrm>
            <a:off x="1739347" y="527018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4792E-68EE-43C0-8F54-136C63612392}"/>
              </a:ext>
            </a:extLst>
          </p:cNvPr>
          <p:cNvSpPr txBox="1"/>
          <p:nvPr/>
        </p:nvSpPr>
        <p:spPr>
          <a:xfrm>
            <a:off x="1818861" y="5506229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B22159-8C71-4CB5-8045-C04D032772BA}"/>
              </a:ext>
            </a:extLst>
          </p:cNvPr>
          <p:cNvSpPr/>
          <p:nvPr/>
        </p:nvSpPr>
        <p:spPr>
          <a:xfrm>
            <a:off x="3409122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C2F213-D54B-4315-A4AD-16E256FA91F7}"/>
              </a:ext>
            </a:extLst>
          </p:cNvPr>
          <p:cNvSpPr txBox="1"/>
          <p:nvPr/>
        </p:nvSpPr>
        <p:spPr>
          <a:xfrm>
            <a:off x="3399183" y="34290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A1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7D93A3-47BA-4B5F-951A-9AFABF67714D}"/>
              </a:ext>
            </a:extLst>
          </p:cNvPr>
          <p:cNvSpPr/>
          <p:nvPr/>
        </p:nvSpPr>
        <p:spPr>
          <a:xfrm>
            <a:off x="6914323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0559BC-ADE8-484A-B203-974CDCA7035C}"/>
              </a:ext>
            </a:extLst>
          </p:cNvPr>
          <p:cNvSpPr txBox="1"/>
          <p:nvPr/>
        </p:nvSpPr>
        <p:spPr>
          <a:xfrm>
            <a:off x="7162800" y="34422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72F9E2-6592-4554-A7F1-B14160E94114}"/>
              </a:ext>
            </a:extLst>
          </p:cNvPr>
          <p:cNvSpPr/>
          <p:nvPr/>
        </p:nvSpPr>
        <p:spPr>
          <a:xfrm>
            <a:off x="6914323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480B-E90A-4C87-ADC4-56BE16F8A62E}"/>
              </a:ext>
            </a:extLst>
          </p:cNvPr>
          <p:cNvSpPr txBox="1"/>
          <p:nvPr/>
        </p:nvSpPr>
        <p:spPr>
          <a:xfrm>
            <a:off x="7150929" y="4428118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198314-9189-4370-BEB6-FE81C75000C9}"/>
              </a:ext>
            </a:extLst>
          </p:cNvPr>
          <p:cNvSpPr/>
          <p:nvPr/>
        </p:nvSpPr>
        <p:spPr>
          <a:xfrm>
            <a:off x="8632134" y="420254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3DA21-B69D-4BD6-916D-1BFAB2F5F172}"/>
              </a:ext>
            </a:extLst>
          </p:cNvPr>
          <p:cNvSpPr txBox="1"/>
          <p:nvPr/>
        </p:nvSpPr>
        <p:spPr>
          <a:xfrm>
            <a:off x="8840578" y="444192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94CCE1-998F-4303-9258-1DB09EC3F73F}"/>
              </a:ext>
            </a:extLst>
          </p:cNvPr>
          <p:cNvSpPr/>
          <p:nvPr/>
        </p:nvSpPr>
        <p:spPr>
          <a:xfrm>
            <a:off x="8632134" y="5196600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C048B8-BCC0-4CD7-A4D5-A726B5E99AC7}"/>
              </a:ext>
            </a:extLst>
          </p:cNvPr>
          <p:cNvSpPr txBox="1"/>
          <p:nvPr/>
        </p:nvSpPr>
        <p:spPr>
          <a:xfrm>
            <a:off x="8859079" y="5459195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D7B6D6C-2872-4258-8BE4-E7251186D49B}"/>
              </a:ext>
            </a:extLst>
          </p:cNvPr>
          <p:cNvSpPr/>
          <p:nvPr/>
        </p:nvSpPr>
        <p:spPr>
          <a:xfrm>
            <a:off x="3409122" y="527018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31B4BE-2F97-4C48-971F-3543C07B00F7}"/>
              </a:ext>
            </a:extLst>
          </p:cNvPr>
          <p:cNvSpPr txBox="1"/>
          <p:nvPr/>
        </p:nvSpPr>
        <p:spPr>
          <a:xfrm>
            <a:off x="3596723" y="551556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2F294B-80FD-496E-98E9-C2735F6E8BF0}"/>
              </a:ext>
            </a:extLst>
          </p:cNvPr>
          <p:cNvSpPr/>
          <p:nvPr/>
        </p:nvSpPr>
        <p:spPr>
          <a:xfrm>
            <a:off x="5145984" y="5226417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1441C-EB87-466C-924C-211040B91386}"/>
              </a:ext>
            </a:extLst>
          </p:cNvPr>
          <p:cNvSpPr txBox="1"/>
          <p:nvPr/>
        </p:nvSpPr>
        <p:spPr>
          <a:xfrm>
            <a:off x="5225498" y="546246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C2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965E51-5541-4237-80D2-0D0F5161C8A8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713382" y="3613666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BCE35D-20F5-4E44-BD17-99FF91CC7420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4303644" y="3640214"/>
            <a:ext cx="26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D734C1-0B8C-4459-82BB-88ECB4D131CE}"/>
              </a:ext>
            </a:extLst>
          </p:cNvPr>
          <p:cNvCxnSpPr>
            <a:cxnSpLocks/>
            <a:stCxn id="23" idx="3"/>
            <a:endCxn id="30" idx="2"/>
          </p:cNvCxnSpPr>
          <p:nvPr/>
        </p:nvCxnSpPr>
        <p:spPr>
          <a:xfrm>
            <a:off x="2713382" y="4613316"/>
            <a:ext cx="4200941" cy="2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938433A-3D04-4B3F-8AA1-2FFE9FF6FF3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713382" y="5690895"/>
            <a:ext cx="616227" cy="2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A3D39CF-5169-458F-BDAD-E000A008330E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491244" y="5683013"/>
            <a:ext cx="665921" cy="1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2C4F94-B228-40BD-9CB7-E84C353FED37}"/>
              </a:ext>
            </a:extLst>
          </p:cNvPr>
          <p:cNvCxnSpPr>
            <a:cxnSpLocks/>
            <a:stCxn id="39" idx="3"/>
            <a:endCxn id="34" idx="2"/>
          </p:cNvCxnSpPr>
          <p:nvPr/>
        </p:nvCxnSpPr>
        <p:spPr>
          <a:xfrm flipV="1">
            <a:off x="6120019" y="5643861"/>
            <a:ext cx="2512115" cy="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15F275B-6100-44AC-B25B-D6DD59ECEA42}"/>
              </a:ext>
            </a:extLst>
          </p:cNvPr>
          <p:cNvSpPr txBox="1"/>
          <p:nvPr/>
        </p:nvSpPr>
        <p:spPr>
          <a:xfrm>
            <a:off x="723347" y="211070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VCS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8FE013E-D34B-46EB-81BD-B20E273AEBE8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7808845" y="4626590"/>
            <a:ext cx="823289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4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58469-D64E-45D3-925E-856BC1C2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4F3BA1-1588-401D-990A-40FE5CF89BAB}"/>
              </a:ext>
            </a:extLst>
          </p:cNvPr>
          <p:cNvSpPr txBox="1"/>
          <p:nvPr/>
        </p:nvSpPr>
        <p:spPr>
          <a:xfrm>
            <a:off x="4838700" y="326886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Snapshots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A6268-5BD5-46CD-B7C0-467BCA8F6995}"/>
              </a:ext>
            </a:extLst>
          </p:cNvPr>
          <p:cNvSpPr txBox="1"/>
          <p:nvPr/>
        </p:nvSpPr>
        <p:spPr>
          <a:xfrm>
            <a:off x="1524000" y="1342436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Git think of its data like a set of snapshots of a miniature filesystem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DCD8FC-F0B6-4590-B319-B282CDEDC738}"/>
              </a:ext>
            </a:extLst>
          </p:cNvPr>
          <p:cNvCxnSpPr>
            <a:cxnSpLocks/>
          </p:cNvCxnSpPr>
          <p:nvPr/>
        </p:nvCxnSpPr>
        <p:spPr>
          <a:xfrm>
            <a:off x="1524000" y="2286000"/>
            <a:ext cx="906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B8E16A-2ECF-437E-BCB4-7A3FC0D6BC08}"/>
              </a:ext>
            </a:extLst>
          </p:cNvPr>
          <p:cNvSpPr txBox="1"/>
          <p:nvPr/>
        </p:nvSpPr>
        <p:spPr>
          <a:xfrm>
            <a:off x="4191000" y="1853143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Checking Over Time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CD8182-CA2E-4A5B-BA1A-98004C64093A}"/>
              </a:ext>
            </a:extLst>
          </p:cNvPr>
          <p:cNvSpPr/>
          <p:nvPr/>
        </p:nvSpPr>
        <p:spPr>
          <a:xfrm>
            <a:off x="1600200" y="2514600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87723-A005-4AC6-9155-7F06FB0E9157}"/>
              </a:ext>
            </a:extLst>
          </p:cNvPr>
          <p:cNvSpPr txBox="1"/>
          <p:nvPr/>
        </p:nvSpPr>
        <p:spPr>
          <a:xfrm>
            <a:off x="1656522" y="259662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7841F-D462-4187-A1BA-87FD0BE24214}"/>
              </a:ext>
            </a:extLst>
          </p:cNvPr>
          <p:cNvSpPr/>
          <p:nvPr/>
        </p:nvSpPr>
        <p:spPr>
          <a:xfrm>
            <a:off x="3352800" y="2553719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E52646-48AB-4804-8B16-C4A998AC1417}"/>
              </a:ext>
            </a:extLst>
          </p:cNvPr>
          <p:cNvSpPr txBox="1"/>
          <p:nvPr/>
        </p:nvSpPr>
        <p:spPr>
          <a:xfrm>
            <a:off x="3409122" y="26357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45EECB-8604-48B2-8B4A-A499535E7F9E}"/>
              </a:ext>
            </a:extLst>
          </p:cNvPr>
          <p:cNvSpPr/>
          <p:nvPr/>
        </p:nvSpPr>
        <p:spPr>
          <a:xfrm>
            <a:off x="5049078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5E3665-B9D7-4328-9448-429D55C6E098}"/>
              </a:ext>
            </a:extLst>
          </p:cNvPr>
          <p:cNvSpPr txBox="1"/>
          <p:nvPr/>
        </p:nvSpPr>
        <p:spPr>
          <a:xfrm>
            <a:off x="5105400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D88206-9CE2-45B6-8CCA-6903108697FB}"/>
              </a:ext>
            </a:extLst>
          </p:cNvPr>
          <p:cNvSpPr/>
          <p:nvPr/>
        </p:nvSpPr>
        <p:spPr>
          <a:xfrm>
            <a:off x="6689034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F63ED-B475-4E23-819B-BD620765AC8D}"/>
              </a:ext>
            </a:extLst>
          </p:cNvPr>
          <p:cNvSpPr txBox="1"/>
          <p:nvPr/>
        </p:nvSpPr>
        <p:spPr>
          <a:xfrm>
            <a:off x="6745356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4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9B92D0-C196-465C-BCA4-84B4C08FD522}"/>
              </a:ext>
            </a:extLst>
          </p:cNvPr>
          <p:cNvSpPr/>
          <p:nvPr/>
        </p:nvSpPr>
        <p:spPr>
          <a:xfrm>
            <a:off x="8309112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47A311-2435-4DD8-8318-B4D300E085F6}"/>
              </a:ext>
            </a:extLst>
          </p:cNvPr>
          <p:cNvSpPr txBox="1"/>
          <p:nvPr/>
        </p:nvSpPr>
        <p:spPr>
          <a:xfrm>
            <a:off x="8365434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E5CCBA-AB08-41A6-A5FB-586BF07AB43A}"/>
              </a:ext>
            </a:extLst>
          </p:cNvPr>
          <p:cNvSpPr/>
          <p:nvPr/>
        </p:nvSpPr>
        <p:spPr>
          <a:xfrm>
            <a:off x="1739347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2DC6DE-B8A2-454A-A119-139ED181B928}"/>
              </a:ext>
            </a:extLst>
          </p:cNvPr>
          <p:cNvSpPr txBox="1"/>
          <p:nvPr/>
        </p:nvSpPr>
        <p:spPr>
          <a:xfrm>
            <a:off x="1818861" y="34290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690762-85D6-45A7-824F-FEE76E70CA91}"/>
              </a:ext>
            </a:extLst>
          </p:cNvPr>
          <p:cNvSpPr/>
          <p:nvPr/>
        </p:nvSpPr>
        <p:spPr>
          <a:xfrm>
            <a:off x="1739347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78460A-DF36-42A7-B4B5-3820E3394EEE}"/>
              </a:ext>
            </a:extLst>
          </p:cNvPr>
          <p:cNvSpPr txBox="1"/>
          <p:nvPr/>
        </p:nvSpPr>
        <p:spPr>
          <a:xfrm>
            <a:off x="1818861" y="442865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5DAF00-878F-4EB1-989F-E57A817642A1}"/>
              </a:ext>
            </a:extLst>
          </p:cNvPr>
          <p:cNvSpPr/>
          <p:nvPr/>
        </p:nvSpPr>
        <p:spPr>
          <a:xfrm>
            <a:off x="1739347" y="527018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4792E-68EE-43C0-8F54-136C63612392}"/>
              </a:ext>
            </a:extLst>
          </p:cNvPr>
          <p:cNvSpPr txBox="1"/>
          <p:nvPr/>
        </p:nvSpPr>
        <p:spPr>
          <a:xfrm>
            <a:off x="1818861" y="5506229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B22159-8C71-4CB5-8045-C04D032772BA}"/>
              </a:ext>
            </a:extLst>
          </p:cNvPr>
          <p:cNvSpPr/>
          <p:nvPr/>
        </p:nvSpPr>
        <p:spPr>
          <a:xfrm>
            <a:off x="3409122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C2F213-D54B-4315-A4AD-16E256FA91F7}"/>
              </a:ext>
            </a:extLst>
          </p:cNvPr>
          <p:cNvSpPr txBox="1"/>
          <p:nvPr/>
        </p:nvSpPr>
        <p:spPr>
          <a:xfrm>
            <a:off x="3399183" y="34290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A1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7D93A3-47BA-4B5F-951A-9AFABF67714D}"/>
              </a:ext>
            </a:extLst>
          </p:cNvPr>
          <p:cNvSpPr/>
          <p:nvPr/>
        </p:nvSpPr>
        <p:spPr>
          <a:xfrm>
            <a:off x="6914323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0559BC-ADE8-484A-B203-974CDCA7035C}"/>
              </a:ext>
            </a:extLst>
          </p:cNvPr>
          <p:cNvSpPr txBox="1"/>
          <p:nvPr/>
        </p:nvSpPr>
        <p:spPr>
          <a:xfrm>
            <a:off x="7162800" y="34422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72F9E2-6592-4554-A7F1-B14160E94114}"/>
              </a:ext>
            </a:extLst>
          </p:cNvPr>
          <p:cNvSpPr/>
          <p:nvPr/>
        </p:nvSpPr>
        <p:spPr>
          <a:xfrm>
            <a:off x="6914323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480B-E90A-4C87-ADC4-56BE16F8A62E}"/>
              </a:ext>
            </a:extLst>
          </p:cNvPr>
          <p:cNvSpPr txBox="1"/>
          <p:nvPr/>
        </p:nvSpPr>
        <p:spPr>
          <a:xfrm>
            <a:off x="7150929" y="4428118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198314-9189-4370-BEB6-FE81C75000C9}"/>
              </a:ext>
            </a:extLst>
          </p:cNvPr>
          <p:cNvSpPr/>
          <p:nvPr/>
        </p:nvSpPr>
        <p:spPr>
          <a:xfrm>
            <a:off x="8632134" y="420254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3DA21-B69D-4BD6-916D-1BFAB2F5F172}"/>
              </a:ext>
            </a:extLst>
          </p:cNvPr>
          <p:cNvSpPr txBox="1"/>
          <p:nvPr/>
        </p:nvSpPr>
        <p:spPr>
          <a:xfrm>
            <a:off x="8840578" y="444192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94CCE1-998F-4303-9258-1DB09EC3F73F}"/>
              </a:ext>
            </a:extLst>
          </p:cNvPr>
          <p:cNvSpPr/>
          <p:nvPr/>
        </p:nvSpPr>
        <p:spPr>
          <a:xfrm>
            <a:off x="8632134" y="5196600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C048B8-BCC0-4CD7-A4D5-A726B5E99AC7}"/>
              </a:ext>
            </a:extLst>
          </p:cNvPr>
          <p:cNvSpPr txBox="1"/>
          <p:nvPr/>
        </p:nvSpPr>
        <p:spPr>
          <a:xfrm>
            <a:off x="8859079" y="5459195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D7B6D6C-2872-4258-8BE4-E7251186D49B}"/>
              </a:ext>
            </a:extLst>
          </p:cNvPr>
          <p:cNvSpPr/>
          <p:nvPr/>
        </p:nvSpPr>
        <p:spPr>
          <a:xfrm>
            <a:off x="3409122" y="527018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31B4BE-2F97-4C48-971F-3543C07B00F7}"/>
              </a:ext>
            </a:extLst>
          </p:cNvPr>
          <p:cNvSpPr txBox="1"/>
          <p:nvPr/>
        </p:nvSpPr>
        <p:spPr>
          <a:xfrm>
            <a:off x="3596723" y="551556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2F294B-80FD-496E-98E9-C2735F6E8BF0}"/>
              </a:ext>
            </a:extLst>
          </p:cNvPr>
          <p:cNvSpPr/>
          <p:nvPr/>
        </p:nvSpPr>
        <p:spPr>
          <a:xfrm>
            <a:off x="5185466" y="5226417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1441C-EB87-466C-924C-211040B91386}"/>
              </a:ext>
            </a:extLst>
          </p:cNvPr>
          <p:cNvSpPr txBox="1"/>
          <p:nvPr/>
        </p:nvSpPr>
        <p:spPr>
          <a:xfrm>
            <a:off x="5264980" y="546246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C2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9CAEC36-A1BB-460D-9F8F-577F8EED6E82}"/>
              </a:ext>
            </a:extLst>
          </p:cNvPr>
          <p:cNvSpPr/>
          <p:nvPr/>
        </p:nvSpPr>
        <p:spPr>
          <a:xfrm>
            <a:off x="3428173" y="4231567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6A3D95-F650-44C5-BF6C-3F0D7645474A}"/>
              </a:ext>
            </a:extLst>
          </p:cNvPr>
          <p:cNvSpPr txBox="1"/>
          <p:nvPr/>
        </p:nvSpPr>
        <p:spPr>
          <a:xfrm>
            <a:off x="3688661" y="4476950"/>
            <a:ext cx="45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B65E83D-51AD-4245-A864-A320AE008417}"/>
              </a:ext>
            </a:extLst>
          </p:cNvPr>
          <p:cNvSpPr/>
          <p:nvPr/>
        </p:nvSpPr>
        <p:spPr>
          <a:xfrm>
            <a:off x="5160066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278E13-A034-4478-B072-64825E22FCCD}"/>
              </a:ext>
            </a:extLst>
          </p:cNvPr>
          <p:cNvSpPr txBox="1"/>
          <p:nvPr/>
        </p:nvSpPr>
        <p:spPr>
          <a:xfrm>
            <a:off x="5383696" y="3442200"/>
            <a:ext cx="81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5D1953C-2085-4AAE-90C2-E310C146DDE5}"/>
              </a:ext>
            </a:extLst>
          </p:cNvPr>
          <p:cNvSpPr/>
          <p:nvPr/>
        </p:nvSpPr>
        <p:spPr>
          <a:xfrm>
            <a:off x="5198166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AAFD46-1FEB-4D26-957B-0EAF27997E1A}"/>
              </a:ext>
            </a:extLst>
          </p:cNvPr>
          <p:cNvSpPr txBox="1"/>
          <p:nvPr/>
        </p:nvSpPr>
        <p:spPr>
          <a:xfrm>
            <a:off x="5491509" y="4465137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0990519-3598-4043-BE1C-65C5E3567F9B}"/>
              </a:ext>
            </a:extLst>
          </p:cNvPr>
          <p:cNvSpPr/>
          <p:nvPr/>
        </p:nvSpPr>
        <p:spPr>
          <a:xfrm>
            <a:off x="6946899" y="5226417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C4DCD5-9A5F-4DD9-A1AA-6F9EEE32A8AF}"/>
              </a:ext>
            </a:extLst>
          </p:cNvPr>
          <p:cNvSpPr txBox="1"/>
          <p:nvPr/>
        </p:nvSpPr>
        <p:spPr>
          <a:xfrm>
            <a:off x="7150928" y="5501059"/>
            <a:ext cx="89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  <a:p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9D0E74-D9D1-4309-96A9-6C3ED1A16536}"/>
              </a:ext>
            </a:extLst>
          </p:cNvPr>
          <p:cNvSpPr/>
          <p:nvPr/>
        </p:nvSpPr>
        <p:spPr>
          <a:xfrm>
            <a:off x="8585199" y="3170384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C82A2A-0AD1-49C3-9041-AE8CEA80E0E7}"/>
              </a:ext>
            </a:extLst>
          </p:cNvPr>
          <p:cNvSpPr txBox="1"/>
          <p:nvPr/>
        </p:nvSpPr>
        <p:spPr>
          <a:xfrm>
            <a:off x="8775973" y="3415975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579F62-6FF2-4424-87D9-ECCAE703FA21}"/>
              </a:ext>
            </a:extLst>
          </p:cNvPr>
          <p:cNvCxnSpPr>
            <a:cxnSpLocks/>
          </p:cNvCxnSpPr>
          <p:nvPr/>
        </p:nvCxnSpPr>
        <p:spPr>
          <a:xfrm>
            <a:off x="3048000" y="3087100"/>
            <a:ext cx="0" cy="300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0C2B38-D1BE-4CFA-85A6-D0FA2B8133D8}"/>
              </a:ext>
            </a:extLst>
          </p:cNvPr>
          <p:cNvCxnSpPr>
            <a:cxnSpLocks/>
          </p:cNvCxnSpPr>
          <p:nvPr/>
        </p:nvCxnSpPr>
        <p:spPr>
          <a:xfrm>
            <a:off x="4838700" y="3087100"/>
            <a:ext cx="17118" cy="288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579F3F-1C5B-4B1B-8868-86E4145B93A1}"/>
              </a:ext>
            </a:extLst>
          </p:cNvPr>
          <p:cNvCxnSpPr>
            <a:cxnSpLocks/>
          </p:cNvCxnSpPr>
          <p:nvPr/>
        </p:nvCxnSpPr>
        <p:spPr>
          <a:xfrm>
            <a:off x="6428617" y="3170384"/>
            <a:ext cx="13044" cy="2803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6E34058-593C-4B1F-AA29-060F876685AD}"/>
              </a:ext>
            </a:extLst>
          </p:cNvPr>
          <p:cNvCxnSpPr>
            <a:cxnSpLocks/>
          </p:cNvCxnSpPr>
          <p:nvPr/>
        </p:nvCxnSpPr>
        <p:spPr>
          <a:xfrm>
            <a:off x="8198126" y="3192953"/>
            <a:ext cx="0" cy="278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33B28B-EEB7-401B-BC5C-8EC02A42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438FF6-417B-4ED5-894D-CB2FB3409BAD}"/>
              </a:ext>
            </a:extLst>
          </p:cNvPr>
          <p:cNvSpPr txBox="1"/>
          <p:nvPr/>
        </p:nvSpPr>
        <p:spPr>
          <a:xfrm>
            <a:off x="3962400" y="3048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Nearly Every Operation Is Local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E635B-E1B3-4B1F-844F-DC5F4B7E206B}"/>
              </a:ext>
            </a:extLst>
          </p:cNvPr>
          <p:cNvSpPr txBox="1"/>
          <p:nvPr/>
        </p:nvSpPr>
        <p:spPr>
          <a:xfrm>
            <a:off x="1905000" y="9144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Most operations on Git only need local files and resources to operate – generally no information is needed from another computer on your network.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4BD7A-C9C2-434E-9845-191BF8F0F587}"/>
              </a:ext>
            </a:extLst>
          </p:cNvPr>
          <p:cNvSpPr txBox="1"/>
          <p:nvPr/>
        </p:nvSpPr>
        <p:spPr>
          <a:xfrm>
            <a:off x="4800600" y="172852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Git Has Integrity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F3F0D-6D0F-43C9-89AF-817141DE2719}"/>
              </a:ext>
            </a:extLst>
          </p:cNvPr>
          <p:cNvSpPr txBox="1"/>
          <p:nvPr/>
        </p:nvSpPr>
        <p:spPr>
          <a:xfrm>
            <a:off x="1905000" y="2142530"/>
            <a:ext cx="906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Everything in Git is check-summed before it is stored and is then referred to by that check-sum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can’t lose information in transit or get file corruption without Git being able to detect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mechanism that Git uses for this check-summing is  called a SHA-1 hash. This is a 40-character string composted of hexadecimal characters (0-9 and a-f) and calculated based on the contents of a file 	or directory structure in Git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F03F8-3059-4F0A-94A9-D59B23B8E4DE}"/>
              </a:ext>
            </a:extLst>
          </p:cNvPr>
          <p:cNvSpPr txBox="1"/>
          <p:nvPr/>
        </p:nvSpPr>
        <p:spPr>
          <a:xfrm>
            <a:off x="3733800" y="423527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Git Generally Only Adds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8DC3-E9AD-4D58-972E-C849A4228604}"/>
              </a:ext>
            </a:extLst>
          </p:cNvPr>
          <p:cNvSpPr txBox="1"/>
          <p:nvPr/>
        </p:nvSpPr>
        <p:spPr>
          <a:xfrm>
            <a:off x="1752600" y="4681715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When you do actions in Git, nearly all of them only add data to the Git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After you commit a snapshot into Git, it is very different to lost , especially if you regularly push your database to another repository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1632</TotalTime>
  <Words>1848</Words>
  <Application>Microsoft Office PowerPoint</Application>
  <PresentationFormat>Widescreen</PresentationFormat>
  <Paragraphs>341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Cambria</vt:lpstr>
      <vt:lpstr>Century Gothic</vt:lpstr>
      <vt:lpstr>Tahoma</vt:lpstr>
      <vt:lpstr>Times New Roman</vt:lpstr>
      <vt:lpstr>Wingdings</vt:lpstr>
      <vt:lpstr>Children Friends 16x9</vt:lpstr>
      <vt:lpstr>GIT &amp; GITHUB</vt:lpstr>
      <vt:lpstr>Introduce about Version Control System (VCS)</vt:lpstr>
      <vt:lpstr>Local Version Control Systems </vt:lpstr>
      <vt:lpstr>Centralized Version Control Systems </vt:lpstr>
      <vt:lpstr>Distributed Version Control Systems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header layout</dc:title>
  <dc:creator>Nguyễn Văn Thọ</dc:creator>
  <cp:keywords/>
  <cp:lastModifiedBy>Nguyễn Văn Thọ</cp:lastModifiedBy>
  <cp:revision>68</cp:revision>
  <dcterms:created xsi:type="dcterms:W3CDTF">2021-01-15T10:17:38Z</dcterms:created>
  <dcterms:modified xsi:type="dcterms:W3CDTF">2021-09-14T22:01:44Z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