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52"/>
  </p:notesMasterIdLst>
  <p:handoutMasterIdLst>
    <p:handoutMasterId r:id="rId53"/>
  </p:handoutMasterIdLst>
  <p:sldIdLst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84" r:id="rId20"/>
    <p:sldId id="286" r:id="rId21"/>
    <p:sldId id="287" r:id="rId22"/>
    <p:sldId id="276" r:id="rId23"/>
    <p:sldId id="285" r:id="rId24"/>
    <p:sldId id="288" r:id="rId25"/>
    <p:sldId id="289" r:id="rId26"/>
    <p:sldId id="278" r:id="rId27"/>
    <p:sldId id="279" r:id="rId28"/>
    <p:sldId id="280" r:id="rId29"/>
    <p:sldId id="281" r:id="rId30"/>
    <p:sldId id="282" r:id="rId31"/>
    <p:sldId id="283" r:id="rId32"/>
    <p:sldId id="290" r:id="rId33"/>
    <p:sldId id="295" r:id="rId34"/>
    <p:sldId id="291" r:id="rId35"/>
    <p:sldId id="292" r:id="rId36"/>
    <p:sldId id="293" r:id="rId37"/>
    <p:sldId id="296" r:id="rId38"/>
    <p:sldId id="297" r:id="rId39"/>
    <p:sldId id="294" r:id="rId40"/>
    <p:sldId id="302" r:id="rId41"/>
    <p:sldId id="303" r:id="rId42"/>
    <p:sldId id="298" r:id="rId43"/>
    <p:sldId id="299" r:id="rId44"/>
    <p:sldId id="301" r:id="rId45"/>
    <p:sldId id="300" r:id="rId46"/>
    <p:sldId id="304" r:id="rId47"/>
    <p:sldId id="305" r:id="rId48"/>
    <p:sldId id="306" r:id="rId49"/>
    <p:sldId id="307" r:id="rId50"/>
    <p:sldId id="26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9AF"/>
    <a:srgbClr val="005490"/>
    <a:srgbClr val="6E1B00"/>
    <a:srgbClr val="6E0000"/>
    <a:srgbClr val="6E2500"/>
    <a:srgbClr val="849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C11A-3159-4284-A0B6-ED6F59E6CE1C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9969F-DF0F-4147-93E2-3549A6B78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7306-35A7-46BC-B11B-6C6C01EC5013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39C-6EBD-4DAC-BE19-5B83BF46A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E69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6810" y="3465371"/>
            <a:ext cx="7946636" cy="4498389"/>
            <a:chOff x="-947324" y="3535924"/>
            <a:chExt cx="6210172" cy="3515418"/>
          </a:xfrm>
        </p:grpSpPr>
        <p:sp>
          <p:nvSpPr>
            <p:cNvPr id="18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8849497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8849497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00897"/>
            <a:ext cx="6172200" cy="4860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6086-278C-43FE-B6CE-293CC04254E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601E-2EBE-4656-A4C3-691010C9C61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5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4FA8-BEDE-441A-86E8-1006C281B9C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2298672"/>
            <a:ext cx="3300984" cy="38934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37629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445508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053387" y="1309356"/>
            <a:ext cx="3300413" cy="82296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4" name="Rectangle 13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78845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4FA8-BEDE-441A-86E8-1006C281B9C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45508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052816" y="4073987"/>
            <a:ext cx="3300984" cy="21180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37629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445508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8053387" y="3403372"/>
            <a:ext cx="3300413" cy="67061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38200" y="1392238"/>
            <a:ext cx="3300413" cy="185623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445508" y="1383734"/>
            <a:ext cx="3300413" cy="185623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053387" y="1383734"/>
            <a:ext cx="3300413" cy="185623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1291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9C6-2D67-45C1-87D1-FC5372AECE0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7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8199" y="-1"/>
            <a:ext cx="11353801" cy="6089651"/>
          </a:xfrm>
          <a:prstGeom prst="rect">
            <a:avLst/>
          </a:prstGeom>
          <a:solidFill>
            <a:srgbClr val="0E6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06" y="709542"/>
            <a:ext cx="7333084" cy="30126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606" y="3804367"/>
            <a:ext cx="7333084" cy="170382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0983F8D0-4835-4868-AE2C-785648C313A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flipH="1">
            <a:off x="6017373" y="2972923"/>
            <a:ext cx="7239681" cy="4150631"/>
            <a:chOff x="-932005" y="3492527"/>
            <a:chExt cx="6300432" cy="3612143"/>
          </a:xfrm>
        </p:grpSpPr>
        <p:sp>
          <p:nvSpPr>
            <p:cNvPr id="15" name="Isosceles Triangle 12"/>
            <p:cNvSpPr/>
            <p:nvPr/>
          </p:nvSpPr>
          <p:spPr>
            <a:xfrm rot="1805607" flipV="1">
              <a:off x="-932005" y="3492527"/>
              <a:ext cx="3352616" cy="291306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2615" h="2913062">
                  <a:moveTo>
                    <a:pt x="0" y="2852155"/>
                  </a:moveTo>
                  <a:lnTo>
                    <a:pt x="1658486" y="0"/>
                  </a:lnTo>
                  <a:lnTo>
                    <a:pt x="3352615" y="2913062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2"/>
            <p:cNvSpPr/>
            <p:nvPr/>
          </p:nvSpPr>
          <p:spPr>
            <a:xfrm rot="8980186" flipH="1" flipV="1">
              <a:off x="2660756" y="4032492"/>
              <a:ext cx="2707671" cy="3072178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2"/>
            <p:cNvSpPr/>
            <p:nvPr/>
          </p:nvSpPr>
          <p:spPr>
            <a:xfrm rot="9040758">
              <a:off x="120630" y="5301194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6" y="986215"/>
            <a:ext cx="2575651" cy="563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5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 Picture">
    <p:bg>
      <p:bgPr>
        <a:solidFill>
          <a:srgbClr val="0E69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206810" y="3465371"/>
            <a:ext cx="7946636" cy="4498389"/>
            <a:chOff x="-947324" y="3535924"/>
            <a:chExt cx="6210172" cy="3515418"/>
          </a:xfrm>
        </p:grpSpPr>
        <p:sp>
          <p:nvSpPr>
            <p:cNvPr id="8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32448" y="0"/>
            <a:ext cx="5559552" cy="68580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986215"/>
            <a:ext cx="5673811" cy="2772985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41936"/>
            <a:ext cx="5673811" cy="86246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147"/>
            <a:ext cx="10515600" cy="50080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E265A015-6745-4EF4-BBF5-601BA00A253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8" name="Rectangle 7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40B-AD2C-45DB-80BE-4D1310445C9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036733"/>
          </a:xfrm>
          <a:prstGeom prst="rect">
            <a:avLst/>
          </a:prstGeom>
          <a:solidFill>
            <a:srgbClr val="0E6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200" y="1746613"/>
            <a:ext cx="6350000" cy="1463040"/>
          </a:xfrm>
        </p:spPr>
        <p:txBody>
          <a:bodyPr anchor="ctr">
            <a:normAutofit/>
          </a:bodyPr>
          <a:lstStyle>
            <a:lvl1pPr algn="l">
              <a:defRPr sz="5000" b="1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4200" y="3237194"/>
            <a:ext cx="6350000" cy="720996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1206810" y="2636429"/>
            <a:ext cx="7946636" cy="4498389"/>
            <a:chOff x="-947324" y="3535924"/>
            <a:chExt cx="6210172" cy="3515418"/>
          </a:xfrm>
        </p:grpSpPr>
        <p:sp>
          <p:nvSpPr>
            <p:cNvPr id="9" name="Isosceles Triangle 12"/>
            <p:cNvSpPr/>
            <p:nvPr/>
          </p:nvSpPr>
          <p:spPr>
            <a:xfrm rot="1805607" flipV="1">
              <a:off x="-947324" y="3535924"/>
              <a:ext cx="3299160" cy="2852156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52615"/>
                <a:gd name="connsiteY0" fmla="*/ 2852155 h 2913062"/>
                <a:gd name="connsiteX1" fmla="*/ 1658486 w 3352615"/>
                <a:gd name="connsiteY1" fmla="*/ 0 h 2913062"/>
                <a:gd name="connsiteX2" fmla="*/ 3352615 w 3352615"/>
                <a:gd name="connsiteY2" fmla="*/ 2913062 h 2913062"/>
                <a:gd name="connsiteX3" fmla="*/ 0 w 3352615"/>
                <a:gd name="connsiteY3" fmla="*/ 2852155 h 2913062"/>
                <a:gd name="connsiteX0" fmla="*/ 0 w 3299158"/>
                <a:gd name="connsiteY0" fmla="*/ 2852155 h 2852155"/>
                <a:gd name="connsiteX1" fmla="*/ 1658486 w 3299158"/>
                <a:gd name="connsiteY1" fmla="*/ 0 h 2852155"/>
                <a:gd name="connsiteX2" fmla="*/ 3299158 w 3299158"/>
                <a:gd name="connsiteY2" fmla="*/ 2831809 h 2852155"/>
                <a:gd name="connsiteX3" fmla="*/ 0 w 3299158"/>
                <a:gd name="connsiteY3" fmla="*/ 2852155 h 285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9158" h="2852155">
                  <a:moveTo>
                    <a:pt x="0" y="2852155"/>
                  </a:moveTo>
                  <a:lnTo>
                    <a:pt x="1658486" y="0"/>
                  </a:lnTo>
                  <a:lnTo>
                    <a:pt x="3299158" y="2831809"/>
                  </a:lnTo>
                  <a:lnTo>
                    <a:pt x="0" y="285215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12"/>
            <p:cNvSpPr/>
            <p:nvPr/>
          </p:nvSpPr>
          <p:spPr>
            <a:xfrm rot="8980186" flipH="1" flipV="1">
              <a:off x="2675001" y="4134702"/>
              <a:ext cx="2587847" cy="2916640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2499565"/>
                <a:gd name="connsiteY0" fmla="*/ 1376940 h 2913062"/>
                <a:gd name="connsiteX1" fmla="*/ 805436 w 2499565"/>
                <a:gd name="connsiteY1" fmla="*/ 0 h 2913062"/>
                <a:gd name="connsiteX2" fmla="*/ 2499565 w 2499565"/>
                <a:gd name="connsiteY2" fmla="*/ 2913062 h 2913062"/>
                <a:gd name="connsiteX3" fmla="*/ 0 w 2499565"/>
                <a:gd name="connsiteY3" fmla="*/ 1376940 h 2913062"/>
                <a:gd name="connsiteX0" fmla="*/ 0 w 2509434"/>
                <a:gd name="connsiteY0" fmla="*/ 1376940 h 2847255"/>
                <a:gd name="connsiteX1" fmla="*/ 805436 w 2509434"/>
                <a:gd name="connsiteY1" fmla="*/ 0 h 2847255"/>
                <a:gd name="connsiteX2" fmla="*/ 2509434 w 2509434"/>
                <a:gd name="connsiteY2" fmla="*/ 2847255 h 2847255"/>
                <a:gd name="connsiteX3" fmla="*/ 0 w 2509434"/>
                <a:gd name="connsiteY3" fmla="*/ 1376940 h 284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434" h="2847255">
                  <a:moveTo>
                    <a:pt x="0" y="1376940"/>
                  </a:moveTo>
                  <a:lnTo>
                    <a:pt x="805436" y="0"/>
                  </a:lnTo>
                  <a:lnTo>
                    <a:pt x="2509434" y="2847255"/>
                  </a:lnTo>
                  <a:lnTo>
                    <a:pt x="0" y="13769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2"/>
            <p:cNvSpPr/>
            <p:nvPr/>
          </p:nvSpPr>
          <p:spPr>
            <a:xfrm rot="9040758">
              <a:off x="120627" y="5280806"/>
              <a:ext cx="3276125" cy="1408312"/>
            </a:xfrm>
            <a:custGeom>
              <a:avLst/>
              <a:gdLst>
                <a:gd name="connsiteX0" fmla="*/ 0 w 1427240"/>
                <a:gd name="connsiteY0" fmla="*/ 2219000 h 2219000"/>
                <a:gd name="connsiteX1" fmla="*/ 713620 w 1427240"/>
                <a:gd name="connsiteY1" fmla="*/ 0 h 2219000"/>
                <a:gd name="connsiteX2" fmla="*/ 1427240 w 1427240"/>
                <a:gd name="connsiteY2" fmla="*/ 2219000 h 2219000"/>
                <a:gd name="connsiteX3" fmla="*/ 0 w 1427240"/>
                <a:gd name="connsiteY3" fmla="*/ 2219000 h 2219000"/>
                <a:gd name="connsiteX0" fmla="*/ 0 w 2407741"/>
                <a:gd name="connsiteY0" fmla="*/ 2846961 h 2846961"/>
                <a:gd name="connsiteX1" fmla="*/ 1694121 w 2407741"/>
                <a:gd name="connsiteY1" fmla="*/ 0 h 2846961"/>
                <a:gd name="connsiteX2" fmla="*/ 2407741 w 2407741"/>
                <a:gd name="connsiteY2" fmla="*/ 2219000 h 2846961"/>
                <a:gd name="connsiteX3" fmla="*/ 0 w 2407741"/>
                <a:gd name="connsiteY3" fmla="*/ 2846961 h 2846961"/>
                <a:gd name="connsiteX0" fmla="*/ 0 w 3267057"/>
                <a:gd name="connsiteY0" fmla="*/ 2846961 h 2846961"/>
                <a:gd name="connsiteX1" fmla="*/ 1694121 w 3267057"/>
                <a:gd name="connsiteY1" fmla="*/ 0 h 2846961"/>
                <a:gd name="connsiteX2" fmla="*/ 3267057 w 3267057"/>
                <a:gd name="connsiteY2" fmla="*/ 2791877 h 2846961"/>
                <a:gd name="connsiteX3" fmla="*/ 0 w 3267057"/>
                <a:gd name="connsiteY3" fmla="*/ 2846961 h 2846961"/>
                <a:gd name="connsiteX0" fmla="*/ 0 w 3432310"/>
                <a:gd name="connsiteY0" fmla="*/ 2846961 h 2946113"/>
                <a:gd name="connsiteX1" fmla="*/ 1694121 w 3432310"/>
                <a:gd name="connsiteY1" fmla="*/ 0 h 2946113"/>
                <a:gd name="connsiteX2" fmla="*/ 3432310 w 3432310"/>
                <a:gd name="connsiteY2" fmla="*/ 2946113 h 2946113"/>
                <a:gd name="connsiteX3" fmla="*/ 0 w 3432310"/>
                <a:gd name="connsiteY3" fmla="*/ 2846961 h 2946113"/>
                <a:gd name="connsiteX0" fmla="*/ 0 w 3432312"/>
                <a:gd name="connsiteY0" fmla="*/ 2846961 h 2868995"/>
                <a:gd name="connsiteX1" fmla="*/ 1694121 w 3432312"/>
                <a:gd name="connsiteY1" fmla="*/ 0 h 2868995"/>
                <a:gd name="connsiteX2" fmla="*/ 3432312 w 3432312"/>
                <a:gd name="connsiteY2" fmla="*/ 2868995 h 2868995"/>
                <a:gd name="connsiteX3" fmla="*/ 0 w 3432312"/>
                <a:gd name="connsiteY3" fmla="*/ 2846961 h 2868995"/>
                <a:gd name="connsiteX0" fmla="*/ 0 w 3432314"/>
                <a:gd name="connsiteY0" fmla="*/ 2846961 h 2868995"/>
                <a:gd name="connsiteX1" fmla="*/ 1694121 w 3432314"/>
                <a:gd name="connsiteY1" fmla="*/ 0 h 2868995"/>
                <a:gd name="connsiteX2" fmla="*/ 3432314 w 3432314"/>
                <a:gd name="connsiteY2" fmla="*/ 2868995 h 2868995"/>
                <a:gd name="connsiteX3" fmla="*/ 0 w 3432314"/>
                <a:gd name="connsiteY3" fmla="*/ 2846961 h 2868995"/>
                <a:gd name="connsiteX0" fmla="*/ 0 w 3432316"/>
                <a:gd name="connsiteY0" fmla="*/ 2846961 h 2846961"/>
                <a:gd name="connsiteX1" fmla="*/ 1694121 w 3432316"/>
                <a:gd name="connsiteY1" fmla="*/ 0 h 2846961"/>
                <a:gd name="connsiteX2" fmla="*/ 3432316 w 3432316"/>
                <a:gd name="connsiteY2" fmla="*/ 2846961 h 2846961"/>
                <a:gd name="connsiteX3" fmla="*/ 0 w 3432316"/>
                <a:gd name="connsiteY3" fmla="*/ 2846961 h 2846961"/>
                <a:gd name="connsiteX0" fmla="*/ 0 w 3388250"/>
                <a:gd name="connsiteY0" fmla="*/ 2846961 h 2913062"/>
                <a:gd name="connsiteX1" fmla="*/ 1694121 w 3388250"/>
                <a:gd name="connsiteY1" fmla="*/ 0 h 2913062"/>
                <a:gd name="connsiteX2" fmla="*/ 3388250 w 3388250"/>
                <a:gd name="connsiteY2" fmla="*/ 2913062 h 2913062"/>
                <a:gd name="connsiteX3" fmla="*/ 0 w 3388250"/>
                <a:gd name="connsiteY3" fmla="*/ 2846961 h 2913062"/>
                <a:gd name="connsiteX0" fmla="*/ 0 w 3388250"/>
                <a:gd name="connsiteY0" fmla="*/ 1952875 h 2018976"/>
                <a:gd name="connsiteX1" fmla="*/ 1142393 w 3388250"/>
                <a:gd name="connsiteY1" fmla="*/ 0 h 2018976"/>
                <a:gd name="connsiteX2" fmla="*/ 3388250 w 3388250"/>
                <a:gd name="connsiteY2" fmla="*/ 2018976 h 2018976"/>
                <a:gd name="connsiteX3" fmla="*/ 0 w 3388250"/>
                <a:gd name="connsiteY3" fmla="*/ 1952875 h 2018976"/>
                <a:gd name="connsiteX0" fmla="*/ 0 w 3297704"/>
                <a:gd name="connsiteY0" fmla="*/ 1952875 h 1952875"/>
                <a:gd name="connsiteX1" fmla="*/ 1142393 w 3297704"/>
                <a:gd name="connsiteY1" fmla="*/ 0 h 1952875"/>
                <a:gd name="connsiteX2" fmla="*/ 3297704 w 3297704"/>
                <a:gd name="connsiteY2" fmla="*/ 1880104 h 1952875"/>
                <a:gd name="connsiteX3" fmla="*/ 0 w 3297704"/>
                <a:gd name="connsiteY3" fmla="*/ 1952875 h 1952875"/>
                <a:gd name="connsiteX0" fmla="*/ 0 w 3271947"/>
                <a:gd name="connsiteY0" fmla="*/ 1952875 h 1952875"/>
                <a:gd name="connsiteX1" fmla="*/ 1142393 w 3271947"/>
                <a:gd name="connsiteY1" fmla="*/ 0 h 1952875"/>
                <a:gd name="connsiteX2" fmla="*/ 3271947 w 3271947"/>
                <a:gd name="connsiteY2" fmla="*/ 1850718 h 1952875"/>
                <a:gd name="connsiteX3" fmla="*/ 0 w 3271947"/>
                <a:gd name="connsiteY3" fmla="*/ 1952875 h 1952875"/>
                <a:gd name="connsiteX0" fmla="*/ 0 w 3280798"/>
                <a:gd name="connsiteY0" fmla="*/ 1952875 h 1952875"/>
                <a:gd name="connsiteX1" fmla="*/ 1142393 w 3280798"/>
                <a:gd name="connsiteY1" fmla="*/ 0 h 1952875"/>
                <a:gd name="connsiteX2" fmla="*/ 3280798 w 3280798"/>
                <a:gd name="connsiteY2" fmla="*/ 1884528 h 1952875"/>
                <a:gd name="connsiteX3" fmla="*/ 0 w 3280798"/>
                <a:gd name="connsiteY3" fmla="*/ 1952875 h 1952875"/>
                <a:gd name="connsiteX0" fmla="*/ 0 w 3280798"/>
                <a:gd name="connsiteY0" fmla="*/ 1301727 h 1301727"/>
                <a:gd name="connsiteX1" fmla="*/ 762504 w 3280798"/>
                <a:gd name="connsiteY1" fmla="*/ 0 h 1301727"/>
                <a:gd name="connsiteX2" fmla="*/ 3280798 w 3280798"/>
                <a:gd name="connsiteY2" fmla="*/ 1233380 h 1301727"/>
                <a:gd name="connsiteX3" fmla="*/ 0 w 3280798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2306140 w 2306140"/>
                <a:gd name="connsiteY2" fmla="*/ 1252858 h 1301727"/>
                <a:gd name="connsiteX3" fmla="*/ 0 w 2306140"/>
                <a:gd name="connsiteY3" fmla="*/ 1301727 h 1301727"/>
                <a:gd name="connsiteX0" fmla="*/ 0 w 2306140"/>
                <a:gd name="connsiteY0" fmla="*/ 1301727 h 1301727"/>
                <a:gd name="connsiteX1" fmla="*/ 762504 w 2306140"/>
                <a:gd name="connsiteY1" fmla="*/ 0 h 1301727"/>
                <a:gd name="connsiteX2" fmla="*/ 1666228 w 2306140"/>
                <a:gd name="connsiteY2" fmla="*/ 731193 h 1301727"/>
                <a:gd name="connsiteX3" fmla="*/ 2306140 w 2306140"/>
                <a:gd name="connsiteY3" fmla="*/ 1252858 h 1301727"/>
                <a:gd name="connsiteX4" fmla="*/ 0 w 2306140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306140 w 2446516"/>
                <a:gd name="connsiteY3" fmla="*/ 1252858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89315 w 2446516"/>
                <a:gd name="connsiteY3" fmla="*/ 1257581 h 1301727"/>
                <a:gd name="connsiteX4" fmla="*/ 0 w 2446516"/>
                <a:gd name="connsiteY4" fmla="*/ 1301727 h 1301727"/>
                <a:gd name="connsiteX0" fmla="*/ 0 w 2446516"/>
                <a:gd name="connsiteY0" fmla="*/ 1301727 h 1301727"/>
                <a:gd name="connsiteX1" fmla="*/ 762504 w 2446516"/>
                <a:gd name="connsiteY1" fmla="*/ 0 h 1301727"/>
                <a:gd name="connsiteX2" fmla="*/ 2446516 w 2446516"/>
                <a:gd name="connsiteY2" fmla="*/ 956856 h 1301727"/>
                <a:gd name="connsiteX3" fmla="*/ 2277787 w 2446516"/>
                <a:gd name="connsiteY3" fmla="*/ 1260816 h 1301727"/>
                <a:gd name="connsiteX4" fmla="*/ 0 w 2446516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7787 w 2439135"/>
                <a:gd name="connsiteY3" fmla="*/ 1260816 h 1301727"/>
                <a:gd name="connsiteX4" fmla="*/ 0 w 2439135"/>
                <a:gd name="connsiteY4" fmla="*/ 1301727 h 1301727"/>
                <a:gd name="connsiteX0" fmla="*/ 0 w 2439135"/>
                <a:gd name="connsiteY0" fmla="*/ 1301727 h 1301727"/>
                <a:gd name="connsiteX1" fmla="*/ 762504 w 2439135"/>
                <a:gd name="connsiteY1" fmla="*/ 0 h 1301727"/>
                <a:gd name="connsiteX2" fmla="*/ 2439135 w 2439135"/>
                <a:gd name="connsiteY2" fmla="*/ 952710 h 1301727"/>
                <a:gd name="connsiteX3" fmla="*/ 2270406 w 2439135"/>
                <a:gd name="connsiteY3" fmla="*/ 1256671 h 1301727"/>
                <a:gd name="connsiteX4" fmla="*/ 0 w 2439135"/>
                <a:gd name="connsiteY4" fmla="*/ 1301727 h 130172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2251496 w 2420225"/>
                <a:gd name="connsiteY3" fmla="*/ 1256671 h 1302637"/>
                <a:gd name="connsiteX4" fmla="*/ 0 w 2420225"/>
                <a:gd name="connsiteY4" fmla="*/ 1302637 h 1302637"/>
                <a:gd name="connsiteX0" fmla="*/ 0 w 2420225"/>
                <a:gd name="connsiteY0" fmla="*/ 1302637 h 1302637"/>
                <a:gd name="connsiteX1" fmla="*/ 743594 w 2420225"/>
                <a:gd name="connsiteY1" fmla="*/ 0 h 1302637"/>
                <a:gd name="connsiteX2" fmla="*/ 2420225 w 2420225"/>
                <a:gd name="connsiteY2" fmla="*/ 952710 h 1302637"/>
                <a:gd name="connsiteX3" fmla="*/ 0 w 2420225"/>
                <a:gd name="connsiteY3" fmla="*/ 1302637 h 1302637"/>
                <a:gd name="connsiteX0" fmla="*/ 0 w 3030295"/>
                <a:gd name="connsiteY0" fmla="*/ 1302637 h 1302637"/>
                <a:gd name="connsiteX1" fmla="*/ 743594 w 3030295"/>
                <a:gd name="connsiteY1" fmla="*/ 0 h 1302637"/>
                <a:gd name="connsiteX2" fmla="*/ 3030295 w 3030295"/>
                <a:gd name="connsiteY2" fmla="*/ 1281166 h 1302637"/>
                <a:gd name="connsiteX3" fmla="*/ 0 w 3030295"/>
                <a:gd name="connsiteY3" fmla="*/ 1302637 h 1302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295" h="1302637">
                  <a:moveTo>
                    <a:pt x="0" y="1302637"/>
                  </a:moveTo>
                  <a:lnTo>
                    <a:pt x="743594" y="0"/>
                  </a:lnTo>
                  <a:lnTo>
                    <a:pt x="3030295" y="1281166"/>
                  </a:lnTo>
                  <a:lnTo>
                    <a:pt x="0" y="13026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E69A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2" y="986215"/>
            <a:ext cx="2575651" cy="5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4441"/>
            <a:ext cx="5181600" cy="50017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065A-9F48-4578-8D96-A1C0CDDF36D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9" name="Rectangle 8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7160"/>
            <a:ext cx="10515600" cy="100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22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D22B-B810-4F41-AA96-5C779E21D0A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D7B6-0AA3-4ACA-90D7-960FB06024FC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7" name="Rectangle 6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1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3BC-A658-406F-82F2-6647044744C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6" name="Rectangle 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59462" y="2835311"/>
            <a:ext cx="3919673" cy="4038599"/>
          </a:xfrm>
          <a:prstGeom prst="rect">
            <a:avLst/>
          </a:prstGeom>
          <a:gradFill flip="none" rotWithShape="1">
            <a:gsLst>
              <a:gs pos="0">
                <a:srgbClr val="00549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21"/>
          <p:cNvSpPr/>
          <p:nvPr/>
        </p:nvSpPr>
        <p:spPr>
          <a:xfrm>
            <a:off x="6" y="-1"/>
            <a:ext cx="4038595" cy="4019342"/>
          </a:xfrm>
          <a:custGeom>
            <a:avLst/>
            <a:gdLst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3727939 h 3727939"/>
              <a:gd name="connsiteX4" fmla="*/ 0 w 3933826"/>
              <a:gd name="connsiteY4" fmla="*/ 0 h 3727939"/>
              <a:gd name="connsiteX0" fmla="*/ 0 w 3933826"/>
              <a:gd name="connsiteY0" fmla="*/ 0 h 3727939"/>
              <a:gd name="connsiteX1" fmla="*/ 3933826 w 3933826"/>
              <a:gd name="connsiteY1" fmla="*/ 0 h 3727939"/>
              <a:gd name="connsiteX2" fmla="*/ 3933826 w 3933826"/>
              <a:gd name="connsiteY2" fmla="*/ 3727939 h 3727939"/>
              <a:gd name="connsiteX3" fmla="*/ 0 w 3933826"/>
              <a:gd name="connsiteY3" fmla="*/ 2944168 h 3727939"/>
              <a:gd name="connsiteX4" fmla="*/ 0 w 3933826"/>
              <a:gd name="connsiteY4" fmla="*/ 0 h 37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6" h="3727939">
                <a:moveTo>
                  <a:pt x="0" y="0"/>
                </a:moveTo>
                <a:lnTo>
                  <a:pt x="3933826" y="0"/>
                </a:lnTo>
                <a:lnTo>
                  <a:pt x="3933826" y="3727939"/>
                </a:lnTo>
                <a:lnTo>
                  <a:pt x="0" y="2944168"/>
                </a:lnTo>
                <a:lnTo>
                  <a:pt x="0" y="0"/>
                </a:lnTo>
                <a:close/>
              </a:path>
            </a:pathLst>
          </a:custGeom>
          <a:solidFill>
            <a:srgbClr val="0E6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287225" y="1495002"/>
            <a:ext cx="3919673" cy="3583079"/>
          </a:xfrm>
          <a:prstGeom prst="rect">
            <a:avLst/>
          </a:prstGeom>
          <a:gradFill flip="none" rotWithShape="1">
            <a:gsLst>
              <a:gs pos="0">
                <a:srgbClr val="0E69A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98839" y="276351"/>
            <a:ext cx="3919673" cy="3376155"/>
          </a:xfrm>
          <a:prstGeom prst="rect">
            <a:avLst/>
          </a:prstGeom>
          <a:gradFill flip="none" rotWithShape="1">
            <a:gsLst>
              <a:gs pos="0">
                <a:srgbClr val="0E69AF"/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198811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521" y="1155689"/>
            <a:ext cx="6951868" cy="4705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98811" cy="38115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1E01-3976-4970-9B2C-3E36752EAE8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918">
            <a:off x="-225662" y="4633137"/>
            <a:ext cx="757000" cy="8347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2" name="Rectangle 21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"/>
            <a:ext cx="12191998" cy="45721"/>
            <a:chOff x="0" y="-2"/>
            <a:chExt cx="12191998" cy="45721"/>
          </a:xfrm>
        </p:grpSpPr>
        <p:sp>
          <p:nvSpPr>
            <p:cNvPr id="26" name="Rectangle 25"/>
            <p:cNvSpPr/>
            <p:nvPr/>
          </p:nvSpPr>
          <p:spPr>
            <a:xfrm rot="5400000" flipH="1">
              <a:off x="10149839" y="-1996442"/>
              <a:ext cx="45719" cy="4038599"/>
            </a:xfrm>
            <a:prstGeom prst="rect">
              <a:avLst/>
            </a:prstGeom>
            <a:solidFill>
              <a:srgbClr val="0E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5400000" flipH="1">
              <a:off x="5757703" y="-2433497"/>
              <a:ext cx="45719" cy="491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 rot="5400000" flipH="1">
              <a:off x="2306001" y="-2306002"/>
              <a:ext cx="45720" cy="4657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53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01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4FA8-BEDE-441A-86E8-1006C281B9C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43e-BM/HR/HDCV/FSOFT V1.2 - ©FPT SOFTWARE – Corporate Training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43F6-4AAB-41F8-A27F-F80078A20D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hidden="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50" y="680786"/>
            <a:ext cx="1260338" cy="564120"/>
          </a:xfrm>
          <a:prstGeom prst="rect">
            <a:avLst/>
          </a:prstGeom>
        </p:spPr>
      </p:pic>
      <p:grpSp>
        <p:nvGrpSpPr>
          <p:cNvPr id="9" name="Group 8" hidden="1"/>
          <p:cNvGrpSpPr/>
          <p:nvPr/>
        </p:nvGrpSpPr>
        <p:grpSpPr>
          <a:xfrm>
            <a:off x="9655372" y="-45203"/>
            <a:ext cx="2364169" cy="639454"/>
            <a:chOff x="9867180" y="-7442"/>
            <a:chExt cx="2364169" cy="639454"/>
          </a:xfrm>
        </p:grpSpPr>
        <p:sp>
          <p:nvSpPr>
            <p:cNvPr id="10" name="Isosceles Triangle 9"/>
            <p:cNvSpPr/>
            <p:nvPr/>
          </p:nvSpPr>
          <p:spPr>
            <a:xfrm rot="17965345">
              <a:off x="11068273" y="477074"/>
              <a:ext cx="166415" cy="14346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20664111">
              <a:off x="10493929" y="222362"/>
              <a:ext cx="176552" cy="1522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 rot="17963645">
              <a:off x="11454533" y="-4846"/>
              <a:ext cx="139588" cy="13439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9859905">
              <a:off x="10775123" y="330870"/>
              <a:ext cx="149934" cy="12925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rot="2099665">
              <a:off x="10646525" y="59185"/>
              <a:ext cx="147148" cy="12685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9800000">
              <a:off x="11201870" y="265352"/>
              <a:ext cx="157874" cy="1360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894444">
              <a:off x="10849071" y="108613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/>
            <p:nvPr/>
          </p:nvSpPr>
          <p:spPr>
            <a:xfrm rot="894444">
              <a:off x="11879897" y="24307"/>
              <a:ext cx="121460" cy="104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21357906">
              <a:off x="11041210" y="19844"/>
              <a:ext cx="162848" cy="14038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894444">
              <a:off x="11294217" y="30204"/>
              <a:ext cx="121460" cy="104706"/>
            </a:xfrm>
            <a:prstGeom prst="triangle">
              <a:avLst/>
            </a:prstGeom>
            <a:solidFill>
              <a:srgbClr val="0DB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 rot="19979461">
              <a:off x="11900278" y="182684"/>
              <a:ext cx="147395" cy="12706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894444">
              <a:off x="10972933" y="240910"/>
              <a:ext cx="121460" cy="104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17965345">
              <a:off x="12029399" y="376188"/>
              <a:ext cx="155738" cy="13425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rot="20305821">
              <a:off x="11678380" y="78806"/>
              <a:ext cx="142338" cy="12046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19134217">
              <a:off x="10368844" y="40282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/>
            <p:cNvSpPr/>
            <p:nvPr/>
          </p:nvSpPr>
          <p:spPr>
            <a:xfrm rot="3368318">
              <a:off x="10154141" y="38223"/>
              <a:ext cx="169776" cy="1687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2728507">
              <a:off x="12161135" y="64119"/>
              <a:ext cx="70419" cy="70008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7848441">
              <a:off x="9871865" y="14157"/>
              <a:ext cx="124064" cy="13343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856561">
              <a:off x="11730713" y="358558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11948255">
              <a:off x="10200272" y="313082"/>
              <a:ext cx="124219" cy="11070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Isosceles Triangle 29"/>
            <p:cNvSpPr/>
            <p:nvPr/>
          </p:nvSpPr>
          <p:spPr>
            <a:xfrm rot="3921467">
              <a:off x="11886555" y="517641"/>
              <a:ext cx="113547" cy="921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sosceles Triangle 30"/>
            <p:cNvSpPr/>
            <p:nvPr/>
          </p:nvSpPr>
          <p:spPr>
            <a:xfrm rot="19134217">
              <a:off x="11485997" y="281985"/>
              <a:ext cx="98213" cy="976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 hidden="1"/>
          <p:cNvGrpSpPr/>
          <p:nvPr/>
        </p:nvGrpSpPr>
        <p:grpSpPr>
          <a:xfrm>
            <a:off x="28952" y="5825443"/>
            <a:ext cx="3066508" cy="1028266"/>
            <a:chOff x="19477" y="6173713"/>
            <a:chExt cx="2062969" cy="691758"/>
          </a:xfrm>
        </p:grpSpPr>
        <p:sp>
          <p:nvSpPr>
            <p:cNvPr id="33" name="Isosceles Triangle 32"/>
            <p:cNvSpPr/>
            <p:nvPr/>
          </p:nvSpPr>
          <p:spPr>
            <a:xfrm rot="7163645">
              <a:off x="432269" y="6750460"/>
              <a:ext cx="96775" cy="9317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33"/>
            <p:cNvSpPr/>
            <p:nvPr/>
          </p:nvSpPr>
          <p:spPr>
            <a:xfrm rot="9059905">
              <a:off x="381730" y="6173713"/>
              <a:ext cx="114143" cy="9839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Isosceles Triangle 34"/>
            <p:cNvSpPr/>
            <p:nvPr/>
          </p:nvSpPr>
          <p:spPr>
            <a:xfrm rot="12899665">
              <a:off x="1051125" y="6742348"/>
              <a:ext cx="112022" cy="9657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Isosceles Triangle 35"/>
            <p:cNvSpPr/>
            <p:nvPr/>
          </p:nvSpPr>
          <p:spPr>
            <a:xfrm rot="9000000">
              <a:off x="455573" y="6447935"/>
              <a:ext cx="120187" cy="10361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Isosceles Triangle 36"/>
            <p:cNvSpPr/>
            <p:nvPr/>
          </p:nvSpPr>
          <p:spPr>
            <a:xfrm rot="11694444">
              <a:off x="1989981" y="6588384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 rot="11694444">
              <a:off x="131733" y="6785760"/>
              <a:ext cx="92465" cy="7971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Isosceles Triangle 38"/>
            <p:cNvSpPr/>
            <p:nvPr/>
          </p:nvSpPr>
          <p:spPr>
            <a:xfrm rot="4657042">
              <a:off x="762725" y="6743285"/>
              <a:ext cx="123974" cy="10687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Isosceles Triangle 39"/>
            <p:cNvSpPr/>
            <p:nvPr/>
          </p:nvSpPr>
          <p:spPr>
            <a:xfrm rot="886245">
              <a:off x="577603" y="6781270"/>
              <a:ext cx="92465" cy="79711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/>
            <p:cNvSpPr/>
            <p:nvPr/>
          </p:nvSpPr>
          <p:spPr>
            <a:xfrm rot="9179461">
              <a:off x="107408" y="6594244"/>
              <a:ext cx="154198" cy="132929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/>
            <p:cNvSpPr/>
            <p:nvPr/>
          </p:nvSpPr>
          <p:spPr>
            <a:xfrm rot="7165345">
              <a:off x="4658" y="6517357"/>
              <a:ext cx="118561" cy="727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9505821">
              <a:off x="269250" y="6732275"/>
              <a:ext cx="108360" cy="917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/>
            <p:cNvSpPr/>
            <p:nvPr/>
          </p:nvSpPr>
          <p:spPr>
            <a:xfrm rot="8334217">
              <a:off x="1299773" y="6778978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Isosceles Triangle 44"/>
            <p:cNvSpPr/>
            <p:nvPr/>
          </p:nvSpPr>
          <p:spPr>
            <a:xfrm rot="14168318">
              <a:off x="1453578" y="6682801"/>
              <a:ext cx="129248" cy="12849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Isosceles Triangle 45"/>
            <p:cNvSpPr/>
            <p:nvPr/>
          </p:nvSpPr>
          <p:spPr>
            <a:xfrm rot="13528507">
              <a:off x="19320" y="6746436"/>
              <a:ext cx="53609" cy="53296"/>
            </a:xfrm>
            <a:prstGeom prst="triangle">
              <a:avLst/>
            </a:prstGeom>
            <a:solidFill>
              <a:srgbClr val="F27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Isosceles Triangle 46"/>
            <p:cNvSpPr/>
            <p:nvPr/>
          </p:nvSpPr>
          <p:spPr>
            <a:xfrm rot="12656561">
              <a:off x="274826" y="6538889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47"/>
            <p:cNvSpPr/>
            <p:nvPr/>
          </p:nvSpPr>
          <p:spPr>
            <a:xfrm rot="14721467">
              <a:off x="132688" y="6419717"/>
              <a:ext cx="86441" cy="701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Isosceles Triangle 48"/>
            <p:cNvSpPr/>
            <p:nvPr/>
          </p:nvSpPr>
          <p:spPr>
            <a:xfrm rot="8334217">
              <a:off x="1751642" y="6662325"/>
              <a:ext cx="74768" cy="743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19" y="147175"/>
            <a:ext cx="10218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3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E69A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E69AF"/>
        </a:buClr>
        <a:buSzPct val="120000"/>
        <a:buFont typeface="Segoe UI" panose="020B0502040204020203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E69AF"/>
        </a:buClr>
        <a:buSzPct val="120000"/>
        <a:buFont typeface="Segoe UI" panose="020B0502040204020203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E69AF"/>
        </a:buClr>
        <a:buSzPct val="120000"/>
        <a:buFont typeface="Segoe UI" panose="020B0502040204020203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E69AF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E69AF"/>
        </a:buClr>
        <a:buSzPct val="120000"/>
        <a:buFont typeface="Segoe UI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58213"/>
            <a:ext cx="10515600" cy="46779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i="1" dirty="0" smtClean="0">
              <a:solidFill>
                <a:srgbClr val="6E1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TRAINING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Create by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ThoNV12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</a:t>
            </a:r>
            <a:r>
              <a:rPr lang="en-US" dirty="0" smtClean="0"/>
              <a:t>FPT SOFTWARE – Corporate Training Center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0"/>
            <a:ext cx="3359021" cy="174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9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/>
              <a:t>Snapshots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713" y="1312703"/>
            <a:ext cx="729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The </a:t>
            </a:r>
            <a:r>
              <a:rPr lang="en-US" dirty="0"/>
              <a:t>major difference between </a:t>
            </a:r>
            <a:r>
              <a:rPr lang="en-US" dirty="0" err="1"/>
              <a:t>Git</a:t>
            </a:r>
            <a:r>
              <a:rPr lang="en-US" dirty="0"/>
              <a:t> and any VCS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723366" y="2518757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390366" y="2085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799566" y="2747357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855888" y="282938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43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552166" y="2786476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608488" y="2868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45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248444" y="2773205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304766" y="28552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47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888400" y="2773205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944722" y="28552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49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508478" y="2773205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564800" y="28552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938713" y="342571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2018227" y="366175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938713" y="442536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2018227" y="466140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938713" y="5502939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2018227" y="5738986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608488" y="342571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598549" y="366175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7113689" y="342571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362166" y="367495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7113689" y="442536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350295" y="466087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831500" y="4435299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9039944" y="4674681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831500" y="542935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9058445" y="5691952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608488" y="5502939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796089" y="5748321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345350" y="5459174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424864" y="5695221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965E51-5541-4237-80D2-0D0F5161C8A8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912748" y="384642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BCE35D-20F5-4E44-BD17-99FF91CC7420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4503010" y="3872971"/>
            <a:ext cx="26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D734C1-0B8C-4459-82BB-88ECB4D131CE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>
            <a:off x="2912748" y="4846073"/>
            <a:ext cx="4200941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38433A-3D04-4B3F-8AA1-2FFE9FF6FF3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912748" y="5923652"/>
            <a:ext cx="616227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3D39CF-5169-458F-BDAD-E000A008330E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690610" y="5915770"/>
            <a:ext cx="665921" cy="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2C4F94-B228-40BD-9CB7-E84C353FED37}"/>
              </a:ext>
            </a:extLst>
          </p:cNvPr>
          <p:cNvCxnSpPr>
            <a:cxnSpLocks/>
            <a:stCxn id="70" idx="3"/>
            <a:endCxn id="65" idx="2"/>
          </p:cNvCxnSpPr>
          <p:nvPr/>
        </p:nvCxnSpPr>
        <p:spPr>
          <a:xfrm flipV="1">
            <a:off x="6319385" y="5876618"/>
            <a:ext cx="2512115" cy="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15F275B-6100-44AC-B25B-D6DD59ECEA42}"/>
              </a:ext>
            </a:extLst>
          </p:cNvPr>
          <p:cNvSpPr txBox="1"/>
          <p:nvPr/>
        </p:nvSpPr>
        <p:spPr>
          <a:xfrm>
            <a:off x="922713" y="23434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VCS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FE013E-D34B-46EB-81BD-B20E273AEBE8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8008211" y="4859347"/>
            <a:ext cx="823289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01701" y="484960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/>
              <a:t>Snapshots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713" y="1312703"/>
            <a:ext cx="72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Git</a:t>
            </a:r>
            <a:r>
              <a:rPr lang="en-US" dirty="0"/>
              <a:t> think of its data like a set of snapshots of a miniature </a:t>
            </a:r>
            <a:r>
              <a:rPr lang="en-US" dirty="0" err="1"/>
              <a:t>filesystem</a:t>
            </a:r>
            <a:r>
              <a:rPr lang="en-US" dirty="0"/>
              <a:t> 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8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8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8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8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85466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64980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C2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9CAEC36-A1BB-460D-9F8F-577F8EED6E82}"/>
              </a:ext>
            </a:extLst>
          </p:cNvPr>
          <p:cNvSpPr/>
          <p:nvPr/>
        </p:nvSpPr>
        <p:spPr>
          <a:xfrm>
            <a:off x="3428173" y="423156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6A3D95-F650-44C5-BF6C-3F0D7645474A}"/>
              </a:ext>
            </a:extLst>
          </p:cNvPr>
          <p:cNvSpPr txBox="1"/>
          <p:nvPr/>
        </p:nvSpPr>
        <p:spPr>
          <a:xfrm>
            <a:off x="3688661" y="4476950"/>
            <a:ext cx="45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B65E83D-51AD-4245-A864-A320AE008417}"/>
              </a:ext>
            </a:extLst>
          </p:cNvPr>
          <p:cNvSpPr/>
          <p:nvPr/>
        </p:nvSpPr>
        <p:spPr>
          <a:xfrm>
            <a:off x="5160066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278E13-A034-4478-B072-64825E22FCCD}"/>
              </a:ext>
            </a:extLst>
          </p:cNvPr>
          <p:cNvSpPr txBox="1"/>
          <p:nvPr/>
        </p:nvSpPr>
        <p:spPr>
          <a:xfrm>
            <a:off x="5383696" y="3442200"/>
            <a:ext cx="8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D1953C-2085-4AAE-90C2-E310C146DDE5}"/>
              </a:ext>
            </a:extLst>
          </p:cNvPr>
          <p:cNvSpPr/>
          <p:nvPr/>
        </p:nvSpPr>
        <p:spPr>
          <a:xfrm>
            <a:off x="5198166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6AAFD46-1FEB-4D26-957B-0EAF27997E1A}"/>
              </a:ext>
            </a:extLst>
          </p:cNvPr>
          <p:cNvSpPr txBox="1"/>
          <p:nvPr/>
        </p:nvSpPr>
        <p:spPr>
          <a:xfrm>
            <a:off x="5491509" y="446513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0990519-3598-4043-BE1C-65C5E3567F9B}"/>
              </a:ext>
            </a:extLst>
          </p:cNvPr>
          <p:cNvSpPr/>
          <p:nvPr/>
        </p:nvSpPr>
        <p:spPr>
          <a:xfrm>
            <a:off x="6946899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C4DCD5-9A5F-4DD9-A1AA-6F9EEE32A8AF}"/>
              </a:ext>
            </a:extLst>
          </p:cNvPr>
          <p:cNvSpPr txBox="1"/>
          <p:nvPr/>
        </p:nvSpPr>
        <p:spPr>
          <a:xfrm>
            <a:off x="7150928" y="5501059"/>
            <a:ext cx="89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  <a:p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F9D0E74-D9D1-4309-96A9-6C3ED1A16536}"/>
              </a:ext>
            </a:extLst>
          </p:cNvPr>
          <p:cNvSpPr/>
          <p:nvPr/>
        </p:nvSpPr>
        <p:spPr>
          <a:xfrm>
            <a:off x="8585199" y="3170384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C82A2A-0AD1-49C3-9041-AE8CEA80E0E7}"/>
              </a:ext>
            </a:extLst>
          </p:cNvPr>
          <p:cNvSpPr txBox="1"/>
          <p:nvPr/>
        </p:nvSpPr>
        <p:spPr>
          <a:xfrm>
            <a:off x="8775973" y="341597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D579F62-6FF2-4424-87D9-ECCAE703FA21}"/>
              </a:ext>
            </a:extLst>
          </p:cNvPr>
          <p:cNvCxnSpPr>
            <a:cxnSpLocks/>
          </p:cNvCxnSpPr>
          <p:nvPr/>
        </p:nvCxnSpPr>
        <p:spPr>
          <a:xfrm>
            <a:off x="3048000" y="3087100"/>
            <a:ext cx="0" cy="300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60C2B38-D1BE-4CFA-85A6-D0FA2B8133D8}"/>
              </a:ext>
            </a:extLst>
          </p:cNvPr>
          <p:cNvCxnSpPr>
            <a:cxnSpLocks/>
          </p:cNvCxnSpPr>
          <p:nvPr/>
        </p:nvCxnSpPr>
        <p:spPr>
          <a:xfrm>
            <a:off x="4838700" y="3087100"/>
            <a:ext cx="17118" cy="288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3579F3F-1C5B-4B1B-8868-86E4145B93A1}"/>
              </a:ext>
            </a:extLst>
          </p:cNvPr>
          <p:cNvCxnSpPr>
            <a:cxnSpLocks/>
          </p:cNvCxnSpPr>
          <p:nvPr/>
        </p:nvCxnSpPr>
        <p:spPr>
          <a:xfrm>
            <a:off x="6428617" y="3170384"/>
            <a:ext cx="13044" cy="280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6E34058-593C-4B1F-AA29-060F876685AD}"/>
              </a:ext>
            </a:extLst>
          </p:cNvPr>
          <p:cNvCxnSpPr>
            <a:cxnSpLocks/>
          </p:cNvCxnSpPr>
          <p:nvPr/>
        </p:nvCxnSpPr>
        <p:spPr>
          <a:xfrm>
            <a:off x="8198126" y="3192953"/>
            <a:ext cx="0" cy="27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/>
              <a:t>Nearly Every Operation Is Local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939923"/>
            <a:ext cx="10690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operations on </a:t>
            </a:r>
            <a:r>
              <a:rPr lang="en-US" dirty="0" err="1"/>
              <a:t>Git</a:t>
            </a:r>
            <a:r>
              <a:rPr lang="en-US" dirty="0"/>
              <a:t> only need local files and resources to operate – generally no information is needed from another computer on your network.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6"/>
          <p:cNvSpPr txBox="1">
            <a:spLocks/>
          </p:cNvSpPr>
          <p:nvPr/>
        </p:nvSpPr>
        <p:spPr>
          <a:xfrm>
            <a:off x="854826" y="1863253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E69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/>
              <a:t>Git</a:t>
            </a:r>
            <a:r>
              <a:rPr lang="en-US" dirty="0"/>
              <a:t> Has Integrity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2515427"/>
            <a:ext cx="10690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check-summed before it is stored and is then referred to by that </a:t>
            </a:r>
            <a:r>
              <a:rPr lang="en-US" dirty="0" smtClean="0"/>
              <a:t>check-sum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can’t lose information in transit or get file corruption without </a:t>
            </a:r>
            <a:r>
              <a:rPr lang="en-US" dirty="0" err="1"/>
              <a:t>Git</a:t>
            </a:r>
            <a:r>
              <a:rPr lang="en-US" dirty="0"/>
              <a:t> being able to detect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mechanism that </a:t>
            </a:r>
            <a:r>
              <a:rPr lang="en-US" dirty="0" err="1"/>
              <a:t>Git</a:t>
            </a:r>
            <a:r>
              <a:rPr lang="en-US" dirty="0"/>
              <a:t> uses for this check-summing is  called a SHA-1 hash. This is a 40-character string composted of hexadecimal characters (0-9 and a-f) and calculated based on the contents of a file 	or directory structure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Title 16"/>
          <p:cNvSpPr txBox="1">
            <a:spLocks/>
          </p:cNvSpPr>
          <p:nvPr/>
        </p:nvSpPr>
        <p:spPr>
          <a:xfrm>
            <a:off x="914399" y="4696006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E69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/>
              <a:t>Git</a:t>
            </a:r>
            <a:r>
              <a:rPr lang="en-US" dirty="0"/>
              <a:t> Generally Only Adds Data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399" y="5295552"/>
            <a:ext cx="10690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you do actions in </a:t>
            </a:r>
            <a:r>
              <a:rPr lang="en-US" dirty="0" err="1"/>
              <a:t>Git</a:t>
            </a:r>
            <a:r>
              <a:rPr lang="en-US" dirty="0"/>
              <a:t>, nearly all of them only add data to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database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you commit a snapshot into </a:t>
            </a:r>
            <a:r>
              <a:rPr lang="en-US" dirty="0" err="1"/>
              <a:t>Git</a:t>
            </a:r>
            <a:r>
              <a:rPr lang="en-US" dirty="0"/>
              <a:t>, it is very different to lost , especially if you regularly push your database to another repository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/>
              <a:t>The Three States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9B2A0-2136-406D-B76B-D0681D992B98}"/>
              </a:ext>
            </a:extLst>
          </p:cNvPr>
          <p:cNvSpPr txBox="1"/>
          <p:nvPr/>
        </p:nvSpPr>
        <p:spPr>
          <a:xfrm>
            <a:off x="1143000" y="10668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has three main states that your files can reside in : </a:t>
            </a:r>
            <a:r>
              <a:rPr lang="en-US" sz="2400" dirty="0">
                <a:solidFill>
                  <a:srgbClr val="FF0000"/>
                </a:solidFill>
              </a:rPr>
              <a:t>committed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modified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staged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2438400" y="2057400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4762500" y="2057400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7137400" y="2057400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25971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49085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71628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00400" y="2743200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470525" y="2743200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99400" y="27432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21">
            <a:extLst>
              <a:ext uri="{FF2B5EF4-FFF2-40B4-BE49-F238E27FC236}">
                <a16:creationId xmlns:a16="http://schemas.microsoft.com/office/drawing/2014/main" id="{F00247E1-2FD6-40A0-A747-3DEDA8A4ABFD}"/>
              </a:ext>
            </a:extLst>
          </p:cNvPr>
          <p:cNvSpPr/>
          <p:nvPr/>
        </p:nvSpPr>
        <p:spPr>
          <a:xfrm flipH="1">
            <a:off x="3206750" y="2895600"/>
            <a:ext cx="4692650" cy="10180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22">
            <a:extLst>
              <a:ext uri="{FF2B5EF4-FFF2-40B4-BE49-F238E27FC236}">
                <a16:creationId xmlns:a16="http://schemas.microsoft.com/office/drawing/2014/main" id="{2410F72B-A691-4A2B-9D76-62AE3501D705}"/>
              </a:ext>
            </a:extLst>
          </p:cNvPr>
          <p:cNvSpPr/>
          <p:nvPr/>
        </p:nvSpPr>
        <p:spPr>
          <a:xfrm>
            <a:off x="3206750" y="4066032"/>
            <a:ext cx="225742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23">
            <a:extLst>
              <a:ext uri="{FF2B5EF4-FFF2-40B4-BE49-F238E27FC236}">
                <a16:creationId xmlns:a16="http://schemas.microsoft.com/office/drawing/2014/main" id="{219DFA16-F50E-4C3F-9E2F-79DD938A1840}"/>
              </a:ext>
            </a:extLst>
          </p:cNvPr>
          <p:cNvSpPr/>
          <p:nvPr/>
        </p:nvSpPr>
        <p:spPr>
          <a:xfrm>
            <a:off x="5518150" y="4724400"/>
            <a:ext cx="2381249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3987800" y="3173783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3267079" y="4278329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Stage Fixes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FC853-110E-41C7-AECD-51A3547A6064}"/>
              </a:ext>
            </a:extLst>
          </p:cNvPr>
          <p:cNvSpPr txBox="1"/>
          <p:nvPr/>
        </p:nvSpPr>
        <p:spPr>
          <a:xfrm>
            <a:off x="5991225" y="4912667"/>
            <a:ext cx="143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/>
              <a:t>The Three States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5756564" y="1762299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8080664" y="1762299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10455564" y="1762299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5915314" y="180176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8226714" y="180176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10480964" y="176229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vi-VN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18564" y="2448099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788689" y="2448099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1217564" y="2448099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7305964" y="2878682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6585243" y="3983228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chemeClr val="bg1"/>
                </a:solidFill>
              </a:rPr>
              <a:t>Stage Fixes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43938F-30C6-4A5D-A94B-C1EE2D9F44FF}"/>
              </a:ext>
            </a:extLst>
          </p:cNvPr>
          <p:cNvCxnSpPr>
            <a:cxnSpLocks/>
          </p:cNvCxnSpPr>
          <p:nvPr/>
        </p:nvCxnSpPr>
        <p:spPr>
          <a:xfrm>
            <a:off x="6524914" y="2878682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E0B75A6-0A48-4595-8909-411BF842D08E}"/>
              </a:ext>
            </a:extLst>
          </p:cNvPr>
          <p:cNvSpPr/>
          <p:nvPr/>
        </p:nvSpPr>
        <p:spPr>
          <a:xfrm>
            <a:off x="7376159" y="2510991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4644E6-698F-4210-840C-136616C75AFD}"/>
              </a:ext>
            </a:extLst>
          </p:cNvPr>
          <p:cNvCxnSpPr>
            <a:cxnSpLocks/>
          </p:cNvCxnSpPr>
          <p:nvPr/>
        </p:nvCxnSpPr>
        <p:spPr>
          <a:xfrm>
            <a:off x="8929355" y="2878682"/>
            <a:ext cx="223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2D04482-668F-4552-B444-A5D1ADEF2651}"/>
              </a:ext>
            </a:extLst>
          </p:cNvPr>
          <p:cNvSpPr/>
          <p:nvPr/>
        </p:nvSpPr>
        <p:spPr>
          <a:xfrm>
            <a:off x="9780600" y="2510991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C6932A-7AB2-46A5-B5C6-8AB20A79779C}"/>
              </a:ext>
            </a:extLst>
          </p:cNvPr>
          <p:cNvCxnSpPr>
            <a:cxnSpLocks/>
          </p:cNvCxnSpPr>
          <p:nvPr/>
        </p:nvCxnSpPr>
        <p:spPr>
          <a:xfrm flipH="1">
            <a:off x="6551211" y="3730247"/>
            <a:ext cx="2208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0F6CF43-98CD-4F63-B90A-A8399033FC8E}"/>
              </a:ext>
            </a:extLst>
          </p:cNvPr>
          <p:cNvSpPr/>
          <p:nvPr/>
        </p:nvSpPr>
        <p:spPr>
          <a:xfrm>
            <a:off x="7376159" y="3242948"/>
            <a:ext cx="50165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vi-V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D8ECA-EAB0-4012-A2D7-AC66F395F287}"/>
              </a:ext>
            </a:extLst>
          </p:cNvPr>
          <p:cNvSpPr txBox="1"/>
          <p:nvPr/>
        </p:nvSpPr>
        <p:spPr>
          <a:xfrm>
            <a:off x="854826" y="1515252"/>
            <a:ext cx="5441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1: + git add nameFile</a:t>
            </a:r>
          </a:p>
          <a:p>
            <a:r>
              <a:rPr lang="vi-VN" dirty="0"/>
              <a:t>2: + git commit –m “ahihi”</a:t>
            </a:r>
            <a:endParaRPr lang="en-US" dirty="0"/>
          </a:p>
          <a:p>
            <a:r>
              <a:rPr lang="en-US" dirty="0"/>
              <a:t>3: + git restore –staged </a:t>
            </a:r>
            <a:r>
              <a:rPr lang="en-US" dirty="0" err="1" smtClean="0"/>
              <a:t>nameFile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err="1" smtClean="0"/>
              <a:t>Key_Number</a:t>
            </a:r>
            <a:r>
              <a:rPr lang="en-US" dirty="0" smtClean="0"/>
              <a:t>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ở commit </a:t>
            </a:r>
            <a:r>
              <a:rPr lang="en-US" dirty="0" err="1"/>
              <a:t>đó</a:t>
            </a:r>
            <a:endParaRPr lang="vi-VN" dirty="0"/>
          </a:p>
          <a:p>
            <a:r>
              <a:rPr lang="en-US" dirty="0" smtClean="0"/>
              <a:t>+ </a:t>
            </a:r>
            <a:r>
              <a:rPr lang="en-US" dirty="0"/>
              <a:t>T</a:t>
            </a:r>
            <a:r>
              <a:rPr lang="vi-VN" dirty="0" smtClean="0"/>
              <a:t>hoát </a:t>
            </a:r>
            <a:r>
              <a:rPr lang="vi-VN" dirty="0"/>
              <a:t>log bấm q</a:t>
            </a:r>
          </a:p>
          <a:p>
            <a:endParaRPr lang="vi-VN" dirty="0"/>
          </a:p>
        </p:txBody>
      </p:sp>
      <p:sp>
        <p:nvSpPr>
          <p:cNvPr id="39" name="TextBox 3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The lifecycle of the status of your files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26B632-3BA0-4F5E-AD27-F18B36A01362}"/>
              </a:ext>
            </a:extLst>
          </p:cNvPr>
          <p:cNvSpPr/>
          <p:nvPr/>
        </p:nvSpPr>
        <p:spPr>
          <a:xfrm>
            <a:off x="1456113" y="1888375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0069C6-8D62-4496-8C58-70F20BFB6BA2}"/>
              </a:ext>
            </a:extLst>
          </p:cNvPr>
          <p:cNvSpPr/>
          <p:nvPr/>
        </p:nvSpPr>
        <p:spPr>
          <a:xfrm>
            <a:off x="3818313" y="1888375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E2DF3B-07CE-495C-97EA-FA3DEF2B9861}"/>
              </a:ext>
            </a:extLst>
          </p:cNvPr>
          <p:cNvSpPr/>
          <p:nvPr/>
        </p:nvSpPr>
        <p:spPr>
          <a:xfrm>
            <a:off x="6332913" y="1888375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C71C3-377E-40E4-A39D-CBB94FA4C93C}"/>
              </a:ext>
            </a:extLst>
          </p:cNvPr>
          <p:cNvSpPr/>
          <p:nvPr/>
        </p:nvSpPr>
        <p:spPr>
          <a:xfrm>
            <a:off x="8840887" y="1888375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D14B-A141-468A-A47C-D43609B8A35E}"/>
              </a:ext>
            </a:extLst>
          </p:cNvPr>
          <p:cNvSpPr txBox="1"/>
          <p:nvPr/>
        </p:nvSpPr>
        <p:spPr>
          <a:xfrm>
            <a:off x="1459426" y="199374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Untracked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7AE60-015A-47D7-8B3F-41EFFAF5F606}"/>
              </a:ext>
            </a:extLst>
          </p:cNvPr>
          <p:cNvSpPr txBox="1"/>
          <p:nvPr/>
        </p:nvSpPr>
        <p:spPr>
          <a:xfrm>
            <a:off x="3814999" y="2000442"/>
            <a:ext cx="183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Unmodified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C6BB-D299-4D76-9C7B-869C4B7EBA16}"/>
              </a:ext>
            </a:extLst>
          </p:cNvPr>
          <p:cNvSpPr txBox="1"/>
          <p:nvPr/>
        </p:nvSpPr>
        <p:spPr>
          <a:xfrm>
            <a:off x="6455495" y="200044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AC76A-8966-4720-AF3E-75CEAF61CF5A}"/>
              </a:ext>
            </a:extLst>
          </p:cNvPr>
          <p:cNvSpPr txBox="1"/>
          <p:nvPr/>
        </p:nvSpPr>
        <p:spPr>
          <a:xfrm>
            <a:off x="9152313" y="198985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Staged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46A72-42A9-4200-BB87-511A960AB61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94313" y="2574175"/>
            <a:ext cx="0" cy="381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26FED1-A1B8-4F9E-A6C8-A100A1A1B5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56513" y="2574175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F4D10-4E7C-4855-8411-BD33016436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71113" y="2574175"/>
            <a:ext cx="0" cy="3657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7D334E-0BBF-4C7C-B5D2-C16D42CA7AA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79087" y="2574175"/>
            <a:ext cx="6626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23">
            <a:extLst>
              <a:ext uri="{FF2B5EF4-FFF2-40B4-BE49-F238E27FC236}">
                <a16:creationId xmlns:a16="http://schemas.microsoft.com/office/drawing/2014/main" id="{A7788A79-9271-4D9D-BECD-6A20E097178C}"/>
              </a:ext>
            </a:extLst>
          </p:cNvPr>
          <p:cNvSpPr/>
          <p:nvPr/>
        </p:nvSpPr>
        <p:spPr>
          <a:xfrm>
            <a:off x="2307566" y="2783361"/>
            <a:ext cx="7371521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24">
            <a:extLst>
              <a:ext uri="{FF2B5EF4-FFF2-40B4-BE49-F238E27FC236}">
                <a16:creationId xmlns:a16="http://schemas.microsoft.com/office/drawing/2014/main" id="{722060EE-2EB9-4404-8B4A-81EA156255E4}"/>
              </a:ext>
            </a:extLst>
          </p:cNvPr>
          <p:cNvSpPr/>
          <p:nvPr/>
        </p:nvSpPr>
        <p:spPr>
          <a:xfrm>
            <a:off x="4683028" y="3447515"/>
            <a:ext cx="2507969" cy="685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25">
            <a:extLst>
              <a:ext uri="{FF2B5EF4-FFF2-40B4-BE49-F238E27FC236}">
                <a16:creationId xmlns:a16="http://schemas.microsoft.com/office/drawing/2014/main" id="{58CB8C29-D73B-41E5-A615-1CD205C90E65}"/>
              </a:ext>
            </a:extLst>
          </p:cNvPr>
          <p:cNvSpPr/>
          <p:nvPr/>
        </p:nvSpPr>
        <p:spPr>
          <a:xfrm>
            <a:off x="7177745" y="4035228"/>
            <a:ext cx="2507968" cy="77571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26">
            <a:extLst>
              <a:ext uri="{FF2B5EF4-FFF2-40B4-BE49-F238E27FC236}">
                <a16:creationId xmlns:a16="http://schemas.microsoft.com/office/drawing/2014/main" id="{21158690-DB0A-465E-9621-4A3A2D638C92}"/>
              </a:ext>
            </a:extLst>
          </p:cNvPr>
          <p:cNvSpPr/>
          <p:nvPr/>
        </p:nvSpPr>
        <p:spPr>
          <a:xfrm flipH="1">
            <a:off x="2294313" y="4458104"/>
            <a:ext cx="2362200" cy="8599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7">
            <a:extLst>
              <a:ext uri="{FF2B5EF4-FFF2-40B4-BE49-F238E27FC236}">
                <a16:creationId xmlns:a16="http://schemas.microsoft.com/office/drawing/2014/main" id="{D5F10E80-1E81-4D13-9E2F-2CC508BFD188}"/>
              </a:ext>
            </a:extLst>
          </p:cNvPr>
          <p:cNvSpPr/>
          <p:nvPr/>
        </p:nvSpPr>
        <p:spPr>
          <a:xfrm flipH="1">
            <a:off x="4656513" y="5122258"/>
            <a:ext cx="4987792" cy="88141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D6A4FC-3E6C-45BB-890E-FCD2A116A067}"/>
              </a:ext>
            </a:extLst>
          </p:cNvPr>
          <p:cNvSpPr txBox="1"/>
          <p:nvPr/>
        </p:nvSpPr>
        <p:spPr>
          <a:xfrm>
            <a:off x="2469884" y="2941595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Add the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F57E3-D75A-46E4-BF8B-998B87894ECB}"/>
              </a:ext>
            </a:extLst>
          </p:cNvPr>
          <p:cNvSpPr txBox="1"/>
          <p:nvPr/>
        </p:nvSpPr>
        <p:spPr>
          <a:xfrm>
            <a:off x="4696266" y="3577707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Edit the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2EAC9-6644-4649-89BD-58ACB8916FB7}"/>
              </a:ext>
            </a:extLst>
          </p:cNvPr>
          <p:cNvSpPr txBox="1"/>
          <p:nvPr/>
        </p:nvSpPr>
        <p:spPr>
          <a:xfrm>
            <a:off x="2648799" y="4666114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Remove the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61A137-9DEE-4F89-964A-AE1B1824EB5A}"/>
              </a:ext>
            </a:extLst>
          </p:cNvPr>
          <p:cNvSpPr txBox="1"/>
          <p:nvPr/>
        </p:nvSpPr>
        <p:spPr>
          <a:xfrm>
            <a:off x="7164486" y="4244574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Stage the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493412-DA4E-44E5-AD2E-C3D385B893CB}"/>
              </a:ext>
            </a:extLst>
          </p:cNvPr>
          <p:cNvSpPr txBox="1"/>
          <p:nvPr/>
        </p:nvSpPr>
        <p:spPr>
          <a:xfrm>
            <a:off x="7525598" y="5361850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12065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Recoding changes to the Repository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460334" y="1634036"/>
            <a:ext cx="97867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Git</a:t>
            </a:r>
            <a:r>
              <a:rPr lang="en-US" sz="2800" dirty="0"/>
              <a:t> status  </a:t>
            </a:r>
            <a:r>
              <a:rPr lang="en-US" sz="2800" dirty="0" smtClean="0"/>
              <a:t>:</a:t>
            </a:r>
            <a:r>
              <a:rPr lang="en-US" sz="2800" dirty="0"/>
              <a:t>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Git</a:t>
            </a:r>
            <a:r>
              <a:rPr lang="en-US" sz="2800" dirty="0"/>
              <a:t> add “</a:t>
            </a:r>
            <a:r>
              <a:rPr lang="vi-VN" sz="2800" dirty="0"/>
              <a:t>Tenfile</a:t>
            </a:r>
            <a:r>
              <a:rPr lang="en-US" sz="2800" dirty="0"/>
              <a:t>”: 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Viewing your stager and </a:t>
            </a:r>
            <a:r>
              <a:rPr lang="vi-VN" sz="2800" dirty="0"/>
              <a:t>unstaged</a:t>
            </a:r>
            <a:r>
              <a:rPr lang="en-US" sz="2800" dirty="0"/>
              <a:t>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Git</a:t>
            </a:r>
            <a:r>
              <a:rPr lang="en-US" sz="2800" dirty="0"/>
              <a:t> commit -a –m “</a:t>
            </a:r>
            <a:r>
              <a:rPr lang="vi-VN" sz="2800" dirty="0"/>
              <a:t>ahihi</a:t>
            </a:r>
            <a:r>
              <a:rPr lang="en-US" sz="2800" dirty="0"/>
              <a:t>”  :Committing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Git</a:t>
            </a:r>
            <a:r>
              <a:rPr lang="en-US" sz="2800" dirty="0"/>
              <a:t> add *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rm</a:t>
            </a:r>
            <a:r>
              <a:rPr lang="en-US" sz="2800" dirty="0"/>
              <a:t> –cached 12.txt: 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Moving files: </a:t>
            </a:r>
            <a:r>
              <a:rPr lang="en-US" sz="2800" dirty="0" err="1"/>
              <a:t>git</a:t>
            </a:r>
            <a:r>
              <a:rPr lang="en-US" sz="2800" dirty="0"/>
              <a:t> mv </a:t>
            </a:r>
            <a:r>
              <a:rPr lang="en-US" sz="2800" dirty="0" err="1"/>
              <a:t>file_from</a:t>
            </a:r>
            <a:r>
              <a:rPr lang="en-US" sz="2800" dirty="0"/>
              <a:t> </a:t>
            </a:r>
            <a:r>
              <a:rPr lang="en-US" sz="2800" dirty="0" err="1"/>
              <a:t>file_to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12065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err="1"/>
              <a:t>Unmodifying</a:t>
            </a:r>
            <a:r>
              <a:rPr lang="en-US" dirty="0"/>
              <a:t> a </a:t>
            </a:r>
            <a:r>
              <a:rPr lang="en-US" dirty="0" err="1"/>
              <a:t>modifiled</a:t>
            </a:r>
            <a:r>
              <a:rPr lang="en-US" dirty="0"/>
              <a:t>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8524" y="1417905"/>
            <a:ext cx="5314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Git</a:t>
            </a:r>
            <a:r>
              <a:rPr lang="en-US" sz="2800" dirty="0"/>
              <a:t> checkout -- </a:t>
            </a:r>
            <a:r>
              <a:rPr lang="en-US" sz="2800" dirty="0" err="1"/>
              <a:t>namefile</a:t>
            </a:r>
            <a:endParaRPr lang="en-US" sz="2800" dirty="0"/>
          </a:p>
        </p:txBody>
      </p:sp>
      <p:sp>
        <p:nvSpPr>
          <p:cNvPr id="27" name="Title 16"/>
          <p:cNvSpPr txBox="1">
            <a:spLocks/>
          </p:cNvSpPr>
          <p:nvPr/>
        </p:nvSpPr>
        <p:spPr>
          <a:xfrm>
            <a:off x="854826" y="2498559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E69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Untracked a </a:t>
            </a:r>
            <a:r>
              <a:rPr lang="en-US" dirty="0"/>
              <a:t>Staged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18524" y="3504399"/>
            <a:ext cx="5314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reset HEAD </a:t>
            </a:r>
            <a:r>
              <a:rPr lang="en-US" sz="2800" dirty="0" err="1"/>
              <a:t>namefile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12065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Viewing The Commit History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9047" y="1875105"/>
            <a:ext cx="99004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200" dirty="0"/>
              <a:t>You can also use -2, which limits the output to only the last two entries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 err="1"/>
              <a:t>Git</a:t>
            </a:r>
            <a:r>
              <a:rPr lang="en-US" sz="2200" dirty="0"/>
              <a:t> log –p -2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 err="1"/>
              <a:t>Git</a:t>
            </a:r>
            <a:r>
              <a:rPr lang="en-US" sz="2200" dirty="0"/>
              <a:t> log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/>
              <a:t>If you want to see some abbreviated start for each commit you can use the –start option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/>
              <a:t>The –start option prints below each commit entry a list of modified files, how many files were changed, and how many lines in those files added and removed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 err="1"/>
              <a:t>Git</a:t>
            </a:r>
            <a:r>
              <a:rPr lang="en-US" sz="2200" dirty="0"/>
              <a:t> log –start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Pull 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2808F-2DCD-49B0-B32D-043C0BE1A085}"/>
              </a:ext>
            </a:extLst>
          </p:cNvPr>
          <p:cNvSpPr txBox="1"/>
          <p:nvPr/>
        </p:nvSpPr>
        <p:spPr>
          <a:xfrm>
            <a:off x="1554480" y="1907770"/>
            <a:ext cx="95707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Create </a:t>
            </a:r>
            <a:r>
              <a:rPr lang="vi-VN" sz="2800" dirty="0" smtClean="0"/>
              <a:t>foder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Click </a:t>
            </a:r>
            <a:r>
              <a:rPr lang="en-US" sz="2800" dirty="0"/>
              <a:t>“</a:t>
            </a:r>
            <a:r>
              <a:rPr lang="en-US" sz="2800" dirty="0" err="1"/>
              <a:t>Git</a:t>
            </a:r>
            <a:r>
              <a:rPr lang="en-US" sz="2800" dirty="0"/>
              <a:t> bash here”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vi-VN" sz="2800" dirty="0"/>
              <a:t>init</a:t>
            </a:r>
            <a:r>
              <a:rPr lang="en-US" sz="2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remote add origin http://......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pull origin master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2080" y="2493373"/>
            <a:ext cx="7310120" cy="14630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(VCS)</a:t>
            </a:r>
            <a:endParaRPr lang="en-US" sz="3200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2808F-2DCD-49B0-B32D-043C0BE1A085}"/>
              </a:ext>
            </a:extLst>
          </p:cNvPr>
          <p:cNvSpPr txBox="1"/>
          <p:nvPr/>
        </p:nvSpPr>
        <p:spPr>
          <a:xfrm>
            <a:off x="1554480" y="1907770"/>
            <a:ext cx="957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Create </a:t>
            </a:r>
            <a:r>
              <a:rPr lang="vi-VN" sz="2800" dirty="0" smtClean="0"/>
              <a:t>foder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Click </a:t>
            </a:r>
            <a:r>
              <a:rPr lang="en-US" sz="2800" dirty="0"/>
              <a:t>“</a:t>
            </a:r>
            <a:r>
              <a:rPr lang="en-US" sz="2800" dirty="0" err="1"/>
              <a:t>Git</a:t>
            </a:r>
            <a:r>
              <a:rPr lang="en-US" sz="2800" dirty="0"/>
              <a:t> bash here”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 http</a:t>
            </a:r>
            <a:r>
              <a:rPr lang="en-US" sz="2800" dirty="0"/>
              <a:t>://......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CD </a:t>
            </a:r>
            <a:r>
              <a:rPr lang="en-US" sz="2800" dirty="0" err="1" smtClean="0"/>
              <a:t>Name_Repo</a:t>
            </a:r>
            <a:endParaRPr lang="en-US" sz="2800" dirty="0"/>
          </a:p>
          <a:p>
            <a:endParaRPr lang="vi-V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12065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5490"/>
                </a:solidFill>
              </a:rPr>
              <a:t>Origin</a:t>
            </a:r>
            <a:endParaRPr lang="en-US" dirty="0">
              <a:solidFill>
                <a:srgbClr val="00549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8524" y="1417905"/>
            <a:ext cx="985190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Là 1 short name đại diện cho cái remote https:…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mình có 1 git ở local mà muốn liên kết với 1 github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Git remote add &lt;short name&gt; &lt;link&gt;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Ta fetch repo về tuy nhiên thì nó để xem code có gì mới không thôi chứ không phải hành động download code về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git fetch [remote name]      (git fetch origin)</a:t>
            </a:r>
          </a:p>
          <a:p>
            <a:pPr lvl="1" algn="just"/>
            <a:endParaRPr lang="vi-VN" sz="25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git remote -v: show ra origin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git remote rename origin vantho : rename origin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git remote rm vantho</a:t>
            </a:r>
          </a:p>
          <a:p>
            <a:pPr algn="just"/>
            <a:endParaRPr lang="vi-V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12065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--amend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8524" y="1417905"/>
            <a:ext cx="985190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Ta mới commit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 smtClean="0"/>
              <a:t>Ta add thêm 1 file và tạo commit nữa thì thành 2 commit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457200" indent="-457200" algn="just">
              <a:buFont typeface="Symbol" panose="05050102010706020507" pitchFamily="18" charset="2"/>
              <a:buChar char="Þ"/>
            </a:pPr>
            <a:r>
              <a:rPr lang="vi-VN" sz="2800" dirty="0" smtClean="0"/>
              <a:t>Git commit –amend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800" dirty="0" smtClean="0"/>
              <a:t>Commit sau ghi đè commit trước và them file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800" dirty="0" smtClean="0"/>
              <a:t>Tránh tạo nhiều commit không cần thiết</a:t>
            </a:r>
            <a:endParaRPr lang="vi-V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6F414-4491-4BC8-B72B-64080071C33E}"/>
              </a:ext>
            </a:extLst>
          </p:cNvPr>
          <p:cNvSpPr txBox="1"/>
          <p:nvPr/>
        </p:nvSpPr>
        <p:spPr>
          <a:xfrm>
            <a:off x="2133600" y="1143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B1. Create New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2C444-4CBA-4DA0-B4C2-7695F99F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88" y="1723505"/>
            <a:ext cx="6315075" cy="4867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7B39D-E9D3-4115-9FF1-94E72CDB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27" y="1022466"/>
            <a:ext cx="7415283" cy="5486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38A3D-B6A3-486E-B26A-058097CD1AD2}"/>
              </a:ext>
            </a:extLst>
          </p:cNvPr>
          <p:cNvSpPr txBox="1"/>
          <p:nvPr/>
        </p:nvSpPr>
        <p:spPr>
          <a:xfrm>
            <a:off x="2388524" y="1632065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Create 1 </a:t>
            </a:r>
            <a:r>
              <a:rPr lang="vi-VN" sz="2000" dirty="0">
                <a:solidFill>
                  <a:srgbClr val="00B050"/>
                </a:solidFill>
              </a:rPr>
              <a:t>forder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B3. Choose “Git Bash Here”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B4. “Git </a:t>
            </a:r>
            <a:r>
              <a:rPr lang="vi-VN" sz="2000" dirty="0">
                <a:solidFill>
                  <a:srgbClr val="00B050"/>
                </a:solidFill>
              </a:rPr>
              <a:t>init</a:t>
            </a:r>
            <a:r>
              <a:rPr lang="en-US" sz="2000" dirty="0">
                <a:solidFill>
                  <a:srgbClr val="00B050"/>
                </a:solidFill>
              </a:rPr>
              <a:t>” : Create 1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E16C0-FB51-4931-9832-20615338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24" y="3067860"/>
            <a:ext cx="8200000" cy="11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4BE7D-3300-4E7B-9D40-1ACFD64F635F}"/>
              </a:ext>
            </a:extLst>
          </p:cNvPr>
          <p:cNvSpPr txBox="1"/>
          <p:nvPr/>
        </p:nvSpPr>
        <p:spPr>
          <a:xfrm>
            <a:off x="3027724" y="2673128"/>
            <a:ext cx="33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some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23D5B-2D37-4AA4-8985-44963E522765}"/>
              </a:ext>
            </a:extLst>
          </p:cNvPr>
          <p:cNvSpPr txBox="1"/>
          <p:nvPr/>
        </p:nvSpPr>
        <p:spPr>
          <a:xfrm>
            <a:off x="2388524" y="4451465"/>
            <a:ext cx="33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B5. Click “git status”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3D528-27C8-4070-88B4-BDCB7E7E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24" y="5034007"/>
            <a:ext cx="8190476" cy="1152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18A13-DA06-43FF-937F-5A68500D2C4E}"/>
              </a:ext>
            </a:extLst>
          </p:cNvPr>
          <p:cNvSpPr txBox="1"/>
          <p:nvPr/>
        </p:nvSpPr>
        <p:spPr>
          <a:xfrm>
            <a:off x="2247207" y="13826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B6: - Click “ git add .”  or  “ git add *”  : Add all file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- </a:t>
            </a:r>
            <a:r>
              <a:rPr lang="vi-VN" sz="2000" dirty="0">
                <a:solidFill>
                  <a:srgbClr val="00B050"/>
                </a:solidFill>
              </a:rPr>
              <a:t>Cick</a:t>
            </a:r>
            <a:r>
              <a:rPr lang="en-US" sz="2000" dirty="0">
                <a:solidFill>
                  <a:srgbClr val="00B050"/>
                </a:solidFill>
              </a:rPr>
              <a:t> “ git add </a:t>
            </a:r>
            <a:r>
              <a:rPr lang="vi-VN" sz="2000" dirty="0">
                <a:solidFill>
                  <a:srgbClr val="00B050"/>
                </a:solidFill>
              </a:rPr>
              <a:t>file_name</a:t>
            </a:r>
            <a:r>
              <a:rPr lang="en-US" sz="2000" dirty="0">
                <a:solidFill>
                  <a:srgbClr val="00B050"/>
                </a:solidFill>
              </a:rPr>
              <a:t>” : Add one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8AAD-9502-463D-8ADF-B5567F4B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07" y="2220884"/>
            <a:ext cx="8523809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F35DD-79D9-4050-8DA1-D29392EA9796}"/>
              </a:ext>
            </a:extLst>
          </p:cNvPr>
          <p:cNvSpPr txBox="1"/>
          <p:nvPr/>
        </p:nvSpPr>
        <p:spPr>
          <a:xfrm>
            <a:off x="2094807" y="4836912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B7: Click “ git commit –m “note”” : commit up, “m” is message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95108-DE4B-49B4-BC64-A97192C2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88" y="5367336"/>
            <a:ext cx="8571428" cy="1085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B7873-ABB4-4186-92D4-46C0E5209AC9}"/>
              </a:ext>
            </a:extLst>
          </p:cNvPr>
          <p:cNvSpPr txBox="1"/>
          <p:nvPr/>
        </p:nvSpPr>
        <p:spPr>
          <a:xfrm>
            <a:off x="2417988" y="1449185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B8: Click “ git remove add origin http://.....”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E3259-0587-49EF-9B60-994AFB3A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88" y="1887395"/>
            <a:ext cx="5085714" cy="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1D2FF-6111-4431-B3D0-717300F2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02" y="1849295"/>
            <a:ext cx="3409524" cy="30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3B8BB-4395-44AA-8651-A4A5DD2C9829}"/>
              </a:ext>
            </a:extLst>
          </p:cNvPr>
          <p:cNvSpPr txBox="1"/>
          <p:nvPr/>
        </p:nvSpPr>
        <p:spPr>
          <a:xfrm>
            <a:off x="2417988" y="2696919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Click “ git push origin master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ECA1B-41D6-489F-B9E2-1FB4D4172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40" y="3468343"/>
            <a:ext cx="8714286" cy="1371429"/>
          </a:xfrm>
          <a:prstGeom prst="rect">
            <a:avLst/>
          </a:prstGeom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109A2C-A8D6-4F23-B98A-9922FBB4166C}"/>
              </a:ext>
            </a:extLst>
          </p:cNvPr>
          <p:cNvSpPr/>
          <p:nvPr/>
        </p:nvSpPr>
        <p:spPr>
          <a:xfrm>
            <a:off x="3027588" y="5654937"/>
            <a:ext cx="1905000" cy="666235"/>
          </a:xfrm>
          <a:prstGeom prst="rightArrow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A3DE8-664A-4D92-B833-A1F8C2CEDF0A}"/>
              </a:ext>
            </a:extLst>
          </p:cNvPr>
          <p:cNvSpPr txBox="1"/>
          <p:nvPr/>
        </p:nvSpPr>
        <p:spPr>
          <a:xfrm>
            <a:off x="5542188" y="5326336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smtClean="0"/>
              <a:t>GIT TAG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17715" y="1787067"/>
            <a:ext cx="87311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/>
              <a:t>Git</a:t>
            </a:r>
            <a:r>
              <a:rPr lang="en-US" sz="2500" dirty="0"/>
              <a:t> has the ability to tag specific points in history as being </a:t>
            </a:r>
            <a:r>
              <a:rPr lang="en-US" sz="2500" dirty="0" smtClean="0"/>
              <a:t>important</a:t>
            </a:r>
          </a:p>
          <a:p>
            <a:endParaRPr lang="en-US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/>
              <a:t>Ex V1.0, V1.1 </a:t>
            </a:r>
            <a:r>
              <a:rPr lang="en-US" sz="2500" dirty="0" smtClean="0"/>
              <a:t>…</a:t>
            </a:r>
          </a:p>
          <a:p>
            <a:endParaRPr lang="en-US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/>
              <a:t>“</a:t>
            </a:r>
            <a:r>
              <a:rPr lang="en-US" sz="2500" dirty="0" err="1"/>
              <a:t>git</a:t>
            </a:r>
            <a:r>
              <a:rPr lang="en-US" sz="2500" dirty="0"/>
              <a:t> tag”   :Listing the available tags in </a:t>
            </a:r>
            <a:r>
              <a:rPr lang="en-US" sz="2500" dirty="0" err="1"/>
              <a:t>Git</a:t>
            </a:r>
            <a:r>
              <a:rPr lang="en-US" sz="25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err="1"/>
              <a:t>Git</a:t>
            </a:r>
            <a:r>
              <a:rPr lang="en-US" sz="2500" dirty="0"/>
              <a:t> log –</a:t>
            </a:r>
            <a:r>
              <a:rPr lang="en-US" sz="2500" dirty="0" smtClean="0"/>
              <a:t>pretty=</a:t>
            </a:r>
            <a:r>
              <a:rPr lang="en-US" sz="2500" dirty="0" err="1" smtClean="0"/>
              <a:t>oneline</a:t>
            </a:r>
            <a:r>
              <a:rPr lang="en-US" sz="2500" dirty="0" smtClean="0"/>
              <a:t>: Show commit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Create Tag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0036" y="2244266"/>
            <a:ext cx="92686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dirty="0" smtClean="0"/>
              <a:t>+ Create tag for commit if we just commit</a:t>
            </a:r>
          </a:p>
          <a:p>
            <a:r>
              <a:rPr lang="vi-VN" sz="2500" dirty="0" smtClean="0"/>
              <a:t>	- Git tag –a V1.0 –m “Version 1”</a:t>
            </a:r>
          </a:p>
          <a:p>
            <a:r>
              <a:rPr lang="vi-VN" sz="2500" dirty="0" smtClean="0"/>
              <a:t>	- Git show V1.0    : show info Tag</a:t>
            </a:r>
          </a:p>
          <a:p>
            <a:endParaRPr lang="vi-VN" sz="2500" dirty="0" smtClean="0"/>
          </a:p>
          <a:p>
            <a:r>
              <a:rPr lang="vi-VN" sz="2500" dirty="0" smtClean="0"/>
              <a:t>+ Create for commit random</a:t>
            </a:r>
          </a:p>
          <a:p>
            <a:r>
              <a:rPr lang="vi-VN" sz="2500" dirty="0" smtClean="0"/>
              <a:t>	- Git tag –a V1.1 key ( key is commit random mã commit )</a:t>
            </a:r>
            <a:endParaRPr lang="vi-V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14053" y="1699260"/>
            <a:ext cx="1336767" cy="1600200"/>
          </a:xfrm>
        </p:spPr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01932" y="981122"/>
            <a:ext cx="6951868" cy="47053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Version control is a system that records changes to a file or set of files over time so that you can recall specific versions </a:t>
            </a:r>
            <a:r>
              <a:rPr lang="en-US" dirty="0" smtClean="0"/>
              <a:t>later</a:t>
            </a:r>
          </a:p>
          <a:p>
            <a:pPr algn="just"/>
            <a:r>
              <a:rPr lang="en-US" dirty="0"/>
              <a:t>It allows you to revert files back to a previous state, revert the entire project back to a previous state, compare changes over time, see who last modified something that might be causing a problem, who introduced an issue and when , and more </a:t>
            </a:r>
            <a:r>
              <a:rPr lang="en-US" dirty="0">
                <a:sym typeface="Wingdings" panose="05000000000000000000" pitchFamily="2" charset="2"/>
              </a:rPr>
              <a:t>)))</a:t>
            </a:r>
            <a:endParaRPr lang="en-US" dirty="0"/>
          </a:p>
          <a:p>
            <a:pPr algn="just"/>
            <a:r>
              <a:rPr lang="en-US" dirty="0"/>
              <a:t>Using a VCS also generally means that if you screw things up or lose files, you can easily recover. In addition, you get all this for very little overhead.</a:t>
            </a:r>
          </a:p>
          <a:p>
            <a:pPr algn="just"/>
            <a:endParaRPr lang="en-US" altLang="en-US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Used Tag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8280" y="1645749"/>
            <a:ext cx="92686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 smtClean="0"/>
              <a:t>Git push origin V1.0 : Push Tag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 smtClean="0"/>
              <a:t>Git push origin --tags  : Push all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 smtClean="0"/>
              <a:t>Git checkout -b nhanh2 v1.0 : Detach 1 tag to 1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 smtClean="0"/>
              <a:t>Git tag -d v1.1   : delete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 smtClean="0"/>
              <a:t>Git push origin –delete v1.0  : delete Tag on Server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3121" y="2028305"/>
            <a:ext cx="77474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dirty="0" smtClean="0"/>
              <a:t>Git config –global alias.co checkout</a:t>
            </a:r>
          </a:p>
          <a:p>
            <a:endParaRPr lang="vi-VN" sz="2500" dirty="0" smtClean="0"/>
          </a:p>
          <a:p>
            <a:r>
              <a:rPr lang="vi-VN" sz="2500" dirty="0" smtClean="0"/>
              <a:t>Git config –global alias.ci commit</a:t>
            </a:r>
          </a:p>
          <a:p>
            <a:endParaRPr lang="vi-VN" sz="2500" dirty="0" smtClean="0"/>
          </a:p>
          <a:p>
            <a:r>
              <a:rPr lang="vi-VN" sz="2500" dirty="0" smtClean="0"/>
              <a:t>…</a:t>
            </a:r>
          </a:p>
          <a:p>
            <a:endParaRPr lang="vi-V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Branching</a:t>
            </a:r>
          </a:p>
        </p:txBody>
      </p:sp>
      <p:sp>
        <p:nvSpPr>
          <p:cNvPr id="3" name="Rectangle: Rounded Corners 13">
            <a:extLst>
              <a:ext uri="{FF2B5EF4-FFF2-40B4-BE49-F238E27FC236}">
                <a16:creationId xmlns:a16="http://schemas.microsoft.com/office/drawing/2014/main" id="{2A1897E6-FA5D-4826-AAD5-E8D75CBB17DF}"/>
              </a:ext>
            </a:extLst>
          </p:cNvPr>
          <p:cNvSpPr/>
          <p:nvPr/>
        </p:nvSpPr>
        <p:spPr>
          <a:xfrm>
            <a:off x="2590800" y="3810000"/>
            <a:ext cx="1600200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14">
            <a:extLst>
              <a:ext uri="{FF2B5EF4-FFF2-40B4-BE49-F238E27FC236}">
                <a16:creationId xmlns:a16="http://schemas.microsoft.com/office/drawing/2014/main" id="{C65E407D-DBE5-4345-A66F-CB3E6719A337}"/>
              </a:ext>
            </a:extLst>
          </p:cNvPr>
          <p:cNvSpPr/>
          <p:nvPr/>
        </p:nvSpPr>
        <p:spPr>
          <a:xfrm>
            <a:off x="4800600" y="3810000"/>
            <a:ext cx="1600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15">
            <a:extLst>
              <a:ext uri="{FF2B5EF4-FFF2-40B4-BE49-F238E27FC236}">
                <a16:creationId xmlns:a16="http://schemas.microsoft.com/office/drawing/2014/main" id="{EDAD1A90-C72E-410F-BF13-41406D93C507}"/>
              </a:ext>
            </a:extLst>
          </p:cNvPr>
          <p:cNvSpPr/>
          <p:nvPr/>
        </p:nvSpPr>
        <p:spPr>
          <a:xfrm>
            <a:off x="7010400" y="3814970"/>
            <a:ext cx="1600200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D10A68AE-28EF-43DA-B723-75EEED794158}"/>
              </a:ext>
            </a:extLst>
          </p:cNvPr>
          <p:cNvSpPr/>
          <p:nvPr/>
        </p:nvSpPr>
        <p:spPr>
          <a:xfrm>
            <a:off x="25908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8A9B3AC-1C9D-45D3-8FE6-5E7C6A72E13F}"/>
              </a:ext>
            </a:extLst>
          </p:cNvPr>
          <p:cNvSpPr/>
          <p:nvPr/>
        </p:nvSpPr>
        <p:spPr>
          <a:xfrm>
            <a:off x="48006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18">
            <a:extLst>
              <a:ext uri="{FF2B5EF4-FFF2-40B4-BE49-F238E27FC236}">
                <a16:creationId xmlns:a16="http://schemas.microsoft.com/office/drawing/2014/main" id="{19D7C196-74E2-4FD3-9B7B-C1273E719701}"/>
              </a:ext>
            </a:extLst>
          </p:cNvPr>
          <p:cNvSpPr/>
          <p:nvPr/>
        </p:nvSpPr>
        <p:spPr>
          <a:xfrm>
            <a:off x="7010400" y="488177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813B8FF4-17A4-4A70-84D9-E14647668541}"/>
              </a:ext>
            </a:extLst>
          </p:cNvPr>
          <p:cNvSpPr/>
          <p:nvPr/>
        </p:nvSpPr>
        <p:spPr>
          <a:xfrm>
            <a:off x="5600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FFB74220-1338-4424-800A-57B238275403}"/>
              </a:ext>
            </a:extLst>
          </p:cNvPr>
          <p:cNvSpPr/>
          <p:nvPr/>
        </p:nvSpPr>
        <p:spPr>
          <a:xfrm>
            <a:off x="7886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21">
            <a:extLst>
              <a:ext uri="{FF2B5EF4-FFF2-40B4-BE49-F238E27FC236}">
                <a16:creationId xmlns:a16="http://schemas.microsoft.com/office/drawing/2014/main" id="{D53324A8-9CBE-44F2-B7BD-E04E8FC65711}"/>
              </a:ext>
            </a:extLst>
          </p:cNvPr>
          <p:cNvSpPr/>
          <p:nvPr/>
        </p:nvSpPr>
        <p:spPr>
          <a:xfrm>
            <a:off x="7810500" y="1554657"/>
            <a:ext cx="16002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9CA5E-9EA0-4827-B709-DDB425DB972D}"/>
              </a:ext>
            </a:extLst>
          </p:cNvPr>
          <p:cNvSpPr txBox="1"/>
          <p:nvPr/>
        </p:nvSpPr>
        <p:spPr>
          <a:xfrm>
            <a:off x="2787926" y="3886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15cx2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3DEB0-4B3B-4045-98B0-C3F1BAB1A677}"/>
              </a:ext>
            </a:extLst>
          </p:cNvPr>
          <p:cNvSpPr txBox="1"/>
          <p:nvPr/>
        </p:nvSpPr>
        <p:spPr>
          <a:xfrm>
            <a:off x="4997726" y="39220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06bca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DF718-129E-43E3-9D0E-ECB1C3091CE5}"/>
              </a:ext>
            </a:extLst>
          </p:cNvPr>
          <p:cNvSpPr txBox="1"/>
          <p:nvPr/>
        </p:nvSpPr>
        <p:spPr>
          <a:xfrm>
            <a:off x="7422874" y="392206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09tho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25278-DF4A-46AC-B4C7-8B6EEDAA30B4}"/>
              </a:ext>
            </a:extLst>
          </p:cNvPr>
          <p:cNvSpPr txBox="1"/>
          <p:nvPr/>
        </p:nvSpPr>
        <p:spPr>
          <a:xfrm>
            <a:off x="2702615" y="49888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7FF3E-DF6C-429D-B89D-588AE909C93C}"/>
              </a:ext>
            </a:extLst>
          </p:cNvPr>
          <p:cNvSpPr txBox="1"/>
          <p:nvPr/>
        </p:nvSpPr>
        <p:spPr>
          <a:xfrm>
            <a:off x="4800600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37DE5-FE29-47EE-82BE-B4AD67CD88FD}"/>
              </a:ext>
            </a:extLst>
          </p:cNvPr>
          <p:cNvSpPr txBox="1"/>
          <p:nvPr/>
        </p:nvSpPr>
        <p:spPr>
          <a:xfrm>
            <a:off x="7118074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EDFD7-AB9A-497B-8A00-CC6AE8389660}"/>
              </a:ext>
            </a:extLst>
          </p:cNvPr>
          <p:cNvSpPr txBox="1"/>
          <p:nvPr/>
        </p:nvSpPr>
        <p:spPr>
          <a:xfrm>
            <a:off x="5943600" y="26970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2CA73-B4D2-4CBD-8C75-76A0C4E2C397}"/>
              </a:ext>
            </a:extLst>
          </p:cNvPr>
          <p:cNvSpPr txBox="1"/>
          <p:nvPr/>
        </p:nvSpPr>
        <p:spPr>
          <a:xfrm>
            <a:off x="8121926" y="268238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187E-ADD3-4C90-8D16-3E381DE1F9F9}"/>
              </a:ext>
            </a:extLst>
          </p:cNvPr>
          <p:cNvSpPr txBox="1"/>
          <p:nvPr/>
        </p:nvSpPr>
        <p:spPr>
          <a:xfrm>
            <a:off x="8118613" y="164715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6AE59E-1407-42A4-913E-53BCA3B3CC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610600" y="2240457"/>
            <a:ext cx="0" cy="33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39F52F-B504-4083-BE94-DE5A98EA6458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7810500" y="3302287"/>
            <a:ext cx="876300" cy="5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5B6801-CC17-4E6E-9A25-EF5E3F8A1AC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400800" y="3302287"/>
            <a:ext cx="1250674" cy="5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922144-1ED4-4A1C-A328-F058FA0E568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10500" y="45007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2FA44E-9FF9-4B1E-8F10-B9480F63979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75758" y="4152898"/>
            <a:ext cx="534642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EEE3DA-6E1B-433E-87EA-199938B346F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6007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2F5FDA-782B-4D61-89D2-FA1B0C1CA96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44837" y="4152900"/>
            <a:ext cx="555763" cy="2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929DBF-F724-4D21-AA69-66D37510BB2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3909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New Branch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F16F1-34C8-4778-9788-D68A6675ADBE}"/>
              </a:ext>
            </a:extLst>
          </p:cNvPr>
          <p:cNvSpPr txBox="1"/>
          <p:nvPr/>
        </p:nvSpPr>
        <p:spPr>
          <a:xfrm>
            <a:off x="1374912" y="1442843"/>
            <a:ext cx="815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Git branch Name_branch.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This creates a new pointer to the same commit you’re currently 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B69D38-7322-4300-AE92-EB9D2C29B8C8}"/>
              </a:ext>
            </a:extLst>
          </p:cNvPr>
          <p:cNvSpPr/>
          <p:nvPr/>
        </p:nvSpPr>
        <p:spPr>
          <a:xfrm>
            <a:off x="2090530" y="3652643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CC43A3-710F-4E0B-B5A9-438D7AD41921}"/>
              </a:ext>
            </a:extLst>
          </p:cNvPr>
          <p:cNvSpPr/>
          <p:nvPr/>
        </p:nvSpPr>
        <p:spPr>
          <a:xfrm>
            <a:off x="4343400" y="3652643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375B0A-8A8C-40C4-81B9-9150711273AD}"/>
              </a:ext>
            </a:extLst>
          </p:cNvPr>
          <p:cNvSpPr/>
          <p:nvPr/>
        </p:nvSpPr>
        <p:spPr>
          <a:xfrm>
            <a:off x="6505162" y="3652643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6B292DEC-BCB7-4E01-A676-B6B952B06A94}"/>
              </a:ext>
            </a:extLst>
          </p:cNvPr>
          <p:cNvSpPr/>
          <p:nvPr/>
        </p:nvSpPr>
        <p:spPr>
          <a:xfrm>
            <a:off x="6505162" y="2585843"/>
            <a:ext cx="1447800" cy="707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A2D3F45-C4B0-4C86-B8F0-F68971D4081E}"/>
              </a:ext>
            </a:extLst>
          </p:cNvPr>
          <p:cNvSpPr/>
          <p:nvPr/>
        </p:nvSpPr>
        <p:spPr>
          <a:xfrm>
            <a:off x="6505162" y="4719443"/>
            <a:ext cx="1447800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E9C8C-F227-47DE-9A24-98DFC7A53BBE}"/>
              </a:ext>
            </a:extLst>
          </p:cNvPr>
          <p:cNvSpPr txBox="1"/>
          <p:nvPr/>
        </p:nvSpPr>
        <p:spPr>
          <a:xfrm>
            <a:off x="2447511" y="3775753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tho15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715C2-78D1-428D-B6FF-57821B40EE07}"/>
              </a:ext>
            </a:extLst>
          </p:cNvPr>
          <p:cNvSpPr txBox="1"/>
          <p:nvPr/>
        </p:nvSpPr>
        <p:spPr>
          <a:xfrm>
            <a:off x="4700381" y="3775753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hoho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7591C-67B8-4B0A-B078-4ADC868A48CF}"/>
              </a:ext>
            </a:extLst>
          </p:cNvPr>
          <p:cNvSpPr txBox="1"/>
          <p:nvPr/>
        </p:nvSpPr>
        <p:spPr>
          <a:xfrm>
            <a:off x="6747844" y="378593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ahihi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6D4AA-D09A-408C-8788-589575ABD7AA}"/>
              </a:ext>
            </a:extLst>
          </p:cNvPr>
          <p:cNvSpPr txBox="1"/>
          <p:nvPr/>
        </p:nvSpPr>
        <p:spPr>
          <a:xfrm>
            <a:off x="6714714" y="269634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9C4B9-8FA5-409F-B094-CF1D6711C378}"/>
              </a:ext>
            </a:extLst>
          </p:cNvPr>
          <p:cNvSpPr txBox="1"/>
          <p:nvPr/>
        </p:nvSpPr>
        <p:spPr>
          <a:xfrm>
            <a:off x="6495223" y="4875519"/>
            <a:ext cx="17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New_branch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9428E4-929A-44DF-9BE9-1A0EBC4F6BF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229062" y="3293729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8AC640-C6C1-4D2D-AA21-943882B5DC1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229062" y="4360529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6E2C74-2401-4540-B5ED-9F4F8BF2C26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23918" y="4006586"/>
            <a:ext cx="681244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FDBB58-3D34-4071-8E15-CAC90892A6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571048" y="4006586"/>
            <a:ext cx="772352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29">
            <a:extLst>
              <a:ext uri="{FF2B5EF4-FFF2-40B4-BE49-F238E27FC236}">
                <a16:creationId xmlns:a16="http://schemas.microsoft.com/office/drawing/2014/main" id="{59F3433B-B6B5-4986-ABD4-3C03C714883B}"/>
              </a:ext>
            </a:extLst>
          </p:cNvPr>
          <p:cNvSpPr/>
          <p:nvPr/>
        </p:nvSpPr>
        <p:spPr>
          <a:xfrm>
            <a:off x="8558417" y="2566636"/>
            <a:ext cx="13716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75855-21D7-4BBA-9752-03E1FA6C0A39}"/>
              </a:ext>
            </a:extLst>
          </p:cNvPr>
          <p:cNvSpPr txBox="1"/>
          <p:nvPr/>
        </p:nvSpPr>
        <p:spPr>
          <a:xfrm>
            <a:off x="8811034" y="2707081"/>
            <a:ext cx="11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194124-98E2-47BE-BD46-494FBB579F9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067264" y="2920579"/>
            <a:ext cx="491153" cy="1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34">
            <a:extLst>
              <a:ext uri="{FF2B5EF4-FFF2-40B4-BE49-F238E27FC236}">
                <a16:creationId xmlns:a16="http://schemas.microsoft.com/office/drawing/2014/main" id="{480E3C91-EA35-4AAB-82A8-8352D125993E}"/>
              </a:ext>
            </a:extLst>
          </p:cNvPr>
          <p:cNvSpPr/>
          <p:nvPr/>
        </p:nvSpPr>
        <p:spPr>
          <a:xfrm>
            <a:off x="8111155" y="3673004"/>
            <a:ext cx="2695165" cy="122808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93DD19-398B-4C42-BF7E-2B4290EA6864}"/>
              </a:ext>
            </a:extLst>
          </p:cNvPr>
          <p:cNvSpPr txBox="1"/>
          <p:nvPr/>
        </p:nvSpPr>
        <p:spPr>
          <a:xfrm>
            <a:off x="8676862" y="3933103"/>
            <a:ext cx="170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 checkout New_branch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Branching workflows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FD6B56-FFCF-4DE1-A216-F8C27D3E6144}"/>
              </a:ext>
            </a:extLst>
          </p:cNvPr>
          <p:cNvSpPr/>
          <p:nvPr/>
        </p:nvSpPr>
        <p:spPr>
          <a:xfrm>
            <a:off x="1842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5E72E9-2B4B-4F86-9A6C-2ED0E443AEC5}"/>
              </a:ext>
            </a:extLst>
          </p:cNvPr>
          <p:cNvSpPr/>
          <p:nvPr/>
        </p:nvSpPr>
        <p:spPr>
          <a:xfrm>
            <a:off x="34422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435050-A03C-4CC6-8A9F-4B067FDB3AC0}"/>
              </a:ext>
            </a:extLst>
          </p:cNvPr>
          <p:cNvSpPr/>
          <p:nvPr/>
        </p:nvSpPr>
        <p:spPr>
          <a:xfrm>
            <a:off x="4890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4073DA-E8B4-4AFF-8FF7-C2E02F32043B}"/>
              </a:ext>
            </a:extLst>
          </p:cNvPr>
          <p:cNvSpPr/>
          <p:nvPr/>
        </p:nvSpPr>
        <p:spPr>
          <a:xfrm>
            <a:off x="6357731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968F4E-6BC9-4F9B-91E3-703D96867775}"/>
              </a:ext>
            </a:extLst>
          </p:cNvPr>
          <p:cNvSpPr/>
          <p:nvPr/>
        </p:nvSpPr>
        <p:spPr>
          <a:xfrm>
            <a:off x="7921488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7C70CD-3723-4823-B6EF-1444036FD678}"/>
              </a:ext>
            </a:extLst>
          </p:cNvPr>
          <p:cNvSpPr/>
          <p:nvPr/>
        </p:nvSpPr>
        <p:spPr>
          <a:xfrm>
            <a:off x="9370945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9">
            <a:extLst>
              <a:ext uri="{FF2B5EF4-FFF2-40B4-BE49-F238E27FC236}">
                <a16:creationId xmlns:a16="http://schemas.microsoft.com/office/drawing/2014/main" id="{3B13C0F4-E359-45C5-80A4-7E2624A5BA8C}"/>
              </a:ext>
            </a:extLst>
          </p:cNvPr>
          <p:cNvSpPr/>
          <p:nvPr/>
        </p:nvSpPr>
        <p:spPr>
          <a:xfrm>
            <a:off x="1842053" y="2783128"/>
            <a:ext cx="1295400" cy="76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3">
            <a:extLst>
              <a:ext uri="{FF2B5EF4-FFF2-40B4-BE49-F238E27FC236}">
                <a16:creationId xmlns:a16="http://schemas.microsoft.com/office/drawing/2014/main" id="{C044DF05-1143-43FE-8B92-D0F6D0B4B83F}"/>
              </a:ext>
            </a:extLst>
          </p:cNvPr>
          <p:cNvSpPr/>
          <p:nvPr/>
        </p:nvSpPr>
        <p:spPr>
          <a:xfrm>
            <a:off x="6357731" y="2859328"/>
            <a:ext cx="1411357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7B870930-33BA-489A-9196-6C8F59A50497}"/>
              </a:ext>
            </a:extLst>
          </p:cNvPr>
          <p:cNvSpPr/>
          <p:nvPr/>
        </p:nvSpPr>
        <p:spPr>
          <a:xfrm>
            <a:off x="9312966" y="2882519"/>
            <a:ext cx="1411357" cy="68580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AD135-E0AB-42BD-8BAC-CF4182EBDE8A}"/>
              </a:ext>
            </a:extLst>
          </p:cNvPr>
          <p:cNvSpPr txBox="1"/>
          <p:nvPr/>
        </p:nvSpPr>
        <p:spPr>
          <a:xfrm>
            <a:off x="1878496" y="288251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36708-28C6-424B-B232-15ADCACAE7AC}"/>
              </a:ext>
            </a:extLst>
          </p:cNvPr>
          <p:cNvSpPr txBox="1"/>
          <p:nvPr/>
        </p:nvSpPr>
        <p:spPr>
          <a:xfrm>
            <a:off x="6477000" y="2967335"/>
            <a:ext cx="137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034AA-15F0-43A7-93AF-4664BC695337}"/>
              </a:ext>
            </a:extLst>
          </p:cNvPr>
          <p:cNvSpPr txBox="1"/>
          <p:nvPr/>
        </p:nvSpPr>
        <p:spPr>
          <a:xfrm>
            <a:off x="9544050" y="2967335"/>
            <a:ext cx="94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B23A6-ADB1-479D-BE4C-E2C2EFA9C4C7}"/>
              </a:ext>
            </a:extLst>
          </p:cNvPr>
          <p:cNvSpPr txBox="1"/>
          <p:nvPr/>
        </p:nvSpPr>
        <p:spPr>
          <a:xfrm>
            <a:off x="2178327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9B217-C584-46C1-8AC1-430129C5E7E8}"/>
              </a:ext>
            </a:extLst>
          </p:cNvPr>
          <p:cNvSpPr txBox="1"/>
          <p:nvPr/>
        </p:nvSpPr>
        <p:spPr>
          <a:xfrm>
            <a:off x="3815799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7E856-634E-496B-984A-2DFFC0B67C8A}"/>
              </a:ext>
            </a:extLst>
          </p:cNvPr>
          <p:cNvSpPr txBox="1"/>
          <p:nvPr/>
        </p:nvSpPr>
        <p:spPr>
          <a:xfrm>
            <a:off x="517828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F256-AAF3-4EA6-9773-67D9185DC2B8}"/>
              </a:ext>
            </a:extLst>
          </p:cNvPr>
          <p:cNvSpPr txBox="1"/>
          <p:nvPr/>
        </p:nvSpPr>
        <p:spPr>
          <a:xfrm>
            <a:off x="670642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AAD46-1550-4160-BDCC-14ADB122367A}"/>
              </a:ext>
            </a:extLst>
          </p:cNvPr>
          <p:cNvSpPr txBox="1"/>
          <p:nvPr/>
        </p:nvSpPr>
        <p:spPr>
          <a:xfrm>
            <a:off x="8294206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1751D-AC14-4FC1-95F9-29A62E143F6D}"/>
              </a:ext>
            </a:extLst>
          </p:cNvPr>
          <p:cNvSpPr txBox="1"/>
          <p:nvPr/>
        </p:nvSpPr>
        <p:spPr>
          <a:xfrm>
            <a:off x="9751945" y="41780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121092-DEDE-4942-9AA9-C7391F30A025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3137453" y="447609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6989BD-1C4F-4687-BD7E-C31E610D0994}"/>
              </a:ext>
            </a:extLst>
          </p:cNvPr>
          <p:cNvCxnSpPr>
            <a:cxnSpLocks/>
            <a:stCxn id="8" idx="2"/>
            <a:endCxn id="20" idx="3"/>
          </p:cNvCxnSpPr>
          <p:nvPr/>
        </p:nvCxnSpPr>
        <p:spPr>
          <a:xfrm flipH="1">
            <a:off x="4730199" y="4476093"/>
            <a:ext cx="15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35013-C814-4552-9985-DA9FB54663D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489753" y="3545128"/>
            <a:ext cx="0" cy="58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FF969-6233-48D4-A8FA-7EED0C13F55C}"/>
              </a:ext>
            </a:extLst>
          </p:cNvPr>
          <p:cNvCxnSpPr>
            <a:cxnSpLocks/>
            <a:stCxn id="9" idx="2"/>
            <a:endCxn id="21" idx="3"/>
          </p:cNvCxnSpPr>
          <p:nvPr/>
        </p:nvCxnSpPr>
        <p:spPr>
          <a:xfrm flipH="1" flipV="1">
            <a:off x="6092688" y="4476093"/>
            <a:ext cx="265043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544D5-3039-409E-BC35-19FA601CEE53}"/>
              </a:ext>
            </a:extLst>
          </p:cNvPr>
          <p:cNvCxnSpPr>
            <a:cxnSpLocks/>
            <a:stCxn id="10" idx="2"/>
            <a:endCxn id="22" idx="3"/>
          </p:cNvCxnSpPr>
          <p:nvPr/>
        </p:nvCxnSpPr>
        <p:spPr>
          <a:xfrm flipH="1" flipV="1">
            <a:off x="7620828" y="4476093"/>
            <a:ext cx="300660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9EC2B-4452-4F79-851F-4026DB01E03B}"/>
              </a:ext>
            </a:extLst>
          </p:cNvPr>
          <p:cNvCxnSpPr>
            <a:cxnSpLocks/>
            <a:stCxn id="11" idx="2"/>
            <a:endCxn id="23" idx="3"/>
          </p:cNvCxnSpPr>
          <p:nvPr/>
        </p:nvCxnSpPr>
        <p:spPr>
          <a:xfrm flipH="1">
            <a:off x="9208606" y="4476093"/>
            <a:ext cx="16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09BDEC-6356-4C50-BA64-7C9FF56E5E3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018643" y="3568319"/>
            <a:ext cx="2" cy="5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D93B3-D3EC-4762-A9FC-B4E0F5A27AD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018683" y="3545128"/>
            <a:ext cx="44727" cy="59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6788D0-B4BE-4338-929A-78790B4D3EAD}"/>
              </a:ext>
            </a:extLst>
          </p:cNvPr>
          <p:cNvSpPr txBox="1"/>
          <p:nvPr/>
        </p:nvSpPr>
        <p:spPr>
          <a:xfrm>
            <a:off x="1524000" y="1686288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Long Running Branches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 smtClean="0"/>
              <a:t>Topic Branches</a:t>
            </a:r>
            <a:endParaRPr lang="en-US" dirty="0"/>
          </a:p>
        </p:txBody>
      </p:sp>
      <p:sp>
        <p:nvSpPr>
          <p:cNvPr id="5" name="Rectangle: Rounded Corners 30">
            <a:extLst>
              <a:ext uri="{FF2B5EF4-FFF2-40B4-BE49-F238E27FC236}">
                <a16:creationId xmlns:a16="http://schemas.microsoft.com/office/drawing/2014/main" id="{DFE23439-035C-49FC-A0C5-F80BDE91CC9E}"/>
              </a:ext>
            </a:extLst>
          </p:cNvPr>
          <p:cNvSpPr/>
          <p:nvPr/>
        </p:nvSpPr>
        <p:spPr>
          <a:xfrm>
            <a:off x="2327414" y="274096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31">
            <a:extLst>
              <a:ext uri="{FF2B5EF4-FFF2-40B4-BE49-F238E27FC236}">
                <a16:creationId xmlns:a16="http://schemas.microsoft.com/office/drawing/2014/main" id="{4E5582C3-0852-4468-AEA0-187EEF207218}"/>
              </a:ext>
            </a:extLst>
          </p:cNvPr>
          <p:cNvSpPr/>
          <p:nvPr/>
        </p:nvSpPr>
        <p:spPr>
          <a:xfrm>
            <a:off x="2327414" y="3603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32">
            <a:extLst>
              <a:ext uri="{FF2B5EF4-FFF2-40B4-BE49-F238E27FC236}">
                <a16:creationId xmlns:a16="http://schemas.microsoft.com/office/drawing/2014/main" id="{6A166D4D-7F83-43A2-B27E-E7F0E392454B}"/>
              </a:ext>
            </a:extLst>
          </p:cNvPr>
          <p:cNvSpPr/>
          <p:nvPr/>
        </p:nvSpPr>
        <p:spPr>
          <a:xfrm>
            <a:off x="2327414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33">
            <a:extLst>
              <a:ext uri="{FF2B5EF4-FFF2-40B4-BE49-F238E27FC236}">
                <a16:creationId xmlns:a16="http://schemas.microsoft.com/office/drawing/2014/main" id="{D505DD1B-B716-4E6C-987C-95B82D9D38C7}"/>
              </a:ext>
            </a:extLst>
          </p:cNvPr>
          <p:cNvSpPr/>
          <p:nvPr/>
        </p:nvSpPr>
        <p:spPr>
          <a:xfrm>
            <a:off x="2327414" y="533004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34">
            <a:extLst>
              <a:ext uri="{FF2B5EF4-FFF2-40B4-BE49-F238E27FC236}">
                <a16:creationId xmlns:a16="http://schemas.microsoft.com/office/drawing/2014/main" id="{BA826D3D-46AF-478A-993D-7F7108303534}"/>
              </a:ext>
            </a:extLst>
          </p:cNvPr>
          <p:cNvSpPr/>
          <p:nvPr/>
        </p:nvSpPr>
        <p:spPr>
          <a:xfrm>
            <a:off x="4842014" y="360399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35">
            <a:extLst>
              <a:ext uri="{FF2B5EF4-FFF2-40B4-BE49-F238E27FC236}">
                <a16:creationId xmlns:a16="http://schemas.microsoft.com/office/drawing/2014/main" id="{E321D1D8-5B89-487D-85D6-AFD0B1AAF00A}"/>
              </a:ext>
            </a:extLst>
          </p:cNvPr>
          <p:cNvSpPr/>
          <p:nvPr/>
        </p:nvSpPr>
        <p:spPr>
          <a:xfrm>
            <a:off x="4868518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37">
            <a:extLst>
              <a:ext uri="{FF2B5EF4-FFF2-40B4-BE49-F238E27FC236}">
                <a16:creationId xmlns:a16="http://schemas.microsoft.com/office/drawing/2014/main" id="{3B926E01-E28E-4635-BA94-D98BDBFD6ACE}"/>
              </a:ext>
            </a:extLst>
          </p:cNvPr>
          <p:cNvSpPr/>
          <p:nvPr/>
        </p:nvSpPr>
        <p:spPr>
          <a:xfrm>
            <a:off x="7051814" y="1902810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38">
            <a:extLst>
              <a:ext uri="{FF2B5EF4-FFF2-40B4-BE49-F238E27FC236}">
                <a16:creationId xmlns:a16="http://schemas.microsoft.com/office/drawing/2014/main" id="{F196F6B3-8FF6-4989-A0C9-FDE11468D0E1}"/>
              </a:ext>
            </a:extLst>
          </p:cNvPr>
          <p:cNvSpPr/>
          <p:nvPr/>
        </p:nvSpPr>
        <p:spPr>
          <a:xfrm>
            <a:off x="7078318" y="363464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39">
            <a:extLst>
              <a:ext uri="{FF2B5EF4-FFF2-40B4-BE49-F238E27FC236}">
                <a16:creationId xmlns:a16="http://schemas.microsoft.com/office/drawing/2014/main" id="{328D38F6-EBB4-4B24-B97F-3971F2FB33E5}"/>
              </a:ext>
            </a:extLst>
          </p:cNvPr>
          <p:cNvSpPr/>
          <p:nvPr/>
        </p:nvSpPr>
        <p:spPr>
          <a:xfrm>
            <a:off x="7078318" y="2768728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42">
            <a:extLst>
              <a:ext uri="{FF2B5EF4-FFF2-40B4-BE49-F238E27FC236}">
                <a16:creationId xmlns:a16="http://schemas.microsoft.com/office/drawing/2014/main" id="{16F6FBB6-B5BD-4C56-86AC-05DE856FF7EB}"/>
              </a:ext>
            </a:extLst>
          </p:cNvPr>
          <p:cNvSpPr/>
          <p:nvPr/>
        </p:nvSpPr>
        <p:spPr>
          <a:xfrm>
            <a:off x="7114761" y="449352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B8E45030-C0C9-4A88-BBC1-8602AE7DCEB2}"/>
              </a:ext>
            </a:extLst>
          </p:cNvPr>
          <p:cNvSpPr/>
          <p:nvPr/>
        </p:nvSpPr>
        <p:spPr>
          <a:xfrm>
            <a:off x="9414014" y="1928563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44">
            <a:extLst>
              <a:ext uri="{FF2B5EF4-FFF2-40B4-BE49-F238E27FC236}">
                <a16:creationId xmlns:a16="http://schemas.microsoft.com/office/drawing/2014/main" id="{27BDAEF5-AC84-4F10-A11D-F1D91BF0254F}"/>
              </a:ext>
            </a:extLst>
          </p:cNvPr>
          <p:cNvSpPr/>
          <p:nvPr/>
        </p:nvSpPr>
        <p:spPr>
          <a:xfrm>
            <a:off x="9377571" y="2841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45">
            <a:extLst>
              <a:ext uri="{FF2B5EF4-FFF2-40B4-BE49-F238E27FC236}">
                <a16:creationId xmlns:a16="http://schemas.microsoft.com/office/drawing/2014/main" id="{903053B3-6B37-4A86-BC6B-69BBFDB2E520}"/>
              </a:ext>
            </a:extLst>
          </p:cNvPr>
          <p:cNvSpPr/>
          <p:nvPr/>
        </p:nvSpPr>
        <p:spPr>
          <a:xfrm>
            <a:off x="2327414" y="1902810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C2CE5-5088-4F6C-8109-BD31D4890ACE}"/>
              </a:ext>
            </a:extLst>
          </p:cNvPr>
          <p:cNvSpPr txBox="1"/>
          <p:nvPr/>
        </p:nvSpPr>
        <p:spPr>
          <a:xfrm>
            <a:off x="2327414" y="1928563"/>
            <a:ext cx="13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Master</a:t>
            </a:r>
          </a:p>
        </p:txBody>
      </p:sp>
      <p:sp>
        <p:nvSpPr>
          <p:cNvPr id="20" name="Rectangle: Rounded Corners 49">
            <a:extLst>
              <a:ext uri="{FF2B5EF4-FFF2-40B4-BE49-F238E27FC236}">
                <a16:creationId xmlns:a16="http://schemas.microsoft.com/office/drawing/2014/main" id="{E05A0238-C2A3-452D-95FB-53F9E32F6C1D}"/>
              </a:ext>
            </a:extLst>
          </p:cNvPr>
          <p:cNvSpPr/>
          <p:nvPr/>
        </p:nvSpPr>
        <p:spPr>
          <a:xfrm>
            <a:off x="4842014" y="2726081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14F89-EC4E-46E1-9CC8-91EB2830D276}"/>
              </a:ext>
            </a:extLst>
          </p:cNvPr>
          <p:cNvSpPr txBox="1"/>
          <p:nvPr/>
        </p:nvSpPr>
        <p:spPr>
          <a:xfrm>
            <a:off x="5105399" y="2740967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Iss1</a:t>
            </a:r>
          </a:p>
        </p:txBody>
      </p:sp>
      <p:sp>
        <p:nvSpPr>
          <p:cNvPr id="22" name="Rectangle: Rounded Corners 51">
            <a:extLst>
              <a:ext uri="{FF2B5EF4-FFF2-40B4-BE49-F238E27FC236}">
                <a16:creationId xmlns:a16="http://schemas.microsoft.com/office/drawing/2014/main" id="{D3B4F7EB-3AA5-4733-B680-F55BB5932B0C}"/>
              </a:ext>
            </a:extLst>
          </p:cNvPr>
          <p:cNvSpPr/>
          <p:nvPr/>
        </p:nvSpPr>
        <p:spPr>
          <a:xfrm>
            <a:off x="7033592" y="1165613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0ECBA-75B5-4454-AAE5-0AA3B82CAC3D}"/>
              </a:ext>
            </a:extLst>
          </p:cNvPr>
          <p:cNvSpPr txBox="1"/>
          <p:nvPr/>
        </p:nvSpPr>
        <p:spPr>
          <a:xfrm>
            <a:off x="7195930" y="1169714"/>
            <a:ext cx="141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Iss2</a:t>
            </a:r>
          </a:p>
        </p:txBody>
      </p:sp>
      <p:sp>
        <p:nvSpPr>
          <p:cNvPr id="24" name="Rectangle: Rounded Corners 53">
            <a:extLst>
              <a:ext uri="{FF2B5EF4-FFF2-40B4-BE49-F238E27FC236}">
                <a16:creationId xmlns:a16="http://schemas.microsoft.com/office/drawing/2014/main" id="{2E5ED0A6-546B-446C-9007-F143F36B4052}"/>
              </a:ext>
            </a:extLst>
          </p:cNvPr>
          <p:cNvSpPr/>
          <p:nvPr/>
        </p:nvSpPr>
        <p:spPr>
          <a:xfrm>
            <a:off x="9418984" y="1198592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571CA7-2F9C-4A94-993C-CCC039F7A45D}"/>
              </a:ext>
            </a:extLst>
          </p:cNvPr>
          <p:cNvSpPr txBox="1"/>
          <p:nvPr/>
        </p:nvSpPr>
        <p:spPr>
          <a:xfrm>
            <a:off x="9700593" y="1198592"/>
            <a:ext cx="159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45614D-884F-4065-BF1A-C5A7F8D38DF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13214" y="332574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7E0D3B-E422-477E-8E8B-56457504A7CB}"/>
              </a:ext>
            </a:extLst>
          </p:cNvPr>
          <p:cNvSpPr txBox="1"/>
          <p:nvPr/>
        </p:nvSpPr>
        <p:spPr>
          <a:xfrm>
            <a:off x="2612341" y="28146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6CF6-C77D-4562-816A-B3F6A120AFB6}"/>
              </a:ext>
            </a:extLst>
          </p:cNvPr>
          <p:cNvSpPr txBox="1"/>
          <p:nvPr/>
        </p:nvSpPr>
        <p:spPr>
          <a:xfrm>
            <a:off x="2609857" y="3651409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24322-2DF6-456F-8412-8F4AE13C9E5B}"/>
              </a:ext>
            </a:extLst>
          </p:cNvPr>
          <p:cNvSpPr txBox="1"/>
          <p:nvPr/>
        </p:nvSpPr>
        <p:spPr>
          <a:xfrm>
            <a:off x="2609857" y="449842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66EAD-AE27-4A0A-8E7C-438AD9F8804E}"/>
              </a:ext>
            </a:extLst>
          </p:cNvPr>
          <p:cNvSpPr txBox="1"/>
          <p:nvPr/>
        </p:nvSpPr>
        <p:spPr>
          <a:xfrm>
            <a:off x="2609857" y="539159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D585F-FB93-440A-8FBF-0CF9AF131F43}"/>
              </a:ext>
            </a:extLst>
          </p:cNvPr>
          <p:cNvSpPr txBox="1"/>
          <p:nvPr/>
        </p:nvSpPr>
        <p:spPr>
          <a:xfrm>
            <a:off x="5162553" y="364567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DA1C2E-6ED5-43A5-81D6-43E4E100A4CF}"/>
              </a:ext>
            </a:extLst>
          </p:cNvPr>
          <p:cNvSpPr txBox="1"/>
          <p:nvPr/>
        </p:nvSpPr>
        <p:spPr>
          <a:xfrm>
            <a:off x="5172492" y="4531464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1F913C-87A5-4D0B-A02A-9D4F54CAB2DB}"/>
              </a:ext>
            </a:extLst>
          </p:cNvPr>
          <p:cNvSpPr txBox="1"/>
          <p:nvPr/>
        </p:nvSpPr>
        <p:spPr>
          <a:xfrm>
            <a:off x="7306090" y="1983853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AF540-3B94-41F0-AB0C-74C21BD66193}"/>
              </a:ext>
            </a:extLst>
          </p:cNvPr>
          <p:cNvSpPr txBox="1"/>
          <p:nvPr/>
        </p:nvSpPr>
        <p:spPr>
          <a:xfrm>
            <a:off x="7356614" y="2841992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6CDA9-BB72-43A8-97B1-1348DD9A1717}"/>
              </a:ext>
            </a:extLst>
          </p:cNvPr>
          <p:cNvSpPr txBox="1"/>
          <p:nvPr/>
        </p:nvSpPr>
        <p:spPr>
          <a:xfrm>
            <a:off x="7363240" y="3757757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E54C90-5F41-4FF0-B693-DC2E53CF0A63}"/>
              </a:ext>
            </a:extLst>
          </p:cNvPr>
          <p:cNvSpPr txBox="1"/>
          <p:nvPr/>
        </p:nvSpPr>
        <p:spPr>
          <a:xfrm>
            <a:off x="7409622" y="4614158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A7BFB-6282-4457-BD24-17D101431FAF}"/>
              </a:ext>
            </a:extLst>
          </p:cNvPr>
          <p:cNvSpPr txBox="1"/>
          <p:nvPr/>
        </p:nvSpPr>
        <p:spPr>
          <a:xfrm>
            <a:off x="9700593" y="195934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A9C847-2F9C-4236-BF48-76BB1DDA0441}"/>
              </a:ext>
            </a:extLst>
          </p:cNvPr>
          <p:cNvSpPr txBox="1"/>
          <p:nvPr/>
        </p:nvSpPr>
        <p:spPr>
          <a:xfrm>
            <a:off x="9724614" y="29035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EC202E-E9FA-4052-9E27-F459C4FDB60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3214" y="4188767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D39F8-7AC4-4A27-9D2F-B485D17CADA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013214" y="505179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1EA8C4-7DD2-4780-A2C9-8856A52E22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5527814" y="3285988"/>
            <a:ext cx="0" cy="31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700C2A-2509-4E89-BE2E-31B2BA54FCC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527814" y="4188766"/>
            <a:ext cx="26504" cy="27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F97C53-23D2-4A98-8C77-0550ADD8E8D5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3699014" y="4759405"/>
            <a:ext cx="1169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FA67F8-2095-4CBA-B574-D88CD07CC3C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737614" y="2487585"/>
            <a:ext cx="26504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0EAF8-4E36-4A53-BFBC-CE7B53851F2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764118" y="3353503"/>
            <a:ext cx="0" cy="2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1C58E-9F4C-4650-9AC1-B06C662B858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64118" y="4219422"/>
            <a:ext cx="36443" cy="27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8619B2-3EC0-4AD3-A39B-51B912D4BA36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6213614" y="3896379"/>
            <a:ext cx="901147" cy="8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602D80-D308-450A-A212-AFD26D399C1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0063371" y="2513338"/>
            <a:ext cx="36443" cy="3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55264B-98D7-4956-84A8-759957AB02C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8449918" y="3061116"/>
            <a:ext cx="927653" cy="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Branch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8E89-C5F7-4FA2-B3FA-CB11DAA8C71E}"/>
              </a:ext>
            </a:extLst>
          </p:cNvPr>
          <p:cNvSpPr txBox="1"/>
          <p:nvPr/>
        </p:nvSpPr>
        <p:spPr>
          <a:xfrm>
            <a:off x="2282687" y="1371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create, merged, delete some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902E6-140D-4180-A1A3-0BF44128E1DF}"/>
              </a:ext>
            </a:extLst>
          </p:cNvPr>
          <p:cNvSpPr txBox="1"/>
          <p:nvPr/>
        </p:nvSpPr>
        <p:spPr>
          <a:xfrm>
            <a:off x="2726575" y="1844419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Git branch  : view list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Git branch –v  : view commit finish of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Git branch –merged : what is branch was merged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Git branch –no-merged : what is branch was not merger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Git branch –d name_branch : delete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Git push origin –delete name_branch </a:t>
            </a:r>
          </a:p>
          <a:p>
            <a:r>
              <a:rPr lang="en-US" sz="22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2407920" y="4983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  :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smtClean="0">
                <a:highlight>
                  <a:srgbClr val="00FFFF"/>
                </a:highlight>
              </a:rPr>
              <a:t>+ </a:t>
            </a:r>
            <a:r>
              <a:rPr lang="en-US" dirty="0">
                <a:highlight>
                  <a:srgbClr val="00FFFF"/>
                </a:highlight>
              </a:rPr>
              <a:t>“-d” delete branch merged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+ “-D” delete branch merge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2640" y="65117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251839"/>
            <a:ext cx="10515600" cy="1005840"/>
          </a:xfrm>
        </p:spPr>
        <p:txBody>
          <a:bodyPr>
            <a:normAutofit/>
          </a:bodyPr>
          <a:lstStyle/>
          <a:p>
            <a:r>
              <a:rPr lang="en-US" sz="3000" dirty="0"/>
              <a:t>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902E6-140D-4180-A1A3-0BF44128E1DF}"/>
              </a:ext>
            </a:extLst>
          </p:cNvPr>
          <p:cNvSpPr txBox="1"/>
          <p:nvPr/>
        </p:nvSpPr>
        <p:spPr>
          <a:xfrm>
            <a:off x="2430780" y="952879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/>
              <a:t>Git branch : view list 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/>
              <a:t>Git checkout name_branch  : return branch name_branch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000" dirty="0" smtClean="0"/>
              <a:t>Git log –online –decore: view HEAD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vi-VN" sz="2000" dirty="0"/>
          </a:p>
        </p:txBody>
      </p:sp>
      <p:sp>
        <p:nvSpPr>
          <p:cNvPr id="6" name="Title 16"/>
          <p:cNvSpPr txBox="1">
            <a:spLocks/>
          </p:cNvSpPr>
          <p:nvPr/>
        </p:nvSpPr>
        <p:spPr>
          <a:xfrm>
            <a:off x="854826" y="1892423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E69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Create Branch and Merge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5080" y="270783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Git branch name_branch  : Create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Khi này nhánh name_branch đang trỏ tới commit mà nhánh trước đó ta đang trỏ tới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Vd ta đang ở nhánh master mà trỏ tới commit A thì nhánh mới cũng trỏ tới commit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Khi marge thì sẽ tạo ra 1 commit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--set-upstream : nhánh ở local chưa kết nối với nahnhs ở web, nên tạo 1 nhánh ở web và kết nối 2 cái với nhau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6695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251839"/>
            <a:ext cx="10515600" cy="100584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2220" y="205025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Git marge nhanh1</a:t>
            </a:r>
            <a:endParaRPr lang="en-US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Git push –set-upstream origin master : kết nối master local với master server</a:t>
            </a:r>
            <a:endParaRPr lang="en-US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Git checkout nhanh1</a:t>
            </a:r>
            <a:endParaRPr lang="en-US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Git push –set-upstream origin nhanh1</a:t>
            </a:r>
            <a:endParaRPr lang="vi-VN" sz="2500" dirty="0"/>
          </a:p>
        </p:txBody>
      </p:sp>
      <p:sp>
        <p:nvSpPr>
          <p:cNvPr id="3" name="Rectangle 2"/>
          <p:cNvSpPr/>
          <p:nvPr/>
        </p:nvSpPr>
        <p:spPr>
          <a:xfrm>
            <a:off x="2470266" y="1099969"/>
            <a:ext cx="8116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dirty="0" smtClean="0"/>
              <a:t>Ví dụ ra đang ở nhánh master muốn marge nhánh nhanh1</a:t>
            </a:r>
            <a:endParaRPr lang="vi-V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Branches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8E89-C5F7-4FA2-B3FA-CB11DAA8C71E}"/>
              </a:ext>
            </a:extLst>
          </p:cNvPr>
          <p:cNvSpPr txBox="1"/>
          <p:nvPr/>
        </p:nvSpPr>
        <p:spPr>
          <a:xfrm>
            <a:off x="2074868" y="2061557"/>
            <a:ext cx="908773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Remove references are references (pointers) in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You can get a full list of remote reference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Git ls-remote origin or git remote show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500" dirty="0" smtClean="0"/>
              <a:t>Git log –oneline –decorate: Show branchs and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had a simple database that kept all the changes to files under reversion control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307"/>
            <a:ext cx="10515600" cy="1005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Version Control Systems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0A071-24A1-493B-9282-FDE6F06843C2}"/>
              </a:ext>
            </a:extLst>
          </p:cNvPr>
          <p:cNvSpPr/>
          <p:nvPr/>
        </p:nvSpPr>
        <p:spPr>
          <a:xfrm>
            <a:off x="3128356" y="2781330"/>
            <a:ext cx="5791200" cy="3276600"/>
          </a:xfrm>
          <a:prstGeom prst="rect">
            <a:avLst/>
          </a:prstGeom>
          <a:solidFill>
            <a:srgbClr val="F368E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2D134A-586B-4E75-B012-8BB4D412082E}"/>
              </a:ext>
            </a:extLst>
          </p:cNvPr>
          <p:cNvSpPr/>
          <p:nvPr/>
        </p:nvSpPr>
        <p:spPr>
          <a:xfrm>
            <a:off x="6100156" y="3665913"/>
            <a:ext cx="2514600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39EDE0-91B4-4E49-9E8B-2ED4690360D2}"/>
              </a:ext>
            </a:extLst>
          </p:cNvPr>
          <p:cNvSpPr/>
          <p:nvPr/>
        </p:nvSpPr>
        <p:spPr>
          <a:xfrm>
            <a:off x="3873791" y="4028644"/>
            <a:ext cx="1219201" cy="8199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227D-4ADA-4D3F-8E79-D61832D38437}"/>
              </a:ext>
            </a:extLst>
          </p:cNvPr>
          <p:cNvSpPr txBox="1"/>
          <p:nvPr/>
        </p:nvSpPr>
        <p:spPr>
          <a:xfrm>
            <a:off x="5033356" y="282771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5744F-3B70-4390-8A62-1220811DAF84}"/>
              </a:ext>
            </a:extLst>
          </p:cNvPr>
          <p:cNvSpPr txBox="1"/>
          <p:nvPr/>
        </p:nvSpPr>
        <p:spPr>
          <a:xfrm>
            <a:off x="3873791" y="3533446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8F06B-4BEC-4003-8F61-BE8BBC9FC33F}"/>
              </a:ext>
            </a:extLst>
          </p:cNvPr>
          <p:cNvSpPr txBox="1"/>
          <p:nvPr/>
        </p:nvSpPr>
        <p:spPr>
          <a:xfrm>
            <a:off x="4158712" y="4238578"/>
            <a:ext cx="64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2B198-20E6-4007-8DF3-7C48C03F5A6B}"/>
              </a:ext>
            </a:extLst>
          </p:cNvPr>
          <p:cNvSpPr txBox="1"/>
          <p:nvPr/>
        </p:nvSpPr>
        <p:spPr>
          <a:xfrm>
            <a:off x="6845591" y="389451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8A5CF-FFFB-4128-8FD1-2234BA23D691}"/>
              </a:ext>
            </a:extLst>
          </p:cNvPr>
          <p:cNvSpPr txBox="1"/>
          <p:nvPr/>
        </p:nvSpPr>
        <p:spPr>
          <a:xfrm>
            <a:off x="6845591" y="454209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11671-6F39-4BAE-9DD9-3F2F9B8892C0}"/>
              </a:ext>
            </a:extLst>
          </p:cNvPr>
          <p:cNvSpPr txBox="1"/>
          <p:nvPr/>
        </p:nvSpPr>
        <p:spPr>
          <a:xfrm>
            <a:off x="6845591" y="517080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849B45-9C65-4333-925E-8E95F7040196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 flipV="1">
            <a:off x="5092992" y="4094568"/>
            <a:ext cx="1752599" cy="3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802477" y="365760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Server and Local Repo After Cloning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AC52F-2E45-43AF-8E45-2FF48DC496B6}"/>
              </a:ext>
            </a:extLst>
          </p:cNvPr>
          <p:cNvSpPr/>
          <p:nvPr/>
        </p:nvSpPr>
        <p:spPr>
          <a:xfrm>
            <a:off x="1921625" y="1726276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AFB1F-F390-40D6-9064-3BF4EBDA0588}"/>
              </a:ext>
            </a:extLst>
          </p:cNvPr>
          <p:cNvSpPr/>
          <p:nvPr/>
        </p:nvSpPr>
        <p:spPr>
          <a:xfrm>
            <a:off x="1905060" y="3912885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8A3B1-293E-4106-9E06-660959A1990A}"/>
              </a:ext>
            </a:extLst>
          </p:cNvPr>
          <p:cNvSpPr txBox="1"/>
          <p:nvPr/>
        </p:nvSpPr>
        <p:spPr>
          <a:xfrm>
            <a:off x="4817225" y="19018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Git.vantho.com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37BE9007-0CB6-44C8-ADF5-A8C39529F5F2}"/>
              </a:ext>
            </a:extLst>
          </p:cNvPr>
          <p:cNvSpPr/>
          <p:nvPr/>
        </p:nvSpPr>
        <p:spPr>
          <a:xfrm>
            <a:off x="2531225" y="3129182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D85B62F7-10E9-48AB-B1C0-55B13BC1DAD4}"/>
              </a:ext>
            </a:extLst>
          </p:cNvPr>
          <p:cNvSpPr/>
          <p:nvPr/>
        </p:nvSpPr>
        <p:spPr>
          <a:xfrm>
            <a:off x="4131425" y="3125869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C98D5EDC-BE09-4024-A77A-EF494AB46712}"/>
              </a:ext>
            </a:extLst>
          </p:cNvPr>
          <p:cNvSpPr/>
          <p:nvPr/>
        </p:nvSpPr>
        <p:spPr>
          <a:xfrm>
            <a:off x="5741564" y="3125869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A2DD3C4C-E061-4D7E-B504-1F300045681B}"/>
              </a:ext>
            </a:extLst>
          </p:cNvPr>
          <p:cNvSpPr/>
          <p:nvPr/>
        </p:nvSpPr>
        <p:spPr>
          <a:xfrm>
            <a:off x="7553801" y="3130550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9A642C0B-756D-4F06-B316-BD35FDBF38BF}"/>
              </a:ext>
            </a:extLst>
          </p:cNvPr>
          <p:cNvSpPr/>
          <p:nvPr/>
        </p:nvSpPr>
        <p:spPr>
          <a:xfrm>
            <a:off x="7553801" y="2346727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1B93B-2C75-44F0-BDB9-21917BB43291}"/>
              </a:ext>
            </a:extLst>
          </p:cNvPr>
          <p:cNvSpPr txBox="1"/>
          <p:nvPr/>
        </p:nvSpPr>
        <p:spPr>
          <a:xfrm>
            <a:off x="2653807" y="32042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13565-67EA-4693-877C-D776069C5DFF}"/>
              </a:ext>
            </a:extLst>
          </p:cNvPr>
          <p:cNvSpPr txBox="1"/>
          <p:nvPr/>
        </p:nvSpPr>
        <p:spPr>
          <a:xfrm>
            <a:off x="4220877" y="32042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DA8D3-4DD4-43E8-B54C-FBA525CB2551}"/>
              </a:ext>
            </a:extLst>
          </p:cNvPr>
          <p:cNvSpPr txBox="1"/>
          <p:nvPr/>
        </p:nvSpPr>
        <p:spPr>
          <a:xfrm>
            <a:off x="5819422" y="32042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9CD7B-C65B-452A-8283-6ED9FB38B924}"/>
              </a:ext>
            </a:extLst>
          </p:cNvPr>
          <p:cNvSpPr txBox="1"/>
          <p:nvPr/>
        </p:nvSpPr>
        <p:spPr>
          <a:xfrm>
            <a:off x="7631659" y="31823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5C496-39A2-4447-AC2A-9812C4067E4B}"/>
              </a:ext>
            </a:extLst>
          </p:cNvPr>
          <p:cNvSpPr txBox="1"/>
          <p:nvPr/>
        </p:nvSpPr>
        <p:spPr>
          <a:xfrm>
            <a:off x="7631659" y="242367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8850C-6335-4F36-A6CC-544E8FD0C0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25301" y="2869947"/>
            <a:ext cx="0" cy="26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43CD8D-2570-4E31-AD47-762FDE7BFA6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962422" y="3387479"/>
            <a:ext cx="591380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28A384-E5C2-468A-B52C-704FC6481B85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5363877" y="3387479"/>
            <a:ext cx="377687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852D68-B687-4845-BAE0-DAD33B8AC295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3796807" y="3387479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5D6DA1-6151-4E0A-99A2-1D6CD709D53D}"/>
              </a:ext>
            </a:extLst>
          </p:cNvPr>
          <p:cNvSpPr txBox="1"/>
          <p:nvPr/>
        </p:nvSpPr>
        <p:spPr>
          <a:xfrm>
            <a:off x="4792377" y="39724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sp>
        <p:nvSpPr>
          <p:cNvPr id="23" name="Rectangle: Rounded Corners 30">
            <a:extLst>
              <a:ext uri="{FF2B5EF4-FFF2-40B4-BE49-F238E27FC236}">
                <a16:creationId xmlns:a16="http://schemas.microsoft.com/office/drawing/2014/main" id="{73FB71ED-D9F2-44C6-AA7B-4ADD48502FBB}"/>
              </a:ext>
            </a:extLst>
          </p:cNvPr>
          <p:cNvSpPr/>
          <p:nvPr/>
        </p:nvSpPr>
        <p:spPr>
          <a:xfrm>
            <a:off x="2531225" y="4712815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31">
            <a:extLst>
              <a:ext uri="{FF2B5EF4-FFF2-40B4-BE49-F238E27FC236}">
                <a16:creationId xmlns:a16="http://schemas.microsoft.com/office/drawing/2014/main" id="{A5784DD4-7754-4FF6-AA86-8098224E8A47}"/>
              </a:ext>
            </a:extLst>
          </p:cNvPr>
          <p:cNvSpPr/>
          <p:nvPr/>
        </p:nvSpPr>
        <p:spPr>
          <a:xfrm>
            <a:off x="4131425" y="4709502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32">
            <a:extLst>
              <a:ext uri="{FF2B5EF4-FFF2-40B4-BE49-F238E27FC236}">
                <a16:creationId xmlns:a16="http://schemas.microsoft.com/office/drawing/2014/main" id="{1ED426A9-0A19-43E5-8C24-7FC011823531}"/>
              </a:ext>
            </a:extLst>
          </p:cNvPr>
          <p:cNvSpPr/>
          <p:nvPr/>
        </p:nvSpPr>
        <p:spPr>
          <a:xfrm>
            <a:off x="5741564" y="4709502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33">
            <a:extLst>
              <a:ext uri="{FF2B5EF4-FFF2-40B4-BE49-F238E27FC236}">
                <a16:creationId xmlns:a16="http://schemas.microsoft.com/office/drawing/2014/main" id="{9C8CA47C-3F5A-4C5F-8B14-EB48D8B3F2A5}"/>
              </a:ext>
            </a:extLst>
          </p:cNvPr>
          <p:cNvSpPr/>
          <p:nvPr/>
        </p:nvSpPr>
        <p:spPr>
          <a:xfrm>
            <a:off x="7553801" y="471418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D4CD1-9084-465B-9793-32ED377B78D5}"/>
              </a:ext>
            </a:extLst>
          </p:cNvPr>
          <p:cNvSpPr txBox="1"/>
          <p:nvPr/>
        </p:nvSpPr>
        <p:spPr>
          <a:xfrm>
            <a:off x="2653807" y="47878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1B69D-15F5-46A0-BCFE-F5E22DEA46D9}"/>
              </a:ext>
            </a:extLst>
          </p:cNvPr>
          <p:cNvSpPr txBox="1"/>
          <p:nvPr/>
        </p:nvSpPr>
        <p:spPr>
          <a:xfrm>
            <a:off x="4220877" y="47878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A201E-B7BC-491A-BEF2-7340B5D1369E}"/>
              </a:ext>
            </a:extLst>
          </p:cNvPr>
          <p:cNvSpPr txBox="1"/>
          <p:nvPr/>
        </p:nvSpPr>
        <p:spPr>
          <a:xfrm>
            <a:off x="5819422" y="47878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46951-093F-478F-B05B-F7E682D5AECC}"/>
              </a:ext>
            </a:extLst>
          </p:cNvPr>
          <p:cNvSpPr txBox="1"/>
          <p:nvPr/>
        </p:nvSpPr>
        <p:spPr>
          <a:xfrm>
            <a:off x="7631659" y="476594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0CB4F2AE-FDDA-4224-9365-73C1C87E5F1F}"/>
              </a:ext>
            </a:extLst>
          </p:cNvPr>
          <p:cNvSpPr/>
          <p:nvPr/>
        </p:nvSpPr>
        <p:spPr>
          <a:xfrm>
            <a:off x="7197649" y="4069704"/>
            <a:ext cx="1838737" cy="4202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A47FFF44-ED05-4560-98E0-874BC007A574}"/>
              </a:ext>
            </a:extLst>
          </p:cNvPr>
          <p:cNvSpPr/>
          <p:nvPr/>
        </p:nvSpPr>
        <p:spPr>
          <a:xfrm>
            <a:off x="7608471" y="5418403"/>
            <a:ext cx="1065142" cy="4202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53539-2C00-47EC-A06F-B2E22C01DD7F}"/>
              </a:ext>
            </a:extLst>
          </p:cNvPr>
          <p:cNvSpPr txBox="1"/>
          <p:nvPr/>
        </p:nvSpPr>
        <p:spPr>
          <a:xfrm>
            <a:off x="7399328" y="4120670"/>
            <a:ext cx="18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0AAD50-979E-4B85-932D-F08F4DF3941A}"/>
              </a:ext>
            </a:extLst>
          </p:cNvPr>
          <p:cNvSpPr txBox="1"/>
          <p:nvPr/>
        </p:nvSpPr>
        <p:spPr>
          <a:xfrm>
            <a:off x="7608471" y="5418403"/>
            <a:ext cx="10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1D0B8-92EC-4A5E-B883-1D012B4B177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03159" y="4511593"/>
            <a:ext cx="0" cy="25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1FF11B-920B-41A2-83DA-97D2047FB469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H="1" flipV="1">
            <a:off x="8125301" y="5237403"/>
            <a:ext cx="27335" cy="1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53EF15-3AE3-4FDD-BF43-991745E60B0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6962422" y="4972529"/>
            <a:ext cx="591380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55C901-C430-44C3-97A6-38CF7D1751FE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363877" y="4972529"/>
            <a:ext cx="377688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D886DB-7334-42A4-91C3-C4CC393D0652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 flipH="1">
            <a:off x="3796807" y="4971112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E10A677-A726-4170-A939-07D6A7C1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50138"/>
            <a:ext cx="9151620" cy="58065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ERROR </a:t>
            </a:r>
            <a:r>
              <a:rPr lang="en-US" dirty="0" err="1"/>
              <a:t>conlicts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657C3-24EB-4ECA-AD05-009B7419985B}"/>
              </a:ext>
            </a:extLst>
          </p:cNvPr>
          <p:cNvSpPr txBox="1"/>
          <p:nvPr/>
        </p:nvSpPr>
        <p:spPr>
          <a:xfrm>
            <a:off x="2400300" y="1442843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Vấn đề </a:t>
            </a:r>
            <a:r>
              <a:rPr lang="en-US" dirty="0"/>
              <a:t>: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 người sửa 1 file trên master ,1 người sửa trên nhanh1 có tên file trùng nhau, 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merge thì nó không biết nên lấy cái nào.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3300-FE74-477B-99F7-A1DEED8EDBB8}"/>
              </a:ext>
            </a:extLst>
          </p:cNvPr>
          <p:cNvSpPr txBox="1"/>
          <p:nvPr/>
        </p:nvSpPr>
        <p:spPr>
          <a:xfrm>
            <a:off x="2503004" y="228910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Sửa: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CCD04-5E0C-4B38-8885-EE6A136ECCAD}"/>
              </a:ext>
            </a:extLst>
          </p:cNvPr>
          <p:cNvSpPr txBox="1"/>
          <p:nvPr/>
        </p:nvSpPr>
        <p:spPr>
          <a:xfrm>
            <a:off x="647700" y="292201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ải diffmerge về 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  <a:t>https://sourcegear.com/diffmerge/downloads.php</a:t>
            </a:r>
            <a:b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: xem 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merge.tool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diffmerege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cấu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hình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khi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bị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xung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đột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thì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sử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dụng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nó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/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 nhanh1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diffmerge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CE5A8-51DA-4544-A7A3-DB2A57F56A72}"/>
              </a:ext>
            </a:extLst>
          </p:cNvPr>
          <p:cNvSpPr txBox="1"/>
          <p:nvPr/>
        </p:nvSpPr>
        <p:spPr>
          <a:xfrm>
            <a:off x="7505700" y="269013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:</a:t>
            </a:r>
          </a:p>
          <a:p>
            <a:r>
              <a:rPr lang="en-US" dirty="0"/>
              <a:t>+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rồi</a:t>
            </a:r>
            <a:r>
              <a:rPr lang="en-US" dirty="0"/>
              <a:t> add, commit, push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D6413-2223-49C0-985C-C9A91A3A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43" y="4353965"/>
            <a:ext cx="5287113" cy="178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vi-VN" dirty="0" smtClean="0"/>
              <a:t>Không Muốn đưa file, hoặc folder lên</a:t>
            </a:r>
            <a:endParaRPr lang="vi-VN" dirty="0"/>
          </a:p>
        </p:txBody>
      </p:sp>
      <p:sp>
        <p:nvSpPr>
          <p:cNvPr id="2" name="Rectangle 1"/>
          <p:cNvSpPr/>
          <p:nvPr/>
        </p:nvSpPr>
        <p:spPr>
          <a:xfrm>
            <a:off x="1996440" y="1795195"/>
            <a:ext cx="84505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dirty="0"/>
              <a:t>+ Tạo file .gitignore </a:t>
            </a:r>
          </a:p>
          <a:p>
            <a:r>
              <a:rPr lang="vi-VN" sz="2200" dirty="0"/>
              <a:t>+ đưa tên file, folder vào đó thì nó sẽ không đưa lên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B1395-D705-49D7-B373-FD64FC52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3509032"/>
            <a:ext cx="6141720" cy="2409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4826" y="437003"/>
            <a:ext cx="10515600" cy="1005840"/>
          </a:xfrm>
        </p:spPr>
        <p:txBody>
          <a:bodyPr>
            <a:normAutofit/>
          </a:bodyPr>
          <a:lstStyle/>
          <a:p>
            <a:r>
              <a:rPr lang="en-US" dirty="0"/>
              <a:t>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6" y="1754470"/>
            <a:ext cx="4174374" cy="2084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27" y="1754470"/>
            <a:ext cx="5333999" cy="2143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941" y="4209988"/>
            <a:ext cx="5836920" cy="22152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8541" y="2110740"/>
            <a:ext cx="10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2421" y="4518660"/>
            <a:ext cx="10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76D52-38F0-4107-87F6-A8562604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998220"/>
            <a:ext cx="8676190" cy="522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27" y="597274"/>
            <a:ext cx="4352253" cy="5830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09946" y="724782"/>
            <a:ext cx="7333084" cy="301260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9" y="3059083"/>
            <a:ext cx="3198811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7704513" y="1754533"/>
            <a:ext cx="3352800" cy="4601817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8174965" y="2576167"/>
            <a:ext cx="2438400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8174965" y="193751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VCS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8403565" y="27749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8716648" y="3529333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8716648" y="4391443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8729900" y="5239844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8840058" y="3621505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8788706" y="4507943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8801958" y="5336267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4502237" y="1471825"/>
            <a:ext cx="2218862" cy="1777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4876611" y="1565374"/>
            <a:ext cx="160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20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5067110" y="2349707"/>
            <a:ext cx="1269109" cy="5114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4522093" y="3900390"/>
            <a:ext cx="2218862" cy="1777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4896467" y="3993939"/>
            <a:ext cx="160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23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5086966" y="4778272"/>
            <a:ext cx="1269109" cy="5114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5405456" y="2366856"/>
            <a:ext cx="9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5436493" y="4839896"/>
            <a:ext cx="9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6DC38B-7D43-4202-BF1C-3E5B61B1A43B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 flipV="1">
            <a:off x="6721099" y="2360813"/>
            <a:ext cx="1995549" cy="144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048BE-36D4-4F53-A7D6-D466E36E2344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flipH="1">
            <a:off x="6740955" y="4668281"/>
            <a:ext cx="1975693" cy="12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A60ABD5-A9C6-45E1-8BA5-D92C193755AD}"/>
              </a:ext>
            </a:extLst>
          </p:cNvPr>
          <p:cNvSpPr/>
          <p:nvPr/>
        </p:nvSpPr>
        <p:spPr>
          <a:xfrm>
            <a:off x="8284664" y="346502"/>
            <a:ext cx="2328701" cy="6657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If(Server==Error)  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FEEC5-3A32-4411-B5C3-E672D1B4C0D0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 flipH="1">
            <a:off x="9380913" y="1012274"/>
            <a:ext cx="68102" cy="7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28147"/>
            <a:ext cx="4681451" cy="50080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Such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don’t just check out the latest snapshot of the files: they fully mirror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if any server dies, and these systems were collaborating via it, any of the client repositories can be copied back up to the server to restore it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9205216" y="1483838"/>
            <a:ext cx="2579204" cy="3780183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9346020" y="2290490"/>
            <a:ext cx="2286000" cy="2698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9346020" y="16992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Computer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9499247" y="24864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9863683" y="3033626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9863683" y="3684518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9863683" y="4346407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9966387" y="3125798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9959761" y="3795361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9935741" y="4469088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5813903" y="1454781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6188277" y="170988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0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6378777" y="2476878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5854487" y="4346407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6228861" y="460151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3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6419361" y="5368504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6717122" y="25145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6768887" y="54506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86F731-E1BD-4794-95CE-67DA5003F4DC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8023703" y="2444997"/>
            <a:ext cx="1181513" cy="928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0E8254-57F9-445C-8937-21EE0284AD2F}"/>
              </a:ext>
            </a:extLst>
          </p:cNvPr>
          <p:cNvCxnSpPr>
            <a:cxnSpLocks/>
          </p:cNvCxnSpPr>
          <p:nvPr/>
        </p:nvCxnSpPr>
        <p:spPr>
          <a:xfrm flipV="1">
            <a:off x="8064287" y="3722174"/>
            <a:ext cx="1140929" cy="156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FD1F0-C181-4759-9910-A0C44D477657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918803" y="3435212"/>
            <a:ext cx="40584" cy="91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4200" y="2253690"/>
            <a:ext cx="635000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Introduce about GIT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640080"/>
            <a:ext cx="3198811" cy="1600200"/>
          </a:xfrm>
        </p:spPr>
        <p:txBody>
          <a:bodyPr/>
          <a:lstStyle/>
          <a:p>
            <a:r>
              <a:rPr lang="en-US" dirty="0"/>
              <a:t>Introduce about GIT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1932" y="740053"/>
            <a:ext cx="6951868" cy="5386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2002, Linux project began using a proprietary called </a:t>
            </a:r>
            <a:r>
              <a:rPr lang="vi-VN" dirty="0"/>
              <a:t>BitKeeper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2005, the relationship go </a:t>
            </a:r>
            <a:r>
              <a:rPr lang="en-US" dirty="0" smtClean="0"/>
              <a:t>down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=&gt; </a:t>
            </a:r>
            <a:r>
              <a:rPr lang="en-US" dirty="0" err="1"/>
              <a:t>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640080"/>
            <a:ext cx="3198811" cy="1600200"/>
          </a:xfrm>
        </p:spPr>
        <p:txBody>
          <a:bodyPr/>
          <a:lstStyle/>
          <a:p>
            <a:r>
              <a:rPr lang="en-US" dirty="0"/>
              <a:t>Introduce about GIT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1932" y="740054"/>
            <a:ext cx="6951868" cy="386519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Snapshots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Nearly Every Operation Is Local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Has 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Generally Only Adds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The Three States</a:t>
            </a:r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V1.3 </a:t>
            </a:r>
            <a:r>
              <a:rPr lang="en-US" dirty="0" smtClean="0"/>
              <a:t>- ©FPT SOFTWARE – Corporate Training Center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43F6-4AAB-41F8-A27F-F80078A20D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40240" y="6359399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 smtClean="0">
                <a:solidFill>
                  <a:srgbClr val="0E69AF"/>
                </a:solidFill>
              </a:rPr>
              <a:t>Spi mãi đĩnh</a:t>
            </a:r>
            <a:endParaRPr lang="vi-VN" b="1" i="1" dirty="0">
              <a:solidFill>
                <a:srgbClr val="0E69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TC Palette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F27023"/>
      </a:accent1>
      <a:accent2>
        <a:srgbClr val="0E69AF"/>
      </a:accent2>
      <a:accent3>
        <a:srgbClr val="0DB00F"/>
      </a:accent3>
      <a:accent4>
        <a:srgbClr val="33ABC3"/>
      </a:accent4>
      <a:accent5>
        <a:srgbClr val="FE9700"/>
      </a:accent5>
      <a:accent6>
        <a:srgbClr val="0A4E83"/>
      </a:accent6>
      <a:hlink>
        <a:srgbClr val="23A1FF"/>
      </a:hlink>
      <a:folHlink>
        <a:srgbClr val="323F4F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992C291-2F63-4C97-9DA0-DF03643AAE30}" vid="{4EDA1B8B-D98A-4C6D-B1E3-1CA4A540B7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47DC6746C624DA076054CC14B56BE" ma:contentTypeVersion="12" ma:contentTypeDescription="Create a new document." ma:contentTypeScope="" ma:versionID="0e5b865c569c8e90a8ab5f909dcc9c2e">
  <xsd:schema xmlns:xsd="http://www.w3.org/2001/XMLSchema" xmlns:xs="http://www.w3.org/2001/XMLSchema" xmlns:p="http://schemas.microsoft.com/office/2006/metadata/properties" xmlns:ns2="3fb232fd-8e72-43c7-b876-2e7a665041d4" xmlns:ns3="d6b8b58b-189a-48e8-8fd2-2265e728ba2b" targetNamespace="http://schemas.microsoft.com/office/2006/metadata/properties" ma:root="true" ma:fieldsID="563e65ac4a76b2650a9c62bd2b38e2cb" ns2:_="" ns3:_="">
    <xsd:import namespace="3fb232fd-8e72-43c7-b876-2e7a665041d4"/>
    <xsd:import namespace="d6b8b58b-189a-48e8-8fd2-2265e728ba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232fd-8e72-43c7-b876-2e7a66504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c97e1a9-fa82-4965-b735-0e061acf92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8b58b-189a-48e8-8fd2-2265e728ba2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db249bf-c314-4aba-8fe9-729170652466}" ma:internalName="TaxCatchAll" ma:showField="CatchAllData" ma:web="d6b8b58b-189a-48e8-8fd2-2265e728ba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b232fd-8e72-43c7-b876-2e7a665041d4">
      <Terms xmlns="http://schemas.microsoft.com/office/infopath/2007/PartnerControls"/>
    </lcf76f155ced4ddcb4097134ff3c332f>
    <TaxCatchAll xmlns="d6b8b58b-189a-48e8-8fd2-2265e728ba2b" xsi:nil="true"/>
    <SharedWithUsers xmlns="d6b8b58b-189a-48e8-8fd2-2265e728ba2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8813A08-5833-4198-A6B7-779B1419E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8A88-FAD0-437D-AB9A-37543256B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232fd-8e72-43c7-b876-2e7a665041d4"/>
    <ds:schemaRef ds:uri="d6b8b58b-189a-48e8-8fd2-2265e728ba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FCE6B-2347-4DE7-8BAC-10533DDB848A}">
  <ds:schemaRefs>
    <ds:schemaRef ds:uri="http://schemas.microsoft.com/office/2006/metadata/properties"/>
    <ds:schemaRef ds:uri="http://schemas.microsoft.com/office/infopath/2007/PartnerControls"/>
    <ds:schemaRef ds:uri="3fb232fd-8e72-43c7-b876-2e7a665041d4"/>
    <ds:schemaRef ds:uri="d6b8b58b-189a-48e8-8fd2-2265e728ba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579</TotalTime>
  <Words>1920</Words>
  <Application>Microsoft Office PowerPoint</Application>
  <PresentationFormat>Widescreen</PresentationFormat>
  <Paragraphs>436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Century Gothic</vt:lpstr>
      <vt:lpstr>Segoe UI</vt:lpstr>
      <vt:lpstr>Symbol</vt:lpstr>
      <vt:lpstr>Tahoma</vt:lpstr>
      <vt:lpstr>Wingdings</vt:lpstr>
      <vt:lpstr>Theme1</vt:lpstr>
      <vt:lpstr>PowerPoint Presentation</vt:lpstr>
      <vt:lpstr>Introduce about  Version Control System (VCS)</vt:lpstr>
      <vt:lpstr>VCS</vt:lpstr>
      <vt:lpstr>Local Version Control Systems </vt:lpstr>
      <vt:lpstr>Centralized Version Control Systems </vt:lpstr>
      <vt:lpstr>Distributed Version Control Systems </vt:lpstr>
      <vt:lpstr>Introduce about GIT</vt:lpstr>
      <vt:lpstr>Introduce about GIT</vt:lpstr>
      <vt:lpstr>Introduce about GIT</vt:lpstr>
      <vt:lpstr>1. Snapshots </vt:lpstr>
      <vt:lpstr>1. Snapshots </vt:lpstr>
      <vt:lpstr>2. Nearly Every Operation Is Local  </vt:lpstr>
      <vt:lpstr>5. The Three States </vt:lpstr>
      <vt:lpstr>5. The Three States </vt:lpstr>
      <vt:lpstr>The lifecycle of the status of your files</vt:lpstr>
      <vt:lpstr>Recoding changes to the Repository</vt:lpstr>
      <vt:lpstr>Unmodifying a modifiled file</vt:lpstr>
      <vt:lpstr>Viewing The Commit History</vt:lpstr>
      <vt:lpstr>Git Pull Data</vt:lpstr>
      <vt:lpstr>Git Clone Data</vt:lpstr>
      <vt:lpstr>Origin</vt:lpstr>
      <vt:lpstr>Git commit --amend</vt:lpstr>
      <vt:lpstr>Used</vt:lpstr>
      <vt:lpstr>Used</vt:lpstr>
      <vt:lpstr>Used</vt:lpstr>
      <vt:lpstr>Used</vt:lpstr>
      <vt:lpstr>Used</vt:lpstr>
      <vt:lpstr>GIT TAG</vt:lpstr>
      <vt:lpstr>Create Tag</vt:lpstr>
      <vt:lpstr>Used Tag</vt:lpstr>
      <vt:lpstr>Alias</vt:lpstr>
      <vt:lpstr>Git Branching</vt:lpstr>
      <vt:lpstr>Creating a New Branch </vt:lpstr>
      <vt:lpstr>Branching workflows</vt:lpstr>
      <vt:lpstr>Topic Branches</vt:lpstr>
      <vt:lpstr>Branch Management</vt:lpstr>
      <vt:lpstr>Command</vt:lpstr>
      <vt:lpstr>Example</vt:lpstr>
      <vt:lpstr>Branches far</vt:lpstr>
      <vt:lpstr>Server and Local Repo After Cloning</vt:lpstr>
      <vt:lpstr>PowerPoint Presentation</vt:lpstr>
      <vt:lpstr>ERROR conlicts</vt:lpstr>
      <vt:lpstr>Không Muốn đưa file, hoặc folder lên</vt:lpstr>
      <vt:lpstr>Rebase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Xuan Tung (LDI.TCD)</dc:creator>
  <cp:lastModifiedBy>Nguyen Van Tho (GAM.DAP)</cp:lastModifiedBy>
  <cp:revision>96</cp:revision>
  <dcterms:created xsi:type="dcterms:W3CDTF">2020-04-28T08:09:24Z</dcterms:created>
  <dcterms:modified xsi:type="dcterms:W3CDTF">2022-09-08T07:27:36Z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0x010100C2847DC6746C624DA076054CC14B56BE</vt:lpwstr>
  </property>
  <property fmtid="{D5CDD505-2E9C-101B-9397-08002B2CF9AE}" pid="3" name="Order">
    <vt:r8>11000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