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5.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0" r:id="rId6"/>
    <p:sldMasterId id="2147484284" r:id="rId7"/>
    <p:sldMasterId id="2147484334" r:id="rId8"/>
    <p:sldMasterId id="2147484360" r:id="rId9"/>
  </p:sldMasterIdLst>
  <p:notesMasterIdLst>
    <p:notesMasterId r:id="rId26"/>
  </p:notesMasterIdLst>
  <p:handoutMasterIdLst>
    <p:handoutMasterId r:id="rId27"/>
  </p:handoutMasterIdLst>
  <p:sldIdLst>
    <p:sldId id="1409" r:id="rId10"/>
    <p:sldId id="1410" r:id="rId11"/>
    <p:sldId id="1411" r:id="rId12"/>
    <p:sldId id="1420" r:id="rId13"/>
    <p:sldId id="1464" r:id="rId14"/>
    <p:sldId id="1441" r:id="rId15"/>
    <p:sldId id="1461" r:id="rId16"/>
    <p:sldId id="1429" r:id="rId17"/>
    <p:sldId id="1462" r:id="rId18"/>
    <p:sldId id="1468" r:id="rId19"/>
    <p:sldId id="1467" r:id="rId20"/>
    <p:sldId id="1426" r:id="rId21"/>
    <p:sldId id="1415" r:id="rId22"/>
    <p:sldId id="1349" r:id="rId23"/>
    <p:sldId id="1469" r:id="rId24"/>
    <p:sldId id="1352"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B0B8DFF-57E5-4D4B-BA72-542DF84B8E2F}">
          <p14:sldIdLst>
            <p14:sldId id="1409"/>
            <p14:sldId id="1410"/>
            <p14:sldId id="1411"/>
            <p14:sldId id="1420"/>
            <p14:sldId id="1464"/>
            <p14:sldId id="1441"/>
            <p14:sldId id="1461"/>
          </p14:sldIdLst>
        </p14:section>
        <p14:section name="Project Objectives" id="{05089F55-5216-4710-BF28-225284BCF1B3}">
          <p14:sldIdLst>
            <p14:sldId id="1429"/>
            <p14:sldId id="1462"/>
            <p14:sldId id="1468"/>
            <p14:sldId id="1467"/>
            <p14:sldId id="1426"/>
          </p14:sldIdLst>
        </p14:section>
        <p14:section name="Next steps" id="{762B482A-9AB2-46AA-B6CB-A0CA0F36D08B}">
          <p14:sldIdLst>
            <p14:sldId id="1415"/>
            <p14:sldId id="1349"/>
            <p14:sldId id="1469"/>
            <p14:sldId id="1352"/>
          </p14:sldIdLst>
        </p14:section>
        <p14:section name="Appendix" id="{8690A583-1B52-4648-8E0F-C315178E778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kansha Gawade" initials="AG" lastIdx="2" clrIdx="4">
    <p:extLst>
      <p:ext uri="{19B8F6BF-5375-455C-9EA6-DF929625EA0E}">
        <p15:presenceInfo xmlns:p15="http://schemas.microsoft.com/office/powerpoint/2012/main" userId="S-1-5-21-124525095-708259637-1543119021-12290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7"/>
    <a:srgbClr val="002050"/>
    <a:srgbClr val="5C2D91"/>
    <a:srgbClr val="004B1C"/>
    <a:srgbClr val="004B50"/>
    <a:srgbClr val="D83B01"/>
    <a:srgbClr val="737373"/>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93EC6-DFB9-48FB-965F-CD6C055B0899}" v="1" dt="2019-08-28T14:08:30.34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576" y="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Dillard" userId="0e231643-a5a4-4bf7-ba6a-4d7f68d9edc1" providerId="ADAL" clId="{9DBC500D-E964-4F80-AB6A-B5E2C5FA3256}"/>
    <pc:docChg chg="modSld">
      <pc:chgData name="Karen Dillard" userId="0e231643-a5a4-4bf7-ba6a-4d7f68d9edc1" providerId="ADAL" clId="{9DBC500D-E964-4F80-AB6A-B5E2C5FA3256}" dt="2019-08-19T13:13:14.022" v="110" actId="20577"/>
      <pc:docMkLst>
        <pc:docMk/>
      </pc:docMkLst>
      <pc:sldChg chg="modSp">
        <pc:chgData name="Karen Dillard" userId="0e231643-a5a4-4bf7-ba6a-4d7f68d9edc1" providerId="ADAL" clId="{9DBC500D-E964-4F80-AB6A-B5E2C5FA3256}" dt="2019-08-19T13:13:14.022" v="110" actId="20577"/>
        <pc:sldMkLst>
          <pc:docMk/>
          <pc:sldMk cId="1270707421" sldId="1464"/>
        </pc:sldMkLst>
        <pc:graphicFrameChg chg="mod modGraphic">
          <ac:chgData name="Karen Dillard" userId="0e231643-a5a4-4bf7-ba6a-4d7f68d9edc1" providerId="ADAL" clId="{9DBC500D-E964-4F80-AB6A-B5E2C5FA3256}" dt="2019-08-19T13:12:30.345" v="77" actId="20577"/>
          <ac:graphicFrameMkLst>
            <pc:docMk/>
            <pc:sldMk cId="1270707421" sldId="1464"/>
            <ac:graphicFrameMk id="2" creationId="{F52D3DBC-2988-4F12-976C-5DDC4EF02BDA}"/>
          </ac:graphicFrameMkLst>
        </pc:graphicFrameChg>
        <pc:graphicFrameChg chg="modGraphic">
          <ac:chgData name="Karen Dillard" userId="0e231643-a5a4-4bf7-ba6a-4d7f68d9edc1" providerId="ADAL" clId="{9DBC500D-E964-4F80-AB6A-B5E2C5FA3256}" dt="2019-08-19T13:13:14.022" v="110" actId="20577"/>
          <ac:graphicFrameMkLst>
            <pc:docMk/>
            <pc:sldMk cId="1270707421" sldId="1464"/>
            <ac:graphicFrameMk id="5" creationId="{86134B07-A33C-41AD-8CE6-3BE61006D368}"/>
          </ac:graphicFrameMkLst>
        </pc:graphicFrameChg>
      </pc:sldChg>
    </pc:docChg>
  </pc:docChgLst>
  <pc:docChgLst>
    <pc:chgData name="Lauren Hudgins" userId="8d1700ac-d5d6-48e4-b750-c71fc10ae53f" providerId="ADAL" clId="{47D93EC6-DFB9-48FB-965F-CD6C055B0899}"/>
    <pc:docChg chg="modSld">
      <pc:chgData name="Lauren Hudgins" userId="8d1700ac-d5d6-48e4-b750-c71fc10ae53f" providerId="ADAL" clId="{47D93EC6-DFB9-48FB-965F-CD6C055B0899}" dt="2019-08-28T14:08:39.264" v="1" actId="14734"/>
      <pc:docMkLst>
        <pc:docMk/>
      </pc:docMkLst>
      <pc:sldChg chg="modSp">
        <pc:chgData name="Lauren Hudgins" userId="8d1700ac-d5d6-48e4-b750-c71fc10ae53f" providerId="ADAL" clId="{47D93EC6-DFB9-48FB-965F-CD6C055B0899}" dt="2019-08-28T14:08:39.264" v="1" actId="14734"/>
        <pc:sldMkLst>
          <pc:docMk/>
          <pc:sldMk cId="1270707421" sldId="1464"/>
        </pc:sldMkLst>
        <pc:graphicFrameChg chg="modGraphic">
          <ac:chgData name="Lauren Hudgins" userId="8d1700ac-d5d6-48e4-b750-c71fc10ae53f" providerId="ADAL" clId="{47D93EC6-DFB9-48FB-965F-CD6C055B0899}" dt="2019-08-28T14:08:19.079" v="0" actId="14734"/>
          <ac:graphicFrameMkLst>
            <pc:docMk/>
            <pc:sldMk cId="1270707421" sldId="1464"/>
            <ac:graphicFrameMk id="2" creationId="{F52D3DBC-2988-4F12-976C-5DDC4EF02BDA}"/>
          </ac:graphicFrameMkLst>
        </pc:graphicFrameChg>
        <pc:graphicFrameChg chg="modGraphic">
          <ac:chgData name="Lauren Hudgins" userId="8d1700ac-d5d6-48e4-b750-c71fc10ae53f" providerId="ADAL" clId="{47D93EC6-DFB9-48FB-965F-CD6C055B0899}" dt="2019-08-28T14:08:39.264" v="1" actId="14734"/>
          <ac:graphicFrameMkLst>
            <pc:docMk/>
            <pc:sldMk cId="1270707421" sldId="1464"/>
            <ac:graphicFrameMk id="5" creationId="{86134B07-A33C-41AD-8CE6-3BE61006D36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8/28/2019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8/28/2019 10:06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ate Placeholder 10"/>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19CC1-1DB7-4AC7-9849-D59B42A7B9F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5"/>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7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1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8/28/2019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78915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3273"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8/28/2019 10:06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4817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8/28/2019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7282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8/28/2019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6959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8/28/2019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9873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8/28/2019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7301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8/28/2019 10:06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272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2_Text only">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169885" y="1283511"/>
            <a:ext cx="6864449" cy="5228082"/>
          </a:xfrm>
        </p:spPr>
        <p:txBody>
          <a:bodyPr lIns="68580">
            <a:normAutofit/>
          </a:bodyPr>
          <a:lstStyle>
            <a:lvl1pPr>
              <a:defRPr sz="680">
                <a:solidFill>
                  <a:srgbClr val="505050"/>
                </a:solidFill>
              </a:defRPr>
            </a:lvl1pPr>
            <a:lvl2pPr>
              <a:defRPr sz="680"/>
            </a:lvl2pPr>
            <a:lvl3pPr>
              <a:defRPr sz="680"/>
            </a:lvl3pPr>
            <a:lvl4pPr>
              <a:defRPr sz="680"/>
            </a:lvl4pPr>
            <a:lvl5pPr>
              <a:defRPr sz="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169885" y="604085"/>
            <a:ext cx="6864449" cy="532244"/>
          </a:xfrm>
          <a:prstGeom prst="rect">
            <a:avLst/>
          </a:prstGeom>
        </p:spPr>
        <p:txBody>
          <a:bodyPr vert="horz" lIns="68580" tIns="0" rIns="0" bIns="0" rtlCol="0" anchor="t" anchorCtr="0">
            <a:normAutofit/>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2789925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8454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0" y="1476621"/>
            <a:ext cx="11375536" cy="1147686"/>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9906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00050528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248860838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93982023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073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46837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01284"/>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231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44577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2585047"/>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253778"/>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74675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29237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018682"/>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3695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16180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5474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90935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7406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8708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97564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827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334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722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76298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976060869"/>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2509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tx1"/>
                </a:solidFill>
                <a:latin typeface="+mn-lt"/>
              </a:defRPr>
            </a:lvl1pPr>
          </a:lstStyle>
          <a:p>
            <a:fld id="{6CAB5F3F-0C09-2446-88B7-457681E8ABF6}" type="datetime1">
              <a:rPr lang="en-US" smtClean="0"/>
              <a:pPr/>
              <a:t>8/28/2019</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79592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72930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7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52877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95646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319867"/>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87784"/>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225651"/>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67899"/>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136529"/>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54591"/>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8963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84884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13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13880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5507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1639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9169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958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13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31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495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417858"/>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617718025"/>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3203343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Content Page (Buil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200" y="6162520"/>
            <a:ext cx="1645920" cy="352580"/>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chemeClr val="tx1"/>
                </a:solidFill>
              </a:rPr>
              <a:t>Microsoft Services</a:t>
            </a:r>
            <a:endParaRPr lang="en-US" sz="2400" dirty="0">
              <a:solidFill>
                <a:schemeClr val="tx1"/>
              </a:solidFill>
              <a:latin typeface="Segoe UI"/>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701755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01305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585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268450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417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703429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2854274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812577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385317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0625215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6506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4418751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1451080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flipH="1">
            <a:off x="-1" y="0"/>
            <a:ext cx="12436475" cy="69945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39355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Slide Photo">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436475" cy="699452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6096419"/>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078345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hot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9227"/>
            <a:ext cx="12436475" cy="700375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105550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Slide Photo">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Tree>
    <p:extLst>
      <p:ext uri="{BB962C8B-B14F-4D97-AF65-F5344CB8AC3E}">
        <p14:creationId xmlns:p14="http://schemas.microsoft.com/office/powerpoint/2010/main" val="2869025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20045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BA141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42955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159226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120633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3" name="Rectangle 2"/>
          <p:cNvSpPr/>
          <p:nvPr/>
        </p:nvSpPr>
        <p:spPr bwMode="auto">
          <a:xfrm>
            <a:off x="274638" y="1592262"/>
            <a:ext cx="9144000" cy="36576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592277"/>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422385"/>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6079" y="6240462"/>
            <a:ext cx="1617196" cy="346426"/>
          </a:xfrm>
          <a:prstGeom prst="rect">
            <a:avLst/>
          </a:prstGeom>
        </p:spPr>
      </p:pic>
    </p:spTree>
    <p:extLst>
      <p:ext uri="{BB962C8B-B14F-4D97-AF65-F5344CB8AC3E}">
        <p14:creationId xmlns:p14="http://schemas.microsoft.com/office/powerpoint/2010/main" val="390283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3146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53190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3672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5234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5803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6416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85166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54941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95852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7593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8896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8070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3343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7892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806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130547335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8343642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913619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Tree>
    <p:extLst>
      <p:ext uri="{BB962C8B-B14F-4D97-AF65-F5344CB8AC3E}">
        <p14:creationId xmlns:p14="http://schemas.microsoft.com/office/powerpoint/2010/main" val="18951041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741182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7354719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309447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89982951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94708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0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48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1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1414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95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853064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a:xfrm>
            <a:off x="3109119" y="6606831"/>
            <a:ext cx="8550076" cy="387694"/>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659196" y="6607559"/>
            <a:ext cx="777278" cy="386966"/>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a:t>Click to add subtitle</a:t>
            </a:r>
          </a:p>
        </p:txBody>
      </p:sp>
    </p:spTree>
    <p:extLst>
      <p:ext uri="{BB962C8B-B14F-4D97-AF65-F5344CB8AC3E}">
        <p14:creationId xmlns:p14="http://schemas.microsoft.com/office/powerpoint/2010/main" val="150230852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a:t>Click to edit slide content</a:t>
            </a:r>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87295" y="1243471"/>
            <a:ext cx="4974590" cy="4972845"/>
          </a:xfrm>
          <a:solidFill>
            <a:schemeClr val="bg2"/>
          </a:solidFill>
        </p:spPr>
        <p:txBody>
          <a:bodyPr>
            <a:noAutofit/>
          </a:bodyPr>
          <a:lstStyle>
            <a:lvl1pPr marL="0" indent="0">
              <a:lnSpc>
                <a:spcPct val="120000"/>
              </a:lnSpc>
              <a:buNone/>
              <a:defRPr sz="1904">
                <a:solidFill>
                  <a:schemeClr val="bg1"/>
                </a:solidFill>
              </a:defRPr>
            </a:lvl1pPr>
            <a:lvl2pPr marL="382366" indent="0">
              <a:lnSpc>
                <a:spcPct val="120000"/>
              </a:lnSpc>
              <a:buNone/>
              <a:defRPr sz="1904">
                <a:solidFill>
                  <a:schemeClr val="bg1"/>
                </a:solidFill>
              </a:defRPr>
            </a:lvl2pPr>
            <a:lvl3pPr marL="770946" indent="0">
              <a:lnSpc>
                <a:spcPct val="120000"/>
              </a:lnSpc>
              <a:buNone/>
              <a:defRPr sz="1904">
                <a:solidFill>
                  <a:schemeClr val="bg1"/>
                </a:solidFill>
              </a:defRPr>
            </a:lvl3pPr>
            <a:lvl4pPr marL="1156420" indent="0">
              <a:lnSpc>
                <a:spcPct val="120000"/>
              </a:lnSpc>
              <a:buNone/>
              <a:defRPr sz="1904">
                <a:solidFill>
                  <a:schemeClr val="bg1"/>
                </a:solidFill>
              </a:defRPr>
            </a:lvl4pPr>
            <a:lvl5pPr marL="1541893" indent="0">
              <a:lnSpc>
                <a:spcPct val="120000"/>
              </a:lnSpc>
              <a:buNone/>
              <a:defRPr sz="1904">
                <a:solidFill>
                  <a:schemeClr val="bg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marL="0" indent="0">
              <a:lnSpc>
                <a:spcPct val="120000"/>
              </a:lnSpc>
              <a:buNone/>
              <a:defRPr sz="1904">
                <a:solidFill>
                  <a:schemeClr val="tx1"/>
                </a:solidFill>
              </a:defRPr>
            </a:lvl1pPr>
            <a:lvl2pPr marL="382366" indent="0">
              <a:lnSpc>
                <a:spcPct val="120000"/>
              </a:lnSpc>
              <a:buNone/>
              <a:defRPr sz="1904">
                <a:solidFill>
                  <a:schemeClr val="tx1"/>
                </a:solidFill>
              </a:defRPr>
            </a:lvl2pPr>
            <a:lvl3pPr marL="770946" indent="0">
              <a:lnSpc>
                <a:spcPct val="120000"/>
              </a:lnSpc>
              <a:buNone/>
              <a:defRPr sz="1904">
                <a:solidFill>
                  <a:schemeClr val="tx1"/>
                </a:solidFill>
              </a:defRPr>
            </a:lvl3pPr>
            <a:lvl4pPr marL="1156420" indent="0">
              <a:lnSpc>
                <a:spcPct val="120000"/>
              </a:lnSpc>
              <a:buNone/>
              <a:defRPr sz="1904">
                <a:solidFill>
                  <a:schemeClr val="tx1"/>
                </a:solidFill>
              </a:defRPr>
            </a:lvl4pPr>
            <a:lvl5pPr marL="1541893" indent="0">
              <a:lnSpc>
                <a:spcPct val="120000"/>
              </a:lnSpc>
              <a:buNone/>
              <a:defRPr sz="1904">
                <a:solidFill>
                  <a:schemeClr val="tx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153963513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43471"/>
            <a:ext cx="2487295" cy="2486942"/>
          </a:xfrm>
          <a:solidFill>
            <a:schemeClr val="tx2">
              <a:lumMod val="90000"/>
              <a:lumOff val="10000"/>
            </a:schemeClr>
          </a:solidFill>
        </p:spPr>
        <p:txBody>
          <a:bodyPr rIns="121899">
            <a:normAutofit/>
          </a:bodyPr>
          <a:lstStyle>
            <a:lvl1pPr>
              <a:defRPr sz="2754" baseline="0">
                <a:solidFill>
                  <a:schemeClr val="bg1"/>
                </a:solidFill>
                <a:latin typeface="+mn-lt"/>
              </a:defRPr>
            </a:lvl1pPr>
          </a:lstStyle>
          <a:p>
            <a:pPr lvl="0"/>
            <a:r>
              <a:rPr lang="en-US"/>
              <a:t>Click to edit slide content</a:t>
            </a:r>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243797" tIns="182848">
            <a:normAutofit/>
          </a:bodyPr>
          <a:lstStyle>
            <a:lvl1pPr marL="0" indent="0">
              <a:spcBef>
                <a:spcPts val="408"/>
              </a:spcBef>
              <a:buFontTx/>
              <a:buNone/>
              <a:defRPr sz="1938" baseline="0">
                <a:solidFill>
                  <a:schemeClr val="tx1"/>
                </a:solidFill>
                <a:latin typeface="+mn-lt"/>
              </a:defRPr>
            </a:lvl1pPr>
          </a:lstStyle>
          <a:p>
            <a:pPr lvl="0"/>
            <a:r>
              <a:rPr lang="en-US"/>
              <a:t>Click to edit slide content</a:t>
            </a:r>
          </a:p>
        </p:txBody>
      </p:sp>
    </p:spTree>
    <p:extLst>
      <p:ext uri="{BB962C8B-B14F-4D97-AF65-F5344CB8AC3E}">
        <p14:creationId xmlns:p14="http://schemas.microsoft.com/office/powerpoint/2010/main" val="8085569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latin typeface="+mn-lt"/>
              </a:defRPr>
            </a:lvl1pPr>
          </a:lstStyle>
          <a:p>
            <a:fld id="{A4125499-C7D7-6649-995B-1E9A12B0C51E}" type="datetime1">
              <a:rPr lang="en-US" smtClean="0"/>
              <a:t>8/28/2019</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bg1">
                    <a:lumMod val="75000"/>
                    <a:lumOff val="25000"/>
                  </a:schemeClr>
                </a:solidFill>
                <a:latin typeface="+mn-lt"/>
              </a:defRPr>
            </a:lvl1pPr>
          </a:lstStyle>
          <a:p>
            <a:pPr lvl="0"/>
            <a:r>
              <a:rPr lang="en-US"/>
              <a:t>Click to edit slide content</a:t>
            </a:r>
          </a:p>
        </p:txBody>
      </p:sp>
    </p:spTree>
    <p:extLst>
      <p:ext uri="{BB962C8B-B14F-4D97-AF65-F5344CB8AC3E}">
        <p14:creationId xmlns:p14="http://schemas.microsoft.com/office/powerpoint/2010/main" val="23366206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defRPr>
            </a:lvl1pPr>
          </a:lstStyle>
          <a:p>
            <a:fld id="{58D6F727-43EF-AA43-9D6C-40D3E9A9E46D}" type="datetime1">
              <a:rPr lang="en-US" smtClean="0"/>
              <a:t>8/28/2019</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0" y="1243471"/>
            <a:ext cx="2487295" cy="2486942"/>
          </a:xfrm>
          <a:solidFill>
            <a:schemeClr val="accent1"/>
          </a:solidFill>
        </p:spPr>
        <p:txBody>
          <a:bodyPr>
            <a:normAutofit/>
          </a:bodyPr>
          <a:lstStyle>
            <a:lvl1pPr>
              <a:defRPr sz="2720"/>
            </a:lvl1pPr>
          </a:lstStyle>
          <a:p>
            <a:r>
              <a:rPr lang="en-US"/>
              <a:t>Click to edit slide content</a:t>
            </a:r>
          </a:p>
        </p:txBody>
      </p:sp>
      <p:sp>
        <p:nvSpPr>
          <p:cNvPr id="6" name="Text Placeholder 16"/>
          <p:cNvSpPr>
            <a:spLocks noGrp="1"/>
          </p:cNvSpPr>
          <p:nvPr>
            <p:ph type="body" sz="quarter" idx="12" hasCustomPrompt="1"/>
          </p:nvPr>
        </p:nvSpPr>
        <p:spPr>
          <a:xfrm>
            <a:off x="4974590" y="1243471"/>
            <a:ext cx="2487295" cy="2486942"/>
          </a:xfrm>
          <a:solidFill>
            <a:schemeClr val="accent2"/>
          </a:solidFill>
        </p:spPr>
        <p:txBody>
          <a:bodyPr>
            <a:normAutofit/>
          </a:bodyPr>
          <a:lstStyle>
            <a:lvl1pPr>
              <a:defRPr sz="1904">
                <a:solidFill>
                  <a:schemeClr val="bg1"/>
                </a:solidFill>
              </a:defRPr>
            </a:lvl1pPr>
            <a:lvl2pPr>
              <a:defRPr sz="1904">
                <a:solidFill>
                  <a:schemeClr val="bg1"/>
                </a:solidFill>
              </a:defRPr>
            </a:lvl2pPr>
            <a:lvl3pPr>
              <a:defRPr sz="1904">
                <a:solidFill>
                  <a:schemeClr val="bg1"/>
                </a:solidFill>
              </a:defRPr>
            </a:lvl3pPr>
            <a:lvl4pPr>
              <a:defRPr sz="1904">
                <a:solidFill>
                  <a:schemeClr val="bg1"/>
                </a:solidFill>
              </a:defRPr>
            </a:lvl4pPr>
            <a:lvl5pPr>
              <a:defRPr sz="1904">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18"/>
          <p:cNvSpPr>
            <a:spLocks noGrp="1"/>
          </p:cNvSpPr>
          <p:nvPr>
            <p:ph type="body" sz="quarter" idx="13" hasCustomPrompt="1"/>
          </p:nvPr>
        </p:nvSpPr>
        <p:spPr>
          <a:xfrm>
            <a:off x="7461885" y="3730413"/>
            <a:ext cx="2487295" cy="2486942"/>
          </a:xfrm>
          <a:solidFill>
            <a:schemeClr val="accent3">
              <a:alpha val="92000"/>
            </a:schemeClr>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8" name="Text Placeholder 20"/>
          <p:cNvSpPr>
            <a:spLocks noGrp="1"/>
          </p:cNvSpPr>
          <p:nvPr>
            <p:ph type="body" sz="quarter" idx="14" hasCustomPrompt="1"/>
          </p:nvPr>
        </p:nvSpPr>
        <p:spPr>
          <a:xfrm>
            <a:off x="2487295" y="3730413"/>
            <a:ext cx="2487295" cy="2486942"/>
          </a:xfrm>
          <a:solidFill>
            <a:schemeClr val="bg2"/>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9" name="Picture Placeholder 22"/>
          <p:cNvSpPr>
            <a:spLocks noGrp="1"/>
          </p:cNvSpPr>
          <p:nvPr>
            <p:ph type="pic" sz="quarter" idx="15"/>
          </p:nvPr>
        </p:nvSpPr>
        <p:spPr>
          <a:xfrm>
            <a:off x="2487295" y="1243471"/>
            <a:ext cx="2487295" cy="2486942"/>
          </a:xfrm>
        </p:spPr>
        <p:txBody>
          <a:bodyPr/>
          <a:lstStyle/>
          <a:p>
            <a:r>
              <a:rPr lang="en-US" dirty="0"/>
              <a:t>Click icon to add picture</a:t>
            </a:r>
          </a:p>
        </p:txBody>
      </p:sp>
      <p:sp>
        <p:nvSpPr>
          <p:cNvPr id="10" name="Picture Placeholder 22"/>
          <p:cNvSpPr>
            <a:spLocks noGrp="1"/>
          </p:cNvSpPr>
          <p:nvPr>
            <p:ph type="pic" sz="quarter" idx="16"/>
          </p:nvPr>
        </p:nvSpPr>
        <p:spPr>
          <a:xfrm>
            <a:off x="7461885" y="1243471"/>
            <a:ext cx="2487295" cy="2486942"/>
          </a:xfrm>
        </p:spPr>
        <p:txBody>
          <a:bodyPr/>
          <a:lstStyle/>
          <a:p>
            <a:r>
              <a:rPr lang="en-US" dirty="0"/>
              <a:t>Click icon to add picture</a:t>
            </a:r>
          </a:p>
        </p:txBody>
      </p:sp>
      <p:sp>
        <p:nvSpPr>
          <p:cNvPr id="11" name="Picture Placeholder 22"/>
          <p:cNvSpPr>
            <a:spLocks noGrp="1"/>
          </p:cNvSpPr>
          <p:nvPr>
            <p:ph type="pic" sz="quarter" idx="17"/>
          </p:nvPr>
        </p:nvSpPr>
        <p:spPr>
          <a:xfrm>
            <a:off x="4974590" y="3730413"/>
            <a:ext cx="2487295" cy="2486942"/>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949180" y="1243471"/>
            <a:ext cx="2487295" cy="2486942"/>
          </a:xfrm>
          <a:solidFill>
            <a:schemeClr val="accent5"/>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2"/>
          <p:cNvSpPr>
            <a:spLocks noGrp="1"/>
          </p:cNvSpPr>
          <p:nvPr>
            <p:ph type="pic" sz="quarter" idx="19"/>
          </p:nvPr>
        </p:nvSpPr>
        <p:spPr>
          <a:xfrm>
            <a:off x="9949180" y="3730413"/>
            <a:ext cx="2487295" cy="2486942"/>
          </a:xfrm>
        </p:spPr>
        <p:txBody>
          <a:bodyPr/>
          <a:lstStyle/>
          <a:p>
            <a:r>
              <a:rPr lang="en-US" dirty="0"/>
              <a:t>Click icon to add picture</a:t>
            </a:r>
          </a:p>
        </p:txBody>
      </p:sp>
    </p:spTree>
    <p:extLst>
      <p:ext uri="{BB962C8B-B14F-4D97-AF65-F5344CB8AC3E}">
        <p14:creationId xmlns:p14="http://schemas.microsoft.com/office/powerpoint/2010/main" val="356591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image" Target="../media/image8.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8" Type="http://schemas.openxmlformats.org/officeDocument/2006/relationships/slideLayout" Target="../slideLayouts/slideLayout65.xml"/><Relationship Id="rId51"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image" Target="../media/image1.png"/><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5.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image" Target="../media/image1.png"/><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theme" Target="../theme/theme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EA8051D-EE95-4A45-967D-81B339BDC357}" type="datetimeFigureOut">
              <a:rPr lang="en-US" smtClean="0"/>
              <a:t>8/28/2019</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2626EC67-E26A-434D-9351-602D8278C5ED}" type="slidenum">
              <a:rPr lang="en-US" smtClean="0"/>
              <a:t>‹#›</a:t>
            </a:fld>
            <a:endParaRPr lang="en-US" dirty="0"/>
          </a:p>
        </p:txBody>
      </p:sp>
    </p:spTree>
    <p:extLst>
      <p:ext uri="{BB962C8B-B14F-4D97-AF65-F5344CB8AC3E}">
        <p14:creationId xmlns:p14="http://schemas.microsoft.com/office/powerpoint/2010/main" val="153689433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50"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pic>
        <p:nvPicPr>
          <p:cNvPr id="6" name="Picture 5"/>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103798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 id="2147484312" r:id="rId28"/>
    <p:sldLayoutId id="2147484313" r:id="rId29"/>
    <p:sldLayoutId id="2147484314" r:id="rId30"/>
    <p:sldLayoutId id="2147484315" r:id="rId31"/>
    <p:sldLayoutId id="2147484316" r:id="rId32"/>
    <p:sldLayoutId id="2147484317" r:id="rId33"/>
    <p:sldLayoutId id="2147484318" r:id="rId34"/>
    <p:sldLayoutId id="2147484319" r:id="rId35"/>
    <p:sldLayoutId id="2147484320" r:id="rId36"/>
    <p:sldLayoutId id="2147484321" r:id="rId37"/>
    <p:sldLayoutId id="2147484322" r:id="rId38"/>
    <p:sldLayoutId id="2147484323" r:id="rId39"/>
    <p:sldLayoutId id="2147484324" r:id="rId40"/>
    <p:sldLayoutId id="2147484325" r:id="rId41"/>
    <p:sldLayoutId id="2147484326" r:id="rId42"/>
    <p:sldLayoutId id="2147484327" r:id="rId43"/>
    <p:sldLayoutId id="2147484328" r:id="rId44"/>
    <p:sldLayoutId id="2147484329" r:id="rId45"/>
    <p:sldLayoutId id="2147484331" r:id="rId46"/>
    <p:sldLayoutId id="2147484332" r:id="rId47"/>
    <p:sldLayoutId id="2147484333" r:id="rId4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678910"/>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9"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1231847"/>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 id="2147484378" r:id="rId18"/>
    <p:sldLayoutId id="2147484379" r:id="rId19"/>
    <p:sldLayoutId id="2147484380" r:id="rId20"/>
    <p:sldLayoutId id="2147484381" r:id="rId21"/>
    <p:sldLayoutId id="2147484382" r:id="rId22"/>
    <p:sldLayoutId id="2147484383" r:id="rId23"/>
    <p:sldLayoutId id="2147484384"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99100"/>
            <a:ext cx="12436475" cy="6994525"/>
          </a:xfrm>
        </p:spPr>
      </p:pic>
      <p:sp>
        <p:nvSpPr>
          <p:cNvPr id="67" name="TextBox 66"/>
          <p:cNvSpPr txBox="1"/>
          <p:nvPr/>
        </p:nvSpPr>
        <p:spPr>
          <a:xfrm>
            <a:off x="883" y="6546278"/>
            <a:ext cx="3049669" cy="450675"/>
          </a:xfrm>
          <a:prstGeom prst="rect">
            <a:avLst/>
          </a:prstGeom>
          <a:noFill/>
        </p:spPr>
        <p:txBody>
          <a:bodyPr wrap="none" lIns="274281" tIns="146283" rIns="182854" bIns="146283" rtlCol="0">
            <a:spAutoFit/>
          </a:bodyPr>
          <a:lstStyle/>
          <a:p>
            <a:pPr defTabSz="932597">
              <a:lnSpc>
                <a:spcPct val="90000"/>
              </a:lnSpc>
              <a:spcAft>
                <a:spcPts val="600"/>
              </a:spcAft>
            </a:pPr>
            <a:r>
              <a:rPr lang="en-US" sz="1099" dirty="0">
                <a:gradFill>
                  <a:gsLst>
                    <a:gs pos="83962">
                      <a:prstClr val="white"/>
                    </a:gs>
                    <a:gs pos="55000">
                      <a:prstClr val="white"/>
                    </a:gs>
                  </a:gsLst>
                  <a:lin ang="5400000" scaled="0"/>
                </a:gradFill>
                <a:latin typeface="Calibri" panose="020F0502020204030204"/>
              </a:rPr>
              <a:t>Microsoft confidential. For internal use only.</a:t>
            </a:r>
          </a:p>
        </p:txBody>
      </p:sp>
      <p:sp>
        <p:nvSpPr>
          <p:cNvPr id="6" name="Rectangle 5"/>
          <p:cNvSpPr/>
          <p:nvPr/>
        </p:nvSpPr>
        <p:spPr bwMode="auto">
          <a:xfrm>
            <a:off x="4694237" y="668647"/>
            <a:ext cx="7741357" cy="275241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4" name="Title 1"/>
          <p:cNvSpPr txBox="1">
            <a:spLocks/>
          </p:cNvSpPr>
          <p:nvPr/>
        </p:nvSpPr>
        <p:spPr bwMode="white">
          <a:xfrm>
            <a:off x="4694237" y="578729"/>
            <a:ext cx="8047038" cy="1823180"/>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D365 UDO-Mental Health Executive Order</a:t>
            </a:r>
          </a:p>
          <a:p>
            <a:pPr defTabSz="951304">
              <a:defRPr/>
            </a:pPr>
            <a:r>
              <a:rPr lang="en-US" sz="20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Karen Dillard, Project Manager</a:t>
            </a:r>
            <a:endParaRPr lang="en-US" sz="18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endParaRP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465" y="299100"/>
            <a:ext cx="1837683" cy="675980"/>
          </a:xfrm>
          <a:prstGeom prst="rect">
            <a:avLst/>
          </a:prstGeom>
        </p:spPr>
      </p:pic>
    </p:spTree>
    <p:extLst>
      <p:ext uri="{BB962C8B-B14F-4D97-AF65-F5344CB8AC3E}">
        <p14:creationId xmlns:p14="http://schemas.microsoft.com/office/powerpoint/2010/main" val="36757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4637"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3600" dirty="0">
                <a:solidFill>
                  <a:srgbClr val="FFFFFF"/>
                </a:solidFill>
                <a:latin typeface="Segoe UI Light"/>
              </a:rPr>
              <a:t>MHEO Requirements – MVP Release 1</a:t>
            </a: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graphicFrame>
        <p:nvGraphicFramePr>
          <p:cNvPr id="2" name="Table 2">
            <a:extLst>
              <a:ext uri="{FF2B5EF4-FFF2-40B4-BE49-F238E27FC236}">
                <a16:creationId xmlns:a16="http://schemas.microsoft.com/office/drawing/2014/main" id="{71A2FAC0-D52E-4E89-885F-FF60A2F152D7}"/>
              </a:ext>
            </a:extLst>
          </p:cNvPr>
          <p:cNvGraphicFramePr>
            <a:graphicFrameLocks noGrp="1"/>
          </p:cNvGraphicFramePr>
          <p:nvPr>
            <p:extLst>
              <p:ext uri="{D42A27DB-BD31-4B8C-83A1-F6EECF244321}">
                <p14:modId xmlns:p14="http://schemas.microsoft.com/office/powerpoint/2010/main" val="2259505403"/>
              </p:ext>
            </p:extLst>
          </p:nvPr>
        </p:nvGraphicFramePr>
        <p:xfrm>
          <a:off x="378135" y="902413"/>
          <a:ext cx="11786066" cy="5271284"/>
        </p:xfrm>
        <a:graphic>
          <a:graphicData uri="http://schemas.openxmlformats.org/drawingml/2006/table">
            <a:tbl>
              <a:tblPr firstRow="1" bandRow="1">
                <a:tableStyleId>{5C22544A-7EE6-4342-B048-85BDC9FD1C3A}</a:tableStyleId>
              </a:tblPr>
              <a:tblGrid>
                <a:gridCol w="598740">
                  <a:extLst>
                    <a:ext uri="{9D8B030D-6E8A-4147-A177-3AD203B41FA5}">
                      <a16:colId xmlns:a16="http://schemas.microsoft.com/office/drawing/2014/main" val="960656941"/>
                    </a:ext>
                  </a:extLst>
                </a:gridCol>
                <a:gridCol w="1544824">
                  <a:extLst>
                    <a:ext uri="{9D8B030D-6E8A-4147-A177-3AD203B41FA5}">
                      <a16:colId xmlns:a16="http://schemas.microsoft.com/office/drawing/2014/main" val="1993274751"/>
                    </a:ext>
                  </a:extLst>
                </a:gridCol>
                <a:gridCol w="9642502">
                  <a:extLst>
                    <a:ext uri="{9D8B030D-6E8A-4147-A177-3AD203B41FA5}">
                      <a16:colId xmlns:a16="http://schemas.microsoft.com/office/drawing/2014/main" val="2915933774"/>
                    </a:ext>
                  </a:extLst>
                </a:gridCol>
              </a:tblGrid>
              <a:tr h="425709">
                <a:tc>
                  <a:txBody>
                    <a:bodyPr/>
                    <a:lstStyle/>
                    <a:p>
                      <a:r>
                        <a:rPr lang="en-US" sz="1300" dirty="0"/>
                        <a:t>Rank</a:t>
                      </a:r>
                    </a:p>
                  </a:txBody>
                  <a:tcPr/>
                </a:tc>
                <a:tc>
                  <a:txBody>
                    <a:bodyPr/>
                    <a:lstStyle/>
                    <a:p>
                      <a:r>
                        <a:rPr lang="en-US" sz="1300" dirty="0"/>
                        <a:t>EPIC</a:t>
                      </a:r>
                    </a:p>
                  </a:txBody>
                  <a:tcPr/>
                </a:tc>
                <a:tc>
                  <a:txBody>
                    <a:bodyPr/>
                    <a:lstStyle/>
                    <a:p>
                      <a:r>
                        <a:rPr lang="en-US" sz="1300" dirty="0"/>
                        <a:t>Description</a:t>
                      </a:r>
                    </a:p>
                  </a:txBody>
                  <a:tcPr/>
                </a:tc>
                <a:extLst>
                  <a:ext uri="{0D108BD9-81ED-4DB2-BD59-A6C34878D82A}">
                    <a16:rowId xmlns:a16="http://schemas.microsoft.com/office/drawing/2014/main" val="4079601046"/>
                  </a:ext>
                </a:extLst>
              </a:tr>
              <a:tr h="495989">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10</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reports for any given days aggregated by the following call status(es) with drill-downs for Failed Connects.</a:t>
                      </a:r>
                    </a:p>
                  </a:txBody>
                  <a:tcPr marL="68580" marR="68580" marT="0" marB="0" anchor="ctr"/>
                </a:tc>
                <a:extLst>
                  <a:ext uri="{0D108BD9-81ED-4DB2-BD59-A6C34878D82A}">
                    <a16:rowId xmlns:a16="http://schemas.microsoft.com/office/drawing/2014/main" val="3582960121"/>
                  </a:ext>
                </a:extLst>
              </a:tr>
              <a:tr h="524556">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11</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Call Reports to Veterans for any given days aggregated by the Call Distributions with drill-downs identified by Disposition code (Action code) within each of the mandated time intervals, i.e., 0-90, 91-180, 181-365 days.</a:t>
                      </a:r>
                    </a:p>
                  </a:txBody>
                  <a:tcPr marL="68580" marR="68580" marT="0" marB="0" anchor="ctr"/>
                </a:tc>
                <a:extLst>
                  <a:ext uri="{0D108BD9-81ED-4DB2-BD59-A6C34878D82A}">
                    <a16:rowId xmlns:a16="http://schemas.microsoft.com/office/drawing/2014/main" val="1528313976"/>
                  </a:ext>
                </a:extLst>
              </a:tr>
              <a:tr h="408748">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12</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Reports/Batch Process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a list of contacts which failed connection, and follow up by email.</a:t>
                      </a:r>
                    </a:p>
                  </a:txBody>
                  <a:tcPr marL="68580" marR="68580" marT="0" marB="0" anchor="ctr"/>
                </a:tc>
                <a:extLst>
                  <a:ext uri="{0D108BD9-81ED-4DB2-BD59-A6C34878D82A}">
                    <a16:rowId xmlns:a16="http://schemas.microsoft.com/office/drawing/2014/main" val="2504185223"/>
                  </a:ext>
                </a:extLst>
              </a:tr>
              <a:tr h="579731">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13</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monitor the work queue for upcoming day / week - and determine if backlog exists and dates for each backlogged contact.</a:t>
                      </a:r>
                    </a:p>
                  </a:txBody>
                  <a:tcPr marL="68580" marR="68580" marT="0" marB="0" anchor="ctr"/>
                </a:tc>
                <a:extLst>
                  <a:ext uri="{0D108BD9-81ED-4DB2-BD59-A6C34878D82A}">
                    <a16:rowId xmlns:a16="http://schemas.microsoft.com/office/drawing/2014/main" val="2339524867"/>
                  </a:ext>
                </a:extLst>
              </a:tr>
              <a:tr h="495929">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14</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a report for inbound calls, outbound calls, &amp; transfers so that I can assess total call distributions.</a:t>
                      </a:r>
                    </a:p>
                  </a:txBody>
                  <a:tcPr marL="68580" marR="68580" marT="0" marB="0" anchor="ctr"/>
                </a:tc>
                <a:extLst>
                  <a:ext uri="{0D108BD9-81ED-4DB2-BD59-A6C34878D82A}">
                    <a16:rowId xmlns:a16="http://schemas.microsoft.com/office/drawing/2014/main" val="1676588675"/>
                  </a:ext>
                </a:extLst>
              </a:tr>
              <a:tr h="451650">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15</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Telephony 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detailed report for calls placed in phone queue's aggregated by status.</a:t>
                      </a:r>
                    </a:p>
                  </a:txBody>
                  <a:tcPr marL="68580" marR="68580" marT="0" marB="0" anchor="ctr"/>
                </a:tc>
                <a:extLst>
                  <a:ext uri="{0D108BD9-81ED-4DB2-BD59-A6C34878D82A}">
                    <a16:rowId xmlns:a16="http://schemas.microsoft.com/office/drawing/2014/main" val="460153851"/>
                  </a:ext>
                </a:extLst>
              </a:tr>
              <a:tr h="719016">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16</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Monitoring &amp; Metrics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 Supervisor, I need the ability for the System to auto-monitor for Veteran Contact metrics that puts efforts transitioning members at 3 regular intervals (0 to 90 days, 91 to 180 days &amp; 181 to 365 days) during the first year, so that post-separation Veteran fully understands the support provided through various Veteran benefit programs and his/her eligibility. </a:t>
                      </a:r>
                    </a:p>
                  </a:txBody>
                  <a:tcPr marL="68580" marR="68580" marT="0" marB="0" anchor="ctr"/>
                </a:tc>
                <a:extLst>
                  <a:ext uri="{0D108BD9-81ED-4DB2-BD59-A6C34878D82A}">
                    <a16:rowId xmlns:a16="http://schemas.microsoft.com/office/drawing/2014/main" val="445306537"/>
                  </a:ext>
                </a:extLst>
              </a:tr>
              <a:tr h="584978">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17</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Monitoring &amp; Metrics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 Supervisor, I need ability to view total number of Veterans contacted within 90 days post-separation, so that I can track successful contacts and make necessary workload adjustment to meet established requirements.   </a:t>
                      </a:r>
                    </a:p>
                  </a:txBody>
                  <a:tcPr marL="68580" marR="68580" marT="0" marB="0" anchor="ctr"/>
                </a:tc>
                <a:extLst>
                  <a:ext uri="{0D108BD9-81ED-4DB2-BD59-A6C34878D82A}">
                    <a16:rowId xmlns:a16="http://schemas.microsoft.com/office/drawing/2014/main" val="3737860883"/>
                  </a:ext>
                </a:extLst>
              </a:tr>
              <a:tr h="584978">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18</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Contact</a:t>
                      </a:r>
                    </a:p>
                  </a:txBody>
                  <a:tcPr marL="68580" marR="68580" marT="0" marB="0" anchor="ctr"/>
                </a:tc>
                <a:tc>
                  <a:txBody>
                    <a:bodyPr/>
                    <a:lstStyle/>
                    <a:p>
                      <a:pPr marL="0" marR="0" lvl="0" indent="0" algn="l" defTabSz="932742" rtl="0" eaLnBrk="1" fontAlgn="auto" latinLnBrk="0" hangingPunct="1">
                        <a:lnSpc>
                          <a:spcPct val="115000"/>
                        </a:lnSpc>
                        <a:spcBef>
                          <a:spcPts val="0"/>
                        </a:spcBef>
                        <a:spcAft>
                          <a:spcPts val="1000"/>
                        </a:spcAft>
                        <a:buClrTx/>
                        <a:buSzTx/>
                        <a:buFontTx/>
                        <a:buNone/>
                        <a:tabLst/>
                        <a:defRPr/>
                      </a:pPr>
                      <a:r>
                        <a:rPr lang="en-US" sz="1200" dirty="0">
                          <a:solidFill>
                            <a:schemeClr val="tx1"/>
                          </a:solidFill>
                          <a:effectLst/>
                          <a:latin typeface="+mn-lt"/>
                          <a:ea typeface="Calibri" panose="020F0502020204030204" pitchFamily="34" charset="0"/>
                          <a:cs typeface="Arial" panose="020B0604020202020204" pitchFamily="34" charset="0"/>
                        </a:rPr>
                        <a:t>As an Agent, I need the ability for the System to setup my Call Diary &amp; provide Click-To-Call ability to place the first call to Veteran within 90 days after separation, so that Veteran fully understands the support provided through various benefit programs and his eligibility. </a:t>
                      </a:r>
                    </a:p>
                  </a:txBody>
                  <a:tcPr marL="68580" marR="68580" marT="91440" marB="0"/>
                </a:tc>
                <a:extLst>
                  <a:ext uri="{0D108BD9-81ED-4DB2-BD59-A6C34878D82A}">
                    <a16:rowId xmlns:a16="http://schemas.microsoft.com/office/drawing/2014/main" val="3768992074"/>
                  </a:ext>
                </a:extLst>
              </a:tr>
            </a:tbl>
          </a:graphicData>
        </a:graphic>
      </p:graphicFrame>
    </p:spTree>
    <p:extLst>
      <p:ext uri="{BB962C8B-B14F-4D97-AF65-F5344CB8AC3E}">
        <p14:creationId xmlns:p14="http://schemas.microsoft.com/office/powerpoint/2010/main" val="34208156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4637"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z="3600" dirty="0">
                <a:solidFill>
                  <a:srgbClr val="FFFFFF"/>
                </a:solidFill>
                <a:latin typeface="Segoe UI Light"/>
              </a:rPr>
              <a:t>VA Responsibilities</a:t>
            </a: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
        <p:nvSpPr>
          <p:cNvPr id="2" name="TextBox 1">
            <a:extLst>
              <a:ext uri="{FF2B5EF4-FFF2-40B4-BE49-F238E27FC236}">
                <a16:creationId xmlns:a16="http://schemas.microsoft.com/office/drawing/2014/main" id="{AAB55558-193E-4AFE-83C8-BBE85C9FF0C7}"/>
              </a:ext>
            </a:extLst>
          </p:cNvPr>
          <p:cNvSpPr txBox="1"/>
          <p:nvPr/>
        </p:nvSpPr>
        <p:spPr>
          <a:xfrm>
            <a:off x="463245" y="866691"/>
            <a:ext cx="11643360" cy="6093206"/>
          </a:xfrm>
          <a:prstGeom prst="rect">
            <a:avLst/>
          </a:prstGeom>
          <a:noFill/>
        </p:spPr>
        <p:txBody>
          <a:bodyPr wrap="square" lIns="182880" tIns="146304" rIns="182880" bIns="146304" rtlCol="0">
            <a:spAutoFit/>
          </a:bodyPr>
          <a:lstStyle/>
          <a:p>
            <a:pPr lvl="0">
              <a:lnSpc>
                <a:spcPct val="115000"/>
              </a:lnSpc>
              <a:spcAft>
                <a:spcPts val="1000"/>
              </a:spcAft>
            </a:pPr>
            <a:r>
              <a:rPr lang="en-US" sz="1400" b="1" dirty="0">
                <a:solidFill>
                  <a:prstClr val="black"/>
                </a:solidFill>
                <a:ea typeface="Calibri" panose="020F0502020204030204" pitchFamily="34" charset="0"/>
                <a:cs typeface="Arial" panose="020B0604020202020204" pitchFamily="34" charset="0"/>
              </a:rPr>
              <a:t>Project Governance</a:t>
            </a:r>
          </a:p>
          <a:p>
            <a:pPr marL="171450" lvl="0" indent="-171450">
              <a:spcAft>
                <a:spcPts val="1000"/>
              </a:spcAft>
              <a:buFont typeface="Arial" panose="020B0604020202020204" pitchFamily="34" charset="0"/>
              <a:buChar char="•"/>
            </a:pPr>
            <a:r>
              <a:rPr lang="en-US" sz="1200" dirty="0">
                <a:solidFill>
                  <a:prstClr val="black"/>
                </a:solidFill>
                <a:cs typeface="Arial" panose="020B0604020202020204" pitchFamily="34" charset="0"/>
              </a:rPr>
              <a:t>Provide a Product Owner for Agile development with sufficient availability and authority, to accept work products and set VA priorities for planned work</a:t>
            </a:r>
          </a:p>
          <a:p>
            <a:pPr marL="171450" lvl="0" indent="-171450">
              <a:spcAft>
                <a:spcPts val="1000"/>
              </a:spcAft>
              <a:buFont typeface="Arial" panose="020B0604020202020204" pitchFamily="34" charset="0"/>
              <a:buChar char="•"/>
            </a:pPr>
            <a:r>
              <a:rPr lang="en-US" sz="1200" dirty="0">
                <a:solidFill>
                  <a:prstClr val="black"/>
                </a:solidFill>
                <a:cs typeface="Arial" panose="020B0604020202020204" pitchFamily="34" charset="0"/>
              </a:rPr>
              <a:t>Provide data and access to functional subject matter experts to provide requirements, feedback, and to answer questions, on a timely basis (mutually agreed-upon)</a:t>
            </a:r>
          </a:p>
          <a:p>
            <a:pPr>
              <a:spcAft>
                <a:spcPts val="1000"/>
              </a:spcAft>
            </a:pPr>
            <a:r>
              <a:rPr lang="en-US" sz="1400" b="1" dirty="0">
                <a:solidFill>
                  <a:prstClr val="black"/>
                </a:solidFill>
                <a:ea typeface="Calibri" panose="020F0502020204030204" pitchFamily="34" charset="0"/>
                <a:cs typeface="Arial" panose="020B0604020202020204" pitchFamily="34" charset="0"/>
              </a:rPr>
              <a:t>Integrations</a:t>
            </a:r>
          </a:p>
          <a:p>
            <a:pPr marL="171450" indent="-171450">
              <a:spcAft>
                <a:spcPts val="800"/>
              </a:spcAft>
              <a:buFont typeface="Arial" panose="020B0604020202020204" pitchFamily="34" charset="0"/>
              <a:buChar char="•"/>
            </a:pPr>
            <a:r>
              <a:rPr lang="en-US" sz="1200" dirty="0">
                <a:solidFill>
                  <a:prstClr val="black"/>
                </a:solidFill>
                <a:ea typeface="Calibri" panose="020F0502020204030204" pitchFamily="34" charset="0"/>
                <a:cs typeface="Arial" panose="020B0604020202020204" pitchFamily="34" charset="0"/>
              </a:rPr>
              <a:t>V</a:t>
            </a:r>
            <a:r>
              <a:rPr lang="en-US" sz="1200" dirty="0">
                <a:solidFill>
                  <a:prstClr val="black"/>
                </a:solidFill>
                <a:cs typeface="Arial" panose="020B0604020202020204" pitchFamily="34" charset="0"/>
              </a:rPr>
              <a:t>A </a:t>
            </a:r>
            <a:r>
              <a:rPr lang="en-US" sz="1200" dirty="0">
                <a:solidFill>
                  <a:prstClr val="black"/>
                </a:solidFill>
                <a:ea typeface="Calibri" panose="020F0502020204030204" pitchFamily="34" charset="0"/>
                <a:cs typeface="Arial" panose="020B0604020202020204" pitchFamily="34" charset="0"/>
              </a:rPr>
              <a:t>OI&amp;</a:t>
            </a:r>
            <a:r>
              <a:rPr lang="en-US" sz="1200" dirty="0">
                <a:solidFill>
                  <a:prstClr val="black"/>
                </a:solidFill>
                <a:cs typeface="Arial" panose="020B0604020202020204" pitchFamily="34" charset="0"/>
              </a:rPr>
              <a:t>T will host and manage VEIS (Veterans Affairs Enterprise Integration System)</a:t>
            </a:r>
          </a:p>
          <a:p>
            <a:pPr marL="171450" indent="-171450">
              <a:spcAft>
                <a:spcPts val="800"/>
              </a:spcAft>
              <a:buFont typeface="Arial" panose="020B0604020202020204" pitchFamily="34" charset="0"/>
              <a:buChar char="•"/>
            </a:pPr>
            <a:r>
              <a:rPr lang="en-US" sz="1200" dirty="0">
                <a:solidFill>
                  <a:prstClr val="black"/>
                </a:solidFill>
                <a:cs typeface="Arial" panose="020B0604020202020204" pitchFamily="34" charset="0"/>
              </a:rPr>
              <a:t>Coordinate access to all application integration sources and solution providers and a</a:t>
            </a:r>
            <a:r>
              <a:rPr lang="en-US" sz="1200" dirty="0">
                <a:solidFill>
                  <a:prstClr val="black"/>
                </a:solidFill>
                <a:ea typeface="Calibri" panose="020F0502020204030204" pitchFamily="34" charset="0"/>
                <a:cs typeface="Arial" panose="020B0604020202020204" pitchFamily="34" charset="0"/>
              </a:rPr>
              <a:t>uthorize the connections and authentication required to connect systems that require integration</a:t>
            </a:r>
          </a:p>
          <a:p>
            <a:pPr marL="171450" indent="-171450">
              <a:spcAft>
                <a:spcPts val="800"/>
              </a:spcAft>
              <a:buFont typeface="Arial" panose="020B0604020202020204" pitchFamily="34" charset="0"/>
              <a:buChar char="•"/>
            </a:pPr>
            <a:r>
              <a:rPr lang="en-US" sz="1200" dirty="0">
                <a:solidFill>
                  <a:prstClr val="black"/>
                </a:solidFill>
                <a:ea typeface="Calibri" panose="020F0502020204030204" pitchFamily="34" charset="0"/>
                <a:cs typeface="Arial" panose="020B0604020202020204" pitchFamily="34" charset="0"/>
              </a:rPr>
              <a:t>Provide interfaces for all integration points</a:t>
            </a:r>
          </a:p>
          <a:p>
            <a:pPr marL="171450" indent="-171450">
              <a:spcAft>
                <a:spcPts val="800"/>
              </a:spcAft>
              <a:buFont typeface="Arial" panose="020B0604020202020204" pitchFamily="34" charset="0"/>
              <a:buChar char="•"/>
            </a:pPr>
            <a:r>
              <a:rPr lang="en-US" sz="1200" dirty="0">
                <a:solidFill>
                  <a:prstClr val="black"/>
                </a:solidFill>
                <a:ea typeface="Calibri" panose="020F0502020204030204" pitchFamily="34" charset="0"/>
                <a:cs typeface="Arial" panose="020B0604020202020204" pitchFamily="34" charset="0"/>
              </a:rPr>
              <a:t>Accepts that data received through the integration endpoints or flat files will only be as recent as the latest data export from the source system</a:t>
            </a:r>
          </a:p>
          <a:p>
            <a:pPr>
              <a:spcAft>
                <a:spcPts val="800"/>
              </a:spcAft>
            </a:pPr>
            <a:r>
              <a:rPr lang="en-US" sz="1400" b="1" dirty="0">
                <a:solidFill>
                  <a:prstClr val="black"/>
                </a:solidFill>
                <a:ea typeface="Calibri" panose="020F0502020204030204" pitchFamily="34" charset="0"/>
                <a:cs typeface="Arial" panose="020B0604020202020204" pitchFamily="34" charset="0"/>
              </a:rPr>
              <a:t>Testing</a:t>
            </a: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Provide the acceptance criteria for testing User Stories</a:t>
            </a: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Identify and engage VA users to perform testing and to provide feedback on each iteration of features and functionality</a:t>
            </a: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Manage and assign priority, severity and relationship linkages between all perfective maintenance tasks in Rational</a:t>
            </a: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Coordinate testing, create test plans, and conduct User Acceptance Testing (UAT) and Production Validation Testing (PVT) and all other testing activities in the QA, PREPROD and PROD environments </a:t>
            </a:r>
          </a:p>
          <a:p>
            <a:pPr>
              <a:spcAft>
                <a:spcPts val="800"/>
              </a:spcAft>
            </a:pPr>
            <a:r>
              <a:rPr lang="en-US" sz="1400" b="1" dirty="0">
                <a:solidFill>
                  <a:prstClr val="black"/>
                </a:solidFill>
                <a:ea typeface="Calibri" panose="020F0502020204030204" pitchFamily="34" charset="0"/>
                <a:cs typeface="Arial" panose="020B0604020202020204" pitchFamily="34" charset="0"/>
              </a:rPr>
              <a:t>Training</a:t>
            </a:r>
            <a:endParaRPr lang="en-US" sz="1400" dirty="0">
              <a:solidFill>
                <a:prstClr val="black"/>
              </a:solidFill>
              <a:ea typeface="Calibri" panose="020F0502020204030204" pitchFamily="34" charset="0"/>
              <a:cs typeface="Arial" panose="020B0604020202020204" pitchFamily="34" charset="0"/>
            </a:endParaRP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Identify and include all required participants in TTT sessions and reproduce training materials for participants as required</a:t>
            </a:r>
          </a:p>
          <a:p>
            <a:pPr marL="171450" indent="-171450">
              <a:lnSpc>
                <a:spcPct val="115000"/>
              </a:lnSpc>
              <a:spcAft>
                <a:spcPts val="1000"/>
              </a:spcAft>
              <a:buFont typeface="Arial" panose="020B0604020202020204" pitchFamily="34" charset="0"/>
              <a:buChar char="•"/>
            </a:pPr>
            <a:r>
              <a:rPr lang="en-US" sz="1200" dirty="0">
                <a:solidFill>
                  <a:prstClr val="black"/>
                </a:solidFill>
                <a:cs typeface="Arial" panose="020B0604020202020204" pitchFamily="34" charset="0"/>
              </a:rPr>
              <a:t>Develop and deliver training to all end users for new components developed or updates to existing components</a:t>
            </a:r>
          </a:p>
          <a:p>
            <a:pPr lvl="0">
              <a:lnSpc>
                <a:spcPct val="115000"/>
              </a:lnSpc>
              <a:spcAft>
                <a:spcPts val="1000"/>
              </a:spcAft>
            </a:pPr>
            <a:endParaRPr lang="en-US" sz="1400" b="1" dirty="0">
              <a:solidFill>
                <a:prstClr val="black"/>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65407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11555"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Communication Plan and Risk Register </a:t>
            </a:r>
          </a:p>
        </p:txBody>
      </p:sp>
      <p:graphicFrame>
        <p:nvGraphicFramePr>
          <p:cNvPr id="8" name="Table 8">
            <a:extLst>
              <a:ext uri="{FF2B5EF4-FFF2-40B4-BE49-F238E27FC236}">
                <a16:creationId xmlns:a16="http://schemas.microsoft.com/office/drawing/2014/main" id="{2E92AF67-F656-46A1-A579-709CEAF17A9E}"/>
              </a:ext>
            </a:extLst>
          </p:cNvPr>
          <p:cNvGraphicFramePr>
            <a:graphicFrameLocks noGrp="1"/>
          </p:cNvGraphicFramePr>
          <p:nvPr>
            <p:extLst>
              <p:ext uri="{D42A27DB-BD31-4B8C-83A1-F6EECF244321}">
                <p14:modId xmlns:p14="http://schemas.microsoft.com/office/powerpoint/2010/main" val="4174347889"/>
              </p:ext>
            </p:extLst>
          </p:nvPr>
        </p:nvGraphicFramePr>
        <p:xfrm>
          <a:off x="311554" y="1356532"/>
          <a:ext cx="11939132" cy="1483360"/>
        </p:xfrm>
        <a:graphic>
          <a:graphicData uri="http://schemas.openxmlformats.org/drawingml/2006/table">
            <a:tbl>
              <a:tblPr firstRow="1" bandRow="1">
                <a:tableStyleId>{5C22544A-7EE6-4342-B048-85BDC9FD1C3A}</a:tableStyleId>
              </a:tblPr>
              <a:tblGrid>
                <a:gridCol w="2984783">
                  <a:extLst>
                    <a:ext uri="{9D8B030D-6E8A-4147-A177-3AD203B41FA5}">
                      <a16:colId xmlns:a16="http://schemas.microsoft.com/office/drawing/2014/main" val="1647175954"/>
                    </a:ext>
                  </a:extLst>
                </a:gridCol>
                <a:gridCol w="2984783">
                  <a:extLst>
                    <a:ext uri="{9D8B030D-6E8A-4147-A177-3AD203B41FA5}">
                      <a16:colId xmlns:a16="http://schemas.microsoft.com/office/drawing/2014/main" val="1428817638"/>
                    </a:ext>
                  </a:extLst>
                </a:gridCol>
                <a:gridCol w="2984783">
                  <a:extLst>
                    <a:ext uri="{9D8B030D-6E8A-4147-A177-3AD203B41FA5}">
                      <a16:colId xmlns:a16="http://schemas.microsoft.com/office/drawing/2014/main" val="1687014785"/>
                    </a:ext>
                  </a:extLst>
                </a:gridCol>
                <a:gridCol w="2984783">
                  <a:extLst>
                    <a:ext uri="{9D8B030D-6E8A-4147-A177-3AD203B41FA5}">
                      <a16:colId xmlns:a16="http://schemas.microsoft.com/office/drawing/2014/main" val="291834903"/>
                    </a:ext>
                  </a:extLst>
                </a:gridCol>
              </a:tblGrid>
              <a:tr h="370840">
                <a:tc>
                  <a:txBody>
                    <a:bodyPr/>
                    <a:lstStyle/>
                    <a:p>
                      <a:pPr marL="0" marR="0" algn="ctr">
                        <a:lnSpc>
                          <a:spcPct val="110000"/>
                        </a:lnSpc>
                        <a:spcBef>
                          <a:spcPts val="100"/>
                        </a:spcBef>
                        <a:spcAft>
                          <a:spcPts val="100"/>
                        </a:spcAft>
                      </a:pPr>
                      <a:r>
                        <a:rPr lang="en-US" sz="1600" b="1" dirty="0">
                          <a:effectLst/>
                          <a:latin typeface="+mj-lt"/>
                        </a:rPr>
                        <a:t>What</a:t>
                      </a:r>
                      <a:endParaRPr lang="en-US" sz="1600" b="1" kern="1200" dirty="0">
                        <a:solidFill>
                          <a:schemeClr val="tx1"/>
                        </a:solidFill>
                        <a:effectLst/>
                        <a:latin typeface="+mj-lt"/>
                        <a:ea typeface="Segoe UI" pitchFamily="34" charset="0"/>
                        <a:cs typeface="Segoe UI" pitchFamily="34" charset="0"/>
                      </a:endParaRPr>
                    </a:p>
                  </a:txBody>
                  <a:tcPr marL="75677" marR="75677" marT="0" marB="0" anchor="ctr"/>
                </a:tc>
                <a:tc>
                  <a:txBody>
                    <a:bodyPr/>
                    <a:lstStyle/>
                    <a:p>
                      <a:pPr marL="0" marR="0" algn="ctr">
                        <a:lnSpc>
                          <a:spcPct val="110000"/>
                        </a:lnSpc>
                        <a:spcBef>
                          <a:spcPts val="100"/>
                        </a:spcBef>
                        <a:spcAft>
                          <a:spcPts val="100"/>
                        </a:spcAft>
                      </a:pPr>
                      <a:r>
                        <a:rPr lang="en-US" sz="1600" b="1" dirty="0">
                          <a:effectLst/>
                          <a:latin typeface="+mj-lt"/>
                        </a:rPr>
                        <a:t>Who</a:t>
                      </a:r>
                      <a:endParaRPr lang="en-US" sz="1600" b="1" dirty="0">
                        <a:solidFill>
                          <a:schemeClr val="tx1"/>
                        </a:solidFill>
                        <a:effectLst/>
                        <a:latin typeface="+mj-lt"/>
                        <a:ea typeface="Segoe UI" pitchFamily="34" charset="0"/>
                        <a:cs typeface="Segoe UI" pitchFamily="34" charset="0"/>
                      </a:endParaRPr>
                    </a:p>
                  </a:txBody>
                  <a:tcPr marL="75677" marR="75677" marT="0" marB="0" anchor="ctr"/>
                </a:tc>
                <a:tc>
                  <a:txBody>
                    <a:bodyPr/>
                    <a:lstStyle/>
                    <a:p>
                      <a:pPr marL="0" marR="0" algn="ctr">
                        <a:lnSpc>
                          <a:spcPct val="110000"/>
                        </a:lnSpc>
                        <a:spcBef>
                          <a:spcPts val="100"/>
                        </a:spcBef>
                        <a:spcAft>
                          <a:spcPts val="100"/>
                        </a:spcAft>
                      </a:pPr>
                      <a:r>
                        <a:rPr lang="en-US" sz="1600" b="1" dirty="0">
                          <a:effectLst/>
                          <a:latin typeface="+mj-lt"/>
                        </a:rPr>
                        <a:t>Schedule</a:t>
                      </a:r>
                      <a:endParaRPr lang="en-US" sz="1600" b="1" dirty="0">
                        <a:solidFill>
                          <a:schemeClr val="tx1"/>
                        </a:solidFill>
                        <a:effectLst/>
                        <a:latin typeface="+mj-lt"/>
                        <a:ea typeface="Segoe UI" pitchFamily="34" charset="0"/>
                        <a:cs typeface="Segoe UI" pitchFamily="34" charset="0"/>
                      </a:endParaRPr>
                    </a:p>
                  </a:txBody>
                  <a:tcPr marL="75677" marR="75677" marT="0" marB="0" anchor="ctr"/>
                </a:tc>
                <a:tc>
                  <a:txBody>
                    <a:bodyPr/>
                    <a:lstStyle/>
                    <a:p>
                      <a:pPr marL="0" marR="0" algn="ctr">
                        <a:lnSpc>
                          <a:spcPct val="110000"/>
                        </a:lnSpc>
                        <a:spcBef>
                          <a:spcPts val="100"/>
                        </a:spcBef>
                        <a:spcAft>
                          <a:spcPts val="100"/>
                        </a:spcAft>
                      </a:pPr>
                      <a:r>
                        <a:rPr lang="en-US" sz="1600" b="1" dirty="0">
                          <a:effectLst/>
                          <a:latin typeface="+mj-lt"/>
                        </a:rPr>
                        <a:t>Format</a:t>
                      </a:r>
                      <a:endParaRPr lang="en-US" sz="1600" b="1" dirty="0">
                        <a:solidFill>
                          <a:schemeClr val="tx1"/>
                        </a:solidFill>
                        <a:effectLst/>
                        <a:latin typeface="+mj-lt"/>
                        <a:ea typeface="Segoe UI" pitchFamily="34" charset="0"/>
                        <a:cs typeface="Segoe UI" pitchFamily="34" charset="0"/>
                      </a:endParaRPr>
                    </a:p>
                  </a:txBody>
                  <a:tcPr marL="75677" marR="75677" marT="0" marB="0" anchor="ctr"/>
                </a:tc>
                <a:extLst>
                  <a:ext uri="{0D108BD9-81ED-4DB2-BD59-A6C34878D82A}">
                    <a16:rowId xmlns:a16="http://schemas.microsoft.com/office/drawing/2014/main" val="2554041807"/>
                  </a:ext>
                </a:extLst>
              </a:tr>
              <a:tr h="370840">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Weekly Status Meeting</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MSFT and VA Stakeholders</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Weekly</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Skype</a:t>
                      </a:r>
                    </a:p>
                  </a:txBody>
                  <a:tcPr marL="75677" marR="75677" marT="0" marB="0"/>
                </a:tc>
                <a:extLst>
                  <a:ext uri="{0D108BD9-81ED-4DB2-BD59-A6C34878D82A}">
                    <a16:rowId xmlns:a16="http://schemas.microsoft.com/office/drawing/2014/main" val="2199105499"/>
                  </a:ext>
                </a:extLst>
              </a:tr>
              <a:tr h="370840">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Daily Scrum</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MSFT and VA Stakeholders</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Daily</a:t>
                      </a: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Skype</a:t>
                      </a:r>
                    </a:p>
                  </a:txBody>
                  <a:tcPr marL="75677" marR="75677" marT="0" marB="0"/>
                </a:tc>
                <a:extLst>
                  <a:ext uri="{0D108BD9-81ED-4DB2-BD59-A6C34878D82A}">
                    <a16:rowId xmlns:a16="http://schemas.microsoft.com/office/drawing/2014/main" val="1031471113"/>
                  </a:ext>
                </a:extLst>
              </a:tr>
              <a:tr h="370840">
                <a:tc>
                  <a:txBody>
                    <a:bodyPr/>
                    <a:lstStyle/>
                    <a:p>
                      <a:pPr marL="0" marR="0">
                        <a:lnSpc>
                          <a:spcPct val="110000"/>
                        </a:lnSpc>
                        <a:spcBef>
                          <a:spcPts val="100"/>
                        </a:spcBef>
                        <a:spcAft>
                          <a:spcPts val="100"/>
                        </a:spcAft>
                      </a:pPr>
                      <a:r>
                        <a:rPr lang="en-US" sz="1600" dirty="0">
                          <a:effectLst/>
                          <a:latin typeface="+mj-lt"/>
                        </a:rPr>
                        <a:t>Daily Customer Communication</a:t>
                      </a:r>
                      <a:endParaRPr lang="en-US" sz="1600" b="0" dirty="0">
                        <a:solidFill>
                          <a:srgbClr val="000000"/>
                        </a:solidFill>
                        <a:effectLst/>
                        <a:latin typeface="+mj-lt"/>
                        <a:ea typeface="Calibri"/>
                        <a:cs typeface="Times New Roman"/>
                      </a:endParaRPr>
                    </a:p>
                  </a:txBody>
                  <a:tcPr marL="75677" marR="75677" marT="0" marB="0"/>
                </a:tc>
                <a:tc>
                  <a:txBody>
                    <a:bodyPr/>
                    <a:lstStyle/>
                    <a:p>
                      <a:pPr marL="0" marR="0" algn="l" defTabSz="932742" rtl="0" eaLnBrk="1" latinLnBrk="0" hangingPunct="1">
                        <a:lnSpc>
                          <a:spcPct val="110000"/>
                        </a:lnSpc>
                        <a:spcBef>
                          <a:spcPts val="100"/>
                        </a:spcBef>
                        <a:spcAft>
                          <a:spcPts val="100"/>
                        </a:spcAft>
                      </a:pPr>
                      <a:r>
                        <a:rPr lang="en-US" sz="1600" kern="1200" dirty="0">
                          <a:solidFill>
                            <a:schemeClr val="dk1"/>
                          </a:solidFill>
                          <a:effectLst/>
                          <a:latin typeface="+mj-lt"/>
                          <a:ea typeface="+mn-ea"/>
                          <a:cs typeface="+mn-cs"/>
                        </a:rPr>
                        <a:t>MSFT and VA Stakeholders</a:t>
                      </a:r>
                    </a:p>
                  </a:txBody>
                  <a:tcPr marL="75677" marR="75677" marT="0" marB="0"/>
                </a:tc>
                <a:tc>
                  <a:txBody>
                    <a:bodyPr/>
                    <a:lstStyle/>
                    <a:p>
                      <a:pPr marL="0" marR="0" algn="l">
                        <a:lnSpc>
                          <a:spcPct val="110000"/>
                        </a:lnSpc>
                        <a:spcBef>
                          <a:spcPts val="100"/>
                        </a:spcBef>
                        <a:spcAft>
                          <a:spcPts val="100"/>
                        </a:spcAft>
                      </a:pPr>
                      <a:r>
                        <a:rPr lang="en-US" sz="1600" dirty="0">
                          <a:effectLst/>
                          <a:latin typeface="+mj-lt"/>
                        </a:rPr>
                        <a:t>As Needed</a:t>
                      </a:r>
                      <a:endParaRPr lang="en-US" sz="1600" b="0" dirty="0">
                        <a:solidFill>
                          <a:srgbClr val="000000"/>
                        </a:solidFill>
                        <a:effectLst/>
                        <a:latin typeface="+mj-lt"/>
                        <a:ea typeface="Calibri"/>
                        <a:cs typeface="Times New Roman"/>
                      </a:endParaRPr>
                    </a:p>
                  </a:txBody>
                  <a:tcPr marL="75677" marR="75677" marT="0" marB="0"/>
                </a:tc>
                <a:tc>
                  <a:txBody>
                    <a:bodyPr/>
                    <a:lstStyle/>
                    <a:p>
                      <a:pPr marL="0" marR="0" algn="l">
                        <a:lnSpc>
                          <a:spcPct val="110000"/>
                        </a:lnSpc>
                        <a:spcBef>
                          <a:spcPts val="100"/>
                        </a:spcBef>
                        <a:spcAft>
                          <a:spcPts val="100"/>
                        </a:spcAft>
                      </a:pPr>
                      <a:r>
                        <a:rPr lang="en-US" sz="1600" dirty="0">
                          <a:effectLst/>
                          <a:latin typeface="+mj-lt"/>
                        </a:rPr>
                        <a:t>Skype / Email</a:t>
                      </a:r>
                      <a:endParaRPr lang="en-US" sz="1600" b="0" dirty="0">
                        <a:solidFill>
                          <a:srgbClr val="FF0000"/>
                        </a:solidFill>
                        <a:effectLst/>
                        <a:latin typeface="+mj-lt"/>
                        <a:ea typeface="Calibri"/>
                        <a:cs typeface="Times New Roman"/>
                      </a:endParaRPr>
                    </a:p>
                  </a:txBody>
                  <a:tcPr marL="75677" marR="75677" marT="0" marB="0"/>
                </a:tc>
                <a:extLst>
                  <a:ext uri="{0D108BD9-81ED-4DB2-BD59-A6C34878D82A}">
                    <a16:rowId xmlns:a16="http://schemas.microsoft.com/office/drawing/2014/main" val="3460507769"/>
                  </a:ext>
                </a:extLst>
              </a:tr>
            </a:tbl>
          </a:graphicData>
        </a:graphic>
      </p:graphicFrame>
      <p:graphicFrame>
        <p:nvGraphicFramePr>
          <p:cNvPr id="12" name="Table 11">
            <a:extLst>
              <a:ext uri="{FF2B5EF4-FFF2-40B4-BE49-F238E27FC236}">
                <a16:creationId xmlns:a16="http://schemas.microsoft.com/office/drawing/2014/main" id="{9A55817F-88CD-4791-82F3-15505F03230E}"/>
              </a:ext>
            </a:extLst>
          </p:cNvPr>
          <p:cNvGraphicFramePr>
            <a:graphicFrameLocks noGrp="1"/>
          </p:cNvGraphicFramePr>
          <p:nvPr>
            <p:extLst>
              <p:ext uri="{D42A27DB-BD31-4B8C-83A1-F6EECF244321}">
                <p14:modId xmlns:p14="http://schemas.microsoft.com/office/powerpoint/2010/main" val="3450840655"/>
              </p:ext>
            </p:extLst>
          </p:nvPr>
        </p:nvGraphicFramePr>
        <p:xfrm>
          <a:off x="311554" y="3535599"/>
          <a:ext cx="11927775" cy="2634085"/>
        </p:xfrm>
        <a:graphic>
          <a:graphicData uri="http://schemas.openxmlformats.org/drawingml/2006/table">
            <a:tbl>
              <a:tblPr firstRow="1" firstCol="1" bandRow="1">
                <a:tableStyleId>{5C22544A-7EE6-4342-B048-85BDC9FD1C3A}</a:tableStyleId>
              </a:tblPr>
              <a:tblGrid>
                <a:gridCol w="1221117">
                  <a:extLst>
                    <a:ext uri="{9D8B030D-6E8A-4147-A177-3AD203B41FA5}">
                      <a16:colId xmlns:a16="http://schemas.microsoft.com/office/drawing/2014/main" val="1034434170"/>
                    </a:ext>
                  </a:extLst>
                </a:gridCol>
                <a:gridCol w="1059132">
                  <a:extLst>
                    <a:ext uri="{9D8B030D-6E8A-4147-A177-3AD203B41FA5}">
                      <a16:colId xmlns:a16="http://schemas.microsoft.com/office/drawing/2014/main" val="3186767102"/>
                    </a:ext>
                  </a:extLst>
                </a:gridCol>
                <a:gridCol w="2654060">
                  <a:extLst>
                    <a:ext uri="{9D8B030D-6E8A-4147-A177-3AD203B41FA5}">
                      <a16:colId xmlns:a16="http://schemas.microsoft.com/office/drawing/2014/main" val="3120923736"/>
                    </a:ext>
                  </a:extLst>
                </a:gridCol>
                <a:gridCol w="3239315">
                  <a:extLst>
                    <a:ext uri="{9D8B030D-6E8A-4147-A177-3AD203B41FA5}">
                      <a16:colId xmlns:a16="http://schemas.microsoft.com/office/drawing/2014/main" val="841552853"/>
                    </a:ext>
                  </a:extLst>
                </a:gridCol>
                <a:gridCol w="1291868">
                  <a:extLst>
                    <a:ext uri="{9D8B030D-6E8A-4147-A177-3AD203B41FA5}">
                      <a16:colId xmlns:a16="http://schemas.microsoft.com/office/drawing/2014/main" val="1780345417"/>
                    </a:ext>
                  </a:extLst>
                </a:gridCol>
                <a:gridCol w="1362576">
                  <a:extLst>
                    <a:ext uri="{9D8B030D-6E8A-4147-A177-3AD203B41FA5}">
                      <a16:colId xmlns:a16="http://schemas.microsoft.com/office/drawing/2014/main" val="472330085"/>
                    </a:ext>
                  </a:extLst>
                </a:gridCol>
                <a:gridCol w="1099707">
                  <a:extLst>
                    <a:ext uri="{9D8B030D-6E8A-4147-A177-3AD203B41FA5}">
                      <a16:colId xmlns:a16="http://schemas.microsoft.com/office/drawing/2014/main" val="3930831370"/>
                    </a:ext>
                  </a:extLst>
                </a:gridCol>
              </a:tblGrid>
              <a:tr h="650192">
                <a:tc gridSpan="7">
                  <a:txBody>
                    <a:bodyPr/>
                    <a:lstStyle/>
                    <a:p>
                      <a:pPr marL="0" marR="0">
                        <a:spcBef>
                          <a:spcPts val="0"/>
                        </a:spcBef>
                        <a:spcAft>
                          <a:spcPts val="0"/>
                        </a:spcAft>
                      </a:pPr>
                      <a:r>
                        <a:rPr lang="en-US" sz="1600" dirty="0">
                          <a:effectLst/>
                          <a:latin typeface="+mj-lt"/>
                        </a:rPr>
                        <a:t>Risks, Issues, and Impediments</a:t>
                      </a:r>
                      <a:endParaRPr lang="en-US" sz="1600" dirty="0">
                        <a:effectLst/>
                        <a:latin typeface="+mj-lt"/>
                        <a:ea typeface="Calibri" panose="020F0502020204030204" pitchFamily="34" charset="0"/>
                      </a:endParaRPr>
                    </a:p>
                  </a:txBody>
                  <a:tcPr marL="36135" marR="36135" marT="934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7717695"/>
                  </a:ext>
                </a:extLst>
              </a:tr>
              <a:tr h="681631">
                <a:tc>
                  <a:txBody>
                    <a:bodyPr/>
                    <a:lstStyle/>
                    <a:p>
                      <a:pPr marL="0" marR="0" algn="ctr">
                        <a:spcBef>
                          <a:spcPts val="0"/>
                        </a:spcBef>
                        <a:spcAft>
                          <a:spcPts val="0"/>
                        </a:spcAft>
                      </a:pPr>
                      <a:r>
                        <a:rPr lang="en-US" sz="1400" b="1" dirty="0">
                          <a:effectLst/>
                          <a:latin typeface="+mj-lt"/>
                        </a:rPr>
                        <a:t>Type</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Responsible Party</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Description</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Next Steps</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Due Date</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Risk Identification Date</a:t>
                      </a:r>
                      <a:endParaRPr lang="en-US" sz="1400" b="1" dirty="0">
                        <a:effectLst/>
                        <a:latin typeface="+mj-lt"/>
                        <a:ea typeface="Calibri" panose="020F0502020204030204" pitchFamily="34" charset="0"/>
                      </a:endParaRPr>
                    </a:p>
                  </a:txBody>
                  <a:tcPr marL="36135" marR="36135" marT="9345" marB="0"/>
                </a:tc>
                <a:tc>
                  <a:txBody>
                    <a:bodyPr/>
                    <a:lstStyle/>
                    <a:p>
                      <a:pPr marL="0" marR="0" algn="ctr">
                        <a:spcBef>
                          <a:spcPts val="0"/>
                        </a:spcBef>
                        <a:spcAft>
                          <a:spcPts val="0"/>
                        </a:spcAft>
                      </a:pPr>
                      <a:r>
                        <a:rPr lang="en-US" sz="1400" b="1" dirty="0">
                          <a:effectLst/>
                          <a:latin typeface="+mj-lt"/>
                        </a:rPr>
                        <a:t>Status</a:t>
                      </a:r>
                      <a:endParaRPr lang="en-US" sz="1400" b="1" dirty="0">
                        <a:effectLst/>
                        <a:latin typeface="+mj-lt"/>
                        <a:ea typeface="Calibri" panose="020F0502020204030204" pitchFamily="34" charset="0"/>
                      </a:endParaRPr>
                    </a:p>
                  </a:txBody>
                  <a:tcPr marL="36135" marR="36135" marT="9345" marB="0"/>
                </a:tc>
                <a:extLst>
                  <a:ext uri="{0D108BD9-81ED-4DB2-BD59-A6C34878D82A}">
                    <a16:rowId xmlns:a16="http://schemas.microsoft.com/office/drawing/2014/main" val="3527206464"/>
                  </a:ext>
                </a:extLst>
              </a:tr>
              <a:tr h="1302262">
                <a:tc>
                  <a:txBody>
                    <a:bodyPr/>
                    <a:lstStyle/>
                    <a:p>
                      <a:pPr marL="0" marR="0" algn="ctr">
                        <a:spcBef>
                          <a:spcPts val="0"/>
                        </a:spcBef>
                        <a:spcAft>
                          <a:spcPts val="0"/>
                        </a:spcAft>
                      </a:pPr>
                      <a:r>
                        <a:rPr lang="en-US" sz="1400" dirty="0">
                          <a:effectLst/>
                          <a:latin typeface="+mj-lt"/>
                        </a:rPr>
                        <a:t>Risk</a:t>
                      </a:r>
                      <a:endParaRPr lang="en-US" sz="1400" dirty="0">
                        <a:effectLst/>
                        <a:latin typeface="+mj-lt"/>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36135" marR="36135" marT="9345" marB="0"/>
                </a:tc>
                <a:extLst>
                  <a:ext uri="{0D108BD9-81ED-4DB2-BD59-A6C34878D82A}">
                    <a16:rowId xmlns:a16="http://schemas.microsoft.com/office/drawing/2014/main" val="2658725469"/>
                  </a:ext>
                </a:extLst>
              </a:tr>
            </a:tbl>
          </a:graphicData>
        </a:graphic>
      </p:graphicFrame>
    </p:spTree>
    <p:extLst>
      <p:ext uri="{BB962C8B-B14F-4D97-AF65-F5344CB8AC3E}">
        <p14:creationId xmlns:p14="http://schemas.microsoft.com/office/powerpoint/2010/main" val="2546731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Discussion and Next Steps</a:t>
            </a:r>
          </a:p>
        </p:txBody>
      </p:sp>
    </p:spTree>
    <p:extLst>
      <p:ext uri="{BB962C8B-B14F-4D97-AF65-F5344CB8AC3E}">
        <p14:creationId xmlns:p14="http://schemas.microsoft.com/office/powerpoint/2010/main" val="19131141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p:nvSpPr>
        <p:spPr>
          <a:xfrm>
            <a:off x="274638" y="154963"/>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bg1"/>
                </a:solidFill>
              </a:rPr>
              <a:t>Proposed Next Steps</a:t>
            </a:r>
          </a:p>
        </p:txBody>
      </p:sp>
      <p:sp>
        <p:nvSpPr>
          <p:cNvPr id="7" name="Text Placeholder 1"/>
          <p:cNvSpPr>
            <a:spLocks noGrp="1"/>
          </p:cNvSpPr>
          <p:nvPr>
            <p:ph type="body" sz="quarter" idx="10"/>
          </p:nvPr>
        </p:nvSpPr>
        <p:spPr>
          <a:xfrm>
            <a:off x="277002" y="971305"/>
            <a:ext cx="11887200" cy="1292662"/>
          </a:xfrm>
        </p:spPr>
        <p:txBody>
          <a:bodyPr/>
          <a:lstStyle/>
          <a:p>
            <a:pPr marL="0" indent="0">
              <a:buNone/>
            </a:pPr>
            <a:endParaRPr lang="en-US" dirty="0">
              <a:solidFill>
                <a:schemeClr val="accent6"/>
              </a:solidFill>
            </a:endParaRPr>
          </a:p>
          <a:p>
            <a:endParaRPr lang="en-US" dirty="0"/>
          </a:p>
        </p:txBody>
      </p:sp>
      <p:graphicFrame>
        <p:nvGraphicFramePr>
          <p:cNvPr id="8" name="Table 8">
            <a:extLst>
              <a:ext uri="{FF2B5EF4-FFF2-40B4-BE49-F238E27FC236}">
                <a16:creationId xmlns:a16="http://schemas.microsoft.com/office/drawing/2014/main" id="{D5CA859D-F27E-4870-91C3-A3FEEC020306}"/>
              </a:ext>
            </a:extLst>
          </p:cNvPr>
          <p:cNvGraphicFramePr>
            <a:graphicFrameLocks noGrp="1"/>
          </p:cNvGraphicFramePr>
          <p:nvPr>
            <p:extLst>
              <p:ext uri="{D42A27DB-BD31-4B8C-83A1-F6EECF244321}">
                <p14:modId xmlns:p14="http://schemas.microsoft.com/office/powerpoint/2010/main" val="2336708621"/>
              </p:ext>
            </p:extLst>
          </p:nvPr>
        </p:nvGraphicFramePr>
        <p:xfrm>
          <a:off x="350837" y="1362067"/>
          <a:ext cx="11201400" cy="3811717"/>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647175954"/>
                    </a:ext>
                  </a:extLst>
                </a:gridCol>
                <a:gridCol w="3733800">
                  <a:extLst>
                    <a:ext uri="{9D8B030D-6E8A-4147-A177-3AD203B41FA5}">
                      <a16:colId xmlns:a16="http://schemas.microsoft.com/office/drawing/2014/main" val="1428817638"/>
                    </a:ext>
                  </a:extLst>
                </a:gridCol>
                <a:gridCol w="3733800">
                  <a:extLst>
                    <a:ext uri="{9D8B030D-6E8A-4147-A177-3AD203B41FA5}">
                      <a16:colId xmlns:a16="http://schemas.microsoft.com/office/drawing/2014/main" val="1687014785"/>
                    </a:ext>
                  </a:extLst>
                </a:gridCol>
              </a:tblGrid>
              <a:tr h="370840">
                <a:tc>
                  <a:txBody>
                    <a:bodyPr/>
                    <a:lstStyle/>
                    <a:p>
                      <a:pPr marL="0" marR="0" algn="ctr">
                        <a:lnSpc>
                          <a:spcPct val="110000"/>
                        </a:lnSpc>
                        <a:spcBef>
                          <a:spcPts val="100"/>
                        </a:spcBef>
                        <a:spcAft>
                          <a:spcPts val="100"/>
                        </a:spcAft>
                      </a:pPr>
                      <a:r>
                        <a:rPr lang="en-US" sz="1600" b="1" dirty="0">
                          <a:effectLst/>
                          <a:latin typeface="+mj-lt"/>
                        </a:rPr>
                        <a:t>Assigned To</a:t>
                      </a:r>
                      <a:endParaRPr lang="en-US" sz="1600" b="1" kern="1200" dirty="0">
                        <a:solidFill>
                          <a:schemeClr val="tx1"/>
                        </a:solidFill>
                        <a:effectLst/>
                        <a:latin typeface="+mj-lt"/>
                        <a:ea typeface="Segoe UI" pitchFamily="34" charset="0"/>
                        <a:cs typeface="Segoe UI" pitchFamily="34" charset="0"/>
                      </a:endParaRPr>
                    </a:p>
                  </a:txBody>
                  <a:tcPr marL="75677" marR="75677" marT="0" marB="0" anchor="ctr"/>
                </a:tc>
                <a:tc>
                  <a:txBody>
                    <a:bodyPr/>
                    <a:lstStyle/>
                    <a:p>
                      <a:pPr marL="0" marR="0" algn="ctr">
                        <a:lnSpc>
                          <a:spcPct val="110000"/>
                        </a:lnSpc>
                        <a:spcBef>
                          <a:spcPts val="100"/>
                        </a:spcBef>
                        <a:spcAft>
                          <a:spcPts val="100"/>
                        </a:spcAft>
                      </a:pPr>
                      <a:r>
                        <a:rPr lang="en-US" sz="1600" b="1" dirty="0">
                          <a:effectLst/>
                          <a:latin typeface="+mj-lt"/>
                        </a:rPr>
                        <a:t>Completion Date</a:t>
                      </a:r>
                      <a:endParaRPr lang="en-US" sz="1600" b="1" dirty="0">
                        <a:solidFill>
                          <a:schemeClr val="tx1"/>
                        </a:solidFill>
                        <a:effectLst/>
                        <a:latin typeface="+mj-lt"/>
                        <a:ea typeface="Segoe UI" pitchFamily="34" charset="0"/>
                        <a:cs typeface="Segoe UI" pitchFamily="34" charset="0"/>
                      </a:endParaRPr>
                    </a:p>
                  </a:txBody>
                  <a:tcPr marL="75677" marR="75677" marT="0" marB="0" anchor="ctr"/>
                </a:tc>
                <a:tc>
                  <a:txBody>
                    <a:bodyPr/>
                    <a:lstStyle/>
                    <a:p>
                      <a:pPr marL="0" marR="0" algn="ctr">
                        <a:lnSpc>
                          <a:spcPct val="110000"/>
                        </a:lnSpc>
                        <a:spcBef>
                          <a:spcPts val="100"/>
                        </a:spcBef>
                        <a:spcAft>
                          <a:spcPts val="100"/>
                        </a:spcAft>
                      </a:pPr>
                      <a:r>
                        <a:rPr lang="en-US" sz="1600" b="1" dirty="0">
                          <a:effectLst/>
                          <a:latin typeface="+mj-lt"/>
                        </a:rPr>
                        <a:t>Action</a:t>
                      </a:r>
                      <a:endParaRPr lang="en-US" sz="1600" b="1" dirty="0">
                        <a:solidFill>
                          <a:schemeClr val="tx1"/>
                        </a:solidFill>
                        <a:effectLst/>
                        <a:latin typeface="+mj-lt"/>
                        <a:ea typeface="Segoe UI" pitchFamily="34" charset="0"/>
                        <a:cs typeface="Segoe UI" pitchFamily="34" charset="0"/>
                      </a:endParaRPr>
                    </a:p>
                  </a:txBody>
                  <a:tcPr marL="75677" marR="75677" marT="0" marB="0" anchor="ctr"/>
                </a:tc>
                <a:extLst>
                  <a:ext uri="{0D108BD9-81ED-4DB2-BD59-A6C34878D82A}">
                    <a16:rowId xmlns:a16="http://schemas.microsoft.com/office/drawing/2014/main" val="2554041807"/>
                  </a:ext>
                </a:extLst>
              </a:tr>
              <a:tr h="417832">
                <a:tc>
                  <a:txBody>
                    <a:bodyPr/>
                    <a:lstStyle/>
                    <a:p>
                      <a:pPr marL="0" marR="0" algn="l" defTabSz="932742" rtl="0" eaLnBrk="1" latinLnBrk="0" hangingPunct="1">
                        <a:lnSpc>
                          <a:spcPct val="110000"/>
                        </a:lnSpc>
                        <a:spcBef>
                          <a:spcPts val="100"/>
                        </a:spcBef>
                        <a:spcAft>
                          <a:spcPts val="100"/>
                        </a:spcAft>
                      </a:pPr>
                      <a:r>
                        <a:rPr lang="en-US" sz="1200" kern="1200" dirty="0">
                          <a:solidFill>
                            <a:schemeClr val="dk1"/>
                          </a:solidFill>
                          <a:effectLst/>
                          <a:latin typeface="+mn-lt"/>
                          <a:ea typeface="+mn-ea"/>
                          <a:cs typeface="+mn-cs"/>
                        </a:rPr>
                        <a:t>Karen Dillard</a:t>
                      </a:r>
                    </a:p>
                  </a:txBody>
                  <a:tcPr marL="75677" marR="75677" marT="0" marB="0" anchor="ctr">
                    <a:solidFill>
                      <a:schemeClr val="bg1">
                        <a:lumMod val="95000"/>
                      </a:schemeClr>
                    </a:solidFill>
                  </a:tcPr>
                </a:tc>
                <a:tc>
                  <a:txBody>
                    <a:bodyPr/>
                    <a:lstStyle/>
                    <a:p>
                      <a:pPr marL="0" marR="0" algn="ctr" defTabSz="932742" rtl="0" eaLnBrk="1" latinLnBrk="0" hangingPunct="1">
                        <a:lnSpc>
                          <a:spcPct val="110000"/>
                        </a:lnSpc>
                        <a:spcBef>
                          <a:spcPts val="100"/>
                        </a:spcBef>
                        <a:spcAft>
                          <a:spcPts val="100"/>
                        </a:spcAft>
                      </a:pPr>
                      <a:r>
                        <a:rPr lang="en-US" sz="1200" kern="1200" dirty="0">
                          <a:solidFill>
                            <a:schemeClr val="dk1"/>
                          </a:solidFill>
                          <a:effectLst/>
                          <a:latin typeface="+mn-lt"/>
                          <a:ea typeface="+mn-ea"/>
                          <a:cs typeface="+mn-cs"/>
                        </a:rPr>
                        <a:t>8/15/19</a:t>
                      </a:r>
                    </a:p>
                  </a:txBody>
                  <a:tcPr marL="64882" marR="64882" marT="0" marB="0" anchor="ctr">
                    <a:solidFill>
                      <a:schemeClr val="bg1">
                        <a:lumMod val="95000"/>
                      </a:schemeClr>
                    </a:solidFill>
                  </a:tcPr>
                </a:tc>
                <a:tc>
                  <a:txBody>
                    <a:bodyPr/>
                    <a:lstStyle/>
                    <a:p>
                      <a:pPr marL="0" marR="0" algn="l" defTabSz="932742" rtl="0" eaLnBrk="1" latinLnBrk="0" hangingPunct="1">
                        <a:lnSpc>
                          <a:spcPct val="110000"/>
                        </a:lnSpc>
                        <a:spcBef>
                          <a:spcPts val="100"/>
                        </a:spcBef>
                        <a:spcAft>
                          <a:spcPts val="100"/>
                        </a:spcAft>
                      </a:pPr>
                      <a:r>
                        <a:rPr lang="en-US" sz="1200" kern="1200" dirty="0">
                          <a:solidFill>
                            <a:schemeClr val="dk1"/>
                          </a:solidFill>
                          <a:effectLst/>
                          <a:latin typeface="+mn-lt"/>
                          <a:ea typeface="+mn-ea"/>
                          <a:cs typeface="+mn-cs"/>
                        </a:rPr>
                        <a:t>Schedule call to confirm requirements, the approach, responsibilities</a:t>
                      </a:r>
                    </a:p>
                  </a:txBody>
                  <a:tcPr marL="64882" marR="64882" marT="0" marB="0" anchor="ctr">
                    <a:solidFill>
                      <a:schemeClr val="bg1">
                        <a:lumMod val="95000"/>
                      </a:schemeClr>
                    </a:solidFill>
                  </a:tcPr>
                </a:tc>
                <a:extLst>
                  <a:ext uri="{0D108BD9-81ED-4DB2-BD59-A6C34878D82A}">
                    <a16:rowId xmlns:a16="http://schemas.microsoft.com/office/drawing/2014/main" val="2199105499"/>
                  </a:ext>
                </a:extLst>
              </a:tr>
              <a:tr h="370840">
                <a:tc>
                  <a:txBody>
                    <a:bodyPr/>
                    <a:lstStyle/>
                    <a:p>
                      <a:pPr marL="0" marR="0" algn="l" defTabSz="932742" rtl="0" eaLnBrk="1" latinLnBrk="0" hangingPunct="1">
                        <a:lnSpc>
                          <a:spcPct val="110000"/>
                        </a:lnSpc>
                        <a:spcBef>
                          <a:spcPts val="100"/>
                        </a:spcBef>
                        <a:spcAft>
                          <a:spcPts val="100"/>
                        </a:spcAft>
                      </a:pPr>
                      <a:r>
                        <a:rPr lang="en-US" sz="1200" kern="1200" dirty="0">
                          <a:solidFill>
                            <a:schemeClr val="dk1"/>
                          </a:solidFill>
                          <a:effectLst/>
                          <a:latin typeface="+mn-lt"/>
                          <a:ea typeface="+mn-ea"/>
                          <a:cs typeface="+mn-cs"/>
                        </a:rPr>
                        <a:t>Rich Mandelbaum</a:t>
                      </a:r>
                    </a:p>
                  </a:txBody>
                  <a:tcPr marL="75677" marR="75677" marT="0" marB="0">
                    <a:solidFill>
                      <a:schemeClr val="bg1">
                        <a:lumMod val="95000"/>
                      </a:schemeClr>
                    </a:solidFill>
                  </a:tcPr>
                </a:tc>
                <a:tc>
                  <a:txBody>
                    <a:bodyPr/>
                    <a:lstStyle/>
                    <a:p>
                      <a:pPr marL="0" marR="0" algn="l" defTabSz="932742" rtl="0" eaLnBrk="1" latinLnBrk="0" hangingPunct="1">
                        <a:lnSpc>
                          <a:spcPct val="110000"/>
                        </a:lnSpc>
                        <a:spcBef>
                          <a:spcPts val="100"/>
                        </a:spcBef>
                        <a:spcAft>
                          <a:spcPts val="100"/>
                        </a:spcAft>
                      </a:pPr>
                      <a:endParaRPr lang="en-US" sz="1200" kern="1200" dirty="0">
                        <a:solidFill>
                          <a:schemeClr val="dk1"/>
                        </a:solidFill>
                        <a:effectLst/>
                        <a:latin typeface="+mn-lt"/>
                        <a:ea typeface="+mn-ea"/>
                        <a:cs typeface="+mn-cs"/>
                      </a:endParaRPr>
                    </a:p>
                  </a:txBody>
                  <a:tcPr marL="75677" marR="75677" marT="0" marB="0">
                    <a:solidFill>
                      <a:schemeClr val="bg1">
                        <a:lumMod val="95000"/>
                      </a:schemeClr>
                    </a:solidFill>
                  </a:tcPr>
                </a:tc>
                <a:tc>
                  <a:txBody>
                    <a:bodyPr/>
                    <a:lstStyle/>
                    <a:p>
                      <a:pPr marL="0" marR="0" lvl="0" indent="0" algn="l" defTabSz="932742" rtl="0" eaLnBrk="1" fontAlgn="auto" latinLnBrk="0" hangingPunct="1">
                        <a:lnSpc>
                          <a:spcPct val="110000"/>
                        </a:lnSpc>
                        <a:spcBef>
                          <a:spcPts val="100"/>
                        </a:spcBef>
                        <a:spcAft>
                          <a:spcPts val="100"/>
                        </a:spcAft>
                        <a:buClrTx/>
                        <a:buSzTx/>
                        <a:buFontTx/>
                        <a:buNone/>
                        <a:tabLst/>
                        <a:defRPr/>
                      </a:pPr>
                      <a:r>
                        <a:rPr lang="en-US" sz="1200" kern="1200" dirty="0">
                          <a:solidFill>
                            <a:schemeClr val="dk1"/>
                          </a:solidFill>
                          <a:effectLst/>
                          <a:latin typeface="+mn-lt"/>
                          <a:ea typeface="+mn-ea"/>
                          <a:cs typeface="+mn-cs"/>
                        </a:rPr>
                        <a:t>Confirm VADIR flat file is correct</a:t>
                      </a:r>
                    </a:p>
                    <a:p>
                      <a:pPr marL="0" marR="0" lvl="0" indent="0" algn="l" defTabSz="932742" rtl="0" eaLnBrk="1" fontAlgn="auto" latinLnBrk="0" hangingPunct="1">
                        <a:lnSpc>
                          <a:spcPct val="110000"/>
                        </a:lnSpc>
                        <a:spcBef>
                          <a:spcPts val="100"/>
                        </a:spcBef>
                        <a:spcAft>
                          <a:spcPts val="100"/>
                        </a:spcAft>
                        <a:buClrTx/>
                        <a:buSzTx/>
                        <a:buFontTx/>
                        <a:buNone/>
                        <a:tabLst/>
                        <a:defRPr/>
                      </a:pPr>
                      <a:r>
                        <a:rPr lang="en-US" sz="1200" kern="1200" dirty="0">
                          <a:solidFill>
                            <a:schemeClr val="dk1"/>
                          </a:solidFill>
                          <a:effectLst/>
                          <a:latin typeface="+mn-lt"/>
                          <a:ea typeface="+mn-ea"/>
                          <a:cs typeface="+mn-cs"/>
                        </a:rPr>
                        <a:t>Confirm the flat files below have been </a:t>
                      </a:r>
                      <a:r>
                        <a:rPr lang="en-US" sz="1200" kern="1200">
                          <a:solidFill>
                            <a:schemeClr val="dk1"/>
                          </a:solidFill>
                          <a:effectLst/>
                          <a:latin typeface="+mn-lt"/>
                          <a:ea typeface="+mn-ea"/>
                          <a:cs typeface="+mn-cs"/>
                        </a:rPr>
                        <a:t>sent </a:t>
                      </a:r>
                      <a:endParaRPr lang="en-US" sz="1200" kern="1200" dirty="0">
                        <a:solidFill>
                          <a:schemeClr val="dk1"/>
                        </a:solidFill>
                        <a:effectLst/>
                        <a:latin typeface="+mn-lt"/>
                        <a:ea typeface="+mn-ea"/>
                        <a:cs typeface="+mn-cs"/>
                      </a:endParaRP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Healthcare Enrollment Status</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Insurance</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Education</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Education Transfer of Entitlement</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Loan Guarantee</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TAP (Transition Assistance Program)</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Medals</a:t>
                      </a:r>
                    </a:p>
                    <a:p>
                      <a:pPr marL="466371" marR="0" lvl="1" indent="-171450" algn="l" defTabSz="932742"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NCA (National Cemetery Administration) Pre-Needs Determination</a:t>
                      </a:r>
                    </a:p>
                    <a:p>
                      <a:pPr marL="0" marR="0" algn="l" defTabSz="932742" rtl="0" eaLnBrk="1" latinLnBrk="0" hangingPunct="1">
                        <a:lnSpc>
                          <a:spcPct val="110000"/>
                        </a:lnSpc>
                        <a:spcBef>
                          <a:spcPts val="100"/>
                        </a:spcBef>
                        <a:spcAft>
                          <a:spcPts val="100"/>
                        </a:spcAft>
                      </a:pPr>
                      <a:endParaRPr lang="en-US" sz="1200" kern="1200" dirty="0">
                        <a:solidFill>
                          <a:schemeClr val="dk1"/>
                        </a:solidFill>
                        <a:effectLst/>
                        <a:latin typeface="+mn-lt"/>
                        <a:ea typeface="+mn-ea"/>
                        <a:cs typeface="+mn-cs"/>
                      </a:endParaRPr>
                    </a:p>
                  </a:txBody>
                  <a:tcPr marL="75677" marR="75677" marT="0" marB="0">
                    <a:solidFill>
                      <a:schemeClr val="bg1">
                        <a:lumMod val="95000"/>
                      </a:schemeClr>
                    </a:solidFill>
                  </a:tcPr>
                </a:tc>
                <a:extLst>
                  <a:ext uri="{0D108BD9-81ED-4DB2-BD59-A6C34878D82A}">
                    <a16:rowId xmlns:a16="http://schemas.microsoft.com/office/drawing/2014/main" val="1031471113"/>
                  </a:ext>
                </a:extLst>
              </a:tr>
              <a:tr h="370840">
                <a:tc>
                  <a:txBody>
                    <a:bodyPr/>
                    <a:lstStyle/>
                    <a:p>
                      <a:pPr marL="0" marR="0">
                        <a:lnSpc>
                          <a:spcPct val="110000"/>
                        </a:lnSpc>
                        <a:spcBef>
                          <a:spcPts val="100"/>
                        </a:spcBef>
                        <a:spcAft>
                          <a:spcPts val="100"/>
                        </a:spcAft>
                      </a:pPr>
                      <a:endParaRPr lang="en-US" sz="1600" b="0" dirty="0">
                        <a:solidFill>
                          <a:srgbClr val="000000"/>
                        </a:solidFill>
                        <a:effectLst/>
                        <a:latin typeface="+mj-lt"/>
                        <a:ea typeface="Calibri"/>
                        <a:cs typeface="Times New Roman"/>
                      </a:endParaRPr>
                    </a:p>
                  </a:txBody>
                  <a:tcPr marL="75677" marR="75677" marT="0" marB="0">
                    <a:solidFill>
                      <a:schemeClr val="bg1">
                        <a:lumMod val="95000"/>
                      </a:schemeClr>
                    </a:solidFill>
                  </a:tcPr>
                </a:tc>
                <a:tc>
                  <a:txBody>
                    <a:bodyPr/>
                    <a:lstStyle/>
                    <a:p>
                      <a:pPr marL="0" marR="0" algn="l" defTabSz="932742" rtl="0" eaLnBrk="1" latinLnBrk="0" hangingPunct="1">
                        <a:lnSpc>
                          <a:spcPct val="110000"/>
                        </a:lnSpc>
                        <a:spcBef>
                          <a:spcPts val="100"/>
                        </a:spcBef>
                        <a:spcAft>
                          <a:spcPts val="100"/>
                        </a:spcAft>
                      </a:pPr>
                      <a:endParaRPr lang="en-US" sz="1600" kern="1200" dirty="0">
                        <a:solidFill>
                          <a:schemeClr val="dk1"/>
                        </a:solidFill>
                        <a:effectLst/>
                        <a:latin typeface="+mj-lt"/>
                        <a:ea typeface="+mn-ea"/>
                        <a:cs typeface="+mn-cs"/>
                      </a:endParaRPr>
                    </a:p>
                  </a:txBody>
                  <a:tcPr marL="75677" marR="75677" marT="0" marB="0">
                    <a:solidFill>
                      <a:schemeClr val="bg1">
                        <a:lumMod val="95000"/>
                      </a:schemeClr>
                    </a:solidFill>
                  </a:tcPr>
                </a:tc>
                <a:tc>
                  <a:txBody>
                    <a:bodyPr/>
                    <a:lstStyle/>
                    <a:p>
                      <a:pPr marL="0" marR="0" algn="l">
                        <a:lnSpc>
                          <a:spcPct val="110000"/>
                        </a:lnSpc>
                        <a:spcBef>
                          <a:spcPts val="100"/>
                        </a:spcBef>
                        <a:spcAft>
                          <a:spcPts val="100"/>
                        </a:spcAft>
                      </a:pPr>
                      <a:endParaRPr lang="en-US" sz="1600" b="0" dirty="0">
                        <a:solidFill>
                          <a:srgbClr val="000000"/>
                        </a:solidFill>
                        <a:effectLst/>
                        <a:latin typeface="+mj-lt"/>
                        <a:ea typeface="Calibri"/>
                        <a:cs typeface="Times New Roman"/>
                      </a:endParaRPr>
                    </a:p>
                  </a:txBody>
                  <a:tcPr marL="75677" marR="75677" marT="0" marB="0">
                    <a:solidFill>
                      <a:schemeClr val="bg1">
                        <a:lumMod val="95000"/>
                      </a:schemeClr>
                    </a:solidFill>
                  </a:tcPr>
                </a:tc>
                <a:extLst>
                  <a:ext uri="{0D108BD9-81ED-4DB2-BD59-A6C34878D82A}">
                    <a16:rowId xmlns:a16="http://schemas.microsoft.com/office/drawing/2014/main" val="3460507769"/>
                  </a:ext>
                </a:extLst>
              </a:tr>
            </a:tbl>
          </a:graphicData>
        </a:graphic>
      </p:graphicFrame>
    </p:spTree>
    <p:extLst>
      <p:ext uri="{BB962C8B-B14F-4D97-AF65-F5344CB8AC3E}">
        <p14:creationId xmlns:p14="http://schemas.microsoft.com/office/powerpoint/2010/main" val="10097284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4637"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defRPr/>
            </a:pPr>
            <a:r>
              <a:rPr lang="en-US" sz="3600" dirty="0">
                <a:solidFill>
                  <a:srgbClr val="FFFFFF"/>
                </a:solidFill>
                <a:cs typeface="Segoe UI"/>
              </a:rPr>
              <a:t>MHEO Related Activities</a:t>
            </a:r>
            <a:endParaRPr lang="en-US" sz="3600" dirty="0">
              <a:solidFill>
                <a:srgbClr val="FFFFFF"/>
              </a:solidFill>
            </a:endParaRPr>
          </a:p>
        </p:txBody>
      </p:sp>
      <p:graphicFrame>
        <p:nvGraphicFramePr>
          <p:cNvPr id="2" name="Table 2">
            <a:extLst>
              <a:ext uri="{FF2B5EF4-FFF2-40B4-BE49-F238E27FC236}">
                <a16:creationId xmlns:a16="http://schemas.microsoft.com/office/drawing/2014/main" id="{71A2FAC0-D52E-4E89-885F-FF60A2F152D7}"/>
              </a:ext>
            </a:extLst>
          </p:cNvPr>
          <p:cNvGraphicFramePr>
            <a:graphicFrameLocks noGrp="1"/>
          </p:cNvGraphicFramePr>
          <p:nvPr>
            <p:extLst>
              <p:ext uri="{D42A27DB-BD31-4B8C-83A1-F6EECF244321}">
                <p14:modId xmlns:p14="http://schemas.microsoft.com/office/powerpoint/2010/main" val="1661483189"/>
              </p:ext>
            </p:extLst>
          </p:nvPr>
        </p:nvGraphicFramePr>
        <p:xfrm>
          <a:off x="378135" y="902413"/>
          <a:ext cx="11187326" cy="5611240"/>
        </p:xfrm>
        <a:graphic>
          <a:graphicData uri="http://schemas.openxmlformats.org/drawingml/2006/table">
            <a:tbl>
              <a:tblPr firstRow="1" bandRow="1">
                <a:tableStyleId>{5C22544A-7EE6-4342-B048-85BDC9FD1C3A}</a:tableStyleId>
              </a:tblPr>
              <a:tblGrid>
                <a:gridCol w="2125914">
                  <a:extLst>
                    <a:ext uri="{9D8B030D-6E8A-4147-A177-3AD203B41FA5}">
                      <a16:colId xmlns:a16="http://schemas.microsoft.com/office/drawing/2014/main" val="1993274751"/>
                    </a:ext>
                  </a:extLst>
                </a:gridCol>
                <a:gridCol w="9061412">
                  <a:extLst>
                    <a:ext uri="{9D8B030D-6E8A-4147-A177-3AD203B41FA5}">
                      <a16:colId xmlns:a16="http://schemas.microsoft.com/office/drawing/2014/main" val="2915933774"/>
                    </a:ext>
                  </a:extLst>
                </a:gridCol>
              </a:tblGrid>
              <a:tr h="419230">
                <a:tc>
                  <a:txBody>
                    <a:bodyPr/>
                    <a:lstStyle/>
                    <a:p>
                      <a:pPr marL="0" marR="0" algn="ctr" rtl="0" eaLnBrk="1" latinLnBrk="0" hangingPunct="1">
                        <a:lnSpc>
                          <a:spcPct val="115000"/>
                        </a:lnSpc>
                        <a:spcBef>
                          <a:spcPts val="0"/>
                        </a:spcBef>
                        <a:spcAft>
                          <a:spcPts val="0"/>
                        </a:spcAft>
                      </a:pPr>
                      <a:r>
                        <a:rPr lang="en-AU" sz="1600" kern="1200" dirty="0">
                          <a:effectLst/>
                        </a:rPr>
                        <a:t>Area</a:t>
                      </a:r>
                      <a:endParaRPr lang="en-AU" sz="1600" dirty="0">
                        <a:effectLst/>
                      </a:endParaRPr>
                    </a:p>
                  </a:txBody>
                  <a:tcPr marL="0" marR="0" marT="0" marB="0" anchor="ctr"/>
                </a:tc>
                <a:tc>
                  <a:txBody>
                    <a:bodyPr/>
                    <a:lstStyle/>
                    <a:p>
                      <a:pPr marL="0" marR="0" algn="ctr" rtl="0" eaLnBrk="1" latinLnBrk="0" hangingPunct="1">
                        <a:lnSpc>
                          <a:spcPct val="115000"/>
                        </a:lnSpc>
                        <a:spcBef>
                          <a:spcPts val="0"/>
                        </a:spcBef>
                        <a:spcAft>
                          <a:spcPts val="0"/>
                        </a:spcAft>
                      </a:pPr>
                      <a:r>
                        <a:rPr lang="en-AU" sz="1600" kern="1200" dirty="0">
                          <a:effectLst/>
                        </a:rPr>
                        <a:t>Description</a:t>
                      </a:r>
                      <a:endParaRPr lang="en-AU" sz="1600" dirty="0">
                        <a:effectLst/>
                      </a:endParaRPr>
                    </a:p>
                  </a:txBody>
                  <a:tcPr marL="0" marR="0" marT="0" marB="0" anchor="ctr"/>
                </a:tc>
                <a:extLst>
                  <a:ext uri="{0D108BD9-81ED-4DB2-BD59-A6C34878D82A}">
                    <a16:rowId xmlns:a16="http://schemas.microsoft.com/office/drawing/2014/main" val="4079601046"/>
                  </a:ext>
                </a:extLst>
              </a:tr>
              <a:tr h="419230">
                <a:tc>
                  <a:txBody>
                    <a:bodyPr/>
                    <a:lstStyle/>
                    <a:p>
                      <a:pPr marL="0" marR="0" algn="l" rtl="0" eaLnBrk="1" latinLnBrk="0" hangingPunct="1">
                        <a:spcBef>
                          <a:spcPts val="600"/>
                        </a:spcBef>
                        <a:spcAft>
                          <a:spcPts val="600"/>
                        </a:spcAft>
                      </a:pPr>
                      <a:r>
                        <a:rPr lang="en-US" sz="1200" kern="1200" dirty="0">
                          <a:effectLst/>
                          <a:latin typeface="+mn-lt"/>
                        </a:rPr>
                        <a:t>Data Entry and Navigation Configurations</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Assist with the configuration of D365 Entities, Import Wizard and Application Sitemap</a:t>
                      </a:r>
                    </a:p>
                  </a:txBody>
                  <a:tcPr marL="0" marR="0" marT="0" marB="0" anchor="ctr">
                    <a:solidFill>
                      <a:schemeClr val="bg1">
                        <a:lumMod val="95000"/>
                      </a:schemeClr>
                    </a:solidFill>
                  </a:tcPr>
                </a:tc>
                <a:extLst>
                  <a:ext uri="{0D108BD9-81ED-4DB2-BD59-A6C34878D82A}">
                    <a16:rowId xmlns:a16="http://schemas.microsoft.com/office/drawing/2014/main" val="1176222271"/>
                  </a:ext>
                </a:extLst>
              </a:tr>
              <a:tr h="419230">
                <a:tc>
                  <a:txBody>
                    <a:bodyPr/>
                    <a:lstStyle/>
                    <a:p>
                      <a:pPr marL="0" marR="0" algn="l" rtl="0" eaLnBrk="1" latinLnBrk="0" hangingPunct="1">
                        <a:spcBef>
                          <a:spcPts val="600"/>
                        </a:spcBef>
                        <a:spcAft>
                          <a:spcPts val="600"/>
                        </a:spcAft>
                      </a:pPr>
                      <a:r>
                        <a:rPr lang="en-US" sz="1200" kern="1200" dirty="0">
                          <a:effectLst/>
                          <a:latin typeface="+mn-lt"/>
                        </a:rPr>
                        <a:t>Personas and Security Configurations</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 Assist with configuring and developing D365 security roles, role-based dashboards and record auditing  features</a:t>
                      </a:r>
                    </a:p>
                  </a:txBody>
                  <a:tcPr marL="0" marR="0" marT="0" marB="0" anchor="ctr">
                    <a:solidFill>
                      <a:schemeClr val="bg1">
                        <a:lumMod val="95000"/>
                      </a:schemeClr>
                    </a:solidFill>
                  </a:tcPr>
                </a:tc>
                <a:extLst>
                  <a:ext uri="{0D108BD9-81ED-4DB2-BD59-A6C34878D82A}">
                    <a16:rowId xmlns:a16="http://schemas.microsoft.com/office/drawing/2014/main" val="3582960121"/>
                  </a:ext>
                </a:extLst>
              </a:tr>
              <a:tr h="516572">
                <a:tc>
                  <a:txBody>
                    <a:bodyPr/>
                    <a:lstStyle/>
                    <a:p>
                      <a:pPr marL="0" marR="0" algn="l" rtl="0" eaLnBrk="1" latinLnBrk="0" hangingPunct="1">
                        <a:lnSpc>
                          <a:spcPct val="107000"/>
                        </a:lnSpc>
                        <a:spcBef>
                          <a:spcPts val="600"/>
                        </a:spcBef>
                        <a:spcAft>
                          <a:spcPts val="600"/>
                        </a:spcAft>
                      </a:pPr>
                      <a:r>
                        <a:rPr lang="en-US" sz="1200" kern="1200" dirty="0">
                          <a:effectLst/>
                          <a:latin typeface="+mn-lt"/>
                        </a:rPr>
                        <a:t>Usability</a:t>
                      </a:r>
                    </a:p>
                  </a:txBody>
                  <a:tcPr marL="0" marR="0" marT="0" marB="0" anchor="ctr">
                    <a:solidFill>
                      <a:schemeClr val="bg1">
                        <a:lumMod val="95000"/>
                      </a:schemeClr>
                    </a:solidFill>
                  </a:tcPr>
                </a:tc>
                <a:tc>
                  <a:txBody>
                    <a:bodyPr/>
                    <a:lstStyle/>
                    <a:p>
                      <a:pPr marL="637821" marR="0" lvl="1" indent="-171450" algn="l" rtl="0" eaLnBrk="1" latinLnBrk="0" hangingPunct="1">
                        <a:lnSpc>
                          <a:spcPct val="107000"/>
                        </a:lnSpc>
                        <a:spcBef>
                          <a:spcPts val="600"/>
                        </a:spcBef>
                        <a:spcAft>
                          <a:spcPts val="600"/>
                        </a:spcAft>
                        <a:buFont typeface="Arial" panose="020B0604020202020204" pitchFamily="34" charset="0"/>
                        <a:buChar char="•"/>
                      </a:pPr>
                      <a:r>
                        <a:rPr lang="en-US" sz="1200" kern="1200" dirty="0">
                          <a:effectLst/>
                          <a:latin typeface="+mn-lt"/>
                        </a:rPr>
                        <a:t> Provide a user experience and structure for the application</a:t>
                      </a:r>
                    </a:p>
                  </a:txBody>
                  <a:tcPr marL="0" marR="0" marT="0" marB="0" anchor="ctr">
                    <a:solidFill>
                      <a:schemeClr val="bg1">
                        <a:lumMod val="95000"/>
                      </a:schemeClr>
                    </a:solidFill>
                  </a:tcPr>
                </a:tc>
                <a:extLst>
                  <a:ext uri="{0D108BD9-81ED-4DB2-BD59-A6C34878D82A}">
                    <a16:rowId xmlns:a16="http://schemas.microsoft.com/office/drawing/2014/main" val="1528313976"/>
                  </a:ext>
                </a:extLst>
              </a:tr>
              <a:tr h="571194">
                <a:tc>
                  <a:txBody>
                    <a:bodyPr/>
                    <a:lstStyle/>
                    <a:p>
                      <a:pPr marL="0" marR="0" algn="l" rtl="0" eaLnBrk="1" latinLnBrk="0" hangingPunct="1">
                        <a:lnSpc>
                          <a:spcPct val="107000"/>
                        </a:lnSpc>
                        <a:spcBef>
                          <a:spcPts val="600"/>
                        </a:spcBef>
                        <a:spcAft>
                          <a:spcPts val="600"/>
                        </a:spcAft>
                      </a:pPr>
                      <a:r>
                        <a:rPr lang="en-US" sz="1200" kern="1200" dirty="0">
                          <a:effectLst/>
                          <a:latin typeface="+mn-lt"/>
                        </a:rPr>
                        <a:t>CTI Integrations</a:t>
                      </a:r>
                    </a:p>
                  </a:txBody>
                  <a:tcPr marL="0" marR="0" marT="0" marB="0" anchor="ctr">
                    <a:solidFill>
                      <a:schemeClr val="bg1">
                        <a:lumMod val="95000"/>
                      </a:schemeClr>
                    </a:solidFill>
                  </a:tcPr>
                </a:tc>
                <a:tc>
                  <a:txBody>
                    <a:bodyPr/>
                    <a:lstStyle/>
                    <a:p>
                      <a:pPr marL="637821" marR="0" lvl="1" indent="-171450" algn="l" rtl="0" eaLnBrk="1" latinLnBrk="0" hangingPunct="1">
                        <a:lnSpc>
                          <a:spcPct val="107000"/>
                        </a:lnSpc>
                        <a:spcBef>
                          <a:spcPts val="600"/>
                        </a:spcBef>
                        <a:spcAft>
                          <a:spcPts val="600"/>
                        </a:spcAft>
                        <a:buFont typeface="Arial" panose="020B0604020202020204" pitchFamily="34" charset="0"/>
                        <a:buChar char="•"/>
                      </a:pPr>
                      <a:r>
                        <a:rPr lang="en-US" sz="1200" kern="1200" dirty="0">
                          <a:effectLst/>
                          <a:latin typeface="+mn-lt"/>
                        </a:rPr>
                        <a:t> Assist with developing the user interface integration between D365 web browser and the Cisco Finesse softphone</a:t>
                      </a:r>
                      <a:endParaRPr lang="en-US" sz="1200" dirty="0">
                        <a:latin typeface="+mn-lt"/>
                      </a:endParaRPr>
                    </a:p>
                  </a:txBody>
                  <a:tcPr marL="0" marR="0" marT="0" marB="0" anchor="ctr">
                    <a:solidFill>
                      <a:schemeClr val="bg1">
                        <a:lumMod val="95000"/>
                      </a:schemeClr>
                    </a:solidFill>
                  </a:tcPr>
                </a:tc>
                <a:extLst>
                  <a:ext uri="{0D108BD9-81ED-4DB2-BD59-A6C34878D82A}">
                    <a16:rowId xmlns:a16="http://schemas.microsoft.com/office/drawing/2014/main" val="2504185223"/>
                  </a:ext>
                </a:extLst>
              </a:tr>
              <a:tr h="576075">
                <a:tc>
                  <a:txBody>
                    <a:bodyPr/>
                    <a:lstStyle/>
                    <a:p>
                      <a:pPr marL="0" marR="0" algn="l" rtl="0" eaLnBrk="1" latinLnBrk="0" hangingPunct="1">
                        <a:spcBef>
                          <a:spcPts val="600"/>
                        </a:spcBef>
                        <a:spcAft>
                          <a:spcPts val="600"/>
                        </a:spcAft>
                      </a:pPr>
                      <a:r>
                        <a:rPr lang="en-US" sz="1200" kern="1200" dirty="0">
                          <a:effectLst/>
                          <a:latin typeface="+mn-lt"/>
                        </a:rPr>
                        <a:t>Process Automation</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 Assist with the development and configuration of D365 to automate common process steps</a:t>
                      </a:r>
                    </a:p>
                  </a:txBody>
                  <a:tcPr marL="0" marR="0" marT="0" marB="0" anchor="ctr">
                    <a:solidFill>
                      <a:schemeClr val="bg1">
                        <a:lumMod val="95000"/>
                      </a:schemeClr>
                    </a:solidFill>
                  </a:tcPr>
                </a:tc>
                <a:extLst>
                  <a:ext uri="{0D108BD9-81ED-4DB2-BD59-A6C34878D82A}">
                    <a16:rowId xmlns:a16="http://schemas.microsoft.com/office/drawing/2014/main" val="2339524867"/>
                  </a:ext>
                </a:extLst>
              </a:tr>
              <a:tr h="556549">
                <a:tc>
                  <a:txBody>
                    <a:bodyPr/>
                    <a:lstStyle/>
                    <a:p>
                      <a:pPr marL="0" marR="0" algn="l" rtl="0" eaLnBrk="1" latinLnBrk="0" hangingPunct="1">
                        <a:spcBef>
                          <a:spcPts val="600"/>
                        </a:spcBef>
                        <a:spcAft>
                          <a:spcPts val="600"/>
                        </a:spcAft>
                      </a:pPr>
                      <a:r>
                        <a:rPr lang="en-US" sz="1200" kern="1200" dirty="0">
                          <a:effectLst/>
                          <a:latin typeface="+mn-lt"/>
                        </a:rPr>
                        <a:t>System Data Integration and Batch Processes</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Assist with connecting  D365 to existing integration data sources, developing VEIS (Veteran Affairs Enterprise Integration System) components, imports of flat file data, batch update processes and a web service integration</a:t>
                      </a:r>
                    </a:p>
                  </a:txBody>
                  <a:tcPr marL="0" marR="0" marT="0" marB="0" anchor="ctr">
                    <a:solidFill>
                      <a:schemeClr val="bg1">
                        <a:lumMod val="95000"/>
                      </a:schemeClr>
                    </a:solidFill>
                  </a:tcPr>
                </a:tc>
                <a:extLst>
                  <a:ext uri="{0D108BD9-81ED-4DB2-BD59-A6C34878D82A}">
                    <a16:rowId xmlns:a16="http://schemas.microsoft.com/office/drawing/2014/main" val="1676588675"/>
                  </a:ext>
                </a:extLst>
              </a:tr>
              <a:tr h="522372">
                <a:tc>
                  <a:txBody>
                    <a:bodyPr/>
                    <a:lstStyle/>
                    <a:p>
                      <a:pPr marL="0" marR="0" algn="l" rtl="0" eaLnBrk="1" latinLnBrk="0" hangingPunct="1">
                        <a:spcBef>
                          <a:spcPts val="600"/>
                        </a:spcBef>
                        <a:spcAft>
                          <a:spcPts val="600"/>
                        </a:spcAft>
                      </a:pPr>
                      <a:r>
                        <a:rPr lang="en-US" sz="1200" kern="1200" dirty="0">
                          <a:effectLst/>
                          <a:latin typeface="+mn-lt"/>
                        </a:rPr>
                        <a:t>Reporting/Testing</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Assist with configuring D 365 Views and Charts, developing SSRS (SQL Reporting Services) FetchXml based reports and Power BI reports to display data. Assist with configuration, customization and design for testing</a:t>
                      </a:r>
                    </a:p>
                  </a:txBody>
                  <a:tcPr marL="0" marR="0" marT="0" marB="0" anchor="ctr">
                    <a:solidFill>
                      <a:schemeClr val="bg1">
                        <a:lumMod val="95000"/>
                      </a:schemeClr>
                    </a:solidFill>
                  </a:tcPr>
                </a:tc>
                <a:extLst>
                  <a:ext uri="{0D108BD9-81ED-4DB2-BD59-A6C34878D82A}">
                    <a16:rowId xmlns:a16="http://schemas.microsoft.com/office/drawing/2014/main" val="460153851"/>
                  </a:ext>
                </a:extLst>
              </a:tr>
              <a:tr h="592913">
                <a:tc>
                  <a:txBody>
                    <a:bodyPr/>
                    <a:lstStyle/>
                    <a:p>
                      <a:pPr marL="0" marR="0" algn="l" rtl="0" eaLnBrk="1" latinLnBrk="0" hangingPunct="1">
                        <a:spcBef>
                          <a:spcPts val="600"/>
                        </a:spcBef>
                        <a:spcAft>
                          <a:spcPts val="600"/>
                        </a:spcAft>
                      </a:pPr>
                      <a:r>
                        <a:rPr lang="en-US" sz="1200" kern="1200" dirty="0">
                          <a:effectLst/>
                          <a:latin typeface="+mn-lt"/>
                        </a:rPr>
                        <a:t>System Documentation and Training</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 Assist with training and ongoing knowledge transfer for VA SMEs</a:t>
                      </a:r>
                    </a:p>
                  </a:txBody>
                  <a:tcPr marL="0" marR="0" marT="0" marB="0" anchor="ctr">
                    <a:solidFill>
                      <a:schemeClr val="bg1">
                        <a:lumMod val="95000"/>
                      </a:schemeClr>
                    </a:solidFill>
                  </a:tcPr>
                </a:tc>
                <a:extLst>
                  <a:ext uri="{0D108BD9-81ED-4DB2-BD59-A6C34878D82A}">
                    <a16:rowId xmlns:a16="http://schemas.microsoft.com/office/drawing/2014/main" val="445306537"/>
                  </a:ext>
                </a:extLst>
              </a:tr>
              <a:tr h="598645">
                <a:tc>
                  <a:txBody>
                    <a:bodyPr/>
                    <a:lstStyle/>
                    <a:p>
                      <a:pPr marL="0" marR="0" algn="l" rtl="0" eaLnBrk="1" latinLnBrk="0" hangingPunct="1">
                        <a:spcBef>
                          <a:spcPts val="600"/>
                        </a:spcBef>
                        <a:spcAft>
                          <a:spcPts val="600"/>
                        </a:spcAft>
                      </a:pPr>
                      <a:r>
                        <a:rPr lang="en-US" sz="1200" kern="1200" dirty="0">
                          <a:effectLst/>
                          <a:latin typeface="+mn-lt"/>
                        </a:rPr>
                        <a:t>Project Coordination </a:t>
                      </a:r>
                    </a:p>
                  </a:txBody>
                  <a:tcPr marL="0" marR="0" marT="0" marB="0" anchor="ctr">
                    <a:solidFill>
                      <a:schemeClr val="bg1">
                        <a:lumMod val="95000"/>
                      </a:schemeClr>
                    </a:solidFill>
                  </a:tcPr>
                </a:tc>
                <a:tc>
                  <a:txBody>
                    <a:bodyPr/>
                    <a:lstStyle/>
                    <a:p>
                      <a:pPr marL="637821" marR="0" lvl="1" indent="-171450" algn="l" rtl="0" eaLnBrk="1" latinLnBrk="0" hangingPunct="1">
                        <a:spcBef>
                          <a:spcPts val="600"/>
                        </a:spcBef>
                        <a:spcAft>
                          <a:spcPts val="600"/>
                        </a:spcAft>
                        <a:buFont typeface="Arial" panose="020B0604020202020204" pitchFamily="34" charset="0"/>
                        <a:buChar char="•"/>
                      </a:pPr>
                      <a:r>
                        <a:rPr lang="en-US" sz="1200" kern="1200" dirty="0">
                          <a:effectLst/>
                          <a:latin typeface="+mn-lt"/>
                        </a:rPr>
                        <a:t> Provide weekly status reports and management activities</a:t>
                      </a:r>
                    </a:p>
                  </a:txBody>
                  <a:tcPr marL="0" marR="0" marT="0" marB="0" anchor="ctr">
                    <a:solidFill>
                      <a:schemeClr val="bg1">
                        <a:lumMod val="95000"/>
                      </a:schemeClr>
                    </a:solidFill>
                  </a:tcPr>
                </a:tc>
                <a:extLst>
                  <a:ext uri="{0D108BD9-81ED-4DB2-BD59-A6C34878D82A}">
                    <a16:rowId xmlns:a16="http://schemas.microsoft.com/office/drawing/2014/main" val="3737860883"/>
                  </a:ext>
                </a:extLst>
              </a:tr>
              <a:tr h="419230">
                <a:tc>
                  <a:txBody>
                    <a:bodyPr/>
                    <a:lstStyle/>
                    <a:p>
                      <a:pPr marL="0" lvl="0" algn="l">
                        <a:spcBef>
                          <a:spcPts val="600"/>
                        </a:spcBef>
                        <a:spcAft>
                          <a:spcPts val="600"/>
                        </a:spcAft>
                        <a:buNone/>
                      </a:pPr>
                      <a:r>
                        <a:rPr lang="en-US" sz="1200" kern="1200" dirty="0">
                          <a:effectLst/>
                          <a:latin typeface="+mn-lt"/>
                        </a:rPr>
                        <a:t>ATO (Authority to Operate) Assistance</a:t>
                      </a:r>
                    </a:p>
                  </a:txBody>
                  <a:tcPr marL="0" marR="0" marT="0" marB="0" anchor="ctr">
                    <a:solidFill>
                      <a:schemeClr val="bg1">
                        <a:lumMod val="95000"/>
                      </a:schemeClr>
                    </a:solidFill>
                  </a:tcPr>
                </a:tc>
                <a:tc>
                  <a:txBody>
                    <a:bodyPr/>
                    <a:lstStyle/>
                    <a:p>
                      <a:pPr marL="637821" lvl="1" indent="-171450" algn="l">
                        <a:spcBef>
                          <a:spcPts val="600"/>
                        </a:spcBef>
                        <a:spcAft>
                          <a:spcPts val="600"/>
                        </a:spcAft>
                        <a:buFont typeface="Arial" panose="020B0604020202020204" pitchFamily="34" charset="0"/>
                        <a:buChar char="•"/>
                      </a:pPr>
                      <a:r>
                        <a:rPr lang="en-US" sz="1200" kern="1200" dirty="0">
                          <a:effectLst/>
                          <a:latin typeface="+mn-lt"/>
                        </a:rPr>
                        <a:t> Assist with providing updates to MHEO, security reviews, upon request and completing security assessments </a:t>
                      </a:r>
                    </a:p>
                  </a:txBody>
                  <a:tcPr marL="0" marR="0" marT="0" marB="0" anchor="ctr">
                    <a:solidFill>
                      <a:schemeClr val="bg1">
                        <a:lumMod val="95000"/>
                      </a:schemeClr>
                    </a:solidFill>
                  </a:tcPr>
                </a:tc>
                <a:extLst>
                  <a:ext uri="{0D108BD9-81ED-4DB2-BD59-A6C34878D82A}">
                    <a16:rowId xmlns:a16="http://schemas.microsoft.com/office/drawing/2014/main" val="2298932458"/>
                  </a:ext>
                </a:extLst>
              </a:tr>
            </a:tbl>
          </a:graphicData>
        </a:graphic>
      </p:graphicFrame>
    </p:spTree>
    <p:extLst>
      <p:ext uri="{BB962C8B-B14F-4D97-AF65-F5344CB8AC3E}">
        <p14:creationId xmlns:p14="http://schemas.microsoft.com/office/powerpoint/2010/main" val="2682948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35" y="6240432"/>
            <a:ext cx="12153804" cy="656590"/>
          </a:xfrm>
          <a:prstGeom prst="rect">
            <a:avLst/>
          </a:prstGeom>
          <a:noFill/>
        </p:spPr>
        <p:txBody>
          <a:bodyPr wrap="square" rtlCol="0">
            <a:spAutoFit/>
          </a:bodyPr>
          <a:lstStyle/>
          <a:p>
            <a:pPr>
              <a:lnSpc>
                <a:spcPts val="1060"/>
              </a:lnSpc>
            </a:pPr>
            <a:r>
              <a:rPr lang="en-US" sz="1000" kern="1200" dirty="0">
                <a:solidFill>
                  <a:schemeClr val="tx1"/>
                </a:solidFill>
              </a:rPr>
              <a:t>© 2015 Microsoft Corporation. All rights reserved. Microsoft, Windows, Windows Vista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00" dirty="0">
              <a:solidFill>
                <a:schemeClr val="tx1"/>
              </a:solidFill>
            </a:endParaRPr>
          </a:p>
        </p:txBody>
      </p:sp>
    </p:spTree>
    <p:extLst>
      <p:ext uri="{BB962C8B-B14F-4D97-AF65-F5344CB8AC3E}">
        <p14:creationId xmlns:p14="http://schemas.microsoft.com/office/powerpoint/2010/main" val="12641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TextBox 8"/>
          <p:cNvSpPr txBox="1"/>
          <p:nvPr/>
        </p:nvSpPr>
        <p:spPr>
          <a:xfrm>
            <a:off x="3018291" y="497"/>
            <a:ext cx="9417302" cy="6993533"/>
          </a:xfrm>
          <a:prstGeom prst="rect">
            <a:avLst/>
          </a:prstGeom>
          <a:solidFill>
            <a:schemeClr val="bg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274281" bIns="146283"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17" indent="-3174" algn="l" defTabSz="932563" fontAlgn="auto">
              <a:lnSpc>
                <a:spcPct val="100000"/>
              </a:lnSpc>
              <a:spcBef>
                <a:spcPts val="0"/>
              </a:spcBef>
              <a:spcAft>
                <a:spcPts val="0"/>
              </a:spcAft>
            </a:pPr>
            <a:endParaRPr lang="en-US" sz="3000" dirty="0">
              <a:gradFill>
                <a:gsLst>
                  <a:gs pos="12264">
                    <a:schemeClr val="bg1"/>
                  </a:gs>
                  <a:gs pos="27000">
                    <a:schemeClr val="bg1"/>
                  </a:gs>
                </a:gsLst>
                <a:lin ang="5400000" scaled="0"/>
              </a:gradFill>
              <a:latin typeface="Arial" panose="020B0604020202020204" pitchFamily="34" charset="0"/>
              <a:ea typeface="Verdana" panose="020B0604030504040204" pitchFamily="34" charset="0"/>
              <a:cs typeface="Arial" panose="020B0604020202020204" pitchFamily="34" charset="0"/>
            </a:endParaRPr>
          </a:p>
        </p:txBody>
      </p:sp>
      <p:sp>
        <p:nvSpPr>
          <p:cNvPr id="11" name="Rectangle 10"/>
          <p:cNvSpPr/>
          <p:nvPr/>
        </p:nvSpPr>
        <p:spPr>
          <a:xfrm>
            <a:off x="3421868" y="460937"/>
            <a:ext cx="2248335" cy="847408"/>
          </a:xfrm>
          <a:prstGeom prst="rect">
            <a:avLst/>
          </a:prstGeom>
        </p:spPr>
        <p:txBody>
          <a:bodyPr wrap="none">
            <a:spAutoFit/>
          </a:bodyPr>
          <a:lstStyle/>
          <a:p>
            <a:r>
              <a:rPr lang="en-US" sz="4799" dirty="0">
                <a:gradFill>
                  <a:gsLst>
                    <a:gs pos="12264">
                      <a:schemeClr val="tx1"/>
                    </a:gs>
                    <a:gs pos="27000">
                      <a:schemeClr val="tx1"/>
                    </a:gs>
                  </a:gsLst>
                  <a:lin ang="5400000" scaled="0"/>
                </a:gradFill>
                <a:latin typeface="Segoe UI Light"/>
              </a:rPr>
              <a:t>Agenda</a:t>
            </a:r>
          </a:p>
        </p:txBody>
      </p:sp>
      <p:sp>
        <p:nvSpPr>
          <p:cNvPr id="2" name="TextBox 1"/>
          <p:cNvSpPr txBox="1"/>
          <p:nvPr/>
        </p:nvSpPr>
        <p:spPr>
          <a:xfrm>
            <a:off x="3494008" y="1484922"/>
            <a:ext cx="8465866" cy="958583"/>
          </a:xfrm>
          <a:prstGeom prst="rect">
            <a:avLst/>
          </a:prstGeom>
          <a:noFill/>
        </p:spPr>
        <p:txBody>
          <a:bodyPr wrap="square" rtlCol="0">
            <a:spAutoFit/>
          </a:bodyPr>
          <a:lstStyle/>
          <a:p>
            <a:endParaRPr lang="en-US" sz="1836" dirty="0">
              <a:latin typeface="Segoe UI Light" panose="020B0502040204020203" pitchFamily="34" charset="0"/>
              <a:cs typeface="Segoe UI Light" panose="020B0502040204020203" pitchFamily="34" charset="0"/>
            </a:endParaRPr>
          </a:p>
          <a:p>
            <a:pPr marL="291436" indent="-291436">
              <a:buFont typeface="Arial" panose="020B0604020202020204" pitchFamily="34" charset="0"/>
              <a:buChar char="•"/>
            </a:pPr>
            <a:endParaRPr lang="en-US" sz="1836" dirty="0"/>
          </a:p>
          <a:p>
            <a:pPr marL="291436" indent="-291436">
              <a:buFont typeface="Arial" panose="020B0604020202020204" pitchFamily="34" charset="0"/>
              <a:buChar char="•"/>
            </a:pPr>
            <a:endParaRPr lang="en-US" sz="1836" dirty="0"/>
          </a:p>
        </p:txBody>
      </p:sp>
      <p:sp>
        <p:nvSpPr>
          <p:cNvPr id="7" name="Text Placeholder 5"/>
          <p:cNvSpPr txBox="1">
            <a:spLocks/>
          </p:cNvSpPr>
          <p:nvPr/>
        </p:nvSpPr>
        <p:spPr>
          <a:xfrm>
            <a:off x="3193041" y="393944"/>
            <a:ext cx="9067800" cy="5601342"/>
          </a:xfrm>
          <a:prstGeom prst="rect">
            <a:avLst/>
          </a:prstGeom>
        </p:spPr>
        <p:txBody>
          <a:bodyPr vert="horz" wrap="square" lIns="182880" tIns="137160" rIns="146304" bIns="91440" rtlCol="0">
            <a:spAutoFit/>
          </a:bodyPr>
          <a:lstStyle>
            <a:lvl1pPr marL="0" marR="0" indent="0" algn="l" defTabSz="932742" rtl="0" eaLnBrk="1" fontAlgn="auto" latinLnBrk="0" hangingPunct="1">
              <a:lnSpc>
                <a:spcPct val="90000"/>
              </a:lnSpc>
              <a:spcBef>
                <a:spcPts val="408"/>
              </a:spcBef>
              <a:spcAft>
                <a:spcPts val="0"/>
              </a:spcAft>
              <a:buClrTx/>
              <a:buSzPct val="90000"/>
              <a:buFontTx/>
              <a:buNone/>
              <a:tabLst/>
              <a:defRPr sz="4080" kern="1200" spc="0" baseline="0">
                <a:solidFill>
                  <a:schemeClr val="tx1"/>
                </a:solidFill>
                <a:latin typeface="Segoe UI Light"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lang="en-US" sz="2400" dirty="0">
              <a:solidFill>
                <a:srgbClr val="505050"/>
              </a:solidFill>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rPr>
              <a:t>Introduction</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Team Roles</a:t>
            </a: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indent="-342900">
              <a:lnSpc>
                <a:spcPct val="150000"/>
              </a:lnSpc>
              <a:buFont typeface="Arial" panose="020B0604020202020204" pitchFamily="34" charset="0"/>
              <a:buChar char="•"/>
              <a:defRPr/>
            </a:pPr>
            <a:r>
              <a:rPr lang="pt-BR" sz="2400" dirty="0">
                <a:solidFill>
                  <a:srgbClr val="505050"/>
                </a:solidFill>
              </a:rPr>
              <a:t>Project Objectives and High Level Timeline</a:t>
            </a:r>
          </a:p>
          <a:p>
            <a:pPr marL="342900" indent="-342900">
              <a:lnSpc>
                <a:spcPct val="150000"/>
              </a:lnSpc>
              <a:buFont typeface="Arial" panose="020B0604020202020204" pitchFamily="34" charset="0"/>
              <a:buChar char="•"/>
              <a:defRPr/>
            </a:pPr>
            <a:r>
              <a:rPr lang="pt-BR" sz="2400" dirty="0">
                <a:solidFill>
                  <a:srgbClr val="505050"/>
                </a:solidFill>
              </a:rPr>
              <a:t>Project Communication and Risk Register</a:t>
            </a:r>
            <a:endParaRPr lang="en-US" sz="2400" dirty="0">
              <a:solidFill>
                <a:srgbClr val="505050"/>
              </a:solidFill>
            </a:endParaRPr>
          </a:p>
          <a:p>
            <a:pPr marL="342900" indent="-342900">
              <a:lnSpc>
                <a:spcPct val="150000"/>
              </a:lnSpc>
              <a:buFont typeface="Arial" panose="020B0604020202020204" pitchFamily="34" charset="0"/>
              <a:buChar char="•"/>
              <a:defRPr/>
            </a:pPr>
            <a:r>
              <a:rPr lang="en-US" sz="2400" dirty="0">
                <a:solidFill>
                  <a:srgbClr val="505050"/>
                </a:solidFill>
              </a:rPr>
              <a:t>Discussion</a:t>
            </a:r>
          </a:p>
          <a:p>
            <a:pPr marL="342900" indent="-342900">
              <a:lnSpc>
                <a:spcPct val="150000"/>
              </a:lnSpc>
              <a:buFont typeface="Arial" panose="020B0604020202020204" pitchFamily="34" charset="0"/>
              <a:buChar char="•"/>
              <a:defRPr/>
            </a:pPr>
            <a:r>
              <a:rPr lang="pt-BR" sz="2400" dirty="0">
                <a:solidFill>
                  <a:srgbClr val="505050"/>
                </a:solidFill>
              </a:rPr>
              <a:t>Next Steps</a:t>
            </a:r>
            <a:endParaRPr lang="en-US" sz="2400" dirty="0">
              <a:solidFill>
                <a:srgbClr val="505050"/>
              </a:solidFill>
            </a:endParaRPr>
          </a:p>
          <a:p>
            <a:pPr marL="0" marR="0" lvl="0" indent="0" algn="l" defTabSz="932742" rtl="0" eaLnBrk="1" fontAlgn="auto" latinLnBrk="0" hangingPunct="1">
              <a:lnSpc>
                <a:spcPct val="90000"/>
              </a:lnSpc>
              <a:spcBef>
                <a:spcPts val="408"/>
              </a:spcBef>
              <a:spcAft>
                <a:spcPts val="0"/>
              </a:spcAft>
              <a:buClrTx/>
              <a:buSzPct val="90000"/>
              <a:buFontTx/>
              <a:buNone/>
              <a:tabLst/>
              <a:defRPr/>
            </a:pPr>
            <a:endParaRPr kumimoji="0" lang="en-US" sz="4080" b="0" i="0" u="none" strike="noStrike" kern="1200" cap="none" spc="0" normalizeH="0" baseline="0" noProof="0" dirty="0">
              <a:ln>
                <a:noFill/>
              </a:ln>
              <a:gradFill>
                <a:gsLst>
                  <a:gs pos="1250">
                    <a:srgbClr val="FFFFFF"/>
                  </a:gs>
                  <a:gs pos="99000">
                    <a:srgbClr val="FFFFFF"/>
                  </a:gs>
                </a:gsLst>
                <a:lin ang="5400000" scaled="0"/>
              </a:gradFill>
              <a:effectLst/>
              <a:uLnTx/>
              <a:uFillTx/>
              <a:latin typeface="Segoe UI Light" pitchFamily="34" charset="0"/>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26765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87971E-6 L 0.03676 4.87971E-6 " pathEditMode="relative" rAng="0" ptsTypes="AA">
                                      <p:cBhvr>
                                        <p:cTn id="14" dur="500" spd="-100000" fill="hold"/>
                                        <p:tgtEl>
                                          <p:spTgt spid="1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prstGeom prst="rect">
            <a:avLst/>
          </a:prstGeom>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Introductions</a:t>
            </a:r>
          </a:p>
        </p:txBody>
      </p:sp>
    </p:spTree>
    <p:extLst>
      <p:ext uri="{BB962C8B-B14F-4D97-AF65-F5344CB8AC3E}">
        <p14:creationId xmlns:p14="http://schemas.microsoft.com/office/powerpoint/2010/main" val="23611253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2"/>
          <p:cNvSpPr txBox="1">
            <a:spLocks/>
          </p:cNvSpPr>
          <p:nvPr/>
        </p:nvSpPr>
        <p:spPr>
          <a:xfrm>
            <a:off x="159155" y="8350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Microsoft Core Team</a:t>
            </a:r>
          </a:p>
        </p:txBody>
      </p:sp>
      <p:sp>
        <p:nvSpPr>
          <p:cNvPr id="4" name="Text Placeholder 1"/>
          <p:cNvSpPr txBox="1">
            <a:spLocks/>
          </p:cNvSpPr>
          <p:nvPr/>
        </p:nvSpPr>
        <p:spPr>
          <a:xfrm>
            <a:off x="579437" y="906462"/>
            <a:ext cx="11049000" cy="569726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Clr>
                <a:srgbClr val="505050"/>
              </a:buClr>
              <a:buNone/>
              <a:defRPr/>
            </a:pPr>
            <a:endParaRPr lang="en-US" dirty="0">
              <a:solidFill>
                <a:srgbClr val="505050"/>
              </a:solidFill>
              <a:latin typeface="Segoe UI Light"/>
            </a:endParaRPr>
          </a:p>
          <a:p>
            <a:pPr marL="342900" marR="0" lvl="1" indent="0" algn="l" defTabSz="932742" rtl="0" eaLnBrk="1" fontAlgn="auto" latinLnBrk="0" hangingPunct="1">
              <a:lnSpc>
                <a:spcPct val="90000"/>
              </a:lnSpc>
              <a:spcBef>
                <a:spcPct val="20000"/>
              </a:spcBef>
              <a:spcAft>
                <a:spcPts val="0"/>
              </a:spcAft>
              <a:buClr>
                <a:srgbClr val="505050"/>
              </a:buClr>
              <a:buSzPct val="90000"/>
              <a:buNone/>
              <a:tabLst/>
              <a:defRPr/>
            </a:pPr>
            <a:r>
              <a:rPr lang="en-US" dirty="0">
                <a:solidFill>
                  <a:srgbClr val="505050"/>
                </a:solidFill>
                <a:latin typeface="Segoe UI Light"/>
              </a:rPr>
              <a:t>	</a:t>
            </a:r>
          </a:p>
          <a:p>
            <a:pPr marL="342900" lvl="1" indent="0">
              <a:buClr>
                <a:srgbClr val="505050"/>
              </a:buClr>
              <a:buNone/>
              <a:defRPr/>
            </a:pPr>
            <a:r>
              <a:rPr lang="en-US" dirty="0">
                <a:solidFill>
                  <a:srgbClr val="505050"/>
                </a:solidFill>
                <a:latin typeface="Segoe UI Light"/>
              </a:rPr>
              <a:t>	</a:t>
            </a:r>
          </a:p>
          <a:p>
            <a:pPr marL="787400" lvl="3" indent="0">
              <a:buClr>
                <a:srgbClr val="505050"/>
              </a:buClr>
              <a:buNone/>
              <a:defRPr/>
            </a:pPr>
            <a:endParaRPr lang="en-US" dirty="0">
              <a:solidFill>
                <a:srgbClr val="505050"/>
              </a:solidFill>
              <a:latin typeface="Segoe UI Light"/>
            </a:endParaRPr>
          </a:p>
          <a:p>
            <a:pPr marL="342900" lvl="1" indent="0">
              <a:buClr>
                <a:srgbClr val="505050"/>
              </a:buClr>
              <a:buNone/>
              <a:defRPr/>
            </a:pPr>
            <a:endParaRPr lang="en-US"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lang="en-US" sz="2400" dirty="0">
              <a:solidFill>
                <a:srgbClr val="505050"/>
              </a:solidFill>
              <a:latin typeface="Segoe UI Light"/>
            </a:endParaRPr>
          </a:p>
          <a:p>
            <a:pPr marL="241300" marR="0" lvl="1"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lang="en-US"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kumimoji="0" lang="en-US" sz="4000" b="0" i="0" u="none" strike="noStrike" kern="1200" cap="none" spc="0" normalizeH="0" baseline="0" noProof="0" dirty="0">
              <a:ln>
                <a:noFill/>
              </a:ln>
              <a:solidFill>
                <a:srgbClr val="DC3C00"/>
              </a:soli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Char char="§"/>
              <a:tabLst/>
              <a:defRPr/>
            </a:pPr>
            <a:endParaRPr kumimoji="0" lang="en-US" sz="4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graphicFrame>
        <p:nvGraphicFramePr>
          <p:cNvPr id="2" name="Table 2">
            <a:extLst>
              <a:ext uri="{FF2B5EF4-FFF2-40B4-BE49-F238E27FC236}">
                <a16:creationId xmlns:a16="http://schemas.microsoft.com/office/drawing/2014/main" id="{F52D3DBC-2988-4F12-976C-5DDC4EF02BDA}"/>
              </a:ext>
            </a:extLst>
          </p:cNvPr>
          <p:cNvGraphicFramePr>
            <a:graphicFrameLocks noGrp="1"/>
          </p:cNvGraphicFramePr>
          <p:nvPr>
            <p:extLst>
              <p:ext uri="{D42A27DB-BD31-4B8C-83A1-F6EECF244321}">
                <p14:modId xmlns:p14="http://schemas.microsoft.com/office/powerpoint/2010/main" val="4014050048"/>
              </p:ext>
            </p:extLst>
          </p:nvPr>
        </p:nvGraphicFramePr>
        <p:xfrm>
          <a:off x="1744711" y="1171403"/>
          <a:ext cx="8443385" cy="4497009"/>
        </p:xfrm>
        <a:graphic>
          <a:graphicData uri="http://schemas.openxmlformats.org/drawingml/2006/table">
            <a:tbl>
              <a:tblPr firstRow="1" bandRow="1">
                <a:tableStyleId>{5C22544A-7EE6-4342-B048-85BDC9FD1C3A}</a:tableStyleId>
              </a:tblPr>
              <a:tblGrid>
                <a:gridCol w="4297893">
                  <a:extLst>
                    <a:ext uri="{9D8B030D-6E8A-4147-A177-3AD203B41FA5}">
                      <a16:colId xmlns:a16="http://schemas.microsoft.com/office/drawing/2014/main" val="3569275301"/>
                    </a:ext>
                  </a:extLst>
                </a:gridCol>
                <a:gridCol w="4145492">
                  <a:extLst>
                    <a:ext uri="{9D8B030D-6E8A-4147-A177-3AD203B41FA5}">
                      <a16:colId xmlns:a16="http://schemas.microsoft.com/office/drawing/2014/main" val="3490446584"/>
                    </a:ext>
                  </a:extLst>
                </a:gridCol>
              </a:tblGrid>
              <a:tr h="506928">
                <a:tc>
                  <a:txBody>
                    <a:bodyPr/>
                    <a:lstStyle/>
                    <a:p>
                      <a:r>
                        <a:rPr lang="en-US" dirty="0"/>
                        <a:t>Microsoft Team Members</a:t>
                      </a:r>
                    </a:p>
                  </a:txBody>
                  <a:tcPr/>
                </a:tc>
                <a:tc>
                  <a:txBody>
                    <a:bodyPr/>
                    <a:lstStyle/>
                    <a:p>
                      <a:r>
                        <a:rPr lang="en-US" dirty="0"/>
                        <a:t>Role</a:t>
                      </a:r>
                    </a:p>
                  </a:txBody>
                  <a:tcPr/>
                </a:tc>
                <a:extLst>
                  <a:ext uri="{0D108BD9-81ED-4DB2-BD59-A6C34878D82A}">
                    <a16:rowId xmlns:a16="http://schemas.microsoft.com/office/drawing/2014/main" val="3294473051"/>
                  </a:ext>
                </a:extLst>
              </a:tr>
              <a:tr h="378960">
                <a:tc>
                  <a:txBody>
                    <a:bodyPr/>
                    <a:lstStyle/>
                    <a:p>
                      <a:r>
                        <a:rPr lang="en-US" dirty="0">
                          <a:solidFill>
                            <a:srgbClr val="505050"/>
                          </a:solidFill>
                          <a:latin typeface="+mn-lt"/>
                        </a:rPr>
                        <a:t>Nicole Blocker</a:t>
                      </a:r>
                      <a:endParaRPr lang="en-US" dirty="0">
                        <a:latin typeface="+mn-lt"/>
                      </a:endParaRP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Principal Account Delivery Executive</a:t>
                      </a:r>
                      <a:endParaRPr lang="en-US" dirty="0">
                        <a:latin typeface="+mn-lt"/>
                      </a:endParaRPr>
                    </a:p>
                  </a:txBody>
                  <a:tcPr>
                    <a:solidFill>
                      <a:schemeClr val="bg1">
                        <a:lumMod val="95000"/>
                      </a:schemeClr>
                    </a:solidFill>
                  </a:tcPr>
                </a:tc>
                <a:extLst>
                  <a:ext uri="{0D108BD9-81ED-4DB2-BD59-A6C34878D82A}">
                    <a16:rowId xmlns:a16="http://schemas.microsoft.com/office/drawing/2014/main" val="1822629765"/>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Karen Dillard</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Project Manager</a:t>
                      </a:r>
                      <a:endParaRPr lang="en-US" dirty="0">
                        <a:latin typeface="+mn-lt"/>
                      </a:endParaRPr>
                    </a:p>
                  </a:txBody>
                  <a:tcPr>
                    <a:solidFill>
                      <a:schemeClr val="bg1">
                        <a:lumMod val="95000"/>
                      </a:schemeClr>
                    </a:solidFill>
                  </a:tcPr>
                </a:tc>
                <a:extLst>
                  <a:ext uri="{0D108BD9-81ED-4DB2-BD59-A6C34878D82A}">
                    <a16:rowId xmlns:a16="http://schemas.microsoft.com/office/drawing/2014/main" val="1478927704"/>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Scott Orr</a:t>
                      </a:r>
                      <a:endParaRPr lang="en-US" dirty="0">
                        <a:latin typeface="+mn-lt"/>
                      </a:endParaRPr>
                    </a:p>
                  </a:txBody>
                  <a:tcPr>
                    <a:solidFill>
                      <a:schemeClr val="bg1">
                        <a:lumMod val="95000"/>
                      </a:schemeClr>
                    </a:solidFill>
                  </a:tcPr>
                </a:tc>
                <a:tc>
                  <a:txBody>
                    <a:bodyPr/>
                    <a:lstStyle/>
                    <a:p>
                      <a:r>
                        <a:rPr lang="en-US" dirty="0">
                          <a:solidFill>
                            <a:srgbClr val="505050"/>
                          </a:solidFill>
                          <a:latin typeface="+mn-lt"/>
                        </a:rPr>
                        <a:t>Delivery Architect</a:t>
                      </a:r>
                      <a:endParaRPr lang="en-US" dirty="0">
                        <a:latin typeface="+mn-lt"/>
                      </a:endParaRPr>
                    </a:p>
                  </a:txBody>
                  <a:tcPr>
                    <a:solidFill>
                      <a:schemeClr val="bg1">
                        <a:lumMod val="95000"/>
                      </a:schemeClr>
                    </a:solidFill>
                  </a:tcPr>
                </a:tc>
                <a:extLst>
                  <a:ext uri="{0D108BD9-81ED-4DB2-BD59-A6C34878D82A}">
                    <a16:rowId xmlns:a16="http://schemas.microsoft.com/office/drawing/2014/main" val="3502789195"/>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Jeremy Hoffman</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Solution Architect</a:t>
                      </a:r>
                    </a:p>
                  </a:txBody>
                  <a:tcPr>
                    <a:solidFill>
                      <a:schemeClr val="bg1">
                        <a:lumMod val="95000"/>
                      </a:schemeClr>
                    </a:solidFill>
                  </a:tcPr>
                </a:tc>
                <a:extLst>
                  <a:ext uri="{0D108BD9-81ED-4DB2-BD59-A6C34878D82A}">
                    <a16:rowId xmlns:a16="http://schemas.microsoft.com/office/drawing/2014/main" val="652595872"/>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Kevan Brewer</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Functional Lead</a:t>
                      </a:r>
                    </a:p>
                  </a:txBody>
                  <a:tcPr>
                    <a:solidFill>
                      <a:schemeClr val="bg1">
                        <a:lumMod val="95000"/>
                      </a:schemeClr>
                    </a:solidFill>
                  </a:tcPr>
                </a:tc>
                <a:extLst>
                  <a:ext uri="{0D108BD9-81ED-4DB2-BD59-A6C34878D82A}">
                    <a16:rowId xmlns:a16="http://schemas.microsoft.com/office/drawing/2014/main" val="2810778756"/>
                  </a:ext>
                </a:extLst>
              </a:tr>
              <a:tr h="4105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Lauren Hudgins</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Dev Lead</a:t>
                      </a:r>
                    </a:p>
                  </a:txBody>
                  <a:tcPr>
                    <a:solidFill>
                      <a:schemeClr val="bg1">
                        <a:lumMod val="95000"/>
                      </a:schemeClr>
                    </a:solidFill>
                  </a:tcPr>
                </a:tc>
                <a:extLst>
                  <a:ext uri="{0D108BD9-81ED-4DB2-BD59-A6C34878D82A}">
                    <a16:rowId xmlns:a16="http://schemas.microsoft.com/office/drawing/2014/main" val="1916572303"/>
                  </a:ext>
                </a:extLst>
              </a:tr>
              <a:tr h="39475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Eloisabell Barkalow</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Tester</a:t>
                      </a:r>
                    </a:p>
                  </a:txBody>
                  <a:tcPr>
                    <a:solidFill>
                      <a:schemeClr val="bg1">
                        <a:lumMod val="95000"/>
                      </a:schemeClr>
                    </a:solidFill>
                  </a:tcPr>
                </a:tc>
                <a:extLst>
                  <a:ext uri="{0D108BD9-81ED-4DB2-BD59-A6C34878D82A}">
                    <a16:rowId xmlns:a16="http://schemas.microsoft.com/office/drawing/2014/main" val="4176416216"/>
                  </a:ext>
                </a:extLst>
              </a:tr>
              <a:tr h="41162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Pushkar Sule</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Integration Lead</a:t>
                      </a:r>
                    </a:p>
                  </a:txBody>
                  <a:tcPr>
                    <a:solidFill>
                      <a:schemeClr val="bg1">
                        <a:lumMod val="95000"/>
                      </a:schemeClr>
                    </a:solidFill>
                  </a:tcPr>
                </a:tc>
                <a:extLst>
                  <a:ext uri="{0D108BD9-81ED-4DB2-BD59-A6C34878D82A}">
                    <a16:rowId xmlns:a16="http://schemas.microsoft.com/office/drawing/2014/main" val="794449712"/>
                  </a:ext>
                </a:extLst>
              </a:tr>
              <a:tr h="40796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Frankie Garcia</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UX Design Lead</a:t>
                      </a:r>
                    </a:p>
                  </a:txBody>
                  <a:tcPr>
                    <a:solidFill>
                      <a:schemeClr val="bg1">
                        <a:lumMod val="95000"/>
                      </a:schemeClr>
                    </a:solidFill>
                  </a:tcPr>
                </a:tc>
                <a:extLst>
                  <a:ext uri="{0D108BD9-81ED-4DB2-BD59-A6C34878D82A}">
                    <a16:rowId xmlns:a16="http://schemas.microsoft.com/office/drawing/2014/main" val="1860348084"/>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Gunjan Jain</a:t>
                      </a:r>
                      <a:endParaRPr lang="en-US" sz="1800" kern="1200" dirty="0">
                        <a:solidFill>
                          <a:srgbClr val="505050"/>
                        </a:solidFill>
                        <a:latin typeface="+mn-lt"/>
                        <a:ea typeface="+mn-ea"/>
                        <a:cs typeface="+mn-cs"/>
                      </a:endParaRP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SQA Lead</a:t>
                      </a:r>
                    </a:p>
                  </a:txBody>
                  <a:tcPr>
                    <a:solidFill>
                      <a:schemeClr val="bg1">
                        <a:lumMod val="95000"/>
                      </a:schemeClr>
                    </a:solidFill>
                  </a:tcPr>
                </a:tc>
                <a:extLst>
                  <a:ext uri="{0D108BD9-81ED-4DB2-BD59-A6C34878D82A}">
                    <a16:rowId xmlns:a16="http://schemas.microsoft.com/office/drawing/2014/main" val="2963241354"/>
                  </a:ext>
                </a:extLst>
              </a:tr>
            </a:tbl>
          </a:graphicData>
        </a:graphic>
      </p:graphicFrame>
    </p:spTree>
    <p:extLst>
      <p:ext uri="{BB962C8B-B14F-4D97-AF65-F5344CB8AC3E}">
        <p14:creationId xmlns:p14="http://schemas.microsoft.com/office/powerpoint/2010/main" val="26963315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2"/>
          <p:cNvSpPr txBox="1">
            <a:spLocks/>
          </p:cNvSpPr>
          <p:nvPr/>
        </p:nvSpPr>
        <p:spPr>
          <a:xfrm>
            <a:off x="159155" y="111637"/>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VA Core Team</a:t>
            </a:r>
          </a:p>
        </p:txBody>
      </p:sp>
      <p:sp>
        <p:nvSpPr>
          <p:cNvPr id="4" name="Text Placeholder 1"/>
          <p:cNvSpPr txBox="1">
            <a:spLocks/>
          </p:cNvSpPr>
          <p:nvPr/>
        </p:nvSpPr>
        <p:spPr>
          <a:xfrm>
            <a:off x="693737" y="864260"/>
            <a:ext cx="11049000" cy="569726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Clr>
                <a:srgbClr val="505050"/>
              </a:buClr>
              <a:buNone/>
              <a:defRPr/>
            </a:pPr>
            <a:endParaRPr lang="en-US" dirty="0">
              <a:solidFill>
                <a:srgbClr val="505050"/>
              </a:solidFill>
              <a:latin typeface="Segoe UI Light"/>
            </a:endParaRPr>
          </a:p>
          <a:p>
            <a:pPr marL="342900" marR="0" lvl="1" indent="0" algn="l" defTabSz="932742" rtl="0" eaLnBrk="1" fontAlgn="auto" latinLnBrk="0" hangingPunct="1">
              <a:lnSpc>
                <a:spcPct val="90000"/>
              </a:lnSpc>
              <a:spcBef>
                <a:spcPct val="20000"/>
              </a:spcBef>
              <a:spcAft>
                <a:spcPts val="0"/>
              </a:spcAft>
              <a:buClr>
                <a:srgbClr val="505050"/>
              </a:buClr>
              <a:buSzPct val="90000"/>
              <a:buNone/>
              <a:tabLst/>
              <a:defRPr/>
            </a:pPr>
            <a:r>
              <a:rPr lang="en-US" dirty="0">
                <a:solidFill>
                  <a:srgbClr val="505050"/>
                </a:solidFill>
                <a:latin typeface="Segoe UI Light"/>
              </a:rPr>
              <a:t>	</a:t>
            </a:r>
          </a:p>
          <a:p>
            <a:pPr marL="342900" lvl="1" indent="0">
              <a:buClr>
                <a:srgbClr val="505050"/>
              </a:buClr>
              <a:buNone/>
              <a:defRPr/>
            </a:pPr>
            <a:r>
              <a:rPr lang="en-US" dirty="0">
                <a:solidFill>
                  <a:srgbClr val="505050"/>
                </a:solidFill>
                <a:latin typeface="Segoe UI Light"/>
              </a:rPr>
              <a:t>	</a:t>
            </a:r>
          </a:p>
          <a:p>
            <a:pPr marL="787400" lvl="3" indent="0">
              <a:buClr>
                <a:srgbClr val="505050"/>
              </a:buClr>
              <a:buNone/>
              <a:defRPr/>
            </a:pPr>
            <a:endParaRPr lang="en-US" dirty="0">
              <a:solidFill>
                <a:srgbClr val="505050"/>
              </a:solidFill>
              <a:latin typeface="Segoe UI Light"/>
            </a:endParaRPr>
          </a:p>
          <a:p>
            <a:pPr marL="342900" lvl="1" indent="0">
              <a:buClr>
                <a:srgbClr val="505050"/>
              </a:buClr>
              <a:buNone/>
              <a:defRPr/>
            </a:pPr>
            <a:endParaRPr lang="en-US"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lang="en-US" sz="2400" dirty="0">
              <a:solidFill>
                <a:srgbClr val="505050"/>
              </a:solidFill>
              <a:latin typeface="Segoe UI Light"/>
            </a:endParaRPr>
          </a:p>
          <a:p>
            <a:pPr marL="241300" marR="0" lvl="1"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lang="en-US"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None/>
              <a:tabLst/>
              <a:defRPr/>
            </a:pPr>
            <a:endParaRPr kumimoji="0" lang="en-US" sz="4000" b="0" i="0" u="none" strike="noStrike" kern="1200" cap="none" spc="0" normalizeH="0" baseline="0" noProof="0" dirty="0">
              <a:ln>
                <a:noFill/>
              </a:ln>
              <a:solidFill>
                <a:srgbClr val="DC3C00"/>
              </a:soli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
                <a:srgbClr val="505050"/>
              </a:buClr>
              <a:buSzPct val="90000"/>
              <a:buFont typeface="Wingdings" panose="05000000000000000000" pitchFamily="2" charset="2"/>
              <a:buChar char="§"/>
              <a:tabLst/>
              <a:defRPr/>
            </a:pPr>
            <a:endParaRPr kumimoji="0" lang="en-US" sz="4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graphicFrame>
        <p:nvGraphicFramePr>
          <p:cNvPr id="2" name="Table 2">
            <a:extLst>
              <a:ext uri="{FF2B5EF4-FFF2-40B4-BE49-F238E27FC236}">
                <a16:creationId xmlns:a16="http://schemas.microsoft.com/office/drawing/2014/main" id="{F52D3DBC-2988-4F12-976C-5DDC4EF02BDA}"/>
              </a:ext>
            </a:extLst>
          </p:cNvPr>
          <p:cNvGraphicFramePr>
            <a:graphicFrameLocks noGrp="1"/>
          </p:cNvGraphicFramePr>
          <p:nvPr>
            <p:extLst>
              <p:ext uri="{D42A27DB-BD31-4B8C-83A1-F6EECF244321}">
                <p14:modId xmlns:p14="http://schemas.microsoft.com/office/powerpoint/2010/main" val="435435033"/>
              </p:ext>
            </p:extLst>
          </p:nvPr>
        </p:nvGraphicFramePr>
        <p:xfrm>
          <a:off x="1800983" y="757329"/>
          <a:ext cx="6397647" cy="3630048"/>
        </p:xfrm>
        <a:graphic>
          <a:graphicData uri="http://schemas.openxmlformats.org/drawingml/2006/table">
            <a:tbl>
              <a:tblPr firstRow="1" bandRow="1">
                <a:tableStyleId>{5C22544A-7EE6-4342-B048-85BDC9FD1C3A}</a:tableStyleId>
              </a:tblPr>
              <a:tblGrid>
                <a:gridCol w="2252155">
                  <a:extLst>
                    <a:ext uri="{9D8B030D-6E8A-4147-A177-3AD203B41FA5}">
                      <a16:colId xmlns:a16="http://schemas.microsoft.com/office/drawing/2014/main" val="3569275301"/>
                    </a:ext>
                  </a:extLst>
                </a:gridCol>
                <a:gridCol w="4145492">
                  <a:extLst>
                    <a:ext uri="{9D8B030D-6E8A-4147-A177-3AD203B41FA5}">
                      <a16:colId xmlns:a16="http://schemas.microsoft.com/office/drawing/2014/main" val="3490446584"/>
                    </a:ext>
                  </a:extLst>
                </a:gridCol>
              </a:tblGrid>
              <a:tr h="506928">
                <a:tc>
                  <a:txBody>
                    <a:bodyPr/>
                    <a:lstStyle/>
                    <a:p>
                      <a:r>
                        <a:rPr lang="en-US" dirty="0"/>
                        <a:t>VA Team Members</a:t>
                      </a:r>
                    </a:p>
                  </a:txBody>
                  <a:tcPr/>
                </a:tc>
                <a:tc>
                  <a:txBody>
                    <a:bodyPr/>
                    <a:lstStyle/>
                    <a:p>
                      <a:r>
                        <a:rPr lang="en-US" dirty="0"/>
                        <a:t>Title</a:t>
                      </a:r>
                    </a:p>
                  </a:txBody>
                  <a:tcPr/>
                </a:tc>
                <a:extLst>
                  <a:ext uri="{0D108BD9-81ED-4DB2-BD59-A6C34878D82A}">
                    <a16:rowId xmlns:a16="http://schemas.microsoft.com/office/drawing/2014/main" val="3294473051"/>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Bill Wigton</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OIT – Program Management Lead</a:t>
                      </a:r>
                    </a:p>
                  </a:txBody>
                  <a:tcPr>
                    <a:solidFill>
                      <a:schemeClr val="bg1">
                        <a:lumMod val="95000"/>
                      </a:schemeClr>
                    </a:solidFill>
                  </a:tcPr>
                </a:tc>
                <a:extLst>
                  <a:ext uri="{0D108BD9-81ED-4DB2-BD59-A6C34878D82A}">
                    <a16:rowId xmlns:a16="http://schemas.microsoft.com/office/drawing/2014/main" val="1822629765"/>
                  </a:ext>
                </a:extLst>
              </a:tr>
              <a:tr h="378960">
                <a:tc>
                  <a:txBody>
                    <a:bodyPr/>
                    <a:lstStyle/>
                    <a:p>
                      <a:r>
                        <a:rPr lang="en-US" dirty="0">
                          <a:latin typeface="+mn-lt"/>
                        </a:rPr>
                        <a:t>Rich Mandelbaum</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OIT Senior Project Manager</a:t>
                      </a:r>
                    </a:p>
                  </a:txBody>
                  <a:tcPr>
                    <a:solidFill>
                      <a:schemeClr val="bg1">
                        <a:lumMod val="95000"/>
                      </a:schemeClr>
                    </a:solidFill>
                  </a:tcPr>
                </a:tc>
                <a:extLst>
                  <a:ext uri="{0D108BD9-81ED-4DB2-BD59-A6C34878D82A}">
                    <a16:rowId xmlns:a16="http://schemas.microsoft.com/office/drawing/2014/main" val="1478927704"/>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505050"/>
                          </a:solidFill>
                          <a:latin typeface="+mn-lt"/>
                          <a:ea typeface="+mn-ea"/>
                          <a:cs typeface="+mn-cs"/>
                        </a:rPr>
                        <a:t>John Lundy</a:t>
                      </a:r>
                      <a:endParaRPr lang="en-US" dirty="0">
                        <a:solidFill>
                          <a:srgbClr val="505050"/>
                        </a:solidFill>
                        <a:latin typeface="+mn-lt"/>
                      </a:endParaRP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VEO Branch Chief</a:t>
                      </a:r>
                    </a:p>
                  </a:txBody>
                  <a:tcPr>
                    <a:solidFill>
                      <a:schemeClr val="bg1">
                        <a:lumMod val="95000"/>
                      </a:schemeClr>
                    </a:solidFill>
                  </a:tcPr>
                </a:tc>
                <a:extLst>
                  <a:ext uri="{0D108BD9-81ED-4DB2-BD59-A6C34878D82A}">
                    <a16:rowId xmlns:a16="http://schemas.microsoft.com/office/drawing/2014/main" val="3502789195"/>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Chad Estep</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CRM UDO Senior Business Analyst</a:t>
                      </a:r>
                    </a:p>
                  </a:txBody>
                  <a:tcPr>
                    <a:solidFill>
                      <a:schemeClr val="bg1">
                        <a:lumMod val="95000"/>
                      </a:schemeClr>
                    </a:solidFill>
                  </a:tcPr>
                </a:tc>
                <a:extLst>
                  <a:ext uri="{0D108BD9-81ED-4DB2-BD59-A6C34878D82A}">
                    <a16:rowId xmlns:a16="http://schemas.microsoft.com/office/drawing/2014/main" val="652595872"/>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Kathleen Reavy</a:t>
                      </a:r>
                    </a:p>
                  </a:txBody>
                  <a:tcPr>
                    <a:solidFill>
                      <a:schemeClr val="bg1">
                        <a:lumMod val="95000"/>
                      </a:schemeClr>
                    </a:solidFill>
                  </a:tcPr>
                </a:tc>
                <a:tc>
                  <a:txBody>
                    <a:bodyPr/>
                    <a:lstStyle/>
                    <a:p>
                      <a:r>
                        <a:rPr lang="en-US" dirty="0">
                          <a:latin typeface="+mn-lt"/>
                        </a:rPr>
                        <a:t>VBA OFO Lead (Business Lead)</a:t>
                      </a:r>
                    </a:p>
                  </a:txBody>
                  <a:tcPr>
                    <a:solidFill>
                      <a:schemeClr val="bg1">
                        <a:lumMod val="95000"/>
                      </a:schemeClr>
                    </a:solidFill>
                  </a:tcPr>
                </a:tc>
                <a:extLst>
                  <a:ext uri="{0D108BD9-81ED-4DB2-BD59-A6C34878D82A}">
                    <a16:rowId xmlns:a16="http://schemas.microsoft.com/office/drawing/2014/main" val="2810778756"/>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Glenn Hedrick</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OIT Senior Project Manager</a:t>
                      </a:r>
                      <a:endParaRPr lang="en-US" dirty="0">
                        <a:latin typeface="+mn-lt"/>
                      </a:endParaRPr>
                    </a:p>
                  </a:txBody>
                  <a:tcPr>
                    <a:solidFill>
                      <a:schemeClr val="bg1">
                        <a:lumMod val="95000"/>
                      </a:schemeClr>
                    </a:solidFill>
                  </a:tcPr>
                </a:tc>
                <a:extLst>
                  <a:ext uri="{0D108BD9-81ED-4DB2-BD59-A6C34878D82A}">
                    <a16:rowId xmlns:a16="http://schemas.microsoft.com/office/drawing/2014/main" val="4020936342"/>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April </a:t>
                      </a:r>
                      <a:r>
                        <a:rPr lang="en-US" sz="1800" kern="1200" dirty="0">
                          <a:solidFill>
                            <a:schemeClr val="dk1"/>
                          </a:solidFill>
                          <a:effectLst/>
                          <a:latin typeface="+mn-lt"/>
                          <a:ea typeface="+mn-ea"/>
                          <a:cs typeface="+mn-cs"/>
                        </a:rPr>
                        <a:t>Cornelison</a:t>
                      </a:r>
                      <a:endParaRPr lang="en-US" dirty="0">
                        <a:latin typeface="+mn-lt"/>
                      </a:endParaRP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Customer Engagement Manager</a:t>
                      </a:r>
                    </a:p>
                  </a:txBody>
                  <a:tcPr>
                    <a:solidFill>
                      <a:schemeClr val="bg1">
                        <a:lumMod val="95000"/>
                      </a:schemeClr>
                    </a:solidFill>
                  </a:tcPr>
                </a:tc>
                <a:extLst>
                  <a:ext uri="{0D108BD9-81ED-4DB2-BD59-A6C34878D82A}">
                    <a16:rowId xmlns:a16="http://schemas.microsoft.com/office/drawing/2014/main" val="4134313902"/>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sv-SE" dirty="0">
                          <a:latin typeface="+mn-lt"/>
                        </a:rPr>
                        <a:t>Medha Kulkarni</a:t>
                      </a:r>
                      <a:endParaRPr lang="en-US" dirty="0">
                        <a:latin typeface="+mn-lt"/>
                      </a:endParaRP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latin typeface="+mn-lt"/>
                        </a:rPr>
                        <a:t>Program </a:t>
                      </a:r>
                      <a:r>
                        <a:rPr lang="en-US" dirty="0" err="1">
                          <a:latin typeface="+mn-lt"/>
                        </a:rPr>
                        <a:t>Anaylyst</a:t>
                      </a:r>
                      <a:endParaRPr lang="en-US" dirty="0">
                        <a:latin typeface="+mn-lt"/>
                      </a:endParaRPr>
                    </a:p>
                  </a:txBody>
                  <a:tcPr>
                    <a:solidFill>
                      <a:schemeClr val="bg1">
                        <a:lumMod val="95000"/>
                      </a:schemeClr>
                    </a:solidFill>
                  </a:tcPr>
                </a:tc>
                <a:extLst>
                  <a:ext uri="{0D108BD9-81ED-4DB2-BD59-A6C34878D82A}">
                    <a16:rowId xmlns:a16="http://schemas.microsoft.com/office/drawing/2014/main" val="2151708167"/>
                  </a:ext>
                </a:extLst>
              </a:tr>
            </a:tbl>
          </a:graphicData>
        </a:graphic>
      </p:graphicFrame>
      <p:graphicFrame>
        <p:nvGraphicFramePr>
          <p:cNvPr id="5" name="Table 4">
            <a:extLst>
              <a:ext uri="{FF2B5EF4-FFF2-40B4-BE49-F238E27FC236}">
                <a16:creationId xmlns:a16="http://schemas.microsoft.com/office/drawing/2014/main" id="{86134B07-A33C-41AD-8CE6-3BE61006D368}"/>
              </a:ext>
            </a:extLst>
          </p:cNvPr>
          <p:cNvGraphicFramePr>
            <a:graphicFrameLocks noGrp="1"/>
          </p:cNvGraphicFramePr>
          <p:nvPr>
            <p:extLst>
              <p:ext uri="{D42A27DB-BD31-4B8C-83A1-F6EECF244321}">
                <p14:modId xmlns:p14="http://schemas.microsoft.com/office/powerpoint/2010/main" val="2432623295"/>
              </p:ext>
            </p:extLst>
          </p:nvPr>
        </p:nvGraphicFramePr>
        <p:xfrm>
          <a:off x="1758462" y="4629685"/>
          <a:ext cx="7188730" cy="2114208"/>
        </p:xfrm>
        <a:graphic>
          <a:graphicData uri="http://schemas.openxmlformats.org/drawingml/2006/table">
            <a:tbl>
              <a:tblPr firstRow="1" bandRow="1">
                <a:tableStyleId>{5C22544A-7EE6-4342-B048-85BDC9FD1C3A}</a:tableStyleId>
              </a:tblPr>
              <a:tblGrid>
                <a:gridCol w="3043238">
                  <a:extLst>
                    <a:ext uri="{9D8B030D-6E8A-4147-A177-3AD203B41FA5}">
                      <a16:colId xmlns:a16="http://schemas.microsoft.com/office/drawing/2014/main" val="2531021212"/>
                    </a:ext>
                  </a:extLst>
                </a:gridCol>
                <a:gridCol w="4145492">
                  <a:extLst>
                    <a:ext uri="{9D8B030D-6E8A-4147-A177-3AD203B41FA5}">
                      <a16:colId xmlns:a16="http://schemas.microsoft.com/office/drawing/2014/main" val="2420408246"/>
                    </a:ext>
                  </a:extLst>
                </a:gridCol>
              </a:tblGrid>
              <a:tr h="506928">
                <a:tc>
                  <a:txBody>
                    <a:bodyPr/>
                    <a:lstStyle/>
                    <a:p>
                      <a:r>
                        <a:rPr lang="en-US" dirty="0"/>
                        <a:t>Project Support Members</a:t>
                      </a:r>
                    </a:p>
                  </a:txBody>
                  <a:tcPr/>
                </a:tc>
                <a:tc>
                  <a:txBody>
                    <a:bodyPr/>
                    <a:lstStyle/>
                    <a:p>
                      <a:r>
                        <a:rPr lang="en-US" dirty="0"/>
                        <a:t>Title</a:t>
                      </a:r>
                    </a:p>
                  </a:txBody>
                  <a:tcPr/>
                </a:tc>
                <a:extLst>
                  <a:ext uri="{0D108BD9-81ED-4DB2-BD59-A6C34878D82A}">
                    <a16:rowId xmlns:a16="http://schemas.microsoft.com/office/drawing/2014/main" val="643339586"/>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Deborah Rose Brown</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Project Management Support</a:t>
                      </a:r>
                    </a:p>
                  </a:txBody>
                  <a:tcPr>
                    <a:solidFill>
                      <a:schemeClr val="bg1">
                        <a:lumMod val="95000"/>
                      </a:schemeClr>
                    </a:solidFill>
                  </a:tcPr>
                </a:tc>
                <a:extLst>
                  <a:ext uri="{0D108BD9-81ED-4DB2-BD59-A6C34878D82A}">
                    <a16:rowId xmlns:a16="http://schemas.microsoft.com/office/drawing/2014/main" val="1807237368"/>
                  </a:ext>
                </a:extLst>
              </a:tr>
              <a:tr h="378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dirty="0">
                          <a:latin typeface="+mn-lt"/>
                        </a:rPr>
                        <a:t>India Queen</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dirty="0">
                          <a:latin typeface="+mn-lt"/>
                        </a:rPr>
                        <a:t>O&amp;M Project Manager</a:t>
                      </a:r>
                    </a:p>
                  </a:txBody>
                  <a:tcPr>
                    <a:solidFill>
                      <a:schemeClr val="bg1">
                        <a:lumMod val="95000"/>
                      </a:schemeClr>
                    </a:solidFill>
                  </a:tcPr>
                </a:tc>
                <a:extLst>
                  <a:ext uri="{0D108BD9-81ED-4DB2-BD59-A6C34878D82A}">
                    <a16:rowId xmlns:a16="http://schemas.microsoft.com/office/drawing/2014/main" val="1303125160"/>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Mo Kamal		</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VA SQA </a:t>
                      </a:r>
                    </a:p>
                  </a:txBody>
                  <a:tcPr>
                    <a:solidFill>
                      <a:schemeClr val="bg1">
                        <a:lumMod val="95000"/>
                      </a:schemeClr>
                    </a:solidFill>
                  </a:tcPr>
                </a:tc>
                <a:extLst>
                  <a:ext uri="{0D108BD9-81ED-4DB2-BD59-A6C34878D82A}">
                    <a16:rowId xmlns:a16="http://schemas.microsoft.com/office/drawing/2014/main" val="3840733599"/>
                  </a:ext>
                </a:extLst>
              </a:tr>
              <a:tr h="4246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Jarrod Rodgers</a:t>
                      </a:r>
                    </a:p>
                  </a:txBody>
                  <a:tcP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Business Analyst</a:t>
                      </a:r>
                    </a:p>
                  </a:txBody>
                  <a:tcPr>
                    <a:solidFill>
                      <a:schemeClr val="bg1">
                        <a:lumMod val="95000"/>
                      </a:schemeClr>
                    </a:solidFill>
                  </a:tcPr>
                </a:tc>
                <a:extLst>
                  <a:ext uri="{0D108BD9-81ED-4DB2-BD59-A6C34878D82A}">
                    <a16:rowId xmlns:a16="http://schemas.microsoft.com/office/drawing/2014/main" val="1663783746"/>
                  </a:ext>
                </a:extLst>
              </a:tr>
            </a:tbl>
          </a:graphicData>
        </a:graphic>
      </p:graphicFrame>
    </p:spTree>
    <p:extLst>
      <p:ext uri="{BB962C8B-B14F-4D97-AF65-F5344CB8AC3E}">
        <p14:creationId xmlns:p14="http://schemas.microsoft.com/office/powerpoint/2010/main" val="12707074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2"/>
          <p:cNvSpPr txBox="1">
            <a:spLocks/>
          </p:cNvSpPr>
          <p:nvPr/>
        </p:nvSpPr>
        <p:spPr>
          <a:xfrm>
            <a:off x="274638" y="154963"/>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Project Objectives</a:t>
            </a: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The purpose of this engagement is to assist the VA in achieving the following objectives:</a:t>
            </a:r>
          </a:p>
          <a:p>
            <a:pPr marL="0" indent="0">
              <a:buNone/>
            </a:pPr>
            <a:endParaRPr lang="en-US" sz="1800" dirty="0"/>
          </a:p>
          <a:p>
            <a:pPr marL="571500" lvl="1" indent="-342900">
              <a:buFont typeface="Wingdings" panose="05000000000000000000" pitchFamily="2" charset="2"/>
              <a:buChar char="§"/>
            </a:pPr>
            <a:r>
              <a:rPr lang="en-US" sz="1800" dirty="0"/>
              <a:t>To implement a Dynamics 365 (D365) Online Outbound Call Center solution in support of Executive Order 13822, to begin outbound calls to identified Service Members beginning at the point of separation and at key intervals thereafter. </a:t>
            </a:r>
          </a:p>
          <a:p>
            <a:pPr marL="571500" lvl="1" indent="-342900">
              <a:buFont typeface="Wingdings" panose="05000000000000000000" pitchFamily="2" charset="2"/>
              <a:buChar char="§"/>
            </a:pPr>
            <a:r>
              <a:rPr lang="en-US" sz="1800" dirty="0"/>
              <a:t>To provide a positive experience for agents, with a focus on usability.</a:t>
            </a:r>
          </a:p>
          <a:p>
            <a:pPr marL="571500" lvl="1" indent="-342900">
              <a:buFont typeface="Wingdings" panose="05000000000000000000" pitchFamily="2" charset="2"/>
              <a:buChar char="§"/>
            </a:pPr>
            <a:r>
              <a:rPr lang="en-US" sz="1800" dirty="0">
                <a:cs typeface="Segoe UI"/>
              </a:rPr>
              <a:t>This engagement will consist of two releases</a:t>
            </a:r>
          </a:p>
          <a:p>
            <a:pPr lvl="3"/>
            <a:r>
              <a:rPr lang="en-US" dirty="0">
                <a:cs typeface="Segoe UI"/>
              </a:rPr>
              <a:t>Release 1 – MVP Requirements</a:t>
            </a:r>
          </a:p>
          <a:p>
            <a:pPr lvl="3"/>
            <a:r>
              <a:rPr lang="en-US" dirty="0">
                <a:cs typeface="Segoe UI"/>
              </a:rPr>
              <a:t>Release 2 – Post-MVP Requirements</a:t>
            </a:r>
          </a:p>
        </p:txBody>
      </p:sp>
    </p:spTree>
    <p:extLst>
      <p:ext uri="{BB962C8B-B14F-4D97-AF65-F5344CB8AC3E}">
        <p14:creationId xmlns:p14="http://schemas.microsoft.com/office/powerpoint/2010/main" val="20181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4637"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3600" dirty="0">
                <a:solidFill>
                  <a:srgbClr val="FFFFFF"/>
                </a:solidFill>
                <a:latin typeface="Segoe UI Light"/>
              </a:rPr>
              <a:t>Key Project Assumptions for MVP Release 1</a:t>
            </a: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
        <p:nvSpPr>
          <p:cNvPr id="6" name="Rectangle 5">
            <a:extLst>
              <a:ext uri="{FF2B5EF4-FFF2-40B4-BE49-F238E27FC236}">
                <a16:creationId xmlns:a16="http://schemas.microsoft.com/office/drawing/2014/main" id="{E799429A-772F-49B4-887A-0E101478C016}"/>
              </a:ext>
            </a:extLst>
          </p:cNvPr>
          <p:cNvSpPr/>
          <p:nvPr/>
        </p:nvSpPr>
        <p:spPr bwMode="auto">
          <a:xfrm>
            <a:off x="351826" y="964419"/>
            <a:ext cx="11647916" cy="5657956"/>
          </a:xfrm>
          <a:prstGeom prst="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1F162CB0-90EB-4AB5-BF61-B72546E8DB61}"/>
              </a:ext>
            </a:extLst>
          </p:cNvPr>
          <p:cNvSpPr txBox="1"/>
          <p:nvPr/>
        </p:nvSpPr>
        <p:spPr>
          <a:xfrm>
            <a:off x="478302" y="1016000"/>
            <a:ext cx="11521440" cy="7531292"/>
          </a:xfrm>
          <a:prstGeom prst="rect">
            <a:avLst/>
          </a:prstGeom>
          <a:noFill/>
        </p:spPr>
        <p:txBody>
          <a:bodyPr wrap="square" lIns="182880" tIns="146304" rIns="182880" bIns="146304" rtlCol="0">
            <a:spAutoFit/>
          </a:bodyPr>
          <a:lstStyle/>
          <a:p>
            <a:pPr marL="0" lvl="1"/>
            <a:r>
              <a:rPr lang="en-US" sz="1400" b="1" dirty="0"/>
              <a:t>VADIR</a:t>
            </a:r>
            <a:endParaRPr lang="en-US" sz="1400" dirty="0"/>
          </a:p>
          <a:p>
            <a:pPr marL="170888" lvl="1" indent="-171450">
              <a:buFont typeface="Arial" panose="020B0604020202020204" pitchFamily="34" charset="0"/>
              <a:buChar char="•"/>
            </a:pPr>
            <a:r>
              <a:rPr lang="en-US" sz="1200" dirty="0"/>
              <a:t>VA will export lists of separating military individuals from VADIR </a:t>
            </a:r>
          </a:p>
          <a:p>
            <a:pPr marL="170888" lvl="1" indent="-171450">
              <a:buFont typeface="Arial" panose="020B0604020202020204" pitchFamily="34" charset="0"/>
              <a:buChar char="•"/>
            </a:pPr>
            <a:r>
              <a:rPr lang="en-US" sz="1200" dirty="0"/>
              <a:t>The VA will manually import these records into D365, using the out-of-the-box Import Wizard</a:t>
            </a:r>
          </a:p>
          <a:p>
            <a:pPr marL="0" lvl="1"/>
            <a:endParaRPr lang="en-US" sz="1400" b="1" dirty="0"/>
          </a:p>
          <a:p>
            <a:pPr marL="0" lvl="1"/>
            <a:r>
              <a:rPr lang="en-US" sz="1400" b="1" dirty="0"/>
              <a:t>Flat File vs Long Term Integrations</a:t>
            </a:r>
            <a:endParaRPr lang="en-US" sz="1400" dirty="0"/>
          </a:p>
          <a:p>
            <a:pPr marL="171450" indent="-171450">
              <a:lnSpc>
                <a:spcPct val="110000"/>
              </a:lnSpc>
              <a:spcBef>
                <a:spcPts val="100"/>
              </a:spcBef>
              <a:spcAft>
                <a:spcPts val="100"/>
              </a:spcAft>
              <a:buSzPts val="800"/>
              <a:buFont typeface="Arial" panose="020B0604020202020204" pitchFamily="34" charset="0"/>
              <a:buChar char="•"/>
            </a:pPr>
            <a:r>
              <a:rPr lang="en-US" sz="1200" dirty="0"/>
              <a:t>Systems expected for data integration are Healthcare Enrollment Status, Insurance, Education, Education Transfer of Entitlement, Loan Guarantee, TAP (Transition Assistance Program), Medals, and NCA (National Cemetery Administration) Pre-Needs Determination</a:t>
            </a:r>
          </a:p>
          <a:p>
            <a:pPr marL="171450" indent="-171450">
              <a:lnSpc>
                <a:spcPct val="110000"/>
              </a:lnSpc>
              <a:spcBef>
                <a:spcPts val="100"/>
              </a:spcBef>
              <a:spcAft>
                <a:spcPts val="100"/>
              </a:spcAft>
              <a:buSzPts val="800"/>
              <a:buFont typeface="Arial" panose="020B0604020202020204" pitchFamily="34" charset="0"/>
              <a:buChar char="•"/>
            </a:pPr>
            <a:r>
              <a:rPr lang="en-US" sz="1200" dirty="0"/>
              <a:t>VA will provide interfaces (VEIS) for all integration points, including if necessary, to create web services or flat file (CSV or Excel) exports where none currently exist and to test and validate any web services that are used by this project</a:t>
            </a:r>
          </a:p>
          <a:p>
            <a:pPr>
              <a:lnSpc>
                <a:spcPct val="110000"/>
              </a:lnSpc>
              <a:spcBef>
                <a:spcPts val="100"/>
              </a:spcBef>
              <a:spcAft>
                <a:spcPts val="100"/>
              </a:spcAft>
              <a:buSzPts val="800"/>
            </a:pPr>
            <a:endParaRPr lang="en-US" sz="1400" b="1" dirty="0"/>
          </a:p>
          <a:p>
            <a:r>
              <a:rPr lang="en-US" sz="1400" b="1" dirty="0"/>
              <a:t>Agent Screens + Experience</a:t>
            </a:r>
          </a:p>
          <a:p>
            <a:pPr marL="171450" indent="-171450">
              <a:buFont typeface="Arial" panose="020B0604020202020204" pitchFamily="34" charset="0"/>
              <a:buChar char="•"/>
            </a:pPr>
            <a:r>
              <a:rPr lang="en-US" sz="1200" dirty="0"/>
              <a:t>Design screens to track phone call interaction and display relevant Veteran benefit information</a:t>
            </a:r>
          </a:p>
          <a:p>
            <a:pPr marL="171450" indent="-171450">
              <a:buFont typeface="Arial" panose="020B0604020202020204" pitchFamily="34" charset="0"/>
              <a:buChar char="•"/>
            </a:pPr>
            <a:r>
              <a:rPr lang="en-US" sz="1200" dirty="0"/>
              <a:t>Design views to display the agent’s Call Diary</a:t>
            </a:r>
          </a:p>
          <a:p>
            <a:pPr marL="171450" indent="-171450">
              <a:buFont typeface="Arial" panose="020B0604020202020204" pitchFamily="34" charset="0"/>
              <a:buChar char="•"/>
            </a:pPr>
            <a:r>
              <a:rPr lang="en-US" sz="1200" dirty="0"/>
              <a:t>Conduct user validation</a:t>
            </a:r>
          </a:p>
          <a:p>
            <a:pPr>
              <a:lnSpc>
                <a:spcPct val="110000"/>
              </a:lnSpc>
              <a:spcBef>
                <a:spcPts val="100"/>
              </a:spcBef>
              <a:spcAft>
                <a:spcPts val="100"/>
              </a:spcAft>
              <a:buSzPts val="800"/>
            </a:pPr>
            <a:endParaRPr lang="en-US" sz="1400" b="1" dirty="0"/>
          </a:p>
          <a:p>
            <a:pPr>
              <a:lnSpc>
                <a:spcPct val="110000"/>
              </a:lnSpc>
              <a:spcBef>
                <a:spcPts val="100"/>
              </a:spcBef>
              <a:spcAft>
                <a:spcPts val="100"/>
              </a:spcAft>
              <a:buSzPts val="800"/>
            </a:pPr>
            <a:r>
              <a:rPr lang="en-US" sz="1400" b="1" dirty="0"/>
              <a:t>Outbound Dialer</a:t>
            </a:r>
            <a:endParaRPr lang="en-US" sz="1400" dirty="0"/>
          </a:p>
          <a:p>
            <a:pPr marL="171450" lvl="1" indent="-171450">
              <a:buFont typeface="Arial" panose="020B0604020202020204" pitchFamily="34" charset="0"/>
              <a:buChar char="•"/>
            </a:pPr>
            <a:r>
              <a:rPr lang="en-US" sz="1200" dirty="0"/>
              <a:t>VA will provide a softphone solution which is compatible with D365 for automation of outbound dialing</a:t>
            </a:r>
          </a:p>
          <a:p>
            <a:pPr marL="171450" lvl="1" indent="-171450">
              <a:buFont typeface="Arial" panose="020B0604020202020204" pitchFamily="34" charset="0"/>
              <a:buChar char="•"/>
            </a:pPr>
            <a:r>
              <a:rPr lang="en-US" sz="1200" dirty="0"/>
              <a:t>IVR (Interactive Voice Response), Inbound call management, and call transfers will be provided by the existing telephony system</a:t>
            </a:r>
          </a:p>
          <a:p>
            <a:pPr marL="0" lvl="1"/>
            <a:endParaRPr lang="en-US" sz="1400" dirty="0"/>
          </a:p>
          <a:p>
            <a:pPr marL="0" lvl="1"/>
            <a:r>
              <a:rPr lang="en-US" sz="1400" b="1" dirty="0"/>
              <a:t>Reporting</a:t>
            </a:r>
            <a:endParaRPr lang="en-US" sz="1400" dirty="0"/>
          </a:p>
          <a:p>
            <a:pPr marL="171450" lvl="1" indent="-171450">
              <a:buFont typeface="Arial" panose="020B0604020202020204" pitchFamily="34" charset="0"/>
              <a:buChar char="•"/>
            </a:pPr>
            <a:r>
              <a:rPr lang="en-US" sz="1200" dirty="0"/>
              <a:t>Use Power BI and D365 out of the box features for reporting</a:t>
            </a:r>
          </a:p>
          <a:p>
            <a:pPr marL="171450" lvl="0" indent="-171450">
              <a:buFont typeface="Arial" panose="020B0604020202020204" pitchFamily="34" charset="0"/>
              <a:buChar char="•"/>
            </a:pPr>
            <a:r>
              <a:rPr lang="en-US" sz="1200" dirty="0"/>
              <a:t>Up to 4 Power BI reports are required in the solution</a:t>
            </a:r>
          </a:p>
          <a:p>
            <a:pPr marL="171450" lvl="0" indent="-171450">
              <a:buFont typeface="Arial" panose="020B0604020202020204" pitchFamily="34" charset="0"/>
              <a:buChar char="•"/>
            </a:pPr>
            <a:endParaRPr lang="en-US" sz="1200" dirty="0"/>
          </a:p>
          <a:p>
            <a:pPr lvl="0"/>
            <a:endParaRPr lang="en-US" sz="1200" dirty="0"/>
          </a:p>
          <a:p>
            <a:pPr marL="171450" lvl="0" indent="-171450">
              <a:buFont typeface="Arial" panose="020B0604020202020204" pitchFamily="34" charset="0"/>
              <a:buChar char="•"/>
            </a:pPr>
            <a:endParaRPr lang="en-US" sz="1200" dirty="0"/>
          </a:p>
          <a:p>
            <a:pPr marL="0" lvl="1"/>
            <a:endParaRPr lang="en-US" dirty="0"/>
          </a:p>
          <a:p>
            <a:pPr marL="170888" lvl="1" indent="-171450">
              <a:buFont typeface="Arial"/>
              <a:buChar char="•"/>
            </a:pPr>
            <a:endParaRPr lang="en-US" dirty="0"/>
          </a:p>
          <a:p>
            <a:pPr marL="170888" lvl="1" indent="-171450">
              <a:buFont typeface="Arial"/>
              <a:buChar char="•"/>
            </a:pPr>
            <a:endParaRPr lang="en-US" dirty="0"/>
          </a:p>
          <a:p>
            <a:pPr>
              <a:lnSpc>
                <a:spcPct val="110000"/>
              </a:lnSpc>
              <a:spcBef>
                <a:spcPts val="100"/>
              </a:spcBef>
              <a:spcAft>
                <a:spcPts val="100"/>
              </a:spcAft>
              <a:buSzPts val="800"/>
            </a:pPr>
            <a:endParaRPr lang="en-US" sz="1200" dirty="0">
              <a:solidFill>
                <a:srgbClr val="000000"/>
              </a:solidFill>
            </a:endParaRPr>
          </a:p>
          <a:p>
            <a:pPr marL="637259" lvl="2" indent="-171450">
              <a:buFont typeface="Arial"/>
              <a:buChar char="•"/>
            </a:pPr>
            <a:endParaRPr lang="en-US" dirty="0"/>
          </a:p>
          <a:p>
            <a:pPr marL="1103630" lvl="3" indent="-171450">
              <a:buFont typeface="Arial"/>
              <a:buChar char="•"/>
            </a:pPr>
            <a:endParaRPr lang="en-US" dirty="0"/>
          </a:p>
          <a:p>
            <a:pPr marL="1103630" lvl="3" indent="-171450">
              <a:buFont typeface="Arial"/>
              <a:buChar char="•"/>
            </a:pPr>
            <a:endParaRPr lang="en-US" dirty="0"/>
          </a:p>
          <a:p>
            <a:pPr marL="1103630" lvl="3" indent="-171450">
              <a:buFont typeface="Arial"/>
              <a:buChar char="•"/>
            </a:pPr>
            <a:endParaRPr lang="en-US" sz="1200" dirty="0"/>
          </a:p>
        </p:txBody>
      </p:sp>
    </p:spTree>
    <p:extLst>
      <p:ext uri="{BB962C8B-B14F-4D97-AF65-F5344CB8AC3E}">
        <p14:creationId xmlns:p14="http://schemas.microsoft.com/office/powerpoint/2010/main" val="2376745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txBox="1">
            <a:spLocks/>
          </p:cNvSpPr>
          <p:nvPr/>
        </p:nvSpPr>
        <p:spPr>
          <a:xfrm>
            <a:off x="261426" y="151331"/>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z="3600" dirty="0">
                <a:solidFill>
                  <a:schemeClr val="bg1"/>
                </a:solidFill>
                <a:latin typeface="Segoe UI Light"/>
              </a:rPr>
              <a:t>High Level Timeline</a:t>
            </a:r>
            <a:endParaRPr kumimoji="0" lang="en-US" sz="36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p:txBody>
      </p:sp>
      <p:sp>
        <p:nvSpPr>
          <p:cNvPr id="9" name="Text Placeholder 1">
            <a:extLst>
              <a:ext uri="{FF2B5EF4-FFF2-40B4-BE49-F238E27FC236}">
                <a16:creationId xmlns:a16="http://schemas.microsoft.com/office/drawing/2014/main" id="{64C73E5C-1848-4C4D-81D6-69FE40FE5983}"/>
              </a:ext>
            </a:extLst>
          </p:cNvPr>
          <p:cNvSpPr txBox="1">
            <a:spLocks/>
          </p:cNvSpPr>
          <p:nvPr/>
        </p:nvSpPr>
        <p:spPr>
          <a:xfrm>
            <a:off x="274637" y="754062"/>
            <a:ext cx="11811000" cy="13716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solidFill>
                <a:schemeClr val="accent6"/>
              </a:solidFill>
            </a:endParaRPr>
          </a:p>
          <a:p>
            <a:endParaRPr lang="en-US" dirty="0"/>
          </a:p>
        </p:txBody>
      </p:sp>
      <p:sp>
        <p:nvSpPr>
          <p:cNvPr id="11" name="Text Placeholder 1">
            <a:extLst>
              <a:ext uri="{FF2B5EF4-FFF2-40B4-BE49-F238E27FC236}">
                <a16:creationId xmlns:a16="http://schemas.microsoft.com/office/drawing/2014/main" id="{F0BF8667-DA4D-4D4B-B7E0-CFA9AC33CFCB}"/>
              </a:ext>
            </a:extLst>
          </p:cNvPr>
          <p:cNvSpPr txBox="1">
            <a:spLocks/>
          </p:cNvSpPr>
          <p:nvPr/>
        </p:nvSpPr>
        <p:spPr>
          <a:xfrm>
            <a:off x="274637" y="754062"/>
            <a:ext cx="11811000" cy="515522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sz="2400" dirty="0">
              <a:solidFill>
                <a:schemeClr val="tx1">
                  <a:lumMod val="75000"/>
                </a:schemeClr>
              </a:solidFill>
            </a:endParaRPr>
          </a:p>
          <a:p>
            <a:pPr marL="0" indent="0">
              <a:buFont typeface="Wingdings" panose="05000000000000000000" pitchFamily="2" charset="2"/>
              <a:buNone/>
            </a:pPr>
            <a:endParaRPr lang="en-US" sz="2400" dirty="0">
              <a:solidFill>
                <a:schemeClr val="tx1"/>
              </a:solidFill>
            </a:endParaRPr>
          </a:p>
          <a:p>
            <a:pPr marL="0" indent="0">
              <a:buFont typeface="Wingdings" panose="05000000000000000000" pitchFamily="2" charset="2"/>
              <a:buNone/>
            </a:pPr>
            <a:endParaRPr lang="en-US" dirty="0">
              <a:solidFill>
                <a:schemeClr val="accent6"/>
              </a:solidFill>
            </a:endParaRPr>
          </a:p>
          <a:p>
            <a:pP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99535FA1-59F0-499F-8088-B7C658AB9FA9}"/>
              </a:ext>
            </a:extLst>
          </p:cNvPr>
          <p:cNvPicPr>
            <a:picLocks noChangeAspect="1"/>
          </p:cNvPicPr>
          <p:nvPr/>
        </p:nvPicPr>
        <p:blipFill>
          <a:blip r:embed="rId3"/>
          <a:stretch>
            <a:fillRect/>
          </a:stretch>
        </p:blipFill>
        <p:spPr>
          <a:xfrm>
            <a:off x="-12030" y="1439862"/>
            <a:ext cx="12436475" cy="4343193"/>
          </a:xfrm>
          <a:prstGeom prst="rect">
            <a:avLst/>
          </a:prstGeom>
        </p:spPr>
      </p:pic>
      <p:sp>
        <p:nvSpPr>
          <p:cNvPr id="12" name="TextBox 11">
            <a:extLst>
              <a:ext uri="{FF2B5EF4-FFF2-40B4-BE49-F238E27FC236}">
                <a16:creationId xmlns:a16="http://schemas.microsoft.com/office/drawing/2014/main" id="{60604759-1DCA-4AFA-A251-AC06508A48BE}"/>
              </a:ext>
            </a:extLst>
          </p:cNvPr>
          <p:cNvSpPr txBox="1"/>
          <p:nvPr/>
        </p:nvSpPr>
        <p:spPr>
          <a:xfrm>
            <a:off x="3812076" y="2125662"/>
            <a:ext cx="2030436"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rgbClr val="FF0000"/>
                </a:solidFill>
              </a:rPr>
              <a:t>DRAFT</a:t>
            </a:r>
          </a:p>
        </p:txBody>
      </p:sp>
    </p:spTree>
    <p:extLst>
      <p:ext uri="{BB962C8B-B14F-4D97-AF65-F5344CB8AC3E}">
        <p14:creationId xmlns:p14="http://schemas.microsoft.com/office/powerpoint/2010/main" val="2614145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4637" y="144462"/>
            <a:ext cx="11889564" cy="533399"/>
          </a:xfrm>
          <a:prstGeom prst="rect">
            <a:avLst/>
          </a:prstGeom>
          <a:solidFill>
            <a:srgbClr val="0078D7"/>
          </a:solidFill>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3600" dirty="0">
                <a:solidFill>
                  <a:srgbClr val="FFFFFF"/>
                </a:solidFill>
                <a:latin typeface="Segoe UI Light"/>
              </a:rPr>
              <a:t>MHEO Requirements – MVP Release 1</a:t>
            </a: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graphicFrame>
        <p:nvGraphicFramePr>
          <p:cNvPr id="2" name="Table 2">
            <a:extLst>
              <a:ext uri="{FF2B5EF4-FFF2-40B4-BE49-F238E27FC236}">
                <a16:creationId xmlns:a16="http://schemas.microsoft.com/office/drawing/2014/main" id="{71A2FAC0-D52E-4E89-885F-FF60A2F152D7}"/>
              </a:ext>
            </a:extLst>
          </p:cNvPr>
          <p:cNvGraphicFramePr>
            <a:graphicFrameLocks noGrp="1"/>
          </p:cNvGraphicFramePr>
          <p:nvPr>
            <p:extLst>
              <p:ext uri="{D42A27DB-BD31-4B8C-83A1-F6EECF244321}">
                <p14:modId xmlns:p14="http://schemas.microsoft.com/office/powerpoint/2010/main" val="1313907668"/>
              </p:ext>
            </p:extLst>
          </p:nvPr>
        </p:nvGraphicFramePr>
        <p:xfrm>
          <a:off x="378135" y="902413"/>
          <a:ext cx="11786066" cy="4755122"/>
        </p:xfrm>
        <a:graphic>
          <a:graphicData uri="http://schemas.openxmlformats.org/drawingml/2006/table">
            <a:tbl>
              <a:tblPr firstRow="1" bandRow="1">
                <a:tableStyleId>{5C22544A-7EE6-4342-B048-85BDC9FD1C3A}</a:tableStyleId>
              </a:tblPr>
              <a:tblGrid>
                <a:gridCol w="598740">
                  <a:extLst>
                    <a:ext uri="{9D8B030D-6E8A-4147-A177-3AD203B41FA5}">
                      <a16:colId xmlns:a16="http://schemas.microsoft.com/office/drawing/2014/main" val="960656941"/>
                    </a:ext>
                  </a:extLst>
                </a:gridCol>
                <a:gridCol w="1544824">
                  <a:extLst>
                    <a:ext uri="{9D8B030D-6E8A-4147-A177-3AD203B41FA5}">
                      <a16:colId xmlns:a16="http://schemas.microsoft.com/office/drawing/2014/main" val="1993274751"/>
                    </a:ext>
                  </a:extLst>
                </a:gridCol>
                <a:gridCol w="9642502">
                  <a:extLst>
                    <a:ext uri="{9D8B030D-6E8A-4147-A177-3AD203B41FA5}">
                      <a16:colId xmlns:a16="http://schemas.microsoft.com/office/drawing/2014/main" val="2915933774"/>
                    </a:ext>
                  </a:extLst>
                </a:gridCol>
              </a:tblGrid>
              <a:tr h="402676">
                <a:tc>
                  <a:txBody>
                    <a:bodyPr/>
                    <a:lstStyle/>
                    <a:p>
                      <a:r>
                        <a:rPr lang="en-US" sz="1300" dirty="0"/>
                        <a:t>Rank</a:t>
                      </a:r>
                    </a:p>
                  </a:txBody>
                  <a:tcPr/>
                </a:tc>
                <a:tc>
                  <a:txBody>
                    <a:bodyPr/>
                    <a:lstStyle/>
                    <a:p>
                      <a:r>
                        <a:rPr lang="en-US" sz="1300" dirty="0"/>
                        <a:t>EPIC</a:t>
                      </a:r>
                    </a:p>
                  </a:txBody>
                  <a:tcPr/>
                </a:tc>
                <a:tc>
                  <a:txBody>
                    <a:bodyPr/>
                    <a:lstStyle/>
                    <a:p>
                      <a:r>
                        <a:rPr lang="en-US" sz="1300" dirty="0"/>
                        <a:t>Description</a:t>
                      </a:r>
                    </a:p>
                  </a:txBody>
                  <a:tcPr/>
                </a:tc>
                <a:extLst>
                  <a:ext uri="{0D108BD9-81ED-4DB2-BD59-A6C34878D82A}">
                    <a16:rowId xmlns:a16="http://schemas.microsoft.com/office/drawing/2014/main" val="4079601046"/>
                  </a:ext>
                </a:extLst>
              </a:tr>
              <a:tr h="402676">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1</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Call Diary</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ability to view my Call Diary so that I am proactively prepared for calls lined up for my action.</a:t>
                      </a:r>
                    </a:p>
                  </a:txBody>
                  <a:tcPr marL="68580" marR="68580" marT="0" marB="0" anchor="ctr"/>
                </a:tc>
                <a:extLst>
                  <a:ext uri="{0D108BD9-81ED-4DB2-BD59-A6C34878D82A}">
                    <a16:rowId xmlns:a16="http://schemas.microsoft.com/office/drawing/2014/main" val="3582960121"/>
                  </a:ext>
                </a:extLst>
              </a:tr>
              <a:tr h="496175">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2</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Contact with Veteran</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the ability for the System to bring up benefit information during conversation and enable me to provide Veteran with information on access to peer support, available mental health care, healthcare &amp; benefit eligibility specific to the Veteran.</a:t>
                      </a:r>
                    </a:p>
                  </a:txBody>
                  <a:tcPr marL="68580" marR="68580" marT="0" marB="0" anchor="ctr"/>
                </a:tc>
                <a:extLst>
                  <a:ext uri="{0D108BD9-81ED-4DB2-BD59-A6C34878D82A}">
                    <a16:rowId xmlns:a16="http://schemas.microsoft.com/office/drawing/2014/main" val="1528313976"/>
                  </a:ext>
                </a:extLst>
              </a:tr>
              <a:tr h="548640">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3</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Call Diary</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the ability for the System to setup Call Diary that is flexible enough allowing Agent's update to Diary to meet varying Service Members needs during transition, so that their journey experience to Veterans is seamless and caring.</a:t>
                      </a:r>
                    </a:p>
                  </a:txBody>
                  <a:tcPr marL="68580" marR="68580" marT="0" marB="0" anchor="ctr"/>
                </a:tc>
                <a:extLst>
                  <a:ext uri="{0D108BD9-81ED-4DB2-BD59-A6C34878D82A}">
                    <a16:rowId xmlns:a16="http://schemas.microsoft.com/office/drawing/2014/main" val="2504185223"/>
                  </a:ext>
                </a:extLst>
              </a:tr>
              <a:tr h="553328">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4</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Call Diary</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'Click-To-Call' ability using my Call Diary to place a call to Veteran and override future call schedule prepared by System within each mandated contact intervals, so that I better serve any follow-up, post-call requests by interacting Veteran.</a:t>
                      </a:r>
                    </a:p>
                  </a:txBody>
                  <a:tcPr marL="68580" marR="68580" marT="0" marB="0" anchor="ctr"/>
                </a:tc>
                <a:extLst>
                  <a:ext uri="{0D108BD9-81ED-4DB2-BD59-A6C34878D82A}">
                    <a16:rowId xmlns:a16="http://schemas.microsoft.com/office/drawing/2014/main" val="2339524867"/>
                  </a:ext>
                </a:extLst>
              </a:tr>
              <a:tr h="534573">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5</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Contact</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ability to provide Veteran with a direct MHEO-OCC contact number for follow-up calls, so that Veteran experiences faster response times to his individual need with respect to MHEO-OCC.</a:t>
                      </a:r>
                    </a:p>
                  </a:txBody>
                  <a:tcPr marL="68580" marR="68580" marT="0" marB="0" anchor="ctr"/>
                </a:tc>
                <a:extLst>
                  <a:ext uri="{0D108BD9-81ED-4DB2-BD59-A6C34878D82A}">
                    <a16:rowId xmlns:a16="http://schemas.microsoft.com/office/drawing/2014/main" val="1676588675"/>
                  </a:ext>
                </a:extLst>
              </a:tr>
              <a:tr h="501746">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6</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Contact</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the ability for the System to provide an interface to store 'Unable to Reach' flag when I fail to establish a call interaction with Veteran at the end of each of the mandated contact intervals i.e., 0-90, 91-180, 181-365 days.</a:t>
                      </a:r>
                    </a:p>
                  </a:txBody>
                  <a:tcPr marL="68580" marR="68580" marT="0" marB="0" anchor="ctr"/>
                </a:tc>
                <a:extLst>
                  <a:ext uri="{0D108BD9-81ED-4DB2-BD59-A6C34878D82A}">
                    <a16:rowId xmlns:a16="http://schemas.microsoft.com/office/drawing/2014/main" val="460153851"/>
                  </a:ext>
                </a:extLst>
              </a:tr>
              <a:tr h="337625">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7</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Contact</a:t>
                      </a:r>
                    </a:p>
                  </a:txBody>
                  <a:tcPr marL="68580" marR="68580" marT="0" marB="0" anchor="ctr"/>
                </a:tc>
                <a:tc>
                  <a:txBody>
                    <a:bodyPr/>
                    <a:lstStyle/>
                    <a:p>
                      <a:pPr marL="0" marR="0" algn="l">
                        <a:lnSpc>
                          <a:spcPct val="115000"/>
                        </a:lnSpc>
                        <a:spcBef>
                          <a:spcPts val="0"/>
                        </a:spcBef>
                        <a:spcAft>
                          <a:spcPts val="12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ability to classify a unproductive call interaction, so that I can assign a state the action</a:t>
                      </a:r>
                    </a:p>
                  </a:txBody>
                  <a:tcPr marL="68580" marR="68580" marT="0" marB="0" anchor="ctr"/>
                </a:tc>
                <a:extLst>
                  <a:ext uri="{0D108BD9-81ED-4DB2-BD59-A6C34878D82A}">
                    <a16:rowId xmlns:a16="http://schemas.microsoft.com/office/drawing/2014/main" val="445306537"/>
                  </a:ext>
                </a:extLst>
              </a:tr>
              <a:tr h="575007">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8</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Agent Configurable Call Diary</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Agent, I need the ability for the System to set up a Agent configurable call frequency with Click-To-Call ability in my Call Diary for Veteran outreach within the mandated time intervals, i.e., 0-90, 91-180, 181-365 days.</a:t>
                      </a:r>
                    </a:p>
                  </a:txBody>
                  <a:tcPr marL="68580" marR="68580" marT="0" marB="0" anchor="ctr"/>
                </a:tc>
                <a:extLst>
                  <a:ext uri="{0D108BD9-81ED-4DB2-BD59-A6C34878D82A}">
                    <a16:rowId xmlns:a16="http://schemas.microsoft.com/office/drawing/2014/main" val="3737860883"/>
                  </a:ext>
                </a:extLst>
              </a:tr>
              <a:tr h="402676">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9</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Reports</a:t>
                      </a:r>
                    </a:p>
                  </a:txBody>
                  <a:tcPr marL="68580" marR="68580" marT="0" marB="0" anchor="ctr"/>
                </a:tc>
                <a:tc>
                  <a:txBody>
                    <a:bodyPr/>
                    <a:lstStyle/>
                    <a:p>
                      <a:pPr marL="0" marR="0" algn="l">
                        <a:lnSpc>
                          <a:spcPct val="115000"/>
                        </a:lnSpc>
                        <a:spcBef>
                          <a:spcPts val="0"/>
                        </a:spcBef>
                        <a:spcAft>
                          <a:spcPts val="1000"/>
                        </a:spcAft>
                      </a:pPr>
                      <a:r>
                        <a:rPr lang="en-US" sz="1200" dirty="0">
                          <a:solidFill>
                            <a:schemeClr val="tx1"/>
                          </a:solidFill>
                          <a:effectLst/>
                          <a:latin typeface="+mn-lt"/>
                          <a:ea typeface="Calibri" panose="020F0502020204030204" pitchFamily="34" charset="0"/>
                          <a:cs typeface="Arial" panose="020B0604020202020204" pitchFamily="34" charset="0"/>
                        </a:rPr>
                        <a:t>As an administrator, I need the ability to get a report for calls connected, with average talk time, per agent in call center.</a:t>
                      </a:r>
                    </a:p>
                  </a:txBody>
                  <a:tcPr marL="68580" marR="68580" marT="0" marB="0" anchor="ctr"/>
                </a:tc>
                <a:extLst>
                  <a:ext uri="{0D108BD9-81ED-4DB2-BD59-A6C34878D82A}">
                    <a16:rowId xmlns:a16="http://schemas.microsoft.com/office/drawing/2014/main" val="2298932458"/>
                  </a:ext>
                </a:extLst>
              </a:tr>
            </a:tbl>
          </a:graphicData>
        </a:graphic>
      </p:graphicFrame>
    </p:spTree>
    <p:extLst>
      <p:ext uri="{BB962C8B-B14F-4D97-AF65-F5344CB8AC3E}">
        <p14:creationId xmlns:p14="http://schemas.microsoft.com/office/powerpoint/2010/main" val="2215506372"/>
      </p:ext>
    </p:extLst>
  </p:cSld>
  <p:clrMapOvr>
    <a:masterClrMapping/>
  </p:clrMapOvr>
  <p:transition>
    <p:fade/>
  </p:transition>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6CB8D75A-98B8-405A-B132-8101AF4AA3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S Brand White 16-9_Dec-201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6.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BF0D94B7E90343AC82CF731DB4468C" ma:contentTypeVersion="8" ma:contentTypeDescription="Create a new document." ma:contentTypeScope="" ma:versionID="a738b8d1ef4352f29d2e0b480e263b0e">
  <xsd:schema xmlns:xsd="http://www.w3.org/2001/XMLSchema" xmlns:xs="http://www.w3.org/2001/XMLSchema" xmlns:p="http://schemas.microsoft.com/office/2006/metadata/properties" xmlns:ns2="fa665df7-787f-44db-965c-f0e5153bf50e" xmlns:ns3="888a2f27-0fe9-4276-aec0-42790f298dc9" targetNamespace="http://schemas.microsoft.com/office/2006/metadata/properties" ma:root="true" ma:fieldsID="3c6ef1ebe46778728b126798ee0e7a7a" ns2:_="" ns3:_="">
    <xsd:import namespace="fa665df7-787f-44db-965c-f0e5153bf50e"/>
    <xsd:import namespace="888a2f27-0fe9-4276-aec0-42790f298d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65df7-787f-44db-965c-f0e5153bf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Flow_SignoffStatus" ma:index="1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8a2f27-0fe9-4276-aec0-42790f298d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fa665df7-787f-44db-965c-f0e5153bf50e" xsi:nil="true"/>
  </documentManagement>
</p:properties>
</file>

<file path=customXml/itemProps1.xml><?xml version="1.0" encoding="utf-8"?>
<ds:datastoreItem xmlns:ds="http://schemas.openxmlformats.org/officeDocument/2006/customXml" ds:itemID="{2EF91E09-7358-4A2E-8353-56AC6363CF1B}"/>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888a2f27-0fe9-4276-aec0-42790f298dc9"/>
    <ds:schemaRef ds:uri="http://purl.org/dc/dcmitype/"/>
    <ds:schemaRef ds:uri="fa665df7-787f-44db-965c-f0e5153bf50e"/>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ESSM_Engagement Close-Out Presentation_Template - Refactor</Template>
  <TotalTime>5399</TotalTime>
  <Words>2126</Words>
  <Application>Microsoft Office PowerPoint</Application>
  <PresentationFormat>Custom</PresentationFormat>
  <Paragraphs>298</Paragraphs>
  <Slides>16</Slides>
  <Notes>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16</vt:i4>
      </vt:variant>
    </vt:vector>
  </HeadingPairs>
  <TitlesOfParts>
    <vt:vector size="29" baseType="lpstr">
      <vt:lpstr>Arial</vt:lpstr>
      <vt:lpstr>Calibri</vt:lpstr>
      <vt:lpstr>Calibri Light</vt:lpstr>
      <vt:lpstr>Consolas</vt:lpstr>
      <vt:lpstr>Segoe UI</vt:lpstr>
      <vt:lpstr>Segoe UI Light</vt:lpstr>
      <vt:lpstr>Wingdings</vt:lpstr>
      <vt:lpstr>WHITE TEMPLATE</vt:lpstr>
      <vt:lpstr>COLOR TEMPLATE</vt:lpstr>
      <vt:lpstr>Office Theme</vt:lpstr>
      <vt:lpstr>MS Brand White 16-9_Dec-2013</vt:lpstr>
      <vt:lpstr>1_WHITE TEMPLATE</vt:lpstr>
      <vt:lpstr>2_WHITE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Logic20/20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3_Delivery: MSDynamics 365 - Project Close-out Presentation</dc:title>
  <dc:subject>&lt;Speech title here&gt;</dc:subject>
  <dc:creator>Rachel Wong (Logic20/20)</dc:creator>
  <cp:keywords>MSVID, Brand Guidelines, Branding, Visual Identity, grid</cp:keywords>
  <dc:description>Template: Maryfj_x000d_
Formatting:_x000d_
Audience Type:</dc:description>
  <cp:lastModifiedBy>Lauren Hudgins</cp:lastModifiedBy>
  <cp:revision>3</cp:revision>
  <dcterms:created xsi:type="dcterms:W3CDTF">2015-01-06T21:46:51Z</dcterms:created>
  <dcterms:modified xsi:type="dcterms:W3CDTF">2019-08-28T14:08:48Z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0x01010008BF0D94B7E90343AC82CF731DB4468C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153;#MSVID|bea382b1-07dc-4923-bba9-f1653d4d4b1b;#152;#Branding|9d80147e-6363-4590-9bf5-a3039afe46bd;#151;#Brand Guidelines|2409fde7-0e5d-48a5-8457-b8b1b4e64cf9;#150;#Visual Identity|ce51df10-3452-4f86-bbb5-d6423d77b887;#149;#grid|89238458-8144-4488-abf1-0</vt:lpwstr>
  </property>
  <property fmtid="{D5CDD505-2E9C-101B-9397-08002B2CF9AE}" pid="12" name="_dlc_DocIdItemGuid">
    <vt:lpwstr>a221a7a9-9457-42c3-8a37-fd74a1716198</vt:lpwstr>
  </property>
  <property fmtid="{D5CDD505-2E9C-101B-9397-08002B2CF9AE}" pid="13" name="Audience1">
    <vt:lpwstr/>
  </property>
  <property fmtid="{D5CDD505-2E9C-101B-9397-08002B2CF9AE}" pid="14" name="ContentType1">
    <vt:lpwstr>14;#Document|64c15061-4ecf-4866-9082-c78643db035d</vt:lpwstr>
  </property>
  <property fmtid="{D5CDD505-2E9C-101B-9397-08002B2CF9AE}" pid="15" name="Account">
    <vt:lpwstr>15;#Microsoft|d841e977-0b57-4f5c-bd13-db9e556048b6</vt:lpwstr>
  </property>
  <property fmtid="{D5CDD505-2E9C-101B-9397-08002B2CF9AE}" pid="16" name="Division">
    <vt:lpwstr/>
  </property>
  <property fmtid="{D5CDD505-2E9C-101B-9397-08002B2CF9AE}" pid="17" name="ItemTypeTag">
    <vt:lpwstr/>
  </property>
  <property fmtid="{D5CDD505-2E9C-101B-9397-08002B2CF9AE}" pid="18" name="bc28b5f076654a3b96073bbbebfeb8c9">
    <vt:lpwstr>English|cb91f272-ce4d-4a7e-9bbf-78b58e3d188d</vt:lpwstr>
  </property>
  <property fmtid="{D5CDD505-2E9C-101B-9397-08002B2CF9AE}" pid="19" name="ie6d2fd56e2d423f9ae5744f65e04598">
    <vt:lpwstr/>
  </property>
  <property fmtid="{D5CDD505-2E9C-101B-9397-08002B2CF9AE}" pid="20" name="VerticalIndustries">
    <vt:lpwstr/>
  </property>
  <property fmtid="{D5CDD505-2E9C-101B-9397-08002B2CF9AE}" pid="21" name="MS Language">
    <vt:lpwstr>1248;#English|cb91f272-ce4d-4a7e-9bbf-78b58e3d188d</vt:lpwstr>
  </property>
  <property fmtid="{D5CDD505-2E9C-101B-9397-08002B2CF9AE}" pid="22" name="SalesGeography">
    <vt:lpwstr/>
  </property>
  <property fmtid="{D5CDD505-2E9C-101B-9397-08002B2CF9AE}" pid="23" name="MSProducts">
    <vt:lpwstr>1370;#Microsoft Dynamics|b8ad994f-bf2b-44e1-98a5-d4268f31aa0b</vt:lpwstr>
  </property>
  <property fmtid="{D5CDD505-2E9C-101B-9397-08002B2CF9AE}" pid="24" name="EnterpriseServices">
    <vt:lpwstr/>
  </property>
  <property fmtid="{D5CDD505-2E9C-101B-9397-08002B2CF9AE}" pid="25" name="ServicesIPTypes">
    <vt:lpwstr>1476;#project close-out presentations|ef0a6903-09d0-4c63-a496-8cb97c1a9151</vt:lpwstr>
  </property>
  <property fmtid="{D5CDD505-2E9C-101B-9397-08002B2CF9AE}" pid="26" name="Services Marketing Audience">
    <vt:lpwstr/>
  </property>
  <property fmtid="{D5CDD505-2E9C-101B-9397-08002B2CF9AE}" pid="27" name="ServicesLifecycleStage">
    <vt:lpwstr/>
  </property>
  <property fmtid="{D5CDD505-2E9C-101B-9397-08002B2CF9AE}" pid="28" name="ServicesCommunities">
    <vt:lpwstr>1340;#WW Dynamics Domain Community|750a39bf-70f2-4912-9603-e1403362f113</vt:lpwstr>
  </property>
  <property fmtid="{D5CDD505-2E9C-101B-9397-08002B2CF9AE}" pid="29" name="MSLanguage">
    <vt:lpwstr>1248;#English|cb91f272-ce4d-4a7e-9bbf-78b58e3d188d</vt:lpwstr>
  </property>
  <property fmtid="{D5CDD505-2E9C-101B-9397-08002B2CF9AE}" pid="30" name="OfferingID">
    <vt:lpwstr>4221;#</vt:lpwstr>
  </property>
  <property fmtid="{D5CDD505-2E9C-101B-9397-08002B2CF9AE}" pid="31" name="ServicesDomain">
    <vt:lpwstr/>
  </property>
  <property fmtid="{D5CDD505-2E9C-101B-9397-08002B2CF9AE}" pid="32" name="l56d15105ae648fdac87f06e9633001e">
    <vt:lpwstr/>
  </property>
  <property fmtid="{D5CDD505-2E9C-101B-9397-08002B2CF9AE}" pid="33" name="ESSM BOM - IP Type">
    <vt:lpwstr>1333;#project close-out presentations|ef0a6903-09d0-4c63-a496-8cb97c1a9151</vt:lpwstr>
  </property>
  <property fmtid="{D5CDD505-2E9C-101B-9397-08002B2CF9AE}" pid="34" name="p920f6992caa4adbaa1880c7ef19b02a">
    <vt:lpwstr/>
  </property>
  <property fmtid="{D5CDD505-2E9C-101B-9397-08002B2CF9AE}" pid="35" name="TaxCatchAll">
    <vt:lpwstr>1370;#Microsoft Dynamics|b8ad994f-bf2b-44e1-98a5-d4268f31aa0b;#61;#project close-out presentations|ef0a6903-09d0-4c63-a496-8cb97c1a9151;#3;#English|cb91f272-ce4d-4a7e-9bbf-78b58e3d188d;#1248;#English|cb91f272-ce4d-4a7e-9bbf-78b58e3d188d;#1340;#WW Dynamics</vt:lpwstr>
  </property>
  <property fmtid="{D5CDD505-2E9C-101B-9397-08002B2CF9AE}" pid="36" name="af1f5bfae61e4243aac9966cb19580e1">
    <vt:lpwstr>WW Dynamics Domain Community|750a39bf-70f2-4912-9603-e1403362f113</vt:lpwstr>
  </property>
  <property fmtid="{D5CDD505-2E9C-101B-9397-08002B2CF9AE}" pid="37" name="MSProductsTaxHTField0">
    <vt:lpwstr>Microsoft Dynamics|b8ad994f-bf2b-44e1-98a5-d4268f31aa0b</vt:lpwstr>
  </property>
  <property fmtid="{D5CDD505-2E9C-101B-9397-08002B2CF9AE}" pid="38" name="m74a2925250f485f9486ed3f97e2a6b3">
    <vt:lpwstr/>
  </property>
  <property fmtid="{D5CDD505-2E9C-101B-9397-08002B2CF9AE}" pid="39" name="p2cc2700055643d8b7538b146d9b1b61">
    <vt:lpwstr>English|cb91f272-ce4d-4a7e-9bbf-78b58e3d188d</vt:lpwstr>
  </property>
  <property fmtid="{D5CDD505-2E9C-101B-9397-08002B2CF9AE}" pid="40" name="g6775e77a6d84637a29014d883a4378a">
    <vt:lpwstr/>
  </property>
  <property fmtid="{D5CDD505-2E9C-101B-9397-08002B2CF9AE}" pid="41" name="cb7870d3641f4a52807a63577a9c1b08">
    <vt:lpwstr/>
  </property>
  <property fmtid="{D5CDD505-2E9C-101B-9397-08002B2CF9AE}" pid="42" name="oad7af80ad0f4ba99bb03b3894ab533c">
    <vt:lpwstr>project close-out presentations|ef0a6903-09d0-4c63-a496-8cb97c1a9151</vt:lpwstr>
  </property>
  <property fmtid="{D5CDD505-2E9C-101B-9397-08002B2CF9AE}" pid="43" name="IPKitNavigation">
    <vt:lpwstr/>
  </property>
  <property fmtid="{D5CDD505-2E9C-101B-9397-08002B2CF9AE}" pid="44" name="MSIP_Label_f42aa342-8706-4288-bd11-ebb85995028c_Enabled">
    <vt:lpwstr>True</vt:lpwstr>
  </property>
  <property fmtid="{D5CDD505-2E9C-101B-9397-08002B2CF9AE}" pid="45" name="MSIP_Label_f42aa342-8706-4288-bd11-ebb85995028c_SiteId">
    <vt:lpwstr>72f988bf-86f1-41af-91ab-2d7cd011db47</vt:lpwstr>
  </property>
  <property fmtid="{D5CDD505-2E9C-101B-9397-08002B2CF9AE}" pid="46" name="MSIP_Label_f42aa342-8706-4288-bd11-ebb85995028c_Owner">
    <vt:lpwstr>jucauley@microsoft.com</vt:lpwstr>
  </property>
  <property fmtid="{D5CDD505-2E9C-101B-9397-08002B2CF9AE}" pid="47" name="MSIP_Label_f42aa342-8706-4288-bd11-ebb85995028c_SetDate">
    <vt:lpwstr>2018-10-01T17:54:33.0208847Z</vt:lpwstr>
  </property>
  <property fmtid="{D5CDD505-2E9C-101B-9397-08002B2CF9AE}" pid="48" name="MSIP_Label_f42aa342-8706-4288-bd11-ebb85995028c_Name">
    <vt:lpwstr>General</vt:lpwstr>
  </property>
  <property fmtid="{D5CDD505-2E9C-101B-9397-08002B2CF9AE}" pid="49" name="MSIP_Label_f42aa342-8706-4288-bd11-ebb85995028c_Application">
    <vt:lpwstr>Microsoft Azure Information Protection</vt:lpwstr>
  </property>
  <property fmtid="{D5CDD505-2E9C-101B-9397-08002B2CF9AE}" pid="50" name="MSIP_Label_f42aa342-8706-4288-bd11-ebb85995028c_Extended_MSFT_Method">
    <vt:lpwstr>Automatic</vt:lpwstr>
  </property>
  <property fmtid="{D5CDD505-2E9C-101B-9397-08002B2CF9AE}" pid="51" name="Sensitivity">
    <vt:lpwstr>General</vt:lpwstr>
  </property>
</Properties>
</file>