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9"/>
  </p:notesMasterIdLst>
  <p:sldIdLst>
    <p:sldId id="292" r:id="rId5"/>
    <p:sldId id="1085" r:id="rId6"/>
    <p:sldId id="257" r:id="rId7"/>
    <p:sldId id="1375" r:id="rId8"/>
    <p:sldId id="343" r:id="rId9"/>
    <p:sldId id="352" r:id="rId10"/>
    <p:sldId id="1250" r:id="rId11"/>
    <p:sldId id="1251" r:id="rId12"/>
    <p:sldId id="1252" r:id="rId13"/>
    <p:sldId id="1253" r:id="rId14"/>
    <p:sldId id="1254" r:id="rId15"/>
    <p:sldId id="1255" r:id="rId16"/>
    <p:sldId id="1256" r:id="rId17"/>
    <p:sldId id="1257" r:id="rId18"/>
    <p:sldId id="1258" r:id="rId19"/>
    <p:sldId id="1259" r:id="rId20"/>
    <p:sldId id="1260" r:id="rId21"/>
    <p:sldId id="1261" r:id="rId22"/>
    <p:sldId id="1262" r:id="rId23"/>
    <p:sldId id="1263" r:id="rId24"/>
    <p:sldId id="1264" r:id="rId25"/>
    <p:sldId id="1265" r:id="rId26"/>
    <p:sldId id="1266" r:id="rId27"/>
    <p:sldId id="1267" r:id="rId28"/>
    <p:sldId id="1268" r:id="rId29"/>
    <p:sldId id="1269" r:id="rId30"/>
    <p:sldId id="1270" r:id="rId31"/>
    <p:sldId id="1271" r:id="rId32"/>
    <p:sldId id="1272" r:id="rId33"/>
    <p:sldId id="1273" r:id="rId34"/>
    <p:sldId id="1274" r:id="rId35"/>
    <p:sldId id="1275" r:id="rId36"/>
    <p:sldId id="1276" r:id="rId37"/>
    <p:sldId id="1277" r:id="rId38"/>
    <p:sldId id="1278" r:id="rId39"/>
    <p:sldId id="1279" r:id="rId40"/>
    <p:sldId id="1280" r:id="rId41"/>
    <p:sldId id="1281" r:id="rId42"/>
    <p:sldId id="1282" r:id="rId43"/>
    <p:sldId id="1283" r:id="rId44"/>
    <p:sldId id="1284" r:id="rId45"/>
    <p:sldId id="1285" r:id="rId46"/>
    <p:sldId id="1286" r:id="rId47"/>
    <p:sldId id="1287" r:id="rId48"/>
    <p:sldId id="1289" r:id="rId49"/>
    <p:sldId id="1290" r:id="rId50"/>
    <p:sldId id="1292" r:id="rId51"/>
    <p:sldId id="1291" r:id="rId52"/>
    <p:sldId id="1293" r:id="rId53"/>
    <p:sldId id="1294" r:id="rId54"/>
    <p:sldId id="1295" r:id="rId55"/>
    <p:sldId id="1296" r:id="rId56"/>
    <p:sldId id="1297" r:id="rId57"/>
    <p:sldId id="1298" r:id="rId58"/>
    <p:sldId id="1299" r:id="rId59"/>
    <p:sldId id="1300" r:id="rId60"/>
    <p:sldId id="1301" r:id="rId61"/>
    <p:sldId id="1302" r:id="rId62"/>
    <p:sldId id="1303" r:id="rId63"/>
    <p:sldId id="1304" r:id="rId64"/>
    <p:sldId id="1305" r:id="rId65"/>
    <p:sldId id="1306" r:id="rId66"/>
    <p:sldId id="1307" r:id="rId67"/>
    <p:sldId id="1308" r:id="rId68"/>
    <p:sldId id="1309" r:id="rId69"/>
    <p:sldId id="1310" r:id="rId70"/>
    <p:sldId id="1311" r:id="rId71"/>
    <p:sldId id="1312" r:id="rId72"/>
    <p:sldId id="1313" r:id="rId73"/>
    <p:sldId id="1314" r:id="rId74"/>
    <p:sldId id="1315" r:id="rId75"/>
    <p:sldId id="1316" r:id="rId76"/>
    <p:sldId id="1317" r:id="rId77"/>
    <p:sldId id="1319" r:id="rId78"/>
    <p:sldId id="1320" r:id="rId79"/>
    <p:sldId id="1321" r:id="rId80"/>
    <p:sldId id="1322" r:id="rId81"/>
    <p:sldId id="1323" r:id="rId82"/>
    <p:sldId id="1324" r:id="rId83"/>
    <p:sldId id="1325" r:id="rId84"/>
    <p:sldId id="1326" r:id="rId85"/>
    <p:sldId id="1327" r:id="rId86"/>
    <p:sldId id="1328" r:id="rId87"/>
    <p:sldId id="1330" r:id="rId88"/>
    <p:sldId id="1331" r:id="rId89"/>
    <p:sldId id="1332" r:id="rId90"/>
    <p:sldId id="1333" r:id="rId91"/>
    <p:sldId id="1334" r:id="rId92"/>
    <p:sldId id="1336" r:id="rId93"/>
    <p:sldId id="1337" r:id="rId94"/>
    <p:sldId id="1338" r:id="rId95"/>
    <p:sldId id="1339" r:id="rId96"/>
    <p:sldId id="1340" r:id="rId97"/>
    <p:sldId id="1341" r:id="rId98"/>
    <p:sldId id="1342" r:id="rId99"/>
    <p:sldId id="1343" r:id="rId100"/>
    <p:sldId id="1344" r:id="rId101"/>
    <p:sldId id="1345" r:id="rId102"/>
    <p:sldId id="1346" r:id="rId103"/>
    <p:sldId id="1347" r:id="rId104"/>
    <p:sldId id="1348" r:id="rId105"/>
    <p:sldId id="1349" r:id="rId106"/>
    <p:sldId id="1350" r:id="rId107"/>
    <p:sldId id="1351" r:id="rId108"/>
    <p:sldId id="1352" r:id="rId109"/>
    <p:sldId id="1353" r:id="rId110"/>
    <p:sldId id="1354" r:id="rId111"/>
    <p:sldId id="1355" r:id="rId112"/>
    <p:sldId id="1356" r:id="rId113"/>
    <p:sldId id="1357" r:id="rId114"/>
    <p:sldId id="1358" r:id="rId115"/>
    <p:sldId id="1359" r:id="rId116"/>
    <p:sldId id="1360" r:id="rId117"/>
    <p:sldId id="1361" r:id="rId118"/>
    <p:sldId id="1362" r:id="rId119"/>
    <p:sldId id="1363" r:id="rId120"/>
    <p:sldId id="1364" r:id="rId121"/>
    <p:sldId id="1365" r:id="rId122"/>
    <p:sldId id="1366" r:id="rId123"/>
    <p:sldId id="1367" r:id="rId124"/>
    <p:sldId id="1368" r:id="rId125"/>
    <p:sldId id="1369" r:id="rId126"/>
    <p:sldId id="1371" r:id="rId127"/>
    <p:sldId id="1372" r:id="rId128"/>
    <p:sldId id="1373" r:id="rId129"/>
    <p:sldId id="1374" r:id="rId130"/>
    <p:sldId id="408" r:id="rId131"/>
    <p:sldId id="409" r:id="rId132"/>
    <p:sldId id="410" r:id="rId133"/>
    <p:sldId id="411" r:id="rId134"/>
    <p:sldId id="412" r:id="rId135"/>
    <p:sldId id="414" r:id="rId136"/>
    <p:sldId id="413" r:id="rId137"/>
    <p:sldId id="415" r:id="rId138"/>
    <p:sldId id="416" r:id="rId139"/>
    <p:sldId id="417" r:id="rId140"/>
    <p:sldId id="418" r:id="rId141"/>
    <p:sldId id="419" r:id="rId142"/>
    <p:sldId id="420" r:id="rId143"/>
    <p:sldId id="421" r:id="rId144"/>
    <p:sldId id="422" r:id="rId145"/>
    <p:sldId id="423" r:id="rId146"/>
    <p:sldId id="425" r:id="rId147"/>
    <p:sldId id="426" r:id="rId148"/>
    <p:sldId id="427" r:id="rId149"/>
    <p:sldId id="428" r:id="rId150"/>
    <p:sldId id="429" r:id="rId151"/>
    <p:sldId id="430" r:id="rId152"/>
    <p:sldId id="431" r:id="rId153"/>
    <p:sldId id="432" r:id="rId154"/>
    <p:sldId id="433" r:id="rId155"/>
    <p:sldId id="434" r:id="rId156"/>
    <p:sldId id="435" r:id="rId157"/>
    <p:sldId id="436" r:id="rId158"/>
    <p:sldId id="437" r:id="rId159"/>
    <p:sldId id="440" r:id="rId160"/>
    <p:sldId id="441" r:id="rId161"/>
    <p:sldId id="442" r:id="rId162"/>
    <p:sldId id="443" r:id="rId163"/>
    <p:sldId id="444" r:id="rId164"/>
    <p:sldId id="315" r:id="rId165"/>
    <p:sldId id="316" r:id="rId166"/>
    <p:sldId id="1133" r:id="rId167"/>
    <p:sldId id="319" r:id="rId168"/>
    <p:sldId id="320" r:id="rId169"/>
    <p:sldId id="321" r:id="rId170"/>
    <p:sldId id="322" r:id="rId171"/>
    <p:sldId id="323" r:id="rId172"/>
    <p:sldId id="324" r:id="rId173"/>
    <p:sldId id="325" r:id="rId174"/>
    <p:sldId id="326" r:id="rId175"/>
    <p:sldId id="309" r:id="rId176"/>
    <p:sldId id="310" r:id="rId177"/>
    <p:sldId id="1376" r:id="rId178"/>
    <p:sldId id="328" r:id="rId179"/>
    <p:sldId id="329" r:id="rId180"/>
    <p:sldId id="330" r:id="rId181"/>
    <p:sldId id="331" r:id="rId182"/>
    <p:sldId id="332" r:id="rId183"/>
    <p:sldId id="333" r:id="rId184"/>
    <p:sldId id="334" r:id="rId185"/>
    <p:sldId id="335" r:id="rId186"/>
    <p:sldId id="336" r:id="rId187"/>
    <p:sldId id="337" r:id="rId188"/>
    <p:sldId id="1111" r:id="rId189"/>
    <p:sldId id="1112" r:id="rId190"/>
    <p:sldId id="1113" r:id="rId191"/>
    <p:sldId id="1114" r:id="rId192"/>
    <p:sldId id="1115" r:id="rId193"/>
    <p:sldId id="1116" r:id="rId194"/>
    <p:sldId id="1117" r:id="rId195"/>
    <p:sldId id="1118" r:id="rId196"/>
    <p:sldId id="1119" r:id="rId197"/>
    <p:sldId id="1120" r:id="rId198"/>
    <p:sldId id="1121" r:id="rId199"/>
    <p:sldId id="1122" r:id="rId200"/>
    <p:sldId id="1123" r:id="rId201"/>
    <p:sldId id="1124" r:id="rId202"/>
    <p:sldId id="1132" r:id="rId203"/>
    <p:sldId id="1125" r:id="rId204"/>
    <p:sldId id="1126" r:id="rId205"/>
    <p:sldId id="1127" r:id="rId206"/>
    <p:sldId id="1128" r:id="rId207"/>
    <p:sldId id="1129" r:id="rId208"/>
    <p:sldId id="1130" r:id="rId209"/>
    <p:sldId id="1131" r:id="rId210"/>
    <p:sldId id="347" r:id="rId211"/>
    <p:sldId id="350" r:id="rId212"/>
    <p:sldId id="1108" r:id="rId213"/>
    <p:sldId id="1109" r:id="rId214"/>
    <p:sldId id="1110" r:id="rId215"/>
    <p:sldId id="351" r:id="rId216"/>
    <p:sldId id="349" r:id="rId217"/>
    <p:sldId id="348" r:id="rId2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2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223366"/>
    <a:srgbClr val="0000A8"/>
    <a:srgbClr val="0000FF"/>
    <a:srgbClr val="001131"/>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76314-9E32-5D10-8F87-4775AB54C430}" v="10" dt="2023-08-24T12:43:15.733"/>
    <p1510:client id="{34AA7CA9-2C4B-4854-F9F1-0DE857CAB772}" v="11" dt="2023-08-18T12:42:19.169"/>
    <p1510:client id="{394EA5BE-1020-00EE-D580-FF4931DC90B8}" v="1" dt="2023-08-17T15:06:29.869"/>
    <p1510:client id="{4BA03FEE-618C-A4CD-4BD4-CACE28E6B3EB}" v="14" dt="2023-08-17T17:23:11.688"/>
    <p1510:client id="{563D7B8A-EE96-1D3A-5624-ABDC2719C9B4}" v="24" dt="2023-08-17T09:15:58.434"/>
    <p1510:client id="{627D1F58-5CC1-52BC-2CE4-8CCA6EF3F491}" v="1" dt="2023-08-23T11:19:06.889"/>
    <p1510:client id="{687A45A8-E8A4-8FB0-D497-B1D8C8ADD542}" v="116" dt="2023-08-24T10:48:16.611"/>
    <p1510:client id="{73348203-CBDD-14E7-15E7-419C8D3C5E2C}" v="14" dt="2023-09-01T02:22:56.514"/>
    <p1510:client id="{91594FA0-7CAF-CBBC-88B8-B47E8A9C346B}" v="11" dt="2023-08-17T18:06:39.487"/>
    <p1510:client id="{99316D9E-1A10-4373-7FE1-8121526CD8AF}" v="170" dt="2023-08-17T06:17:54.111"/>
    <p1510:client id="{9F0AB833-D10D-6355-B9CB-8B205DC98766}" v="66" dt="2023-08-24T09:53:39.460"/>
    <p1510:client id="{AD5241D0-E4DD-69E6-3814-D8F5F778A2A1}" v="23" dt="2023-08-21T04:24:55.667"/>
    <p1510:client id="{C4A24B7F-6BE4-EEA6-C760-F18EAA503F44}" v="14" dt="2023-08-24T11:01:36.902"/>
    <p1510:client id="{E93678FF-3BBD-A92F-EF76-4D0583C2A315}" v="36" dt="2023-08-17T14:49:58.978"/>
    <p1510:client id="{F9C67D0A-2F21-CB86-33A7-DCB8E59DE233}" v="39" dt="2023-08-04T16:50:29.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144"/>
        <p:guide orient="horz" pos="828"/>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customschemas.google.com/relationships/presentationmetadata" Target="metadata"/><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presProps" Target="presProp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viewProps" Target="viewProps.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notesMaster" Target="notesMasters/notesMaster1.xml"/><Relationship Id="rId3" Type="http://schemas.openxmlformats.org/officeDocument/2006/relationships/customXml" Target="../customXml/item3.xml"/><Relationship Id="rId214" Type="http://schemas.openxmlformats.org/officeDocument/2006/relationships/slide" Target="slides/slide210.xml"/><Relationship Id="rId230" Type="http://schemas.openxmlformats.org/officeDocument/2006/relationships/theme" Target="theme/theme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231" Type="http://schemas.openxmlformats.org/officeDocument/2006/relationships/tableStyles" Target="tableStyles.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microsoft.com/office/2016/11/relationships/changesInfo" Target="changesInfos/changesInfo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microsoft.com/office/2015/10/relationships/revisionInfo" Target="revisionInfo.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8645462b1ce90d8f57e0e3c0d996380e791087e03f4031d3ecfbc0bfce8d61::" providerId="AD" clId="Web-{C4A24B7F-6BE4-EEA6-C760-F18EAA503F44}"/>
    <pc:docChg chg="modSld">
      <pc:chgData name="Guest User" userId="S::urn:spo:anon#d48645462b1ce90d8f57e0e3c0d996380e791087e03f4031d3ecfbc0bfce8d61::" providerId="AD" clId="Web-{C4A24B7F-6BE4-EEA6-C760-F18EAA503F44}" dt="2023-08-24T11:01:36.511" v="423"/>
      <pc:docMkLst>
        <pc:docMk/>
      </pc:docMkLst>
      <pc:sldChg chg="modNotes">
        <pc:chgData name="Guest User" userId="S::urn:spo:anon#d48645462b1ce90d8f57e0e3c0d996380e791087e03f4031d3ecfbc0bfce8d61::" providerId="AD" clId="Web-{C4A24B7F-6BE4-EEA6-C760-F18EAA503F44}" dt="2023-08-24T10:58:40.071" v="265"/>
        <pc:sldMkLst>
          <pc:docMk/>
          <pc:sldMk cId="1660514816" sldId="347"/>
        </pc:sldMkLst>
      </pc:sldChg>
      <pc:sldChg chg="modNotes">
        <pc:chgData name="Guest User" userId="S::urn:spo:anon#d48645462b1ce90d8f57e0e3c0d996380e791087e03f4031d3ecfbc0bfce8d61::" providerId="AD" clId="Web-{C4A24B7F-6BE4-EEA6-C760-F18EAA503F44}" dt="2023-08-24T11:01:36.511" v="423"/>
        <pc:sldMkLst>
          <pc:docMk/>
          <pc:sldMk cId="3709190096" sldId="349"/>
        </pc:sldMkLst>
      </pc:sldChg>
      <pc:sldChg chg="modNotes">
        <pc:chgData name="Guest User" userId="S::urn:spo:anon#d48645462b1ce90d8f57e0e3c0d996380e791087e03f4031d3ecfbc0bfce8d61::" providerId="AD" clId="Web-{C4A24B7F-6BE4-EEA6-C760-F18EAA503F44}" dt="2023-08-24T11:00:31.322" v="390"/>
        <pc:sldMkLst>
          <pc:docMk/>
          <pc:sldMk cId="2143374494" sldId="350"/>
        </pc:sldMkLst>
      </pc:sldChg>
      <pc:sldChg chg="modNotes">
        <pc:chgData name="Guest User" userId="S::urn:spo:anon#d48645462b1ce90d8f57e0e3c0d996380e791087e03f4031d3ecfbc0bfce8d61::" providerId="AD" clId="Web-{C4A24B7F-6BE4-EEA6-C760-F18EAA503F44}" dt="2023-08-24T11:01:00.089" v="403"/>
        <pc:sldMkLst>
          <pc:docMk/>
          <pc:sldMk cId="2829470872" sldId="351"/>
        </pc:sldMkLst>
      </pc:sldChg>
      <pc:sldChg chg="modNotes">
        <pc:chgData name="Guest User" userId="S::urn:spo:anon#d48645462b1ce90d8f57e0e3c0d996380e791087e03f4031d3ecfbc0bfce8d61::" providerId="AD" clId="Web-{C4A24B7F-6BE4-EEA6-C760-F18EAA503F44}" dt="2023-08-24T11:00:41.041" v="393"/>
        <pc:sldMkLst>
          <pc:docMk/>
          <pc:sldMk cId="2085013617" sldId="1108"/>
        </pc:sldMkLst>
      </pc:sldChg>
      <pc:sldChg chg="modNotes">
        <pc:chgData name="Guest User" userId="S::urn:spo:anon#d48645462b1ce90d8f57e0e3c0d996380e791087e03f4031d3ecfbc0bfce8d61::" providerId="AD" clId="Web-{C4A24B7F-6BE4-EEA6-C760-F18EAA503F44}" dt="2023-08-24T11:00:47.026" v="396"/>
        <pc:sldMkLst>
          <pc:docMk/>
          <pc:sldMk cId="2552046678" sldId="1109"/>
        </pc:sldMkLst>
      </pc:sldChg>
      <pc:sldChg chg="modNotes">
        <pc:chgData name="Guest User" userId="S::urn:spo:anon#d48645462b1ce90d8f57e0e3c0d996380e791087e03f4031d3ecfbc0bfce8d61::" providerId="AD" clId="Web-{C4A24B7F-6BE4-EEA6-C760-F18EAA503F44}" dt="2023-08-24T11:00:52.620" v="399"/>
        <pc:sldMkLst>
          <pc:docMk/>
          <pc:sldMk cId="4162049698" sldId="1110"/>
        </pc:sldMkLst>
      </pc:sldChg>
      <pc:sldChg chg="modNotes">
        <pc:chgData name="Guest User" userId="S::urn:spo:anon#d48645462b1ce90d8f57e0e3c0d996380e791087e03f4031d3ecfbc0bfce8d61::" providerId="AD" clId="Web-{C4A24B7F-6BE4-EEA6-C760-F18EAA503F44}" dt="2023-08-24T10:51:51.158" v="56"/>
        <pc:sldMkLst>
          <pc:docMk/>
          <pc:sldMk cId="3160022516" sldId="1122"/>
        </pc:sldMkLst>
      </pc:sldChg>
      <pc:sldChg chg="modNotes">
        <pc:chgData name="Guest User" userId="S::urn:spo:anon#d48645462b1ce90d8f57e0e3c0d996380e791087e03f4031d3ecfbc0bfce8d61::" providerId="AD" clId="Web-{C4A24B7F-6BE4-EEA6-C760-F18EAA503F44}" dt="2023-08-24T10:52:36.252" v="100"/>
        <pc:sldMkLst>
          <pc:docMk/>
          <pc:sldMk cId="2578579837" sldId="1123"/>
        </pc:sldMkLst>
      </pc:sldChg>
      <pc:sldChg chg="modNotes">
        <pc:chgData name="Guest User" userId="S::urn:spo:anon#d48645462b1ce90d8f57e0e3c0d996380e791087e03f4031d3ecfbc0bfce8d61::" providerId="AD" clId="Web-{C4A24B7F-6BE4-EEA6-C760-F18EAA503F44}" dt="2023-08-24T10:52:50.706" v="103"/>
        <pc:sldMkLst>
          <pc:docMk/>
          <pc:sldMk cId="4270824604" sldId="1124"/>
        </pc:sldMkLst>
      </pc:sldChg>
      <pc:sldChg chg="modNotes">
        <pc:chgData name="Guest User" userId="S::urn:spo:anon#d48645462b1ce90d8f57e0e3c0d996380e791087e03f4031d3ecfbc0bfce8d61::" providerId="AD" clId="Web-{C4A24B7F-6BE4-EEA6-C760-F18EAA503F44}" dt="2023-08-24T10:53:57.988" v="119"/>
        <pc:sldMkLst>
          <pc:docMk/>
          <pc:sldMk cId="821706205" sldId="1125"/>
        </pc:sldMkLst>
      </pc:sldChg>
      <pc:sldChg chg="modNotes">
        <pc:chgData name="Guest User" userId="S::urn:spo:anon#d48645462b1ce90d8f57e0e3c0d996380e791087e03f4031d3ecfbc0bfce8d61::" providerId="AD" clId="Web-{C4A24B7F-6BE4-EEA6-C760-F18EAA503F44}" dt="2023-08-24T10:54:33.582" v="136"/>
        <pc:sldMkLst>
          <pc:docMk/>
          <pc:sldMk cId="425210611" sldId="1126"/>
        </pc:sldMkLst>
      </pc:sldChg>
      <pc:sldChg chg="modNotes">
        <pc:chgData name="Guest User" userId="S::urn:spo:anon#d48645462b1ce90d8f57e0e3c0d996380e791087e03f4031d3ecfbc0bfce8d61::" providerId="AD" clId="Web-{C4A24B7F-6BE4-EEA6-C760-F18EAA503F44}" dt="2023-08-24T10:55:04.458" v="188"/>
        <pc:sldMkLst>
          <pc:docMk/>
          <pc:sldMk cId="3647979366" sldId="1127"/>
        </pc:sldMkLst>
      </pc:sldChg>
      <pc:sldChg chg="modNotes">
        <pc:chgData name="Guest User" userId="S::urn:spo:anon#d48645462b1ce90d8f57e0e3c0d996380e791087e03f4031d3ecfbc0bfce8d61::" providerId="AD" clId="Web-{C4A24B7F-6BE4-EEA6-C760-F18EAA503F44}" dt="2023-08-24T10:56:12.600" v="198"/>
        <pc:sldMkLst>
          <pc:docMk/>
          <pc:sldMk cId="3432038150" sldId="1128"/>
        </pc:sldMkLst>
      </pc:sldChg>
      <pc:sldChg chg="modNotes">
        <pc:chgData name="Guest User" userId="S::urn:spo:anon#d48645462b1ce90d8f57e0e3c0d996380e791087e03f4031d3ecfbc0bfce8d61::" providerId="AD" clId="Web-{C4A24B7F-6BE4-EEA6-C760-F18EAA503F44}" dt="2023-08-24T10:56:51.585" v="219"/>
        <pc:sldMkLst>
          <pc:docMk/>
          <pc:sldMk cId="3115313353" sldId="1129"/>
        </pc:sldMkLst>
      </pc:sldChg>
      <pc:sldChg chg="modNotes">
        <pc:chgData name="Guest User" userId="S::urn:spo:anon#d48645462b1ce90d8f57e0e3c0d996380e791087e03f4031d3ecfbc0bfce8d61::" providerId="AD" clId="Web-{C4A24B7F-6BE4-EEA6-C760-F18EAA503F44}" dt="2023-08-24T10:57:32.773" v="227"/>
        <pc:sldMkLst>
          <pc:docMk/>
          <pc:sldMk cId="2011140058" sldId="1131"/>
        </pc:sldMkLst>
      </pc:sldChg>
      <pc:sldChg chg="modNotes">
        <pc:chgData name="Guest User" userId="S::urn:spo:anon#d48645462b1ce90d8f57e0e3c0d996380e791087e03f4031d3ecfbc0bfce8d61::" providerId="AD" clId="Web-{C4A24B7F-6BE4-EEA6-C760-F18EAA503F44}" dt="2023-08-24T10:53:31.300" v="113"/>
        <pc:sldMkLst>
          <pc:docMk/>
          <pc:sldMk cId="3305771373" sldId="1132"/>
        </pc:sldMkLst>
      </pc:sldChg>
    </pc:docChg>
  </pc:docChgLst>
  <pc:docChgLst>
    <pc:chgData name="Shashank Shekhar" userId="S::shashank@edunetfoundation.org::0008d1ff-90e7-469a-9966-0dcad996503d" providerId="AD" clId="Web-{99316D9E-1A10-4373-7FE1-8121526CD8AF}"/>
    <pc:docChg chg="delSld modSld sldOrd">
      <pc:chgData name="Shashank Shekhar" userId="S::shashank@edunetfoundation.org::0008d1ff-90e7-469a-9966-0dcad996503d" providerId="AD" clId="Web-{99316D9E-1A10-4373-7FE1-8121526CD8AF}" dt="2023-08-17T06:19:38.959" v="709"/>
      <pc:docMkLst>
        <pc:docMk/>
      </pc:docMkLst>
      <pc:sldChg chg="modNotes">
        <pc:chgData name="Shashank Shekhar" userId="S::shashank@edunetfoundation.org::0008d1ff-90e7-469a-9966-0dcad996503d" providerId="AD" clId="Web-{99316D9E-1A10-4373-7FE1-8121526CD8AF}" dt="2023-08-17T03:52:18.209" v="68"/>
        <pc:sldMkLst>
          <pc:docMk/>
          <pc:sldMk cId="0" sldId="257"/>
        </pc:sldMkLst>
      </pc:sldChg>
      <pc:sldChg chg="modNotes">
        <pc:chgData name="Shashank Shekhar" userId="S::shashank@edunetfoundation.org::0008d1ff-90e7-469a-9966-0dcad996503d" providerId="AD" clId="Web-{99316D9E-1A10-4373-7FE1-8121526CD8AF}" dt="2023-08-17T03:51:20.113" v="18"/>
        <pc:sldMkLst>
          <pc:docMk/>
          <pc:sldMk cId="0" sldId="292"/>
        </pc:sldMkLst>
      </pc:sldChg>
      <pc:sldChg chg="modNotes">
        <pc:chgData name="Shashank Shekhar" userId="S::shashank@edunetfoundation.org::0008d1ff-90e7-469a-9966-0dcad996503d" providerId="AD" clId="Web-{99316D9E-1A10-4373-7FE1-8121526CD8AF}" dt="2023-08-17T06:00:05.287" v="469"/>
        <pc:sldMkLst>
          <pc:docMk/>
          <pc:sldMk cId="3823465259" sldId="309"/>
        </pc:sldMkLst>
      </pc:sldChg>
      <pc:sldChg chg="modNotes">
        <pc:chgData name="Shashank Shekhar" userId="S::shashank@edunetfoundation.org::0008d1ff-90e7-469a-9966-0dcad996503d" providerId="AD" clId="Web-{99316D9E-1A10-4373-7FE1-8121526CD8AF}" dt="2023-08-17T06:00:55.476" v="477"/>
        <pc:sldMkLst>
          <pc:docMk/>
          <pc:sldMk cId="692731980" sldId="310"/>
        </pc:sldMkLst>
      </pc:sldChg>
      <pc:sldChg chg="delSp">
        <pc:chgData name="Shashank Shekhar" userId="S::shashank@edunetfoundation.org::0008d1ff-90e7-469a-9966-0dcad996503d" providerId="AD" clId="Web-{99316D9E-1A10-4373-7FE1-8121526CD8AF}" dt="2023-08-17T05:56:41.060" v="450"/>
        <pc:sldMkLst>
          <pc:docMk/>
          <pc:sldMk cId="1194982131" sldId="316"/>
        </pc:sldMkLst>
        <pc:spChg chg="del">
          <ac:chgData name="Shashank Shekhar" userId="S::shashank@edunetfoundation.org::0008d1ff-90e7-469a-9966-0dcad996503d" providerId="AD" clId="Web-{99316D9E-1A10-4373-7FE1-8121526CD8AF}" dt="2023-08-17T05:56:41.060" v="450"/>
          <ac:spMkLst>
            <pc:docMk/>
            <pc:sldMk cId="1194982131" sldId="316"/>
            <ac:spMk id="6" creationId="{B2E5176E-A012-B09D-2EB5-7DD53B35270F}"/>
          </ac:spMkLst>
        </pc:spChg>
      </pc:sldChg>
      <pc:sldChg chg="delSp">
        <pc:chgData name="Shashank Shekhar" userId="S::shashank@edunetfoundation.org::0008d1ff-90e7-469a-9966-0dcad996503d" providerId="AD" clId="Web-{99316D9E-1A10-4373-7FE1-8121526CD8AF}" dt="2023-08-17T05:57:47" v="452"/>
        <pc:sldMkLst>
          <pc:docMk/>
          <pc:sldMk cId="1345476500" sldId="319"/>
        </pc:sldMkLst>
        <pc:spChg chg="del">
          <ac:chgData name="Shashank Shekhar" userId="S::shashank@edunetfoundation.org::0008d1ff-90e7-469a-9966-0dcad996503d" providerId="AD" clId="Web-{99316D9E-1A10-4373-7FE1-8121526CD8AF}" dt="2023-08-17T05:57:47" v="452"/>
          <ac:spMkLst>
            <pc:docMk/>
            <pc:sldMk cId="1345476500" sldId="319"/>
            <ac:spMk id="6" creationId="{37BEFF27-86FC-15F4-0BB8-F7FC0FA363E3}"/>
          </ac:spMkLst>
        </pc:spChg>
      </pc:sldChg>
      <pc:sldChg chg="modSp">
        <pc:chgData name="Shashank Shekhar" userId="S::shashank@edunetfoundation.org::0008d1ff-90e7-469a-9966-0dcad996503d" providerId="AD" clId="Web-{99316D9E-1A10-4373-7FE1-8121526CD8AF}" dt="2023-08-17T05:58:06.579" v="459" actId="20577"/>
        <pc:sldMkLst>
          <pc:docMk/>
          <pc:sldMk cId="1204442179" sldId="321"/>
        </pc:sldMkLst>
        <pc:spChg chg="mod">
          <ac:chgData name="Shashank Shekhar" userId="S::shashank@edunetfoundation.org::0008d1ff-90e7-469a-9966-0dcad996503d" providerId="AD" clId="Web-{99316D9E-1A10-4373-7FE1-8121526CD8AF}" dt="2023-08-17T05:58:06.579" v="459" actId="20577"/>
          <ac:spMkLst>
            <pc:docMk/>
            <pc:sldMk cId="1204442179" sldId="321"/>
            <ac:spMk id="5" creationId="{00000000-0000-0000-0000-000000000000}"/>
          </ac:spMkLst>
        </pc:spChg>
      </pc:sldChg>
      <pc:sldChg chg="modNotes">
        <pc:chgData name="Shashank Shekhar" userId="S::shashank@edunetfoundation.org::0008d1ff-90e7-469a-9966-0dcad996503d" providerId="AD" clId="Web-{99316D9E-1A10-4373-7FE1-8121526CD8AF}" dt="2023-08-17T05:58:50.971" v="461"/>
        <pc:sldMkLst>
          <pc:docMk/>
          <pc:sldMk cId="2860205916" sldId="324"/>
        </pc:sldMkLst>
      </pc:sldChg>
      <pc:sldChg chg="modSp">
        <pc:chgData name="Shashank Shekhar" userId="S::shashank@edunetfoundation.org::0008d1ff-90e7-469a-9966-0dcad996503d" providerId="AD" clId="Web-{99316D9E-1A10-4373-7FE1-8121526CD8AF}" dt="2023-08-17T05:59:08.363" v="463" actId="1076"/>
        <pc:sldMkLst>
          <pc:docMk/>
          <pc:sldMk cId="991257554" sldId="325"/>
        </pc:sldMkLst>
        <pc:spChg chg="mod">
          <ac:chgData name="Shashank Shekhar" userId="S::shashank@edunetfoundation.org::0008d1ff-90e7-469a-9966-0dcad996503d" providerId="AD" clId="Web-{99316D9E-1A10-4373-7FE1-8121526CD8AF}" dt="2023-08-17T05:58:59.378" v="462" actId="1076"/>
          <ac:spMkLst>
            <pc:docMk/>
            <pc:sldMk cId="991257554" sldId="325"/>
            <ac:spMk id="5" creationId="{00000000-0000-0000-0000-000000000000}"/>
          </ac:spMkLst>
        </pc:spChg>
        <pc:spChg chg="mod">
          <ac:chgData name="Shashank Shekhar" userId="S::shashank@edunetfoundation.org::0008d1ff-90e7-469a-9966-0dcad996503d" providerId="AD" clId="Web-{99316D9E-1A10-4373-7FE1-8121526CD8AF}" dt="2023-08-17T05:59:08.363" v="463" actId="1076"/>
          <ac:spMkLst>
            <pc:docMk/>
            <pc:sldMk cId="991257554" sldId="325"/>
            <ac:spMk id="7" creationId="{5651BBF1-183B-4A8B-A0C1-7EC76ECCAEA4}"/>
          </ac:spMkLst>
        </pc:spChg>
      </pc:sldChg>
      <pc:sldChg chg="modSp">
        <pc:chgData name="Shashank Shekhar" userId="S::shashank@edunetfoundation.org::0008d1ff-90e7-469a-9966-0dcad996503d" providerId="AD" clId="Web-{99316D9E-1A10-4373-7FE1-8121526CD8AF}" dt="2023-08-17T05:59:44.755" v="468" actId="20577"/>
        <pc:sldMkLst>
          <pc:docMk/>
          <pc:sldMk cId="2133414200" sldId="326"/>
        </pc:sldMkLst>
        <pc:spChg chg="mod">
          <ac:chgData name="Shashank Shekhar" userId="S::shashank@edunetfoundation.org::0008d1ff-90e7-469a-9966-0dcad996503d" providerId="AD" clId="Web-{99316D9E-1A10-4373-7FE1-8121526CD8AF}" dt="2023-08-17T05:59:44.755" v="468" actId="20577"/>
          <ac:spMkLst>
            <pc:docMk/>
            <pc:sldMk cId="2133414200" sldId="326"/>
            <ac:spMk id="5" creationId="{00000000-0000-0000-0000-000000000000}"/>
          </ac:spMkLst>
        </pc:spChg>
      </pc:sldChg>
      <pc:sldChg chg="modNotes">
        <pc:chgData name="Shashank Shekhar" userId="S::shashank@edunetfoundation.org::0008d1ff-90e7-469a-9966-0dcad996503d" providerId="AD" clId="Web-{99316D9E-1A10-4373-7FE1-8121526CD8AF}" dt="2023-08-17T06:01:35.837" v="490"/>
        <pc:sldMkLst>
          <pc:docMk/>
          <pc:sldMk cId="716632577" sldId="328"/>
        </pc:sldMkLst>
      </pc:sldChg>
      <pc:sldChg chg="modSp modNotes">
        <pc:chgData name="Shashank Shekhar" userId="S::shashank@edunetfoundation.org::0008d1ff-90e7-469a-9966-0dcad996503d" providerId="AD" clId="Web-{99316D9E-1A10-4373-7FE1-8121526CD8AF}" dt="2023-08-17T06:02:18.011" v="494"/>
        <pc:sldMkLst>
          <pc:docMk/>
          <pc:sldMk cId="4196064899" sldId="329"/>
        </pc:sldMkLst>
        <pc:spChg chg="mod">
          <ac:chgData name="Shashank Shekhar" userId="S::shashank@edunetfoundation.org::0008d1ff-90e7-469a-9966-0dcad996503d" providerId="AD" clId="Web-{99316D9E-1A10-4373-7FE1-8121526CD8AF}" dt="2023-08-17T06:01:22.321" v="489" actId="20577"/>
          <ac:spMkLst>
            <pc:docMk/>
            <pc:sldMk cId="4196064899" sldId="329"/>
            <ac:spMk id="5" creationId="{00000000-0000-0000-0000-000000000000}"/>
          </ac:spMkLst>
        </pc:spChg>
        <pc:spChg chg="mod">
          <ac:chgData name="Shashank Shekhar" userId="S::shashank@edunetfoundation.org::0008d1ff-90e7-469a-9966-0dcad996503d" providerId="AD" clId="Web-{99316D9E-1A10-4373-7FE1-8121526CD8AF}" dt="2023-08-17T06:01:15.461" v="486" actId="14100"/>
          <ac:spMkLst>
            <pc:docMk/>
            <pc:sldMk cId="4196064899" sldId="329"/>
            <ac:spMk id="8" creationId="{13441E97-1D28-4DB2-9FA1-6C78AE906472}"/>
          </ac:spMkLst>
        </pc:spChg>
      </pc:sldChg>
      <pc:sldChg chg="modNotes">
        <pc:chgData name="Shashank Shekhar" userId="S::shashank@edunetfoundation.org::0008d1ff-90e7-469a-9966-0dcad996503d" providerId="AD" clId="Web-{99316D9E-1A10-4373-7FE1-8121526CD8AF}" dt="2023-08-17T06:03:14.998" v="500"/>
        <pc:sldMkLst>
          <pc:docMk/>
          <pc:sldMk cId="3438366727" sldId="330"/>
        </pc:sldMkLst>
      </pc:sldChg>
      <pc:sldChg chg="modNotes">
        <pc:chgData name="Shashank Shekhar" userId="S::shashank@edunetfoundation.org::0008d1ff-90e7-469a-9966-0dcad996503d" providerId="AD" clId="Web-{99316D9E-1A10-4373-7FE1-8121526CD8AF}" dt="2023-08-17T06:04:20.891" v="513"/>
        <pc:sldMkLst>
          <pc:docMk/>
          <pc:sldMk cId="4047005392" sldId="332"/>
        </pc:sldMkLst>
      </pc:sldChg>
      <pc:sldChg chg="modNotes">
        <pc:chgData name="Shashank Shekhar" userId="S::shashank@edunetfoundation.org::0008d1ff-90e7-469a-9966-0dcad996503d" providerId="AD" clId="Web-{99316D9E-1A10-4373-7FE1-8121526CD8AF}" dt="2023-08-17T06:05:24.315" v="523"/>
        <pc:sldMkLst>
          <pc:docMk/>
          <pc:sldMk cId="3935611930" sldId="333"/>
        </pc:sldMkLst>
      </pc:sldChg>
      <pc:sldChg chg="modNotes">
        <pc:chgData name="Shashank Shekhar" userId="S::shashank@edunetfoundation.org::0008d1ff-90e7-469a-9966-0dcad996503d" providerId="AD" clId="Web-{99316D9E-1A10-4373-7FE1-8121526CD8AF}" dt="2023-08-17T06:06:04.020" v="529"/>
        <pc:sldMkLst>
          <pc:docMk/>
          <pc:sldMk cId="609075350" sldId="334"/>
        </pc:sldMkLst>
      </pc:sldChg>
      <pc:sldChg chg="modNotes">
        <pc:chgData name="Shashank Shekhar" userId="S::shashank@edunetfoundation.org::0008d1ff-90e7-469a-9966-0dcad996503d" providerId="AD" clId="Web-{99316D9E-1A10-4373-7FE1-8121526CD8AF}" dt="2023-08-17T06:06:34.255" v="535"/>
        <pc:sldMkLst>
          <pc:docMk/>
          <pc:sldMk cId="3697718575" sldId="335"/>
        </pc:sldMkLst>
      </pc:sldChg>
      <pc:sldChg chg="modNotes">
        <pc:chgData name="Shashank Shekhar" userId="S::shashank@edunetfoundation.org::0008d1ff-90e7-469a-9966-0dcad996503d" providerId="AD" clId="Web-{99316D9E-1A10-4373-7FE1-8121526CD8AF}" dt="2023-08-17T06:07:02.663" v="540"/>
        <pc:sldMkLst>
          <pc:docMk/>
          <pc:sldMk cId="201022499" sldId="336"/>
        </pc:sldMkLst>
      </pc:sldChg>
      <pc:sldChg chg="modNotes">
        <pc:chgData name="Shashank Shekhar" userId="S::shashank@edunetfoundation.org::0008d1ff-90e7-469a-9966-0dcad996503d" providerId="AD" clId="Web-{99316D9E-1A10-4373-7FE1-8121526CD8AF}" dt="2023-08-17T06:07:33.586" v="546"/>
        <pc:sldMkLst>
          <pc:docMk/>
          <pc:sldMk cId="1484324500" sldId="337"/>
        </pc:sldMkLst>
      </pc:sldChg>
      <pc:sldChg chg="modNotes">
        <pc:chgData name="Shashank Shekhar" userId="S::shashank@edunetfoundation.org::0008d1ff-90e7-469a-9966-0dcad996503d" providerId="AD" clId="Web-{99316D9E-1A10-4373-7FE1-8121526CD8AF}" dt="2023-08-17T03:52:25.959" v="70"/>
        <pc:sldMkLst>
          <pc:docMk/>
          <pc:sldMk cId="4228984833" sldId="343"/>
        </pc:sldMkLst>
      </pc:sldChg>
      <pc:sldChg chg="modNotes">
        <pc:chgData name="Shashank Shekhar" userId="S::shashank@edunetfoundation.org::0008d1ff-90e7-469a-9966-0dcad996503d" providerId="AD" clId="Web-{99316D9E-1A10-4373-7FE1-8121526CD8AF}" dt="2023-08-17T06:15:45.699" v="686"/>
        <pc:sldMkLst>
          <pc:docMk/>
          <pc:sldMk cId="1660514816" sldId="347"/>
        </pc:sldMkLst>
      </pc:sldChg>
      <pc:sldChg chg="modNotes">
        <pc:chgData name="Shashank Shekhar" userId="S::shashank@edunetfoundation.org::0008d1ff-90e7-469a-9966-0dcad996503d" providerId="AD" clId="Web-{99316D9E-1A10-4373-7FE1-8121526CD8AF}" dt="2023-08-17T06:17:14.156" v="704"/>
        <pc:sldMkLst>
          <pc:docMk/>
          <pc:sldMk cId="1882378288" sldId="348"/>
        </pc:sldMkLst>
      </pc:sldChg>
      <pc:sldChg chg="modNotes">
        <pc:chgData name="Shashank Shekhar" userId="S::shashank@edunetfoundation.org::0008d1ff-90e7-469a-9966-0dcad996503d" providerId="AD" clId="Web-{99316D9E-1A10-4373-7FE1-8121526CD8AF}" dt="2023-08-17T06:17:11.546" v="693"/>
        <pc:sldMkLst>
          <pc:docMk/>
          <pc:sldMk cId="3709190096" sldId="349"/>
        </pc:sldMkLst>
      </pc:sldChg>
      <pc:sldChg chg="modNotes">
        <pc:chgData name="Shashank Shekhar" userId="S::shashank@edunetfoundation.org::0008d1ff-90e7-469a-9966-0dcad996503d" providerId="AD" clId="Web-{99316D9E-1A10-4373-7FE1-8121526CD8AF}" dt="2023-08-17T06:16:00.747" v="687"/>
        <pc:sldMkLst>
          <pc:docMk/>
          <pc:sldMk cId="2143374494" sldId="350"/>
        </pc:sldMkLst>
      </pc:sldChg>
      <pc:sldChg chg="modNotes">
        <pc:chgData name="Shashank Shekhar" userId="S::shashank@edunetfoundation.org::0008d1ff-90e7-469a-9966-0dcad996503d" providerId="AD" clId="Web-{99316D9E-1A10-4373-7FE1-8121526CD8AF}" dt="2023-08-17T06:17:26.422" v="705"/>
        <pc:sldMkLst>
          <pc:docMk/>
          <pc:sldMk cId="2829470872" sldId="351"/>
        </pc:sldMkLst>
      </pc:sldChg>
      <pc:sldChg chg="ord modNotes">
        <pc:chgData name="Shashank Shekhar" userId="S::shashank@edunetfoundation.org::0008d1ff-90e7-469a-9966-0dcad996503d" providerId="AD" clId="Web-{99316D9E-1A10-4373-7FE1-8121526CD8AF}" dt="2023-08-17T03:53:57.337" v="100"/>
        <pc:sldMkLst>
          <pc:docMk/>
          <pc:sldMk cId="3042168897" sldId="352"/>
        </pc:sldMkLst>
      </pc:sldChg>
      <pc:sldChg chg="modNotes">
        <pc:chgData name="Shashank Shekhar" userId="S::shashank@edunetfoundation.org::0008d1ff-90e7-469a-9966-0dcad996503d" providerId="AD" clId="Web-{99316D9E-1A10-4373-7FE1-8121526CD8AF}" dt="2023-08-17T05:14:35.510" v="368"/>
        <pc:sldMkLst>
          <pc:docMk/>
          <pc:sldMk cId="3979388823" sldId="408"/>
        </pc:sldMkLst>
      </pc:sldChg>
      <pc:sldChg chg="modNotes">
        <pc:chgData name="Shashank Shekhar" userId="S::shashank@edunetfoundation.org::0008d1ff-90e7-469a-9966-0dcad996503d" providerId="AD" clId="Web-{99316D9E-1A10-4373-7FE1-8121526CD8AF}" dt="2023-08-17T05:47:28.194" v="405"/>
        <pc:sldMkLst>
          <pc:docMk/>
          <pc:sldMk cId="3661473838" sldId="409"/>
        </pc:sldMkLst>
      </pc:sldChg>
      <pc:sldChg chg="modSp">
        <pc:chgData name="Shashank Shekhar" userId="S::shashank@edunetfoundation.org::0008d1ff-90e7-469a-9966-0dcad996503d" providerId="AD" clId="Web-{99316D9E-1A10-4373-7FE1-8121526CD8AF}" dt="2023-08-17T05:14:46.511" v="370" actId="1076"/>
        <pc:sldMkLst>
          <pc:docMk/>
          <pc:sldMk cId="3266794225" sldId="411"/>
        </pc:sldMkLst>
        <pc:spChg chg="mod">
          <ac:chgData name="Shashank Shekhar" userId="S::shashank@edunetfoundation.org::0008d1ff-90e7-469a-9966-0dcad996503d" providerId="AD" clId="Web-{99316D9E-1A10-4373-7FE1-8121526CD8AF}" dt="2023-08-17T05:14:46.511" v="370" actId="1076"/>
          <ac:spMkLst>
            <pc:docMk/>
            <pc:sldMk cId="3266794225" sldId="411"/>
            <ac:spMk id="2" creationId="{00000000-0000-0000-0000-000000000000}"/>
          </ac:spMkLst>
        </pc:spChg>
      </pc:sldChg>
      <pc:sldChg chg="modSp modNotes">
        <pc:chgData name="Shashank Shekhar" userId="S::shashank@edunetfoundation.org::0008d1ff-90e7-469a-9966-0dcad996503d" providerId="AD" clId="Web-{99316D9E-1A10-4373-7FE1-8121526CD8AF}" dt="2023-08-17T05:15:26.403" v="380"/>
        <pc:sldMkLst>
          <pc:docMk/>
          <pc:sldMk cId="2112723381" sldId="412"/>
        </pc:sldMkLst>
        <pc:spChg chg="mod">
          <ac:chgData name="Shashank Shekhar" userId="S::shashank@edunetfoundation.org::0008d1ff-90e7-469a-9966-0dcad996503d" providerId="AD" clId="Web-{99316D9E-1A10-4373-7FE1-8121526CD8AF}" dt="2023-08-17T05:14:55.933" v="374" actId="1076"/>
          <ac:spMkLst>
            <pc:docMk/>
            <pc:sldMk cId="2112723381" sldId="412"/>
            <ac:spMk id="2" creationId="{00000000-0000-0000-0000-000000000000}"/>
          </ac:spMkLst>
        </pc:spChg>
      </pc:sldChg>
      <pc:sldChg chg="ord modNotes">
        <pc:chgData name="Shashank Shekhar" userId="S::shashank@edunetfoundation.org::0008d1ff-90e7-469a-9966-0dcad996503d" providerId="AD" clId="Web-{99316D9E-1A10-4373-7FE1-8121526CD8AF}" dt="2023-08-17T05:49:18.261" v="413"/>
        <pc:sldMkLst>
          <pc:docMk/>
          <pc:sldMk cId="874041432" sldId="413"/>
        </pc:sldMkLst>
      </pc:sldChg>
      <pc:sldChg chg="modSp">
        <pc:chgData name="Shashank Shekhar" userId="S::shashank@edunetfoundation.org::0008d1ff-90e7-469a-9966-0dcad996503d" providerId="AD" clId="Web-{99316D9E-1A10-4373-7FE1-8121526CD8AF}" dt="2023-08-17T05:15:42.607" v="385" actId="14100"/>
        <pc:sldMkLst>
          <pc:docMk/>
          <pc:sldMk cId="3844932902" sldId="415"/>
        </pc:sldMkLst>
        <pc:spChg chg="mod">
          <ac:chgData name="Shashank Shekhar" userId="S::shashank@edunetfoundation.org::0008d1ff-90e7-469a-9966-0dcad996503d" providerId="AD" clId="Web-{99316D9E-1A10-4373-7FE1-8121526CD8AF}" dt="2023-08-17T05:15:42.607" v="385" actId="14100"/>
          <ac:spMkLst>
            <pc:docMk/>
            <pc:sldMk cId="3844932902" sldId="415"/>
            <ac:spMk id="2" creationId="{00000000-0000-0000-0000-000000000000}"/>
          </ac:spMkLst>
        </pc:spChg>
      </pc:sldChg>
      <pc:sldChg chg="modNotes">
        <pc:chgData name="Shashank Shekhar" userId="S::shashank@edunetfoundation.org::0008d1ff-90e7-469a-9966-0dcad996503d" providerId="AD" clId="Web-{99316D9E-1A10-4373-7FE1-8121526CD8AF}" dt="2023-08-17T05:20:41.089" v="389"/>
        <pc:sldMkLst>
          <pc:docMk/>
          <pc:sldMk cId="813967046" sldId="416"/>
        </pc:sldMkLst>
      </pc:sldChg>
      <pc:sldChg chg="modNotes">
        <pc:chgData name="Shashank Shekhar" userId="S::shashank@edunetfoundation.org::0008d1ff-90e7-469a-9966-0dcad996503d" providerId="AD" clId="Web-{99316D9E-1A10-4373-7FE1-8121526CD8AF}" dt="2023-08-17T05:21:34.575" v="395"/>
        <pc:sldMkLst>
          <pc:docMk/>
          <pc:sldMk cId="2002950135" sldId="417"/>
        </pc:sldMkLst>
      </pc:sldChg>
      <pc:sldChg chg="modNotes">
        <pc:chgData name="Shashank Shekhar" userId="S::shashank@edunetfoundation.org::0008d1ff-90e7-469a-9966-0dcad996503d" providerId="AD" clId="Web-{99316D9E-1A10-4373-7FE1-8121526CD8AF}" dt="2023-08-17T05:50:42.436" v="415"/>
        <pc:sldMkLst>
          <pc:docMk/>
          <pc:sldMk cId="2833402794" sldId="418"/>
        </pc:sldMkLst>
      </pc:sldChg>
      <pc:sldChg chg="modSp">
        <pc:chgData name="Shashank Shekhar" userId="S::shashank@edunetfoundation.org::0008d1ff-90e7-469a-9966-0dcad996503d" providerId="AD" clId="Web-{99316D9E-1A10-4373-7FE1-8121526CD8AF}" dt="2023-08-17T05:21:54.436" v="396" actId="1076"/>
        <pc:sldMkLst>
          <pc:docMk/>
          <pc:sldMk cId="894285442" sldId="420"/>
        </pc:sldMkLst>
        <pc:spChg chg="mod">
          <ac:chgData name="Shashank Shekhar" userId="S::shashank@edunetfoundation.org::0008d1ff-90e7-469a-9966-0dcad996503d" providerId="AD" clId="Web-{99316D9E-1A10-4373-7FE1-8121526CD8AF}" dt="2023-08-17T05:21:54.436" v="396" actId="1076"/>
          <ac:spMkLst>
            <pc:docMk/>
            <pc:sldMk cId="894285442" sldId="420"/>
            <ac:spMk id="5" creationId="{29A92B76-9493-0922-AD35-F55577F96848}"/>
          </ac:spMkLst>
        </pc:spChg>
      </pc:sldChg>
      <pc:sldChg chg="modSp">
        <pc:chgData name="Shashank Shekhar" userId="S::shashank@edunetfoundation.org::0008d1ff-90e7-469a-9966-0dcad996503d" providerId="AD" clId="Web-{99316D9E-1A10-4373-7FE1-8121526CD8AF}" dt="2023-08-17T05:22:05.717" v="398" actId="1076"/>
        <pc:sldMkLst>
          <pc:docMk/>
          <pc:sldMk cId="1904004139" sldId="421"/>
        </pc:sldMkLst>
        <pc:spChg chg="mod">
          <ac:chgData name="Shashank Shekhar" userId="S::shashank@edunetfoundation.org::0008d1ff-90e7-469a-9966-0dcad996503d" providerId="AD" clId="Web-{99316D9E-1A10-4373-7FE1-8121526CD8AF}" dt="2023-08-17T05:22:05.717" v="398" actId="1076"/>
          <ac:spMkLst>
            <pc:docMk/>
            <pc:sldMk cId="1904004139" sldId="421"/>
            <ac:spMk id="2" creationId="{00000000-0000-0000-0000-000000000000}"/>
          </ac:spMkLst>
        </pc:spChg>
      </pc:sldChg>
      <pc:sldChg chg="modSp">
        <pc:chgData name="Shashank Shekhar" userId="S::shashank@edunetfoundation.org::0008d1ff-90e7-469a-9966-0dcad996503d" providerId="AD" clId="Web-{99316D9E-1A10-4373-7FE1-8121526CD8AF}" dt="2023-08-17T05:22:15.358" v="399" actId="20577"/>
        <pc:sldMkLst>
          <pc:docMk/>
          <pc:sldMk cId="1739447442" sldId="422"/>
        </pc:sldMkLst>
        <pc:spChg chg="mod">
          <ac:chgData name="Shashank Shekhar" userId="S::shashank@edunetfoundation.org::0008d1ff-90e7-469a-9966-0dcad996503d" providerId="AD" clId="Web-{99316D9E-1A10-4373-7FE1-8121526CD8AF}" dt="2023-08-17T05:22:15.358" v="399" actId="20577"/>
          <ac:spMkLst>
            <pc:docMk/>
            <pc:sldMk cId="1739447442" sldId="422"/>
            <ac:spMk id="2" creationId="{00000000-0000-0000-0000-000000000000}"/>
          </ac:spMkLst>
        </pc:spChg>
      </pc:sldChg>
      <pc:sldChg chg="modNotes">
        <pc:chgData name="Shashank Shekhar" userId="S::shashank@edunetfoundation.org::0008d1ff-90e7-469a-9966-0dcad996503d" providerId="AD" clId="Web-{99316D9E-1A10-4373-7FE1-8121526CD8AF}" dt="2023-08-17T05:52:09.565" v="427"/>
        <pc:sldMkLst>
          <pc:docMk/>
          <pc:sldMk cId="4062074414" sldId="423"/>
        </pc:sldMkLst>
      </pc:sldChg>
      <pc:sldChg chg="modNotes">
        <pc:chgData name="Shashank Shekhar" userId="S::shashank@edunetfoundation.org::0008d1ff-90e7-469a-9966-0dcad996503d" providerId="AD" clId="Web-{99316D9E-1A10-4373-7FE1-8121526CD8AF}" dt="2023-08-17T05:53:02.895" v="430"/>
        <pc:sldMkLst>
          <pc:docMk/>
          <pc:sldMk cId="3962543356" sldId="432"/>
        </pc:sldMkLst>
      </pc:sldChg>
      <pc:sldChg chg="modNotes">
        <pc:chgData name="Shashank Shekhar" userId="S::shashank@edunetfoundation.org::0008d1ff-90e7-469a-9966-0dcad996503d" providerId="AD" clId="Web-{99316D9E-1A10-4373-7FE1-8121526CD8AF}" dt="2023-08-17T05:54:37.258" v="439"/>
        <pc:sldMkLst>
          <pc:docMk/>
          <pc:sldMk cId="1526876929" sldId="435"/>
        </pc:sldMkLst>
      </pc:sldChg>
      <pc:sldChg chg="del modNotes">
        <pc:chgData name="Shashank Shekhar" userId="S::shashank@edunetfoundation.org::0008d1ff-90e7-469a-9966-0dcad996503d" providerId="AD" clId="Web-{99316D9E-1A10-4373-7FE1-8121526CD8AF}" dt="2023-08-17T05:55:27.901" v="441"/>
        <pc:sldMkLst>
          <pc:docMk/>
          <pc:sldMk cId="2396806515" sldId="438"/>
        </pc:sldMkLst>
      </pc:sldChg>
      <pc:sldChg chg="del">
        <pc:chgData name="Shashank Shekhar" userId="S::shashank@edunetfoundation.org::0008d1ff-90e7-469a-9966-0dcad996503d" providerId="AD" clId="Web-{99316D9E-1A10-4373-7FE1-8121526CD8AF}" dt="2023-08-17T05:55:28.713" v="442"/>
        <pc:sldMkLst>
          <pc:docMk/>
          <pc:sldMk cId="2781797837" sldId="439"/>
        </pc:sldMkLst>
      </pc:sldChg>
      <pc:sldChg chg="modNotes">
        <pc:chgData name="Shashank Shekhar" userId="S::shashank@edunetfoundation.org::0008d1ff-90e7-469a-9966-0dcad996503d" providerId="AD" clId="Web-{99316D9E-1A10-4373-7FE1-8121526CD8AF}" dt="2023-08-17T05:55:34.932" v="445"/>
        <pc:sldMkLst>
          <pc:docMk/>
          <pc:sldMk cId="2993542930" sldId="440"/>
        </pc:sldMkLst>
      </pc:sldChg>
      <pc:sldChg chg="modSp">
        <pc:chgData name="Shashank Shekhar" userId="S::shashank@edunetfoundation.org::0008d1ff-90e7-469a-9966-0dcad996503d" providerId="AD" clId="Web-{99316D9E-1A10-4373-7FE1-8121526CD8AF}" dt="2023-08-17T05:56:01.730" v="449" actId="20577"/>
        <pc:sldMkLst>
          <pc:docMk/>
          <pc:sldMk cId="57468900" sldId="444"/>
        </pc:sldMkLst>
        <pc:spChg chg="mod">
          <ac:chgData name="Shashank Shekhar" userId="S::shashank@edunetfoundation.org::0008d1ff-90e7-469a-9966-0dcad996503d" providerId="AD" clId="Web-{99316D9E-1A10-4373-7FE1-8121526CD8AF}" dt="2023-08-17T05:56:01.730" v="449" actId="20577"/>
          <ac:spMkLst>
            <pc:docMk/>
            <pc:sldMk cId="57468900" sldId="444"/>
            <ac:spMk id="61" creationId="{00000000-0000-0000-0000-000000000000}"/>
          </ac:spMkLst>
        </pc:spChg>
      </pc:sldChg>
      <pc:sldChg chg="modNotes">
        <pc:chgData name="Shashank Shekhar" userId="S::shashank@edunetfoundation.org::0008d1ff-90e7-469a-9966-0dcad996503d" providerId="AD" clId="Web-{99316D9E-1A10-4373-7FE1-8121526CD8AF}" dt="2023-08-17T03:52:09.880" v="67"/>
        <pc:sldMkLst>
          <pc:docMk/>
          <pc:sldMk cId="3781132704" sldId="1085"/>
        </pc:sldMkLst>
      </pc:sldChg>
      <pc:sldChg chg="modNotes">
        <pc:chgData name="Shashank Shekhar" userId="S::shashank@edunetfoundation.org::0008d1ff-90e7-469a-9966-0dcad996503d" providerId="AD" clId="Web-{99316D9E-1A10-4373-7FE1-8121526CD8AF}" dt="2023-08-17T06:16:17.576" v="688"/>
        <pc:sldMkLst>
          <pc:docMk/>
          <pc:sldMk cId="2085013617" sldId="1108"/>
        </pc:sldMkLst>
      </pc:sldChg>
      <pc:sldChg chg="modNotes">
        <pc:chgData name="Shashank Shekhar" userId="S::shashank@edunetfoundation.org::0008d1ff-90e7-469a-9966-0dcad996503d" providerId="AD" clId="Web-{99316D9E-1A10-4373-7FE1-8121526CD8AF}" dt="2023-08-17T06:16:36.154" v="690"/>
        <pc:sldMkLst>
          <pc:docMk/>
          <pc:sldMk cId="2552046678" sldId="1109"/>
        </pc:sldMkLst>
      </pc:sldChg>
      <pc:sldChg chg="modNotes">
        <pc:chgData name="Shashank Shekhar" userId="S::shashank@edunetfoundation.org::0008d1ff-90e7-469a-9966-0dcad996503d" providerId="AD" clId="Web-{99316D9E-1A10-4373-7FE1-8121526CD8AF}" dt="2023-08-17T06:16:48.749" v="691"/>
        <pc:sldMkLst>
          <pc:docMk/>
          <pc:sldMk cId="4162049698" sldId="1110"/>
        </pc:sldMkLst>
      </pc:sldChg>
      <pc:sldChg chg="modNotes">
        <pc:chgData name="Shashank Shekhar" userId="S::shashank@edunetfoundation.org::0008d1ff-90e7-469a-9966-0dcad996503d" providerId="AD" clId="Web-{99316D9E-1A10-4373-7FE1-8121526CD8AF}" dt="2023-08-17T06:19:38.959" v="709"/>
        <pc:sldMkLst>
          <pc:docMk/>
          <pc:sldMk cId="249237183" sldId="1111"/>
        </pc:sldMkLst>
      </pc:sldChg>
      <pc:sldChg chg="modNotes">
        <pc:chgData name="Shashank Shekhar" userId="S::shashank@edunetfoundation.org::0008d1ff-90e7-469a-9966-0dcad996503d" providerId="AD" clId="Web-{99316D9E-1A10-4373-7FE1-8121526CD8AF}" dt="2023-08-17T06:07:58.446" v="549"/>
        <pc:sldMkLst>
          <pc:docMk/>
          <pc:sldMk cId="2257242187" sldId="1112"/>
        </pc:sldMkLst>
      </pc:sldChg>
      <pc:sldChg chg="modNotes">
        <pc:chgData name="Shashank Shekhar" userId="S::shashank@edunetfoundation.org::0008d1ff-90e7-469a-9966-0dcad996503d" providerId="AD" clId="Web-{99316D9E-1A10-4373-7FE1-8121526CD8AF}" dt="2023-08-17T06:08:29.682" v="552"/>
        <pc:sldMkLst>
          <pc:docMk/>
          <pc:sldMk cId="2872091721" sldId="1113"/>
        </pc:sldMkLst>
      </pc:sldChg>
      <pc:sldChg chg="modNotes">
        <pc:chgData name="Shashank Shekhar" userId="S::shashank@edunetfoundation.org::0008d1ff-90e7-469a-9966-0dcad996503d" providerId="AD" clId="Web-{99316D9E-1A10-4373-7FE1-8121526CD8AF}" dt="2023-08-17T06:09:00.668" v="556"/>
        <pc:sldMkLst>
          <pc:docMk/>
          <pc:sldMk cId="708907099" sldId="1114"/>
        </pc:sldMkLst>
      </pc:sldChg>
      <pc:sldChg chg="modNotes">
        <pc:chgData name="Shashank Shekhar" userId="S::shashank@edunetfoundation.org::0008d1ff-90e7-469a-9966-0dcad996503d" providerId="AD" clId="Web-{99316D9E-1A10-4373-7FE1-8121526CD8AF}" dt="2023-08-17T06:09:28.872" v="559"/>
        <pc:sldMkLst>
          <pc:docMk/>
          <pc:sldMk cId="3248571297" sldId="1115"/>
        </pc:sldMkLst>
      </pc:sldChg>
      <pc:sldChg chg="modNotes">
        <pc:chgData name="Shashank Shekhar" userId="S::shashank@edunetfoundation.org::0008d1ff-90e7-469a-9966-0dcad996503d" providerId="AD" clId="Web-{99316D9E-1A10-4373-7FE1-8121526CD8AF}" dt="2023-08-17T06:09:47.185" v="561"/>
        <pc:sldMkLst>
          <pc:docMk/>
          <pc:sldMk cId="2841078241" sldId="1116"/>
        </pc:sldMkLst>
      </pc:sldChg>
      <pc:sldChg chg="modNotes">
        <pc:chgData name="Shashank Shekhar" userId="S::shashank@edunetfoundation.org::0008d1ff-90e7-469a-9966-0dcad996503d" providerId="AD" clId="Web-{99316D9E-1A10-4373-7FE1-8121526CD8AF}" dt="2023-08-17T06:10:17.217" v="565"/>
        <pc:sldMkLst>
          <pc:docMk/>
          <pc:sldMk cId="193241345" sldId="1117"/>
        </pc:sldMkLst>
      </pc:sldChg>
      <pc:sldChg chg="modNotes">
        <pc:chgData name="Shashank Shekhar" userId="S::shashank@edunetfoundation.org::0008d1ff-90e7-469a-9966-0dcad996503d" providerId="AD" clId="Web-{99316D9E-1A10-4373-7FE1-8121526CD8AF}" dt="2023-08-17T06:10:38.718" v="569"/>
        <pc:sldMkLst>
          <pc:docMk/>
          <pc:sldMk cId="2230619957" sldId="1118"/>
        </pc:sldMkLst>
      </pc:sldChg>
      <pc:sldChg chg="modNotes">
        <pc:chgData name="Shashank Shekhar" userId="S::shashank@edunetfoundation.org::0008d1ff-90e7-469a-9966-0dcad996503d" providerId="AD" clId="Web-{99316D9E-1A10-4373-7FE1-8121526CD8AF}" dt="2023-08-17T06:11:19.064" v="573"/>
        <pc:sldMkLst>
          <pc:docMk/>
          <pc:sldMk cId="1391486008" sldId="1119"/>
        </pc:sldMkLst>
      </pc:sldChg>
      <pc:sldChg chg="modNotes">
        <pc:chgData name="Shashank Shekhar" userId="S::shashank@edunetfoundation.org::0008d1ff-90e7-469a-9966-0dcad996503d" providerId="AD" clId="Web-{99316D9E-1A10-4373-7FE1-8121526CD8AF}" dt="2023-08-17T06:11:46.424" v="577"/>
        <pc:sldMkLst>
          <pc:docMk/>
          <pc:sldMk cId="760788769" sldId="1120"/>
        </pc:sldMkLst>
      </pc:sldChg>
      <pc:sldChg chg="modNotes">
        <pc:chgData name="Shashank Shekhar" userId="S::shashank@edunetfoundation.org::0008d1ff-90e7-469a-9966-0dcad996503d" providerId="AD" clId="Web-{99316D9E-1A10-4373-7FE1-8121526CD8AF}" dt="2023-08-17T06:12:30.113" v="584"/>
        <pc:sldMkLst>
          <pc:docMk/>
          <pc:sldMk cId="4166871038" sldId="1121"/>
        </pc:sldMkLst>
      </pc:sldChg>
      <pc:sldChg chg="modNotes">
        <pc:chgData name="Shashank Shekhar" userId="S::shashank@edunetfoundation.org::0008d1ff-90e7-469a-9966-0dcad996503d" providerId="AD" clId="Web-{99316D9E-1A10-4373-7FE1-8121526CD8AF}" dt="2023-08-17T06:13:03.083" v="591"/>
        <pc:sldMkLst>
          <pc:docMk/>
          <pc:sldMk cId="3160022516" sldId="1122"/>
        </pc:sldMkLst>
      </pc:sldChg>
      <pc:sldChg chg="modNotes">
        <pc:chgData name="Shashank Shekhar" userId="S::shashank@edunetfoundation.org::0008d1ff-90e7-469a-9966-0dcad996503d" providerId="AD" clId="Web-{99316D9E-1A10-4373-7FE1-8121526CD8AF}" dt="2023-08-17T06:13:30.522" v="593"/>
        <pc:sldMkLst>
          <pc:docMk/>
          <pc:sldMk cId="2578579837" sldId="1123"/>
        </pc:sldMkLst>
      </pc:sldChg>
      <pc:sldChg chg="modNotes">
        <pc:chgData name="Shashank Shekhar" userId="S::shashank@edunetfoundation.org::0008d1ff-90e7-469a-9966-0dcad996503d" providerId="AD" clId="Web-{99316D9E-1A10-4373-7FE1-8121526CD8AF}" dt="2023-08-17T06:13:37.882" v="595"/>
        <pc:sldMkLst>
          <pc:docMk/>
          <pc:sldMk cId="4270824604" sldId="1124"/>
        </pc:sldMkLst>
      </pc:sldChg>
      <pc:sldChg chg="modNotes">
        <pc:chgData name="Shashank Shekhar" userId="S::shashank@edunetfoundation.org::0008d1ff-90e7-469a-9966-0dcad996503d" providerId="AD" clId="Web-{99316D9E-1A10-4373-7FE1-8121526CD8AF}" dt="2023-08-17T06:14:18.180" v="600"/>
        <pc:sldMkLst>
          <pc:docMk/>
          <pc:sldMk cId="821706205" sldId="1125"/>
        </pc:sldMkLst>
      </pc:sldChg>
      <pc:sldChg chg="modNotes">
        <pc:chgData name="Shashank Shekhar" userId="S::shashank@edunetfoundation.org::0008d1ff-90e7-469a-9966-0dcad996503d" providerId="AD" clId="Web-{99316D9E-1A10-4373-7FE1-8121526CD8AF}" dt="2023-08-17T06:14:34.446" v="643"/>
        <pc:sldMkLst>
          <pc:docMk/>
          <pc:sldMk cId="425210611" sldId="1126"/>
        </pc:sldMkLst>
      </pc:sldChg>
      <pc:sldChg chg="modNotes">
        <pc:chgData name="Shashank Shekhar" userId="S::shashank@edunetfoundation.org::0008d1ff-90e7-469a-9966-0dcad996503d" providerId="AD" clId="Web-{99316D9E-1A10-4373-7FE1-8121526CD8AF}" dt="2023-08-17T06:14:42.869" v="645"/>
        <pc:sldMkLst>
          <pc:docMk/>
          <pc:sldMk cId="3647979366" sldId="1127"/>
        </pc:sldMkLst>
      </pc:sldChg>
      <pc:sldChg chg="modNotes">
        <pc:chgData name="Shashank Shekhar" userId="S::shashank@edunetfoundation.org::0008d1ff-90e7-469a-9966-0dcad996503d" providerId="AD" clId="Web-{99316D9E-1A10-4373-7FE1-8121526CD8AF}" dt="2023-08-17T06:14:53.791" v="648"/>
        <pc:sldMkLst>
          <pc:docMk/>
          <pc:sldMk cId="3432038150" sldId="1128"/>
        </pc:sldMkLst>
      </pc:sldChg>
      <pc:sldChg chg="modNotes">
        <pc:chgData name="Shashank Shekhar" userId="S::shashank@edunetfoundation.org::0008d1ff-90e7-469a-9966-0dcad996503d" providerId="AD" clId="Web-{99316D9E-1A10-4373-7FE1-8121526CD8AF}" dt="2023-08-17T06:15:01.604" v="650"/>
        <pc:sldMkLst>
          <pc:docMk/>
          <pc:sldMk cId="3115313353" sldId="1129"/>
        </pc:sldMkLst>
      </pc:sldChg>
      <pc:sldChg chg="modNotes">
        <pc:chgData name="Shashank Shekhar" userId="S::shashank@edunetfoundation.org::0008d1ff-90e7-469a-9966-0dcad996503d" providerId="AD" clId="Web-{99316D9E-1A10-4373-7FE1-8121526CD8AF}" dt="2023-08-17T06:15:09.448" v="659"/>
        <pc:sldMkLst>
          <pc:docMk/>
          <pc:sldMk cId="1374813131" sldId="1130"/>
        </pc:sldMkLst>
      </pc:sldChg>
      <pc:sldChg chg="modNotes">
        <pc:chgData name="Shashank Shekhar" userId="S::shashank@edunetfoundation.org::0008d1ff-90e7-469a-9966-0dcad996503d" providerId="AD" clId="Web-{99316D9E-1A10-4373-7FE1-8121526CD8AF}" dt="2023-08-17T06:15:21.667" v="685"/>
        <pc:sldMkLst>
          <pc:docMk/>
          <pc:sldMk cId="2011140058" sldId="1131"/>
        </pc:sldMkLst>
      </pc:sldChg>
      <pc:sldChg chg="modNotes">
        <pc:chgData name="Shashank Shekhar" userId="S::shashank@edunetfoundation.org::0008d1ff-90e7-469a-9966-0dcad996503d" providerId="AD" clId="Web-{99316D9E-1A10-4373-7FE1-8121526CD8AF}" dt="2023-08-17T06:14:09.227" v="598"/>
        <pc:sldMkLst>
          <pc:docMk/>
          <pc:sldMk cId="3305771373" sldId="1132"/>
        </pc:sldMkLst>
      </pc:sldChg>
      <pc:sldChg chg="delSp">
        <pc:chgData name="Shashank Shekhar" userId="S::shashank@edunetfoundation.org::0008d1ff-90e7-469a-9966-0dcad996503d" providerId="AD" clId="Web-{99316D9E-1A10-4373-7FE1-8121526CD8AF}" dt="2023-08-17T05:56:50.373" v="451"/>
        <pc:sldMkLst>
          <pc:docMk/>
          <pc:sldMk cId="1193915063" sldId="1133"/>
        </pc:sldMkLst>
        <pc:spChg chg="del">
          <ac:chgData name="Shashank Shekhar" userId="S::shashank@edunetfoundation.org::0008d1ff-90e7-469a-9966-0dcad996503d" providerId="AD" clId="Web-{99316D9E-1A10-4373-7FE1-8121526CD8AF}" dt="2023-08-17T05:56:50.373" v="451"/>
          <ac:spMkLst>
            <pc:docMk/>
            <pc:sldMk cId="1193915063" sldId="1133"/>
            <ac:spMk id="6" creationId="{B2E5176E-A012-B09D-2EB5-7DD53B35270F}"/>
          </ac:spMkLst>
        </pc:spChg>
      </pc:sldChg>
      <pc:sldChg chg="modNotes">
        <pc:chgData name="Shashank Shekhar" userId="S::shashank@edunetfoundation.org::0008d1ff-90e7-469a-9966-0dcad996503d" providerId="AD" clId="Web-{99316D9E-1A10-4373-7FE1-8121526CD8AF}" dt="2023-08-17T03:54:25.869" v="103"/>
        <pc:sldMkLst>
          <pc:docMk/>
          <pc:sldMk cId="2120534609" sldId="1251"/>
        </pc:sldMkLst>
      </pc:sldChg>
      <pc:sldChg chg="modNotes">
        <pc:chgData name="Shashank Shekhar" userId="S::shashank@edunetfoundation.org::0008d1ff-90e7-469a-9966-0dcad996503d" providerId="AD" clId="Web-{99316D9E-1A10-4373-7FE1-8121526CD8AF}" dt="2023-08-17T03:55:56.513" v="109"/>
        <pc:sldMkLst>
          <pc:docMk/>
          <pc:sldMk cId="3816685111" sldId="1252"/>
        </pc:sldMkLst>
      </pc:sldChg>
      <pc:sldChg chg="modNotes">
        <pc:chgData name="Shashank Shekhar" userId="S::shashank@edunetfoundation.org::0008d1ff-90e7-469a-9966-0dcad996503d" providerId="AD" clId="Web-{99316D9E-1A10-4373-7FE1-8121526CD8AF}" dt="2023-08-17T03:56:56.687" v="113"/>
        <pc:sldMkLst>
          <pc:docMk/>
          <pc:sldMk cId="2214089093" sldId="1253"/>
        </pc:sldMkLst>
      </pc:sldChg>
      <pc:sldChg chg="modNotes">
        <pc:chgData name="Shashank Shekhar" userId="S::shashank@edunetfoundation.org::0008d1ff-90e7-469a-9966-0dcad996503d" providerId="AD" clId="Web-{99316D9E-1A10-4373-7FE1-8121526CD8AF}" dt="2023-08-17T03:57:16.609" v="115"/>
        <pc:sldMkLst>
          <pc:docMk/>
          <pc:sldMk cId="1068578073" sldId="1254"/>
        </pc:sldMkLst>
      </pc:sldChg>
      <pc:sldChg chg="modSp modNotes">
        <pc:chgData name="Shashank Shekhar" userId="S::shashank@edunetfoundation.org::0008d1ff-90e7-469a-9966-0dcad996503d" providerId="AD" clId="Web-{99316D9E-1A10-4373-7FE1-8121526CD8AF}" dt="2023-08-17T03:58:49.441" v="118"/>
        <pc:sldMkLst>
          <pc:docMk/>
          <pc:sldMk cId="2397614420" sldId="1255"/>
        </pc:sldMkLst>
        <pc:spChg chg="mod">
          <ac:chgData name="Shashank Shekhar" userId="S::shashank@edunetfoundation.org::0008d1ff-90e7-469a-9966-0dcad996503d" providerId="AD" clId="Web-{99316D9E-1A10-4373-7FE1-8121526CD8AF}" dt="2023-08-17T03:57:53.704" v="116" actId="1076"/>
          <ac:spMkLst>
            <pc:docMk/>
            <pc:sldMk cId="2397614420" sldId="1255"/>
            <ac:spMk id="62" creationId="{00000000-0000-0000-0000-000000000000}"/>
          </ac:spMkLst>
        </pc:spChg>
      </pc:sldChg>
      <pc:sldChg chg="modSp">
        <pc:chgData name="Shashank Shekhar" userId="S::shashank@edunetfoundation.org::0008d1ff-90e7-469a-9966-0dcad996503d" providerId="AD" clId="Web-{99316D9E-1A10-4373-7FE1-8121526CD8AF}" dt="2023-08-17T03:59:24.629" v="128" actId="20577"/>
        <pc:sldMkLst>
          <pc:docMk/>
          <pc:sldMk cId="29494360" sldId="1256"/>
        </pc:sldMkLst>
        <pc:spChg chg="mod">
          <ac:chgData name="Shashank Shekhar" userId="S::shashank@edunetfoundation.org::0008d1ff-90e7-469a-9966-0dcad996503d" providerId="AD" clId="Web-{99316D9E-1A10-4373-7FE1-8121526CD8AF}" dt="2023-08-17T03:59:24.629" v="128" actId="20577"/>
          <ac:spMkLst>
            <pc:docMk/>
            <pc:sldMk cId="29494360" sldId="1256"/>
            <ac:spMk id="62" creationId="{00000000-0000-0000-0000-000000000000}"/>
          </ac:spMkLst>
        </pc:spChg>
      </pc:sldChg>
      <pc:sldChg chg="modSp modNotes">
        <pc:chgData name="Shashank Shekhar" userId="S::shashank@edunetfoundation.org::0008d1ff-90e7-469a-9966-0dcad996503d" providerId="AD" clId="Web-{99316D9E-1A10-4373-7FE1-8121526CD8AF}" dt="2023-08-17T04:01:14.289" v="143"/>
        <pc:sldMkLst>
          <pc:docMk/>
          <pc:sldMk cId="282011817" sldId="1257"/>
        </pc:sldMkLst>
        <pc:spChg chg="mod">
          <ac:chgData name="Shashank Shekhar" userId="S::shashank@edunetfoundation.org::0008d1ff-90e7-469a-9966-0dcad996503d" providerId="AD" clId="Web-{99316D9E-1A10-4373-7FE1-8121526CD8AF}" dt="2023-08-17T03:59:38.098" v="129" actId="1076"/>
          <ac:spMkLst>
            <pc:docMk/>
            <pc:sldMk cId="282011817" sldId="1257"/>
            <ac:spMk id="62" creationId="{00000000-0000-0000-0000-000000000000}"/>
          </ac:spMkLst>
        </pc:spChg>
        <pc:picChg chg="mod">
          <ac:chgData name="Shashank Shekhar" userId="S::shashank@edunetfoundation.org::0008d1ff-90e7-469a-9966-0dcad996503d" providerId="AD" clId="Web-{99316D9E-1A10-4373-7FE1-8121526CD8AF}" dt="2023-08-17T03:59:39.833" v="130" actId="1076"/>
          <ac:picMkLst>
            <pc:docMk/>
            <pc:sldMk cId="282011817" sldId="1257"/>
            <ac:picMk id="5" creationId="{FFD72C5A-C63E-E480-4C81-94EF6D3F316D}"/>
          </ac:picMkLst>
        </pc:picChg>
      </pc:sldChg>
      <pc:sldChg chg="modNotes">
        <pc:chgData name="Shashank Shekhar" userId="S::shashank@edunetfoundation.org::0008d1ff-90e7-469a-9966-0dcad996503d" providerId="AD" clId="Web-{99316D9E-1A10-4373-7FE1-8121526CD8AF}" dt="2023-08-17T04:02:21.698" v="149"/>
        <pc:sldMkLst>
          <pc:docMk/>
          <pc:sldMk cId="4133386976" sldId="1258"/>
        </pc:sldMkLst>
      </pc:sldChg>
      <pc:sldChg chg="addSp delSp modSp">
        <pc:chgData name="Shashank Shekhar" userId="S::shashank@edunetfoundation.org::0008d1ff-90e7-469a-9966-0dcad996503d" providerId="AD" clId="Web-{99316D9E-1A10-4373-7FE1-8121526CD8AF}" dt="2023-08-17T04:04:30.311" v="153" actId="14100"/>
        <pc:sldMkLst>
          <pc:docMk/>
          <pc:sldMk cId="4101798408" sldId="1262"/>
        </pc:sldMkLst>
        <pc:picChg chg="del">
          <ac:chgData name="Shashank Shekhar" userId="S::shashank@edunetfoundation.org::0008d1ff-90e7-469a-9966-0dcad996503d" providerId="AD" clId="Web-{99316D9E-1A10-4373-7FE1-8121526CD8AF}" dt="2023-08-17T04:04:26.061" v="150"/>
          <ac:picMkLst>
            <pc:docMk/>
            <pc:sldMk cId="4101798408" sldId="1262"/>
            <ac:picMk id="2" creationId="{50C6B6FE-E8C9-8465-9601-9D0822961A53}"/>
          </ac:picMkLst>
        </pc:picChg>
        <pc:picChg chg="add mod">
          <ac:chgData name="Shashank Shekhar" userId="S::shashank@edunetfoundation.org::0008d1ff-90e7-469a-9966-0dcad996503d" providerId="AD" clId="Web-{99316D9E-1A10-4373-7FE1-8121526CD8AF}" dt="2023-08-17T04:04:30.311" v="153" actId="14100"/>
          <ac:picMkLst>
            <pc:docMk/>
            <pc:sldMk cId="4101798408" sldId="1262"/>
            <ac:picMk id="4" creationId="{AA21FBA7-04B8-2A9A-8FC7-7C485706EF07}"/>
          </ac:picMkLst>
        </pc:picChg>
      </pc:sldChg>
      <pc:sldChg chg="modSp">
        <pc:chgData name="Shashank Shekhar" userId="S::shashank@edunetfoundation.org::0008d1ff-90e7-469a-9966-0dcad996503d" providerId="AD" clId="Web-{99316D9E-1A10-4373-7FE1-8121526CD8AF}" dt="2023-08-17T06:17:54.111" v="707" actId="1076"/>
        <pc:sldMkLst>
          <pc:docMk/>
          <pc:sldMk cId="1655001363" sldId="1265"/>
        </pc:sldMkLst>
        <pc:spChg chg="mod">
          <ac:chgData name="Shashank Shekhar" userId="S::shashank@edunetfoundation.org::0008d1ff-90e7-469a-9966-0dcad996503d" providerId="AD" clId="Web-{99316D9E-1A10-4373-7FE1-8121526CD8AF}" dt="2023-08-17T06:17:51.579" v="706" actId="14100"/>
          <ac:spMkLst>
            <pc:docMk/>
            <pc:sldMk cId="1655001363" sldId="1265"/>
            <ac:spMk id="3" creationId="{EB6B164F-1C1E-4F00-4B84-D485CB1EE648}"/>
          </ac:spMkLst>
        </pc:spChg>
        <pc:picChg chg="mod">
          <ac:chgData name="Shashank Shekhar" userId="S::shashank@edunetfoundation.org::0008d1ff-90e7-469a-9966-0dcad996503d" providerId="AD" clId="Web-{99316D9E-1A10-4373-7FE1-8121526CD8AF}" dt="2023-08-17T06:17:54.111" v="707" actId="1076"/>
          <ac:picMkLst>
            <pc:docMk/>
            <pc:sldMk cId="1655001363" sldId="1265"/>
            <ac:picMk id="4" creationId="{C511C4F0-9DC2-0F9F-5E5D-4E3C776D3228}"/>
          </ac:picMkLst>
        </pc:picChg>
      </pc:sldChg>
      <pc:sldChg chg="modNotes">
        <pc:chgData name="Shashank Shekhar" userId="S::shashank@edunetfoundation.org::0008d1ff-90e7-469a-9966-0dcad996503d" providerId="AD" clId="Web-{99316D9E-1A10-4373-7FE1-8121526CD8AF}" dt="2023-08-17T04:05:43.158" v="161"/>
        <pc:sldMkLst>
          <pc:docMk/>
          <pc:sldMk cId="4083830502" sldId="1271"/>
        </pc:sldMkLst>
      </pc:sldChg>
      <pc:sldChg chg="modNotes">
        <pc:chgData name="Shashank Shekhar" userId="S::shashank@edunetfoundation.org::0008d1ff-90e7-469a-9966-0dcad996503d" providerId="AD" clId="Web-{99316D9E-1A10-4373-7FE1-8121526CD8AF}" dt="2023-08-17T04:07:58.521" v="169"/>
        <pc:sldMkLst>
          <pc:docMk/>
          <pc:sldMk cId="3124730290" sldId="1279"/>
        </pc:sldMkLst>
      </pc:sldChg>
      <pc:sldChg chg="modNotes">
        <pc:chgData name="Shashank Shekhar" userId="S::shashank@edunetfoundation.org::0008d1ff-90e7-469a-9966-0dcad996503d" providerId="AD" clId="Web-{99316D9E-1A10-4373-7FE1-8121526CD8AF}" dt="2023-08-17T04:09:01.680" v="171"/>
        <pc:sldMkLst>
          <pc:docMk/>
          <pc:sldMk cId="3122669609" sldId="1288"/>
        </pc:sldMkLst>
      </pc:sldChg>
      <pc:sldChg chg="modNotes">
        <pc:chgData name="Shashank Shekhar" userId="S::shashank@edunetfoundation.org::0008d1ff-90e7-469a-9966-0dcad996503d" providerId="AD" clId="Web-{99316D9E-1A10-4373-7FE1-8121526CD8AF}" dt="2023-08-17T04:10:50.746" v="178"/>
        <pc:sldMkLst>
          <pc:docMk/>
          <pc:sldMk cId="2799018037" sldId="1289"/>
        </pc:sldMkLst>
      </pc:sldChg>
      <pc:sldChg chg="modNotes">
        <pc:chgData name="Shashank Shekhar" userId="S::shashank@edunetfoundation.org::0008d1ff-90e7-469a-9966-0dcad996503d" providerId="AD" clId="Web-{99316D9E-1A10-4373-7FE1-8121526CD8AF}" dt="2023-08-17T04:11:48.045" v="192"/>
        <pc:sldMkLst>
          <pc:docMk/>
          <pc:sldMk cId="673335551" sldId="1290"/>
        </pc:sldMkLst>
      </pc:sldChg>
      <pc:sldChg chg="modNotes">
        <pc:chgData name="Shashank Shekhar" userId="S::shashank@edunetfoundation.org::0008d1ff-90e7-469a-9966-0dcad996503d" providerId="AD" clId="Web-{99316D9E-1A10-4373-7FE1-8121526CD8AF}" dt="2023-08-17T04:13:11.891" v="198"/>
        <pc:sldMkLst>
          <pc:docMk/>
          <pc:sldMk cId="2900266087" sldId="1291"/>
        </pc:sldMkLst>
      </pc:sldChg>
      <pc:sldChg chg="modNotes">
        <pc:chgData name="Shashank Shekhar" userId="S::shashank@edunetfoundation.org::0008d1ff-90e7-469a-9966-0dcad996503d" providerId="AD" clId="Web-{99316D9E-1A10-4373-7FE1-8121526CD8AF}" dt="2023-08-17T04:16:21.476" v="200"/>
        <pc:sldMkLst>
          <pc:docMk/>
          <pc:sldMk cId="2622973714" sldId="1297"/>
        </pc:sldMkLst>
      </pc:sldChg>
      <pc:sldChg chg="modNotes">
        <pc:chgData name="Shashank Shekhar" userId="S::shashank@edunetfoundation.org::0008d1ff-90e7-469a-9966-0dcad996503d" providerId="AD" clId="Web-{99316D9E-1A10-4373-7FE1-8121526CD8AF}" dt="2023-08-17T04:17:08.681" v="204"/>
        <pc:sldMkLst>
          <pc:docMk/>
          <pc:sldMk cId="3349733581" sldId="1298"/>
        </pc:sldMkLst>
      </pc:sldChg>
      <pc:sldChg chg="modNotes">
        <pc:chgData name="Shashank Shekhar" userId="S::shashank@edunetfoundation.org::0008d1ff-90e7-469a-9966-0dcad996503d" providerId="AD" clId="Web-{99316D9E-1A10-4373-7FE1-8121526CD8AF}" dt="2023-08-17T04:17:53.495" v="212"/>
        <pc:sldMkLst>
          <pc:docMk/>
          <pc:sldMk cId="1530959784" sldId="1299"/>
        </pc:sldMkLst>
      </pc:sldChg>
      <pc:sldChg chg="modSp">
        <pc:chgData name="Shashank Shekhar" userId="S::shashank@edunetfoundation.org::0008d1ff-90e7-469a-9966-0dcad996503d" providerId="AD" clId="Web-{99316D9E-1A10-4373-7FE1-8121526CD8AF}" dt="2023-08-17T04:18:31.230" v="215" actId="20577"/>
        <pc:sldMkLst>
          <pc:docMk/>
          <pc:sldMk cId="2963504195" sldId="1305"/>
        </pc:sldMkLst>
        <pc:spChg chg="mod">
          <ac:chgData name="Shashank Shekhar" userId="S::shashank@edunetfoundation.org::0008d1ff-90e7-469a-9966-0dcad996503d" providerId="AD" clId="Web-{99316D9E-1A10-4373-7FE1-8121526CD8AF}" dt="2023-08-17T04:18:31.230" v="215" actId="20577"/>
          <ac:spMkLst>
            <pc:docMk/>
            <pc:sldMk cId="2963504195" sldId="1305"/>
            <ac:spMk id="3" creationId="{6CD12DD9-D34A-D75B-91C1-FA26447BDE07}"/>
          </ac:spMkLst>
        </pc:spChg>
      </pc:sldChg>
      <pc:sldChg chg="modSp">
        <pc:chgData name="Shashank Shekhar" userId="S::shashank@edunetfoundation.org::0008d1ff-90e7-469a-9966-0dcad996503d" providerId="AD" clId="Web-{99316D9E-1A10-4373-7FE1-8121526CD8AF}" dt="2023-08-17T04:18:43.199" v="219" actId="20577"/>
        <pc:sldMkLst>
          <pc:docMk/>
          <pc:sldMk cId="4148956358" sldId="1306"/>
        </pc:sldMkLst>
        <pc:spChg chg="mod">
          <ac:chgData name="Shashank Shekhar" userId="S::shashank@edunetfoundation.org::0008d1ff-90e7-469a-9966-0dcad996503d" providerId="AD" clId="Web-{99316D9E-1A10-4373-7FE1-8121526CD8AF}" dt="2023-08-17T04:18:43.199" v="219" actId="20577"/>
          <ac:spMkLst>
            <pc:docMk/>
            <pc:sldMk cId="4148956358" sldId="1306"/>
            <ac:spMk id="3" creationId="{6CD12DD9-D34A-D75B-91C1-FA26447BDE07}"/>
          </ac:spMkLst>
        </pc:spChg>
        <pc:spChg chg="mod">
          <ac:chgData name="Shashank Shekhar" userId="S::shashank@edunetfoundation.org::0008d1ff-90e7-469a-9966-0dcad996503d" providerId="AD" clId="Web-{99316D9E-1A10-4373-7FE1-8121526CD8AF}" dt="2023-08-17T04:18:38.418" v="216" actId="1076"/>
          <ac:spMkLst>
            <pc:docMk/>
            <pc:sldMk cId="4148956358" sldId="1306"/>
            <ac:spMk id="4" creationId="{7F53B412-E237-4284-2948-14003923A4F5}"/>
          </ac:spMkLst>
        </pc:spChg>
      </pc:sldChg>
      <pc:sldChg chg="del">
        <pc:chgData name="Shashank Shekhar" userId="S::shashank@edunetfoundation.org::0008d1ff-90e7-469a-9966-0dcad996503d" providerId="AD" clId="Web-{99316D9E-1A10-4373-7FE1-8121526CD8AF}" dt="2023-08-17T04:19:08.482" v="220"/>
        <pc:sldMkLst>
          <pc:docMk/>
          <pc:sldMk cId="1508608887" sldId="1318"/>
        </pc:sldMkLst>
      </pc:sldChg>
      <pc:sldChg chg="modNotes">
        <pc:chgData name="Shashank Shekhar" userId="S::shashank@edunetfoundation.org::0008d1ff-90e7-469a-9966-0dcad996503d" providerId="AD" clId="Web-{99316D9E-1A10-4373-7FE1-8121526CD8AF}" dt="2023-08-17T04:20:02.077" v="226"/>
        <pc:sldMkLst>
          <pc:docMk/>
          <pc:sldMk cId="1544533631" sldId="1319"/>
        </pc:sldMkLst>
      </pc:sldChg>
      <pc:sldChg chg="modSp modNotes">
        <pc:chgData name="Shashank Shekhar" userId="S::shashank@edunetfoundation.org::0008d1ff-90e7-469a-9966-0dcad996503d" providerId="AD" clId="Web-{99316D9E-1A10-4373-7FE1-8121526CD8AF}" dt="2023-08-17T04:25:10.603" v="243"/>
        <pc:sldMkLst>
          <pc:docMk/>
          <pc:sldMk cId="4276033834" sldId="1324"/>
        </pc:sldMkLst>
        <pc:spChg chg="mod">
          <ac:chgData name="Shashank Shekhar" userId="S::shashank@edunetfoundation.org::0008d1ff-90e7-469a-9966-0dcad996503d" providerId="AD" clId="Web-{99316D9E-1A10-4373-7FE1-8121526CD8AF}" dt="2023-08-17T04:20:28.219" v="227" actId="1076"/>
          <ac:spMkLst>
            <pc:docMk/>
            <pc:sldMk cId="4276033834" sldId="1324"/>
            <ac:spMk id="3" creationId="{6CD12DD9-D34A-D75B-91C1-FA26447BDE07}"/>
          </ac:spMkLst>
        </pc:spChg>
      </pc:sldChg>
      <pc:sldChg chg="modNotes">
        <pc:chgData name="Shashank Shekhar" userId="S::shashank@edunetfoundation.org::0008d1ff-90e7-469a-9966-0dcad996503d" providerId="AD" clId="Web-{99316D9E-1A10-4373-7FE1-8121526CD8AF}" dt="2023-08-17T04:25:53.480" v="245"/>
        <pc:sldMkLst>
          <pc:docMk/>
          <pc:sldMk cId="1839398760" sldId="1326"/>
        </pc:sldMkLst>
      </pc:sldChg>
      <pc:sldChg chg="modNotes">
        <pc:chgData name="Shashank Shekhar" userId="S::shashank@edunetfoundation.org::0008d1ff-90e7-469a-9966-0dcad996503d" providerId="AD" clId="Web-{99316D9E-1A10-4373-7FE1-8121526CD8AF}" dt="2023-08-17T04:31:40.288" v="247"/>
        <pc:sldMkLst>
          <pc:docMk/>
          <pc:sldMk cId="1921432161" sldId="1329"/>
        </pc:sldMkLst>
      </pc:sldChg>
      <pc:sldChg chg="modNotes">
        <pc:chgData name="Shashank Shekhar" userId="S::shashank@edunetfoundation.org::0008d1ff-90e7-469a-9966-0dcad996503d" providerId="AD" clId="Web-{99316D9E-1A10-4373-7FE1-8121526CD8AF}" dt="2023-08-17T04:31:55.554" v="250"/>
        <pc:sldMkLst>
          <pc:docMk/>
          <pc:sldMk cId="1295630604" sldId="1330"/>
        </pc:sldMkLst>
      </pc:sldChg>
      <pc:sldChg chg="modNotes">
        <pc:chgData name="Shashank Shekhar" userId="S::shashank@edunetfoundation.org::0008d1ff-90e7-469a-9966-0dcad996503d" providerId="AD" clId="Web-{99316D9E-1A10-4373-7FE1-8121526CD8AF}" dt="2023-08-17T04:32:15.336" v="254"/>
        <pc:sldMkLst>
          <pc:docMk/>
          <pc:sldMk cId="4009983416" sldId="1333"/>
        </pc:sldMkLst>
      </pc:sldChg>
      <pc:sldChg chg="modNotes">
        <pc:chgData name="Shashank Shekhar" userId="S::shashank@edunetfoundation.org::0008d1ff-90e7-469a-9966-0dcad996503d" providerId="AD" clId="Web-{99316D9E-1A10-4373-7FE1-8121526CD8AF}" dt="2023-08-17T04:37:43.878" v="258"/>
        <pc:sldMkLst>
          <pc:docMk/>
          <pc:sldMk cId="2585995329" sldId="1337"/>
        </pc:sldMkLst>
      </pc:sldChg>
      <pc:sldChg chg="modNotes">
        <pc:chgData name="Shashank Shekhar" userId="S::shashank@edunetfoundation.org::0008d1ff-90e7-469a-9966-0dcad996503d" providerId="AD" clId="Web-{99316D9E-1A10-4373-7FE1-8121526CD8AF}" dt="2023-08-17T04:41:24.480" v="262"/>
        <pc:sldMkLst>
          <pc:docMk/>
          <pc:sldMk cId="2467942888" sldId="1340"/>
        </pc:sldMkLst>
      </pc:sldChg>
      <pc:sldChg chg="modNotes">
        <pc:chgData name="Shashank Shekhar" userId="S::shashank@edunetfoundation.org::0008d1ff-90e7-469a-9966-0dcad996503d" providerId="AD" clId="Web-{99316D9E-1A10-4373-7FE1-8121526CD8AF}" dt="2023-08-17T04:41:54.387" v="267"/>
        <pc:sldMkLst>
          <pc:docMk/>
          <pc:sldMk cId="1558521294" sldId="1341"/>
        </pc:sldMkLst>
      </pc:sldChg>
      <pc:sldChg chg="modNotes">
        <pc:chgData name="Shashank Shekhar" userId="S::shashank@edunetfoundation.org::0008d1ff-90e7-469a-9966-0dcad996503d" providerId="AD" clId="Web-{99316D9E-1A10-4373-7FE1-8121526CD8AF}" dt="2023-08-17T04:42:12.059" v="269"/>
        <pc:sldMkLst>
          <pc:docMk/>
          <pc:sldMk cId="2834540201" sldId="1342"/>
        </pc:sldMkLst>
      </pc:sldChg>
      <pc:sldChg chg="modNotes">
        <pc:chgData name="Shashank Shekhar" userId="S::shashank@edunetfoundation.org::0008d1ff-90e7-469a-9966-0dcad996503d" providerId="AD" clId="Web-{99316D9E-1A10-4373-7FE1-8121526CD8AF}" dt="2023-08-17T04:42:43.639" v="277"/>
        <pc:sldMkLst>
          <pc:docMk/>
          <pc:sldMk cId="4092341062" sldId="1343"/>
        </pc:sldMkLst>
      </pc:sldChg>
      <pc:sldChg chg="modNotes">
        <pc:chgData name="Shashank Shekhar" userId="S::shashank@edunetfoundation.org::0008d1ff-90e7-469a-9966-0dcad996503d" providerId="AD" clId="Web-{99316D9E-1A10-4373-7FE1-8121526CD8AF}" dt="2023-08-17T04:42:59.217" v="279"/>
        <pc:sldMkLst>
          <pc:docMk/>
          <pc:sldMk cId="1120990285" sldId="1344"/>
        </pc:sldMkLst>
      </pc:sldChg>
      <pc:sldChg chg="modNotes">
        <pc:chgData name="Shashank Shekhar" userId="S::shashank@edunetfoundation.org::0008d1ff-90e7-469a-9966-0dcad996503d" providerId="AD" clId="Web-{99316D9E-1A10-4373-7FE1-8121526CD8AF}" dt="2023-08-17T04:43:46.906" v="285"/>
        <pc:sldMkLst>
          <pc:docMk/>
          <pc:sldMk cId="2424824551" sldId="1346"/>
        </pc:sldMkLst>
      </pc:sldChg>
      <pc:sldChg chg="modNotes">
        <pc:chgData name="Shashank Shekhar" userId="S::shashank@edunetfoundation.org::0008d1ff-90e7-469a-9966-0dcad996503d" providerId="AD" clId="Web-{99316D9E-1A10-4373-7FE1-8121526CD8AF}" dt="2023-08-17T04:46:00.301" v="292"/>
        <pc:sldMkLst>
          <pc:docMk/>
          <pc:sldMk cId="2744489194" sldId="1348"/>
        </pc:sldMkLst>
      </pc:sldChg>
      <pc:sldChg chg="modNotes">
        <pc:chgData name="Shashank Shekhar" userId="S::shashank@edunetfoundation.org::0008d1ff-90e7-469a-9966-0dcad996503d" providerId="AD" clId="Web-{99316D9E-1A10-4373-7FE1-8121526CD8AF}" dt="2023-08-17T04:46:34.693" v="297"/>
        <pc:sldMkLst>
          <pc:docMk/>
          <pc:sldMk cId="1891337240" sldId="1349"/>
        </pc:sldMkLst>
      </pc:sldChg>
      <pc:sldChg chg="modNotes">
        <pc:chgData name="Shashank Shekhar" userId="S::shashank@edunetfoundation.org::0008d1ff-90e7-469a-9966-0dcad996503d" providerId="AD" clId="Web-{99316D9E-1A10-4373-7FE1-8121526CD8AF}" dt="2023-08-17T05:05:31.112" v="305"/>
        <pc:sldMkLst>
          <pc:docMk/>
          <pc:sldMk cId="1018127593" sldId="1350"/>
        </pc:sldMkLst>
      </pc:sldChg>
      <pc:sldChg chg="modNotes">
        <pc:chgData name="Shashank Shekhar" userId="S::shashank@edunetfoundation.org::0008d1ff-90e7-469a-9966-0dcad996503d" providerId="AD" clId="Web-{99316D9E-1A10-4373-7FE1-8121526CD8AF}" dt="2023-08-17T05:06:10.832" v="307"/>
        <pc:sldMkLst>
          <pc:docMk/>
          <pc:sldMk cId="1210591723" sldId="1351"/>
        </pc:sldMkLst>
      </pc:sldChg>
      <pc:sldChg chg="modNotes">
        <pc:chgData name="Shashank Shekhar" userId="S::shashank@edunetfoundation.org::0008d1ff-90e7-469a-9966-0dcad996503d" providerId="AD" clId="Web-{99316D9E-1A10-4373-7FE1-8121526CD8AF}" dt="2023-08-17T05:06:44.724" v="310"/>
        <pc:sldMkLst>
          <pc:docMk/>
          <pc:sldMk cId="954783210" sldId="1352"/>
        </pc:sldMkLst>
      </pc:sldChg>
      <pc:sldChg chg="modNotes">
        <pc:chgData name="Shashank Shekhar" userId="S::shashank@edunetfoundation.org::0008d1ff-90e7-469a-9966-0dcad996503d" providerId="AD" clId="Web-{99316D9E-1A10-4373-7FE1-8121526CD8AF}" dt="2023-08-17T05:07:37.383" v="315"/>
        <pc:sldMkLst>
          <pc:docMk/>
          <pc:sldMk cId="743458611" sldId="1353"/>
        </pc:sldMkLst>
      </pc:sldChg>
      <pc:sldChg chg="modNotes">
        <pc:chgData name="Shashank Shekhar" userId="S::shashank@edunetfoundation.org::0008d1ff-90e7-469a-9966-0dcad996503d" providerId="AD" clId="Web-{99316D9E-1A10-4373-7FE1-8121526CD8AF}" dt="2023-08-17T05:08:00.884" v="320"/>
        <pc:sldMkLst>
          <pc:docMk/>
          <pc:sldMk cId="3729614106" sldId="1354"/>
        </pc:sldMkLst>
      </pc:sldChg>
      <pc:sldChg chg="modNotes">
        <pc:chgData name="Shashank Shekhar" userId="S::shashank@edunetfoundation.org::0008d1ff-90e7-469a-9966-0dcad996503d" providerId="AD" clId="Web-{99316D9E-1A10-4373-7FE1-8121526CD8AF}" dt="2023-08-17T05:08:30.635" v="325"/>
        <pc:sldMkLst>
          <pc:docMk/>
          <pc:sldMk cId="2993682445" sldId="1355"/>
        </pc:sldMkLst>
      </pc:sldChg>
      <pc:sldChg chg="modNotes">
        <pc:chgData name="Shashank Shekhar" userId="S::shashank@edunetfoundation.org::0008d1ff-90e7-469a-9966-0dcad996503d" providerId="AD" clId="Web-{99316D9E-1A10-4373-7FE1-8121526CD8AF}" dt="2023-08-17T05:09:43.591" v="333"/>
        <pc:sldMkLst>
          <pc:docMk/>
          <pc:sldMk cId="590731514" sldId="1359"/>
        </pc:sldMkLst>
      </pc:sldChg>
      <pc:sldChg chg="modNotes">
        <pc:chgData name="Shashank Shekhar" userId="S::shashank@edunetfoundation.org::0008d1ff-90e7-469a-9966-0dcad996503d" providerId="AD" clId="Web-{99316D9E-1A10-4373-7FE1-8121526CD8AF}" dt="2023-08-17T05:10:42.969" v="340"/>
        <pc:sldMkLst>
          <pc:docMk/>
          <pc:sldMk cId="151016020" sldId="1360"/>
        </pc:sldMkLst>
      </pc:sldChg>
      <pc:sldChg chg="modSp">
        <pc:chgData name="Shashank Shekhar" userId="S::shashank@edunetfoundation.org::0008d1ff-90e7-469a-9966-0dcad996503d" providerId="AD" clId="Web-{99316D9E-1A10-4373-7FE1-8121526CD8AF}" dt="2023-08-17T05:10:56.360" v="343" actId="20577"/>
        <pc:sldMkLst>
          <pc:docMk/>
          <pc:sldMk cId="4070421968" sldId="1363"/>
        </pc:sldMkLst>
        <pc:spChg chg="mod">
          <ac:chgData name="Shashank Shekhar" userId="S::shashank@edunetfoundation.org::0008d1ff-90e7-469a-9966-0dcad996503d" providerId="AD" clId="Web-{99316D9E-1A10-4373-7FE1-8121526CD8AF}" dt="2023-08-17T05:10:56.360" v="343" actId="20577"/>
          <ac:spMkLst>
            <pc:docMk/>
            <pc:sldMk cId="4070421968" sldId="1363"/>
            <ac:spMk id="3" creationId="{903607C3-3F3A-4FF1-45F0-D15B7A67D31A}"/>
          </ac:spMkLst>
        </pc:spChg>
      </pc:sldChg>
      <pc:sldChg chg="modSp modNotes">
        <pc:chgData name="Shashank Shekhar" userId="S::shashank@edunetfoundation.org::0008d1ff-90e7-469a-9966-0dcad996503d" providerId="AD" clId="Web-{99316D9E-1A10-4373-7FE1-8121526CD8AF}" dt="2023-08-17T05:11:29.658" v="350"/>
        <pc:sldMkLst>
          <pc:docMk/>
          <pc:sldMk cId="3906111908" sldId="1364"/>
        </pc:sldMkLst>
        <pc:spChg chg="mod">
          <ac:chgData name="Shashank Shekhar" userId="S::shashank@edunetfoundation.org::0008d1ff-90e7-469a-9966-0dcad996503d" providerId="AD" clId="Web-{99316D9E-1A10-4373-7FE1-8121526CD8AF}" dt="2023-08-17T05:11:19.033" v="345" actId="20577"/>
          <ac:spMkLst>
            <pc:docMk/>
            <pc:sldMk cId="3906111908" sldId="1364"/>
            <ac:spMk id="3" creationId="{903607C3-3F3A-4FF1-45F0-D15B7A67D31A}"/>
          </ac:spMkLst>
        </pc:spChg>
      </pc:sldChg>
      <pc:sldChg chg="modNotes">
        <pc:chgData name="Shashank Shekhar" userId="S::shashank@edunetfoundation.org::0008d1ff-90e7-469a-9966-0dcad996503d" providerId="AD" clId="Web-{99316D9E-1A10-4373-7FE1-8121526CD8AF}" dt="2023-08-17T05:12:41.677" v="356"/>
        <pc:sldMkLst>
          <pc:docMk/>
          <pc:sldMk cId="2302589482" sldId="1365"/>
        </pc:sldMkLst>
      </pc:sldChg>
      <pc:sldChg chg="modNotes">
        <pc:chgData name="Shashank Shekhar" userId="S::shashank@edunetfoundation.org::0008d1ff-90e7-469a-9966-0dcad996503d" providerId="AD" clId="Web-{99316D9E-1A10-4373-7FE1-8121526CD8AF}" dt="2023-08-17T05:13:25.679" v="361"/>
        <pc:sldMkLst>
          <pc:docMk/>
          <pc:sldMk cId="2660524624" sldId="1371"/>
        </pc:sldMkLst>
      </pc:sldChg>
      <pc:sldChg chg="modNotes">
        <pc:chgData name="Shashank Shekhar" userId="S::shashank@edunetfoundation.org::0008d1ff-90e7-469a-9966-0dcad996503d" providerId="AD" clId="Web-{99316D9E-1A10-4373-7FE1-8121526CD8AF}" dt="2023-08-17T05:14:09.478" v="366"/>
        <pc:sldMkLst>
          <pc:docMk/>
          <pc:sldMk cId="2548017220" sldId="1373"/>
        </pc:sldMkLst>
      </pc:sldChg>
    </pc:docChg>
  </pc:docChgLst>
  <pc:docChgLst>
    <pc:chgData name="Shashank Shekhar" userId="S::shashank@edunetfoundation.org::0008d1ff-90e7-469a-9966-0dcad996503d" providerId="AD" clId="Web-{AD5241D0-E4DD-69E6-3814-D8F5F778A2A1}"/>
    <pc:docChg chg="modSld">
      <pc:chgData name="Shashank Shekhar" userId="S::shashank@edunetfoundation.org::0008d1ff-90e7-469a-9966-0dcad996503d" providerId="AD" clId="Web-{AD5241D0-E4DD-69E6-3814-D8F5F778A2A1}" dt="2023-08-21T04:24:55.667" v="13" actId="1076"/>
      <pc:docMkLst>
        <pc:docMk/>
      </pc:docMkLst>
      <pc:sldChg chg="modSp">
        <pc:chgData name="Shashank Shekhar" userId="S::shashank@edunetfoundation.org::0008d1ff-90e7-469a-9966-0dcad996503d" providerId="AD" clId="Web-{AD5241D0-E4DD-69E6-3814-D8F5F778A2A1}" dt="2023-08-21T04:24:55.667" v="13" actId="1076"/>
        <pc:sldMkLst>
          <pc:docMk/>
          <pc:sldMk cId="0" sldId="257"/>
        </pc:sldMkLst>
        <pc:spChg chg="mod">
          <ac:chgData name="Shashank Shekhar" userId="S::shashank@edunetfoundation.org::0008d1ff-90e7-469a-9966-0dcad996503d" providerId="AD" clId="Web-{AD5241D0-E4DD-69E6-3814-D8F5F778A2A1}" dt="2023-08-21T04:24:55.667" v="13" actId="1076"/>
          <ac:spMkLst>
            <pc:docMk/>
            <pc:sldMk cId="0" sldId="257"/>
            <ac:spMk id="3" creationId="{A730B66D-612E-A6C4-D3AF-3B61A8A4CFC6}"/>
          </ac:spMkLst>
        </pc:spChg>
      </pc:sldChg>
    </pc:docChg>
  </pc:docChgLst>
  <pc:docChgLst>
    <pc:chgData name="Shashank Shekhar" userId="S::shashank@edunetfoundation.org::0008d1ff-90e7-469a-9966-0dcad996503d" providerId="AD" clId="Web-{E93678FF-3BBD-A92F-EF76-4D0583C2A315}"/>
    <pc:docChg chg="addSld modSld">
      <pc:chgData name="Shashank Shekhar" userId="S::shashank@edunetfoundation.org::0008d1ff-90e7-469a-9966-0dcad996503d" providerId="AD" clId="Web-{E93678FF-3BBD-A92F-EF76-4D0583C2A315}" dt="2023-08-17T14:49:58.978" v="21" actId="20577"/>
      <pc:docMkLst>
        <pc:docMk/>
      </pc:docMkLst>
      <pc:sldChg chg="addSp delSp modSp add replId">
        <pc:chgData name="Shashank Shekhar" userId="S::shashank@edunetfoundation.org::0008d1ff-90e7-469a-9966-0dcad996503d" providerId="AD" clId="Web-{E93678FF-3BBD-A92F-EF76-4D0583C2A315}" dt="2023-08-17T14:49:58.978" v="21" actId="20577"/>
        <pc:sldMkLst>
          <pc:docMk/>
          <pc:sldMk cId="2095216883" sldId="1376"/>
        </pc:sldMkLst>
        <pc:spChg chg="add mod">
          <ac:chgData name="Shashank Shekhar" userId="S::shashank@edunetfoundation.org::0008d1ff-90e7-469a-9966-0dcad996503d" providerId="AD" clId="Web-{E93678FF-3BBD-A92F-EF76-4D0583C2A315}" dt="2023-08-17T14:49:58.978" v="21" actId="20577"/>
          <ac:spMkLst>
            <pc:docMk/>
            <pc:sldMk cId="2095216883" sldId="1376"/>
            <ac:spMk id="2" creationId="{08A52434-2E29-63DE-4583-1C168613F34B}"/>
          </ac:spMkLst>
        </pc:spChg>
        <pc:spChg chg="mod">
          <ac:chgData name="Shashank Shekhar" userId="S::shashank@edunetfoundation.org::0008d1ff-90e7-469a-9966-0dcad996503d" providerId="AD" clId="Web-{E93678FF-3BBD-A92F-EF76-4D0583C2A315}" dt="2023-08-17T14:49:07.647" v="2" actId="20577"/>
          <ac:spMkLst>
            <pc:docMk/>
            <pc:sldMk cId="2095216883" sldId="1376"/>
            <ac:spMk id="3" creationId="{00000000-0000-0000-0000-000000000000}"/>
          </ac:spMkLst>
        </pc:spChg>
        <pc:spChg chg="del">
          <ac:chgData name="Shashank Shekhar" userId="S::shashank@edunetfoundation.org::0008d1ff-90e7-469a-9966-0dcad996503d" providerId="AD" clId="Web-{E93678FF-3BBD-A92F-EF76-4D0583C2A315}" dt="2023-08-17T14:49:10.069" v="4"/>
          <ac:spMkLst>
            <pc:docMk/>
            <pc:sldMk cId="2095216883" sldId="1376"/>
            <ac:spMk id="4" creationId="{00000000-0000-0000-0000-000000000000}"/>
          </ac:spMkLst>
        </pc:spChg>
        <pc:spChg chg="del">
          <ac:chgData name="Shashank Shekhar" userId="S::shashank@edunetfoundation.org::0008d1ff-90e7-469a-9966-0dcad996503d" providerId="AD" clId="Web-{E93678FF-3BBD-A92F-EF76-4D0583C2A315}" dt="2023-08-17T14:49:17.632" v="7"/>
          <ac:spMkLst>
            <pc:docMk/>
            <pc:sldMk cId="2095216883" sldId="1376"/>
            <ac:spMk id="7" creationId="{F25D9005-E95D-862A-A6B9-676CF0DE2DFC}"/>
          </ac:spMkLst>
        </pc:spChg>
        <pc:spChg chg="add del mod">
          <ac:chgData name="Shashank Shekhar" userId="S::shashank@edunetfoundation.org::0008d1ff-90e7-469a-9966-0dcad996503d" providerId="AD" clId="Web-{E93678FF-3BBD-A92F-EF76-4D0583C2A315}" dt="2023-08-17T14:49:27.554" v="11" actId="20577"/>
          <ac:spMkLst>
            <pc:docMk/>
            <pc:sldMk cId="2095216883" sldId="1376"/>
            <ac:spMk id="8" creationId="{D321B846-4ABC-3485-EEC2-5C084B2B2D7D}"/>
          </ac:spMkLst>
        </pc:spChg>
        <pc:picChg chg="del">
          <ac:chgData name="Shashank Shekhar" userId="S::shashank@edunetfoundation.org::0008d1ff-90e7-469a-9966-0dcad996503d" providerId="AD" clId="Web-{E93678FF-3BBD-A92F-EF76-4D0583C2A315}" dt="2023-08-17T14:49:08.632" v="3"/>
          <ac:picMkLst>
            <pc:docMk/>
            <pc:sldMk cId="2095216883" sldId="1376"/>
            <ac:picMk id="5" creationId="{CADCC1E2-B4C5-4738-BB00-22CC81F2C880}"/>
          </ac:picMkLst>
        </pc:picChg>
      </pc:sldChg>
    </pc:docChg>
  </pc:docChgLst>
  <pc:docChgLst>
    <pc:chgData name="Shashank Shekhar" userId="S::shashank@edunetfoundation.org::0008d1ff-90e7-469a-9966-0dcad996503d" providerId="AD" clId="Web-{34AA7CA9-2C4B-4854-F9F1-0DE857CAB772}"/>
    <pc:docChg chg="modSld">
      <pc:chgData name="Shashank Shekhar" userId="S::shashank@edunetfoundation.org::0008d1ff-90e7-469a-9966-0dcad996503d" providerId="AD" clId="Web-{34AA7CA9-2C4B-4854-F9F1-0DE857CAB772}" dt="2023-08-18T12:42:19.169" v="8" actId="1076"/>
      <pc:docMkLst>
        <pc:docMk/>
      </pc:docMkLst>
      <pc:sldChg chg="modSp">
        <pc:chgData name="Shashank Shekhar" userId="S::shashank@edunetfoundation.org::0008d1ff-90e7-469a-9966-0dcad996503d" providerId="AD" clId="Web-{34AA7CA9-2C4B-4854-F9F1-0DE857CAB772}" dt="2023-08-18T12:42:19.169" v="8" actId="1076"/>
        <pc:sldMkLst>
          <pc:docMk/>
          <pc:sldMk cId="0" sldId="257"/>
        </pc:sldMkLst>
        <pc:spChg chg="mod">
          <ac:chgData name="Shashank Shekhar" userId="S::shashank@edunetfoundation.org::0008d1ff-90e7-469a-9966-0dcad996503d" providerId="AD" clId="Web-{34AA7CA9-2C4B-4854-F9F1-0DE857CAB772}" dt="2023-08-18T12:42:19.169" v="8" actId="1076"/>
          <ac:spMkLst>
            <pc:docMk/>
            <pc:sldMk cId="0" sldId="257"/>
            <ac:spMk id="3" creationId="{A730B66D-612E-A6C4-D3AF-3B61A8A4CFC6}"/>
          </ac:spMkLst>
        </pc:spChg>
      </pc:sldChg>
    </pc:docChg>
  </pc:docChgLst>
  <pc:docChgLst>
    <pc:chgData name="Guest User" userId="S::urn:spo:anon#d48645462b1ce90d8f57e0e3c0d996380e791087e03f4031d3ecfbc0bfce8d61::" providerId="AD" clId="Web-{687A45A8-E8A4-8FB0-D497-B1D8C8ADD542}"/>
    <pc:docChg chg="addSld delSld modSld">
      <pc:chgData name="Guest User" userId="S::urn:spo:anon#d48645462b1ce90d8f57e0e3c0d996380e791087e03f4031d3ecfbc0bfce8d61::" providerId="AD" clId="Web-{687A45A8-E8A4-8FB0-D497-B1D8C8ADD542}" dt="2023-08-24T10:48:27.783" v="1200"/>
      <pc:docMkLst>
        <pc:docMk/>
      </pc:docMkLst>
      <pc:sldChg chg="modNotes">
        <pc:chgData name="Guest User" userId="S::urn:spo:anon#d48645462b1ce90d8f57e0e3c0d996380e791087e03f4031d3ecfbc0bfce8d61::" providerId="AD" clId="Web-{687A45A8-E8A4-8FB0-D497-B1D8C8ADD542}" dt="2023-08-24T10:33:53.332" v="980"/>
        <pc:sldMkLst>
          <pc:docMk/>
          <pc:sldMk cId="3823465259" sldId="309"/>
        </pc:sldMkLst>
      </pc:sldChg>
      <pc:sldChg chg="modNotes">
        <pc:chgData name="Guest User" userId="S::urn:spo:anon#d48645462b1ce90d8f57e0e3c0d996380e791087e03f4031d3ecfbc0bfce8d61::" providerId="AD" clId="Web-{687A45A8-E8A4-8FB0-D497-B1D8C8ADD542}" dt="2023-08-24T10:34:36.005" v="995"/>
        <pc:sldMkLst>
          <pc:docMk/>
          <pc:sldMk cId="692731980" sldId="310"/>
        </pc:sldMkLst>
      </pc:sldChg>
      <pc:sldChg chg="modNotes">
        <pc:chgData name="Guest User" userId="S::urn:spo:anon#d48645462b1ce90d8f57e0e3c0d996380e791087e03f4031d3ecfbc0bfce8d61::" providerId="AD" clId="Web-{687A45A8-E8A4-8FB0-D497-B1D8C8ADD542}" dt="2023-08-24T10:28:52.218" v="854"/>
        <pc:sldMkLst>
          <pc:docMk/>
          <pc:sldMk cId="196241407" sldId="315"/>
        </pc:sldMkLst>
      </pc:sldChg>
      <pc:sldChg chg="modNotes">
        <pc:chgData name="Guest User" userId="S::urn:spo:anon#d48645462b1ce90d8f57e0e3c0d996380e791087e03f4031d3ecfbc0bfce8d61::" providerId="AD" clId="Web-{687A45A8-E8A4-8FB0-D497-B1D8C8ADD542}" dt="2023-08-24T10:29:11.406" v="857"/>
        <pc:sldMkLst>
          <pc:docMk/>
          <pc:sldMk cId="1194982131" sldId="316"/>
        </pc:sldMkLst>
      </pc:sldChg>
      <pc:sldChg chg="modNotes">
        <pc:chgData name="Guest User" userId="S::urn:spo:anon#d48645462b1ce90d8f57e0e3c0d996380e791087e03f4031d3ecfbc0bfce8d61::" providerId="AD" clId="Web-{687A45A8-E8A4-8FB0-D497-B1D8C8ADD542}" dt="2023-08-24T10:29:47.453" v="873"/>
        <pc:sldMkLst>
          <pc:docMk/>
          <pc:sldMk cId="1345476500" sldId="319"/>
        </pc:sldMkLst>
      </pc:sldChg>
      <pc:sldChg chg="modNotes">
        <pc:chgData name="Guest User" userId="S::urn:spo:anon#d48645462b1ce90d8f57e0e3c0d996380e791087e03f4031d3ecfbc0bfce8d61::" providerId="AD" clId="Web-{687A45A8-E8A4-8FB0-D497-B1D8C8ADD542}" dt="2023-08-24T10:30:12.297" v="879"/>
        <pc:sldMkLst>
          <pc:docMk/>
          <pc:sldMk cId="1421555930" sldId="320"/>
        </pc:sldMkLst>
      </pc:sldChg>
      <pc:sldChg chg="modNotes">
        <pc:chgData name="Guest User" userId="S::urn:spo:anon#d48645462b1ce90d8f57e0e3c0d996380e791087e03f4031d3ecfbc0bfce8d61::" providerId="AD" clId="Web-{687A45A8-E8A4-8FB0-D497-B1D8C8ADD542}" dt="2023-08-24T10:31:00.907" v="891"/>
        <pc:sldMkLst>
          <pc:docMk/>
          <pc:sldMk cId="1204442179" sldId="321"/>
        </pc:sldMkLst>
      </pc:sldChg>
      <pc:sldChg chg="modNotes">
        <pc:chgData name="Guest User" userId="S::urn:spo:anon#d48645462b1ce90d8f57e0e3c0d996380e791087e03f4031d3ecfbc0bfce8d61::" providerId="AD" clId="Web-{687A45A8-E8A4-8FB0-D497-B1D8C8ADD542}" dt="2023-08-24T10:31:25.673" v="897"/>
        <pc:sldMkLst>
          <pc:docMk/>
          <pc:sldMk cId="3580513980" sldId="322"/>
        </pc:sldMkLst>
      </pc:sldChg>
      <pc:sldChg chg="modNotes">
        <pc:chgData name="Guest User" userId="S::urn:spo:anon#d48645462b1ce90d8f57e0e3c0d996380e791087e03f4031d3ecfbc0bfce8d61::" providerId="AD" clId="Web-{687A45A8-E8A4-8FB0-D497-B1D8C8ADD542}" dt="2023-08-24T10:32:05.158" v="913"/>
        <pc:sldMkLst>
          <pc:docMk/>
          <pc:sldMk cId="1966306039" sldId="323"/>
        </pc:sldMkLst>
      </pc:sldChg>
      <pc:sldChg chg="modNotes">
        <pc:chgData name="Guest User" userId="S::urn:spo:anon#d48645462b1ce90d8f57e0e3c0d996380e791087e03f4031d3ecfbc0bfce8d61::" providerId="AD" clId="Web-{687A45A8-E8A4-8FB0-D497-B1D8C8ADD542}" dt="2023-08-24T10:32:15.830" v="917"/>
        <pc:sldMkLst>
          <pc:docMk/>
          <pc:sldMk cId="2860205916" sldId="324"/>
        </pc:sldMkLst>
      </pc:sldChg>
      <pc:sldChg chg="modNotes">
        <pc:chgData name="Guest User" userId="S::urn:spo:anon#d48645462b1ce90d8f57e0e3c0d996380e791087e03f4031d3ecfbc0bfce8d61::" providerId="AD" clId="Web-{687A45A8-E8A4-8FB0-D497-B1D8C8ADD542}" dt="2023-08-24T10:32:47.190" v="922"/>
        <pc:sldMkLst>
          <pc:docMk/>
          <pc:sldMk cId="991257554" sldId="325"/>
        </pc:sldMkLst>
      </pc:sldChg>
      <pc:sldChg chg="modNotes">
        <pc:chgData name="Guest User" userId="S::urn:spo:anon#d48645462b1ce90d8f57e0e3c0d996380e791087e03f4031d3ecfbc0bfce8d61::" providerId="AD" clId="Web-{687A45A8-E8A4-8FB0-D497-B1D8C8ADD542}" dt="2023-08-24T10:33:17.894" v="962"/>
        <pc:sldMkLst>
          <pc:docMk/>
          <pc:sldMk cId="2133414200" sldId="326"/>
        </pc:sldMkLst>
      </pc:sldChg>
      <pc:sldChg chg="modNotes">
        <pc:chgData name="Guest User" userId="S::urn:spo:anon#d48645462b1ce90d8f57e0e3c0d996380e791087e03f4031d3ecfbc0bfce8d61::" providerId="AD" clId="Web-{687A45A8-E8A4-8FB0-D497-B1D8C8ADD542}" dt="2023-08-24T10:35:15.958" v="1001"/>
        <pc:sldMkLst>
          <pc:docMk/>
          <pc:sldMk cId="716632577" sldId="328"/>
        </pc:sldMkLst>
      </pc:sldChg>
      <pc:sldChg chg="modSp modNotes">
        <pc:chgData name="Guest User" userId="S::urn:spo:anon#d48645462b1ce90d8f57e0e3c0d996380e791087e03f4031d3ecfbc0bfce8d61::" providerId="AD" clId="Web-{687A45A8-E8A4-8FB0-D497-B1D8C8ADD542}" dt="2023-08-24T10:41:49.246" v="1023"/>
        <pc:sldMkLst>
          <pc:docMk/>
          <pc:sldMk cId="4196064899" sldId="329"/>
        </pc:sldMkLst>
        <pc:spChg chg="mod">
          <ac:chgData name="Guest User" userId="S::urn:spo:anon#d48645462b1ce90d8f57e0e3c0d996380e791087e03f4031d3ecfbc0bfce8d61::" providerId="AD" clId="Web-{687A45A8-E8A4-8FB0-D497-B1D8C8ADD542}" dt="2023-08-24T10:41:34.042" v="1020" actId="20577"/>
          <ac:spMkLst>
            <pc:docMk/>
            <pc:sldMk cId="4196064899" sldId="329"/>
            <ac:spMk id="4" creationId="{00000000-0000-0000-0000-000000000000}"/>
          </ac:spMkLst>
        </pc:spChg>
      </pc:sldChg>
      <pc:sldChg chg="modNotes">
        <pc:chgData name="Guest User" userId="S::urn:spo:anon#d48645462b1ce90d8f57e0e3c0d996380e791087e03f4031d3ecfbc0bfce8d61::" providerId="AD" clId="Web-{687A45A8-E8A4-8FB0-D497-B1D8C8ADD542}" dt="2023-08-24T10:42:15.777" v="1030"/>
        <pc:sldMkLst>
          <pc:docMk/>
          <pc:sldMk cId="3438366727" sldId="330"/>
        </pc:sldMkLst>
      </pc:sldChg>
      <pc:sldChg chg="modNotes">
        <pc:chgData name="Guest User" userId="S::urn:spo:anon#d48645462b1ce90d8f57e0e3c0d996380e791087e03f4031d3ecfbc0bfce8d61::" providerId="AD" clId="Web-{687A45A8-E8A4-8FB0-D497-B1D8C8ADD542}" dt="2023-08-24T10:42:35.887" v="1035"/>
        <pc:sldMkLst>
          <pc:docMk/>
          <pc:sldMk cId="3239809348" sldId="331"/>
        </pc:sldMkLst>
      </pc:sldChg>
      <pc:sldChg chg="modNotes">
        <pc:chgData name="Guest User" userId="S::urn:spo:anon#d48645462b1ce90d8f57e0e3c0d996380e791087e03f4031d3ecfbc0bfce8d61::" providerId="AD" clId="Web-{687A45A8-E8A4-8FB0-D497-B1D8C8ADD542}" dt="2023-08-24T10:42:53.059" v="1039"/>
        <pc:sldMkLst>
          <pc:docMk/>
          <pc:sldMk cId="4047005392" sldId="332"/>
        </pc:sldMkLst>
      </pc:sldChg>
      <pc:sldChg chg="modNotes">
        <pc:chgData name="Guest User" userId="S::urn:spo:anon#d48645462b1ce90d8f57e0e3c0d996380e791087e03f4031d3ecfbc0bfce8d61::" providerId="AD" clId="Web-{687A45A8-E8A4-8FB0-D497-B1D8C8ADD542}" dt="2023-08-24T10:43:14.966" v="1044"/>
        <pc:sldMkLst>
          <pc:docMk/>
          <pc:sldMk cId="3935611930" sldId="333"/>
        </pc:sldMkLst>
      </pc:sldChg>
      <pc:sldChg chg="modNotes">
        <pc:chgData name="Guest User" userId="S::urn:spo:anon#d48645462b1ce90d8f57e0e3c0d996380e791087e03f4031d3ecfbc0bfce8d61::" providerId="AD" clId="Web-{687A45A8-E8A4-8FB0-D497-B1D8C8ADD542}" dt="2023-08-24T10:43:34.310" v="1048"/>
        <pc:sldMkLst>
          <pc:docMk/>
          <pc:sldMk cId="609075350" sldId="334"/>
        </pc:sldMkLst>
      </pc:sldChg>
      <pc:sldChg chg="modNotes">
        <pc:chgData name="Guest User" userId="S::urn:spo:anon#d48645462b1ce90d8f57e0e3c0d996380e791087e03f4031d3ecfbc0bfce8d61::" providerId="AD" clId="Web-{687A45A8-E8A4-8FB0-D497-B1D8C8ADD542}" dt="2023-08-24T10:43:42.950" v="1051"/>
        <pc:sldMkLst>
          <pc:docMk/>
          <pc:sldMk cId="3697718575" sldId="335"/>
        </pc:sldMkLst>
      </pc:sldChg>
      <pc:sldChg chg="modNotes">
        <pc:chgData name="Guest User" userId="S::urn:spo:anon#d48645462b1ce90d8f57e0e3c0d996380e791087e03f4031d3ecfbc0bfce8d61::" providerId="AD" clId="Web-{687A45A8-E8A4-8FB0-D497-B1D8C8ADD542}" dt="2023-08-24T10:43:53.888" v="1054"/>
        <pc:sldMkLst>
          <pc:docMk/>
          <pc:sldMk cId="201022499" sldId="336"/>
        </pc:sldMkLst>
      </pc:sldChg>
      <pc:sldChg chg="modNotes">
        <pc:chgData name="Guest User" userId="S::urn:spo:anon#d48645462b1ce90d8f57e0e3c0d996380e791087e03f4031d3ecfbc0bfce8d61::" providerId="AD" clId="Web-{687A45A8-E8A4-8FB0-D497-B1D8C8ADD542}" dt="2023-08-24T10:44:12.904" v="1057"/>
        <pc:sldMkLst>
          <pc:docMk/>
          <pc:sldMk cId="1484324500" sldId="337"/>
        </pc:sldMkLst>
      </pc:sldChg>
      <pc:sldChg chg="modNotes">
        <pc:chgData name="Guest User" userId="S::urn:spo:anon#d48645462b1ce90d8f57e0e3c0d996380e791087e03f4031d3ecfbc0bfce8d61::" providerId="AD" clId="Web-{687A45A8-E8A4-8FB0-D497-B1D8C8ADD542}" dt="2023-08-24T10:10:11.169" v="208"/>
        <pc:sldMkLst>
          <pc:docMk/>
          <pc:sldMk cId="3979388823" sldId="408"/>
        </pc:sldMkLst>
      </pc:sldChg>
      <pc:sldChg chg="modNotes">
        <pc:chgData name="Guest User" userId="S::urn:spo:anon#d48645462b1ce90d8f57e0e3c0d996380e791087e03f4031d3ecfbc0bfce8d61::" providerId="AD" clId="Web-{687A45A8-E8A4-8FB0-D497-B1D8C8ADD542}" dt="2023-08-24T10:10:20.170" v="211"/>
        <pc:sldMkLst>
          <pc:docMk/>
          <pc:sldMk cId="3661473838" sldId="409"/>
        </pc:sldMkLst>
      </pc:sldChg>
      <pc:sldChg chg="modNotes">
        <pc:chgData name="Guest User" userId="S::urn:spo:anon#d48645462b1ce90d8f57e0e3c0d996380e791087e03f4031d3ecfbc0bfce8d61::" providerId="AD" clId="Web-{687A45A8-E8A4-8FB0-D497-B1D8C8ADD542}" dt="2023-08-24T10:10:41.779" v="216"/>
        <pc:sldMkLst>
          <pc:docMk/>
          <pc:sldMk cId="2591288543" sldId="410"/>
        </pc:sldMkLst>
      </pc:sldChg>
      <pc:sldChg chg="modNotes">
        <pc:chgData name="Guest User" userId="S::urn:spo:anon#d48645462b1ce90d8f57e0e3c0d996380e791087e03f4031d3ecfbc0bfce8d61::" providerId="AD" clId="Web-{687A45A8-E8A4-8FB0-D497-B1D8C8ADD542}" dt="2023-08-24T10:11:33.218" v="219"/>
        <pc:sldMkLst>
          <pc:docMk/>
          <pc:sldMk cId="3266794225" sldId="411"/>
        </pc:sldMkLst>
      </pc:sldChg>
      <pc:sldChg chg="modNotes">
        <pc:chgData name="Guest User" userId="S::urn:spo:anon#d48645462b1ce90d8f57e0e3c0d996380e791087e03f4031d3ecfbc0bfce8d61::" providerId="AD" clId="Web-{687A45A8-E8A4-8FB0-D497-B1D8C8ADD542}" dt="2023-08-24T10:11:44.312" v="222"/>
        <pc:sldMkLst>
          <pc:docMk/>
          <pc:sldMk cId="2112723381" sldId="412"/>
        </pc:sldMkLst>
      </pc:sldChg>
      <pc:sldChg chg="modNotes">
        <pc:chgData name="Guest User" userId="S::urn:spo:anon#d48645462b1ce90d8f57e0e3c0d996380e791087e03f4031d3ecfbc0bfce8d61::" providerId="AD" clId="Web-{687A45A8-E8A4-8FB0-D497-B1D8C8ADD542}" dt="2023-08-24T10:12:37.594" v="235"/>
        <pc:sldMkLst>
          <pc:docMk/>
          <pc:sldMk cId="874041432" sldId="413"/>
        </pc:sldMkLst>
      </pc:sldChg>
      <pc:sldChg chg="modNotes">
        <pc:chgData name="Guest User" userId="S::urn:spo:anon#d48645462b1ce90d8f57e0e3c0d996380e791087e03f4031d3ecfbc0bfce8d61::" providerId="AD" clId="Web-{687A45A8-E8A4-8FB0-D497-B1D8C8ADD542}" dt="2023-08-24T10:12:06.452" v="227"/>
        <pc:sldMkLst>
          <pc:docMk/>
          <pc:sldMk cId="3359942589" sldId="414"/>
        </pc:sldMkLst>
      </pc:sldChg>
      <pc:sldChg chg="addSp delSp modSp modNotes">
        <pc:chgData name="Guest User" userId="S::urn:spo:anon#d48645462b1ce90d8f57e0e3c0d996380e791087e03f4031d3ecfbc0bfce8d61::" providerId="AD" clId="Web-{687A45A8-E8A4-8FB0-D497-B1D8C8ADD542}" dt="2023-08-24T10:13:31.719" v="273"/>
        <pc:sldMkLst>
          <pc:docMk/>
          <pc:sldMk cId="3844932902" sldId="415"/>
        </pc:sldMkLst>
        <pc:spChg chg="add del mod">
          <ac:chgData name="Guest User" userId="S::urn:spo:anon#d48645462b1ce90d8f57e0e3c0d996380e791087e03f4031d3ecfbc0bfce8d61::" providerId="AD" clId="Web-{687A45A8-E8A4-8FB0-D497-B1D8C8ADD542}" dt="2023-08-24T10:13:11.313" v="242"/>
          <ac:spMkLst>
            <pc:docMk/>
            <pc:sldMk cId="3844932902" sldId="415"/>
            <ac:spMk id="4" creationId="{C6999AE8-26EE-C257-9F4F-805D6FA460B2}"/>
          </ac:spMkLst>
        </pc:spChg>
      </pc:sldChg>
      <pc:sldChg chg="modNotes">
        <pc:chgData name="Guest User" userId="S::urn:spo:anon#d48645462b1ce90d8f57e0e3c0d996380e791087e03f4031d3ecfbc0bfce8d61::" providerId="AD" clId="Web-{687A45A8-E8A4-8FB0-D497-B1D8C8ADD542}" dt="2023-08-24T10:14:08.939" v="301"/>
        <pc:sldMkLst>
          <pc:docMk/>
          <pc:sldMk cId="813967046" sldId="416"/>
        </pc:sldMkLst>
      </pc:sldChg>
      <pc:sldChg chg="modNotes">
        <pc:chgData name="Guest User" userId="S::urn:spo:anon#d48645462b1ce90d8f57e0e3c0d996380e791087e03f4031d3ecfbc0bfce8d61::" providerId="AD" clId="Web-{687A45A8-E8A4-8FB0-D497-B1D8C8ADD542}" dt="2023-08-24T10:14:46.533" v="354"/>
        <pc:sldMkLst>
          <pc:docMk/>
          <pc:sldMk cId="2002950135" sldId="417"/>
        </pc:sldMkLst>
      </pc:sldChg>
      <pc:sldChg chg="modNotes">
        <pc:chgData name="Guest User" userId="S::urn:spo:anon#d48645462b1ce90d8f57e0e3c0d996380e791087e03f4031d3ecfbc0bfce8d61::" providerId="AD" clId="Web-{687A45A8-E8A4-8FB0-D497-B1D8C8ADD542}" dt="2023-08-24T10:15:31.940" v="360"/>
        <pc:sldMkLst>
          <pc:docMk/>
          <pc:sldMk cId="2833402794" sldId="418"/>
        </pc:sldMkLst>
      </pc:sldChg>
      <pc:sldChg chg="modNotes">
        <pc:chgData name="Guest User" userId="S::urn:spo:anon#d48645462b1ce90d8f57e0e3c0d996380e791087e03f4031d3ecfbc0bfce8d61::" providerId="AD" clId="Web-{687A45A8-E8A4-8FB0-D497-B1D8C8ADD542}" dt="2023-08-24T10:15:41.346" v="363"/>
        <pc:sldMkLst>
          <pc:docMk/>
          <pc:sldMk cId="512920380" sldId="419"/>
        </pc:sldMkLst>
      </pc:sldChg>
      <pc:sldChg chg="modNotes">
        <pc:chgData name="Guest User" userId="S::urn:spo:anon#d48645462b1ce90d8f57e0e3c0d996380e791087e03f4031d3ecfbc0bfce8d61::" providerId="AD" clId="Web-{687A45A8-E8A4-8FB0-D497-B1D8C8ADD542}" dt="2023-08-24T10:16:05.550" v="372"/>
        <pc:sldMkLst>
          <pc:docMk/>
          <pc:sldMk cId="894285442" sldId="420"/>
        </pc:sldMkLst>
      </pc:sldChg>
      <pc:sldChg chg="modNotes">
        <pc:chgData name="Guest User" userId="S::urn:spo:anon#d48645462b1ce90d8f57e0e3c0d996380e791087e03f4031d3ecfbc0bfce8d61::" providerId="AD" clId="Web-{687A45A8-E8A4-8FB0-D497-B1D8C8ADD542}" dt="2023-08-24T10:16:46.160" v="387"/>
        <pc:sldMkLst>
          <pc:docMk/>
          <pc:sldMk cId="1904004139" sldId="421"/>
        </pc:sldMkLst>
      </pc:sldChg>
      <pc:sldChg chg="modNotes">
        <pc:chgData name="Guest User" userId="S::urn:spo:anon#d48645462b1ce90d8f57e0e3c0d996380e791087e03f4031d3ecfbc0bfce8d61::" providerId="AD" clId="Web-{687A45A8-E8A4-8FB0-D497-B1D8C8ADD542}" dt="2023-08-24T10:17:07.488" v="391"/>
        <pc:sldMkLst>
          <pc:docMk/>
          <pc:sldMk cId="1739447442" sldId="422"/>
        </pc:sldMkLst>
      </pc:sldChg>
      <pc:sldChg chg="modNotes">
        <pc:chgData name="Guest User" userId="S::urn:spo:anon#d48645462b1ce90d8f57e0e3c0d996380e791087e03f4031d3ecfbc0bfce8d61::" providerId="AD" clId="Web-{687A45A8-E8A4-8FB0-D497-B1D8C8ADD542}" dt="2023-08-24T10:17:18.489" v="394"/>
        <pc:sldMkLst>
          <pc:docMk/>
          <pc:sldMk cId="4062074414" sldId="423"/>
        </pc:sldMkLst>
      </pc:sldChg>
      <pc:sldChg chg="modNotes">
        <pc:chgData name="Guest User" userId="S::urn:spo:anon#d48645462b1ce90d8f57e0e3c0d996380e791087e03f4031d3ecfbc0bfce8d61::" providerId="AD" clId="Web-{687A45A8-E8A4-8FB0-D497-B1D8C8ADD542}" dt="2023-08-24T10:18:16.521" v="413"/>
        <pc:sldMkLst>
          <pc:docMk/>
          <pc:sldMk cId="4176172081" sldId="425"/>
        </pc:sldMkLst>
      </pc:sldChg>
      <pc:sldChg chg="modNotes">
        <pc:chgData name="Guest User" userId="S::urn:spo:anon#d48645462b1ce90d8f57e0e3c0d996380e791087e03f4031d3ecfbc0bfce8d61::" providerId="AD" clId="Web-{687A45A8-E8A4-8FB0-D497-B1D8C8ADD542}" dt="2023-08-24T10:18:47.974" v="432"/>
        <pc:sldMkLst>
          <pc:docMk/>
          <pc:sldMk cId="362410934" sldId="426"/>
        </pc:sldMkLst>
      </pc:sldChg>
      <pc:sldChg chg="modNotes">
        <pc:chgData name="Guest User" userId="S::urn:spo:anon#d48645462b1ce90d8f57e0e3c0d996380e791087e03f4031d3ecfbc0bfce8d61::" providerId="AD" clId="Web-{687A45A8-E8A4-8FB0-D497-B1D8C8ADD542}" dt="2023-08-24T10:19:24.209" v="438"/>
        <pc:sldMkLst>
          <pc:docMk/>
          <pc:sldMk cId="1047026666" sldId="427"/>
        </pc:sldMkLst>
      </pc:sldChg>
      <pc:sldChg chg="modNotes">
        <pc:chgData name="Guest User" userId="S::urn:spo:anon#d48645462b1ce90d8f57e0e3c0d996380e791087e03f4031d3ecfbc0bfce8d61::" providerId="AD" clId="Web-{687A45A8-E8A4-8FB0-D497-B1D8C8ADD542}" dt="2023-08-24T10:19:33.897" v="441"/>
        <pc:sldMkLst>
          <pc:docMk/>
          <pc:sldMk cId="437424957" sldId="428"/>
        </pc:sldMkLst>
      </pc:sldChg>
      <pc:sldChg chg="modNotes">
        <pc:chgData name="Guest User" userId="S::urn:spo:anon#d48645462b1ce90d8f57e0e3c0d996380e791087e03f4031d3ecfbc0bfce8d61::" providerId="AD" clId="Web-{687A45A8-E8A4-8FB0-D497-B1D8C8ADD542}" dt="2023-08-24T10:20:01.225" v="446"/>
        <pc:sldMkLst>
          <pc:docMk/>
          <pc:sldMk cId="2575989599" sldId="429"/>
        </pc:sldMkLst>
      </pc:sldChg>
      <pc:sldChg chg="modNotes">
        <pc:chgData name="Guest User" userId="S::urn:spo:anon#d48645462b1ce90d8f57e0e3c0d996380e791087e03f4031d3ecfbc0bfce8d61::" providerId="AD" clId="Web-{687A45A8-E8A4-8FB0-D497-B1D8C8ADD542}" dt="2023-08-24T10:20:30.335" v="481"/>
        <pc:sldMkLst>
          <pc:docMk/>
          <pc:sldMk cId="393498526" sldId="430"/>
        </pc:sldMkLst>
      </pc:sldChg>
      <pc:sldChg chg="modNotes">
        <pc:chgData name="Guest User" userId="S::urn:spo:anon#d48645462b1ce90d8f57e0e3c0d996380e791087e03f4031d3ecfbc0bfce8d61::" providerId="AD" clId="Web-{687A45A8-E8A4-8FB0-D497-B1D8C8ADD542}" dt="2023-08-24T10:21:04.883" v="524"/>
        <pc:sldMkLst>
          <pc:docMk/>
          <pc:sldMk cId="2177606931" sldId="431"/>
        </pc:sldMkLst>
      </pc:sldChg>
      <pc:sldChg chg="modNotes">
        <pc:chgData name="Guest User" userId="S::urn:spo:anon#d48645462b1ce90d8f57e0e3c0d996380e791087e03f4031d3ecfbc0bfce8d61::" providerId="AD" clId="Web-{687A45A8-E8A4-8FB0-D497-B1D8C8ADD542}" dt="2023-08-24T10:21:35.743" v="530"/>
        <pc:sldMkLst>
          <pc:docMk/>
          <pc:sldMk cId="3962543356" sldId="432"/>
        </pc:sldMkLst>
      </pc:sldChg>
      <pc:sldChg chg="modNotes">
        <pc:chgData name="Guest User" userId="S::urn:spo:anon#d48645462b1ce90d8f57e0e3c0d996380e791087e03f4031d3ecfbc0bfce8d61::" providerId="AD" clId="Web-{687A45A8-E8A4-8FB0-D497-B1D8C8ADD542}" dt="2023-08-24T10:22:20.774" v="565"/>
        <pc:sldMkLst>
          <pc:docMk/>
          <pc:sldMk cId="3739349598" sldId="433"/>
        </pc:sldMkLst>
      </pc:sldChg>
      <pc:sldChg chg="modNotes">
        <pc:chgData name="Guest User" userId="S::urn:spo:anon#d48645462b1ce90d8f57e0e3c0d996380e791087e03f4031d3ecfbc0bfce8d61::" providerId="AD" clId="Web-{687A45A8-E8A4-8FB0-D497-B1D8C8ADD542}" dt="2023-08-24T10:23:18.322" v="633"/>
        <pc:sldMkLst>
          <pc:docMk/>
          <pc:sldMk cId="4158870472" sldId="434"/>
        </pc:sldMkLst>
      </pc:sldChg>
      <pc:sldChg chg="modNotes">
        <pc:chgData name="Guest User" userId="S::urn:spo:anon#d48645462b1ce90d8f57e0e3c0d996380e791087e03f4031d3ecfbc0bfce8d61::" providerId="AD" clId="Web-{687A45A8-E8A4-8FB0-D497-B1D8C8ADD542}" dt="2023-08-24T10:24:06.276" v="674"/>
        <pc:sldMkLst>
          <pc:docMk/>
          <pc:sldMk cId="1526876929" sldId="435"/>
        </pc:sldMkLst>
      </pc:sldChg>
      <pc:sldChg chg="modNotes">
        <pc:chgData name="Guest User" userId="S::urn:spo:anon#d48645462b1ce90d8f57e0e3c0d996380e791087e03f4031d3ecfbc0bfce8d61::" providerId="AD" clId="Web-{687A45A8-E8A4-8FB0-D497-B1D8C8ADD542}" dt="2023-08-24T10:24:21.964" v="727"/>
        <pc:sldMkLst>
          <pc:docMk/>
          <pc:sldMk cId="871285909" sldId="436"/>
        </pc:sldMkLst>
      </pc:sldChg>
      <pc:sldChg chg="modNotes">
        <pc:chgData name="Guest User" userId="S::urn:spo:anon#d48645462b1ce90d8f57e0e3c0d996380e791087e03f4031d3ecfbc0bfce8d61::" providerId="AD" clId="Web-{687A45A8-E8A4-8FB0-D497-B1D8C8ADD542}" dt="2023-08-24T10:25:59.731" v="765"/>
        <pc:sldMkLst>
          <pc:docMk/>
          <pc:sldMk cId="1624300401" sldId="437"/>
        </pc:sldMkLst>
      </pc:sldChg>
      <pc:sldChg chg="modNotes">
        <pc:chgData name="Guest User" userId="S::urn:spo:anon#d48645462b1ce90d8f57e0e3c0d996380e791087e03f4031d3ecfbc0bfce8d61::" providerId="AD" clId="Web-{687A45A8-E8A4-8FB0-D497-B1D8C8ADD542}" dt="2023-08-24T10:26:34.325" v="803"/>
        <pc:sldMkLst>
          <pc:docMk/>
          <pc:sldMk cId="2993542930" sldId="440"/>
        </pc:sldMkLst>
      </pc:sldChg>
      <pc:sldChg chg="modNotes">
        <pc:chgData name="Guest User" userId="S::urn:spo:anon#d48645462b1ce90d8f57e0e3c0d996380e791087e03f4031d3ecfbc0bfce8d61::" providerId="AD" clId="Web-{687A45A8-E8A4-8FB0-D497-B1D8C8ADD542}" dt="2023-08-24T10:27:18.232" v="813"/>
        <pc:sldMkLst>
          <pc:docMk/>
          <pc:sldMk cId="185239416" sldId="441"/>
        </pc:sldMkLst>
      </pc:sldChg>
      <pc:sldChg chg="modNotes">
        <pc:chgData name="Guest User" userId="S::urn:spo:anon#d48645462b1ce90d8f57e0e3c0d996380e791087e03f4031d3ecfbc0bfce8d61::" providerId="AD" clId="Web-{687A45A8-E8A4-8FB0-D497-B1D8C8ADD542}" dt="2023-08-24T10:27:35.701" v="820"/>
        <pc:sldMkLst>
          <pc:docMk/>
          <pc:sldMk cId="2062654048" sldId="442"/>
        </pc:sldMkLst>
      </pc:sldChg>
      <pc:sldChg chg="modNotes">
        <pc:chgData name="Guest User" userId="S::urn:spo:anon#d48645462b1ce90d8f57e0e3c0d996380e791087e03f4031d3ecfbc0bfce8d61::" providerId="AD" clId="Web-{687A45A8-E8A4-8FB0-D497-B1D8C8ADD542}" dt="2023-08-24T10:27:56.342" v="828"/>
        <pc:sldMkLst>
          <pc:docMk/>
          <pc:sldMk cId="3846884056" sldId="443"/>
        </pc:sldMkLst>
      </pc:sldChg>
      <pc:sldChg chg="modNotes">
        <pc:chgData name="Guest User" userId="S::urn:spo:anon#d48645462b1ce90d8f57e0e3c0d996380e791087e03f4031d3ecfbc0bfce8d61::" providerId="AD" clId="Web-{687A45A8-E8A4-8FB0-D497-B1D8C8ADD542}" dt="2023-08-24T10:28:26.530" v="834"/>
        <pc:sldMkLst>
          <pc:docMk/>
          <pc:sldMk cId="57468900" sldId="444"/>
        </pc:sldMkLst>
      </pc:sldChg>
      <pc:sldChg chg="modNotes">
        <pc:chgData name="Guest User" userId="S::urn:spo:anon#d48645462b1ce90d8f57e0e3c0d996380e791087e03f4031d3ecfbc0bfce8d61::" providerId="AD" clId="Web-{687A45A8-E8A4-8FB0-D497-B1D8C8ADD542}" dt="2023-08-24T10:44:36.514" v="1067"/>
        <pc:sldMkLst>
          <pc:docMk/>
          <pc:sldMk cId="249237183" sldId="1111"/>
        </pc:sldMkLst>
      </pc:sldChg>
      <pc:sldChg chg="modNotes">
        <pc:chgData name="Guest User" userId="S::urn:spo:anon#d48645462b1ce90d8f57e0e3c0d996380e791087e03f4031d3ecfbc0bfce8d61::" providerId="AD" clId="Web-{687A45A8-E8A4-8FB0-D497-B1D8C8ADD542}" dt="2023-08-24T10:44:53.827" v="1070"/>
        <pc:sldMkLst>
          <pc:docMk/>
          <pc:sldMk cId="2257242187" sldId="1112"/>
        </pc:sldMkLst>
      </pc:sldChg>
      <pc:sldChg chg="modNotes">
        <pc:chgData name="Guest User" userId="S::urn:spo:anon#d48645462b1ce90d8f57e0e3c0d996380e791087e03f4031d3ecfbc0bfce8d61::" providerId="AD" clId="Web-{687A45A8-E8A4-8FB0-D497-B1D8C8ADD542}" dt="2023-08-24T10:45:18.514" v="1076"/>
        <pc:sldMkLst>
          <pc:docMk/>
          <pc:sldMk cId="2872091721" sldId="1113"/>
        </pc:sldMkLst>
      </pc:sldChg>
      <pc:sldChg chg="modNotes">
        <pc:chgData name="Guest User" userId="S::urn:spo:anon#d48645462b1ce90d8f57e0e3c0d996380e791087e03f4031d3ecfbc0bfce8d61::" providerId="AD" clId="Web-{687A45A8-E8A4-8FB0-D497-B1D8C8ADD542}" dt="2023-08-24T10:45:26.640" v="1079"/>
        <pc:sldMkLst>
          <pc:docMk/>
          <pc:sldMk cId="708907099" sldId="1114"/>
        </pc:sldMkLst>
      </pc:sldChg>
      <pc:sldChg chg="modNotes">
        <pc:chgData name="Guest User" userId="S::urn:spo:anon#d48645462b1ce90d8f57e0e3c0d996380e791087e03f4031d3ecfbc0bfce8d61::" providerId="AD" clId="Web-{687A45A8-E8A4-8FB0-D497-B1D8C8ADD542}" dt="2023-08-24T10:45:36.515" v="1082"/>
        <pc:sldMkLst>
          <pc:docMk/>
          <pc:sldMk cId="3248571297" sldId="1115"/>
        </pc:sldMkLst>
      </pc:sldChg>
      <pc:sldChg chg="modNotes">
        <pc:chgData name="Guest User" userId="S::urn:spo:anon#d48645462b1ce90d8f57e0e3c0d996380e791087e03f4031d3ecfbc0bfce8d61::" providerId="AD" clId="Web-{687A45A8-E8A4-8FB0-D497-B1D8C8ADD542}" dt="2023-08-24T10:46:02.203" v="1089"/>
        <pc:sldMkLst>
          <pc:docMk/>
          <pc:sldMk cId="2841078241" sldId="1116"/>
        </pc:sldMkLst>
      </pc:sldChg>
      <pc:sldChg chg="modNotes">
        <pc:chgData name="Guest User" userId="S::urn:spo:anon#d48645462b1ce90d8f57e0e3c0d996380e791087e03f4031d3ecfbc0bfce8d61::" providerId="AD" clId="Web-{687A45A8-E8A4-8FB0-D497-B1D8C8ADD542}" dt="2023-08-24T10:46:38.906" v="1108"/>
        <pc:sldMkLst>
          <pc:docMk/>
          <pc:sldMk cId="193241345" sldId="1117"/>
        </pc:sldMkLst>
      </pc:sldChg>
      <pc:sldChg chg="modNotes">
        <pc:chgData name="Guest User" userId="S::urn:spo:anon#d48645462b1ce90d8f57e0e3c0d996380e791087e03f4031d3ecfbc0bfce8d61::" providerId="AD" clId="Web-{687A45A8-E8A4-8FB0-D497-B1D8C8ADD542}" dt="2023-08-24T10:47:22.938" v="1134"/>
        <pc:sldMkLst>
          <pc:docMk/>
          <pc:sldMk cId="2230619957" sldId="1118"/>
        </pc:sldMkLst>
      </pc:sldChg>
      <pc:sldChg chg="modNotes">
        <pc:chgData name="Guest User" userId="S::urn:spo:anon#d48645462b1ce90d8f57e0e3c0d996380e791087e03f4031d3ecfbc0bfce8d61::" providerId="AD" clId="Web-{687A45A8-E8A4-8FB0-D497-B1D8C8ADD542}" dt="2023-08-24T10:47:43.251" v="1146"/>
        <pc:sldMkLst>
          <pc:docMk/>
          <pc:sldMk cId="1391486008" sldId="1119"/>
        </pc:sldMkLst>
      </pc:sldChg>
      <pc:sldChg chg="modNotes">
        <pc:chgData name="Guest User" userId="S::urn:spo:anon#d48645462b1ce90d8f57e0e3c0d996380e791087e03f4031d3ecfbc0bfce8d61::" providerId="AD" clId="Web-{687A45A8-E8A4-8FB0-D497-B1D8C8ADD542}" dt="2023-08-24T10:48:05.767" v="1181"/>
        <pc:sldMkLst>
          <pc:docMk/>
          <pc:sldMk cId="760788769" sldId="1120"/>
        </pc:sldMkLst>
      </pc:sldChg>
      <pc:sldChg chg="modNotes">
        <pc:chgData name="Guest User" userId="S::urn:spo:anon#d48645462b1ce90d8f57e0e3c0d996380e791087e03f4031d3ecfbc0bfce8d61::" providerId="AD" clId="Web-{687A45A8-E8A4-8FB0-D497-B1D8C8ADD542}" dt="2023-08-24T10:48:27.783" v="1200"/>
        <pc:sldMkLst>
          <pc:docMk/>
          <pc:sldMk cId="4166871038" sldId="1121"/>
        </pc:sldMkLst>
      </pc:sldChg>
      <pc:sldChg chg="modNotes">
        <pc:chgData name="Guest User" userId="S::urn:spo:anon#d48645462b1ce90d8f57e0e3c0d996380e791087e03f4031d3ecfbc0bfce8d61::" providerId="AD" clId="Web-{687A45A8-E8A4-8FB0-D497-B1D8C8ADD542}" dt="2023-08-24T10:29:20.437" v="860"/>
        <pc:sldMkLst>
          <pc:docMk/>
          <pc:sldMk cId="1193915063" sldId="1133"/>
        </pc:sldMkLst>
      </pc:sldChg>
      <pc:sldChg chg="modNotes">
        <pc:chgData name="Guest User" userId="S::urn:spo:anon#d48645462b1ce90d8f57e0e3c0d996380e791087e03f4031d3ecfbc0bfce8d61::" providerId="AD" clId="Web-{687A45A8-E8A4-8FB0-D497-B1D8C8ADD542}" dt="2023-08-24T10:03:18.429" v="4"/>
        <pc:sldMkLst>
          <pc:docMk/>
          <pc:sldMk cId="2834540201" sldId="1342"/>
        </pc:sldMkLst>
      </pc:sldChg>
      <pc:sldChg chg="modNotes">
        <pc:chgData name="Guest User" userId="S::urn:spo:anon#d48645462b1ce90d8f57e0e3c0d996380e791087e03f4031d3ecfbc0bfce8d61::" providerId="AD" clId="Web-{687A45A8-E8A4-8FB0-D497-B1D8C8ADD542}" dt="2023-08-24T10:03:26.319" v="7"/>
        <pc:sldMkLst>
          <pc:docMk/>
          <pc:sldMk cId="4092341062" sldId="1343"/>
        </pc:sldMkLst>
      </pc:sldChg>
      <pc:sldChg chg="modNotes">
        <pc:chgData name="Guest User" userId="S::urn:spo:anon#d48645462b1ce90d8f57e0e3c0d996380e791087e03f4031d3ecfbc0bfce8d61::" providerId="AD" clId="Web-{687A45A8-E8A4-8FB0-D497-B1D8C8ADD542}" dt="2023-08-24T10:03:36.132" v="10"/>
        <pc:sldMkLst>
          <pc:docMk/>
          <pc:sldMk cId="1120990285" sldId="1344"/>
        </pc:sldMkLst>
      </pc:sldChg>
      <pc:sldChg chg="modNotes">
        <pc:chgData name="Guest User" userId="S::urn:spo:anon#d48645462b1ce90d8f57e0e3c0d996380e791087e03f4031d3ecfbc0bfce8d61::" providerId="AD" clId="Web-{687A45A8-E8A4-8FB0-D497-B1D8C8ADD542}" dt="2023-08-24T10:03:42.117" v="12"/>
        <pc:sldMkLst>
          <pc:docMk/>
          <pc:sldMk cId="3824600736" sldId="1345"/>
        </pc:sldMkLst>
      </pc:sldChg>
      <pc:sldChg chg="modNotes">
        <pc:chgData name="Guest User" userId="S::urn:spo:anon#d48645462b1ce90d8f57e0e3c0d996380e791087e03f4031d3ecfbc0bfce8d61::" providerId="AD" clId="Web-{687A45A8-E8A4-8FB0-D497-B1D8C8ADD542}" dt="2023-08-24T10:03:48.054" v="15"/>
        <pc:sldMkLst>
          <pc:docMk/>
          <pc:sldMk cId="2424824551" sldId="1346"/>
        </pc:sldMkLst>
      </pc:sldChg>
      <pc:sldChg chg="modNotes">
        <pc:chgData name="Guest User" userId="S::urn:spo:anon#d48645462b1ce90d8f57e0e3c0d996380e791087e03f4031d3ecfbc0bfce8d61::" providerId="AD" clId="Web-{687A45A8-E8A4-8FB0-D497-B1D8C8ADD542}" dt="2023-08-24T10:03:55.726" v="17"/>
        <pc:sldMkLst>
          <pc:docMk/>
          <pc:sldMk cId="2722341213" sldId="1347"/>
        </pc:sldMkLst>
      </pc:sldChg>
      <pc:sldChg chg="modNotes">
        <pc:chgData name="Guest User" userId="S::urn:spo:anon#d48645462b1ce90d8f57e0e3c0d996380e791087e03f4031d3ecfbc0bfce8d61::" providerId="AD" clId="Web-{687A45A8-E8A4-8FB0-D497-B1D8C8ADD542}" dt="2023-08-24T10:04:00.679" v="19"/>
        <pc:sldMkLst>
          <pc:docMk/>
          <pc:sldMk cId="2744489194" sldId="1348"/>
        </pc:sldMkLst>
      </pc:sldChg>
      <pc:sldChg chg="modNotes">
        <pc:chgData name="Guest User" userId="S::urn:spo:anon#d48645462b1ce90d8f57e0e3c0d996380e791087e03f4031d3ecfbc0bfce8d61::" providerId="AD" clId="Web-{687A45A8-E8A4-8FB0-D497-B1D8C8ADD542}" dt="2023-08-24T10:04:12.633" v="21"/>
        <pc:sldMkLst>
          <pc:docMk/>
          <pc:sldMk cId="1891337240" sldId="1349"/>
        </pc:sldMkLst>
      </pc:sldChg>
      <pc:sldChg chg="modNotes">
        <pc:chgData name="Guest User" userId="S::urn:spo:anon#d48645462b1ce90d8f57e0e3c0d996380e791087e03f4031d3ecfbc0bfce8d61::" providerId="AD" clId="Web-{687A45A8-E8A4-8FB0-D497-B1D8C8ADD542}" dt="2023-08-24T10:04:17.883" v="23"/>
        <pc:sldMkLst>
          <pc:docMk/>
          <pc:sldMk cId="1018127593" sldId="1350"/>
        </pc:sldMkLst>
      </pc:sldChg>
      <pc:sldChg chg="modNotes">
        <pc:chgData name="Guest User" userId="S::urn:spo:anon#d48645462b1ce90d8f57e0e3c0d996380e791087e03f4031d3ecfbc0bfce8d61::" providerId="AD" clId="Web-{687A45A8-E8A4-8FB0-D497-B1D8C8ADD542}" dt="2023-08-24T10:04:23.352" v="26"/>
        <pc:sldMkLst>
          <pc:docMk/>
          <pc:sldMk cId="1210591723" sldId="1351"/>
        </pc:sldMkLst>
      </pc:sldChg>
      <pc:sldChg chg="modNotes">
        <pc:chgData name="Guest User" userId="S::urn:spo:anon#d48645462b1ce90d8f57e0e3c0d996380e791087e03f4031d3ecfbc0bfce8d61::" providerId="AD" clId="Web-{687A45A8-E8A4-8FB0-D497-B1D8C8ADD542}" dt="2023-08-24T10:04:28.352" v="28"/>
        <pc:sldMkLst>
          <pc:docMk/>
          <pc:sldMk cId="954783210" sldId="1352"/>
        </pc:sldMkLst>
      </pc:sldChg>
      <pc:sldChg chg="modNotes">
        <pc:chgData name="Guest User" userId="S::urn:spo:anon#d48645462b1ce90d8f57e0e3c0d996380e791087e03f4031d3ecfbc0bfce8d61::" providerId="AD" clId="Web-{687A45A8-E8A4-8FB0-D497-B1D8C8ADD542}" dt="2023-08-24T10:04:34.195" v="31"/>
        <pc:sldMkLst>
          <pc:docMk/>
          <pc:sldMk cId="743458611" sldId="1353"/>
        </pc:sldMkLst>
      </pc:sldChg>
      <pc:sldChg chg="modNotes">
        <pc:chgData name="Guest User" userId="S::urn:spo:anon#d48645462b1ce90d8f57e0e3c0d996380e791087e03f4031d3ecfbc0bfce8d61::" providerId="AD" clId="Web-{687A45A8-E8A4-8FB0-D497-B1D8C8ADD542}" dt="2023-08-24T10:06:22.072" v="65"/>
        <pc:sldMkLst>
          <pc:docMk/>
          <pc:sldMk cId="3729614106" sldId="1354"/>
        </pc:sldMkLst>
      </pc:sldChg>
      <pc:sldChg chg="modNotes">
        <pc:chgData name="Guest User" userId="S::urn:spo:anon#d48645462b1ce90d8f57e0e3c0d996380e791087e03f4031d3ecfbc0bfce8d61::" providerId="AD" clId="Web-{687A45A8-E8A4-8FB0-D497-B1D8C8ADD542}" dt="2023-08-24T10:06:10.134" v="63"/>
        <pc:sldMkLst>
          <pc:docMk/>
          <pc:sldMk cId="2993682445" sldId="1355"/>
        </pc:sldMkLst>
      </pc:sldChg>
      <pc:sldChg chg="modNotes">
        <pc:chgData name="Guest User" userId="S::urn:spo:anon#d48645462b1ce90d8f57e0e3c0d996380e791087e03f4031d3ecfbc0bfce8d61::" providerId="AD" clId="Web-{687A45A8-E8A4-8FB0-D497-B1D8C8ADD542}" dt="2023-08-24T10:06:04.228" v="61"/>
        <pc:sldMkLst>
          <pc:docMk/>
          <pc:sldMk cId="1553821600" sldId="1356"/>
        </pc:sldMkLst>
      </pc:sldChg>
      <pc:sldChg chg="modNotes">
        <pc:chgData name="Guest User" userId="S::urn:spo:anon#d48645462b1ce90d8f57e0e3c0d996380e791087e03f4031d3ecfbc0bfce8d61::" providerId="AD" clId="Web-{687A45A8-E8A4-8FB0-D497-B1D8C8ADD542}" dt="2023-08-24T10:05:45.587" v="59"/>
        <pc:sldMkLst>
          <pc:docMk/>
          <pc:sldMk cId="3422808655" sldId="1357"/>
        </pc:sldMkLst>
      </pc:sldChg>
      <pc:sldChg chg="modNotes">
        <pc:chgData name="Guest User" userId="S::urn:spo:anon#d48645462b1ce90d8f57e0e3c0d996380e791087e03f4031d3ecfbc0bfce8d61::" providerId="AD" clId="Web-{687A45A8-E8A4-8FB0-D497-B1D8C8ADD542}" dt="2023-08-24T10:05:40.618" v="57"/>
        <pc:sldMkLst>
          <pc:docMk/>
          <pc:sldMk cId="1860808507" sldId="1358"/>
        </pc:sldMkLst>
      </pc:sldChg>
      <pc:sldChg chg="modNotes">
        <pc:chgData name="Guest User" userId="S::urn:spo:anon#d48645462b1ce90d8f57e0e3c0d996380e791087e03f4031d3ecfbc0bfce8d61::" providerId="AD" clId="Web-{687A45A8-E8A4-8FB0-D497-B1D8C8ADD542}" dt="2023-08-24T10:06:35.479" v="68"/>
        <pc:sldMkLst>
          <pc:docMk/>
          <pc:sldMk cId="590731514" sldId="1359"/>
        </pc:sldMkLst>
      </pc:sldChg>
      <pc:sldChg chg="modNotes">
        <pc:chgData name="Guest User" userId="S::urn:spo:anon#d48645462b1ce90d8f57e0e3c0d996380e791087e03f4031d3ecfbc0bfce8d61::" providerId="AD" clId="Web-{687A45A8-E8A4-8FB0-D497-B1D8C8ADD542}" dt="2023-08-24T10:06:41.760" v="71"/>
        <pc:sldMkLst>
          <pc:docMk/>
          <pc:sldMk cId="151016020" sldId="1360"/>
        </pc:sldMkLst>
      </pc:sldChg>
      <pc:sldChg chg="modNotes">
        <pc:chgData name="Guest User" userId="S::urn:spo:anon#d48645462b1ce90d8f57e0e3c0d996380e791087e03f4031d3ecfbc0bfce8d61::" providerId="AD" clId="Web-{687A45A8-E8A4-8FB0-D497-B1D8C8ADD542}" dt="2023-08-24T10:06:47.182" v="73"/>
        <pc:sldMkLst>
          <pc:docMk/>
          <pc:sldMk cId="3906186364" sldId="1361"/>
        </pc:sldMkLst>
      </pc:sldChg>
      <pc:sldChg chg="modNotes">
        <pc:chgData name="Guest User" userId="S::urn:spo:anon#d48645462b1ce90d8f57e0e3c0d996380e791087e03f4031d3ecfbc0bfce8d61::" providerId="AD" clId="Web-{687A45A8-E8A4-8FB0-D497-B1D8C8ADD542}" dt="2023-08-24T10:06:53.823" v="76"/>
        <pc:sldMkLst>
          <pc:docMk/>
          <pc:sldMk cId="2925633259" sldId="1362"/>
        </pc:sldMkLst>
      </pc:sldChg>
      <pc:sldChg chg="modNotes">
        <pc:chgData name="Guest User" userId="S::urn:spo:anon#d48645462b1ce90d8f57e0e3c0d996380e791087e03f4031d3ecfbc0bfce8d61::" providerId="AD" clId="Web-{687A45A8-E8A4-8FB0-D497-B1D8C8ADD542}" dt="2023-08-24T10:06:58.838" v="78"/>
        <pc:sldMkLst>
          <pc:docMk/>
          <pc:sldMk cId="4070421968" sldId="1363"/>
        </pc:sldMkLst>
      </pc:sldChg>
      <pc:sldChg chg="modNotes">
        <pc:chgData name="Guest User" userId="S::urn:spo:anon#d48645462b1ce90d8f57e0e3c0d996380e791087e03f4031d3ecfbc0bfce8d61::" providerId="AD" clId="Web-{687A45A8-E8A4-8FB0-D497-B1D8C8ADD542}" dt="2023-08-24T10:07:06.729" v="81"/>
        <pc:sldMkLst>
          <pc:docMk/>
          <pc:sldMk cId="3906111908" sldId="1364"/>
        </pc:sldMkLst>
      </pc:sldChg>
      <pc:sldChg chg="modNotes">
        <pc:chgData name="Guest User" userId="S::urn:spo:anon#d48645462b1ce90d8f57e0e3c0d996380e791087e03f4031d3ecfbc0bfce8d61::" providerId="AD" clId="Web-{687A45A8-E8A4-8FB0-D497-B1D8C8ADD542}" dt="2023-08-24T10:07:11.495" v="83"/>
        <pc:sldMkLst>
          <pc:docMk/>
          <pc:sldMk cId="2302589482" sldId="1365"/>
        </pc:sldMkLst>
      </pc:sldChg>
      <pc:sldChg chg="modNotes">
        <pc:chgData name="Guest User" userId="S::urn:spo:anon#d48645462b1ce90d8f57e0e3c0d996380e791087e03f4031d3ecfbc0bfce8d61::" providerId="AD" clId="Web-{687A45A8-E8A4-8FB0-D497-B1D8C8ADD542}" dt="2023-08-24T10:07:16.682" v="85"/>
        <pc:sldMkLst>
          <pc:docMk/>
          <pc:sldMk cId="1196788845" sldId="1366"/>
        </pc:sldMkLst>
      </pc:sldChg>
      <pc:sldChg chg="modNotes">
        <pc:chgData name="Guest User" userId="S::urn:spo:anon#d48645462b1ce90d8f57e0e3c0d996380e791087e03f4031d3ecfbc0bfce8d61::" providerId="AD" clId="Web-{687A45A8-E8A4-8FB0-D497-B1D8C8ADD542}" dt="2023-08-24T10:07:21.261" v="87"/>
        <pc:sldMkLst>
          <pc:docMk/>
          <pc:sldMk cId="3375142449" sldId="1367"/>
        </pc:sldMkLst>
      </pc:sldChg>
      <pc:sldChg chg="modNotes">
        <pc:chgData name="Guest User" userId="S::urn:spo:anon#d48645462b1ce90d8f57e0e3c0d996380e791087e03f4031d3ecfbc0bfce8d61::" providerId="AD" clId="Web-{687A45A8-E8A4-8FB0-D497-B1D8C8ADD542}" dt="2023-08-24T10:07:25.807" v="89"/>
        <pc:sldMkLst>
          <pc:docMk/>
          <pc:sldMk cId="3083017628" sldId="1368"/>
        </pc:sldMkLst>
      </pc:sldChg>
      <pc:sldChg chg="modNotes">
        <pc:chgData name="Guest User" userId="S::urn:spo:anon#d48645462b1ce90d8f57e0e3c0d996380e791087e03f4031d3ecfbc0bfce8d61::" providerId="AD" clId="Web-{687A45A8-E8A4-8FB0-D497-B1D8C8ADD542}" dt="2023-08-24T10:07:31.526" v="91"/>
        <pc:sldMkLst>
          <pc:docMk/>
          <pc:sldMk cId="1541841637" sldId="1369"/>
        </pc:sldMkLst>
      </pc:sldChg>
      <pc:sldChg chg="modNotes">
        <pc:chgData name="Guest User" userId="S::urn:spo:anon#d48645462b1ce90d8f57e0e3c0d996380e791087e03f4031d3ecfbc0bfce8d61::" providerId="AD" clId="Web-{687A45A8-E8A4-8FB0-D497-B1D8C8ADD542}" dt="2023-08-24T10:08:01.027" v="97"/>
        <pc:sldMkLst>
          <pc:docMk/>
          <pc:sldMk cId="2660524624" sldId="1371"/>
        </pc:sldMkLst>
      </pc:sldChg>
      <pc:sldChg chg="modNotes">
        <pc:chgData name="Guest User" userId="S::urn:spo:anon#d48645462b1ce90d8f57e0e3c0d996380e791087e03f4031d3ecfbc0bfce8d61::" providerId="AD" clId="Web-{687A45A8-E8A4-8FB0-D497-B1D8C8ADD542}" dt="2023-08-24T10:08:22.027" v="134"/>
        <pc:sldMkLst>
          <pc:docMk/>
          <pc:sldMk cId="2912063886" sldId="1372"/>
        </pc:sldMkLst>
      </pc:sldChg>
      <pc:sldChg chg="modNotes">
        <pc:chgData name="Guest User" userId="S::urn:spo:anon#d48645462b1ce90d8f57e0e3c0d996380e791087e03f4031d3ecfbc0bfce8d61::" providerId="AD" clId="Web-{687A45A8-E8A4-8FB0-D497-B1D8C8ADD542}" dt="2023-08-24T10:08:49.215" v="167"/>
        <pc:sldMkLst>
          <pc:docMk/>
          <pc:sldMk cId="2548017220" sldId="1373"/>
        </pc:sldMkLst>
      </pc:sldChg>
      <pc:sldChg chg="modNotes">
        <pc:chgData name="Guest User" userId="S::urn:spo:anon#d48645462b1ce90d8f57e0e3c0d996380e791087e03f4031d3ecfbc0bfce8d61::" providerId="AD" clId="Web-{687A45A8-E8A4-8FB0-D497-B1D8C8ADD542}" dt="2023-08-24T10:09:23.294" v="196"/>
        <pc:sldMkLst>
          <pc:docMk/>
          <pc:sldMk cId="0" sldId="1374"/>
        </pc:sldMkLst>
      </pc:sldChg>
      <pc:sldChg chg="modNotes">
        <pc:chgData name="Guest User" userId="S::urn:spo:anon#d48645462b1ce90d8f57e0e3c0d996380e791087e03f4031d3ecfbc0bfce8d61::" providerId="AD" clId="Web-{687A45A8-E8A4-8FB0-D497-B1D8C8ADD542}" dt="2023-08-24T10:34:49.614" v="999"/>
        <pc:sldMkLst>
          <pc:docMk/>
          <pc:sldMk cId="2095216883" sldId="1376"/>
        </pc:sldMkLst>
      </pc:sldChg>
      <pc:sldChg chg="new del">
        <pc:chgData name="Guest User" userId="S::urn:spo:anon#d48645462b1ce90d8f57e0e3c0d996380e791087e03f4031d3ecfbc0bfce8d61::" providerId="AD" clId="Web-{687A45A8-E8A4-8FB0-D497-B1D8C8ADD542}" dt="2023-08-24T10:40:06.291" v="1003"/>
        <pc:sldMkLst>
          <pc:docMk/>
          <pc:sldMk cId="4264640755" sldId="1377"/>
        </pc:sldMkLst>
      </pc:sldChg>
    </pc:docChg>
  </pc:docChgLst>
  <pc:docChgLst>
    <pc:chgData name="Shashank Shekhar" userId="S::shashank@edunetfoundation.org::0008d1ff-90e7-469a-9966-0dcad996503d" providerId="AD" clId="Web-{2D476314-9E32-5D10-8F87-4775AB54C430}"/>
    <pc:docChg chg="modSld">
      <pc:chgData name="Shashank Shekhar" userId="S::shashank@edunetfoundation.org::0008d1ff-90e7-469a-9966-0dcad996503d" providerId="AD" clId="Web-{2D476314-9E32-5D10-8F87-4775AB54C430}" dt="2023-08-24T12:43:15.733" v="8" actId="1076"/>
      <pc:docMkLst>
        <pc:docMk/>
      </pc:docMkLst>
      <pc:sldChg chg="modSp">
        <pc:chgData name="Shashank Shekhar" userId="S::shashank@edunetfoundation.org::0008d1ff-90e7-469a-9966-0dcad996503d" providerId="AD" clId="Web-{2D476314-9E32-5D10-8F87-4775AB54C430}" dt="2023-08-24T12:43:15.733" v="8" actId="1076"/>
        <pc:sldMkLst>
          <pc:docMk/>
          <pc:sldMk cId="2095216883" sldId="1376"/>
        </pc:sldMkLst>
        <pc:spChg chg="mod">
          <ac:chgData name="Shashank Shekhar" userId="S::shashank@edunetfoundation.org::0008d1ff-90e7-469a-9966-0dcad996503d" providerId="AD" clId="Web-{2D476314-9E32-5D10-8F87-4775AB54C430}" dt="2023-08-24T12:43:15.733" v="8" actId="1076"/>
          <ac:spMkLst>
            <pc:docMk/>
            <pc:sldMk cId="2095216883" sldId="1376"/>
            <ac:spMk id="2" creationId="{08A52434-2E29-63DE-4583-1C168613F34B}"/>
          </ac:spMkLst>
        </pc:spChg>
      </pc:sldChg>
    </pc:docChg>
  </pc:docChgLst>
  <pc:docChgLst>
    <pc:chgData name="Shashank Shekhar" userId="S::shashank@edunetfoundation.org::0008d1ff-90e7-469a-9966-0dcad996503d" providerId="AD" clId="Web-{91594FA0-7CAF-CBBC-88B8-B47E8A9C346B}"/>
    <pc:docChg chg="modSld">
      <pc:chgData name="Shashank Shekhar" userId="S::shashank@edunetfoundation.org::0008d1ff-90e7-469a-9966-0dcad996503d" providerId="AD" clId="Web-{91594FA0-7CAF-CBBC-88B8-B47E8A9C346B}" dt="2023-08-17T18:06:53.409" v="13"/>
      <pc:docMkLst>
        <pc:docMk/>
      </pc:docMkLst>
      <pc:sldChg chg="modSp modNotes">
        <pc:chgData name="Shashank Shekhar" userId="S::shashank@edunetfoundation.org::0008d1ff-90e7-469a-9966-0dcad996503d" providerId="AD" clId="Web-{91594FA0-7CAF-CBBC-88B8-B47E8A9C346B}" dt="2023-08-17T18:06:53.409" v="13"/>
        <pc:sldMkLst>
          <pc:docMk/>
          <pc:sldMk cId="2095216883" sldId="1376"/>
        </pc:sldMkLst>
        <pc:spChg chg="mod">
          <ac:chgData name="Shashank Shekhar" userId="S::shashank@edunetfoundation.org::0008d1ff-90e7-469a-9966-0dcad996503d" providerId="AD" clId="Web-{91594FA0-7CAF-CBBC-88B8-B47E8A9C346B}" dt="2023-08-17T18:06:30.518" v="3" actId="20577"/>
          <ac:spMkLst>
            <pc:docMk/>
            <pc:sldMk cId="2095216883" sldId="1376"/>
            <ac:spMk id="2" creationId="{08A52434-2E29-63DE-4583-1C168613F34B}"/>
          </ac:spMkLst>
        </pc:spChg>
        <pc:spChg chg="mod">
          <ac:chgData name="Shashank Shekhar" userId="S::shashank@edunetfoundation.org::0008d1ff-90e7-469a-9966-0dcad996503d" providerId="AD" clId="Web-{91594FA0-7CAF-CBBC-88B8-B47E8A9C346B}" dt="2023-08-17T18:06:07.002" v="2" actId="20577"/>
          <ac:spMkLst>
            <pc:docMk/>
            <pc:sldMk cId="2095216883" sldId="1376"/>
            <ac:spMk id="3" creationId="{00000000-0000-0000-0000-000000000000}"/>
          </ac:spMkLst>
        </pc:spChg>
      </pc:sldChg>
    </pc:docChg>
  </pc:docChgLst>
  <pc:docChgLst>
    <pc:chgData name="Sarath Prakash" userId="S::sarath@edunetfoundation.org::2ad6b62d-e4e9-4fca-8ee2-d4298897f25f" providerId="AD" clId="Web-{73348203-CBDD-14E7-15E7-419C8D3C5E2C}"/>
    <pc:docChg chg="modSld">
      <pc:chgData name="Sarath Prakash" userId="S::sarath@edunetfoundation.org::2ad6b62d-e4e9-4fca-8ee2-d4298897f25f" providerId="AD" clId="Web-{73348203-CBDD-14E7-15E7-419C8D3C5E2C}" dt="2023-09-01T02:22:56.514" v="15" actId="1076"/>
      <pc:docMkLst>
        <pc:docMk/>
      </pc:docMkLst>
      <pc:sldChg chg="modNotes">
        <pc:chgData name="Sarath Prakash" userId="S::sarath@edunetfoundation.org::2ad6b62d-e4e9-4fca-8ee2-d4298897f25f" providerId="AD" clId="Web-{73348203-CBDD-14E7-15E7-419C8D3C5E2C}" dt="2023-09-01T02:13:00.843" v="1"/>
        <pc:sldMkLst>
          <pc:docMk/>
          <pc:sldMk cId="1183155300" sldId="1259"/>
        </pc:sldMkLst>
      </pc:sldChg>
      <pc:sldChg chg="modSp">
        <pc:chgData name="Sarath Prakash" userId="S::sarath@edunetfoundation.org::2ad6b62d-e4e9-4fca-8ee2-d4298897f25f" providerId="AD" clId="Web-{73348203-CBDD-14E7-15E7-419C8D3C5E2C}" dt="2023-09-01T02:13:37.374" v="7" actId="14100"/>
        <pc:sldMkLst>
          <pc:docMk/>
          <pc:sldMk cId="4032104181" sldId="1260"/>
        </pc:sldMkLst>
        <pc:picChg chg="mod">
          <ac:chgData name="Sarath Prakash" userId="S::sarath@edunetfoundation.org::2ad6b62d-e4e9-4fca-8ee2-d4298897f25f" providerId="AD" clId="Web-{73348203-CBDD-14E7-15E7-419C8D3C5E2C}" dt="2023-09-01T02:13:37.374" v="7" actId="14100"/>
          <ac:picMkLst>
            <pc:docMk/>
            <pc:sldMk cId="4032104181" sldId="1260"/>
            <ac:picMk id="4" creationId="{4B5B34F6-0518-C841-E3E8-10E416B81670}"/>
          </ac:picMkLst>
        </pc:picChg>
      </pc:sldChg>
      <pc:sldChg chg="modSp">
        <pc:chgData name="Sarath Prakash" userId="S::sarath@edunetfoundation.org::2ad6b62d-e4e9-4fca-8ee2-d4298897f25f" providerId="AD" clId="Web-{73348203-CBDD-14E7-15E7-419C8D3C5E2C}" dt="2023-09-01T02:22:56.514" v="15" actId="1076"/>
        <pc:sldMkLst>
          <pc:docMk/>
          <pc:sldMk cId="2951802523" sldId="1266"/>
        </pc:sldMkLst>
        <pc:picChg chg="mod">
          <ac:chgData name="Sarath Prakash" userId="S::sarath@edunetfoundation.org::2ad6b62d-e4e9-4fca-8ee2-d4298897f25f" providerId="AD" clId="Web-{73348203-CBDD-14E7-15E7-419C8D3C5E2C}" dt="2023-09-01T02:22:56.514" v="15" actId="1076"/>
          <ac:picMkLst>
            <pc:docMk/>
            <pc:sldMk cId="2951802523" sldId="1266"/>
            <ac:picMk id="2" creationId="{E24D9E9C-0332-F602-C8B9-0C45A3FDE081}"/>
          </ac:picMkLst>
        </pc:picChg>
      </pc:sldChg>
    </pc:docChg>
  </pc:docChgLst>
  <pc:docChgLst>
    <pc:chgData name="Shashank Shekhar" userId="S::shashank@edunetfoundation.org::0008d1ff-90e7-469a-9966-0dcad996503d" providerId="AD" clId="Web-{4BA03FEE-618C-A4CD-4BD4-CACE28E6B3EB}"/>
    <pc:docChg chg="delSld modSld">
      <pc:chgData name="Shashank Shekhar" userId="S::shashank@edunetfoundation.org::0008d1ff-90e7-469a-9966-0dcad996503d" providerId="AD" clId="Web-{4BA03FEE-618C-A4CD-4BD4-CACE28E6B3EB}" dt="2023-08-17T17:23:35.845" v="36"/>
      <pc:docMkLst>
        <pc:docMk/>
      </pc:docMkLst>
      <pc:sldChg chg="del">
        <pc:chgData name="Shashank Shekhar" userId="S::shashank@edunetfoundation.org::0008d1ff-90e7-469a-9966-0dcad996503d" providerId="AD" clId="Web-{4BA03FEE-618C-A4CD-4BD4-CACE28E6B3EB}" dt="2023-08-17T17:18:25.036" v="4"/>
        <pc:sldMkLst>
          <pc:docMk/>
          <pc:sldMk cId="1766856384" sldId="317"/>
        </pc:sldMkLst>
      </pc:sldChg>
      <pc:sldChg chg="del">
        <pc:chgData name="Shashank Shekhar" userId="S::shashank@edunetfoundation.org::0008d1ff-90e7-469a-9966-0dcad996503d" providerId="AD" clId="Web-{4BA03FEE-618C-A4CD-4BD4-CACE28E6B3EB}" dt="2023-08-17T17:17:52.441" v="1"/>
        <pc:sldMkLst>
          <pc:docMk/>
          <pc:sldMk cId="3122669609" sldId="1288"/>
        </pc:sldMkLst>
      </pc:sldChg>
      <pc:sldChg chg="del">
        <pc:chgData name="Shashank Shekhar" userId="S::shashank@edunetfoundation.org::0008d1ff-90e7-469a-9966-0dcad996503d" providerId="AD" clId="Web-{4BA03FEE-618C-A4CD-4BD4-CACE28E6B3EB}" dt="2023-08-17T17:17:45.003" v="0"/>
        <pc:sldMkLst>
          <pc:docMk/>
          <pc:sldMk cId="1921432161" sldId="1329"/>
        </pc:sldMkLst>
      </pc:sldChg>
      <pc:sldChg chg="del">
        <pc:chgData name="Shashank Shekhar" userId="S::shashank@edunetfoundation.org::0008d1ff-90e7-469a-9966-0dcad996503d" providerId="AD" clId="Web-{4BA03FEE-618C-A4CD-4BD4-CACE28E6B3EB}" dt="2023-08-17T17:18:00.879" v="2"/>
        <pc:sldMkLst>
          <pc:docMk/>
          <pc:sldMk cId="2581460699" sldId="1335"/>
        </pc:sldMkLst>
      </pc:sldChg>
      <pc:sldChg chg="del">
        <pc:chgData name="Shashank Shekhar" userId="S::shashank@edunetfoundation.org::0008d1ff-90e7-469a-9966-0dcad996503d" providerId="AD" clId="Web-{4BA03FEE-618C-A4CD-4BD4-CACE28E6B3EB}" dt="2023-08-17T17:18:13.723" v="3"/>
        <pc:sldMkLst>
          <pc:docMk/>
          <pc:sldMk cId="4162021133" sldId="1370"/>
        </pc:sldMkLst>
      </pc:sldChg>
      <pc:sldChg chg="modSp modNotes">
        <pc:chgData name="Shashank Shekhar" userId="S::shashank@edunetfoundation.org::0008d1ff-90e7-469a-9966-0dcad996503d" providerId="AD" clId="Web-{4BA03FEE-618C-A4CD-4BD4-CACE28E6B3EB}" dt="2023-08-17T17:23:35.845" v="36"/>
        <pc:sldMkLst>
          <pc:docMk/>
          <pc:sldMk cId="2095216883" sldId="1376"/>
        </pc:sldMkLst>
        <pc:spChg chg="mod">
          <ac:chgData name="Shashank Shekhar" userId="S::shashank@edunetfoundation.org::0008d1ff-90e7-469a-9966-0dcad996503d" providerId="AD" clId="Web-{4BA03FEE-618C-A4CD-4BD4-CACE28E6B3EB}" dt="2023-08-17T17:23:03.422" v="24" actId="20577"/>
          <ac:spMkLst>
            <pc:docMk/>
            <pc:sldMk cId="2095216883" sldId="1376"/>
            <ac:spMk id="2" creationId="{08A52434-2E29-63DE-4583-1C168613F34B}"/>
          </ac:spMkLst>
        </pc:spChg>
        <pc:spChg chg="mod">
          <ac:chgData name="Shashank Shekhar" userId="S::shashank@edunetfoundation.org::0008d1ff-90e7-469a-9966-0dcad996503d" providerId="AD" clId="Web-{4BA03FEE-618C-A4CD-4BD4-CACE28E6B3EB}" dt="2023-08-17T17:19:01.991" v="23" actId="20577"/>
          <ac:spMkLst>
            <pc:docMk/>
            <pc:sldMk cId="2095216883" sldId="1376"/>
            <ac:spMk id="8" creationId="{D321B846-4ABC-3485-EEC2-5C084B2B2D7D}"/>
          </ac:spMkLst>
        </pc:spChg>
      </pc:sldChg>
    </pc:docChg>
  </pc:docChgLst>
  <pc:docChgLst>
    <pc:chgData name="Guest User" userId="S::urn:spo:anon#d48645462b1ce90d8f57e0e3c0d996380e791087e03f4031d3ecfbc0bfce8d61::" providerId="AD" clId="Web-{9F0AB833-D10D-6355-B9CB-8B205DC98766}"/>
    <pc:docChg chg="modSld sldOrd">
      <pc:chgData name="Guest User" userId="S::urn:spo:anon#d48645462b1ce90d8f57e0e3c0d996380e791087e03f4031d3ecfbc0bfce8d61::" providerId="AD" clId="Web-{9F0AB833-D10D-6355-B9CB-8B205DC98766}" dt="2023-08-24T09:53:40.804" v="1540"/>
      <pc:docMkLst>
        <pc:docMk/>
      </pc:docMkLst>
      <pc:sldChg chg="modNotes">
        <pc:chgData name="Guest User" userId="S::urn:spo:anon#d48645462b1ce90d8f57e0e3c0d996380e791087e03f4031d3ecfbc0bfce8d61::" providerId="AD" clId="Web-{9F0AB833-D10D-6355-B9CB-8B205DC98766}" dt="2023-08-24T06:03:39.392" v="25"/>
        <pc:sldMkLst>
          <pc:docMk/>
          <pc:sldMk cId="4228984833" sldId="343"/>
        </pc:sldMkLst>
      </pc:sldChg>
      <pc:sldChg chg="modNotes">
        <pc:chgData name="Guest User" userId="S::urn:spo:anon#d48645462b1ce90d8f57e0e3c0d996380e791087e03f4031d3ecfbc0bfce8d61::" providerId="AD" clId="Web-{9F0AB833-D10D-6355-B9CB-8B205DC98766}" dt="2023-08-24T06:06:52.988" v="105"/>
        <pc:sldMkLst>
          <pc:docMk/>
          <pc:sldMk cId="3042168897" sldId="352"/>
        </pc:sldMkLst>
      </pc:sldChg>
      <pc:sldChg chg="modNotes">
        <pc:chgData name="Guest User" userId="S::urn:spo:anon#d48645462b1ce90d8f57e0e3c0d996380e791087e03f4031d3ecfbc0bfce8d61::" providerId="AD" clId="Web-{9F0AB833-D10D-6355-B9CB-8B205DC98766}" dt="2023-08-24T06:01:48.782" v="0"/>
        <pc:sldMkLst>
          <pc:docMk/>
          <pc:sldMk cId="3781132704" sldId="1085"/>
        </pc:sldMkLst>
      </pc:sldChg>
      <pc:sldChg chg="modNotes">
        <pc:chgData name="Guest User" userId="S::urn:spo:anon#d48645462b1ce90d8f57e0e3c0d996380e791087e03f4031d3ecfbc0bfce8d61::" providerId="AD" clId="Web-{9F0AB833-D10D-6355-B9CB-8B205DC98766}" dt="2023-08-24T06:07:24.489" v="115"/>
        <pc:sldMkLst>
          <pc:docMk/>
          <pc:sldMk cId="3284219426" sldId="1250"/>
        </pc:sldMkLst>
      </pc:sldChg>
      <pc:sldChg chg="modNotes">
        <pc:chgData name="Guest User" userId="S::urn:spo:anon#d48645462b1ce90d8f57e0e3c0d996380e791087e03f4031d3ecfbc0bfce8d61::" providerId="AD" clId="Web-{9F0AB833-D10D-6355-B9CB-8B205DC98766}" dt="2023-08-24T06:09:56.600" v="162"/>
        <pc:sldMkLst>
          <pc:docMk/>
          <pc:sldMk cId="2120534609" sldId="1251"/>
        </pc:sldMkLst>
      </pc:sldChg>
      <pc:sldChg chg="modNotes">
        <pc:chgData name="Guest User" userId="S::urn:spo:anon#d48645462b1ce90d8f57e0e3c0d996380e791087e03f4031d3ecfbc0bfce8d61::" providerId="AD" clId="Web-{9F0AB833-D10D-6355-B9CB-8B205DC98766}" dt="2023-08-24T06:09:51.334" v="161"/>
        <pc:sldMkLst>
          <pc:docMk/>
          <pc:sldMk cId="3816685111" sldId="1252"/>
        </pc:sldMkLst>
      </pc:sldChg>
      <pc:sldChg chg="modNotes">
        <pc:chgData name="Guest User" userId="S::urn:spo:anon#d48645462b1ce90d8f57e0e3c0d996380e791087e03f4031d3ecfbc0bfce8d61::" providerId="AD" clId="Web-{9F0AB833-D10D-6355-B9CB-8B205DC98766}" dt="2023-08-24T06:09:04.599" v="145"/>
        <pc:sldMkLst>
          <pc:docMk/>
          <pc:sldMk cId="2214089093" sldId="1253"/>
        </pc:sldMkLst>
      </pc:sldChg>
      <pc:sldChg chg="modNotes">
        <pc:chgData name="Guest User" userId="S::urn:spo:anon#d48645462b1ce90d8f57e0e3c0d996380e791087e03f4031d3ecfbc0bfce8d61::" providerId="AD" clId="Web-{9F0AB833-D10D-6355-B9CB-8B205DC98766}" dt="2023-08-24T06:10:15.225" v="164"/>
        <pc:sldMkLst>
          <pc:docMk/>
          <pc:sldMk cId="1068578073" sldId="1254"/>
        </pc:sldMkLst>
      </pc:sldChg>
      <pc:sldChg chg="modNotes">
        <pc:chgData name="Guest User" userId="S::urn:spo:anon#d48645462b1ce90d8f57e0e3c0d996380e791087e03f4031d3ecfbc0bfce8d61::" providerId="AD" clId="Web-{9F0AB833-D10D-6355-B9CB-8B205DC98766}" dt="2023-08-24T06:11:11.179" v="177"/>
        <pc:sldMkLst>
          <pc:docMk/>
          <pc:sldMk cId="2397614420" sldId="1255"/>
        </pc:sldMkLst>
      </pc:sldChg>
      <pc:sldChg chg="modNotes">
        <pc:chgData name="Guest User" userId="S::urn:spo:anon#d48645462b1ce90d8f57e0e3c0d996380e791087e03f4031d3ecfbc0bfce8d61::" providerId="AD" clId="Web-{9F0AB833-D10D-6355-B9CB-8B205DC98766}" dt="2023-08-24T06:11:39.726" v="179"/>
        <pc:sldMkLst>
          <pc:docMk/>
          <pc:sldMk cId="29494360" sldId="1256"/>
        </pc:sldMkLst>
      </pc:sldChg>
      <pc:sldChg chg="modNotes">
        <pc:chgData name="Guest User" userId="S::urn:spo:anon#d48645462b1ce90d8f57e0e3c0d996380e791087e03f4031d3ecfbc0bfce8d61::" providerId="AD" clId="Web-{9F0AB833-D10D-6355-B9CB-8B205DC98766}" dt="2023-08-24T06:12:50.227" v="215"/>
        <pc:sldMkLst>
          <pc:docMk/>
          <pc:sldMk cId="282011817" sldId="1257"/>
        </pc:sldMkLst>
      </pc:sldChg>
      <pc:sldChg chg="modNotes">
        <pc:chgData name="Guest User" userId="S::urn:spo:anon#d48645462b1ce90d8f57e0e3c0d996380e791087e03f4031d3ecfbc0bfce8d61::" providerId="AD" clId="Web-{9F0AB833-D10D-6355-B9CB-8B205DC98766}" dt="2023-08-24T06:13:14.524" v="219"/>
        <pc:sldMkLst>
          <pc:docMk/>
          <pc:sldMk cId="4133386976" sldId="1258"/>
        </pc:sldMkLst>
      </pc:sldChg>
      <pc:sldChg chg="modNotes">
        <pc:chgData name="Guest User" userId="S::urn:spo:anon#d48645462b1ce90d8f57e0e3c0d996380e791087e03f4031d3ecfbc0bfce8d61::" providerId="AD" clId="Web-{9F0AB833-D10D-6355-B9CB-8B205DC98766}" dt="2023-08-24T06:34:21.486" v="237"/>
        <pc:sldMkLst>
          <pc:docMk/>
          <pc:sldMk cId="1183155300" sldId="1259"/>
        </pc:sldMkLst>
      </pc:sldChg>
      <pc:sldChg chg="modNotes">
        <pc:chgData name="Guest User" userId="S::urn:spo:anon#d48645462b1ce90d8f57e0e3c0d996380e791087e03f4031d3ecfbc0bfce8d61::" providerId="AD" clId="Web-{9F0AB833-D10D-6355-B9CB-8B205DC98766}" dt="2023-08-24T06:35:42.596" v="255"/>
        <pc:sldMkLst>
          <pc:docMk/>
          <pc:sldMk cId="4032104181" sldId="1260"/>
        </pc:sldMkLst>
      </pc:sldChg>
      <pc:sldChg chg="modNotes">
        <pc:chgData name="Guest User" userId="S::urn:spo:anon#d48645462b1ce90d8f57e0e3c0d996380e791087e03f4031d3ecfbc0bfce8d61::" providerId="AD" clId="Web-{9F0AB833-D10D-6355-B9CB-8B205DC98766}" dt="2023-08-24T06:36:37.831" v="262"/>
        <pc:sldMkLst>
          <pc:docMk/>
          <pc:sldMk cId="4009796263" sldId="1261"/>
        </pc:sldMkLst>
      </pc:sldChg>
      <pc:sldChg chg="modNotes">
        <pc:chgData name="Guest User" userId="S::urn:spo:anon#d48645462b1ce90d8f57e0e3c0d996380e791087e03f4031d3ecfbc0bfce8d61::" providerId="AD" clId="Web-{9F0AB833-D10D-6355-B9CB-8B205DC98766}" dt="2023-08-24T06:38:05.301" v="285"/>
        <pc:sldMkLst>
          <pc:docMk/>
          <pc:sldMk cId="4101798408" sldId="1262"/>
        </pc:sldMkLst>
      </pc:sldChg>
      <pc:sldChg chg="modNotes">
        <pc:chgData name="Guest User" userId="S::urn:spo:anon#d48645462b1ce90d8f57e0e3c0d996380e791087e03f4031d3ecfbc0bfce8d61::" providerId="AD" clId="Web-{9F0AB833-D10D-6355-B9CB-8B205DC98766}" dt="2023-08-24T06:38:44.771" v="289"/>
        <pc:sldMkLst>
          <pc:docMk/>
          <pc:sldMk cId="323687893" sldId="1263"/>
        </pc:sldMkLst>
      </pc:sldChg>
      <pc:sldChg chg="modNotes">
        <pc:chgData name="Guest User" userId="S::urn:spo:anon#d48645462b1ce90d8f57e0e3c0d996380e791087e03f4031d3ecfbc0bfce8d61::" providerId="AD" clId="Web-{9F0AB833-D10D-6355-B9CB-8B205DC98766}" dt="2023-08-24T06:39:17.302" v="294"/>
        <pc:sldMkLst>
          <pc:docMk/>
          <pc:sldMk cId="1921983153" sldId="1264"/>
        </pc:sldMkLst>
      </pc:sldChg>
      <pc:sldChg chg="modNotes">
        <pc:chgData name="Guest User" userId="S::urn:spo:anon#d48645462b1ce90d8f57e0e3c0d996380e791087e03f4031d3ecfbc0bfce8d61::" providerId="AD" clId="Web-{9F0AB833-D10D-6355-B9CB-8B205DC98766}" dt="2023-08-24T06:39:59.709" v="313"/>
        <pc:sldMkLst>
          <pc:docMk/>
          <pc:sldMk cId="1655001363" sldId="1265"/>
        </pc:sldMkLst>
      </pc:sldChg>
      <pc:sldChg chg="modNotes">
        <pc:chgData name="Guest User" userId="S::urn:spo:anon#d48645462b1ce90d8f57e0e3c0d996380e791087e03f4031d3ecfbc0bfce8d61::" providerId="AD" clId="Web-{9F0AB833-D10D-6355-B9CB-8B205DC98766}" dt="2023-08-24T06:40:51.320" v="323"/>
        <pc:sldMkLst>
          <pc:docMk/>
          <pc:sldMk cId="2951802523" sldId="1266"/>
        </pc:sldMkLst>
      </pc:sldChg>
      <pc:sldChg chg="modNotes">
        <pc:chgData name="Guest User" userId="S::urn:spo:anon#d48645462b1ce90d8f57e0e3c0d996380e791087e03f4031d3ecfbc0bfce8d61::" providerId="AD" clId="Web-{9F0AB833-D10D-6355-B9CB-8B205DC98766}" dt="2023-08-24T06:41:43.180" v="329"/>
        <pc:sldMkLst>
          <pc:docMk/>
          <pc:sldMk cId="3904732705" sldId="1267"/>
        </pc:sldMkLst>
      </pc:sldChg>
      <pc:sldChg chg="modNotes">
        <pc:chgData name="Guest User" userId="S::urn:spo:anon#d48645462b1ce90d8f57e0e3c0d996380e791087e03f4031d3ecfbc0bfce8d61::" providerId="AD" clId="Web-{9F0AB833-D10D-6355-B9CB-8B205DC98766}" dt="2023-08-24T06:42:34.399" v="339"/>
        <pc:sldMkLst>
          <pc:docMk/>
          <pc:sldMk cId="286664902" sldId="1268"/>
        </pc:sldMkLst>
      </pc:sldChg>
      <pc:sldChg chg="modNotes">
        <pc:chgData name="Guest User" userId="S::urn:spo:anon#d48645462b1ce90d8f57e0e3c0d996380e791087e03f4031d3ecfbc0bfce8d61::" providerId="AD" clId="Web-{9F0AB833-D10D-6355-B9CB-8B205DC98766}" dt="2023-08-24T06:43:00.259" v="348"/>
        <pc:sldMkLst>
          <pc:docMk/>
          <pc:sldMk cId="838322463" sldId="1269"/>
        </pc:sldMkLst>
      </pc:sldChg>
      <pc:sldChg chg="modNotes">
        <pc:chgData name="Guest User" userId="S::urn:spo:anon#d48645462b1ce90d8f57e0e3c0d996380e791087e03f4031d3ecfbc0bfce8d61::" providerId="AD" clId="Web-{9F0AB833-D10D-6355-B9CB-8B205DC98766}" dt="2023-08-24T06:43:52.416" v="372"/>
        <pc:sldMkLst>
          <pc:docMk/>
          <pc:sldMk cId="1956603622" sldId="1270"/>
        </pc:sldMkLst>
      </pc:sldChg>
      <pc:sldChg chg="modNotes">
        <pc:chgData name="Guest User" userId="S::urn:spo:anon#d48645462b1ce90d8f57e0e3c0d996380e791087e03f4031d3ecfbc0bfce8d61::" providerId="AD" clId="Web-{9F0AB833-D10D-6355-B9CB-8B205DC98766}" dt="2023-08-24T06:44:30.042" v="380"/>
        <pc:sldMkLst>
          <pc:docMk/>
          <pc:sldMk cId="4083830502" sldId="1271"/>
        </pc:sldMkLst>
      </pc:sldChg>
      <pc:sldChg chg="modNotes">
        <pc:chgData name="Guest User" userId="S::urn:spo:anon#d48645462b1ce90d8f57e0e3c0d996380e791087e03f4031d3ecfbc0bfce8d61::" providerId="AD" clId="Web-{9F0AB833-D10D-6355-B9CB-8B205DC98766}" dt="2023-08-24T06:45:18.995" v="387"/>
        <pc:sldMkLst>
          <pc:docMk/>
          <pc:sldMk cId="1983888548" sldId="1272"/>
        </pc:sldMkLst>
      </pc:sldChg>
      <pc:sldChg chg="modNotes">
        <pc:chgData name="Guest User" userId="S::urn:spo:anon#d48645462b1ce90d8f57e0e3c0d996380e791087e03f4031d3ecfbc0bfce8d61::" providerId="AD" clId="Web-{9F0AB833-D10D-6355-B9CB-8B205DC98766}" dt="2023-08-24T06:46:22.778" v="397"/>
        <pc:sldMkLst>
          <pc:docMk/>
          <pc:sldMk cId="2595132923" sldId="1273"/>
        </pc:sldMkLst>
      </pc:sldChg>
      <pc:sldChg chg="addSp delSp modSp modNotes">
        <pc:chgData name="Guest User" userId="S::urn:spo:anon#d48645462b1ce90d8f57e0e3c0d996380e791087e03f4031d3ecfbc0bfce8d61::" providerId="AD" clId="Web-{9F0AB833-D10D-6355-B9CB-8B205DC98766}" dt="2023-08-24T06:47:21.888" v="414"/>
        <pc:sldMkLst>
          <pc:docMk/>
          <pc:sldMk cId="2861622039" sldId="1274"/>
        </pc:sldMkLst>
        <pc:spChg chg="add del mod">
          <ac:chgData name="Guest User" userId="S::urn:spo:anon#d48645462b1ce90d8f57e0e3c0d996380e791087e03f4031d3ecfbc0bfce8d61::" providerId="AD" clId="Web-{9F0AB833-D10D-6355-B9CB-8B205DC98766}" dt="2023-08-24T06:46:56.356" v="401"/>
          <ac:spMkLst>
            <pc:docMk/>
            <pc:sldMk cId="2861622039" sldId="1274"/>
            <ac:spMk id="4" creationId="{FC1A682A-45FD-65D4-0D94-AA7FA6150B91}"/>
          </ac:spMkLst>
        </pc:spChg>
      </pc:sldChg>
      <pc:sldChg chg="modNotes">
        <pc:chgData name="Guest User" userId="S::urn:spo:anon#d48645462b1ce90d8f57e0e3c0d996380e791087e03f4031d3ecfbc0bfce8d61::" providerId="AD" clId="Web-{9F0AB833-D10D-6355-B9CB-8B205DC98766}" dt="2023-08-24T06:47:40.966" v="419"/>
        <pc:sldMkLst>
          <pc:docMk/>
          <pc:sldMk cId="462499303" sldId="1275"/>
        </pc:sldMkLst>
      </pc:sldChg>
      <pc:sldChg chg="modNotes">
        <pc:chgData name="Guest User" userId="S::urn:spo:anon#d48645462b1ce90d8f57e0e3c0d996380e791087e03f4031d3ecfbc0bfce8d61::" providerId="AD" clId="Web-{9F0AB833-D10D-6355-B9CB-8B205DC98766}" dt="2023-08-24T06:48:06.295" v="449"/>
        <pc:sldMkLst>
          <pc:docMk/>
          <pc:sldMk cId="272325087" sldId="1276"/>
        </pc:sldMkLst>
      </pc:sldChg>
      <pc:sldChg chg="modNotes">
        <pc:chgData name="Guest User" userId="S::urn:spo:anon#d48645462b1ce90d8f57e0e3c0d996380e791087e03f4031d3ecfbc0bfce8d61::" providerId="AD" clId="Web-{9F0AB833-D10D-6355-B9CB-8B205DC98766}" dt="2023-08-24T06:48:30.655" v="478"/>
        <pc:sldMkLst>
          <pc:docMk/>
          <pc:sldMk cId="2971723829" sldId="1277"/>
        </pc:sldMkLst>
      </pc:sldChg>
      <pc:sldChg chg="modNotes">
        <pc:chgData name="Guest User" userId="S::urn:spo:anon#d48645462b1ce90d8f57e0e3c0d996380e791087e03f4031d3ecfbc0bfce8d61::" providerId="AD" clId="Web-{9F0AB833-D10D-6355-B9CB-8B205DC98766}" dt="2023-08-24T06:48:54.202" v="483"/>
        <pc:sldMkLst>
          <pc:docMk/>
          <pc:sldMk cId="3534939780" sldId="1278"/>
        </pc:sldMkLst>
      </pc:sldChg>
      <pc:sldChg chg="modNotes">
        <pc:chgData name="Guest User" userId="S::urn:spo:anon#d48645462b1ce90d8f57e0e3c0d996380e791087e03f4031d3ecfbc0bfce8d61::" providerId="AD" clId="Web-{9F0AB833-D10D-6355-B9CB-8B205DC98766}" dt="2023-08-24T06:49:27.171" v="497"/>
        <pc:sldMkLst>
          <pc:docMk/>
          <pc:sldMk cId="3124730290" sldId="1279"/>
        </pc:sldMkLst>
      </pc:sldChg>
      <pc:sldChg chg="modNotes">
        <pc:chgData name="Guest User" userId="S::urn:spo:anon#d48645462b1ce90d8f57e0e3c0d996380e791087e03f4031d3ecfbc0bfce8d61::" providerId="AD" clId="Web-{9F0AB833-D10D-6355-B9CB-8B205DC98766}" dt="2023-08-24T06:49:46.218" v="503"/>
        <pc:sldMkLst>
          <pc:docMk/>
          <pc:sldMk cId="3308123921" sldId="1280"/>
        </pc:sldMkLst>
      </pc:sldChg>
      <pc:sldChg chg="modNotes">
        <pc:chgData name="Guest User" userId="S::urn:spo:anon#d48645462b1ce90d8f57e0e3c0d996380e791087e03f4031d3ecfbc0bfce8d61::" providerId="AD" clId="Web-{9F0AB833-D10D-6355-B9CB-8B205DC98766}" dt="2023-08-24T06:50:33.016" v="522"/>
        <pc:sldMkLst>
          <pc:docMk/>
          <pc:sldMk cId="3025390685" sldId="1281"/>
        </pc:sldMkLst>
      </pc:sldChg>
      <pc:sldChg chg="modNotes">
        <pc:chgData name="Guest User" userId="S::urn:spo:anon#d48645462b1ce90d8f57e0e3c0d996380e791087e03f4031d3ecfbc0bfce8d61::" providerId="AD" clId="Web-{9F0AB833-D10D-6355-B9CB-8B205DC98766}" dt="2023-08-24T06:51:39.235" v="564"/>
        <pc:sldMkLst>
          <pc:docMk/>
          <pc:sldMk cId="104747837" sldId="1282"/>
        </pc:sldMkLst>
      </pc:sldChg>
      <pc:sldChg chg="modNotes">
        <pc:chgData name="Guest User" userId="S::urn:spo:anon#d48645462b1ce90d8f57e0e3c0d996380e791087e03f4031d3ecfbc0bfce8d61::" providerId="AD" clId="Web-{9F0AB833-D10D-6355-B9CB-8B205DC98766}" dt="2023-08-24T06:53:24.878" v="625"/>
        <pc:sldMkLst>
          <pc:docMk/>
          <pc:sldMk cId="3853928172" sldId="1283"/>
        </pc:sldMkLst>
      </pc:sldChg>
      <pc:sldChg chg="modNotes">
        <pc:chgData name="Guest User" userId="S::urn:spo:anon#d48645462b1ce90d8f57e0e3c0d996380e791087e03f4031d3ecfbc0bfce8d61::" providerId="AD" clId="Web-{9F0AB833-D10D-6355-B9CB-8B205DC98766}" dt="2023-08-24T09:34:16.853" v="664"/>
        <pc:sldMkLst>
          <pc:docMk/>
          <pc:sldMk cId="1121028093" sldId="1284"/>
        </pc:sldMkLst>
      </pc:sldChg>
      <pc:sldChg chg="modNotes">
        <pc:chgData name="Guest User" userId="S::urn:spo:anon#d48645462b1ce90d8f57e0e3c0d996380e791087e03f4031d3ecfbc0bfce8d61::" providerId="AD" clId="Web-{9F0AB833-D10D-6355-B9CB-8B205DC98766}" dt="2023-08-24T09:35:05.150" v="675"/>
        <pc:sldMkLst>
          <pc:docMk/>
          <pc:sldMk cId="2703524752" sldId="1285"/>
        </pc:sldMkLst>
      </pc:sldChg>
      <pc:sldChg chg="modNotes">
        <pc:chgData name="Guest User" userId="S::urn:spo:anon#d48645462b1ce90d8f57e0e3c0d996380e791087e03f4031d3ecfbc0bfce8d61::" providerId="AD" clId="Web-{9F0AB833-D10D-6355-B9CB-8B205DC98766}" dt="2023-08-24T09:35:25.010" v="679"/>
        <pc:sldMkLst>
          <pc:docMk/>
          <pc:sldMk cId="682199819" sldId="1286"/>
        </pc:sldMkLst>
      </pc:sldChg>
      <pc:sldChg chg="modNotes">
        <pc:chgData name="Guest User" userId="S::urn:spo:anon#d48645462b1ce90d8f57e0e3c0d996380e791087e03f4031d3ecfbc0bfce8d61::" providerId="AD" clId="Web-{9F0AB833-D10D-6355-B9CB-8B205DC98766}" dt="2023-08-24T09:35:59.307" v="699"/>
        <pc:sldMkLst>
          <pc:docMk/>
          <pc:sldMk cId="3271864245" sldId="1287"/>
        </pc:sldMkLst>
      </pc:sldChg>
      <pc:sldChg chg="modNotes">
        <pc:chgData name="Guest User" userId="S::urn:spo:anon#d48645462b1ce90d8f57e0e3c0d996380e791087e03f4031d3ecfbc0bfce8d61::" providerId="AD" clId="Web-{9F0AB833-D10D-6355-B9CB-8B205DC98766}" dt="2023-08-24T09:36:15.339" v="717"/>
        <pc:sldMkLst>
          <pc:docMk/>
          <pc:sldMk cId="2799018037" sldId="1289"/>
        </pc:sldMkLst>
      </pc:sldChg>
      <pc:sldChg chg="modNotes">
        <pc:chgData name="Guest User" userId="S::urn:spo:anon#d48645462b1ce90d8f57e0e3c0d996380e791087e03f4031d3ecfbc0bfce8d61::" providerId="AD" clId="Web-{9F0AB833-D10D-6355-B9CB-8B205DC98766}" dt="2023-08-24T09:36:31.636" v="730"/>
        <pc:sldMkLst>
          <pc:docMk/>
          <pc:sldMk cId="673335551" sldId="1290"/>
        </pc:sldMkLst>
      </pc:sldChg>
      <pc:sldChg chg="ord modNotes">
        <pc:chgData name="Guest User" userId="S::urn:spo:anon#d48645462b1ce90d8f57e0e3c0d996380e791087e03f4031d3ecfbc0bfce8d61::" providerId="AD" clId="Web-{9F0AB833-D10D-6355-B9CB-8B205DC98766}" dt="2023-08-24T09:37:28.277" v="756"/>
        <pc:sldMkLst>
          <pc:docMk/>
          <pc:sldMk cId="2900266087" sldId="1291"/>
        </pc:sldMkLst>
      </pc:sldChg>
      <pc:sldChg chg="modNotes">
        <pc:chgData name="Guest User" userId="S::urn:spo:anon#d48645462b1ce90d8f57e0e3c0d996380e791087e03f4031d3ecfbc0bfce8d61::" providerId="AD" clId="Web-{9F0AB833-D10D-6355-B9CB-8B205DC98766}" dt="2023-08-24T09:37:43.371" v="773"/>
        <pc:sldMkLst>
          <pc:docMk/>
          <pc:sldMk cId="348587398" sldId="1293"/>
        </pc:sldMkLst>
      </pc:sldChg>
      <pc:sldChg chg="modNotes">
        <pc:chgData name="Guest User" userId="S::urn:spo:anon#d48645462b1ce90d8f57e0e3c0d996380e791087e03f4031d3ecfbc0bfce8d61::" providerId="AD" clId="Web-{9F0AB833-D10D-6355-B9CB-8B205DC98766}" dt="2023-08-24T09:37:56.480" v="795"/>
        <pc:sldMkLst>
          <pc:docMk/>
          <pc:sldMk cId="4072312921" sldId="1294"/>
        </pc:sldMkLst>
      </pc:sldChg>
      <pc:sldChg chg="modNotes">
        <pc:chgData name="Guest User" userId="S::urn:spo:anon#d48645462b1ce90d8f57e0e3c0d996380e791087e03f4031d3ecfbc0bfce8d61::" providerId="AD" clId="Web-{9F0AB833-D10D-6355-B9CB-8B205DC98766}" dt="2023-08-24T09:38:11.981" v="818"/>
        <pc:sldMkLst>
          <pc:docMk/>
          <pc:sldMk cId="1473506158" sldId="1295"/>
        </pc:sldMkLst>
      </pc:sldChg>
      <pc:sldChg chg="modNotes">
        <pc:chgData name="Guest User" userId="S::urn:spo:anon#d48645462b1ce90d8f57e0e3c0d996380e791087e03f4031d3ecfbc0bfce8d61::" providerId="AD" clId="Web-{9F0AB833-D10D-6355-B9CB-8B205DC98766}" dt="2023-08-24T09:38:27.043" v="827"/>
        <pc:sldMkLst>
          <pc:docMk/>
          <pc:sldMk cId="846418302" sldId="1296"/>
        </pc:sldMkLst>
      </pc:sldChg>
      <pc:sldChg chg="modNotes">
        <pc:chgData name="Guest User" userId="S::urn:spo:anon#d48645462b1ce90d8f57e0e3c0d996380e791087e03f4031d3ecfbc0bfce8d61::" providerId="AD" clId="Web-{9F0AB833-D10D-6355-B9CB-8B205DC98766}" dt="2023-08-24T09:38:39.418" v="844"/>
        <pc:sldMkLst>
          <pc:docMk/>
          <pc:sldMk cId="2622973714" sldId="1297"/>
        </pc:sldMkLst>
      </pc:sldChg>
      <pc:sldChg chg="modNotes">
        <pc:chgData name="Guest User" userId="S::urn:spo:anon#d48645462b1ce90d8f57e0e3c0d996380e791087e03f4031d3ecfbc0bfce8d61::" providerId="AD" clId="Web-{9F0AB833-D10D-6355-B9CB-8B205DC98766}" dt="2023-08-24T09:38:54.106" v="858"/>
        <pc:sldMkLst>
          <pc:docMk/>
          <pc:sldMk cId="3349733581" sldId="1298"/>
        </pc:sldMkLst>
      </pc:sldChg>
      <pc:sldChg chg="modNotes">
        <pc:chgData name="Guest User" userId="S::urn:spo:anon#d48645462b1ce90d8f57e0e3c0d996380e791087e03f4031d3ecfbc0bfce8d61::" providerId="AD" clId="Web-{9F0AB833-D10D-6355-B9CB-8B205DC98766}" dt="2023-08-24T09:39:47.497" v="880"/>
        <pc:sldMkLst>
          <pc:docMk/>
          <pc:sldMk cId="1530959784" sldId="1299"/>
        </pc:sldMkLst>
      </pc:sldChg>
      <pc:sldChg chg="modSp modNotes">
        <pc:chgData name="Guest User" userId="S::urn:spo:anon#d48645462b1ce90d8f57e0e3c0d996380e791087e03f4031d3ecfbc0bfce8d61::" providerId="AD" clId="Web-{9F0AB833-D10D-6355-B9CB-8B205DC98766}" dt="2023-08-24T09:40:28.045" v="897"/>
        <pc:sldMkLst>
          <pc:docMk/>
          <pc:sldMk cId="625607331" sldId="1300"/>
        </pc:sldMkLst>
        <pc:spChg chg="mod">
          <ac:chgData name="Guest User" userId="S::urn:spo:anon#d48645462b1ce90d8f57e0e3c0d996380e791087e03f4031d3ecfbc0bfce8d61::" providerId="AD" clId="Web-{9F0AB833-D10D-6355-B9CB-8B205DC98766}" dt="2023-08-24T09:40:06.076" v="882" actId="20577"/>
          <ac:spMkLst>
            <pc:docMk/>
            <pc:sldMk cId="625607331" sldId="1300"/>
            <ac:spMk id="3" creationId="{6CD12DD9-D34A-D75B-91C1-FA26447BDE07}"/>
          </ac:spMkLst>
        </pc:spChg>
      </pc:sldChg>
      <pc:sldChg chg="modNotes">
        <pc:chgData name="Guest User" userId="S::urn:spo:anon#d48645462b1ce90d8f57e0e3c0d996380e791087e03f4031d3ecfbc0bfce8d61::" providerId="AD" clId="Web-{9F0AB833-D10D-6355-B9CB-8B205DC98766}" dt="2023-08-24T09:40:41.263" v="918"/>
        <pc:sldMkLst>
          <pc:docMk/>
          <pc:sldMk cId="225266428" sldId="1301"/>
        </pc:sldMkLst>
      </pc:sldChg>
      <pc:sldChg chg="modNotes">
        <pc:chgData name="Guest User" userId="S::urn:spo:anon#d48645462b1ce90d8f57e0e3c0d996380e791087e03f4031d3ecfbc0bfce8d61::" providerId="AD" clId="Web-{9F0AB833-D10D-6355-B9CB-8B205DC98766}" dt="2023-08-24T09:40:53.217" v="940"/>
        <pc:sldMkLst>
          <pc:docMk/>
          <pc:sldMk cId="403878013" sldId="1302"/>
        </pc:sldMkLst>
      </pc:sldChg>
      <pc:sldChg chg="modNotes">
        <pc:chgData name="Guest User" userId="S::urn:spo:anon#d48645462b1ce90d8f57e0e3c0d996380e791087e03f4031d3ecfbc0bfce8d61::" providerId="AD" clId="Web-{9F0AB833-D10D-6355-B9CB-8B205DC98766}" dt="2023-08-24T09:41:06.920" v="965"/>
        <pc:sldMkLst>
          <pc:docMk/>
          <pc:sldMk cId="3079764324" sldId="1303"/>
        </pc:sldMkLst>
      </pc:sldChg>
      <pc:sldChg chg="modNotes">
        <pc:chgData name="Guest User" userId="S::urn:spo:anon#d48645462b1ce90d8f57e0e3c0d996380e791087e03f4031d3ecfbc0bfce8d61::" providerId="AD" clId="Web-{9F0AB833-D10D-6355-B9CB-8B205DC98766}" dt="2023-08-24T09:41:20.858" v="998"/>
        <pc:sldMkLst>
          <pc:docMk/>
          <pc:sldMk cId="1526497313" sldId="1304"/>
        </pc:sldMkLst>
      </pc:sldChg>
      <pc:sldChg chg="modNotes">
        <pc:chgData name="Guest User" userId="S::urn:spo:anon#d48645462b1ce90d8f57e0e3c0d996380e791087e03f4031d3ecfbc0bfce8d61::" providerId="AD" clId="Web-{9F0AB833-D10D-6355-B9CB-8B205DC98766}" dt="2023-08-24T09:41:33.139" v="1020"/>
        <pc:sldMkLst>
          <pc:docMk/>
          <pc:sldMk cId="2963504195" sldId="1305"/>
        </pc:sldMkLst>
      </pc:sldChg>
      <pc:sldChg chg="modNotes">
        <pc:chgData name="Guest User" userId="S::urn:spo:anon#d48645462b1ce90d8f57e0e3c0d996380e791087e03f4031d3ecfbc0bfce8d61::" providerId="AD" clId="Web-{9F0AB833-D10D-6355-B9CB-8B205DC98766}" dt="2023-08-24T09:41:46.842" v="1041"/>
        <pc:sldMkLst>
          <pc:docMk/>
          <pc:sldMk cId="4148956358" sldId="1306"/>
        </pc:sldMkLst>
      </pc:sldChg>
      <pc:sldChg chg="modNotes">
        <pc:chgData name="Guest User" userId="S::urn:spo:anon#d48645462b1ce90d8f57e0e3c0d996380e791087e03f4031d3ecfbc0bfce8d61::" providerId="AD" clId="Web-{9F0AB833-D10D-6355-B9CB-8B205DC98766}" dt="2023-08-24T09:42:09.186" v="1056"/>
        <pc:sldMkLst>
          <pc:docMk/>
          <pc:sldMk cId="3722299721" sldId="1307"/>
        </pc:sldMkLst>
      </pc:sldChg>
      <pc:sldChg chg="modNotes">
        <pc:chgData name="Guest User" userId="S::urn:spo:anon#d48645462b1ce90d8f57e0e3c0d996380e791087e03f4031d3ecfbc0bfce8d61::" providerId="AD" clId="Web-{9F0AB833-D10D-6355-B9CB-8B205DC98766}" dt="2023-08-24T09:42:24.030" v="1073"/>
        <pc:sldMkLst>
          <pc:docMk/>
          <pc:sldMk cId="1142247613" sldId="1308"/>
        </pc:sldMkLst>
      </pc:sldChg>
      <pc:sldChg chg="modNotes">
        <pc:chgData name="Guest User" userId="S::urn:spo:anon#d48645462b1ce90d8f57e0e3c0d996380e791087e03f4031d3ecfbc0bfce8d61::" providerId="AD" clId="Web-{9F0AB833-D10D-6355-B9CB-8B205DC98766}" dt="2023-08-24T09:42:38.499" v="1089"/>
        <pc:sldMkLst>
          <pc:docMk/>
          <pc:sldMk cId="4224679562" sldId="1309"/>
        </pc:sldMkLst>
      </pc:sldChg>
      <pc:sldChg chg="modNotes">
        <pc:chgData name="Guest User" userId="S::urn:spo:anon#d48645462b1ce90d8f57e0e3c0d996380e791087e03f4031d3ecfbc0bfce8d61::" providerId="AD" clId="Web-{9F0AB833-D10D-6355-B9CB-8B205DC98766}" dt="2023-08-24T09:42:51.546" v="1093"/>
        <pc:sldMkLst>
          <pc:docMk/>
          <pc:sldMk cId="3794411699" sldId="1310"/>
        </pc:sldMkLst>
      </pc:sldChg>
      <pc:sldChg chg="modNotes">
        <pc:chgData name="Guest User" userId="S::urn:spo:anon#d48645462b1ce90d8f57e0e3c0d996380e791087e03f4031d3ecfbc0bfce8d61::" providerId="AD" clId="Web-{9F0AB833-D10D-6355-B9CB-8B205DC98766}" dt="2023-08-24T09:43:03.203" v="1116"/>
        <pc:sldMkLst>
          <pc:docMk/>
          <pc:sldMk cId="969406801" sldId="1312"/>
        </pc:sldMkLst>
      </pc:sldChg>
      <pc:sldChg chg="modNotes">
        <pc:chgData name="Guest User" userId="S::urn:spo:anon#d48645462b1ce90d8f57e0e3c0d996380e791087e03f4031d3ecfbc0bfce8d61::" providerId="AD" clId="Web-{9F0AB833-D10D-6355-B9CB-8B205DC98766}" dt="2023-08-24T09:43:18.718" v="1140"/>
        <pc:sldMkLst>
          <pc:docMk/>
          <pc:sldMk cId="3299218556" sldId="1313"/>
        </pc:sldMkLst>
      </pc:sldChg>
      <pc:sldChg chg="modNotes">
        <pc:chgData name="Guest User" userId="S::urn:spo:anon#d48645462b1ce90d8f57e0e3c0d996380e791087e03f4031d3ecfbc0bfce8d61::" providerId="AD" clId="Web-{9F0AB833-D10D-6355-B9CB-8B205DC98766}" dt="2023-08-24T09:43:31.250" v="1160"/>
        <pc:sldMkLst>
          <pc:docMk/>
          <pc:sldMk cId="2878121345" sldId="1314"/>
        </pc:sldMkLst>
      </pc:sldChg>
      <pc:sldChg chg="modNotes">
        <pc:chgData name="Guest User" userId="S::urn:spo:anon#d48645462b1ce90d8f57e0e3c0d996380e791087e03f4031d3ecfbc0bfce8d61::" providerId="AD" clId="Web-{9F0AB833-D10D-6355-B9CB-8B205DC98766}" dt="2023-08-24T09:43:45.016" v="1181"/>
        <pc:sldMkLst>
          <pc:docMk/>
          <pc:sldMk cId="2192747872" sldId="1315"/>
        </pc:sldMkLst>
      </pc:sldChg>
      <pc:sldChg chg="modNotes">
        <pc:chgData name="Guest User" userId="S::urn:spo:anon#d48645462b1ce90d8f57e0e3c0d996380e791087e03f4031d3ecfbc0bfce8d61::" providerId="AD" clId="Web-{9F0AB833-D10D-6355-B9CB-8B205DC98766}" dt="2023-08-24T09:43:57.734" v="1214"/>
        <pc:sldMkLst>
          <pc:docMk/>
          <pc:sldMk cId="3347944945" sldId="1316"/>
        </pc:sldMkLst>
      </pc:sldChg>
      <pc:sldChg chg="modNotes">
        <pc:chgData name="Guest User" userId="S::urn:spo:anon#d48645462b1ce90d8f57e0e3c0d996380e791087e03f4031d3ecfbc0bfce8d61::" providerId="AD" clId="Web-{9F0AB833-D10D-6355-B9CB-8B205DC98766}" dt="2023-08-24T09:44:14.657" v="1244"/>
        <pc:sldMkLst>
          <pc:docMk/>
          <pc:sldMk cId="2796615777" sldId="1317"/>
        </pc:sldMkLst>
      </pc:sldChg>
      <pc:sldChg chg="modNotes">
        <pc:chgData name="Guest User" userId="S::urn:spo:anon#d48645462b1ce90d8f57e0e3c0d996380e791087e03f4031d3ecfbc0bfce8d61::" providerId="AD" clId="Web-{9F0AB833-D10D-6355-B9CB-8B205DC98766}" dt="2023-08-24T09:45:12.970" v="1264"/>
        <pc:sldMkLst>
          <pc:docMk/>
          <pc:sldMk cId="1544533631" sldId="1319"/>
        </pc:sldMkLst>
      </pc:sldChg>
      <pc:sldChg chg="modNotes">
        <pc:chgData name="Guest User" userId="S::urn:spo:anon#d48645462b1ce90d8f57e0e3c0d996380e791087e03f4031d3ecfbc0bfce8d61::" providerId="AD" clId="Web-{9F0AB833-D10D-6355-B9CB-8B205DC98766}" dt="2023-08-24T09:47:12.971" v="1287"/>
        <pc:sldMkLst>
          <pc:docMk/>
          <pc:sldMk cId="3728972464" sldId="1320"/>
        </pc:sldMkLst>
      </pc:sldChg>
      <pc:sldChg chg="modNotes">
        <pc:chgData name="Guest User" userId="S::urn:spo:anon#d48645462b1ce90d8f57e0e3c0d996380e791087e03f4031d3ecfbc0bfce8d61::" providerId="AD" clId="Web-{9F0AB833-D10D-6355-B9CB-8B205DC98766}" dt="2023-08-24T09:47:30.534" v="1312"/>
        <pc:sldMkLst>
          <pc:docMk/>
          <pc:sldMk cId="2934161097" sldId="1321"/>
        </pc:sldMkLst>
      </pc:sldChg>
      <pc:sldChg chg="modNotes">
        <pc:chgData name="Guest User" userId="S::urn:spo:anon#d48645462b1ce90d8f57e0e3c0d996380e791087e03f4031d3ecfbc0bfce8d61::" providerId="AD" clId="Web-{9F0AB833-D10D-6355-B9CB-8B205DC98766}" dt="2023-08-24T09:47:46.565" v="1336"/>
        <pc:sldMkLst>
          <pc:docMk/>
          <pc:sldMk cId="4110448619" sldId="1322"/>
        </pc:sldMkLst>
      </pc:sldChg>
      <pc:sldChg chg="modNotes">
        <pc:chgData name="Guest User" userId="S::urn:spo:anon#d48645462b1ce90d8f57e0e3c0d996380e791087e03f4031d3ecfbc0bfce8d61::" providerId="AD" clId="Web-{9F0AB833-D10D-6355-B9CB-8B205DC98766}" dt="2023-08-24T09:48:03.565" v="1344"/>
        <pc:sldMkLst>
          <pc:docMk/>
          <pc:sldMk cId="1308823241" sldId="1323"/>
        </pc:sldMkLst>
      </pc:sldChg>
      <pc:sldChg chg="modNotes">
        <pc:chgData name="Guest User" userId="S::urn:spo:anon#d48645462b1ce90d8f57e0e3c0d996380e791087e03f4031d3ecfbc0bfce8d61::" providerId="AD" clId="Web-{9F0AB833-D10D-6355-B9CB-8B205DC98766}" dt="2023-08-24T09:48:41.222" v="1353"/>
        <pc:sldMkLst>
          <pc:docMk/>
          <pc:sldMk cId="4276033834" sldId="1324"/>
        </pc:sldMkLst>
      </pc:sldChg>
      <pc:sldChg chg="modNotes">
        <pc:chgData name="Guest User" userId="S::urn:spo:anon#d48645462b1ce90d8f57e0e3c0d996380e791087e03f4031d3ecfbc0bfce8d61::" providerId="AD" clId="Web-{9F0AB833-D10D-6355-B9CB-8B205DC98766}" dt="2023-08-24T09:48:56.128" v="1384"/>
        <pc:sldMkLst>
          <pc:docMk/>
          <pc:sldMk cId="1511479261" sldId="1325"/>
        </pc:sldMkLst>
      </pc:sldChg>
      <pc:sldChg chg="modNotes">
        <pc:chgData name="Guest User" userId="S::urn:spo:anon#d48645462b1ce90d8f57e0e3c0d996380e791087e03f4031d3ecfbc0bfce8d61::" providerId="AD" clId="Web-{9F0AB833-D10D-6355-B9CB-8B205DC98766}" dt="2023-08-24T09:49:14.722" v="1388"/>
        <pc:sldMkLst>
          <pc:docMk/>
          <pc:sldMk cId="1839398760" sldId="1326"/>
        </pc:sldMkLst>
      </pc:sldChg>
      <pc:sldChg chg="modNotes">
        <pc:chgData name="Guest User" userId="S::urn:spo:anon#d48645462b1ce90d8f57e0e3c0d996380e791087e03f4031d3ecfbc0bfce8d61::" providerId="AD" clId="Web-{9F0AB833-D10D-6355-B9CB-8B205DC98766}" dt="2023-08-24T09:49:27.004" v="1390"/>
        <pc:sldMkLst>
          <pc:docMk/>
          <pc:sldMk cId="3422178845" sldId="1327"/>
        </pc:sldMkLst>
      </pc:sldChg>
      <pc:sldChg chg="modNotes">
        <pc:chgData name="Guest User" userId="S::urn:spo:anon#d48645462b1ce90d8f57e0e3c0d996380e791087e03f4031d3ecfbc0bfce8d61::" providerId="AD" clId="Web-{9F0AB833-D10D-6355-B9CB-8B205DC98766}" dt="2023-08-24T09:49:51.770" v="1393"/>
        <pc:sldMkLst>
          <pc:docMk/>
          <pc:sldMk cId="2083379973" sldId="1328"/>
        </pc:sldMkLst>
      </pc:sldChg>
      <pc:sldChg chg="modNotes">
        <pc:chgData name="Guest User" userId="S::urn:spo:anon#d48645462b1ce90d8f57e0e3c0d996380e791087e03f4031d3ecfbc0bfce8d61::" providerId="AD" clId="Web-{9F0AB833-D10D-6355-B9CB-8B205DC98766}" dt="2023-08-24T09:50:44.005" v="1424"/>
        <pc:sldMkLst>
          <pc:docMk/>
          <pc:sldMk cId="1295630604" sldId="1330"/>
        </pc:sldMkLst>
      </pc:sldChg>
      <pc:sldChg chg="modNotes">
        <pc:chgData name="Guest User" userId="S::urn:spo:anon#d48645462b1ce90d8f57e0e3c0d996380e791087e03f4031d3ecfbc0bfce8d61::" providerId="AD" clId="Web-{9F0AB833-D10D-6355-B9CB-8B205DC98766}" dt="2023-08-24T09:51:14.067" v="1429"/>
        <pc:sldMkLst>
          <pc:docMk/>
          <pc:sldMk cId="3757390099" sldId="1331"/>
        </pc:sldMkLst>
      </pc:sldChg>
      <pc:sldChg chg="modNotes">
        <pc:chgData name="Guest User" userId="S::urn:spo:anon#d48645462b1ce90d8f57e0e3c0d996380e791087e03f4031d3ecfbc0bfce8d61::" providerId="AD" clId="Web-{9F0AB833-D10D-6355-B9CB-8B205DC98766}" dt="2023-08-24T09:51:47.755" v="1435"/>
        <pc:sldMkLst>
          <pc:docMk/>
          <pc:sldMk cId="2104247809" sldId="1332"/>
        </pc:sldMkLst>
      </pc:sldChg>
      <pc:sldChg chg="modNotes">
        <pc:chgData name="Guest User" userId="S::urn:spo:anon#d48645462b1ce90d8f57e0e3c0d996380e791087e03f4031d3ecfbc0bfce8d61::" providerId="AD" clId="Web-{9F0AB833-D10D-6355-B9CB-8B205DC98766}" dt="2023-08-24T09:52:05.021" v="1446"/>
        <pc:sldMkLst>
          <pc:docMk/>
          <pc:sldMk cId="4009983416" sldId="1333"/>
        </pc:sldMkLst>
      </pc:sldChg>
      <pc:sldChg chg="modNotes">
        <pc:chgData name="Guest User" userId="S::urn:spo:anon#d48645462b1ce90d8f57e0e3c0d996380e791087e03f4031d3ecfbc0bfce8d61::" providerId="AD" clId="Web-{9F0AB833-D10D-6355-B9CB-8B205DC98766}" dt="2023-08-24T09:52:19.115" v="1476"/>
        <pc:sldMkLst>
          <pc:docMk/>
          <pc:sldMk cId="1175097197" sldId="1334"/>
        </pc:sldMkLst>
      </pc:sldChg>
      <pc:sldChg chg="modNotes">
        <pc:chgData name="Guest User" userId="S::urn:spo:anon#d48645462b1ce90d8f57e0e3c0d996380e791087e03f4031d3ecfbc0bfce8d61::" providerId="AD" clId="Web-{9F0AB833-D10D-6355-B9CB-8B205DC98766}" dt="2023-08-24T09:52:30.881" v="1492"/>
        <pc:sldMkLst>
          <pc:docMk/>
          <pc:sldMk cId="450474176" sldId="1336"/>
        </pc:sldMkLst>
      </pc:sldChg>
      <pc:sldChg chg="modNotes">
        <pc:chgData name="Guest User" userId="S::urn:spo:anon#d48645462b1ce90d8f57e0e3c0d996380e791087e03f4031d3ecfbc0bfce8d61::" providerId="AD" clId="Web-{9F0AB833-D10D-6355-B9CB-8B205DC98766}" dt="2023-08-24T09:52:59.303" v="1525"/>
        <pc:sldMkLst>
          <pc:docMk/>
          <pc:sldMk cId="2585995329" sldId="1337"/>
        </pc:sldMkLst>
      </pc:sldChg>
      <pc:sldChg chg="modNotes">
        <pc:chgData name="Guest User" userId="S::urn:spo:anon#d48645462b1ce90d8f57e0e3c0d996380e791087e03f4031d3ecfbc0bfce8d61::" providerId="AD" clId="Web-{9F0AB833-D10D-6355-B9CB-8B205DC98766}" dt="2023-08-24T09:53:01.334" v="1528"/>
        <pc:sldMkLst>
          <pc:docMk/>
          <pc:sldMk cId="3030480033" sldId="1338"/>
        </pc:sldMkLst>
      </pc:sldChg>
      <pc:sldChg chg="modNotes">
        <pc:chgData name="Guest User" userId="S::urn:spo:anon#d48645462b1ce90d8f57e0e3c0d996380e791087e03f4031d3ecfbc0bfce8d61::" providerId="AD" clId="Web-{9F0AB833-D10D-6355-B9CB-8B205DC98766}" dt="2023-08-24T09:53:19.881" v="1533"/>
        <pc:sldMkLst>
          <pc:docMk/>
          <pc:sldMk cId="3984773061" sldId="1339"/>
        </pc:sldMkLst>
      </pc:sldChg>
      <pc:sldChg chg="modNotes">
        <pc:chgData name="Guest User" userId="S::urn:spo:anon#d48645462b1ce90d8f57e0e3c0d996380e791087e03f4031d3ecfbc0bfce8d61::" providerId="AD" clId="Web-{9F0AB833-D10D-6355-B9CB-8B205DC98766}" dt="2023-08-24T09:53:32.350" v="1535"/>
        <pc:sldMkLst>
          <pc:docMk/>
          <pc:sldMk cId="2467942888" sldId="1340"/>
        </pc:sldMkLst>
      </pc:sldChg>
      <pc:sldChg chg="modNotes">
        <pc:chgData name="Guest User" userId="S::urn:spo:anon#d48645462b1ce90d8f57e0e3c0d996380e791087e03f4031d3ecfbc0bfce8d61::" providerId="AD" clId="Web-{9F0AB833-D10D-6355-B9CB-8B205DC98766}" dt="2023-08-24T09:53:39.397" v="1538"/>
        <pc:sldMkLst>
          <pc:docMk/>
          <pc:sldMk cId="1558521294" sldId="1341"/>
        </pc:sldMkLst>
      </pc:sldChg>
      <pc:sldChg chg="modNotes">
        <pc:chgData name="Guest User" userId="S::urn:spo:anon#d48645462b1ce90d8f57e0e3c0d996380e791087e03f4031d3ecfbc0bfce8d61::" providerId="AD" clId="Web-{9F0AB833-D10D-6355-B9CB-8B205DC98766}" dt="2023-08-24T09:53:40.804" v="1540"/>
        <pc:sldMkLst>
          <pc:docMk/>
          <pc:sldMk cId="2834540201" sldId="1342"/>
        </pc:sldMkLst>
      </pc:sldChg>
    </pc:docChg>
  </pc:docChgLst>
  <pc:docChgLst>
    <pc:chgData name="Shashank Shekhar" userId="S::shashank@edunetfoundation.org::0008d1ff-90e7-469a-9966-0dcad996503d" providerId="AD" clId="Web-{627D1F58-5CC1-52BC-2CE4-8CCA6EF3F491}"/>
    <pc:docChg chg="delSld">
      <pc:chgData name="Shashank Shekhar" userId="S::shashank@edunetfoundation.org::0008d1ff-90e7-469a-9966-0dcad996503d" providerId="AD" clId="Web-{627D1F58-5CC1-52BC-2CE4-8CCA6EF3F491}" dt="2023-08-23T11:19:06.889" v="0"/>
      <pc:docMkLst>
        <pc:docMk/>
      </pc:docMkLst>
      <pc:sldChg chg="del">
        <pc:chgData name="Shashank Shekhar" userId="S::shashank@edunetfoundation.org::0008d1ff-90e7-469a-9966-0dcad996503d" providerId="AD" clId="Web-{627D1F58-5CC1-52BC-2CE4-8CCA6EF3F491}" dt="2023-08-23T11:19:06.889" v="0"/>
        <pc:sldMkLst>
          <pc:docMk/>
          <pc:sldMk cId="939384360" sldId="424"/>
        </pc:sldMkLst>
      </pc:sldChg>
    </pc:docChg>
  </pc:docChgLst>
  <pc:docChgLst>
    <pc:chgData name="Shashank Shekhar" userId="S::shashank@edunetfoundation.org::0008d1ff-90e7-469a-9966-0dcad996503d" providerId="AD" clId="Web-{394EA5BE-1020-00EE-D580-FF4931DC90B8}"/>
    <pc:docChg chg="modSld sldOrd">
      <pc:chgData name="Shashank Shekhar" userId="S::shashank@edunetfoundation.org::0008d1ff-90e7-469a-9966-0dcad996503d" providerId="AD" clId="Web-{394EA5BE-1020-00EE-D580-FF4931DC90B8}" dt="2023-08-17T15:06:29.869" v="43"/>
      <pc:docMkLst>
        <pc:docMk/>
      </pc:docMkLst>
      <pc:sldChg chg="modNotes">
        <pc:chgData name="Shashank Shekhar" userId="S::shashank@edunetfoundation.org::0008d1ff-90e7-469a-9966-0dcad996503d" providerId="AD" clId="Web-{394EA5BE-1020-00EE-D580-FF4931DC90B8}" dt="2023-08-17T15:06:23.697" v="41"/>
        <pc:sldMkLst>
          <pc:docMk/>
          <pc:sldMk cId="0" sldId="257"/>
        </pc:sldMkLst>
      </pc:sldChg>
      <pc:sldChg chg="modNotes">
        <pc:chgData name="Shashank Shekhar" userId="S::shashank@edunetfoundation.org::0008d1ff-90e7-469a-9966-0dcad996503d" providerId="AD" clId="Web-{394EA5BE-1020-00EE-D580-FF4931DC90B8}" dt="2023-08-17T15:05:52.508" v="39"/>
        <pc:sldMkLst>
          <pc:docMk/>
          <pc:sldMk cId="0" sldId="292"/>
        </pc:sldMkLst>
      </pc:sldChg>
      <pc:sldChg chg="ord modNotes">
        <pc:chgData name="Shashank Shekhar" userId="S::shashank@edunetfoundation.org::0008d1ff-90e7-469a-9966-0dcad996503d" providerId="AD" clId="Web-{394EA5BE-1020-00EE-D580-FF4931DC90B8}" dt="2023-08-17T15:06:29.869" v="43"/>
        <pc:sldMkLst>
          <pc:docMk/>
          <pc:sldMk cId="409465697" sldId="1375"/>
        </pc:sldMkLst>
      </pc:sldChg>
    </pc:docChg>
  </pc:docChgLst>
  <pc:docChgLst>
    <pc:chgData name="Shashank Shekhar" userId="S::shashank@edunetfoundation.org::0008d1ff-90e7-469a-9966-0dcad996503d" providerId="AD" clId="Web-{563D7B8A-EE96-1D3A-5624-ABDC2719C9B4}"/>
    <pc:docChg chg="addSld modSld">
      <pc:chgData name="Shashank Shekhar" userId="S::shashank@edunetfoundation.org::0008d1ff-90e7-469a-9966-0dcad996503d" providerId="AD" clId="Web-{563D7B8A-EE96-1D3A-5624-ABDC2719C9B4}" dt="2023-08-17T09:15:56.730" v="23"/>
      <pc:docMkLst>
        <pc:docMk/>
      </pc:docMkLst>
      <pc:sldChg chg="addSp delSp modSp modNotes">
        <pc:chgData name="Shashank Shekhar" userId="S::shashank@edunetfoundation.org::0008d1ff-90e7-469a-9966-0dcad996503d" providerId="AD" clId="Web-{563D7B8A-EE96-1D3A-5624-ABDC2719C9B4}" dt="2023-08-17T09:15:56.730" v="23"/>
        <pc:sldMkLst>
          <pc:docMk/>
          <pc:sldMk cId="4228984833" sldId="343"/>
        </pc:sldMkLst>
        <pc:spChg chg="add">
          <ac:chgData name="Shashank Shekhar" userId="S::shashank@edunetfoundation.org::0008d1ff-90e7-469a-9966-0dcad996503d" providerId="AD" clId="Web-{563D7B8A-EE96-1D3A-5624-ABDC2719C9B4}" dt="2023-08-17T09:14:53.713" v="19"/>
          <ac:spMkLst>
            <pc:docMk/>
            <pc:sldMk cId="4228984833" sldId="343"/>
            <ac:spMk id="4" creationId="{D78577CB-6FE3-93D1-5580-A9B1F668B373}"/>
          </ac:spMkLst>
        </pc:spChg>
        <pc:spChg chg="add">
          <ac:chgData name="Shashank Shekhar" userId="S::shashank@edunetfoundation.org::0008d1ff-90e7-469a-9966-0dcad996503d" providerId="AD" clId="Web-{563D7B8A-EE96-1D3A-5624-ABDC2719C9B4}" dt="2023-08-17T09:14:58.729" v="20"/>
          <ac:spMkLst>
            <pc:docMk/>
            <pc:sldMk cId="4228984833" sldId="343"/>
            <ac:spMk id="5" creationId="{A2DB2574-8994-7CBA-2257-9CFF170679A3}"/>
          </ac:spMkLst>
        </pc:spChg>
        <pc:spChg chg="mod">
          <ac:chgData name="Shashank Shekhar" userId="S::shashank@edunetfoundation.org::0008d1ff-90e7-469a-9966-0dcad996503d" providerId="AD" clId="Web-{563D7B8A-EE96-1D3A-5624-ABDC2719C9B4}" dt="2023-08-17T09:14:12.431" v="8" actId="20577"/>
          <ac:spMkLst>
            <pc:docMk/>
            <pc:sldMk cId="4228984833" sldId="343"/>
            <ac:spMk id="61" creationId="{00000000-0000-0000-0000-000000000000}"/>
          </ac:spMkLst>
        </pc:spChg>
        <pc:spChg chg="mod">
          <ac:chgData name="Shashank Shekhar" userId="S::shashank@edunetfoundation.org::0008d1ff-90e7-469a-9966-0dcad996503d" providerId="AD" clId="Web-{563D7B8A-EE96-1D3A-5624-ABDC2719C9B4}" dt="2023-08-17T09:14:39.166" v="13" actId="14100"/>
          <ac:spMkLst>
            <pc:docMk/>
            <pc:sldMk cId="4228984833" sldId="343"/>
            <ac:spMk id="62" creationId="{00000000-0000-0000-0000-000000000000}"/>
          </ac:spMkLst>
        </pc:spChg>
        <pc:picChg chg="add mod">
          <ac:chgData name="Shashank Shekhar" userId="S::shashank@edunetfoundation.org::0008d1ff-90e7-469a-9966-0dcad996503d" providerId="AD" clId="Web-{563D7B8A-EE96-1D3A-5624-ABDC2719C9B4}" dt="2023-08-17T09:15:03.589" v="21" actId="1076"/>
          <ac:picMkLst>
            <pc:docMk/>
            <pc:sldMk cId="4228984833" sldId="343"/>
            <ac:picMk id="2" creationId="{AEFAC05A-99CA-4BD3-45CF-29FA9B6B3049}"/>
          </ac:picMkLst>
        </pc:picChg>
        <pc:picChg chg="del">
          <ac:chgData name="Shashank Shekhar" userId="S::shashank@edunetfoundation.org::0008d1ff-90e7-469a-9966-0dcad996503d" providerId="AD" clId="Web-{563D7B8A-EE96-1D3A-5624-ABDC2719C9B4}" dt="2023-08-17T09:14:32.182" v="10"/>
          <ac:picMkLst>
            <pc:docMk/>
            <pc:sldMk cId="4228984833" sldId="343"/>
            <ac:picMk id="3" creationId="{8A9ABC49-2C73-F5D0-173B-9806D6AE968C}"/>
          </ac:picMkLst>
        </pc:picChg>
      </pc:sldChg>
      <pc:sldChg chg="add replId">
        <pc:chgData name="Shashank Shekhar" userId="S::shashank@edunetfoundation.org::0008d1ff-90e7-469a-9966-0dcad996503d" providerId="AD" clId="Web-{563D7B8A-EE96-1D3A-5624-ABDC2719C9B4}" dt="2023-08-17T09:13:53.368" v="0"/>
        <pc:sldMkLst>
          <pc:docMk/>
          <pc:sldMk cId="409465697" sldId="1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3" Type="http://schemas.openxmlformats.org/officeDocument/2006/relationships/hyperlink" Target="https://docs.djangoproject.com/en/4.0/ref/forms/api/#django.forms.Form.is_valid" TargetMode="External"/><Relationship Id="rId2" Type="http://schemas.openxmlformats.org/officeDocument/2006/relationships/slide" Target="../slides/slide140.xml"/><Relationship Id="rId1" Type="http://schemas.openxmlformats.org/officeDocument/2006/relationships/notesMaster" Target="../notesMasters/notesMaster1.xml"/><Relationship Id="rId4" Type="http://schemas.openxmlformats.org/officeDocument/2006/relationships/hyperlink" Target="https://docs.djangoproject.com/en/4.0/ref/forms/api/#django.forms.Form" TargetMode="External"/></Relationships>
</file>

<file path=ppt/notesSlides/_rels/notesSlide141.xml.rels><?xml version="1.0" encoding="UTF-8" standalone="yes"?>
<Relationships xmlns="http://schemas.openxmlformats.org/package/2006/relationships"><Relationship Id="rId3" Type="http://schemas.openxmlformats.org/officeDocument/2006/relationships/hyperlink" Target="https://www.geeksforgeeks.org/django-project-mvt-structure/" TargetMode="External"/><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3" Type="http://schemas.openxmlformats.org/officeDocument/2006/relationships/hyperlink" Target="https://pythonbasics.org/flask-tutorial-templates/" TargetMode="External"/><Relationship Id="rId2" Type="http://schemas.openxmlformats.org/officeDocument/2006/relationships/slide" Target="../slides/slide144.xml"/><Relationship Id="rId1" Type="http://schemas.openxmlformats.org/officeDocument/2006/relationships/notesMaster" Target="../notesMasters/notesMaster1.xml"/><Relationship Id="rId5" Type="http://schemas.openxmlformats.org/officeDocument/2006/relationships/hyperlink" Target="https://pythonbasics.org/django-web-app/" TargetMode="External"/><Relationship Id="rId4" Type="http://schemas.openxmlformats.org/officeDocument/2006/relationships/hyperlink" Target="https://en.wikipedia.org/wiki/HTML" TargetMode="Externa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3" Type="http://schemas.openxmlformats.org/officeDocument/2006/relationships/hyperlink" Target="https://docs.djangoproject.com/en/4.0/topics/settings/" TargetMode="External"/><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8" Type="http://schemas.openxmlformats.org/officeDocument/2006/relationships/hyperlink" Target="https://www.geeksforgeeks.org/charfield-django-models/" TargetMode="External"/><Relationship Id="rId13" Type="http://schemas.openxmlformats.org/officeDocument/2006/relationships/hyperlink" Target="https://www.geeksforgeeks.org/emailfield-django-models/" TargetMode="External"/><Relationship Id="rId18" Type="http://schemas.openxmlformats.org/officeDocument/2006/relationships/hyperlink" Target="https://www.geeksforgeeks.org/genericipaddressfield-django-models/" TargetMode="External"/><Relationship Id="rId26" Type="http://schemas.openxmlformats.org/officeDocument/2006/relationships/hyperlink" Target="https://www.geeksforgeeks.org/urlfield-django-models/" TargetMode="External"/><Relationship Id="rId3" Type="http://schemas.openxmlformats.org/officeDocument/2006/relationships/hyperlink" Target="https://www.geeksforgeeks.org/autofield-django-models/" TargetMode="External"/><Relationship Id="rId21" Type="http://schemas.openxmlformats.org/officeDocument/2006/relationships/hyperlink" Target="https://www.geeksforgeeks.org/positivesmallintegerfield-django-models/" TargetMode="External"/><Relationship Id="rId7" Type="http://schemas.openxmlformats.org/officeDocument/2006/relationships/hyperlink" Target="https://www.geeksforgeeks.org/booleanfield-django-models/" TargetMode="External"/><Relationship Id="rId12" Type="http://schemas.openxmlformats.org/officeDocument/2006/relationships/hyperlink" Target="https://www.geeksforgeeks.org/durationfield-django-models/" TargetMode="External"/><Relationship Id="rId17" Type="http://schemas.openxmlformats.org/officeDocument/2006/relationships/hyperlink" Target="https://www.geeksforgeeks.org/integerfield-django-models/" TargetMode="External"/><Relationship Id="rId25" Type="http://schemas.openxmlformats.org/officeDocument/2006/relationships/hyperlink" Target="https://www.geeksforgeeks.org/timefield-django-models/" TargetMode="External"/><Relationship Id="rId2" Type="http://schemas.openxmlformats.org/officeDocument/2006/relationships/slide" Target="../slides/slide160.xml"/><Relationship Id="rId16" Type="http://schemas.openxmlformats.org/officeDocument/2006/relationships/hyperlink" Target="https://www.geeksforgeeks.org/imagefield-django-models/" TargetMode="External"/><Relationship Id="rId20" Type="http://schemas.openxmlformats.org/officeDocument/2006/relationships/hyperlink" Target="https://www.geeksforgeeks.org/positiveintegerfield-django-models/" TargetMode="External"/><Relationship Id="rId1" Type="http://schemas.openxmlformats.org/officeDocument/2006/relationships/notesMaster" Target="../notesMasters/notesMaster1.xml"/><Relationship Id="rId6" Type="http://schemas.openxmlformats.org/officeDocument/2006/relationships/hyperlink" Target="https://www.geeksforgeeks.org/binaryfield-django-models/" TargetMode="External"/><Relationship Id="rId11" Type="http://schemas.openxmlformats.org/officeDocument/2006/relationships/hyperlink" Target="https://www.geeksforgeeks.org/decimalfield-django-models/" TargetMode="External"/><Relationship Id="rId24" Type="http://schemas.openxmlformats.org/officeDocument/2006/relationships/hyperlink" Target="https://www.geeksforgeeks.org/textfield-django-models/" TargetMode="External"/><Relationship Id="rId5" Type="http://schemas.openxmlformats.org/officeDocument/2006/relationships/hyperlink" Target="https://www.geeksforgeeks.org/bigintegerfield-django-models/" TargetMode="External"/><Relationship Id="rId15" Type="http://schemas.openxmlformats.org/officeDocument/2006/relationships/hyperlink" Target="https://www.geeksforgeeks.org/floatfield-django-models/" TargetMode="External"/><Relationship Id="rId23" Type="http://schemas.openxmlformats.org/officeDocument/2006/relationships/hyperlink" Target="https://www.geeksforgeeks.org/smallintegerfield-django-models/" TargetMode="External"/><Relationship Id="rId10" Type="http://schemas.openxmlformats.org/officeDocument/2006/relationships/hyperlink" Target="https://www.geeksforgeeks.org/datetimefield-django-models/" TargetMode="External"/><Relationship Id="rId19" Type="http://schemas.openxmlformats.org/officeDocument/2006/relationships/hyperlink" Target="https://www.geeksforgeeks.org/nullbooleanfield-django-forms/" TargetMode="External"/><Relationship Id="rId4" Type="http://schemas.openxmlformats.org/officeDocument/2006/relationships/hyperlink" Target="https://www.geeksforgeeks.org/bigautofield-django-models/" TargetMode="External"/><Relationship Id="rId9" Type="http://schemas.openxmlformats.org/officeDocument/2006/relationships/hyperlink" Target="https://www.geeksforgeeks.org/datefield-django-models/" TargetMode="External"/><Relationship Id="rId14" Type="http://schemas.openxmlformats.org/officeDocument/2006/relationships/hyperlink" Target="https://www.geeksforgeeks.org/filefield-django-models/" TargetMode="External"/><Relationship Id="rId22" Type="http://schemas.openxmlformats.org/officeDocument/2006/relationships/hyperlink" Target="https://www.geeksforgeeks.org/slugfield-django-models/" TargetMode="External"/><Relationship Id="rId27" Type="http://schemas.openxmlformats.org/officeDocument/2006/relationships/hyperlink" Target="https://www.geeksforgeeks.org/uuidfield-django-models/" TargetMode="External"/></Relationships>
</file>

<file path=ppt/notesSlides/_rels/notesSlide161.xml.rels><?xml version="1.0" encoding="UTF-8" standalone="yes"?>
<Relationships xmlns="http://schemas.openxmlformats.org/package/2006/relationships"><Relationship Id="rId3" Type="http://schemas.openxmlformats.org/officeDocument/2006/relationships/hyperlink" Target="https://docs.djangoproject.com/en/dev/ref/models/instances/#validating-objects" TargetMode="External"/><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3" Type="http://schemas.openxmlformats.org/officeDocument/2006/relationships/hyperlink" Target="https://docs.djangoproject.com/en/4.0/topics/db/sql/#performing-raw-queries" TargetMode="External"/><Relationship Id="rId2" Type="http://schemas.openxmlformats.org/officeDocument/2006/relationships/slide" Target="../slides/slide170.xml"/><Relationship Id="rId1" Type="http://schemas.openxmlformats.org/officeDocument/2006/relationships/notesMaster" Target="../notesMasters/notesMaster1.xml"/><Relationship Id="rId5" Type="http://schemas.openxmlformats.org/officeDocument/2006/relationships/hyperlink" Target="https://docs.djangoproject.com/en/4.0/ref/models/querysets/#django.db.models.query.QuerySet" TargetMode="External"/><Relationship Id="rId4" Type="http://schemas.openxmlformats.org/officeDocument/2006/relationships/hyperlink" Target="https://docs.djangoproject.com/en/4.0/topics/db/sql/#django.db.models.Manager.raw" TargetMode="Externa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3" Type="http://schemas.openxmlformats.org/officeDocument/2006/relationships/hyperlink" Target="https://github.com/edunetnextgen/Student-Development/blob/main/Full%20Stack%20Development%20with%20Cloud/Module%203/Lab%2023%20Ex.2%20Practice%20Question" TargetMode="External"/><Relationship Id="rId2" Type="http://schemas.openxmlformats.org/officeDocument/2006/relationships/slide" Target="../slides/slide174.xml"/><Relationship Id="rId1" Type="http://schemas.openxmlformats.org/officeDocument/2006/relationships/notesMaster" Target="../notesMasters/notesMaster1.xml"/><Relationship Id="rId4" Type="http://schemas.openxmlformats.org/officeDocument/2006/relationships/hyperlink" Target="https://github.com/edunetnextgen/Student-Development/blob/main/Full%20Stack%20Development%20with%20Cloud/Module%203/Lab%2023%20Ex.2%20Practice%20Question%20Solution" TargetMode="Externa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a:buNone/>
            </a:pPr>
            <a:r>
              <a:rPr lang="en-US" b="1"/>
              <a:t>In the  Trainer would briefly explain the module name, and what are the</a:t>
            </a:r>
            <a:r>
              <a:rPr lang="en-US" b="1">
                <a:latin typeface="Calibri"/>
                <a:cs typeface="Calibri"/>
              </a:rPr>
              <a:t> </a:t>
            </a:r>
            <a:r>
              <a:rPr lang="en-US" b="1"/>
              <a:t>crucial components of building web applications, software systems, and digital services. </a:t>
            </a:r>
            <a:endParaRPr lang="en-US" b="1">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about the </a:t>
            </a:r>
            <a:r>
              <a:rPr lang="en-US" b="1"/>
              <a:t>Django Architecture</a:t>
            </a:r>
            <a:endParaRPr lang="en-US"/>
          </a:p>
          <a:p>
            <a:pPr marL="0" indent="0">
              <a:buNone/>
            </a:pPr>
            <a:r>
              <a:rPr lang="en" b="1"/>
              <a:t>---------------------------------------------------</a:t>
            </a:r>
            <a:endParaRPr lang="en-US"/>
          </a:p>
          <a:p>
            <a:pPr marL="0" indent="0">
              <a:buNone/>
            </a:pPr>
            <a:endParaRPr lang="en-US"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indent="0">
              <a:buNone/>
            </a:pPr>
            <a:r>
              <a:rPr lang="en-US" sz="1100" b="0">
                <a:solidFill>
                  <a:srgbClr val="213163"/>
                </a:solidFill>
              </a:rPr>
              <a:t>Django is based on MVT (Model-View-Template) architecture. MVT is a software design pattern for developing a web application. </a:t>
            </a:r>
            <a:r>
              <a:rPr lang="en-US"/>
              <a:t>The MVT (Model-View-Template) architecture is a design pattern used by the Django web framework to structure and organize the components of a web application. It's similar to the more commonly known MVC (Model-View-Controller) pattern, but with a slightly different approach. </a:t>
            </a:r>
          </a:p>
          <a:p>
            <a:pPr marL="0" indent="0">
              <a:buNone/>
            </a:pPr>
            <a:endParaRPr lang="en-US" b="0"/>
          </a:p>
          <a:p>
            <a:pPr marL="285750" indent="-285750"/>
            <a:r>
              <a:rPr lang="en-US" b="1"/>
              <a:t>Model:</a:t>
            </a:r>
            <a:r>
              <a:rPr lang="en-US"/>
              <a:t> Defines data structures and handles interactions with the database.</a:t>
            </a:r>
          </a:p>
          <a:p>
            <a:pPr marL="285750" indent="-285750"/>
            <a:r>
              <a:rPr lang="en-US" b="1"/>
              <a:t>View:</a:t>
            </a:r>
            <a:r>
              <a:rPr lang="en-US"/>
              <a:t> Handles user requests, processes data from the model, and decides how to present it.</a:t>
            </a:r>
          </a:p>
          <a:p>
            <a:pPr marL="285750" indent="-285750"/>
            <a:r>
              <a:rPr lang="en-US" b="1"/>
              <a:t>Template:</a:t>
            </a:r>
            <a:r>
              <a:rPr lang="en-US"/>
              <a:t> Represents the visual presentation of data, separate from the application logic.</a:t>
            </a:r>
          </a:p>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890159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 Attributes set by application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Django doesn’t set these attributes itself but makes use of them if set by your application.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HttpRequest.current_app</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a:t>
            </a:r>
            <a:r>
              <a:rPr lang="en-US" b="0" err="1"/>
              <a:t>url</a:t>
            </a:r>
            <a:r>
              <a:rPr lang="en-US" b="0"/>
              <a:t> template tag will use its value as the </a:t>
            </a:r>
            <a:r>
              <a:rPr lang="en-US" b="0" err="1"/>
              <a:t>current_app</a:t>
            </a:r>
            <a:r>
              <a:rPr lang="en-US" b="0"/>
              <a:t> argument to reverse().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HttpRequest.urlconf</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will be used as the root </a:t>
            </a:r>
            <a:r>
              <a:rPr lang="en-US" b="0" err="1"/>
              <a:t>URLconf</a:t>
            </a:r>
            <a:r>
              <a:rPr lang="en-US" b="0"/>
              <a:t> for the current request, overriding the ROOT_URLCONF setting. See How Django processes a request for details.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urlconf</a:t>
            </a:r>
            <a:r>
              <a:rPr lang="en-US" b="0"/>
              <a:t> can be set to None to revert any changes made by previous middleware and return to using the ROOT_URLCONF.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36788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 Attributes set by application code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HttpRequest.exception_reporter_filter</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will be used instead of DEFAULT_EXCEPTION_REPORTER_FILTER for the current request. See Custom error reports for details.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HttpRequest.exception_reporter_class</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will be used instead of DEFAULT_EXCEPTION_REPORTER for the current request. See Custom error reports for details.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a:buNone/>
              <a:defRPr/>
            </a:pPr>
            <a:r>
              <a:rPr lang="en-US" b="1" err="1"/>
              <a:t>HttpRequest.exception_reporter_filter</a:t>
            </a:r>
            <a:r>
              <a:rPr lang="en-US" b="1"/>
              <a:t>:</a:t>
            </a:r>
            <a:r>
              <a:rPr lang="en-US"/>
              <a:t> The </a:t>
            </a:r>
            <a:r>
              <a:rPr lang="en-US" b="1" err="1"/>
              <a:t>HttpRequest.exception_reporter_filter</a:t>
            </a:r>
            <a:r>
              <a:rPr lang="en-US"/>
              <a:t> attribute allows you to specify a custom filter that will be used instead of the default filter for generating error reports related to exceptions in the current request. This filter determines which exceptions should be reported and how they should be presented.</a:t>
            </a:r>
          </a:p>
          <a:p>
            <a:pPr>
              <a:buNone/>
              <a:defRPr/>
            </a:pPr>
            <a:r>
              <a:rPr lang="en-US" b="1" err="1"/>
              <a:t>HttpRequest.exception_reporter_class</a:t>
            </a:r>
            <a:r>
              <a:rPr lang="en-US" b="1"/>
              <a:t>:</a:t>
            </a:r>
            <a:r>
              <a:rPr lang="en-US"/>
              <a:t> The </a:t>
            </a:r>
            <a:r>
              <a:rPr lang="en-US" b="1" err="1"/>
              <a:t>HttpRequest.exception_reporter_class</a:t>
            </a:r>
            <a:r>
              <a:rPr lang="en-US"/>
              <a:t> attribute allows you to specify a custom class that will be used instead of the default class for generating error reports related to exceptions in the current request. This class is responsible for formatting and presenting error reports.</a:t>
            </a:r>
          </a:p>
          <a:p>
            <a:pPr marR="0" lvl="0" algn="l" defTabSz="914400">
              <a:lnSpc>
                <a:spcPct val="100000"/>
              </a:lnSpc>
              <a:spcBef>
                <a:spcPts val="0"/>
              </a:spcBef>
              <a:spcAft>
                <a:spcPts val="0"/>
              </a:spcAft>
              <a:buSzPts val="1100"/>
              <a:buFont typeface="Arial"/>
              <a:buNone/>
              <a:tabLst/>
              <a:defRPr/>
            </a:pPr>
            <a:endParaRPr lang="en-US"/>
          </a:p>
          <a:p>
            <a:pPr>
              <a:buNone/>
              <a:defRPr/>
            </a:pPr>
            <a:r>
              <a:rPr lang="en-US"/>
              <a:t>To use these attributes effectively, you would typically need to create your own custom classes or filters that inherit from the relevant default classes provided by Django. You can then configure these attributes in your view or middleware to use your custom implementations for error reporting.</a:t>
            </a:r>
          </a:p>
          <a:p>
            <a:pPr marL="0" indent="0">
              <a:buNone/>
              <a:defRPr/>
            </a:pPr>
            <a:endParaRPr lang="en-US" b="1"/>
          </a:p>
          <a:p>
            <a:pPr marL="0" indent="0">
              <a:buNone/>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44882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:Methods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HttpRequest.get_host</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Returns the originating host of the request using information from the HTTP_X_FORWARDED_HOST (if USE_X_FORWARDED_HOST is enabled) and HTTP_HOST headers, in that order. If they don’t provide a value, the method uses a combination of SERVER_NAME and SERVER_PORT as detailed in PEP 3333.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Example: "127.0.0.1:8000“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HttpRequest.get_port</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Returns the originating port of the request using information from the HTTP_X_FORWARDED_PORT (if USE_X_FORWARDED_PORT is enabled) and SERVER_PORT META variables, in that order.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indent="0">
              <a:buNone/>
              <a:defRPr/>
            </a:pPr>
            <a:r>
              <a:rPr lang="en-US" b="1" err="1"/>
              <a:t>HttpRequest.get_host</a:t>
            </a:r>
            <a:r>
              <a:rPr lang="en-US" b="1"/>
              <a:t>():</a:t>
            </a:r>
            <a:r>
              <a:rPr lang="en-US"/>
              <a:t> The </a:t>
            </a:r>
            <a:r>
              <a:rPr lang="en-US" b="1" err="1"/>
              <a:t>HttpRequest.get_host</a:t>
            </a:r>
            <a:r>
              <a:rPr lang="en-US" b="1"/>
              <a:t>()</a:t>
            </a:r>
            <a:r>
              <a:rPr lang="en-US"/>
              <a:t> method returns the originating host of the request. It considers the </a:t>
            </a:r>
            <a:r>
              <a:rPr lang="en-US" b="1"/>
              <a:t>HTTP_X_FORWARDED_HOST</a:t>
            </a:r>
            <a:r>
              <a:rPr lang="en-US"/>
              <a:t> header (if </a:t>
            </a:r>
            <a:r>
              <a:rPr lang="en-US" b="1"/>
              <a:t>USE_X_FORWARDED_HOST</a:t>
            </a:r>
            <a:r>
              <a:rPr lang="en-US"/>
              <a:t> setting is enabled) and the </a:t>
            </a:r>
            <a:r>
              <a:rPr lang="en-US" b="1"/>
              <a:t>HTTP_HOST</a:t>
            </a:r>
            <a:r>
              <a:rPr lang="en-US"/>
              <a:t> header to determine the host. If these headers don't provide a value, the method uses a combination of </a:t>
            </a:r>
            <a:r>
              <a:rPr lang="en-US" b="1"/>
              <a:t>SERVER_NAME</a:t>
            </a:r>
            <a:r>
              <a:rPr lang="en-US"/>
              <a:t> and </a:t>
            </a:r>
            <a:r>
              <a:rPr lang="en-US" b="1"/>
              <a:t>SERVER_PORT</a:t>
            </a:r>
            <a:r>
              <a:rPr lang="en-US"/>
              <a:t> as detailed in PEP 3333.</a:t>
            </a:r>
          </a:p>
          <a:p>
            <a:pPr marL="0" marR="0" lvl="0" indent="0" algn="l" defTabSz="914400">
              <a:lnSpc>
                <a:spcPct val="100000"/>
              </a:lnSpc>
              <a:spcBef>
                <a:spcPts val="0"/>
              </a:spcBef>
              <a:spcAft>
                <a:spcPts val="0"/>
              </a:spcAft>
              <a:buSzPts val="1100"/>
              <a:buFont typeface="Arial"/>
              <a:buNone/>
              <a:tabLst/>
              <a:defRPr/>
            </a:pPr>
            <a:endParaRPr lang="en-US"/>
          </a:p>
          <a:p>
            <a:pPr marL="0" indent="0">
              <a:buNone/>
              <a:defRPr/>
            </a:pPr>
            <a:r>
              <a:rPr lang="en-US" b="1" err="1"/>
              <a:t>HttpRequest.get_port</a:t>
            </a:r>
            <a:r>
              <a:rPr lang="en-US" b="1"/>
              <a:t>():</a:t>
            </a:r>
            <a:r>
              <a:rPr lang="en-US"/>
              <a:t> The </a:t>
            </a:r>
            <a:r>
              <a:rPr lang="en-US" b="1" err="1"/>
              <a:t>HttpRequest.get_port</a:t>
            </a:r>
            <a:r>
              <a:rPr lang="en-US" b="1"/>
              <a:t>()</a:t>
            </a:r>
            <a:r>
              <a:rPr lang="en-US"/>
              <a:t> method returns the originating port of the request. It takes into account the </a:t>
            </a:r>
            <a:r>
              <a:rPr lang="en-US" b="1"/>
              <a:t>HTTP_X_FORWARDED_PORT</a:t>
            </a:r>
            <a:r>
              <a:rPr lang="en-US"/>
              <a:t> header (if </a:t>
            </a:r>
            <a:r>
              <a:rPr lang="en-US" b="1"/>
              <a:t>USE_X_FORWARDED_PORT</a:t>
            </a:r>
            <a:r>
              <a:rPr lang="en-US"/>
              <a:t> setting is enabled) and the </a:t>
            </a:r>
            <a:r>
              <a:rPr lang="en-US" b="1"/>
              <a:t>SERVER_PORT</a:t>
            </a:r>
            <a:r>
              <a:rPr lang="en-US"/>
              <a:t> META variable to determine the port.</a:t>
            </a:r>
          </a:p>
          <a:p>
            <a:pPr marL="0" indent="0">
              <a:buNone/>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148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:Methods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HttpRequest.get_full_path</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Returns the path, plus an appended query string, if applicable.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Example: "/music/bands/</a:t>
            </a:r>
            <a:r>
              <a:rPr lang="en-US" b="0" err="1"/>
              <a:t>the_beatles</a:t>
            </a:r>
            <a:r>
              <a:rPr lang="en-US" b="0"/>
              <a:t>/?print=true"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HttpRequest.get_full_path_info</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Like </a:t>
            </a:r>
            <a:r>
              <a:rPr lang="en-US" b="0" err="1"/>
              <a:t>get_full_path</a:t>
            </a:r>
            <a:r>
              <a:rPr lang="en-US" b="0"/>
              <a:t>(), but uses </a:t>
            </a:r>
            <a:r>
              <a:rPr lang="en-US" b="0" err="1"/>
              <a:t>path_info</a:t>
            </a:r>
            <a:r>
              <a:rPr lang="en-US" b="0"/>
              <a:t> instead of path.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Example: "/</a:t>
            </a:r>
            <a:r>
              <a:rPr lang="en-US" b="0" err="1"/>
              <a:t>minfo</a:t>
            </a:r>
            <a:r>
              <a:rPr lang="en-US" b="0"/>
              <a:t>/music/bands/</a:t>
            </a:r>
            <a:r>
              <a:rPr lang="en-US" b="0" err="1"/>
              <a:t>the_beatles</a:t>
            </a:r>
            <a:r>
              <a:rPr lang="en-US" b="0"/>
              <a:t>/?print=true"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indent="0">
              <a:buNone/>
              <a:defRPr/>
            </a:pPr>
            <a:r>
              <a:rPr lang="en-US" b="1" err="1"/>
              <a:t>get_full_path</a:t>
            </a:r>
            <a:r>
              <a:rPr lang="en-US" b="1"/>
              <a:t>() Method:</a:t>
            </a:r>
            <a:r>
              <a:rPr lang="en-US"/>
              <a:t> This method returns the complete path of the requested URL, including the query parameters.</a:t>
            </a:r>
          </a:p>
          <a:p>
            <a:pPr marL="0" indent="0">
              <a:buNone/>
              <a:defRPr/>
            </a:pPr>
            <a:r>
              <a:rPr lang="en-US" b="1" err="1"/>
              <a:t>get_full_path</a:t>
            </a:r>
            <a:r>
              <a:rPr lang="en-US" b="1"/>
              <a:t>() Method:</a:t>
            </a:r>
            <a:r>
              <a:rPr lang="en-US"/>
              <a:t> The </a:t>
            </a:r>
            <a:r>
              <a:rPr lang="en-US" b="1" err="1"/>
              <a:t>get_full_path</a:t>
            </a:r>
            <a:r>
              <a:rPr lang="en-US" b="1"/>
              <a:t>()</a:t>
            </a:r>
            <a:r>
              <a:rPr lang="en-US"/>
              <a:t> method is available in the </a:t>
            </a:r>
            <a:r>
              <a:rPr lang="en-US" b="1" err="1"/>
              <a:t>HttpRequest</a:t>
            </a:r>
            <a:r>
              <a:rPr lang="en-US"/>
              <a:t> object. It returns the complete path of the requested URL, including the query parameters. This method provides a string that represents the full URL path with query parameters.</a:t>
            </a:r>
          </a:p>
          <a:p>
            <a:pPr marL="0" indent="0">
              <a:buNone/>
              <a:defRPr/>
            </a:pPr>
            <a:r>
              <a:rPr lang="en-US"/>
              <a:t>If you are referring to a method called </a:t>
            </a:r>
            <a:r>
              <a:rPr lang="en-US" b="1" err="1"/>
              <a:t>get_full_path_info</a:t>
            </a:r>
            <a:r>
              <a:rPr lang="en-US" b="1"/>
              <a:t>()</a:t>
            </a:r>
            <a:r>
              <a:rPr lang="en-US"/>
              <a:t>, I recommend checking the official Django documentation or the release notes for the version of Django you are using to verify if such a method exists and to learn more about its usage. Django's documentation is comprehensive and regularly updated, so you'll likely find accurate and up-to-date information there.</a:t>
            </a:r>
          </a:p>
          <a:p>
            <a:pPr marL="0" indent="0">
              <a:buNone/>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208860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a:buNone/>
              <a:defRPr/>
            </a:pPr>
            <a:endParaRPr lang="en-US"/>
          </a:p>
          <a:p>
            <a:pPr>
              <a:buNone/>
              <a:defRPr/>
            </a:pPr>
            <a:r>
              <a:rPr lang="en-US"/>
              <a:t>The </a:t>
            </a:r>
            <a:r>
              <a:rPr lang="en-US" b="1" err="1"/>
              <a:t>HttpRequest.build_absolute_uri</a:t>
            </a:r>
            <a:r>
              <a:rPr lang="en-US" b="1"/>
              <a:t>(location=None)</a:t>
            </a:r>
            <a:r>
              <a:rPr lang="en-US"/>
              <a:t> method in Django is used to construct an </a:t>
            </a:r>
            <a:r>
              <a:rPr lang="en-US" b="0"/>
              <a:t>absolute URI </a:t>
            </a:r>
            <a:r>
              <a:rPr lang="en-US"/>
              <a:t>for a given </a:t>
            </a:r>
            <a:r>
              <a:rPr lang="en-US" b="0"/>
              <a:t>location. </a:t>
            </a:r>
            <a:r>
              <a:rPr lang="en-US"/>
              <a:t>It takes an optional </a:t>
            </a:r>
            <a:r>
              <a:rPr lang="en-US" b="1"/>
              <a:t>location</a:t>
            </a:r>
            <a:r>
              <a:rPr lang="en-US" b="0"/>
              <a:t> </a:t>
            </a:r>
            <a:r>
              <a:rPr lang="en-US"/>
              <a:t>parameter, which, if </a:t>
            </a:r>
            <a:r>
              <a:rPr lang="en-US" b="0"/>
              <a:t>provided, </a:t>
            </a:r>
            <a:r>
              <a:rPr lang="en-US"/>
              <a:t>is combined with the scheme, domain, and port of </a:t>
            </a:r>
            <a:r>
              <a:rPr lang="en-US" b="0"/>
              <a:t>the </a:t>
            </a:r>
            <a:r>
              <a:rPr lang="en-US"/>
              <a:t>current request </a:t>
            </a:r>
            <a:r>
              <a:rPr lang="en-US" b="0"/>
              <a:t>to</a:t>
            </a:r>
            <a:r>
              <a:rPr lang="en-US"/>
              <a:t> create an absolute URI</a:t>
            </a:r>
            <a:r>
              <a:rPr lang="en-US" b="0"/>
              <a:t>.</a:t>
            </a:r>
            <a:r>
              <a:rPr lang="en-US"/>
              <a:t> </a:t>
            </a:r>
            <a:r>
              <a:rPr lang="en-US" b="0"/>
              <a:t>If </a:t>
            </a:r>
            <a:r>
              <a:rPr lang="en-US" b="1"/>
              <a:t>location</a:t>
            </a:r>
            <a:r>
              <a:rPr lang="en-US" b="0"/>
              <a:t> is not </a:t>
            </a:r>
            <a:r>
              <a:rPr lang="en-US"/>
              <a:t>provided, </a:t>
            </a:r>
            <a:r>
              <a:rPr lang="en-US" b="0"/>
              <a:t>the </a:t>
            </a:r>
            <a:r>
              <a:rPr lang="en-US"/>
              <a:t>method constructs an </a:t>
            </a:r>
            <a:r>
              <a:rPr lang="en-US" b="0"/>
              <a:t>absolute</a:t>
            </a:r>
            <a:r>
              <a:rPr lang="en-US"/>
              <a:t> </a:t>
            </a:r>
            <a:r>
              <a:rPr lang="en-US" b="0"/>
              <a:t>URI </a:t>
            </a:r>
            <a:r>
              <a:rPr lang="en-US"/>
              <a:t>for </a:t>
            </a:r>
            <a:r>
              <a:rPr lang="en-US" b="0"/>
              <a:t>the </a:t>
            </a:r>
            <a:r>
              <a:rPr lang="en-US"/>
              <a:t>current request's path and query parameters.</a:t>
            </a:r>
          </a:p>
          <a:p>
            <a:pPr>
              <a:buNone/>
              <a:defRPr/>
            </a:pPr>
            <a:r>
              <a:rPr lang="en-US"/>
              <a:t>Here's how you can use </a:t>
            </a:r>
            <a:r>
              <a:rPr lang="en-US" b="1" err="1"/>
              <a:t>HttpRequest.build_absolute_uri</a:t>
            </a: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86284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:Methods (Continued)</a:t>
            </a:r>
          </a:p>
          <a:p>
            <a:pPr marL="0" indent="0">
              <a:buNone/>
              <a:defRPr/>
            </a:pPr>
            <a:r>
              <a:rPr lang="en-US"/>
              <a:t>The </a:t>
            </a:r>
            <a:r>
              <a:rPr lang="en-US" b="1" err="1"/>
              <a:t>HttpRequest.get_signed_cookie</a:t>
            </a:r>
            <a:r>
              <a:rPr lang="en-US" b="1"/>
              <a:t>(key, default=RAISE_ERROR, salt='', </a:t>
            </a:r>
            <a:r>
              <a:rPr lang="en-US" b="1" err="1"/>
              <a:t>max_age</a:t>
            </a:r>
            <a:r>
              <a:rPr lang="en-US" b="1"/>
              <a:t>=None)</a:t>
            </a:r>
            <a:r>
              <a:rPr lang="en-US"/>
              <a:t> method in Django is used to retrieve the value of a signed cookie while ensuring its integrity. Signed cookies are cookies that include a signature, allowing you to verify that the cookie's value has not been tampered with.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17141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indent="0">
              <a:buNone/>
              <a:defRPr/>
            </a:pPr>
            <a:endParaRPr lang="en-US" b="1"/>
          </a:p>
          <a:p>
            <a:pPr marL="0" marR="0" lvl="0" indent="0" algn="l" defTabSz="914400">
              <a:lnSpc>
                <a:spcPct val="100000"/>
              </a:lnSpc>
              <a:spcBef>
                <a:spcPts val="0"/>
              </a:spcBef>
              <a:spcAft>
                <a:spcPts val="0"/>
              </a:spcAft>
              <a:buNone/>
              <a:tabLst/>
              <a:defRPr/>
            </a:pPr>
            <a:r>
              <a:rPr lang="en-US" b="1" err="1"/>
              <a:t>HttpRequest.is_secure</a:t>
            </a:r>
            <a:r>
              <a:rPr lang="en-US" b="1"/>
              <a:t>():</a:t>
            </a:r>
            <a:r>
              <a:rPr lang="en-US"/>
              <a:t> The </a:t>
            </a:r>
            <a:r>
              <a:rPr lang="en-US" b="1" err="1"/>
              <a:t>is_secure</a:t>
            </a:r>
            <a:r>
              <a:rPr lang="en-US" b="1"/>
              <a:t>()</a:t>
            </a:r>
            <a:r>
              <a:rPr lang="en-US"/>
              <a:t> method returns </a:t>
            </a:r>
            <a:r>
              <a:rPr lang="en-US" b="1"/>
              <a:t>True</a:t>
            </a:r>
            <a:r>
              <a:rPr lang="en-US" b="0"/>
              <a:t> if the request is secure, </a:t>
            </a:r>
            <a:r>
              <a:rPr lang="en-US"/>
              <a:t>meaning </a:t>
            </a:r>
            <a:r>
              <a:rPr lang="en-US" b="0"/>
              <a:t>it was made </a:t>
            </a:r>
            <a:r>
              <a:rPr lang="en-US"/>
              <a:t>over a secure (</a:t>
            </a:r>
            <a:r>
              <a:rPr lang="en-US" b="0"/>
              <a:t>HTTPS</a:t>
            </a:r>
            <a:r>
              <a:rPr lang="en-US"/>
              <a:t>) connection</a:t>
            </a:r>
            <a:r>
              <a:rPr lang="en-US" b="0"/>
              <a:t>.</a:t>
            </a:r>
            <a:r>
              <a:rPr lang="en-US"/>
              <a:t> This method is particularly useful when you want to distinguish between secure and non-secure requests</a:t>
            </a:r>
            <a:r>
              <a:rPr lang="en-US" b="0"/>
              <a:t>.</a:t>
            </a:r>
            <a:endParaRPr lang="en-US"/>
          </a:p>
          <a:p>
            <a:pPr marL="0" indent="0">
              <a:buNone/>
              <a:defRPr/>
            </a:pPr>
            <a:endParaRPr lang="en-US"/>
          </a:p>
          <a:p>
            <a:pPr marL="0" indent="0">
              <a:buNone/>
              <a:defRPr/>
            </a:pPr>
            <a:r>
              <a:rPr lang="en-US" b="1" err="1"/>
              <a:t>HttpRequest.accepts</a:t>
            </a:r>
            <a:r>
              <a:rPr lang="en-US" b="1"/>
              <a:t>(</a:t>
            </a:r>
            <a:r>
              <a:rPr lang="en-US" b="1" err="1"/>
              <a:t>mime_type</a:t>
            </a:r>
            <a:r>
              <a:rPr lang="en-US" b="1"/>
              <a:t>):</a:t>
            </a:r>
            <a:r>
              <a:rPr lang="en-US"/>
              <a:t> The </a:t>
            </a:r>
            <a:r>
              <a:rPr lang="en-US" b="1"/>
              <a:t>accepts(</a:t>
            </a:r>
            <a:r>
              <a:rPr lang="en-US" b="1" err="1"/>
              <a:t>mime_type</a:t>
            </a:r>
            <a:r>
              <a:rPr lang="en-US" b="1"/>
              <a:t>)</a:t>
            </a:r>
            <a:r>
              <a:rPr lang="en-US"/>
              <a:t> method checks if the request's </a:t>
            </a:r>
            <a:r>
              <a:rPr lang="en-US" b="1"/>
              <a:t>Accept</a:t>
            </a:r>
            <a:r>
              <a:rPr lang="en-US"/>
              <a:t> header matches the specified </a:t>
            </a:r>
            <a:r>
              <a:rPr lang="en-US" b="1" err="1"/>
              <a:t>mime_type</a:t>
            </a:r>
            <a:r>
              <a:rPr lang="en-US"/>
              <a:t>. This is useful when you want to determine whether the client can handle a specific content type.</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60850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indent="0">
              <a:buNone/>
              <a:defRPr/>
            </a:pPr>
            <a:endParaRPr lang="en-US"/>
          </a:p>
          <a:p>
            <a:pPr marL="0" indent="0">
              <a:buNone/>
              <a:defRPr/>
            </a:pPr>
            <a:r>
              <a:rPr lang="en-US"/>
              <a:t>The </a:t>
            </a:r>
            <a:r>
              <a:rPr lang="en-US" b="1" err="1"/>
              <a:t>HttpResponse</a:t>
            </a:r>
            <a:r>
              <a:rPr lang="en-US"/>
              <a:t> </a:t>
            </a:r>
            <a:r>
              <a:rPr lang="en-US" b="0"/>
              <a:t>class</a:t>
            </a:r>
            <a:r>
              <a:rPr lang="en-US"/>
              <a:t> is used </a:t>
            </a:r>
            <a:r>
              <a:rPr lang="en-US" b="0"/>
              <a:t>to</a:t>
            </a:r>
            <a:r>
              <a:rPr lang="en-US"/>
              <a:t> construct and return HTTP responses from your views. Unlike </a:t>
            </a:r>
            <a:r>
              <a:rPr lang="en-US" b="1" err="1"/>
              <a:t>HttpRequest</a:t>
            </a:r>
            <a:r>
              <a:rPr lang="en-US"/>
              <a:t> </a:t>
            </a:r>
            <a:r>
              <a:rPr lang="en-US" b="0"/>
              <a:t>objects, which are </a:t>
            </a:r>
            <a:r>
              <a:rPr lang="en-US"/>
              <a:t>automatically </a:t>
            </a:r>
            <a:r>
              <a:rPr lang="en-US" b="0"/>
              <a:t>created by Django</a:t>
            </a:r>
            <a:r>
              <a:rPr lang="en-US"/>
              <a:t> to represent incoming HTTP requests</a:t>
            </a:r>
            <a:r>
              <a:rPr lang="en-US" b="0"/>
              <a:t>,</a:t>
            </a:r>
            <a:r>
              <a:rPr lang="en-US"/>
              <a:t> </a:t>
            </a:r>
            <a:r>
              <a:rPr lang="en-US" b="1" err="1"/>
              <a:t>HttpResponse</a:t>
            </a:r>
            <a:r>
              <a:rPr lang="en-US"/>
              <a:t> </a:t>
            </a:r>
            <a:r>
              <a:rPr lang="en-US" b="0"/>
              <a:t>objects are </a:t>
            </a:r>
            <a:r>
              <a:rPr lang="en-US"/>
              <a:t>created by </a:t>
            </a:r>
            <a:r>
              <a:rPr lang="en-US" b="0"/>
              <a:t>you, </a:t>
            </a:r>
            <a:r>
              <a:rPr lang="en-US"/>
              <a:t>the developer</a:t>
            </a:r>
            <a:r>
              <a:rPr lang="en-US" b="0"/>
              <a:t>, </a:t>
            </a:r>
            <a:r>
              <a:rPr lang="en-US"/>
              <a:t>to construct </a:t>
            </a:r>
            <a:r>
              <a:rPr lang="en-US" b="0"/>
              <a:t>and </a:t>
            </a:r>
            <a:r>
              <a:rPr lang="en-US"/>
              <a:t>send appropriate responses back to </a:t>
            </a:r>
            <a:r>
              <a:rPr lang="en-US" b="0"/>
              <a:t>the</a:t>
            </a:r>
            <a:r>
              <a:rPr lang="en-US"/>
              <a:t> client's browser</a:t>
            </a:r>
            <a:r>
              <a:rPr lang="en-US" b="0"/>
              <a:t>.</a:t>
            </a:r>
            <a:endParaRPr lang="en-US"/>
          </a:p>
          <a:p>
            <a:pPr marL="0" indent="0">
              <a:buNone/>
              <a:defRPr/>
            </a:pPr>
            <a:endParaRPr lang="en-US"/>
          </a:p>
          <a:p>
            <a:pPr marL="0" indent="0">
              <a:buNone/>
              <a:defRPr/>
            </a:pPr>
            <a:r>
              <a:rPr lang="en-US" b="1"/>
              <a:t>Creating an </a:t>
            </a:r>
            <a:r>
              <a:rPr lang="en-US" b="1" err="1"/>
              <a:t>HttpResponse</a:t>
            </a:r>
            <a:r>
              <a:rPr lang="en-US" b="1"/>
              <a:t> Object:</a:t>
            </a:r>
            <a:r>
              <a:rPr lang="en-US"/>
              <a:t> To create an </a:t>
            </a:r>
            <a:r>
              <a:rPr lang="en-US" b="1" err="1"/>
              <a:t>HttpResponse</a:t>
            </a:r>
            <a:r>
              <a:rPr lang="en-US"/>
              <a:t> object, you typically instantiate it and pass the content you want to send back to the client as an argument. This content can be plain text, HTML, JSON, or any other data that the client expects in response to its request.</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137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indent="0">
              <a:buNone/>
              <a:defRPr/>
            </a:pPr>
            <a:endParaRPr lang="en-US"/>
          </a:p>
          <a:p>
            <a:pPr marL="0" indent="0">
              <a:buNone/>
              <a:defRPr/>
            </a:pPr>
            <a:r>
              <a:rPr lang="en-US"/>
              <a:t>The </a:t>
            </a:r>
            <a:r>
              <a:rPr lang="en-US" b="1" err="1"/>
              <a:t>HttpResponse</a:t>
            </a:r>
            <a:r>
              <a:rPr lang="en-US"/>
              <a:t> class is quite versatile</a:t>
            </a:r>
            <a:r>
              <a:rPr lang="en-US" b="0"/>
              <a:t>, and </a:t>
            </a:r>
            <a:r>
              <a:rPr lang="en-US"/>
              <a:t>one of its features is the ability to handle iterators for constructing responses</a:t>
            </a:r>
            <a:r>
              <a:rPr lang="en-US" b="0"/>
              <a:t>. </a:t>
            </a:r>
            <a:r>
              <a:rPr lang="en-US"/>
              <a:t>This is particularly useful when you're dealing </a:t>
            </a:r>
            <a:r>
              <a:rPr lang="en-US" b="0"/>
              <a:t>with </a:t>
            </a:r>
            <a:r>
              <a:rPr lang="en-US"/>
              <a:t>large amounts of data that </a:t>
            </a:r>
            <a:r>
              <a:rPr lang="en-US" b="0"/>
              <a:t>you </a:t>
            </a:r>
            <a:r>
              <a:rPr lang="en-US"/>
              <a:t>want </a:t>
            </a:r>
            <a:r>
              <a:rPr lang="en-US" b="0"/>
              <a:t>to </a:t>
            </a:r>
            <a:r>
              <a:rPr lang="en-US"/>
              <a:t>serve </a:t>
            </a:r>
            <a:r>
              <a:rPr lang="en-US" b="0"/>
              <a:t>to the client</a:t>
            </a:r>
            <a:r>
              <a:rPr lang="en-US"/>
              <a:t> progressively</a:t>
            </a:r>
            <a:r>
              <a:rPr lang="en-US" b="0"/>
              <a:t>, </a:t>
            </a:r>
            <a:r>
              <a:rPr lang="en-US"/>
              <a:t>or when </a:t>
            </a:r>
            <a:r>
              <a:rPr lang="en-US" b="0"/>
              <a:t>you </a:t>
            </a:r>
            <a:r>
              <a:rPr lang="en-US"/>
              <a:t>want to generate content on </a:t>
            </a:r>
            <a:r>
              <a:rPr lang="en-US" b="0"/>
              <a:t>the</a:t>
            </a:r>
            <a:r>
              <a:rPr lang="en-US"/>
              <a:t> fly without storing it in memory</a:t>
            </a:r>
            <a:r>
              <a:rPr lang="en-US" b="0"/>
              <a:t>.</a:t>
            </a:r>
            <a:endParaRPr lang="en-US"/>
          </a:p>
          <a:p>
            <a:pPr marL="0" indent="0">
              <a:buNone/>
              <a:defRPr/>
            </a:pPr>
            <a:endParaRPr lang="en-US"/>
          </a:p>
          <a:p>
            <a:pPr marL="0" indent="0">
              <a:buNone/>
              <a:defRPr/>
            </a:pPr>
            <a:r>
              <a:rPr lang="en-US" b="1"/>
              <a:t>Passing Iterators to </a:t>
            </a:r>
            <a:r>
              <a:rPr lang="en-US" b="1" err="1"/>
              <a:t>HttpResponse</a:t>
            </a:r>
            <a:r>
              <a:rPr lang="en-US" b="1"/>
              <a:t>:</a:t>
            </a:r>
            <a:r>
              <a:rPr lang="en-US"/>
              <a:t> You can pass an iterator as the content of an </a:t>
            </a:r>
            <a:r>
              <a:rPr lang="en-US" b="1" err="1"/>
              <a:t>HttpResponse</a:t>
            </a:r>
            <a:r>
              <a:rPr lang="en-US"/>
              <a:t>. The response will consume the iterator, immediately convert its content to a string, and then discard it. This is useful for cases where you have data-generating iterators, like files or generators.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10039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Setting header fields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To set or remove a header field in your response, use </a:t>
            </a:r>
            <a:r>
              <a:rPr lang="en-US" b="0" err="1"/>
              <a:t>HttpResponse.headers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response = HttpResponse()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response.headers</a:t>
            </a:r>
            <a:r>
              <a:rPr lang="en-US" b="0"/>
              <a:t>['Age'] = 120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del </a:t>
            </a:r>
            <a:r>
              <a:rPr lang="en-US" b="0" err="1"/>
              <a:t>response.headers</a:t>
            </a:r>
            <a:r>
              <a:rPr lang="en-US" b="0"/>
              <a:t>['Age’]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can also manipulate headers by treating your response like a dictionary: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response = HttpResponse()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response['Age'] = 120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del response['Age’]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proxies to </a:t>
            </a:r>
            <a:r>
              <a:rPr lang="en-US" b="0" err="1"/>
              <a:t>HttpResponse.headers</a:t>
            </a:r>
            <a:r>
              <a:rPr lang="en-US" b="0"/>
              <a:t>, and is the original interface offered by HttpResponse.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7940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explain  the students about the </a:t>
            </a:r>
            <a:endParaRPr lang="en-US"/>
          </a:p>
          <a:p>
            <a:pPr marL="0" indent="0">
              <a:buNone/>
            </a:pPr>
            <a:r>
              <a:rPr lang="en-US" b="1"/>
              <a:t>Model-View-Template (MVT) Architecture</a:t>
            </a:r>
            <a:endParaRPr lang="en-US"/>
          </a:p>
          <a:p>
            <a:pPr marL="0" indent="0">
              <a:buNone/>
            </a:pPr>
            <a:r>
              <a:rPr lang="en" b="1"/>
              <a:t>---------------------------------------------------</a:t>
            </a:r>
            <a:endParaRPr lang="en-US"/>
          </a:p>
          <a:p>
            <a:pPr marL="0" indent="0">
              <a:buNone/>
            </a:pPr>
            <a:endParaRPr lang="en-US" b="1">
              <a:solidFill>
                <a:srgbClr val="213163"/>
              </a:solidFill>
            </a:endParaRPr>
          </a:p>
          <a:p>
            <a:pPr marL="171450" lvl="0" indent="-171450" algn="l">
              <a:lnSpc>
                <a:spcPct val="100000"/>
              </a:lnSpc>
              <a:spcBef>
                <a:spcPts val="0"/>
              </a:spcBef>
              <a:spcAft>
                <a:spcPts val="0"/>
              </a:spcAft>
            </a:pPr>
            <a:r>
              <a:rPr lang="en-US" b="1"/>
              <a:t>Model:</a:t>
            </a:r>
            <a:r>
              <a:rPr lang="en-US"/>
              <a:t> </a:t>
            </a:r>
            <a:r>
              <a:rPr lang="en-US" b="0"/>
              <a:t>The </a:t>
            </a:r>
            <a:r>
              <a:rPr lang="en-US"/>
              <a:t>Model component </a:t>
            </a:r>
            <a:r>
              <a:rPr lang="en-US" b="0"/>
              <a:t>is responsible for </a:t>
            </a:r>
            <a:r>
              <a:rPr lang="en-US"/>
              <a:t>managing the </a:t>
            </a:r>
            <a:r>
              <a:rPr lang="en-US" b="0"/>
              <a:t>data</a:t>
            </a:r>
            <a:r>
              <a:rPr lang="en-US"/>
              <a:t> and the business logic of the application</a:t>
            </a:r>
            <a:r>
              <a:rPr lang="en-US" b="0"/>
              <a:t>. </a:t>
            </a:r>
            <a:r>
              <a:rPr lang="en-US"/>
              <a:t>In Django, a model </a:t>
            </a:r>
            <a:r>
              <a:rPr lang="en-US" b="0"/>
              <a:t>is </a:t>
            </a:r>
            <a:r>
              <a:rPr lang="en-US"/>
              <a:t>a Python class that defines </a:t>
            </a:r>
            <a:r>
              <a:rPr lang="en-US" b="0"/>
              <a:t>the data structure and </a:t>
            </a:r>
            <a:r>
              <a:rPr lang="en-US"/>
              <a:t>relationships. Each model class corresponds to </a:t>
            </a:r>
            <a:r>
              <a:rPr lang="en-US" b="0"/>
              <a:t>a database </a:t>
            </a:r>
            <a:r>
              <a:rPr lang="en-US"/>
              <a:t>table, and the attributes of the class represent the fields in the table. The Django ORM </a:t>
            </a:r>
            <a:r>
              <a:rPr lang="en-US" b="0"/>
              <a:t>(</a:t>
            </a:r>
            <a:r>
              <a:rPr lang="en-US"/>
              <a:t>Object-Relational Mapping) facilitates the interaction between models and the underlying database. This component handles tasks like data validation, querying</a:t>
            </a:r>
            <a:r>
              <a:rPr lang="en-US" b="0"/>
              <a:t>, </a:t>
            </a:r>
            <a:r>
              <a:rPr lang="en-US"/>
              <a:t>and representing the data.</a:t>
            </a:r>
          </a:p>
          <a:p>
            <a:pPr marL="171450" indent="-171450"/>
            <a:r>
              <a:rPr lang="en-US" b="1"/>
              <a:t>View:</a:t>
            </a:r>
            <a:r>
              <a:rPr lang="en-US"/>
              <a:t> </a:t>
            </a:r>
            <a:r>
              <a:rPr lang="en-US" b="0"/>
              <a:t>The View </a:t>
            </a:r>
            <a:r>
              <a:rPr lang="en-US"/>
              <a:t>component handles </a:t>
            </a:r>
            <a:r>
              <a:rPr lang="en-US" b="0"/>
              <a:t>the </a:t>
            </a:r>
            <a:r>
              <a:rPr lang="en-US"/>
              <a:t>presentation logic and </a:t>
            </a:r>
            <a:r>
              <a:rPr lang="en-US" b="0"/>
              <a:t>user interface</a:t>
            </a:r>
            <a:r>
              <a:rPr lang="en-US"/>
              <a:t>. It receives requests from the user and communicates with the model to fetch the necessary data. Unlike traditional MVC, where the controller interacts directly with the model,</a:t>
            </a:r>
            <a:r>
              <a:rPr lang="en-US" b="0"/>
              <a:t> in </a:t>
            </a:r>
            <a:r>
              <a:rPr lang="en-US"/>
              <a:t>the MVT pattern, the view serves this role</a:t>
            </a:r>
            <a:r>
              <a:rPr lang="en-US" b="0"/>
              <a:t>. It </a:t>
            </a:r>
            <a:r>
              <a:rPr lang="en-US"/>
              <a:t>processes the data and decides how it should be presented to the user. In Django, views can be functions or classes and return HTTP responses, often </a:t>
            </a:r>
            <a:r>
              <a:rPr lang="en-US" b="0"/>
              <a:t>by </a:t>
            </a:r>
            <a:r>
              <a:rPr lang="en-US"/>
              <a:t>rendering templates</a:t>
            </a:r>
            <a:r>
              <a:rPr lang="en-US" b="0"/>
              <a:t>.</a:t>
            </a:r>
            <a:endParaRPr lang="en-US"/>
          </a:p>
          <a:p>
            <a:pPr marL="171450" indent="-171450"/>
            <a:r>
              <a:rPr lang="en-US" b="1"/>
              <a:t>Template:</a:t>
            </a:r>
            <a:r>
              <a:rPr lang="en-US"/>
              <a:t> The Template component is responsible for rendering the user interface and displaying </a:t>
            </a:r>
            <a:r>
              <a:rPr lang="en-US" b="0"/>
              <a:t>the </a:t>
            </a:r>
            <a:r>
              <a:rPr lang="en-US"/>
              <a:t>data to users. Templates are </a:t>
            </a:r>
            <a:r>
              <a:rPr lang="en-US" b="0"/>
              <a:t>HTML </a:t>
            </a:r>
            <a:r>
              <a:rPr lang="en-US"/>
              <a:t>files with placeholders for </a:t>
            </a:r>
            <a:r>
              <a:rPr lang="en-US" b="0"/>
              <a:t>dynamic content</a:t>
            </a:r>
            <a:r>
              <a:rPr lang="en-US"/>
              <a:t>, which are filled in by the view. The template system allows developers to insert variables, conditions, loops, and more directly into the HTML structure. This separation of logic (in the view) and presentation (in the template) ensures cleaner and more maintainable code</a:t>
            </a:r>
            <a:r>
              <a:rPr lang="en-US" b="0"/>
              <a:t>.</a:t>
            </a:r>
            <a:endParaRPr lang="en-US"/>
          </a:p>
          <a:p>
            <a:pPr marL="0" lvl="0" indent="0" algn="l">
              <a:lnSpc>
                <a:spcPct val="100000"/>
              </a:lnSpc>
              <a:spcBef>
                <a:spcPts val="0"/>
              </a:spcBef>
              <a:spcAft>
                <a:spcPts val="0"/>
              </a:spcAft>
              <a:buSzPts val="1100"/>
              <a:buNone/>
            </a:pPr>
            <a:endParaRPr lang="en-US" sz="110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67635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indent="0">
              <a:buNone/>
              <a:defRPr/>
            </a:pP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Setting header fields (continued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When using this interface, unlike a dictionary, del doesn’t raise </a:t>
            </a:r>
            <a:r>
              <a:rPr lang="en-US" b="0" err="1"/>
              <a:t>KeyError</a:t>
            </a:r>
            <a:r>
              <a:rPr lang="en-US" b="0"/>
              <a:t> if the header field doesn’t exist.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can also set headers on instantiation: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response = HttpResponse(headers={'Age': 120})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677706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lvl="0" indent="0" algn="l" defTabSz="914400">
              <a:lnSpc>
                <a:spcPct val="100000"/>
              </a:lnSpc>
              <a:spcBef>
                <a:spcPts val="0"/>
              </a:spcBef>
              <a:spcAft>
                <a:spcPts val="0"/>
              </a:spcAft>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Telling the browser to treat the response as a file attachment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To tell the browser to treat the response as a file attachment, set the Content-Type and Content-Disposition headers. For example, this is how you might return a Microsoft Excel spreadsheet: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response = HttpResponse(</a:t>
            </a:r>
            <a:r>
              <a:rPr lang="en-US" b="0" err="1"/>
              <a:t>my_data</a:t>
            </a:r>
            <a:r>
              <a:rPr lang="en-US" b="0"/>
              <a:t>, headers={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'Content-Type': 'application/vnd.ms-excel',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'Content-Disposition': 'attachment; filename="foo.xls"',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62067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marR="0" lvl="0" indent="0" algn="l" defTabSz="914400">
              <a:lnSpc>
                <a:spcPct val="100000"/>
              </a:lnSpc>
              <a:spcBef>
                <a:spcPts val="0"/>
              </a:spcBef>
              <a:spcAft>
                <a:spcPts val="0"/>
              </a:spcAft>
              <a:buNone/>
              <a:tabLst/>
              <a:defRPr/>
            </a:pPr>
            <a:r>
              <a:rPr lang="en-US" b="1" err="1"/>
              <a:t>HttpResponse.content</a:t>
            </a:r>
            <a:r>
              <a:rPr lang="en-US" b="1"/>
              <a:t>:</a:t>
            </a:r>
            <a:r>
              <a:rPr lang="en-US"/>
              <a:t> The </a:t>
            </a:r>
            <a:r>
              <a:rPr lang="en-US" b="1"/>
              <a:t>content</a:t>
            </a:r>
            <a:r>
              <a:rPr lang="en-US"/>
              <a:t> attribute of an </a:t>
            </a:r>
            <a:r>
              <a:rPr lang="en-US" b="1" err="1"/>
              <a:t>HttpResponse</a:t>
            </a:r>
            <a:r>
              <a:rPr lang="en-US"/>
              <a:t> object represents the response </a:t>
            </a:r>
            <a:r>
              <a:rPr lang="en-US" b="0"/>
              <a:t>content</a:t>
            </a:r>
            <a:r>
              <a:rPr lang="en-US"/>
              <a:t> as a </a:t>
            </a:r>
            <a:r>
              <a:rPr lang="en-US" b="0" err="1"/>
              <a:t>bytestring</a:t>
            </a:r>
            <a:r>
              <a:rPr lang="en-US"/>
              <a:t>. It holds the actual data that will be sent to </a:t>
            </a:r>
            <a:r>
              <a:rPr lang="en-US" b="0"/>
              <a:t>the </a:t>
            </a:r>
            <a:r>
              <a:rPr lang="en-US"/>
              <a:t>client. The </a:t>
            </a:r>
            <a:r>
              <a:rPr lang="en-US" b="0"/>
              <a:t>content</a:t>
            </a:r>
            <a:r>
              <a:rPr lang="en-US"/>
              <a:t> is </a:t>
            </a:r>
            <a:r>
              <a:rPr lang="en-US" b="0"/>
              <a:t>encoded from a string if necessary,</a:t>
            </a:r>
            <a:r>
              <a:rPr lang="en-US"/>
              <a:t> based </a:t>
            </a:r>
            <a:r>
              <a:rPr lang="en-US" b="0"/>
              <a:t>on the</a:t>
            </a:r>
            <a:r>
              <a:rPr lang="en-US"/>
              <a:t> specified or default </a:t>
            </a:r>
            <a:r>
              <a:rPr lang="en-US" b="0"/>
              <a:t>charset.</a:t>
            </a:r>
            <a:endParaRPr lang="en-US"/>
          </a:p>
          <a:p>
            <a:pPr marL="0" indent="0">
              <a:buNone/>
              <a:defRPr/>
            </a:pPr>
            <a:endParaRPr lang="en-US"/>
          </a:p>
          <a:p>
            <a:pPr marL="0" indent="0">
              <a:buNone/>
              <a:defRPr/>
            </a:pPr>
            <a:r>
              <a:rPr lang="en-US" b="1" err="1"/>
              <a:t>HttpResponse.headers</a:t>
            </a:r>
            <a:r>
              <a:rPr lang="en-US" b="1"/>
              <a:t>:</a:t>
            </a:r>
            <a:r>
              <a:rPr lang="en-US"/>
              <a:t> This attribute, introduced in Django 3.2, is a case-insensitive dictionary-like object that provides an interface to access and modify HTTP headers on the response. You can use it to set various response headers, such as </a:t>
            </a:r>
            <a:r>
              <a:rPr lang="en-US" b="1"/>
              <a:t>Content-Disposition</a:t>
            </a:r>
            <a:r>
              <a:rPr lang="en-US"/>
              <a:t>, </a:t>
            </a:r>
            <a:r>
              <a:rPr lang="en-US" b="1"/>
              <a:t>Cache-Control</a:t>
            </a:r>
            <a:r>
              <a:rPr lang="en-US"/>
              <a:t>, and more.</a:t>
            </a:r>
          </a:p>
          <a:p>
            <a:pPr marL="0" indent="0">
              <a:buNone/>
              <a:defRPr/>
            </a:pPr>
            <a:endParaRPr lang="en-US"/>
          </a:p>
          <a:p>
            <a:pPr>
              <a:buNone/>
              <a:defRPr/>
            </a:pPr>
            <a:r>
              <a:rPr lang="en-US" b="1" err="1"/>
              <a:t>HttpResponse.charset</a:t>
            </a:r>
            <a:r>
              <a:rPr lang="en-US" b="1"/>
              <a:t>:</a:t>
            </a:r>
            <a:r>
              <a:rPr lang="en-US"/>
              <a:t> The </a:t>
            </a:r>
            <a:r>
              <a:rPr lang="en-US" b="1"/>
              <a:t>charset</a:t>
            </a:r>
            <a:r>
              <a:rPr lang="en-US"/>
              <a:t> attribute of an </a:t>
            </a:r>
            <a:r>
              <a:rPr lang="en-US" b="1" err="1"/>
              <a:t>HttpResponse</a:t>
            </a:r>
            <a:r>
              <a:rPr lang="en-US"/>
              <a:t> object represents the charset in which the response content will be encoded. If not explicitly provided at the time of instantiation, Django will try to extract it from the </a:t>
            </a:r>
            <a:r>
              <a:rPr lang="en-US" b="1" err="1"/>
              <a:t>content_type</a:t>
            </a:r>
            <a:r>
              <a:rPr lang="en-US"/>
              <a:t> parameter. If that extraction fails, it will use the </a:t>
            </a:r>
            <a:r>
              <a:rPr lang="en-US" b="1"/>
              <a:t>DEFAULT_CHARSET</a:t>
            </a:r>
            <a:r>
              <a:rPr lang="en-US"/>
              <a:t> setting.</a:t>
            </a:r>
          </a:p>
          <a:p>
            <a:pPr>
              <a:buNone/>
              <a:defRPr/>
            </a:pPr>
            <a:r>
              <a:rPr lang="en-US"/>
              <a:t>python</a:t>
            </a:r>
          </a:p>
          <a:p>
            <a:pPr marL="0" indent="0">
              <a:buNone/>
              <a:defRPr/>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100118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marR="0" lvl="0" indent="0" algn="l" defTabSz="914400">
              <a:lnSpc>
                <a:spcPct val="100000"/>
              </a:lnSpc>
              <a:spcBef>
                <a:spcPts val="0"/>
              </a:spcBef>
              <a:spcAft>
                <a:spcPts val="0"/>
              </a:spcAft>
              <a:buNone/>
              <a:tabLst/>
              <a:defRPr/>
            </a:pPr>
            <a:r>
              <a:rPr lang="en-US" b="1" err="1"/>
              <a:t>HttpResponse.status_code</a:t>
            </a:r>
            <a:r>
              <a:rPr lang="en-US" b="1"/>
              <a:t>:</a:t>
            </a:r>
            <a:r>
              <a:rPr lang="en-US"/>
              <a:t> The </a:t>
            </a:r>
            <a:r>
              <a:rPr lang="en-US" b="1" err="1"/>
              <a:t>status_code</a:t>
            </a:r>
            <a:r>
              <a:rPr lang="en-US"/>
              <a:t> attribute of an </a:t>
            </a:r>
            <a:r>
              <a:rPr lang="en-US" b="1" err="1"/>
              <a:t>HttpResponse</a:t>
            </a:r>
            <a:r>
              <a:rPr lang="en-US"/>
              <a:t> object represents the HTTP status code for the response. It indicates the outcome of the request processing, such as success, redirection, client error, or server error. You can set this attribute when creating the response, and it should be an integer representing the HTTP status code.</a:t>
            </a:r>
          </a:p>
          <a:p>
            <a:pPr>
              <a:buNone/>
              <a:defRPr/>
            </a:pPr>
            <a:r>
              <a:rPr lang="en-US" b="1" err="1"/>
              <a:t>HttpResponse.reason_phrase</a:t>
            </a:r>
            <a:r>
              <a:rPr lang="en-US" b="1"/>
              <a:t>:</a:t>
            </a:r>
            <a:r>
              <a:rPr lang="en-US"/>
              <a:t> The </a:t>
            </a:r>
            <a:r>
              <a:rPr lang="en-US" b="1" err="1"/>
              <a:t>reason_phrase</a:t>
            </a:r>
            <a:r>
              <a:rPr lang="en-US"/>
              <a:t> attribute of an </a:t>
            </a:r>
            <a:r>
              <a:rPr lang="en-US" b="1" err="1"/>
              <a:t>HttpResponse</a:t>
            </a:r>
            <a:r>
              <a:rPr lang="en-US"/>
              <a:t> object represents the HTTP reason phrase for the response. It uses the HTTP standard's default reason phrases associated with each status code. This attribute provides additional information about the status code but is typically not used directly in application code.</a:t>
            </a:r>
          </a:p>
          <a:p>
            <a:pPr>
              <a:buNone/>
              <a:defRPr/>
            </a:pPr>
            <a:r>
              <a:rPr lang="en-US" b="1" err="1"/>
              <a:t>HttpResponse.streaming</a:t>
            </a:r>
            <a:r>
              <a:rPr lang="en-US" b="1"/>
              <a:t>:</a:t>
            </a:r>
            <a:r>
              <a:rPr lang="en-US"/>
              <a:t> The </a:t>
            </a:r>
            <a:r>
              <a:rPr lang="en-US" b="1"/>
              <a:t>streaming</a:t>
            </a:r>
            <a:r>
              <a:rPr lang="en-US"/>
              <a:t> attribute of an </a:t>
            </a:r>
            <a:r>
              <a:rPr lang="en-US" b="1" err="1"/>
              <a:t>HttpResponse</a:t>
            </a:r>
            <a:r>
              <a:rPr lang="en-US"/>
              <a:t> object is always </a:t>
            </a:r>
            <a:r>
              <a:rPr lang="en-US" b="1"/>
              <a:t>False</a:t>
            </a:r>
            <a:r>
              <a:rPr lang="en-US"/>
              <a:t>. It indicates that the response is not being streamed directly from an iterator or generator, as would be the case with a </a:t>
            </a:r>
            <a:r>
              <a:rPr lang="en-US" b="1" err="1"/>
              <a:t>StreamingHttpResponse</a:t>
            </a:r>
            <a:r>
              <a:rPr lang="en-US"/>
              <a:t>. The </a:t>
            </a:r>
            <a:r>
              <a:rPr lang="en-US" b="1"/>
              <a:t>streaming</a:t>
            </a:r>
            <a:r>
              <a:rPr lang="en-US"/>
              <a:t> attribute helps distinguish between regular and streaming responses.</a:t>
            </a:r>
          </a:p>
          <a:p>
            <a:pPr marL="0" indent="0">
              <a:buNone/>
              <a:defRPr/>
            </a:pPr>
            <a:r>
              <a:rPr lang="en-US" b="1" err="1"/>
              <a:t>HttpResponse.closed</a:t>
            </a:r>
            <a:r>
              <a:rPr lang="en-US" b="1"/>
              <a:t>:</a:t>
            </a:r>
            <a:r>
              <a:rPr lang="en-US"/>
              <a:t> The </a:t>
            </a:r>
            <a:r>
              <a:rPr lang="en-US" b="1"/>
              <a:t>closed</a:t>
            </a:r>
            <a:r>
              <a:rPr lang="en-US"/>
              <a:t> attribute of an </a:t>
            </a:r>
            <a:r>
              <a:rPr lang="en-US" b="1" err="1"/>
              <a:t>HttpResponse</a:t>
            </a:r>
            <a:r>
              <a:rPr lang="en-US"/>
              <a:t> object is </a:t>
            </a:r>
            <a:r>
              <a:rPr lang="en-US" b="1"/>
              <a:t>True</a:t>
            </a:r>
            <a:r>
              <a:rPr lang="en-US"/>
              <a:t> if the response has been fully closed. This attribute can be useful when dealing with responses that require special handling upon closure.</a:t>
            </a:r>
          </a:p>
          <a:p>
            <a:pPr marL="0" indent="0">
              <a:buNone/>
              <a:defRPr/>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49612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HttpResponse </a:t>
            </a:r>
            <a:r>
              <a:rPr lang="en-US" b="1" err="1"/>
              <a:t>objects:Attributes</a:t>
            </a: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HttpResponse.__</a:t>
            </a:r>
            <a:r>
              <a:rPr lang="en-US" b="1" err="1"/>
              <a:t>setitem</a:t>
            </a:r>
            <a:r>
              <a:rPr lang="en-US" b="1"/>
              <a:t>__(header, value)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Sets the given header name to the given value. Both header and value should be strings.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HttpResponse.__</a:t>
            </a:r>
            <a:r>
              <a:rPr lang="en-US" b="1" err="1"/>
              <a:t>delitem</a:t>
            </a:r>
            <a:r>
              <a:rPr lang="en-US" b="1"/>
              <a:t>__(header)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Deletes the header with the given name. Fails silently if the header doesn’t exist. Case-insensitive.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HttpResponse.__</a:t>
            </a:r>
            <a:r>
              <a:rPr lang="en-US" b="1" err="1"/>
              <a:t>getitem</a:t>
            </a:r>
            <a:r>
              <a:rPr lang="en-US" b="1"/>
              <a:t>__(header)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Returns the value for the given header name. Case-insensitive.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err="1"/>
              <a:t>HttpResponse.get</a:t>
            </a:r>
            <a:r>
              <a:rPr lang="en-US" b="1"/>
              <a:t>(header, alternate=None)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Returns the value for the given header, or an alternate if the header doesn’t exist.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52717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a:p>
          <a:p>
            <a:pPr marL="0" indent="0">
              <a:buNone/>
              <a:defRPr/>
            </a:pPr>
            <a:r>
              <a:rPr lang="en-US" b="1"/>
              <a:t>--------------------------------------------------------------------------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HttpResponse </a:t>
            </a:r>
            <a:r>
              <a:rPr lang="en-US" b="1" err="1"/>
              <a:t>objects:Attributes</a:t>
            </a: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err="1"/>
              <a:t>HttpResponse.has_header</a:t>
            </a:r>
            <a:r>
              <a:rPr lang="en-US" b="1"/>
              <a:t>(header)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Returns True or False based on a case-insensitive check for a header with the given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err="1"/>
              <a:t>HttpResponse.items</a:t>
            </a: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Acts like </a:t>
            </a:r>
            <a:r>
              <a:rPr lang="en-US" b="1" err="1"/>
              <a:t>dict.items</a:t>
            </a:r>
            <a:r>
              <a:rPr lang="en-US" b="1"/>
              <a:t>() for HTTP headers on the 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err="1"/>
              <a:t>HttpResponse.setdefault</a:t>
            </a:r>
            <a:r>
              <a:rPr lang="en-US" b="1"/>
              <a:t>(header, value)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Sets a header unless it has already been set.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79984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a:t>
            </a:r>
            <a:r>
              <a:rPr lang="en-US" b="0" err="1"/>
              <a:t>objects:Attributes</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HttpResponse.set_cookie</a:t>
            </a:r>
            <a:r>
              <a:rPr lang="en-US" b="0"/>
              <a:t>(key, value='', </a:t>
            </a:r>
            <a:r>
              <a:rPr lang="en-US" b="0" err="1"/>
              <a:t>max_age</a:t>
            </a:r>
            <a:r>
              <a:rPr lang="en-US" b="0"/>
              <a:t>=None, expires=None, path='/', domain=None, secure=False, </a:t>
            </a:r>
            <a:r>
              <a:rPr lang="en-US" b="0" err="1"/>
              <a:t>httponly</a:t>
            </a:r>
            <a:r>
              <a:rPr lang="en-US" b="0"/>
              <a:t>=False, </a:t>
            </a:r>
            <a:r>
              <a:rPr lang="en-US" b="0" err="1"/>
              <a:t>samesite</a:t>
            </a:r>
            <a:r>
              <a:rPr lang="en-US" b="0"/>
              <a:t>=None)¶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Sets a cookie.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max_age</a:t>
            </a:r>
            <a:r>
              <a:rPr lang="en-US" b="0"/>
              <a:t> should be an integer number of seconds, or None (default) if the cookie should last only as long as the client’s browser session. If expires is not specified, it will be calculated.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expires should either be a string in the format "</a:t>
            </a:r>
            <a:r>
              <a:rPr lang="en-US" b="0" err="1"/>
              <a:t>Wdy</a:t>
            </a:r>
            <a:r>
              <a:rPr lang="en-US" b="0"/>
              <a:t>, DD-Mon-YY HH:MM:SS GMT" or a </a:t>
            </a:r>
            <a:r>
              <a:rPr lang="en-US" b="0" err="1"/>
              <a:t>datetime.datetime</a:t>
            </a:r>
            <a:r>
              <a:rPr lang="en-US" b="0"/>
              <a:t> object in UTC. If expires is a datetime object, the </a:t>
            </a:r>
            <a:r>
              <a:rPr lang="en-US" b="0" err="1"/>
              <a:t>max_age</a:t>
            </a:r>
            <a:r>
              <a:rPr lang="en-US" b="0"/>
              <a:t> will be calculated.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Use domain if you want to set a cross-domain cookie. For example, domain="example.com" will set a cookie that is readable by the domains www.example.com, blog.example.com, etc. Otherwise, a cookie will only be readable by the domain that set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Use secure=True if you want the cookie to be only sent to the server when a request is made with the https scheme.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Use </a:t>
            </a:r>
            <a:r>
              <a:rPr lang="en-US" b="0" err="1"/>
              <a:t>httponly</a:t>
            </a:r>
            <a:r>
              <a:rPr lang="en-US" b="0"/>
              <a:t>=True if you want to prevent client-side JavaScript from having access to the cookie.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HttpOnly</a:t>
            </a:r>
            <a:r>
              <a:rPr lang="en-US" b="0"/>
              <a:t> is a flag included in a Set-Cookie HTTP response header. It’s part of the RFC 6265 standard for cookies and can be a useful way to mitigate the risk of a client-side script accessing the protected cookie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Use </a:t>
            </a:r>
            <a:r>
              <a:rPr lang="en-US" b="0" err="1"/>
              <a:t>samesite</a:t>
            </a:r>
            <a:r>
              <a:rPr lang="en-US" b="0"/>
              <a:t>='Strict' or </a:t>
            </a:r>
            <a:r>
              <a:rPr lang="en-US" b="0" err="1"/>
              <a:t>samesite</a:t>
            </a:r>
            <a:r>
              <a:rPr lang="en-US" b="0"/>
              <a:t>='Lax' to tell the browser not to send this cookie when performing a cross-origin request. </a:t>
            </a:r>
            <a:r>
              <a:rPr lang="en-US" b="0" err="1"/>
              <a:t>SameSite</a:t>
            </a:r>
            <a:r>
              <a:rPr lang="en-US" b="0"/>
              <a:t> isn’t supported by all browsers, so it’s not a replacement for Django’s CSRF protection, but rather a defense in depth measure.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300260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marL="0" marR="0" lvl="0" indent="0" algn="l" defTabSz="914400">
              <a:lnSpc>
                <a:spcPct val="100000"/>
              </a:lnSpc>
              <a:spcBef>
                <a:spcPts val="0"/>
              </a:spcBef>
              <a:spcAft>
                <a:spcPts val="0"/>
              </a:spcAft>
              <a:buNone/>
              <a:tabLst/>
              <a:defRPr/>
            </a:pPr>
            <a:r>
              <a:rPr lang="en-US" b="1" err="1"/>
              <a:t>HttpResponse.delete_cookie</a:t>
            </a:r>
            <a:r>
              <a:rPr lang="en-US" b="1"/>
              <a:t>(key, path='/', domain=None, </a:t>
            </a:r>
            <a:r>
              <a:rPr lang="en-US" b="1" err="1"/>
              <a:t>samesite</a:t>
            </a:r>
            <a:r>
              <a:rPr lang="en-US" b="1"/>
              <a:t>=None):</a:t>
            </a:r>
            <a:r>
              <a:rPr lang="en-US"/>
              <a:t> The </a:t>
            </a:r>
            <a:r>
              <a:rPr lang="en-US" b="1" err="1"/>
              <a:t>delete_cookie</a:t>
            </a:r>
            <a:r>
              <a:rPr lang="en-US" b="1"/>
              <a:t>()</a:t>
            </a:r>
            <a:r>
              <a:rPr lang="en-US"/>
              <a:t> method of an </a:t>
            </a:r>
            <a:r>
              <a:rPr lang="en-US" b="1" err="1"/>
              <a:t>HttpResponse</a:t>
            </a:r>
            <a:r>
              <a:rPr lang="en-US"/>
              <a:t> object allows you to delete a specific </a:t>
            </a:r>
            <a:r>
              <a:rPr lang="en-US" b="0"/>
              <a:t>cookie </a:t>
            </a:r>
            <a:r>
              <a:rPr lang="en-US"/>
              <a:t>by providing its </a:t>
            </a:r>
            <a:r>
              <a:rPr lang="en-US" b="0"/>
              <a:t>key. </a:t>
            </a:r>
            <a:r>
              <a:rPr lang="en-US"/>
              <a:t>This method is used </a:t>
            </a:r>
            <a:r>
              <a:rPr lang="en-US" b="0"/>
              <a:t>to </a:t>
            </a:r>
            <a:r>
              <a:rPr lang="en-US"/>
              <a:t>remove a cookie from </a:t>
            </a:r>
            <a:r>
              <a:rPr lang="en-US" b="0"/>
              <a:t>the </a:t>
            </a:r>
            <a:r>
              <a:rPr lang="en-US"/>
              <a:t>client's browser. The </a:t>
            </a:r>
            <a:r>
              <a:rPr lang="en-US" b="1"/>
              <a:t>path</a:t>
            </a:r>
            <a:r>
              <a:rPr lang="en-US" b="0"/>
              <a:t> and </a:t>
            </a:r>
            <a:r>
              <a:rPr lang="en-US" b="1"/>
              <a:t>domain</a:t>
            </a:r>
            <a:r>
              <a:rPr lang="en-US" b="0"/>
              <a:t> </a:t>
            </a:r>
            <a:r>
              <a:rPr lang="en-US"/>
              <a:t>parameters </a:t>
            </a:r>
            <a:r>
              <a:rPr lang="en-US" b="0"/>
              <a:t>should </a:t>
            </a:r>
            <a:r>
              <a:rPr lang="en-US"/>
              <a:t>match </a:t>
            </a:r>
            <a:r>
              <a:rPr lang="en-US" b="0"/>
              <a:t>the same values used </a:t>
            </a:r>
            <a:r>
              <a:rPr lang="en-US"/>
              <a:t>when setting </a:t>
            </a:r>
            <a:r>
              <a:rPr lang="en-US" b="0"/>
              <a:t>the cookie </a:t>
            </a:r>
            <a:r>
              <a:rPr lang="en-US"/>
              <a:t>originally</a:t>
            </a:r>
            <a:r>
              <a:rPr lang="en-US" b="0"/>
              <a:t>.</a:t>
            </a:r>
            <a:endParaRPr lang="en-US"/>
          </a:p>
          <a:p>
            <a:pPr marL="0" indent="0">
              <a:buNone/>
              <a:defRPr/>
            </a:pPr>
            <a:endParaRPr lang="en-US"/>
          </a:p>
          <a:p>
            <a:pPr marL="0" indent="0">
              <a:buNone/>
              <a:defRPr/>
            </a:pPr>
            <a:r>
              <a:rPr lang="en-US" b="1" err="1"/>
              <a:t>HttpResponse.close</a:t>
            </a:r>
            <a:r>
              <a:rPr lang="en-US" b="1"/>
              <a:t>():</a:t>
            </a:r>
            <a:r>
              <a:rPr lang="en-US"/>
              <a:t> The </a:t>
            </a:r>
            <a:r>
              <a:rPr lang="en-US" b="1"/>
              <a:t>close()</a:t>
            </a:r>
            <a:r>
              <a:rPr lang="en-US"/>
              <a:t> method is called automatically by the WSGI server at the end of the request cycle. It's not meant to be called directly by your application code. This method is responsible for cleaning up resources and finalizing the response.</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132549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indent="0">
              <a:buNone/>
              <a:defRPr/>
            </a:pPr>
            <a:r>
              <a:rPr lang="en-US" b="1"/>
              <a:t>--------------------------------------------------------------------------</a:t>
            </a:r>
            <a:endParaRPr lang="en-US"/>
          </a:p>
          <a:p>
            <a:pPr>
              <a:buNone/>
              <a:defRPr/>
            </a:pPr>
            <a:r>
              <a:rPr lang="en-US" b="1"/>
              <a:t>1. </a:t>
            </a:r>
            <a:r>
              <a:rPr lang="en-US" b="1" err="1"/>
              <a:t>HttpResponse.tell</a:t>
            </a:r>
            <a:r>
              <a:rPr lang="en-US" b="1"/>
              <a:t>():</a:t>
            </a:r>
            <a:r>
              <a:rPr lang="en-US"/>
              <a:t> The </a:t>
            </a:r>
            <a:r>
              <a:rPr lang="en-US" b="1"/>
              <a:t>tell()</a:t>
            </a:r>
            <a:r>
              <a:rPr lang="en-US"/>
              <a:t> method of an </a:t>
            </a:r>
            <a:r>
              <a:rPr lang="en-US" b="1" err="1"/>
              <a:t>HttpResponse</a:t>
            </a:r>
            <a:r>
              <a:rPr lang="en-US"/>
              <a:t> instance is used to retrieve the current position within the response content. However, it's important to note that </a:t>
            </a:r>
            <a:r>
              <a:rPr lang="en-US" b="1" err="1"/>
              <a:t>HttpResponse</a:t>
            </a:r>
            <a:r>
              <a:rPr lang="en-US"/>
              <a:t> objects are not meant to be directly manipulated in the same way as file-like objects, so the usage of this method might be limited.</a:t>
            </a:r>
          </a:p>
          <a:p>
            <a:pPr>
              <a:buNone/>
              <a:defRPr/>
            </a:pPr>
            <a:r>
              <a:rPr lang="en-US" b="1"/>
              <a:t>2. </a:t>
            </a:r>
            <a:r>
              <a:rPr lang="en-US" b="1" err="1"/>
              <a:t>HttpResponse.getvalue</a:t>
            </a:r>
            <a:r>
              <a:rPr lang="en-US" b="1"/>
              <a:t>():</a:t>
            </a:r>
            <a:r>
              <a:rPr lang="en-US"/>
              <a:t> The </a:t>
            </a:r>
            <a:r>
              <a:rPr lang="en-US" b="1" err="1"/>
              <a:t>getvalue</a:t>
            </a:r>
            <a:r>
              <a:rPr lang="en-US" b="1"/>
              <a:t>()</a:t>
            </a:r>
            <a:r>
              <a:rPr lang="en-US"/>
              <a:t> method returns the content of the </a:t>
            </a:r>
            <a:r>
              <a:rPr lang="en-US" b="1" err="1"/>
              <a:t>HttpResponse</a:t>
            </a:r>
            <a:r>
              <a:rPr lang="en-US"/>
              <a:t> as a </a:t>
            </a:r>
            <a:r>
              <a:rPr lang="en-US" err="1"/>
              <a:t>bytestring</a:t>
            </a:r>
            <a:r>
              <a:rPr lang="en-US"/>
              <a:t>. This is similar to how you'd read the contents of a stream or file. It's particularly useful if you need to access the content as a single unit.</a:t>
            </a:r>
          </a:p>
          <a:p>
            <a:pPr>
              <a:buNone/>
              <a:defRPr/>
            </a:pPr>
            <a:r>
              <a:rPr lang="en-US" b="1"/>
              <a:t>3. </a:t>
            </a:r>
            <a:r>
              <a:rPr lang="en-US" b="1" err="1"/>
              <a:t>HttpResponse.readable</a:t>
            </a:r>
            <a:r>
              <a:rPr lang="en-US" b="1"/>
              <a:t>():</a:t>
            </a:r>
            <a:r>
              <a:rPr lang="en-US"/>
              <a:t> The </a:t>
            </a:r>
            <a:r>
              <a:rPr lang="en-US" b="1"/>
              <a:t>readable()</a:t>
            </a:r>
            <a:r>
              <a:rPr lang="en-US"/>
              <a:t> method always returns </a:t>
            </a:r>
            <a:r>
              <a:rPr lang="en-US" b="1"/>
              <a:t>False</a:t>
            </a:r>
            <a:r>
              <a:rPr lang="en-US"/>
              <a:t>. This method is used to indicate whether the response is considered readable. In this case, </a:t>
            </a:r>
            <a:r>
              <a:rPr lang="en-US" b="1"/>
              <a:t>False</a:t>
            </a:r>
            <a:r>
              <a:rPr lang="en-US"/>
              <a:t> indicates that you can't directly read from an </a:t>
            </a:r>
            <a:r>
              <a:rPr lang="en-US" b="1" err="1"/>
              <a:t>HttpResponse</a:t>
            </a:r>
            <a:r>
              <a:rPr lang="en-US"/>
              <a:t> instance like you would from a stream or file.</a:t>
            </a:r>
          </a:p>
          <a:p>
            <a:pPr>
              <a:buNone/>
              <a:defRPr/>
            </a:pPr>
            <a:r>
              <a:rPr lang="en-US" b="1"/>
              <a:t>4. </a:t>
            </a:r>
            <a:r>
              <a:rPr lang="en-US" b="1" err="1"/>
              <a:t>HttpResponse.seekable</a:t>
            </a:r>
            <a:r>
              <a:rPr lang="en-US" b="1"/>
              <a:t>():</a:t>
            </a:r>
            <a:r>
              <a:rPr lang="en-US"/>
              <a:t> The </a:t>
            </a:r>
            <a:r>
              <a:rPr lang="en-US" b="1" err="1"/>
              <a:t>seekable</a:t>
            </a:r>
            <a:r>
              <a:rPr lang="en-US" b="1"/>
              <a:t>()</a:t>
            </a:r>
            <a:r>
              <a:rPr lang="en-US"/>
              <a:t> method always returns </a:t>
            </a:r>
            <a:r>
              <a:rPr lang="en-US" b="1"/>
              <a:t>False</a:t>
            </a:r>
            <a:r>
              <a:rPr lang="en-US"/>
              <a:t>. Similar to </a:t>
            </a:r>
            <a:r>
              <a:rPr lang="en-US" b="1"/>
              <a:t>readable()</a:t>
            </a:r>
            <a:r>
              <a:rPr lang="en-US"/>
              <a:t>, it's used to indicate whether seeking (changing the position) is supported. In the context of </a:t>
            </a:r>
            <a:r>
              <a:rPr lang="en-US" b="1" err="1"/>
              <a:t>HttpResponse</a:t>
            </a:r>
            <a:r>
              <a:rPr lang="en-US"/>
              <a:t>, seeking is generally not applicable.</a:t>
            </a:r>
          </a:p>
          <a:p>
            <a:pPr>
              <a:buNone/>
              <a:defRPr/>
            </a:pPr>
            <a:r>
              <a:rPr lang="en-US" b="1"/>
              <a:t>5. </a:t>
            </a:r>
            <a:r>
              <a:rPr lang="en-US" b="1" err="1"/>
              <a:t>HttpResponse.writable</a:t>
            </a:r>
            <a:r>
              <a:rPr lang="en-US" b="1"/>
              <a:t>():</a:t>
            </a:r>
            <a:r>
              <a:rPr lang="en-US"/>
              <a:t> The </a:t>
            </a:r>
            <a:r>
              <a:rPr lang="en-US" b="1"/>
              <a:t>writable()</a:t>
            </a:r>
            <a:r>
              <a:rPr lang="en-US"/>
              <a:t> method always returns </a:t>
            </a:r>
            <a:r>
              <a:rPr lang="en-US" b="1"/>
              <a:t>True</a:t>
            </a:r>
            <a:r>
              <a:rPr lang="en-US"/>
              <a:t>. This method indicates that you can write to an </a:t>
            </a:r>
            <a:r>
              <a:rPr lang="en-US" b="1" err="1"/>
              <a:t>HttpResponse</a:t>
            </a:r>
            <a:r>
              <a:rPr lang="en-US"/>
              <a:t> instance. However, in practice, </a:t>
            </a:r>
            <a:r>
              <a:rPr lang="en-US" b="1" err="1"/>
              <a:t>HttpResponse</a:t>
            </a:r>
            <a:r>
              <a:rPr lang="en-US"/>
              <a:t> instances are usually used to send responses to clients, not to receive data.</a:t>
            </a:r>
          </a:p>
          <a:p>
            <a:pPr marL="0" marR="0" lvl="0" indent="0" algn="l" defTabSz="914400">
              <a:lnSpc>
                <a:spcPct val="100000"/>
              </a:lnSpc>
              <a:spcBef>
                <a:spcPts val="0"/>
              </a:spcBef>
              <a:spcAft>
                <a:spcPts val="0"/>
              </a:spcAft>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7713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subclasses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Django includes a number of HttpResponse subclasses that handle different types of HTTP responses. Like HttpResponse, these subclasses live in </a:t>
            </a:r>
            <a:r>
              <a:rPr lang="en-US" b="0" err="1"/>
              <a:t>django.http</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HttpResponseRedirect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first argument to the constructor is required – the path to redirect to. This can be a fully qualified URL (e.g. 'https://www.yahoo.com/search/'), an absolute path with no domain (e.g. '/search/'), or even a relative path (e.g. 'search/'). In that last case, the client browser will reconstruct the full URL itself according to the current path. See HttpResponse for other optional constructor arguments. Note that this returns an HTTP status code 302.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url</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read-only attribute represents the URL the response will redirect to (equivalent to the Location response header).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74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explain  the students about the </a:t>
            </a:r>
            <a:endParaRPr lang="en-US"/>
          </a:p>
          <a:p>
            <a:pPr marL="0" indent="0">
              <a:buNone/>
            </a:pPr>
            <a:r>
              <a:rPr lang="en-US" b="1"/>
              <a:t>Model-View-Controller (MVC) Architecture</a:t>
            </a:r>
            <a:endParaRPr lang="en-US"/>
          </a:p>
          <a:p>
            <a:pPr marL="0" indent="0">
              <a:buNone/>
            </a:pPr>
            <a:r>
              <a:rPr lang="en" b="1"/>
              <a:t>---------------------------------------------------</a:t>
            </a:r>
            <a:endParaRPr lang="en-US"/>
          </a:p>
          <a:p>
            <a:pPr marL="171450" lvl="0" indent="-171450" algn="l">
              <a:lnSpc>
                <a:spcPct val="100000"/>
              </a:lnSpc>
              <a:spcBef>
                <a:spcPts val="0"/>
              </a:spcBef>
              <a:spcAft>
                <a:spcPts val="0"/>
              </a:spcAft>
            </a:pPr>
            <a:r>
              <a:rPr lang="en-US" b="1"/>
              <a:t>Model:</a:t>
            </a:r>
            <a:r>
              <a:rPr lang="en-US"/>
              <a:t> </a:t>
            </a:r>
            <a:r>
              <a:rPr lang="en-US" b="0"/>
              <a:t>The </a:t>
            </a:r>
            <a:r>
              <a:rPr lang="en-US"/>
              <a:t>Model </a:t>
            </a:r>
            <a:r>
              <a:rPr lang="en-US" b="0"/>
              <a:t>is responsible for </a:t>
            </a:r>
            <a:r>
              <a:rPr lang="en-US"/>
              <a:t>managing the </a:t>
            </a:r>
            <a:r>
              <a:rPr lang="en-US" b="0"/>
              <a:t>data</a:t>
            </a:r>
            <a:r>
              <a:rPr lang="en-US"/>
              <a:t> and the business logic of the application</a:t>
            </a:r>
            <a:r>
              <a:rPr lang="en-US" b="0"/>
              <a:t>. It </a:t>
            </a:r>
            <a:r>
              <a:rPr lang="en-US"/>
              <a:t>represents </a:t>
            </a:r>
            <a:r>
              <a:rPr lang="en-US" b="0"/>
              <a:t>the </a:t>
            </a:r>
            <a:r>
              <a:rPr lang="en-US"/>
              <a:t>application's </a:t>
            </a:r>
            <a:r>
              <a:rPr lang="en-US" b="0"/>
              <a:t>data structure</a:t>
            </a:r>
            <a:r>
              <a:rPr lang="en-US"/>
              <a:t>, handles data storage, retrieval, and manipulation, and defines the rules for how the data should be treated. In the context of web applications,</a:t>
            </a:r>
            <a:r>
              <a:rPr lang="en-US" b="0"/>
              <a:t> the </a:t>
            </a:r>
            <a:r>
              <a:rPr lang="en-US"/>
              <a:t>Model often interacts with </a:t>
            </a:r>
            <a:r>
              <a:rPr lang="en-US" b="0"/>
              <a:t>a database </a:t>
            </a:r>
            <a:r>
              <a:rPr lang="en-US"/>
              <a:t>to store and retrieve data. The Model notifies the View and the Controller when data changes.</a:t>
            </a:r>
          </a:p>
          <a:p>
            <a:pPr marL="171450" indent="-171450"/>
            <a:r>
              <a:rPr lang="en-US" b="1"/>
              <a:t>View:</a:t>
            </a:r>
            <a:r>
              <a:rPr lang="en-US"/>
              <a:t> </a:t>
            </a:r>
            <a:r>
              <a:rPr lang="en-US" b="0"/>
              <a:t>The View is </a:t>
            </a:r>
            <a:r>
              <a:rPr lang="en-US"/>
              <a:t>responsible for presenting the data to the user and handling </a:t>
            </a:r>
            <a:r>
              <a:rPr lang="en-US" b="0"/>
              <a:t>the user interface. It </a:t>
            </a:r>
            <a:r>
              <a:rPr lang="en-US"/>
              <a:t>displays the data retrieved from the Model and provides a visual representation of that data. Views are typically responsible for rendering templates, which define the layout and structure of the user interface. Views are passive components that do not contain business logic; their primary purpose </a:t>
            </a:r>
            <a:r>
              <a:rPr lang="en-US" b="0"/>
              <a:t>is </a:t>
            </a:r>
            <a:r>
              <a:rPr lang="en-US"/>
              <a:t>to ensure a clear separation between data </a:t>
            </a:r>
            <a:r>
              <a:rPr lang="en-US" b="0"/>
              <a:t>and </a:t>
            </a:r>
            <a:r>
              <a:rPr lang="en-US"/>
              <a:t>presentation</a:t>
            </a:r>
            <a:r>
              <a:rPr lang="en-US" b="0"/>
              <a:t>.</a:t>
            </a:r>
            <a:endParaRPr lang="en-US"/>
          </a:p>
          <a:p>
            <a:pPr marL="171450" indent="-171450"/>
            <a:r>
              <a:rPr lang="en-US" b="1"/>
              <a:t>Controller:</a:t>
            </a:r>
            <a:r>
              <a:rPr lang="en-US"/>
              <a:t> The Controller acts as an intermediary between the Model and the View. It receives user input and initiates appropriate actions based on that input. The Controller interprets user requests, interacts with the Model to retrieve or modify data, and then updates the View to reflect </a:t>
            </a:r>
            <a:r>
              <a:rPr lang="en-US" b="0"/>
              <a:t>the </a:t>
            </a:r>
            <a:r>
              <a:rPr lang="en-US"/>
              <a:t>changes. It plays a vital role in determining </a:t>
            </a:r>
            <a:r>
              <a:rPr lang="en-US" b="0"/>
              <a:t>how </a:t>
            </a:r>
            <a:r>
              <a:rPr lang="en-US"/>
              <a:t>the application responds to user interactions. The Controller contains the application's logic for handling user actions and orchestrating the flow of data</a:t>
            </a:r>
            <a:r>
              <a:rPr lang="en-US" b="0"/>
              <a:t>.</a:t>
            </a:r>
            <a:endParaRPr lang="en-US"/>
          </a:p>
          <a:p>
            <a:pPr marL="0" lvl="0" indent="0" algn="l">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842067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subclasses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HttpResponsePermanentRedirect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Like </a:t>
            </a:r>
            <a:r>
              <a:rPr lang="en-US" b="0" err="1"/>
              <a:t>HttpResponseRedirect</a:t>
            </a:r>
            <a:r>
              <a:rPr lang="en-US" b="0"/>
              <a:t>, but it returns a permanent redirect (HTTP status code 301) instead of a “found” redirect (status code 302).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HttpResponseNotModified</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constructor doesn’t take any arguments and no content should be added to this response. Use this to designate that a page hasn’t been modified since the user’s last request (status code 304).</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HttpResponseBadRequest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Acts just like HttpResponse but uses a 400 status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792935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subclasses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HttpResponseNotFound</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Acts just like HttpResponse but uses a 404 status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HttpResponseForbidden</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Acts just like HttpResponse but uses a 403 status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HttpResponseNotAllowed</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Like HttpResponse, but uses a 405 status code. The first argument to the constructor is required: a list of permitted methods (e.g. ['GET', 'POST']).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86616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HttpResponse</a:t>
            </a:r>
            <a:endParaRPr lang="en-US"/>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HttpResponse subclasses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HttpResponseGone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Acts just like HttpResponse but uses a 410 status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a:t>
            </a:r>
            <a:r>
              <a:rPr lang="en-US" b="0" err="1"/>
              <a:t>HttpResponseServerError</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Acts just like HttpResponse but uses a 500 status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935624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GET Method</a:t>
            </a:r>
            <a:endParaRPr lang="en-US"/>
          </a:p>
          <a:p>
            <a:pPr marL="0" indent="0">
              <a:buNone/>
              <a:defRPr/>
            </a:pPr>
            <a:r>
              <a:rPr lang="en-US" b="1"/>
              <a:t>--------------------------------------------------------------------------</a:t>
            </a:r>
            <a:endParaRPr lang="en-US"/>
          </a:p>
          <a:p>
            <a:pPr marL="0" indent="0">
              <a:buNone/>
              <a:defRPr/>
            </a:pPr>
            <a:r>
              <a:rPr lang="en-US" b="1"/>
              <a:t>GET Method:</a:t>
            </a:r>
            <a:r>
              <a:rPr lang="en-US"/>
              <a:t> The "</a:t>
            </a:r>
            <a:r>
              <a:rPr lang="en-US" b="0"/>
              <a:t>GET</a:t>
            </a:r>
            <a:r>
              <a:rPr lang="en-US"/>
              <a:t>" method</a:t>
            </a:r>
            <a:r>
              <a:rPr lang="en-US" b="0"/>
              <a:t> is </a:t>
            </a:r>
            <a:r>
              <a:rPr lang="en-US"/>
              <a:t>used to request data from a server. When a user enters a URL </a:t>
            </a:r>
            <a:r>
              <a:rPr lang="en-US" b="0"/>
              <a:t>in </a:t>
            </a:r>
            <a:r>
              <a:rPr lang="en-US"/>
              <a:t>their </a:t>
            </a:r>
            <a:r>
              <a:rPr lang="en-US" b="0"/>
              <a:t>browser, </a:t>
            </a:r>
            <a:r>
              <a:rPr lang="en-US"/>
              <a:t>clicks on a link</a:t>
            </a:r>
            <a:r>
              <a:rPr lang="en-US" b="0"/>
              <a:t>, </a:t>
            </a:r>
            <a:r>
              <a:rPr lang="en-US"/>
              <a:t>or submits a form with a "</a:t>
            </a:r>
            <a:r>
              <a:rPr lang="en-US" b="0"/>
              <a:t>GET</a:t>
            </a:r>
            <a:r>
              <a:rPr lang="en-US"/>
              <a:t>" method</a:t>
            </a:r>
            <a:r>
              <a:rPr lang="en-US" b="0"/>
              <a:t>, the data </a:t>
            </a:r>
            <a:r>
              <a:rPr lang="en-US"/>
              <a:t>is appended </a:t>
            </a:r>
            <a:r>
              <a:rPr lang="en-US" b="0"/>
              <a:t>to </a:t>
            </a:r>
            <a:r>
              <a:rPr lang="en-US"/>
              <a:t>the </a:t>
            </a:r>
            <a:r>
              <a:rPr lang="en-US" b="0"/>
              <a:t>URL</a:t>
            </a:r>
            <a:r>
              <a:rPr lang="en-US"/>
              <a:t> as query parameters</a:t>
            </a:r>
            <a:r>
              <a:rPr lang="en-US" b="0"/>
              <a:t>. </a:t>
            </a:r>
            <a:r>
              <a:rPr lang="en-US"/>
              <a:t>In Django</a:t>
            </a:r>
            <a:r>
              <a:rPr lang="en-US" b="0"/>
              <a:t>, </a:t>
            </a:r>
            <a:r>
              <a:rPr lang="en-US"/>
              <a:t>you can access </a:t>
            </a:r>
            <a:r>
              <a:rPr lang="en-US" b="0"/>
              <a:t>the </a:t>
            </a:r>
            <a:r>
              <a:rPr lang="en-US"/>
              <a:t>"GET" </a:t>
            </a:r>
            <a:r>
              <a:rPr lang="en-US" b="0"/>
              <a:t>data</a:t>
            </a:r>
            <a:r>
              <a:rPr lang="en-US"/>
              <a:t> using </a:t>
            </a:r>
            <a:r>
              <a:rPr lang="en-US" b="0"/>
              <a:t>the </a:t>
            </a:r>
            <a:r>
              <a:rPr lang="en-US" b="1" err="1"/>
              <a:t>request.GET</a:t>
            </a:r>
            <a:r>
              <a:rPr lang="en-US"/>
              <a:t> attribute</a:t>
            </a:r>
            <a:r>
              <a:rPr lang="en-US" b="0"/>
              <a:t>, which </a:t>
            </a:r>
            <a:r>
              <a:rPr lang="en-US"/>
              <a:t>returns </a:t>
            </a:r>
            <a:r>
              <a:rPr lang="en-US" b="0"/>
              <a:t>a </a:t>
            </a:r>
            <a:r>
              <a:rPr lang="en-US"/>
              <a:t>dictionary-like object containing </a:t>
            </a:r>
            <a:r>
              <a:rPr lang="en-US" b="0"/>
              <a:t>the </a:t>
            </a:r>
            <a:r>
              <a:rPr lang="en-US"/>
              <a:t>query parameters</a:t>
            </a:r>
            <a:r>
              <a:rPr lang="en-US" b="0"/>
              <a:t>.</a:t>
            </a:r>
            <a:endParaRPr lang="en-US"/>
          </a:p>
          <a:p>
            <a:pPr marL="0" indent="0">
              <a:buNone/>
              <a:defRPr/>
            </a:pPr>
            <a:endParaRPr lang="en-US"/>
          </a:p>
          <a:p>
            <a:pPr marL="0" indent="0">
              <a:buNone/>
              <a:defRPr/>
            </a:pPr>
            <a:r>
              <a:rPr lang="en-US" b="1"/>
              <a:t>POST Method:</a:t>
            </a:r>
            <a:r>
              <a:rPr lang="en-US"/>
              <a:t> The "POST" method is used to send data to a server, often when submitting forms. Unlike "GET," the data sent using "POST" is not visible in the URL. In Django, you can access the "POST" data using the </a:t>
            </a:r>
            <a:r>
              <a:rPr lang="en-US" b="1" err="1"/>
              <a:t>request.POST</a:t>
            </a:r>
            <a:r>
              <a:rPr lang="en-US"/>
              <a:t> attribute, which returns a dictionary-like object containing the submitted form data.</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018985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a:t>
            </a:r>
            <a:r>
              <a:rPr lang="en-US" b="1"/>
              <a:t>Get and Post Method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GET and POST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Any request that could be used to change the state of the system - for example, a request that makes changes in the database - should use POST. GET should be used only for requests that do not affect the state of the system.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GET would also be unsuitable for a password form, because the password would appear in the URL, and thus, also in browser history and server logs, all in plain text. Neither would it be suitable for large quantities of data, or for binary data, such as an image. A web application that uses GET requests for admin forms is a security risk: it can be easy for an attacker to mimic a form’s request to gain access to sensitive parts of the system. POST, coupled with other protections like Django’s CSRF protection offers more control over access.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0302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HTML Form with "GET" Method</a:t>
            </a:r>
            <a:endParaRPr lang="en-US"/>
          </a:p>
          <a:p>
            <a:pPr marL="0" indent="0">
              <a:buNone/>
              <a:defRPr/>
            </a:pPr>
            <a:r>
              <a:rPr lang="en-US" b="1"/>
              <a:t>---------------------------------------------------------------------------------</a:t>
            </a:r>
          </a:p>
          <a:p>
            <a:pPr marL="0" marR="0" lvl="0" indent="0" algn="l" defTabSz="914400">
              <a:lnSpc>
                <a:spcPct val="100000"/>
              </a:lnSpc>
              <a:spcBef>
                <a:spcPts val="0"/>
              </a:spcBef>
              <a:spcAft>
                <a:spcPts val="0"/>
              </a:spcAft>
              <a:buNone/>
              <a:tabLst/>
              <a:defRPr/>
            </a:pPr>
            <a:r>
              <a:rPr lang="en-US"/>
              <a:t>In</a:t>
            </a:r>
            <a:r>
              <a:rPr lang="en-US" b="0"/>
              <a:t> </a:t>
            </a:r>
            <a:r>
              <a:rPr lang="en-US"/>
              <a:t>this example, we'll create an </a:t>
            </a:r>
            <a:r>
              <a:rPr lang="en-US" b="0"/>
              <a:t>HTML form that </a:t>
            </a:r>
            <a:r>
              <a:rPr lang="en-US"/>
              <a:t>uses the "GET" method </a:t>
            </a:r>
            <a:r>
              <a:rPr lang="en-US" b="0"/>
              <a:t>to </a:t>
            </a:r>
            <a:r>
              <a:rPr lang="en-US"/>
              <a:t>submit data </a:t>
            </a:r>
            <a:r>
              <a:rPr lang="en-US" b="0"/>
              <a:t>to the server.</a:t>
            </a:r>
            <a:r>
              <a:rPr lang="en-US"/>
              <a:t> The </a:t>
            </a:r>
            <a:r>
              <a:rPr lang="en-US" b="0"/>
              <a:t>form </a:t>
            </a:r>
            <a:r>
              <a:rPr lang="en-US"/>
              <a:t>contains a </a:t>
            </a:r>
            <a:r>
              <a:rPr lang="en-US" b="0"/>
              <a:t>text input </a:t>
            </a:r>
            <a:r>
              <a:rPr lang="en-US"/>
              <a:t>field where the user can enter </a:t>
            </a:r>
            <a:r>
              <a:rPr lang="en-US" b="0"/>
              <a:t>a </a:t>
            </a:r>
            <a:r>
              <a:rPr lang="en-US"/>
              <a:t>value</a:t>
            </a:r>
            <a:r>
              <a:rPr lang="en-US" b="0"/>
              <a:t>.</a:t>
            </a:r>
            <a:r>
              <a:rPr lang="en-US"/>
              <a:t> When the </a:t>
            </a:r>
            <a:r>
              <a:rPr lang="en-US" b="0"/>
              <a:t>form </a:t>
            </a:r>
            <a:r>
              <a:rPr lang="en-US"/>
              <a:t>is submitted, </a:t>
            </a:r>
            <a:r>
              <a:rPr lang="en-US" b="0"/>
              <a:t>the </a:t>
            </a:r>
            <a:r>
              <a:rPr lang="en-US"/>
              <a:t>value will be appended </a:t>
            </a:r>
            <a:r>
              <a:rPr lang="en-US" b="0"/>
              <a:t>to the </a:t>
            </a:r>
            <a:r>
              <a:rPr lang="en-US"/>
              <a:t>URL as query parameters.</a:t>
            </a:r>
          </a:p>
          <a:p>
            <a:pPr marL="0" indent="0">
              <a:buNone/>
              <a:defRPr/>
            </a:pPr>
            <a:endParaRPr lang="en-US"/>
          </a:p>
          <a:p>
            <a:pPr>
              <a:buNone/>
              <a:defRPr/>
            </a:pPr>
            <a:br>
              <a:rPr lang="en-US"/>
            </a:br>
            <a:r>
              <a:rPr lang="en-US"/>
              <a:t>Sure, I can provide you with an example of an HTML form that uses both the "GET" and "POST" methods. This will give you a practical understanding of how to create forms in HTML and how to handle the form data in Django views using these methods.</a:t>
            </a:r>
          </a:p>
          <a:p>
            <a:pPr>
              <a:buNone/>
              <a:defRPr/>
            </a:pPr>
            <a:r>
              <a:rPr lang="en-US" b="1"/>
              <a:t>HTML Form with "GET" Method:</a:t>
            </a:r>
            <a:r>
              <a:rPr lang="en-US"/>
              <a:t> In this example, we'll create an HTML form that uses the "GET" method to submit data to the server. The form contains a text input field where the user can enter a value. When the form is submitted, the value will be appended to the URL as query parameters.</a:t>
            </a:r>
          </a:p>
          <a:p>
            <a:pPr>
              <a:buNone/>
              <a:defRPr/>
            </a:pPr>
            <a:r>
              <a:rPr lang="en-US" err="1"/>
              <a:t>htmlCopy</a:t>
            </a:r>
            <a:r>
              <a:rPr lang="en-US"/>
              <a:t> code</a:t>
            </a:r>
          </a:p>
          <a:p>
            <a:pPr>
              <a:buNone/>
              <a:defRPr/>
            </a:pPr>
            <a:r>
              <a:rPr lang="en-US"/>
              <a:t>&lt;!DOCTYPE html&gt;
&lt;html&gt;
&lt;head&gt;
    &lt;title&gt;GET Method Form&lt;/title&gt;
&lt;/head&gt;
&lt;body&gt;
    &lt;form action="{% url 'get_view' %}" method="get"&gt;
        &lt;label for="param_name"&gt;Enter a value:&lt;/label&gt;
        &lt;input type="text" id="param_name" name="param_name"&gt;
        &lt;button type="submit"&gt;Submit&lt;/button&gt;
    &lt;/form&gt;
&lt;/body&gt;
&lt;/html&gt;
</a:t>
            </a:r>
          </a:p>
          <a:p>
            <a:pPr>
              <a:buNone/>
              <a:defRPr/>
            </a:pPr>
            <a:r>
              <a:rPr lang="en-US" b="1"/>
              <a:t>HTML Form with "POST" Method:</a:t>
            </a:r>
            <a:r>
              <a:rPr lang="en-US"/>
              <a:t> Here's an example of an HTML form that uses the "POST" method to submit data. The form contains a text input field where the user can enter a value. When the form is submitted, the value will be sent to the server using the "POST" method.</a:t>
            </a:r>
          </a:p>
          <a:p>
            <a:pPr marL="0" indent="0">
              <a:buNone/>
              <a:defRPr/>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00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a:t>
            </a:r>
            <a:r>
              <a:rPr lang="en-US"/>
              <a:t> </a:t>
            </a:r>
            <a:r>
              <a:rPr lang="en-IN" b="1"/>
              <a:t>HTML Form(Continued)</a:t>
            </a:r>
            <a:endParaRPr lang="en-US"/>
          </a:p>
          <a:p>
            <a:pPr>
              <a:buNone/>
            </a:pPr>
            <a:r>
              <a:rPr lang="en" b="1"/>
              <a:t>------------------------------------------------------------------------------------------------------</a:t>
            </a:r>
          </a:p>
          <a:p>
            <a:pPr marL="0" indent="0">
              <a:buNone/>
            </a:pPr>
            <a:r>
              <a:rPr lang="en-US"/>
              <a:t>As an example, the login form for the Django admin contains several &lt;input&gt; elements: one of type="text" for the username, one of type="password" for the password, and one of type="submit" for the “Log in” button. It also contains some hidden text fields that the user doesn’t see, which Django uses to determine what to do next.</a:t>
            </a:r>
          </a:p>
          <a:p>
            <a:pPr marL="0" indent="0">
              <a:buNone/>
            </a:pPr>
            <a:endParaRPr lang="en-US"/>
          </a:p>
          <a:p>
            <a:pPr marL="0" indent="0">
              <a:buNone/>
            </a:pPr>
            <a:r>
              <a:rPr lang="en-US"/>
              <a:t>It also tells the browser that the form data should be sent to the URL specified in the &lt;form&gt;’s action attribute - /admin/ - and that it should be sent using the HTTP mechanism specified by the method attribute - post.</a:t>
            </a:r>
          </a:p>
          <a:p>
            <a:pPr marL="0" indent="0">
              <a:buNone/>
            </a:pPr>
            <a:endParaRPr lang="en-US"/>
          </a:p>
          <a:p>
            <a:pPr marL="0" indent="0">
              <a:buNone/>
            </a:pPr>
            <a:r>
              <a:rPr lang="en-US"/>
              <a:t>When the &lt;input type="submit" value="Log in"&gt; element is triggered, the data is returned to /admin/.</a:t>
            </a:r>
          </a:p>
          <a:p>
            <a:pPr marL="0" indent="0">
              <a:buNone/>
            </a:pPr>
            <a:endParaRPr lang="en-I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a:t>
            </a:r>
            <a:r>
              <a:rPr lang="en-US"/>
              <a:t> </a:t>
            </a:r>
            <a:r>
              <a:rPr lang="en-IN" b="1"/>
              <a:t>HTML Form(Continued) handling</a:t>
            </a:r>
            <a:endParaRPr lang="en-US"/>
          </a:p>
          <a:p>
            <a:pPr>
              <a:buNone/>
            </a:pPr>
            <a:r>
              <a:rPr lang="en" b="1"/>
              <a:t>------------------------------------------------------------------------------------------------------</a:t>
            </a:r>
            <a:endParaRPr lang="en-US"/>
          </a:p>
          <a:p>
            <a:pPr marL="171450" indent="-171450"/>
            <a:r>
              <a:rPr lang="en-US" b="1"/>
              <a:t>Form Handling:</a:t>
            </a:r>
            <a:r>
              <a:rPr lang="en-US"/>
              <a:t> Django provides a Form class that allows you to define the structure of a form and its fields using Python classes. This abstraction simplifies the process of creating HTML forms and handling the data submitted through them.</a:t>
            </a:r>
          </a:p>
          <a:p>
            <a:pPr marL="171450" indent="-171450"/>
            <a:r>
              <a:rPr lang="en-US" b="1"/>
              <a:t>Form Classes:</a:t>
            </a:r>
            <a:r>
              <a:rPr lang="en-US"/>
              <a:t> Django's </a:t>
            </a:r>
            <a:r>
              <a:rPr lang="en-US" b="1" err="1"/>
              <a:t>forms.Form</a:t>
            </a:r>
            <a:r>
              <a:rPr lang="en-US"/>
              <a:t> class allows you to define the fields you want in your form as class attributes. Each field corresponds to an HTML form element. This includes text fields, checkboxes, radio buttons, dropdowns, and more.</a:t>
            </a:r>
          </a:p>
          <a:p>
            <a:pPr marL="171450" indent="-171450"/>
            <a:r>
              <a:rPr lang="en-US" b="1"/>
              <a:t>Form Validation:</a:t>
            </a:r>
            <a:r>
              <a:rPr lang="en-US"/>
              <a:t> Django's form classes include built-in validation capabilities. You can specify required fields, data types, minimum and maximum values, and more. When a form is submitted, Django automatically validates the data and provides error messages if validation fails.</a:t>
            </a:r>
          </a:p>
          <a:p>
            <a:pPr marL="0" lvl="0" indent="0" algn="l">
              <a:lnSpc>
                <a:spcPct val="100000"/>
              </a:lnSpc>
              <a:spcBef>
                <a:spcPts val="0"/>
              </a:spcBef>
              <a:spcAft>
                <a:spcPts val="0"/>
              </a:spcAft>
              <a:buSzPts val="110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300619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a:t>
            </a:r>
            <a:r>
              <a:rPr lang="en-US"/>
              <a:t> </a:t>
            </a:r>
            <a:r>
              <a:rPr lang="en-IN" b="1"/>
              <a:t>HTML Form(Continued)</a:t>
            </a:r>
            <a:endParaRPr lang="en-US"/>
          </a:p>
          <a:p>
            <a:pPr>
              <a:buNone/>
            </a:pPr>
            <a:r>
              <a:rPr lang="en" b="1"/>
              <a:t>------------------------------------------------------------------------------------------------------</a:t>
            </a:r>
            <a:endParaRPr lang="en-US"/>
          </a:p>
          <a:p>
            <a:pPr marL="0" indent="0">
              <a:buNone/>
            </a:pPr>
            <a:r>
              <a:rPr lang="en-US"/>
              <a:t>Django provides a comprehensive framework for handling forms in web applications. Its form handling capabilities streamline the process of creating, rendering, validating, and processing HTML forms.</a:t>
            </a:r>
          </a:p>
          <a:p>
            <a:pPr marL="0" indent="0">
              <a:buNone/>
            </a:pPr>
            <a:endParaRPr lang="en-US"/>
          </a:p>
          <a:p>
            <a:pPr marL="0" indent="0">
              <a:buNone/>
            </a:pPr>
            <a:endParaRPr lang="en-US"/>
          </a:p>
          <a:p>
            <a:pPr marL="171450" indent="-171450"/>
            <a:r>
              <a:rPr lang="en-US" b="1"/>
              <a:t>Form Class:</a:t>
            </a:r>
            <a:r>
              <a:rPr lang="en-US"/>
              <a:t> Django's form handling starts with creating a form class using </a:t>
            </a:r>
            <a:r>
              <a:rPr lang="en-US" b="1" err="1"/>
              <a:t>forms.Form</a:t>
            </a:r>
            <a:r>
              <a:rPr lang="en-US"/>
              <a:t> or </a:t>
            </a:r>
            <a:r>
              <a:rPr lang="en-US" b="1" err="1"/>
              <a:t>forms.ModelForm</a:t>
            </a:r>
            <a:r>
              <a:rPr lang="en-US"/>
              <a:t> (for model forms). Form classes allow you to define the fields, validation rules, labels, and more for your forms using Python code.</a:t>
            </a:r>
          </a:p>
          <a:p>
            <a:pPr marL="171450" indent="-171450"/>
            <a:r>
              <a:rPr lang="en-US" b="1"/>
              <a:t>Form Fields:</a:t>
            </a:r>
            <a:r>
              <a:rPr lang="en-US"/>
              <a:t> You define form fields as attributes of the form class. Django provides various field types like </a:t>
            </a:r>
            <a:r>
              <a:rPr lang="en-US" b="1" err="1"/>
              <a:t>CharField</a:t>
            </a:r>
            <a:r>
              <a:rPr lang="en-US"/>
              <a:t>, </a:t>
            </a:r>
            <a:r>
              <a:rPr lang="en-US" b="1" err="1"/>
              <a:t>EmailField</a:t>
            </a:r>
            <a:r>
              <a:rPr lang="en-US"/>
              <a:t>, </a:t>
            </a:r>
            <a:r>
              <a:rPr lang="en-US" b="1" err="1"/>
              <a:t>IntegerField</a:t>
            </a:r>
            <a:r>
              <a:rPr lang="en-US"/>
              <a:t>, </a:t>
            </a:r>
            <a:r>
              <a:rPr lang="en-US" b="1"/>
              <a:t>DateField</a:t>
            </a:r>
            <a:r>
              <a:rPr lang="en-US"/>
              <a:t>, and more. These fields automatically generate corresponding HTML form elements when rendered.</a:t>
            </a:r>
          </a:p>
          <a:p>
            <a:pPr marL="171450" indent="-171450"/>
            <a:r>
              <a:rPr lang="en-US" b="1"/>
              <a:t>Form Validation:</a:t>
            </a:r>
            <a:r>
              <a:rPr lang="en-US"/>
              <a:t> Django automates form validation. When a form is submitted, the form's validation methods are triggered. You can specify required fields, data types, maximum and minimum values, and custom validation logic. Errors are automatically associated with fields and can be accessed in the template.</a:t>
            </a:r>
          </a:p>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02351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a:t>
            </a:r>
            <a:r>
              <a:rPr lang="en-IN" b="1"/>
              <a:t>Forms in Django- </a:t>
            </a:r>
          </a:p>
          <a:p>
            <a:pPr>
              <a:buNone/>
            </a:pPr>
            <a:r>
              <a:rPr lang="en" b="1"/>
              <a:t>------------------------------------------------------------------------------------------------------</a:t>
            </a:r>
            <a:endParaRPr lang="en-US"/>
          </a:p>
          <a:p>
            <a:pPr>
              <a:buNone/>
            </a:pPr>
            <a:r>
              <a:rPr lang="en-US"/>
              <a:t>Get and Post Method </a:t>
            </a:r>
            <a:endParaRPr lang="en-IN"/>
          </a:p>
          <a:p>
            <a:pPr>
              <a:buNone/>
            </a:pPr>
            <a:r>
              <a:rPr lang="en-IN" b="1"/>
              <a:t>Forms in Django- </a:t>
            </a:r>
            <a:endParaRPr lang="en-IN"/>
          </a:p>
          <a:p>
            <a:pPr>
              <a:buNone/>
            </a:pPr>
            <a:endParaRPr lang="en-IN" b="1"/>
          </a:p>
          <a:p>
            <a:pPr marL="0" indent="0">
              <a:buNone/>
            </a:pPr>
            <a:r>
              <a:rPr lang="en-US"/>
              <a:t>We’ve described HTML forms briefly, but an HTML &lt;form&gt; is just one part of the machinery required.</a:t>
            </a:r>
          </a:p>
          <a:p>
            <a:pPr marL="0" indent="0">
              <a:buNone/>
            </a:pPr>
            <a:endParaRPr lang="en-US"/>
          </a:p>
          <a:p>
            <a:pPr marL="0" indent="0">
              <a:buNone/>
            </a:pPr>
            <a:r>
              <a:rPr lang="en-US"/>
              <a:t>In the context of a web application, ‘form’ might refer to that HTML &lt;form&gt;, or to the Django Form that produces it, or to the structured data returned when it is submitted, or to the end-to-end working collection of these parts.</a:t>
            </a:r>
          </a:p>
          <a:p>
            <a:pPr>
              <a:buNone/>
            </a:pPr>
            <a:endParaRPr lang="en-IN" b="1"/>
          </a:p>
          <a:p>
            <a:pPr>
              <a:buNone/>
            </a:pPr>
            <a:endParaRPr lang="en-I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933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explain  the students about the </a:t>
            </a:r>
            <a:endParaRPr lang="en-US"/>
          </a:p>
          <a:p>
            <a:pPr marL="0" indent="0">
              <a:buNone/>
            </a:pPr>
            <a:r>
              <a:rPr lang="en-US" b="1"/>
              <a:t>Model-View-Controller (MVC) Architecture</a:t>
            </a:r>
            <a:endParaRPr lang="en-US"/>
          </a:p>
          <a:p>
            <a:pPr marL="0" lvl="0" indent="0" algn="l">
              <a:lnSpc>
                <a:spcPct val="100000"/>
              </a:lnSpc>
              <a:spcBef>
                <a:spcPts val="0"/>
              </a:spcBef>
              <a:spcAft>
                <a:spcPts val="0"/>
              </a:spcAft>
              <a:buNone/>
            </a:pPr>
            <a:r>
              <a:rPr lang="en" b="1"/>
              <a:t>---------------------------------------------------</a:t>
            </a:r>
            <a:endParaRPr lang="en-US"/>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MVC is popular as it isolates the application logic from the user interface layer and supports separation of concerns. Here the Controller receives all requests for the application and then works with the Model to prepare any data needed by the View. The View then uses the data prepared by the Controller to generate a final presentable response. The MVC abstraction can be graphically represented as shown in Fig1.</a:t>
            </a:r>
          </a:p>
          <a:p>
            <a:pPr marL="0" lvl="0" indent="0" algn="l" rtl="0">
              <a:lnSpc>
                <a:spcPct val="100000"/>
              </a:lnSpc>
              <a:spcBef>
                <a:spcPts val="0"/>
              </a:spcBef>
              <a:spcAft>
                <a:spcPts val="0"/>
              </a:spcAft>
              <a:buSzPts val="1100"/>
              <a:buNone/>
            </a:pPr>
            <a:r>
              <a:rPr lang="en-US" sz="1100" b="0">
                <a:solidFill>
                  <a:srgbClr val="213163"/>
                </a:solidFill>
              </a:rPr>
              <a:t>The Model</a:t>
            </a:r>
          </a:p>
          <a:p>
            <a:pPr marL="0" lvl="0" indent="0" algn="l" rtl="0">
              <a:lnSpc>
                <a:spcPct val="100000"/>
              </a:lnSpc>
              <a:spcBef>
                <a:spcPts val="0"/>
              </a:spcBef>
              <a:spcAft>
                <a:spcPts val="0"/>
              </a:spcAft>
              <a:buSzPts val="1100"/>
              <a:buNone/>
            </a:pPr>
            <a:r>
              <a:rPr lang="en-US" sz="1100" b="0">
                <a:solidFill>
                  <a:srgbClr val="213163"/>
                </a:solidFill>
              </a:rPr>
              <a:t>The model is responsible for managing the data of the application. It responds to the request from the view and it also responds to instructions from the controller to update itself.</a:t>
            </a:r>
          </a:p>
          <a:p>
            <a:pPr marL="0" lvl="0" indent="0" algn="l" rtl="0">
              <a:lnSpc>
                <a:spcPct val="100000"/>
              </a:lnSpc>
              <a:spcBef>
                <a:spcPts val="0"/>
              </a:spcBef>
              <a:spcAft>
                <a:spcPts val="0"/>
              </a:spcAft>
              <a:buSzPts val="1100"/>
              <a:buNone/>
            </a:pPr>
            <a:r>
              <a:rPr lang="en-US" sz="1100" b="0">
                <a:solidFill>
                  <a:srgbClr val="213163"/>
                </a:solidFill>
              </a:rPr>
              <a:t>The View</a:t>
            </a:r>
          </a:p>
          <a:p>
            <a:pPr marL="0" lvl="0" indent="0" algn="l" rtl="0">
              <a:lnSpc>
                <a:spcPct val="100000"/>
              </a:lnSpc>
              <a:spcBef>
                <a:spcPts val="0"/>
              </a:spcBef>
              <a:spcAft>
                <a:spcPts val="0"/>
              </a:spcAft>
              <a:buSzPts val="1100"/>
              <a:buNone/>
            </a:pPr>
            <a:r>
              <a:rPr lang="en-US" sz="1100" b="0">
                <a:solidFill>
                  <a:srgbClr val="213163"/>
                </a:solidFill>
              </a:rPr>
              <a:t>It means presentation of data in a particular format, triggered by a controller's decision to present the data. They are script-based templating systems like JSP, ASP, PHP and very easy to integrate with AJAX technology.</a:t>
            </a:r>
          </a:p>
          <a:p>
            <a:pPr marL="0" lvl="0" indent="0" algn="l" rtl="0">
              <a:lnSpc>
                <a:spcPct val="100000"/>
              </a:lnSpc>
              <a:spcBef>
                <a:spcPts val="0"/>
              </a:spcBef>
              <a:spcAft>
                <a:spcPts val="0"/>
              </a:spcAft>
              <a:buSzPts val="1100"/>
              <a:buNone/>
            </a:pPr>
            <a:r>
              <a:rPr lang="en-US" sz="1100" b="0">
                <a:solidFill>
                  <a:srgbClr val="213163"/>
                </a:solidFill>
              </a:rPr>
              <a:t>The Controller </a:t>
            </a:r>
          </a:p>
          <a:p>
            <a:pPr marL="0" lvl="0" indent="0" algn="l" rtl="0">
              <a:lnSpc>
                <a:spcPct val="100000"/>
              </a:lnSpc>
              <a:spcBef>
                <a:spcPts val="0"/>
              </a:spcBef>
              <a:spcAft>
                <a:spcPts val="0"/>
              </a:spcAft>
              <a:buSzPts val="1100"/>
              <a:buNone/>
            </a:pPr>
            <a:r>
              <a:rPr lang="en-US" sz="1100" b="0">
                <a:solidFill>
                  <a:srgbClr val="213163"/>
                </a:solidFill>
              </a:rPr>
              <a:t>The controller is responsible for responding to the user input and perform interactions on the data model objects. The controller receives the input, it validates the input and then performs the business operation that modifies the state of the data model.</a:t>
            </a: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349683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a:t>
            </a:r>
            <a:r>
              <a:rPr lang="en-IN" b="1"/>
              <a:t>Forms in Django- </a:t>
            </a:r>
            <a:endParaRPr lang="en-US"/>
          </a:p>
          <a:p>
            <a:pPr>
              <a:buNone/>
            </a:pPr>
            <a:r>
              <a:rPr lang="en" b="1"/>
              <a:t>------------------------------------------------------------------------------------------------------</a:t>
            </a:r>
            <a:endParaRPr lang="en-IN"/>
          </a:p>
          <a:p>
            <a:pPr>
              <a:buNone/>
            </a:pPr>
            <a:endParaRPr lang="en" b="1"/>
          </a:p>
          <a:p>
            <a:pPr>
              <a:buNone/>
            </a:pPr>
            <a:r>
              <a:rPr lang="en-IN" b="1"/>
              <a:t>The Django Form class     </a:t>
            </a:r>
            <a:endParaRPr lang="en-IN"/>
          </a:p>
          <a:p>
            <a:pPr marL="158750" indent="0">
              <a:buNone/>
            </a:pPr>
            <a:endParaRPr lang="en-IN"/>
          </a:p>
          <a:p>
            <a:pPr marL="0" indent="0">
              <a:buNone/>
            </a:pPr>
            <a:r>
              <a:rPr lang="en-US"/>
              <a:t>At the heart of this system of components is Django’s Form class. In much the same way that a Django model describes the logical structure of an object, its behavior, and the way its parts are represented to us, a Form class describes a form and determines how it works and appears.</a:t>
            </a:r>
          </a:p>
          <a:p>
            <a:pPr marL="0" indent="0">
              <a:buNone/>
            </a:pPr>
            <a:endParaRPr lang="en-US"/>
          </a:p>
          <a:p>
            <a:pPr marL="0" indent="0">
              <a:buNone/>
            </a:pPr>
            <a:r>
              <a:rPr lang="en-US"/>
              <a:t>In a similar way that a model class’s fields map to database fields, a form class’s fields map to HTML form &lt;input&gt; elements. (A </a:t>
            </a:r>
            <a:r>
              <a:rPr lang="en-US" err="1"/>
              <a:t>ModelForm</a:t>
            </a:r>
            <a:r>
              <a:rPr lang="en-US"/>
              <a:t> maps a model class’s fields to HTML form &lt;input&gt; elements via a Form; this is what the Django admin is based upon.)</a:t>
            </a:r>
          </a:p>
          <a:p>
            <a:pPr marL="0" indent="0">
              <a:buNone/>
            </a:pPr>
            <a:endParaRPr lang="en-US"/>
          </a:p>
          <a:p>
            <a:pPr marL="0" indent="0">
              <a:buNone/>
            </a:pPr>
            <a:r>
              <a:rPr lang="en-US"/>
              <a:t>A form’s fields are themselves classes; they manage form data and perform validation when a form is submitted. A DateField and a </a:t>
            </a:r>
            <a:r>
              <a:rPr lang="en-US" err="1"/>
              <a:t>FileField</a:t>
            </a:r>
            <a:r>
              <a:rPr lang="en-US"/>
              <a:t> handle very different kinds of data and have to do different things with it.</a:t>
            </a:r>
          </a:p>
          <a:p>
            <a:pPr marL="0" indent="0">
              <a:buNone/>
            </a:pPr>
            <a:endParaRPr lang="en-US"/>
          </a:p>
          <a:p>
            <a:pPr marL="0" indent="0">
              <a:buNone/>
            </a:pPr>
            <a:r>
              <a:rPr lang="en-US"/>
              <a:t>A form field is represented to a user in the browser as an HTML “widget” - a piece of user interface machinery. Each field type has an appropriate default Widget class, but these can be overridden as required.</a:t>
            </a:r>
          </a:p>
          <a:p>
            <a:pPr marL="158750" indent="0">
              <a:buNone/>
            </a:pPr>
            <a:endParaRPr lang="en-IN"/>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741591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a:t>
            </a:r>
            <a:r>
              <a:rPr lang="en-IN" b="1"/>
              <a:t>Forms in Django- </a:t>
            </a:r>
            <a:endParaRPr lang="en-US"/>
          </a:p>
          <a:p>
            <a:pPr>
              <a:buNone/>
            </a:pPr>
            <a:r>
              <a:rPr lang="en" b="1"/>
              <a:t>------------------------------------------------------------------------------------------------------</a:t>
            </a:r>
            <a:endParaRPr lang="en-US"/>
          </a:p>
          <a:p>
            <a:pPr>
              <a:buNone/>
            </a:pPr>
            <a:r>
              <a:rPr lang="en-US" b="1"/>
              <a:t>Get the Form Object in the View:</a:t>
            </a:r>
            <a:r>
              <a:rPr lang="en-US"/>
              <a:t> In your Django view, you need to create an instance of the form class. This typically involves fetching data from the database, initializing the form with initial data, or creating a new form instance.</a:t>
            </a:r>
          </a:p>
          <a:p>
            <a:pPr>
              <a:buNone/>
            </a:pPr>
            <a:r>
              <a:rPr lang="en-US" b="1"/>
              <a:t>Pass the Form to the Template Context:</a:t>
            </a:r>
            <a:r>
              <a:rPr lang="en-US"/>
              <a:t> In the view, you pass the form instance to the template context. This makes the form available for rendering in the template. You usually use a dictionary to pass data to the template, including the form.</a:t>
            </a:r>
          </a:p>
          <a:p>
            <a:pPr>
              <a:buNone/>
            </a:pPr>
            <a:r>
              <a:rPr lang="en-US" b="1"/>
              <a:t>Expand the Form to HTML Markup in the Template:</a:t>
            </a:r>
            <a:r>
              <a:rPr lang="en-US"/>
              <a:t> In the template, you can use template tags and variables to render the form fields as HTML elements. The form's fields and their associated labels, input fields, error messages, and other attributes are rendered according to the form's definition.</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7209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Building a form</a:t>
            </a:r>
            <a:endParaRPr lang="en-US"/>
          </a:p>
          <a:p>
            <a:pPr>
              <a:buNone/>
            </a:pPr>
            <a:r>
              <a:rPr lang="en" b="1"/>
              <a:t>------------------------------------------------------------------------------------------------------</a:t>
            </a:r>
            <a:endParaRPr lang="en-US"/>
          </a:p>
          <a:p>
            <a:pPr>
              <a:buNone/>
            </a:pPr>
            <a:endParaRPr lang="en-US"/>
          </a:p>
          <a:p>
            <a:pPr>
              <a:buNone/>
            </a:pPr>
            <a:r>
              <a:rPr lang="en-US" b="1"/>
              <a:t>Building a form</a:t>
            </a:r>
            <a:endParaRPr lang="en-US"/>
          </a:p>
          <a:p>
            <a:pPr>
              <a:buNone/>
            </a:pPr>
            <a:endParaRPr lang="en-US" b="1"/>
          </a:p>
          <a:p>
            <a:pPr marL="0" indent="0">
              <a:buNone/>
            </a:pPr>
            <a:r>
              <a:rPr lang="en-US" b="1"/>
              <a:t>The work that needs to be done</a:t>
            </a:r>
            <a:endParaRPr lang="en-US"/>
          </a:p>
          <a:p>
            <a:pPr marL="0" indent="0">
              <a:buNone/>
            </a:pPr>
            <a:r>
              <a:rPr lang="en-US"/>
              <a:t>Suppose you want to create a simple form on your website, in order to obtain the user’s name. You’d need something like this in your template:</a:t>
            </a:r>
          </a:p>
          <a:p>
            <a:pPr marL="0" lvl="1" indent="0">
              <a:buNone/>
            </a:pPr>
            <a:endParaRPr lang="en-US"/>
          </a:p>
          <a:p>
            <a:pPr marL="0" lvl="1" indent="0">
              <a:buNone/>
            </a:pPr>
            <a:r>
              <a:rPr lang="en-US"/>
              <a:t>&lt;form action="/your-name/" method="post"&gt;</a:t>
            </a:r>
          </a:p>
          <a:p>
            <a:pPr marL="0" lvl="1" indent="0">
              <a:buNone/>
            </a:pPr>
            <a:r>
              <a:rPr lang="en-US"/>
              <a:t>    &lt;label for="</a:t>
            </a:r>
            <a:r>
              <a:rPr lang="en-US" err="1"/>
              <a:t>your_name</a:t>
            </a:r>
            <a:r>
              <a:rPr lang="en-US"/>
              <a:t>"&gt;Your name: &lt;/label&gt;</a:t>
            </a:r>
          </a:p>
          <a:p>
            <a:pPr marL="0" lvl="1" indent="0">
              <a:buNone/>
            </a:pPr>
            <a:r>
              <a:rPr lang="en-US"/>
              <a:t>    &lt;input id="</a:t>
            </a:r>
            <a:r>
              <a:rPr lang="en-US" err="1"/>
              <a:t>your_name</a:t>
            </a:r>
            <a:r>
              <a:rPr lang="en-US"/>
              <a:t>" type="text" name="</a:t>
            </a:r>
            <a:r>
              <a:rPr lang="en-US" err="1"/>
              <a:t>your_name</a:t>
            </a:r>
            <a:r>
              <a:rPr lang="en-US"/>
              <a:t>" value="{{ </a:t>
            </a:r>
            <a:r>
              <a:rPr lang="en-US" err="1"/>
              <a:t>current_name</a:t>
            </a:r>
            <a:r>
              <a:rPr lang="en-US"/>
              <a:t> }}"&gt;</a:t>
            </a:r>
          </a:p>
          <a:p>
            <a:pPr marL="0" lvl="1" indent="0">
              <a:buNone/>
            </a:pPr>
            <a:r>
              <a:rPr lang="en-US"/>
              <a:t>    &lt;input type="submit" value="OK"&gt;</a:t>
            </a:r>
          </a:p>
          <a:p>
            <a:pPr marL="0" lvl="1" indent="0">
              <a:buNone/>
            </a:pPr>
            <a:r>
              <a:rPr lang="en-US"/>
              <a:t>&lt;/form&gt;</a:t>
            </a:r>
          </a:p>
          <a:p>
            <a:pPr marL="0" lvl="1" indent="0">
              <a:buNone/>
            </a:pPr>
            <a:endParaRPr lang="en-US"/>
          </a:p>
          <a:p>
            <a:pPr marL="0" indent="0">
              <a:buNone/>
            </a:pPr>
            <a:endParaRPr lang="en-US"/>
          </a:p>
          <a:p>
            <a:pPr marL="0" indent="0">
              <a:buNone/>
            </a:pPr>
            <a:r>
              <a:rPr lang="en-US"/>
              <a:t>This tells the browser to return the form data to the URL </a:t>
            </a:r>
            <a:r>
              <a:rPr lang="en-US" b="1"/>
              <a:t>/your-name/, </a:t>
            </a:r>
            <a:r>
              <a:rPr lang="en-US"/>
              <a:t>using the </a:t>
            </a:r>
            <a:r>
              <a:rPr lang="en-US" b="1"/>
              <a:t>POST</a:t>
            </a:r>
            <a:r>
              <a:rPr lang="en-US"/>
              <a:t> method. It will display a text field, labeled “Your name:”, and a button marked “OK”. If the template context contains a </a:t>
            </a:r>
            <a:r>
              <a:rPr lang="en-US" b="1" err="1"/>
              <a:t>current_name</a:t>
            </a:r>
            <a:r>
              <a:rPr lang="en-US" b="1"/>
              <a:t> </a:t>
            </a:r>
            <a:r>
              <a:rPr lang="en-US"/>
              <a:t>variable, that will be used to pre-fill the </a:t>
            </a:r>
            <a:r>
              <a:rPr lang="en-US" b="1" err="1"/>
              <a:t>your_name</a:t>
            </a:r>
            <a:r>
              <a:rPr lang="en-US" b="1"/>
              <a:t> </a:t>
            </a:r>
            <a:r>
              <a:rPr lang="en-US"/>
              <a:t>field.</a:t>
            </a:r>
          </a:p>
          <a:p>
            <a:pPr>
              <a:buNone/>
            </a:pPr>
            <a:endParaRPr lang="en-US" b="1"/>
          </a:p>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71031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Instantiating Forms</a:t>
            </a:r>
            <a:endParaRPr lang="en-US"/>
          </a:p>
          <a:p>
            <a:pPr>
              <a:buNone/>
            </a:pPr>
            <a:r>
              <a:rPr lang="en" b="1"/>
              <a:t>------------------------------------------------------------------------------------------------------</a:t>
            </a:r>
            <a:endParaRPr lang="en-US"/>
          </a:p>
          <a:p>
            <a:pPr>
              <a:buNone/>
            </a:pPr>
            <a:endParaRPr lang="en-US"/>
          </a:p>
          <a:p>
            <a:pPr>
              <a:buNone/>
            </a:pPr>
            <a:r>
              <a:rPr lang="en-US" b="1"/>
              <a:t>Instantiating Forms:</a:t>
            </a:r>
            <a:r>
              <a:rPr lang="en-US"/>
              <a:t> To create an instance of a form in your view</a:t>
            </a:r>
          </a:p>
          <a:p>
            <a:pPr>
              <a:buNone/>
            </a:pPr>
            <a:endParaRPr lang="en-US"/>
          </a:p>
          <a:p>
            <a:pPr>
              <a:buNone/>
            </a:pPr>
            <a:r>
              <a:rPr lang="en-US" b="1"/>
              <a:t>Form Rendering in Template:</a:t>
            </a:r>
            <a:r>
              <a:rPr lang="en-US"/>
              <a:t> In your template, you can render the form using template tags and variables. The rendering includes labels, input fields, error messages, and any specified widgets:</a:t>
            </a:r>
          </a:p>
          <a:p>
            <a:pPr>
              <a:buNone/>
            </a:pPr>
            <a:r>
              <a:rPr lang="en-US"/>
              <a:t>html</a:t>
            </a:r>
            <a:br>
              <a:rPr lang="en-US"/>
            </a:br>
            <a:endParaRPr lang="en-US"/>
          </a:p>
          <a:p>
            <a:pPr>
              <a:buNone/>
            </a:pPr>
            <a:r>
              <a:rPr lang="en-US" b="1"/>
              <a:t>Handling Form Submission:</a:t>
            </a:r>
            <a:r>
              <a:rPr lang="en-US"/>
              <a:t> When the form is submitted, you need to handle the submission in your view. You can access the submitted data using </a:t>
            </a:r>
            <a:r>
              <a:rPr lang="en-US" b="1" err="1"/>
              <a:t>request.POST</a:t>
            </a:r>
            <a:r>
              <a:rPr lang="en-US"/>
              <a:t> and bind it to the form instance for validation:</a:t>
            </a:r>
          </a:p>
          <a:p>
            <a:pPr>
              <a:buNone/>
            </a:pPr>
            <a:r>
              <a:rPr lang="en-US" b="1"/>
              <a:t>Displaying Validation Errors:</a:t>
            </a:r>
            <a:r>
              <a:rPr lang="en-US"/>
              <a:t> If the form data is not valid, the form will contain validation errors. You can access these errors in the template and display them next to the corresponding fields: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079406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endParaRPr lang="en-US"/>
          </a:p>
          <a:p>
            <a:pPr>
              <a:buNone/>
            </a:pPr>
            <a:r>
              <a:rPr lang="en" b="1"/>
              <a:t>In this slide - Trainer will  briefing  the students about </a:t>
            </a:r>
            <a:r>
              <a:rPr lang="en-US" b="1"/>
              <a:t>Get and Post Method  Building a form (Continued)</a:t>
            </a:r>
            <a:endParaRPr lang="en-US"/>
          </a:p>
          <a:p>
            <a:pPr>
              <a:buNone/>
            </a:pPr>
            <a:r>
              <a:rPr lang="en-US"/>
              <a:t>----------------------------------------------------------------------------------------------------------</a:t>
            </a:r>
          </a:p>
          <a:p>
            <a:pPr marL="0" indent="0">
              <a:buNone/>
            </a:pPr>
            <a:r>
              <a:rPr lang="en-US"/>
              <a:t>You’ll need a view that renders the template containing the HTML form, and that can supply the </a:t>
            </a:r>
            <a:r>
              <a:rPr lang="en-US" b="1" err="1"/>
              <a:t>current_name</a:t>
            </a:r>
            <a:r>
              <a:rPr lang="en-US" b="1"/>
              <a:t> </a:t>
            </a:r>
            <a:r>
              <a:rPr lang="en-US"/>
              <a:t>field as appropriate.</a:t>
            </a:r>
          </a:p>
          <a:p>
            <a:pPr marL="0" indent="0">
              <a:buNone/>
            </a:pPr>
            <a:r>
              <a:rPr lang="en-US"/>
              <a:t>When the form is submitted, the </a:t>
            </a:r>
            <a:r>
              <a:rPr lang="en-US" b="1"/>
              <a:t>POST</a:t>
            </a:r>
            <a:r>
              <a:rPr lang="en-US"/>
              <a:t> request which is sent to the server will contain the form data.</a:t>
            </a:r>
          </a:p>
          <a:p>
            <a:pPr marL="0" indent="0">
              <a:buNone/>
            </a:pPr>
            <a:r>
              <a:rPr lang="en-US"/>
              <a:t>Now you’ll also need a view corresponding to that </a:t>
            </a:r>
            <a:r>
              <a:rPr lang="en-US" b="1"/>
              <a:t>/your-name/ </a:t>
            </a:r>
            <a:r>
              <a:rPr lang="en-US"/>
              <a:t>URL which will find the appropriate key/value pairs in the request, and then process them.</a:t>
            </a:r>
          </a:p>
          <a:p>
            <a:pPr marL="0" indent="0">
              <a:buNone/>
            </a:pPr>
            <a:endParaRPr lang="en-US"/>
          </a:p>
          <a:p>
            <a:pPr marL="0" indent="0">
              <a:buNone/>
            </a:pPr>
            <a:r>
              <a:rPr lang="en-US"/>
              <a:t>This is a very simple form. In practice, a form might contain dozens or hundreds of fields, many of which might need to be pre-populated, and we might expect the user to work through the edit-submit cycle several times before concluding the operation.</a:t>
            </a:r>
          </a:p>
          <a:p>
            <a:pPr marL="0" indent="0">
              <a:buNone/>
            </a:pPr>
            <a:endParaRPr lang="en-US"/>
          </a:p>
          <a:p>
            <a:pPr marL="0" indent="0">
              <a:buNone/>
            </a:pPr>
            <a:r>
              <a:rPr lang="en-US"/>
              <a:t>We might require some validation to occur in the browser, even before the form is submitted; we might want to use much more complex fields, that allow the user to do things like pick dates from a calendar and so on.</a:t>
            </a:r>
          </a:p>
          <a:p>
            <a:pPr marL="0" indent="0">
              <a:buNone/>
            </a:pPr>
            <a:r>
              <a:rPr lang="en-US"/>
              <a:t>At this point it’s much easier to get Django to do most of this work for us.</a:t>
            </a:r>
          </a:p>
          <a:p>
            <a:pPr>
              <a:buNone/>
            </a:pPr>
            <a:endParaRPr lang="en-US"/>
          </a:p>
          <a:p>
            <a:pPr marL="15875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8479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Get and Post Method Building a form</a:t>
            </a:r>
            <a:endParaRPr lang="en-US"/>
          </a:p>
          <a:p>
            <a:pPr>
              <a:buNone/>
            </a:pPr>
            <a:r>
              <a:rPr lang="en-US" b="1"/>
              <a:t>-----------------------------------------------------------------------------------------------------------</a:t>
            </a:r>
          </a:p>
          <a:p>
            <a:pPr>
              <a:buNone/>
            </a:pPr>
            <a:endParaRPr lang="en-US" b="1"/>
          </a:p>
          <a:p>
            <a:pPr>
              <a:buNone/>
            </a:pPr>
            <a:r>
              <a:rPr lang="en-US"/>
              <a:t>It seems like you're referring to the process of defining a form class in Django. The </a:t>
            </a:r>
            <a:r>
              <a:rPr lang="en-US" b="1"/>
              <a:t>forms.py</a:t>
            </a:r>
            <a:r>
              <a:rPr lang="en-US"/>
              <a:t> file is where you define your form classes using Django's built-in </a:t>
            </a:r>
            <a:r>
              <a:rPr lang="en-US" b="1"/>
              <a:t>Form</a:t>
            </a:r>
            <a:r>
              <a:rPr lang="en-US"/>
              <a:t> class or </a:t>
            </a:r>
            <a:r>
              <a:rPr lang="en-US" b="1" err="1"/>
              <a:t>ModelForm</a:t>
            </a:r>
            <a:r>
              <a:rPr lang="en-US"/>
              <a:t> class for database models. </a:t>
            </a:r>
          </a:p>
          <a:p>
            <a:pPr>
              <a:buNone/>
            </a:pPr>
            <a:r>
              <a:rPr lang="en-US" b="1"/>
              <a:t>Creating a Form Class in forms.py:</a:t>
            </a:r>
            <a:endParaRPr lang="en-US"/>
          </a:p>
          <a:p>
            <a:pPr>
              <a:buNone/>
            </a:pPr>
            <a:r>
              <a:rPr lang="en-US"/>
              <a:t>In your Django project, you typically create a </a:t>
            </a:r>
            <a:r>
              <a:rPr lang="en-US" b="1"/>
              <a:t>forms.py</a:t>
            </a:r>
            <a:r>
              <a:rPr lang="en-US"/>
              <a:t> file within the app directory to define your form classes. Here's an example of creating a simple form class that inherits from </a:t>
            </a:r>
            <a:r>
              <a:rPr lang="en-US" b="1" err="1"/>
              <a:t>forms.Form</a:t>
            </a:r>
            <a:r>
              <a:rPr lang="en-US"/>
              <a:t>:</a:t>
            </a:r>
          </a:p>
          <a:p>
            <a:pPr marL="171450" indent="-171450"/>
            <a:r>
              <a:rPr lang="en-US"/>
              <a:t>Create a file named </a:t>
            </a:r>
            <a:r>
              <a:rPr lang="en-US" b="1"/>
              <a:t>forms.py</a:t>
            </a:r>
            <a:r>
              <a:rPr lang="en-US"/>
              <a:t> within your app's directory.</a:t>
            </a:r>
          </a:p>
          <a:p>
            <a:pPr marL="171450" indent="-171450"/>
            <a:r>
              <a:rPr lang="en-US"/>
              <a:t>Import the necessary modules and classes from Django.</a:t>
            </a:r>
          </a:p>
          <a:p>
            <a:pPr marL="171450" indent="-171450"/>
            <a:r>
              <a:rPr lang="en-US"/>
              <a:t>Define your form class, inheriting from </a:t>
            </a:r>
            <a:r>
              <a:rPr lang="en-US" b="1" err="1"/>
              <a:t>forms.Form</a:t>
            </a:r>
            <a:r>
              <a:rPr lang="en-US"/>
              <a:t>.</a:t>
            </a:r>
          </a:p>
          <a:p>
            <a:pPr marL="171450" indent="-171450"/>
            <a:r>
              <a:rPr lang="en-US"/>
              <a:t>Define the form fields as class attributes, using the appropriate field classes from </a:t>
            </a:r>
            <a:r>
              <a:rPr lang="en-US" b="1" err="1"/>
              <a:t>django.forms</a:t>
            </a:r>
            <a:r>
              <a:rPr lang="en-US"/>
              <a:t>.</a:t>
            </a:r>
          </a:p>
          <a:p>
            <a:pPr>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07419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Handling Form Submission in a View</a:t>
            </a:r>
            <a:endParaRPr lang="en-US"/>
          </a:p>
          <a:p>
            <a:pPr marL="158750" indent="0">
              <a:buNone/>
            </a:pPr>
            <a:r>
              <a:rPr lang="en-US"/>
              <a:t>-------------------------------------------------------------------------------------------------</a:t>
            </a:r>
          </a:p>
          <a:p>
            <a:pPr marL="158750" indent="0">
              <a:buNone/>
            </a:pPr>
            <a:r>
              <a:rPr lang="en-US"/>
              <a:t> After rendering the form in your template, you'll need to handle form submissions in your view. This involves validating the submitted data, processing it, and responding accordingly. To handle form submissions, you typically check the request method and validate the form data.</a:t>
            </a:r>
          </a:p>
          <a:p>
            <a:pPr marL="158750" indent="0">
              <a:buNone/>
            </a:pPr>
            <a:r>
              <a:rPr lang="en-US" b="1"/>
              <a:t>Displaying Form Validation Errors:</a:t>
            </a:r>
            <a:r>
              <a:rPr lang="en-US"/>
              <a:t> If the submitted form data is not valid, the form will contain validation errors. You can access these errors in the template and display them alongside the corresponding form fields using </a:t>
            </a:r>
            <a:r>
              <a:rPr lang="en-US" b="1"/>
              <a:t>{{ </a:t>
            </a:r>
            <a:r>
              <a:rPr lang="en-US" b="1" err="1"/>
              <a:t>form.field_name.errors</a:t>
            </a:r>
            <a:r>
              <a:rPr lang="en-US" b="1"/>
              <a:t> }}</a:t>
            </a:r>
            <a:r>
              <a:rPr lang="en-US"/>
              <a:t>.</a:t>
            </a:r>
          </a:p>
          <a:p>
            <a:pPr marL="158750" indent="0">
              <a:buNone/>
            </a:pPr>
            <a:r>
              <a:rPr lang="en-US" b="1"/>
              <a:t>Displaying Initial Data and Customizing Form Rendering:</a:t>
            </a:r>
            <a:r>
              <a:rPr lang="en-US"/>
              <a:t> You can prepopulate the form with initial data by passing a dictionary to the form's </a:t>
            </a:r>
            <a:r>
              <a:rPr lang="en-US" b="1"/>
              <a:t>initial</a:t>
            </a:r>
            <a:r>
              <a:rPr lang="en-US"/>
              <a:t> parameter when creating the form instance. You can also customize the appearance and behavior of the form fields by using different widgets, labels, help text, and more.</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132284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Handling Form Submission in a View</a:t>
            </a:r>
            <a:endParaRPr lang="en-US"/>
          </a:p>
          <a:p>
            <a:pPr marL="158750" indent="0">
              <a:buNone/>
            </a:pPr>
            <a:r>
              <a:rPr lang="en-US"/>
              <a:t>-------------------------------------------------------------------------------------------------</a:t>
            </a:r>
          </a:p>
          <a:p>
            <a:pPr marL="158750" indent="0">
              <a:buNone/>
            </a:pPr>
            <a:endParaRPr lang="en" b="1"/>
          </a:p>
          <a:p>
            <a:r>
              <a:rPr lang="en-US" b="1"/>
              <a:t>&lt;label for="</a:t>
            </a:r>
            <a:r>
              <a:rPr lang="en-US" b="1" err="1"/>
              <a:t>your_name</a:t>
            </a:r>
            <a:r>
              <a:rPr lang="en-US" b="1"/>
              <a:t>"&gt;Your name: &lt;/label&gt;</a:t>
            </a:r>
            <a:r>
              <a:rPr lang="en-US"/>
              <a:t>:</a:t>
            </a:r>
          </a:p>
          <a:p>
            <a:pPr lvl="1"/>
            <a:r>
              <a:rPr lang="en-US"/>
              <a:t>The </a:t>
            </a:r>
            <a:r>
              <a:rPr lang="en-US" b="1"/>
              <a:t>&lt;label&gt;</a:t>
            </a:r>
            <a:r>
              <a:rPr lang="en-US"/>
              <a:t> element is used to create a label for an associated form input field.</a:t>
            </a:r>
          </a:p>
          <a:p>
            <a:pPr lvl="1"/>
            <a:r>
              <a:rPr lang="en-US"/>
              <a:t>The </a:t>
            </a:r>
            <a:r>
              <a:rPr lang="en-US" b="1"/>
              <a:t>for</a:t>
            </a:r>
            <a:r>
              <a:rPr lang="en-US"/>
              <a:t> attribute of the </a:t>
            </a:r>
            <a:r>
              <a:rPr lang="en-US" b="1"/>
              <a:t>&lt;label&gt;</a:t>
            </a:r>
            <a:r>
              <a:rPr lang="en-US"/>
              <a:t> specifies which form element the label is associated with. In this case, it's linked to the input with </a:t>
            </a:r>
            <a:r>
              <a:rPr lang="en-US" b="1"/>
              <a:t>id="</a:t>
            </a:r>
            <a:r>
              <a:rPr lang="en-US" b="1" err="1"/>
              <a:t>your_name</a:t>
            </a:r>
            <a:r>
              <a:rPr lang="en-US" b="1"/>
              <a:t>"</a:t>
            </a:r>
            <a:r>
              <a:rPr lang="en-US"/>
              <a:t>.</a:t>
            </a:r>
          </a:p>
          <a:p>
            <a:r>
              <a:rPr lang="en-US" b="1"/>
              <a:t>&lt;input id="</a:t>
            </a:r>
            <a:r>
              <a:rPr lang="en-US" b="1" err="1"/>
              <a:t>your_name</a:t>
            </a:r>
            <a:r>
              <a:rPr lang="en-US" b="1"/>
              <a:t>" type="text" name="</a:t>
            </a:r>
            <a:r>
              <a:rPr lang="en-US" b="1" err="1"/>
              <a:t>your_name</a:t>
            </a:r>
            <a:r>
              <a:rPr lang="en-US" b="1"/>
              <a:t>" </a:t>
            </a:r>
            <a:r>
              <a:rPr lang="en-US" b="1" err="1"/>
              <a:t>maxlength</a:t>
            </a:r>
            <a:r>
              <a:rPr lang="en-US" b="1"/>
              <a:t>="100" required&gt;</a:t>
            </a:r>
            <a:r>
              <a:rPr lang="en-US"/>
              <a:t>:</a:t>
            </a:r>
          </a:p>
          <a:p>
            <a:pPr lvl="1"/>
            <a:r>
              <a:rPr lang="en-US"/>
              <a:t>The </a:t>
            </a:r>
            <a:r>
              <a:rPr lang="en-US" b="1"/>
              <a:t>&lt;input&gt;</a:t>
            </a:r>
            <a:r>
              <a:rPr lang="en-US"/>
              <a:t> element is used to create various types of form input fields.</a:t>
            </a:r>
          </a:p>
          <a:p>
            <a:pPr marL="914400" lvl="1">
              <a:buChar char="○"/>
            </a:pPr>
            <a:r>
              <a:rPr lang="en-US"/>
              <a:t>The </a:t>
            </a:r>
            <a:r>
              <a:rPr lang="en-US" b="1"/>
              <a:t>id</a:t>
            </a:r>
            <a:r>
              <a:rPr lang="en-US"/>
              <a:t> attribute uniquely identifies the input field. It matches the </a:t>
            </a:r>
            <a:r>
              <a:rPr lang="en-US" b="1"/>
              <a:t>for</a:t>
            </a:r>
            <a:r>
              <a:rPr lang="en-US"/>
              <a:t> attribute of the associated label.</a:t>
            </a:r>
          </a:p>
          <a:p>
            <a:pPr marL="914400" lvl="1">
              <a:buChar char="○"/>
            </a:pPr>
            <a:r>
              <a:rPr lang="en-US"/>
              <a:t>The </a:t>
            </a:r>
            <a:r>
              <a:rPr lang="en-US" b="1"/>
              <a:t>type="text"</a:t>
            </a:r>
            <a:r>
              <a:rPr lang="en-US"/>
              <a:t> attribute indicates that this is a text input field.</a:t>
            </a:r>
          </a:p>
          <a:p>
            <a:pPr marL="914400" lvl="1">
              <a:buChar char="○"/>
            </a:pPr>
            <a:r>
              <a:rPr lang="en-US"/>
              <a:t>The </a:t>
            </a:r>
            <a:r>
              <a:rPr lang="en-US" b="1"/>
              <a:t>name</a:t>
            </a:r>
            <a:r>
              <a:rPr lang="en-US"/>
              <a:t> attribute defines the name of the input field. This name is used to identify the field when the form is submitted.</a:t>
            </a:r>
          </a:p>
          <a:p>
            <a:pPr marL="914400" lvl="1">
              <a:buChar char="○"/>
            </a:pPr>
            <a:r>
              <a:rPr lang="en-US"/>
              <a:t>The </a:t>
            </a:r>
            <a:r>
              <a:rPr lang="en-US" b="1" err="1"/>
              <a:t>maxlength</a:t>
            </a:r>
            <a:r>
              <a:rPr lang="en-US" b="1"/>
              <a:t>="100"</a:t>
            </a:r>
            <a:r>
              <a:rPr lang="en-US"/>
              <a:t> attribute limits the maximum number of characters that can be entered into the field to 100 characters.</a:t>
            </a:r>
          </a:p>
          <a:p>
            <a:pPr marL="914400" lvl="1">
              <a:buChar char="○"/>
            </a:pPr>
            <a:r>
              <a:rPr lang="en-US"/>
              <a:t>The </a:t>
            </a:r>
            <a:r>
              <a:rPr lang="en-US" b="1"/>
              <a:t>required</a:t>
            </a:r>
            <a:r>
              <a:rPr lang="en-US"/>
              <a:t> attribute makes the field mandatory, ensuring that the user must enter a value before the form can be submitted.</a:t>
            </a:r>
          </a:p>
          <a:p>
            <a:pPr marL="914400">
              <a:buChar char="○"/>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1757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Handling Form Submission in a View</a:t>
            </a:r>
            <a:endParaRPr lang="en-US"/>
          </a:p>
          <a:p>
            <a:pPr marL="158750" indent="0">
              <a:buNone/>
            </a:pPr>
            <a:r>
              <a:rPr lang="en-US"/>
              <a:t>-------------------------------------------------------------------------------------------------</a:t>
            </a:r>
          </a:p>
          <a:p>
            <a:pPr marL="0" indent="0">
              <a:buNone/>
            </a:pPr>
            <a:endParaRPr lang="en-US"/>
          </a:p>
          <a:p>
            <a:pPr marL="0" indent="0">
              <a:buNone/>
            </a:pPr>
            <a:r>
              <a:rPr lang="en-US"/>
              <a:t>Form data sent back to a Django website is processed by a view, generally the same view which published the form. This allows us to reuse some of the same logic.</a:t>
            </a:r>
          </a:p>
          <a:p>
            <a:pPr marL="0" indent="0">
              <a:buNone/>
            </a:pPr>
            <a:r>
              <a:rPr lang="en-US"/>
              <a:t>To handle the form we need to instantiate it in the view for the URL where we want it to be published:</a:t>
            </a:r>
            <a:endParaRPr lang="en-IN"/>
          </a:p>
          <a:p>
            <a:pPr marL="158750" indent="0">
              <a:buNone/>
            </a:pPr>
            <a:endParaRPr lang="en-IN"/>
          </a:p>
          <a:p>
            <a:pPr marL="158750" indent="0">
              <a:buNone/>
            </a:pPr>
            <a:r>
              <a:rPr lang="en-IN"/>
              <a:t>Inside of the </a:t>
            </a:r>
            <a:r>
              <a:rPr lang="en-IN" err="1"/>
              <a:t>CreatePost</a:t>
            </a:r>
            <a:r>
              <a:rPr lang="en-IN"/>
              <a:t> view we need to do the following:</a:t>
            </a:r>
            <a:endParaRPr lang="en-US"/>
          </a:p>
          <a:p>
            <a:r>
              <a:rPr lang="en-IN"/>
              <a:t>retrieve the data sent to us in the POST request</a:t>
            </a:r>
          </a:p>
          <a:p>
            <a:r>
              <a:rPr lang="en-IN"/>
              <a:t>create a Post in our DB based on that data</a:t>
            </a:r>
          </a:p>
          <a:p>
            <a:r>
              <a:rPr lang="en-IN"/>
              <a:t>tell the client to reload the page to reflect the updated DB</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11819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Django </a:t>
            </a:r>
            <a:r>
              <a:rPr lang="en-US" b="1"/>
              <a:t>Form Submission in a View</a:t>
            </a:r>
            <a:endParaRPr lang="en-US"/>
          </a:p>
          <a:p>
            <a:pPr marL="158750" indent="0">
              <a:buNone/>
            </a:pPr>
            <a:r>
              <a:rPr lang="en-US"/>
              <a:t>-------------------------------------------------------------------------------------------------</a:t>
            </a:r>
          </a:p>
          <a:p>
            <a:pPr marL="0" indent="0">
              <a:buNone/>
            </a:pPr>
            <a:endParaRPr lang="en-US"/>
          </a:p>
          <a:p>
            <a:pPr marL="0" indent="0">
              <a:buNone/>
            </a:pPr>
            <a:r>
              <a:rPr lang="en-US"/>
              <a:t>Form data sent back to a Django website is processed by a view, generally the same view which published the form. This allows us to reuse some of the same logic.</a:t>
            </a:r>
          </a:p>
          <a:p>
            <a:pPr marL="0" indent="0">
              <a:buNone/>
            </a:pPr>
            <a:r>
              <a:rPr lang="en-US"/>
              <a:t>To handle the form we need to instantiate it in the view for the URL where we want it to be published:</a:t>
            </a:r>
            <a:endParaRPr lang="en-IN"/>
          </a:p>
          <a:p>
            <a:pPr marL="158750" indent="0">
              <a:buNone/>
            </a:pPr>
            <a:endParaRPr lang="en-IN"/>
          </a:p>
          <a:p>
            <a:pPr marL="158750" indent="0">
              <a:buNone/>
            </a:pPr>
            <a:r>
              <a:rPr lang="en-IN"/>
              <a:t>Inside of the </a:t>
            </a:r>
            <a:r>
              <a:rPr lang="en-IN" err="1"/>
              <a:t>CreatePost</a:t>
            </a:r>
            <a:r>
              <a:rPr lang="en-IN"/>
              <a:t> view we need to do the following:</a:t>
            </a:r>
            <a:endParaRPr lang="en-US"/>
          </a:p>
          <a:p>
            <a:r>
              <a:rPr lang="en-IN"/>
              <a:t>retrieve the data sent to us in the POST request</a:t>
            </a:r>
          </a:p>
          <a:p>
            <a:r>
              <a:rPr lang="en-IN"/>
              <a:t>create a Post in our DB based on that data</a:t>
            </a:r>
          </a:p>
          <a:p>
            <a:r>
              <a:rPr lang="en-IN"/>
              <a:t>tell the client to reload the page to reflect the updated DB</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1944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install </a:t>
            </a:r>
            <a:r>
              <a:rPr lang="en" b="1" err="1"/>
              <a:t>django</a:t>
            </a:r>
            <a:endParaRPr lang="en-US" err="1"/>
          </a:p>
          <a:p>
            <a:pPr marL="0" indent="0">
              <a:buNone/>
            </a:pPr>
            <a:endParaRPr lang="en-US" b="1"/>
          </a:p>
          <a:p>
            <a:pPr marL="0" indent="0">
              <a:buNone/>
            </a:pPr>
            <a:r>
              <a:rPr lang="en" b="1"/>
              <a:t>---------------------------------------------------</a:t>
            </a:r>
            <a:endParaRPr lang="en-US"/>
          </a:p>
          <a:p>
            <a:pPr>
              <a:buNone/>
            </a:pPr>
            <a:r>
              <a:rPr lang="en-US" b="1"/>
              <a:t>1. Install Python:</a:t>
            </a:r>
            <a:r>
              <a:rPr lang="en-US"/>
              <a:t> Before installing Django, make sure you have Python installed on your system. You can download Python from the official website: </a:t>
            </a:r>
            <a:r>
              <a:rPr lang="en-US" u="sng">
                <a:hlinkClick r:id="rId3"/>
              </a:rPr>
              <a:t>https://www.python.org/downloads/</a:t>
            </a:r>
            <a:endParaRPr lang="en-US"/>
          </a:p>
          <a:p>
            <a:pPr>
              <a:buNone/>
            </a:pPr>
            <a:r>
              <a:rPr lang="en-US" b="1"/>
              <a:t>2. Install Django:</a:t>
            </a:r>
            <a:r>
              <a:rPr lang="en-US"/>
              <a:t> Once you have Python installed, you can use </a:t>
            </a:r>
            <a:r>
              <a:rPr lang="en-US" b="0"/>
              <a:t>the </a:t>
            </a:r>
            <a:r>
              <a:rPr lang="en-US"/>
              <a:t>package manager </a:t>
            </a:r>
            <a:r>
              <a:rPr lang="en-US" b="1"/>
              <a:t>pip</a:t>
            </a:r>
            <a:r>
              <a:rPr lang="en-US"/>
              <a:t> to install Django.</a:t>
            </a:r>
          </a:p>
          <a:p>
            <a:pPr>
              <a:buNone/>
            </a:pPr>
            <a:r>
              <a:rPr lang="en-US"/>
              <a:t>Open your command prompt or terminal and run: pip install </a:t>
            </a:r>
            <a:r>
              <a:rPr lang="en-US" err="1"/>
              <a:t>django</a:t>
            </a:r>
            <a:endParaRPr lang="en-US"/>
          </a:p>
          <a:p>
            <a:pPr>
              <a:buNone/>
            </a:pPr>
            <a:endParaRPr lang="en-US"/>
          </a:p>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701772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GET and POST</a:t>
            </a:r>
            <a:endParaRPr lang="en-US"/>
          </a:p>
          <a:p>
            <a:pPr marL="158750" indent="0">
              <a:buNone/>
            </a:pPr>
            <a:r>
              <a:rPr lang="en-US"/>
              <a:t>-------------------------------------------------------------------------------------------------</a:t>
            </a:r>
          </a:p>
          <a:p>
            <a:pPr marL="158750" indent="0">
              <a:buNone/>
            </a:pPr>
            <a:endParaRPr lang="en-US"/>
          </a:p>
          <a:p>
            <a:r>
              <a:rPr lang="en-US"/>
              <a:t>If we arrive at this view with a </a:t>
            </a:r>
            <a:r>
              <a:rPr lang="en-US" b="1"/>
              <a:t>GET </a:t>
            </a:r>
            <a:r>
              <a:rPr lang="en-US"/>
              <a:t>request, it will create an empty form instance and place it in the template context to be rendered. This is what we can expect to happen the first time we visit the URL.</a:t>
            </a:r>
          </a:p>
          <a:p>
            <a:endParaRPr lang="en-US"/>
          </a:p>
          <a:p>
            <a:r>
              <a:rPr lang="en-US"/>
              <a:t>If the form is submitted using a POST request, the view will once again create a form instance and populate it with data from the request</a:t>
            </a:r>
            <a:r>
              <a:rPr lang="en-US" b="1"/>
              <a:t>: form = </a:t>
            </a:r>
            <a:r>
              <a:rPr lang="en-US" b="1" err="1"/>
              <a:t>NameForm</a:t>
            </a:r>
            <a:r>
              <a:rPr lang="en-US" b="1"/>
              <a:t>(</a:t>
            </a:r>
            <a:r>
              <a:rPr lang="en-US" b="1" err="1"/>
              <a:t>request.POST</a:t>
            </a:r>
            <a:r>
              <a:rPr lang="en-US" b="1"/>
              <a:t>) </a:t>
            </a:r>
            <a:r>
              <a:rPr lang="en-US"/>
              <a:t>This is called “binding data to the form” (it is now a bound form).</a:t>
            </a:r>
          </a:p>
          <a:p>
            <a:endParaRPr lang="en-US"/>
          </a:p>
          <a:p>
            <a:r>
              <a:rPr lang="en-US"/>
              <a:t>We call the form’s </a:t>
            </a:r>
            <a:r>
              <a:rPr lang="en-US" b="1" err="1"/>
              <a:t>is_valid</a:t>
            </a:r>
            <a:r>
              <a:rPr lang="en-US" b="1"/>
              <a:t>() </a:t>
            </a:r>
            <a:r>
              <a:rPr lang="en-US"/>
              <a:t>method; if it’s not </a:t>
            </a:r>
            <a:r>
              <a:rPr lang="en-US" b="1"/>
              <a:t>True</a:t>
            </a:r>
            <a:r>
              <a:rPr lang="en-US"/>
              <a:t>, we go back to the template with the form. This time the form is no longer empty (unbound) so the HTML form will be populated with the data previously submitted, where it can be edited and corrected as required.</a:t>
            </a:r>
          </a:p>
          <a:p>
            <a:endParaRPr lang="en-US"/>
          </a:p>
          <a:p>
            <a:r>
              <a:rPr lang="en-US"/>
              <a:t>If </a:t>
            </a:r>
            <a:r>
              <a:rPr lang="en-US" b="1" err="1"/>
              <a:t>is_valid</a:t>
            </a:r>
            <a:r>
              <a:rPr lang="en-US" b="1"/>
              <a:t>()</a:t>
            </a:r>
            <a:r>
              <a:rPr lang="en-US"/>
              <a:t> is </a:t>
            </a:r>
            <a:r>
              <a:rPr lang="en-US" b="1"/>
              <a:t>True</a:t>
            </a:r>
            <a:r>
              <a:rPr lang="en-US"/>
              <a:t>, we’ll now be able to find all the validated form data in its </a:t>
            </a:r>
            <a:r>
              <a:rPr lang="en-US" b="1" err="1"/>
              <a:t>cleaned_data</a:t>
            </a:r>
            <a:r>
              <a:rPr lang="en-US" b="1"/>
              <a:t> </a:t>
            </a:r>
            <a:r>
              <a:rPr lang="en-US"/>
              <a:t>attribute. We can use this data to update the database or do other processing before sending an HTTP redirect to the browser telling it where to go next.</a:t>
            </a:r>
          </a:p>
          <a:p>
            <a:endParaRPr lang="en-IN" b="1"/>
          </a:p>
          <a:p>
            <a:r>
              <a:rPr lang="en-IN" b="1" err="1"/>
              <a:t>Form.is_valid</a:t>
            </a:r>
            <a:r>
              <a:rPr lang="en-IN" b="1"/>
              <a:t>()</a:t>
            </a:r>
            <a:r>
              <a:rPr lang="en-IN" b="1">
                <a:hlinkClick r:id="rId3"/>
              </a:rPr>
              <a:t>¶</a:t>
            </a:r>
            <a:endParaRPr lang="en-IN"/>
          </a:p>
          <a:p>
            <a:r>
              <a:rPr lang="en-IN"/>
              <a:t>The primary task of a </a:t>
            </a:r>
            <a:r>
              <a:rPr lang="en-IN" b="1">
                <a:hlinkClick r:id="rId4"/>
              </a:rPr>
              <a:t>Form</a:t>
            </a:r>
            <a:r>
              <a:rPr lang="en-IN"/>
              <a:t> object is to validate data. With a bound </a:t>
            </a:r>
            <a:r>
              <a:rPr lang="en-IN" b="1">
                <a:hlinkClick r:id="rId4"/>
              </a:rPr>
              <a:t>Form</a:t>
            </a:r>
            <a:r>
              <a:rPr lang="en-IN"/>
              <a:t> instance, call the </a:t>
            </a:r>
            <a:r>
              <a:rPr lang="en-IN" b="1">
                <a:hlinkClick r:id="rId3"/>
              </a:rPr>
              <a:t>is_valid()</a:t>
            </a:r>
            <a:r>
              <a:rPr lang="en-IN"/>
              <a:t> method to run validation and return a </a:t>
            </a:r>
            <a:r>
              <a:rPr lang="en-IN" err="1"/>
              <a:t>boolean</a:t>
            </a:r>
            <a:r>
              <a:rPr lang="en-IN"/>
              <a:t> designating whether the data was valid:</a:t>
            </a:r>
          </a:p>
          <a:p>
            <a:endParaRPr lang="en-IN"/>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944078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GET and POST</a:t>
            </a:r>
            <a:endParaRPr lang="en-US"/>
          </a:p>
          <a:p>
            <a:pPr marL="158750" indent="0">
              <a:buNone/>
            </a:pPr>
            <a:r>
              <a:rPr lang="en-US"/>
              <a:t>-------------------------------------------------------------------------------------------------</a:t>
            </a:r>
            <a:endParaRPr lang="en-IN"/>
          </a:p>
          <a:p>
            <a:r>
              <a:rPr lang="en-IN"/>
              <a:t>Templates are the third and most important part of </a:t>
            </a:r>
            <a:r>
              <a:rPr lang="en-IN" u="sng">
                <a:hlinkClick r:id="rId3"/>
              </a:rPr>
              <a:t>Django’s MVT Structure</a:t>
            </a:r>
            <a:r>
              <a:rPr lang="en-IN"/>
              <a:t>. A template in Django is basically written in HTML, CSS, and </a:t>
            </a:r>
            <a:r>
              <a:rPr lang="en-IN" err="1"/>
              <a:t>Javascript</a:t>
            </a:r>
            <a:r>
              <a:rPr lang="en-IN"/>
              <a:t> in a .html file. Django framework efficiently handles and generates dynamically HTML web pages that are visible to the end-user. Django mainly functions with a backend so, in order to provide a frontend and provide a layout to our website, we use templates. There are two methods of adding the template to our website depending on our needs.</a:t>
            </a:r>
          </a:p>
          <a:p>
            <a:endParaRPr lang="en-IN"/>
          </a:p>
          <a:p>
            <a:r>
              <a:rPr lang="en-IN"/>
              <a:t>Using Django Templates</a:t>
            </a:r>
          </a:p>
          <a:p>
            <a:r>
              <a:rPr lang="en-IN"/>
              <a:t>Illustration of How to use templates in Django using an Example Project. Templates not only show static data but also the data from different databases connected to the application through a context dictionary. </a:t>
            </a:r>
          </a:p>
          <a:p>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09642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US" b="1"/>
              <a:t>GET and POST</a:t>
            </a:r>
            <a:endParaRPr lang="en-US"/>
          </a:p>
          <a:p>
            <a:pPr marL="158750" indent="0">
              <a:buNone/>
            </a:pPr>
            <a:r>
              <a:rPr lang="en-US"/>
              <a:t>-------------------------------------------------------------------------------------------------</a:t>
            </a:r>
          </a:p>
          <a:p>
            <a:pPr marL="158750" indent="0">
              <a:buNone/>
            </a:pPr>
            <a:r>
              <a:rPr lang="en-US"/>
              <a:t>Working with form templates in Django involves rendering form fields and handling their display and interactions.</a:t>
            </a:r>
          </a:p>
          <a:p>
            <a:pPr marL="158750" indent="0">
              <a:buNone/>
            </a:pPr>
            <a:r>
              <a:rPr lang="en-US" b="1"/>
              <a:t>Rendering Form Fields:</a:t>
            </a:r>
            <a:r>
              <a:rPr lang="en-US"/>
              <a:t> Django provides template tags to render form fields in your HTML templates. You can render the entire form or individual fields using these tags. </a:t>
            </a:r>
          </a:p>
          <a:p>
            <a:pPr marL="158750" indent="0">
              <a:buNone/>
            </a:pPr>
            <a:r>
              <a:rPr lang="en-US" b="1"/>
              <a:t>Displaying Labels, Errors, and Help Text:</a:t>
            </a:r>
            <a:r>
              <a:rPr lang="en-US"/>
              <a:t> You can use </a:t>
            </a:r>
            <a:r>
              <a:rPr lang="en-US" b="1"/>
              <a:t>{{ </a:t>
            </a:r>
            <a:r>
              <a:rPr lang="en-US" b="1" err="1"/>
              <a:t>form.field.label</a:t>
            </a:r>
            <a:r>
              <a:rPr lang="en-US" b="1"/>
              <a:t> }}</a:t>
            </a:r>
            <a:r>
              <a:rPr lang="en-US"/>
              <a:t>, </a:t>
            </a:r>
            <a:r>
              <a:rPr lang="en-US" b="1"/>
              <a:t>{{ </a:t>
            </a:r>
            <a:r>
              <a:rPr lang="en-US" b="1" err="1"/>
              <a:t>form.field.errors</a:t>
            </a:r>
            <a:r>
              <a:rPr lang="en-US" b="1"/>
              <a:t> }}</a:t>
            </a:r>
            <a:r>
              <a:rPr lang="en-US"/>
              <a:t>, and </a:t>
            </a:r>
            <a:r>
              <a:rPr lang="en-US" b="1"/>
              <a:t>{{ </a:t>
            </a:r>
            <a:r>
              <a:rPr lang="en-US" b="1" err="1"/>
              <a:t>form.field.help_text</a:t>
            </a:r>
            <a:r>
              <a:rPr lang="en-US" b="1"/>
              <a:t> }}</a:t>
            </a:r>
            <a:r>
              <a:rPr lang="en-US"/>
              <a:t> to display labels, error messages, and help text for form fields, respectively.</a:t>
            </a:r>
          </a:p>
          <a:p>
            <a:pPr marL="158750" indent="0">
              <a:buNone/>
            </a:pPr>
            <a:r>
              <a:rPr lang="en-US" b="1"/>
              <a:t>Styling Form Fields:</a:t>
            </a:r>
            <a:r>
              <a:rPr lang="en-US"/>
              <a:t> You can apply CSS classes and styles to form fields using the </a:t>
            </a:r>
            <a:r>
              <a:rPr lang="en-US" b="1" err="1"/>
              <a:t>attrs</a:t>
            </a:r>
            <a:r>
              <a:rPr lang="en-US"/>
              <a:t> attribute of the form fields.</a:t>
            </a:r>
          </a:p>
          <a:p>
            <a:pPr marL="158750" indent="0">
              <a:buNone/>
            </a:pPr>
            <a:r>
              <a:rPr lang="en-US" b="1"/>
              <a:t>Looping Through Form Fields:</a:t>
            </a:r>
            <a:r>
              <a:rPr lang="en-US"/>
              <a:t> If you want to loop through all form fields, you can use the </a:t>
            </a:r>
            <a:r>
              <a:rPr lang="en-US" b="1" err="1"/>
              <a:t>form.visible_fields</a:t>
            </a:r>
            <a:r>
              <a:rPr lang="en-US"/>
              <a:t> attribute. </a:t>
            </a:r>
          </a:p>
          <a:p>
            <a:pPr marL="158750" indent="0">
              <a:buNone/>
            </a:pPr>
            <a:r>
              <a:rPr lang="en-US" b="1"/>
              <a:t>Conditional Rendering:</a:t>
            </a:r>
            <a:r>
              <a:rPr lang="en-US"/>
              <a:t> You can conditionally render certain parts of your template based on form field values or other conditions: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83987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defRPr/>
            </a:pPr>
            <a:r>
              <a:rPr lang="en" b="1"/>
              <a:t>In this slide - Trainer will  briefing  the students about MVT Templates</a:t>
            </a:r>
            <a:endParaRPr lang="en-US" b="1"/>
          </a:p>
          <a:p>
            <a:pPr marL="158750" indent="0">
              <a:buNone/>
              <a:defRPr/>
            </a:pPr>
            <a:r>
              <a:rPr lang="en-US"/>
              <a:t>-------------------------------------------------------------------------------------------------</a:t>
            </a:r>
          </a:p>
          <a:p>
            <a:pPr marL="0" marR="0" lvl="0" indent="0" algn="l" defTabSz="914400">
              <a:lnSpc>
                <a:spcPct val="100000"/>
              </a:lnSpc>
              <a:spcBef>
                <a:spcPts val="0"/>
              </a:spcBef>
              <a:spcAft>
                <a:spcPts val="0"/>
              </a:spcAft>
              <a:buClrTx/>
              <a:buSzTx/>
              <a:buFontTx/>
              <a:buNone/>
              <a:tabLst/>
              <a:defRPr/>
            </a:pPr>
            <a:r>
              <a:rPr lang="en-US" sz="1100">
                <a:effectLst/>
                <a:latin typeface="Calibri"/>
                <a:ea typeface="Calibri" panose="020F0502020204030204" pitchFamily="34" charset="0"/>
                <a:cs typeface="Calibri"/>
              </a:rPr>
              <a:t>For example, many web frameworks provide libraries for database access, templating frameworks, and session management, and they often promote code reuse. Although they often target development of dynamic web sites, they are also applicable to static websites.</a:t>
            </a:r>
            <a:endParaRPr lang="en-IN" sz="1100">
              <a:effectLst/>
              <a:latin typeface="Calibri"/>
              <a:ea typeface="Calibri" panose="020F0502020204030204" pitchFamily="34" charset="0"/>
              <a:cs typeface="Calibri"/>
            </a:endParaRPr>
          </a:p>
          <a:p>
            <a:endParaRPr lang="en-IN"/>
          </a:p>
          <a:p>
            <a:r>
              <a:rPr lang="en-IN"/>
              <a:t>Django is based on </a:t>
            </a:r>
            <a:r>
              <a:rPr lang="en-IN" b="1"/>
              <a:t>MVT (Model-View-Template)</a:t>
            </a:r>
            <a:r>
              <a:rPr lang="en-IN"/>
              <a:t> architecture. MVT is a software design pattern for developing a web application. </a:t>
            </a:r>
          </a:p>
          <a:p>
            <a:endParaRPr lang="en-IN" b="1"/>
          </a:p>
          <a:p>
            <a:pPr marL="158750" indent="0">
              <a:buNone/>
            </a:pPr>
            <a:r>
              <a:rPr lang="en-IN" b="1"/>
              <a:t>MVT Structure has the following three parts – </a:t>
            </a:r>
            <a:endParaRPr lang="en-IN"/>
          </a:p>
          <a:p>
            <a:r>
              <a:rPr lang="en-IN" b="1"/>
              <a:t>Model</a:t>
            </a:r>
          </a:p>
          <a:p>
            <a:r>
              <a:rPr lang="en-IN" b="1"/>
              <a:t>View</a:t>
            </a:r>
          </a:p>
          <a:p>
            <a:r>
              <a:rPr lang="en-IN" b="1"/>
              <a:t>Template</a:t>
            </a:r>
          </a:p>
          <a:p>
            <a:endParaRPr lang="en-IN"/>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182521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Template Language</a:t>
            </a:r>
            <a:endParaRPr lang="en-US"/>
          </a:p>
          <a:p>
            <a:pPr marL="158750" indent="0">
              <a:buNone/>
            </a:pPr>
            <a:r>
              <a:rPr lang="en-US"/>
              <a:t>-------------------------------------------------------------------------------------------------</a:t>
            </a:r>
          </a:p>
          <a:p>
            <a:pPr>
              <a:buNone/>
            </a:pPr>
            <a:r>
              <a:rPr lang="en-US"/>
              <a:t>Django focuses on making it faster and easier to build a web application. One way it does this is with the Template Language that is used to format and display content.</a:t>
            </a:r>
          </a:p>
          <a:p>
            <a:pPr>
              <a:buNone/>
            </a:pPr>
            <a:r>
              <a:rPr lang="en-US"/>
              <a:t>Django comes with its own template language that is based on the popular </a:t>
            </a:r>
            <a:r>
              <a:rPr lang="en-US">
                <a:hlinkClick r:id="rId3"/>
              </a:rPr>
              <a:t>Jinja2 template engine</a:t>
            </a:r>
            <a:r>
              <a:rPr lang="en-US"/>
              <a:t> and adds some features that make it better suited for web development.</a:t>
            </a:r>
            <a:endParaRPr lang="en-GB"/>
          </a:p>
          <a:p>
            <a:pPr>
              <a:buNone/>
            </a:pPr>
            <a:endParaRPr lang="en-US">
              <a:latin typeface="Calibri"/>
              <a:cs typeface="Calibri"/>
            </a:endParaRPr>
          </a:p>
          <a:p>
            <a:pPr>
              <a:buNone/>
            </a:pPr>
            <a:r>
              <a:rPr lang="en-US" b="1"/>
              <a:t>What is Django Template Language?</a:t>
            </a:r>
            <a:endParaRPr lang="en-US"/>
          </a:p>
          <a:p>
            <a:pPr>
              <a:buNone/>
            </a:pPr>
            <a:r>
              <a:rPr lang="en-US"/>
              <a:t>Most web frameworks have a template system that allows the developer to separate the </a:t>
            </a:r>
            <a:r>
              <a:rPr lang="en-US" b="1"/>
              <a:t>presentation layer</a:t>
            </a:r>
            <a:r>
              <a:rPr lang="en-US"/>
              <a:t> from the </a:t>
            </a:r>
            <a:r>
              <a:rPr lang="en-US" b="1"/>
              <a:t>application logic</a:t>
            </a:r>
            <a:r>
              <a:rPr lang="en-US"/>
              <a:t>.</a:t>
            </a:r>
          </a:p>
          <a:p>
            <a:pPr>
              <a:buNone/>
            </a:pPr>
            <a:r>
              <a:rPr lang="en-US"/>
              <a:t>With Django, this is all handled automatically, and developers are free to write their applications unhindered by concerns that have already been solved.</a:t>
            </a:r>
          </a:p>
          <a:p>
            <a:pPr>
              <a:buNone/>
            </a:pPr>
            <a:r>
              <a:rPr lang="en-US"/>
              <a:t>In the world of web development, one problem comes up over and over again: </a:t>
            </a:r>
            <a:r>
              <a:rPr lang="en-US">
                <a:hlinkClick r:id="rId4"/>
              </a:rPr>
              <a:t>HTML</a:t>
            </a:r>
            <a:r>
              <a:rPr lang="en-US"/>
              <a:t>.</a:t>
            </a:r>
          </a:p>
          <a:p>
            <a:pPr>
              <a:buNone/>
            </a:pPr>
            <a:r>
              <a:rPr lang="en-US"/>
              <a:t>Whenever we develop a new web application, at some point we have to display information from a database or variables from your </a:t>
            </a:r>
            <a:r>
              <a:rPr lang="en-US">
                <a:hlinkClick r:id="rId5"/>
              </a:rPr>
              <a:t>Django app</a:t>
            </a:r>
            <a:r>
              <a:rPr lang="en-US"/>
              <a:t>.</a:t>
            </a:r>
          </a:p>
          <a:p>
            <a:pPr>
              <a:buNone/>
            </a:pPr>
            <a:r>
              <a:rPr lang="en-US"/>
              <a:t>The most simple way to do so is to using a </a:t>
            </a:r>
            <a:r>
              <a:rPr lang="en-US" i="1"/>
              <a:t>template language</a:t>
            </a:r>
            <a:r>
              <a:rPr lang="en-US"/>
              <a:t>, in the case of Django the </a:t>
            </a:r>
            <a:r>
              <a:rPr lang="en-US" b="1"/>
              <a:t>Django Template Language (DTL)</a:t>
            </a:r>
            <a:r>
              <a:rPr lang="en-US"/>
              <a:t>.</a:t>
            </a:r>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14076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GB" b="1"/>
              <a:t>Template Variables</a:t>
            </a:r>
            <a:endParaRPr lang="en-US" b="1"/>
          </a:p>
          <a:p>
            <a:pPr marL="158750" indent="0">
              <a:buNone/>
            </a:pPr>
            <a:r>
              <a:rPr lang="en-US"/>
              <a:t>-------------------------------------------------------------------------------------------------</a:t>
            </a:r>
            <a:endParaRPr lang="en-GB"/>
          </a:p>
          <a:p>
            <a:pPr>
              <a:buNone/>
            </a:pPr>
            <a:r>
              <a:rPr lang="en-US"/>
              <a:t>In Django templates, you can render variables by putting them inside {{ }} brackets:</a:t>
            </a:r>
            <a:endParaRPr lang="en-GB"/>
          </a:p>
          <a:p>
            <a:pPr>
              <a:buNone/>
            </a:pPr>
            <a:endParaRPr lang="en-US">
              <a:latin typeface="Calibri"/>
              <a:cs typeface="Calibri"/>
            </a:endParaRPr>
          </a:p>
          <a:p>
            <a:pPr>
              <a:buNone/>
            </a:pPr>
            <a:r>
              <a:rPr lang="en-US"/>
              <a:t>Create Variables in Template</a:t>
            </a:r>
          </a:p>
          <a:p>
            <a:pPr>
              <a:buNone/>
            </a:pPr>
            <a:r>
              <a:rPr lang="en-US"/>
              <a:t>You can also create variables directly in the template, by using the {% with %} template tag:</a:t>
            </a:r>
          </a:p>
          <a:p>
            <a:pPr>
              <a:buNone/>
            </a:pPr>
            <a:endParaRPr lang="en-US"/>
          </a:p>
          <a:p>
            <a:pPr>
              <a:buNone/>
            </a:pPr>
            <a:r>
              <a:rPr lang="en-US"/>
              <a:t>A Django template is a text document or a Python string marked-up using the Django template language. Django being a powerful Batteries included framework provides convenience to rendering data in a template. Django templates not only allow passing data from view to template, but also provides some limited features of a programming such as variables, for loops, etc. </a:t>
            </a:r>
            <a:br>
              <a:rPr lang="en-US"/>
            </a:br>
            <a:r>
              <a:rPr lang="en-US"/>
              <a:t>This article revolves about how to use a variable in Template. A variable outputs a value from the context, which is a </a:t>
            </a:r>
            <a:r>
              <a:rPr lang="en-US" err="1"/>
              <a:t>dict</a:t>
            </a:r>
            <a:r>
              <a:rPr lang="en-US"/>
              <a:t>-like object mapping keys to values. </a:t>
            </a:r>
            <a:br>
              <a:rPr lang="en-US"/>
            </a:br>
            <a:r>
              <a:rPr lang="en-US"/>
              <a:t> </a:t>
            </a:r>
          </a:p>
          <a:p>
            <a:pPr>
              <a:buNone/>
            </a:pPr>
            <a:r>
              <a:rPr lang="en-US" b="1"/>
              <a:t>Syntax:</a:t>
            </a:r>
            <a:endParaRPr lang="en-US"/>
          </a:p>
          <a:p>
            <a:pPr>
              <a:buNone/>
            </a:pPr>
            <a:r>
              <a:rPr lang="en-US"/>
              <a:t>{{ </a:t>
            </a:r>
            <a:r>
              <a:rPr lang="en-US" err="1"/>
              <a:t>variable_name</a:t>
            </a:r>
            <a:r>
              <a:rPr lang="en-US"/>
              <a:t> }}</a:t>
            </a:r>
          </a:p>
          <a:p>
            <a:pPr>
              <a:buNone/>
            </a:pPr>
            <a:r>
              <a:rPr lang="en-US" b="1"/>
              <a:t>Example:</a:t>
            </a:r>
            <a:br>
              <a:rPr lang="en-US" b="1"/>
            </a:br>
            <a:r>
              <a:rPr lang="en-US" b="1"/>
              <a:t>Variables are surrounded by {{ and }} like this:  </a:t>
            </a:r>
            <a:endParaRPr lang="en-US"/>
          </a:p>
          <a:p>
            <a:pPr>
              <a:buNone/>
            </a:pPr>
            <a:r>
              <a:rPr lang="en-US"/>
              <a:t>My first name is {{ </a:t>
            </a:r>
            <a:r>
              <a:rPr lang="en-US" err="1"/>
              <a:t>first_name</a:t>
            </a:r>
            <a:r>
              <a:rPr lang="en-US"/>
              <a:t> }}. My last name is {{ </a:t>
            </a:r>
            <a:r>
              <a:rPr lang="en-US" err="1"/>
              <a:t>last_name</a:t>
            </a:r>
            <a:r>
              <a:rPr lang="en-US"/>
              <a:t> }}. </a:t>
            </a:r>
          </a:p>
          <a:p>
            <a:pPr>
              <a:buNone/>
            </a:pPr>
            <a:r>
              <a:rPr lang="en-US"/>
              <a:t>With a context of {‘</a:t>
            </a:r>
            <a:r>
              <a:rPr lang="en-US" err="1"/>
              <a:t>first_name</a:t>
            </a:r>
            <a:r>
              <a:rPr lang="en-US"/>
              <a:t>’: ‘Naveen’, ‘</a:t>
            </a:r>
            <a:r>
              <a:rPr lang="en-US" err="1"/>
              <a:t>last_name</a:t>
            </a:r>
            <a:r>
              <a:rPr lang="en-US"/>
              <a:t>’: ‘Arora’}, this template renders to:  </a:t>
            </a:r>
          </a:p>
          <a:p>
            <a:pPr>
              <a:buNone/>
            </a:pPr>
            <a:r>
              <a:rPr lang="en-US"/>
              <a:t>My first name is Naveen. My last name is Arora.</a:t>
            </a:r>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569729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GB" b="1"/>
              <a:t>Template Variables</a:t>
            </a:r>
            <a:endParaRPr lang="en-US"/>
          </a:p>
          <a:p>
            <a:pPr marL="158750" indent="0">
              <a:buNone/>
            </a:pPr>
            <a:r>
              <a:rPr lang="en-US"/>
              <a:t>-------------------------------------------------------------------------------------------------</a:t>
            </a:r>
          </a:p>
          <a:p>
            <a:pPr>
              <a:buNone/>
            </a:pPr>
            <a:r>
              <a:rPr lang="en-US"/>
              <a:t>Django Web Framework ships with dozens of tags used to implement arbitrary logics right in the template. Tags look like this: {% tag %}. Tags are more complex than variables: Some create text in the output, some control flow by performing loops or logic, and some load external information into the template to be used by later variables. Tags provide arbitrary logic in the rendering process. For example, a tag can output content, serve as a control structure e.g. an “if” statement or a “for” loop, grab content from a database, or even enable access to other template tags.</a:t>
            </a:r>
          </a:p>
          <a:p>
            <a:pPr>
              <a:buNone/>
            </a:pPr>
            <a:r>
              <a:rPr lang="en-GB"/>
              <a:t>Syntax</a:t>
            </a:r>
          </a:p>
          <a:p>
            <a:pPr>
              <a:buNone/>
            </a:pPr>
            <a:r>
              <a:rPr lang="en-US"/>
              <a:t>{% </a:t>
            </a:r>
            <a:r>
              <a:rPr lang="en-US" err="1"/>
              <a:t>tag_name</a:t>
            </a:r>
            <a:r>
              <a:rPr lang="en-US"/>
              <a:t> %}</a:t>
            </a:r>
            <a:endParaRPr lang="en-GB"/>
          </a:p>
          <a:p>
            <a:pPr>
              <a:buNone/>
            </a:pPr>
            <a:r>
              <a:rPr lang="en-GB"/>
              <a:t>Example</a:t>
            </a:r>
          </a:p>
          <a:p>
            <a:pPr>
              <a:buNone/>
            </a:pPr>
            <a:r>
              <a:rPr lang="en-US"/>
              <a:t>Tags are surrounded by {% and %} like this:</a:t>
            </a:r>
            <a:endParaRPr lang="en-GB"/>
          </a:p>
          <a:p>
            <a:pPr>
              <a:buNone/>
            </a:pPr>
            <a:r>
              <a:rPr lang="en-US"/>
              <a:t>{% </a:t>
            </a:r>
            <a:r>
              <a:rPr lang="en-US" err="1"/>
              <a:t>csrf_token</a:t>
            </a:r>
            <a:r>
              <a:rPr lang="en-US"/>
              <a:t> %}</a:t>
            </a:r>
            <a:endParaRPr lang="en-GB"/>
          </a:p>
          <a:p>
            <a:pPr>
              <a:buNone/>
            </a:pPr>
            <a:r>
              <a:rPr lang="en-US"/>
              <a:t>Most tags accept arguments, for example :</a:t>
            </a:r>
            <a:endParaRPr lang="en-GB"/>
          </a:p>
          <a:p>
            <a:pPr>
              <a:buNone/>
            </a:pPr>
            <a:r>
              <a:rPr lang="en-US"/>
              <a:t>{% cycle 'odd' 'even' %}</a:t>
            </a:r>
            <a:endParaRPr lang="en-GB"/>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09447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 b="1"/>
              <a:t>In this slide - Trainer will  briefing  the students about </a:t>
            </a:r>
            <a:r>
              <a:rPr lang="en-GB" b="1"/>
              <a:t>Filter a Value</a:t>
            </a:r>
            <a:endParaRPr lang="en-US" b="1"/>
          </a:p>
          <a:p>
            <a:pPr marL="158750" indent="0">
              <a:buNone/>
            </a:pPr>
            <a:r>
              <a:rPr lang="en-US"/>
              <a:t>-------------------------------------------------------------------------------------------------</a:t>
            </a:r>
            <a:endParaRPr lang="en-GB"/>
          </a:p>
          <a:p>
            <a:pPr>
              <a:buNone/>
            </a:pPr>
            <a:r>
              <a:rPr lang="en-US"/>
              <a:t>With the pipe | character followed by a filter name, you can run a value through a filter before returning it.</a:t>
            </a:r>
            <a:endParaRPr lang="en-GB"/>
          </a:p>
          <a:p>
            <a:pPr>
              <a:buNone/>
            </a:pPr>
            <a:r>
              <a:rPr lang="en-US"/>
              <a:t>The name of the filter defines what the filter will do with the value.</a:t>
            </a:r>
            <a:endParaRPr lang="en-GB"/>
          </a:p>
          <a:p>
            <a:pPr>
              <a:buNone/>
            </a:pPr>
            <a:endParaRPr lang="en-US">
              <a:latin typeface="Calibri"/>
              <a:cs typeface="Calibri"/>
            </a:endParaRPr>
          </a:p>
          <a:p>
            <a:pPr>
              <a:buNone/>
            </a:pPr>
            <a:r>
              <a:rPr lang="en-US"/>
              <a:t>Example</a:t>
            </a:r>
          </a:p>
          <a:p>
            <a:pPr>
              <a:buNone/>
            </a:pPr>
            <a:r>
              <a:rPr lang="en-US"/>
              <a:t>Return the variable </a:t>
            </a:r>
            <a:r>
              <a:rPr lang="en-US" err="1"/>
              <a:t>firstname</a:t>
            </a:r>
            <a:r>
              <a:rPr lang="en-US"/>
              <a:t> with upper case letters:</a:t>
            </a:r>
          </a:p>
          <a:p>
            <a:pPr>
              <a:buNone/>
            </a:pPr>
            <a:r>
              <a:rPr lang="en-US"/>
              <a:t>&lt;h1&gt;Hello {{ </a:t>
            </a:r>
            <a:r>
              <a:rPr lang="en-US" err="1"/>
              <a:t>firstname|upper</a:t>
            </a:r>
            <a:r>
              <a:rPr lang="en-US"/>
              <a:t> }}, how are you?&lt;/h1&gt;</a:t>
            </a:r>
          </a:p>
          <a:p>
            <a:pPr>
              <a:buNone/>
            </a:pPr>
            <a:endParaRPr lang="en-US"/>
          </a:p>
          <a:p>
            <a:pPr>
              <a:buNone/>
            </a:pPr>
            <a:r>
              <a:rPr lang="en-US"/>
              <a:t>Multiple Filters</a:t>
            </a:r>
          </a:p>
          <a:p>
            <a:pPr>
              <a:buNone/>
            </a:pPr>
            <a:r>
              <a:rPr lang="en-US"/>
              <a:t>You can add more than one filter by adding pipe | characters followed by filter names:</a:t>
            </a:r>
          </a:p>
          <a:p>
            <a:pPr>
              <a:buNone/>
            </a:pPr>
            <a:r>
              <a:rPr lang="en-US"/>
              <a:t>Example</a:t>
            </a:r>
          </a:p>
          <a:p>
            <a:pPr>
              <a:buNone/>
            </a:pPr>
            <a:r>
              <a:rPr lang="en-US"/>
              <a:t>Return the first character of variable </a:t>
            </a:r>
            <a:r>
              <a:rPr lang="en-US" err="1"/>
              <a:t>firstname</a:t>
            </a:r>
            <a:r>
              <a:rPr lang="en-US"/>
              <a:t>, in lower case:</a:t>
            </a:r>
          </a:p>
          <a:p>
            <a:pPr>
              <a:buNone/>
            </a:pPr>
            <a:r>
              <a:rPr lang="en-US"/>
              <a:t>&lt;h1&gt;Hello {{ </a:t>
            </a:r>
            <a:r>
              <a:rPr lang="en-US" err="1"/>
              <a:t>firstname|first|lower</a:t>
            </a:r>
            <a:r>
              <a:rPr lang="en-US"/>
              <a:t> }}, how are you?&lt;/h1&gt;</a:t>
            </a:r>
          </a:p>
          <a:p>
            <a:pPr>
              <a:buNone/>
            </a:pPr>
            <a:endParaRPr lang="en-US"/>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044540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t>Comments</a:t>
            </a:r>
          </a:p>
          <a:p>
            <a:pPr>
              <a:buNone/>
            </a:pPr>
            <a:r>
              <a:rPr lang="en-US" b="1"/>
              <a:t>--------------------------------------------------------------------------------------</a:t>
            </a:r>
          </a:p>
          <a:p>
            <a:pPr>
              <a:buNone/>
            </a:pPr>
            <a:r>
              <a:rPr lang="en-US"/>
              <a:t>Comments allows you to have sections of code that should be ignored.</a:t>
            </a:r>
          </a:p>
          <a:p>
            <a:pPr>
              <a:buNone/>
            </a:pPr>
            <a:r>
              <a:rPr lang="en-US"/>
              <a:t>Example</a:t>
            </a:r>
          </a:p>
          <a:p>
            <a:pPr>
              <a:buNone/>
            </a:pPr>
            <a:r>
              <a:rPr lang="en-US"/>
              <a:t>&lt;h1&gt;Welcome Everyone&lt;/h1&gt;
{% comment %}
  &lt;h1&gt;Welcome ladies and gentlemen&lt;/h1&gt;
{% </a:t>
            </a:r>
            <a:r>
              <a:rPr lang="en-US" err="1"/>
              <a:t>endcomment</a:t>
            </a:r>
            <a:r>
              <a:rPr lang="en-US"/>
              <a:t> %}</a:t>
            </a:r>
          </a:p>
          <a:p>
            <a:pPr>
              <a:buNone/>
            </a:pPr>
            <a:endParaRPr lang="en-US">
              <a:latin typeface="Calibri"/>
              <a:cs typeface="Calibri"/>
            </a:endParaRPr>
          </a:p>
          <a:p>
            <a:pPr>
              <a:buNone/>
            </a:pPr>
            <a:r>
              <a:rPr lang="en-US"/>
              <a:t>Smaller Comments</a:t>
            </a:r>
          </a:p>
          <a:p>
            <a:pPr>
              <a:buNone/>
            </a:pPr>
            <a:r>
              <a:rPr lang="en-US"/>
              <a:t>You can also use the {# ... #} tags when commenting out code, which can be easier when for smaller comments:</a:t>
            </a:r>
          </a:p>
          <a:p>
            <a:pPr>
              <a:buNone/>
            </a:pPr>
            <a:r>
              <a:rPr lang="en-US"/>
              <a:t>Example</a:t>
            </a:r>
          </a:p>
          <a:p>
            <a:pPr>
              <a:buNone/>
            </a:pPr>
            <a:r>
              <a:rPr lang="en-US"/>
              <a:t>Comment out the word Everyone:</a:t>
            </a:r>
          </a:p>
          <a:p>
            <a:pPr>
              <a:buNone/>
            </a:pPr>
            <a:r>
              <a:rPr lang="en-US"/>
              <a:t>&lt;h1&gt;Welcome{# Everyone#}&lt;/h1&gt;</a:t>
            </a:r>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368653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spcBef>
                <a:spcPts val="600"/>
              </a:spcBef>
              <a:buNone/>
            </a:pPr>
            <a:r>
              <a:rPr lang="en" b="1"/>
              <a:t>In this slide - Trainer will  briefing  the students about </a:t>
            </a:r>
            <a:r>
              <a:rPr lang="en-US" b="1"/>
              <a:t>Template Inheritance</a:t>
            </a:r>
            <a:endParaRPr lang="en-US"/>
          </a:p>
          <a:p>
            <a:pPr>
              <a:buNone/>
            </a:pPr>
            <a:r>
              <a:rPr lang="en" b="1"/>
              <a:t>----------------------------------------------------------------------------------- </a:t>
            </a:r>
            <a:endParaRPr lang="en-US"/>
          </a:p>
          <a:p>
            <a:pPr>
              <a:buNone/>
            </a:pPr>
            <a:r>
              <a:rPr lang="en-US"/>
              <a:t>A Django template is a text document or a Python string marked-up using the Django template language. Django being a powerful Batteries included framework provides convenience to rendering data in a template. Django templates not only allow passing data from view to template, but also provides some limited features of a programming such as variables, for loops, comments, extends etc. </a:t>
            </a:r>
            <a:br>
              <a:rPr lang="en-US"/>
            </a:br>
            <a:r>
              <a:rPr lang="en-US"/>
              <a:t>This article revolves about how to use </a:t>
            </a:r>
            <a:r>
              <a:rPr lang="en-US" b="1"/>
              <a:t>extends tag</a:t>
            </a:r>
            <a:r>
              <a:rPr lang="en-US"/>
              <a:t> in Templates. extends tag is used for inheritance of templates in </a:t>
            </a:r>
            <a:r>
              <a:rPr lang="en-US" err="1"/>
              <a:t>django</a:t>
            </a:r>
            <a:r>
              <a:rPr lang="en-US"/>
              <a:t>. One needs to repeat the same code again and again. Using extends we can inherit templates as well as variables.</a:t>
            </a:r>
            <a:br>
              <a:rPr lang="en-US"/>
            </a:br>
            <a:r>
              <a:rPr lang="en-US"/>
              <a:t> </a:t>
            </a:r>
          </a:p>
          <a:p>
            <a:pPr>
              <a:buNone/>
            </a:pPr>
            <a:r>
              <a:rPr lang="en-US" b="1"/>
              <a:t>Syntax:</a:t>
            </a:r>
            <a:r>
              <a:rPr lang="en-US"/>
              <a:t> </a:t>
            </a:r>
            <a:endParaRPr lang="en-GB"/>
          </a:p>
          <a:p>
            <a:pPr>
              <a:buNone/>
            </a:pPr>
            <a:r>
              <a:rPr lang="en-US"/>
              <a:t>{% extends 'template_name.html' %} </a:t>
            </a:r>
            <a:endParaRPr lang="en-GB"/>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857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install </a:t>
            </a:r>
            <a:r>
              <a:rPr lang="en" b="1" err="1"/>
              <a:t>django</a:t>
            </a:r>
            <a:endParaRPr lang="en-US" err="1"/>
          </a:p>
          <a:p>
            <a:pPr marL="0" indent="0">
              <a:buNone/>
            </a:pPr>
            <a:endParaRPr lang="en-US"/>
          </a:p>
          <a:p>
            <a:pPr marL="0" indent="0">
              <a:buNone/>
            </a:pPr>
            <a:r>
              <a:rPr lang="en" b="1"/>
              <a:t>---------------------------------------------------</a:t>
            </a:r>
            <a:endParaRPr lang="en-US"/>
          </a:p>
          <a:p>
            <a:pPr>
              <a:buNone/>
            </a:pPr>
            <a:r>
              <a:rPr lang="en-US" b="1"/>
              <a:t>1. Install Python:</a:t>
            </a:r>
            <a:r>
              <a:rPr lang="en-US"/>
              <a:t> Before you can install Django, you need to have Python installed on your system. You can download Python from the official website: </a:t>
            </a:r>
            <a:r>
              <a:rPr lang="en-US" u="sng">
                <a:hlinkClick r:id="rId3"/>
              </a:rPr>
              <a:t>https://www.</a:t>
            </a:r>
            <a:r>
              <a:rPr lang="en-US" b="0" u="sng">
                <a:hlinkClick r:id="rId3"/>
              </a:rPr>
              <a:t>python</a:t>
            </a:r>
            <a:r>
              <a:rPr lang="en-US" u="sng">
                <a:hlinkClick r:id="rId3"/>
              </a:rPr>
              <a:t>.org/downloads/</a:t>
            </a:r>
            <a:endParaRPr lang="en-US"/>
          </a:p>
          <a:p>
            <a:pPr>
              <a:buNone/>
            </a:pPr>
            <a:r>
              <a:rPr lang="en-US" b="1"/>
              <a:t>2. Install Django:</a:t>
            </a:r>
            <a:r>
              <a:rPr lang="en-US"/>
              <a:t> Once Python is installed, you can use the package manager </a:t>
            </a:r>
            <a:r>
              <a:rPr lang="en-US" b="1"/>
              <a:t>pip</a:t>
            </a:r>
            <a:r>
              <a:rPr lang="en-US"/>
              <a:t> to install Django. Follow these steps:</a:t>
            </a:r>
          </a:p>
          <a:p>
            <a:pPr marL="285750" indent="-285750"/>
            <a:r>
              <a:rPr lang="en-US" b="1"/>
              <a:t>Windows:</a:t>
            </a:r>
            <a:r>
              <a:rPr lang="en-US"/>
              <a:t> Open the Command Prompt or PowerShell and run: pip install </a:t>
            </a:r>
            <a:r>
              <a:rPr lang="en-US" err="1"/>
              <a:t>django</a:t>
            </a:r>
            <a:endParaRPr lang="en-US"/>
          </a:p>
          <a:p>
            <a:pPr marL="285750" indent="-285750"/>
            <a:r>
              <a:rPr lang="en-US" b="1"/>
              <a:t>Verify Installation:</a:t>
            </a:r>
            <a:r>
              <a:rPr lang="en-US"/>
              <a:t> After the installation is complete, you can verify it by running:</a:t>
            </a:r>
          </a:p>
          <a:p>
            <a:pPr marL="171450" lvl="0" indent="-171450" algn="l">
              <a:lnSpc>
                <a:spcPct val="100000"/>
              </a:lnSpc>
              <a:spcBef>
                <a:spcPts val="0"/>
              </a:spcBef>
              <a:spcAft>
                <a:spcPts val="0"/>
              </a:spcAft>
              <a:buSzPts val="1100"/>
            </a:pPr>
            <a:endParaRPr lang="en-US" sz="1100"/>
          </a:p>
          <a:p>
            <a:pPr marL="0" indent="0">
              <a:buNone/>
            </a:pPr>
            <a:endParaRPr lang="en-US"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394824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spcBef>
                <a:spcPts val="600"/>
              </a:spcBef>
              <a:buNone/>
            </a:pPr>
            <a:r>
              <a:rPr lang="en" b="1"/>
              <a:t>in this slide - Trainer will  briefing  the students about </a:t>
            </a:r>
            <a:r>
              <a:rPr lang="en-US" b="1"/>
              <a:t>According to Django,</a:t>
            </a:r>
            <a:endParaRPr lang="en" b="1"/>
          </a:p>
          <a:p>
            <a:pPr marL="0" indent="0">
              <a:spcBef>
                <a:spcPts val="600"/>
              </a:spcBef>
              <a:buNone/>
            </a:pPr>
            <a:endParaRPr lang="en" b="1"/>
          </a:p>
          <a:p>
            <a:pPr>
              <a:buNone/>
            </a:pPr>
            <a:r>
              <a:rPr lang="en" b="1"/>
              <a:t>----------------------------------------------------------------------------------- </a:t>
            </a:r>
            <a:endParaRPr lang="en-US"/>
          </a:p>
          <a:p>
            <a:pPr>
              <a:buNone/>
            </a:pPr>
            <a:r>
              <a:rPr lang="en-US" i="1"/>
              <a:t>“Template inheritance allows you to build a base “skeleton” template that contains all the common elements of your site and defines </a:t>
            </a:r>
            <a:r>
              <a:rPr lang="en-US" b="1" i="1"/>
              <a:t>blocks</a:t>
            </a:r>
            <a:r>
              <a:rPr lang="en-US" i="1"/>
              <a:t> that child templates can override.”</a:t>
            </a:r>
            <a:endParaRPr lang="en-GB"/>
          </a:p>
          <a:p>
            <a:pPr>
              <a:buNone/>
            </a:pPr>
            <a:endParaRPr lang="en-US">
              <a:latin typeface="Calibri"/>
              <a:cs typeface="Calibri"/>
            </a:endParaRPr>
          </a:p>
          <a:p>
            <a:pPr lvl="0" algn="l">
              <a:lnSpc>
                <a:spcPct val="100000"/>
              </a:lnSpc>
              <a:spcBef>
                <a:spcPts val="0"/>
              </a:spcBef>
              <a:spcAft>
                <a:spcPts val="0"/>
              </a:spcAft>
              <a:buSzPts val="1100"/>
              <a:buNone/>
            </a:pPr>
            <a:endParaRPr lang="en-US">
              <a:latin typeface="Calibri"/>
              <a:cs typeface="Calibri"/>
            </a:endParaRPr>
          </a:p>
          <a:p>
            <a:pPr>
              <a:buNone/>
            </a:pPr>
            <a:r>
              <a:rPr lang="en-US"/>
              <a:t>Template inheritance is a powerful feature in Django that allows you to create a consistent and modular structure for your HTML templates. It enables you to define a base template with common elements, layout, and structure, and then extend or override specific sections of that template in child templates. This approach helps maintain consistency across your web application's pages while allowing customization where needed.</a:t>
            </a:r>
          </a:p>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099951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US" b="1">
                <a:latin typeface="Calibri"/>
                <a:cs typeface="Calibri"/>
              </a:rPr>
              <a:t>Talk about steps to create view program</a:t>
            </a:r>
            <a:endParaRPr lang="en-US" b="1"/>
          </a:p>
          <a:p>
            <a:pPr>
              <a:buNone/>
            </a:pPr>
            <a:r>
              <a:rPr lang="en-US" b="1">
                <a:latin typeface="Calibri"/>
                <a:cs typeface="Calibri"/>
              </a:rPr>
              <a:t>---------------------------------------------------------------------------------------------------------------</a:t>
            </a:r>
          </a:p>
          <a:p>
            <a:pPr>
              <a:buNone/>
            </a:pPr>
            <a:endParaRPr lang="en-US">
              <a:latin typeface="Calibri"/>
              <a:cs typeface="Calibri"/>
            </a:endParaRPr>
          </a:p>
          <a:p>
            <a:pPr algn="just">
              <a:buNone/>
            </a:pPr>
            <a:r>
              <a:rPr lang="en-US"/>
              <a:t>A view function, or “view” for short, is simply a Python function that takes a web request and returns a web response. This response can be the HTML contents of a Web page, or a redirect, or a 404 error, or an XML document, or an image, etc. Example: You use view to create web pages, note that you need to associate a view to a URL to see it as a web page.</a:t>
            </a:r>
          </a:p>
          <a:p>
            <a:pPr algn="just">
              <a:buNone/>
            </a:pPr>
            <a:r>
              <a:rPr lang="en-US"/>
              <a:t>In Django, views have to be created in the app views.py file.</a:t>
            </a:r>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648356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giving example the students about template</a:t>
            </a:r>
            <a:endParaRPr lang="en-US"/>
          </a:p>
          <a:p>
            <a:pPr marL="0" indent="0">
              <a:buNone/>
              <a:defRPr/>
            </a:pPr>
            <a:r>
              <a:rPr lang="en" b="1"/>
              <a:t>-------------------------------------------------------------------------------</a:t>
            </a:r>
          </a:p>
          <a:p>
            <a:pPr marL="0" marR="0" lvl="0" indent="0" algn="l" defTabSz="914400">
              <a:lnSpc>
                <a:spcPct val="100000"/>
              </a:lnSpc>
              <a:spcBef>
                <a:spcPts val="0"/>
              </a:spcBef>
              <a:spcAft>
                <a:spcPts val="0"/>
              </a:spcAft>
              <a:buSzPts val="1100"/>
              <a:buFont typeface="Arial" panose="020B0604020202020204"/>
              <a:buNone/>
              <a:tabLst/>
              <a:defRPr/>
            </a:pPr>
            <a:r>
              <a:rPr lang="en-US"/>
              <a:t>Now that we have a working view as explained in the previous chapters. We want to access that view via a URL. Django has his own way for URL mapping and it's done by editing your project url.py file </a:t>
            </a:r>
            <a:r>
              <a:rPr lang="en-US" b="1"/>
              <a:t>(</a:t>
            </a:r>
            <a:r>
              <a:rPr lang="en-US" b="1" err="1"/>
              <a:t>myproject</a:t>
            </a:r>
            <a:r>
              <a:rPr lang="en-US" b="1"/>
              <a:t>/url.py)</a:t>
            </a:r>
            <a:r>
              <a:rPr lang="en-US"/>
              <a:t>. </a:t>
            </a: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95231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creating al this</a:t>
            </a:r>
            <a:endParaRPr lang="en-US"/>
          </a:p>
          <a:p>
            <a:pPr marL="0" indent="0">
              <a:buNone/>
              <a:defRPr/>
            </a:pPr>
            <a:r>
              <a:rPr lang="en" b="1"/>
              <a:t>-----------------------------------------------------------------------------</a:t>
            </a:r>
          </a:p>
          <a:p>
            <a:pPr marL="0" indent="0">
              <a:buNone/>
              <a:defRPr/>
            </a:pPr>
            <a:r>
              <a:rPr lang="en-US" b="1"/>
              <a:t>Create the Template:</a:t>
            </a:r>
            <a:r>
              <a:rPr lang="en-US"/>
              <a:t> Create a new file named </a:t>
            </a:r>
            <a:r>
              <a:rPr lang="en-US" b="1"/>
              <a:t>welcome.html</a:t>
            </a:r>
            <a:r>
              <a:rPr lang="en-US"/>
              <a:t> in your Django app's </a:t>
            </a:r>
            <a:r>
              <a:rPr lang="en-US" b="1"/>
              <a:t>templates</a:t>
            </a:r>
            <a:r>
              <a:rPr lang="en-US"/>
              <a:t> directory.</a:t>
            </a:r>
          </a:p>
          <a:p>
            <a:pPr marL="0" indent="0">
              <a:buNone/>
              <a:defRPr/>
            </a:pPr>
            <a:r>
              <a:rPr lang="en-US" b="1"/>
              <a:t>Create a View:</a:t>
            </a:r>
            <a:r>
              <a:rPr lang="en-US"/>
              <a:t> Create a view function in your Django app's </a:t>
            </a:r>
            <a:r>
              <a:rPr lang="en-US" b="1"/>
              <a:t>views.py</a:t>
            </a:r>
            <a:r>
              <a:rPr lang="en-US"/>
              <a:t> file. This function will render the </a:t>
            </a:r>
            <a:r>
              <a:rPr lang="en-US" b="1"/>
              <a:t>welcome.html</a:t>
            </a:r>
            <a:r>
              <a:rPr lang="en-US"/>
              <a:t> template.</a:t>
            </a:r>
          </a:p>
          <a:p>
            <a:pPr marL="0" indent="0">
              <a:buNone/>
              <a:defRPr/>
            </a:pPr>
            <a:r>
              <a:rPr lang="en-US" b="1"/>
              <a:t>URL Configuration:</a:t>
            </a:r>
            <a:r>
              <a:rPr lang="en-US"/>
              <a:t> Add a URL pattern to map a URL to the </a:t>
            </a:r>
            <a:r>
              <a:rPr lang="en-US" b="1" err="1"/>
              <a:t>welcome_view</a:t>
            </a:r>
            <a:r>
              <a:rPr lang="en-US"/>
              <a:t> function. In your Django app's </a:t>
            </a:r>
            <a:r>
              <a:rPr lang="en-US" b="1"/>
              <a:t>urls.py</a:t>
            </a:r>
            <a:r>
              <a:rPr lang="en-US"/>
              <a:t> file</a:t>
            </a:r>
          </a:p>
          <a:p>
            <a:pPr marL="0" indent="0">
              <a:buNone/>
              <a:defRPr/>
            </a:pPr>
            <a:r>
              <a:rPr lang="en-US" b="1"/>
              <a:t>Run the Development Server:</a:t>
            </a:r>
            <a:r>
              <a:rPr lang="en-US"/>
              <a:t> Start the Django development server and navigate to </a:t>
            </a:r>
            <a:r>
              <a:rPr lang="en-US" b="1"/>
              <a:t>http://127.0.0.1:8000/welcome/</a:t>
            </a:r>
            <a:r>
              <a:rPr lang="en-US"/>
              <a:t> in your web browser. </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166811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a:t>
            </a:r>
            <a:r>
              <a:rPr lang="en-GB" b="1"/>
              <a:t>Insights about settings.py file</a:t>
            </a:r>
            <a:endParaRPr lang="en-US" b="1"/>
          </a:p>
          <a:p>
            <a:pPr>
              <a:buNone/>
            </a:pPr>
            <a:r>
              <a:rPr lang="en-GB" b="1"/>
              <a:t>----------------------------------------------------------------------------------------------------</a:t>
            </a:r>
          </a:p>
          <a:p>
            <a:pPr>
              <a:buNone/>
            </a:pPr>
            <a:r>
              <a:rPr lang="en-US"/>
              <a:t>A Django settings file contains all the configuration of your Django Project. In this article the important points of settings.py file of Django will be discussed. </a:t>
            </a:r>
            <a:br>
              <a:rPr lang="en-US"/>
            </a:br>
            <a:r>
              <a:rPr lang="en-US"/>
              <a:t>A settings file is just a Python module with module-level variables.</a:t>
            </a:r>
            <a:endParaRPr lang="en-GB"/>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649997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buNone/>
            </a:pPr>
            <a:r>
              <a:rPr lang="en" b="1"/>
              <a:t>In this slide - Trainer will showing  the students the output</a:t>
            </a:r>
            <a:endParaRPr lang="en-US"/>
          </a:p>
          <a:p>
            <a:pPr algn="just">
              <a:buNone/>
            </a:pPr>
            <a:r>
              <a:rPr lang="en" b="1"/>
              <a:t> </a:t>
            </a:r>
            <a:r>
              <a:rPr lang="en-US"/>
              <a:t>------------------------------------------------------------------------------</a:t>
            </a:r>
          </a:p>
          <a:p>
            <a:pPr algn="just">
              <a:buNone/>
            </a:pPr>
            <a:r>
              <a:rPr lang="en-US"/>
              <a:t>Page redirection is needed for many reasons in web application. You might want to redirect a user to another page when a specific action occurs, or basically in case of error. For example, when a user logs in to your website, he is often redirected either to the main home page or to his personal dashboard. In Django, redirection is accomplished using the 'redirect' method.</a:t>
            </a:r>
          </a:p>
          <a:p>
            <a:pPr algn="just">
              <a:buNone/>
            </a:pPr>
            <a:r>
              <a:rPr lang="en-US"/>
              <a:t>The 'redirect' method takes as argument: The URL you want to be redirected to as string A view's name.</a:t>
            </a:r>
            <a:endParaRPr lang="en-GB"/>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640394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Django Models</a:t>
            </a:r>
            <a:endParaRPr lang="en-US"/>
          </a:p>
          <a:p>
            <a:pPr>
              <a:buNone/>
            </a:pPr>
            <a:r>
              <a:rPr lang="en" b="1"/>
              <a:t>-------------------------------------------------------------------------------</a:t>
            </a:r>
          </a:p>
          <a:p>
            <a:pPr>
              <a:buNone/>
            </a:pPr>
            <a:r>
              <a:rPr lang="en-US"/>
              <a:t>Django provides a high-level Object-Relational Mapping (ORM) framework that abstracts the database layer, allowing you to perform SQL operations using Python code and classes called "models." These models define the structure of your database tables and their relationships, making it easier to work with databases without writing raw SQL queries.</a:t>
            </a:r>
          </a:p>
          <a:p>
            <a:pPr algn="just">
              <a:buNone/>
            </a:pPr>
            <a:endParaRPr lang="en-US"/>
          </a:p>
          <a:p>
            <a:pPr algn="just">
              <a:buNone/>
            </a:pPr>
            <a:r>
              <a:rPr lang="en-US"/>
              <a:t>A model is a class that represents table or collection in our DB, and where every attribute of the class is a field of the table or collection. Models are defined in the app/models.py (in our example: </a:t>
            </a:r>
            <a:r>
              <a:rPr lang="en-US" err="1"/>
              <a:t>myapp</a:t>
            </a:r>
            <a:r>
              <a:rPr lang="en-US"/>
              <a:t>/models.py)</a:t>
            </a:r>
          </a:p>
          <a:p>
            <a:pPr>
              <a:buNone/>
            </a:pPr>
            <a:br>
              <a:rPr lang="en-US"/>
            </a:br>
            <a:endParaRPr lang="en-US"/>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588578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how to create Django Models</a:t>
            </a:r>
            <a:endParaRPr lang="en-US"/>
          </a:p>
          <a:p>
            <a:pPr>
              <a:buNone/>
            </a:pPr>
            <a:r>
              <a:rPr lang="en" b="1"/>
              <a:t>-------------------------------------------------------------------------------</a:t>
            </a:r>
            <a:endParaRPr lang="en-US"/>
          </a:p>
          <a:p>
            <a:pPr marL="158750" indent="0">
              <a:buNone/>
            </a:pPr>
            <a:endParaRPr lang="en-US">
              <a:solidFill>
                <a:srgbClr val="0C3C26"/>
              </a:solidFill>
              <a:latin typeface="Roboto"/>
              <a:cs typeface="Roboto"/>
            </a:endParaRPr>
          </a:p>
          <a:p>
            <a:pPr marL="158750" indent="0" algn="l">
              <a:buNone/>
            </a:pPr>
            <a:r>
              <a:rPr lang="en-US" b="0" i="0">
                <a:solidFill>
                  <a:srgbClr val="0C3C26"/>
                </a:solidFill>
                <a:effectLst/>
                <a:latin typeface="Roboto"/>
                <a:cs typeface="Roboto"/>
              </a:rPr>
              <a:t>Some technical notes:</a:t>
            </a:r>
            <a:endParaRPr lang="en-US">
              <a:latin typeface="Roboto"/>
              <a:cs typeface="Roboto"/>
            </a:endParaRPr>
          </a:p>
          <a:p>
            <a:pPr algn="l">
              <a:buFont typeface="Arial" panose="020B0604020202020204" pitchFamily="34" charset="0"/>
              <a:buChar char="•"/>
            </a:pPr>
            <a:r>
              <a:rPr lang="en-US" b="0" i="0">
                <a:solidFill>
                  <a:srgbClr val="0C3C26"/>
                </a:solidFill>
                <a:effectLst/>
                <a:latin typeface="Roboto" panose="02000000000000000000" pitchFamily="2" charset="0"/>
              </a:rPr>
              <a:t>The name of the table, </a:t>
            </a:r>
            <a:r>
              <a:rPr lang="en-US" b="0" i="0" err="1">
                <a:solidFill>
                  <a:srgbClr val="0C3C26"/>
                </a:solidFill>
                <a:effectLst/>
                <a:latin typeface="Fira Mono" panose="020B0509050000020004" pitchFamily="49" charset="0"/>
              </a:rPr>
              <a:t>myapp_person</a:t>
            </a:r>
            <a:r>
              <a:rPr lang="en-US" b="0" i="0">
                <a:solidFill>
                  <a:srgbClr val="0C3C26"/>
                </a:solidFill>
                <a:effectLst/>
                <a:latin typeface="Roboto" panose="02000000000000000000" pitchFamily="2" charset="0"/>
              </a:rPr>
              <a:t>, is automatically derived from some model metadata but can be overridden. </a:t>
            </a:r>
          </a:p>
          <a:p>
            <a:pPr algn="l">
              <a:buFont typeface="Arial" panose="020B0604020202020204" pitchFamily="34" charset="0"/>
              <a:buChar char="•"/>
            </a:pPr>
            <a:r>
              <a:rPr lang="en-US" b="0" i="0">
                <a:solidFill>
                  <a:srgbClr val="0C3C26"/>
                </a:solidFill>
                <a:effectLst/>
                <a:latin typeface="Roboto" panose="02000000000000000000" pitchFamily="2" charset="0"/>
              </a:rPr>
              <a:t>An </a:t>
            </a:r>
            <a:r>
              <a:rPr lang="en-US" b="0" i="0">
                <a:solidFill>
                  <a:srgbClr val="0C3C26"/>
                </a:solidFill>
                <a:effectLst/>
                <a:latin typeface="Fira Mono" panose="020B0509050000020004" pitchFamily="49" charset="0"/>
              </a:rPr>
              <a:t>id</a:t>
            </a:r>
            <a:r>
              <a:rPr lang="en-US" b="0" i="0">
                <a:solidFill>
                  <a:srgbClr val="0C3C26"/>
                </a:solidFill>
                <a:effectLst/>
                <a:latin typeface="Roboto" panose="02000000000000000000" pitchFamily="2" charset="0"/>
              </a:rPr>
              <a:t> field is added automatically, but this behavior can be overridden. </a:t>
            </a:r>
          </a:p>
          <a:p>
            <a:pPr algn="l">
              <a:buFont typeface="Arial" panose="020B0604020202020204" pitchFamily="34" charset="0"/>
              <a:buChar char="•"/>
            </a:pPr>
            <a:r>
              <a:rPr lang="en-US" b="0" i="0">
                <a:solidFill>
                  <a:srgbClr val="0C3C26"/>
                </a:solidFill>
                <a:effectLst/>
                <a:latin typeface="Roboto" panose="02000000000000000000" pitchFamily="2" charset="0"/>
              </a:rPr>
              <a:t>The </a:t>
            </a:r>
            <a:r>
              <a:rPr lang="en-US" b="0" i="0">
                <a:solidFill>
                  <a:srgbClr val="0C3C26"/>
                </a:solidFill>
                <a:effectLst/>
                <a:latin typeface="Fira Mono" panose="020B0509050000020004" pitchFamily="49" charset="0"/>
              </a:rPr>
              <a:t>CREATE</a:t>
            </a:r>
            <a:r>
              <a:rPr lang="en-US" b="0" i="0">
                <a:solidFill>
                  <a:srgbClr val="0C3C26"/>
                </a:solidFill>
                <a:effectLst/>
                <a:latin typeface="Roboto" panose="02000000000000000000" pitchFamily="2" charset="0"/>
              </a:rPr>
              <a:t> </a:t>
            </a:r>
            <a:r>
              <a:rPr lang="en-US" b="0" i="0">
                <a:solidFill>
                  <a:srgbClr val="0C3C26"/>
                </a:solidFill>
                <a:effectLst/>
                <a:latin typeface="Fira Mono" panose="020B0509050000020004" pitchFamily="49" charset="0"/>
              </a:rPr>
              <a:t>TABLE</a:t>
            </a:r>
            <a:r>
              <a:rPr lang="en-US" b="0" i="0">
                <a:solidFill>
                  <a:srgbClr val="0C3C26"/>
                </a:solidFill>
                <a:effectLst/>
                <a:latin typeface="Roboto" panose="02000000000000000000" pitchFamily="2" charset="0"/>
              </a:rPr>
              <a:t> SQL in this example is formatted using PostgreSQL syntax, but it’s worth noting Django uses SQL tailored to the database backend specified in your </a:t>
            </a:r>
            <a:r>
              <a:rPr lang="en-US" b="0" i="0" u="none" strike="noStrike">
                <a:solidFill>
                  <a:srgbClr val="6A0E0E"/>
                </a:solidFill>
                <a:effectLst/>
                <a:latin typeface="Roboto" panose="02000000000000000000" pitchFamily="2" charset="0"/>
                <a:hlinkClick r:id="rId3"/>
              </a:rPr>
              <a:t>settings file</a:t>
            </a:r>
            <a:r>
              <a:rPr lang="en-US" b="0" i="0">
                <a:solidFill>
                  <a:srgbClr val="0C3C26"/>
                </a:solidFill>
                <a:effectLst/>
                <a:latin typeface="Roboto" panose="02000000000000000000" pitchFamily="2" charset="0"/>
              </a:rPr>
              <a:t>.</a:t>
            </a:r>
          </a:p>
          <a:p>
            <a:endParaRPr lang="en-IN"/>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520189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Django  user Models</a:t>
            </a:r>
            <a:endParaRPr lang="en-US"/>
          </a:p>
          <a:p>
            <a:pPr>
              <a:buNone/>
            </a:pPr>
            <a:r>
              <a:rPr lang="en" b="1"/>
              <a:t>-------------------------------------------------------------------------------</a:t>
            </a:r>
            <a:endParaRPr lang="en-US"/>
          </a:p>
          <a:p>
            <a:pPr>
              <a:buNone/>
            </a:pPr>
            <a:endParaRPr lang="en-GB"/>
          </a:p>
          <a:p>
            <a:pPr>
              <a:buNone/>
            </a:pPr>
            <a:r>
              <a:rPr lang="en-GB"/>
              <a:t>Benefits of using Django apps –</a:t>
            </a:r>
            <a:endParaRPr lang="en-US"/>
          </a:p>
          <a:p>
            <a:pPr marL="285750" indent="-285750">
              <a:buChar char="•"/>
            </a:pPr>
            <a:r>
              <a:rPr lang="en-US"/>
              <a:t>Django apps are reusable i.e. a Django app can be used with multiple projects.</a:t>
            </a:r>
            <a:endParaRPr lang="en-GB"/>
          </a:p>
          <a:p>
            <a:pPr marL="285750" indent="-285750">
              <a:buChar char="•"/>
            </a:pPr>
            <a:r>
              <a:rPr lang="en-US"/>
              <a:t>We have loosely coupled i.e. almost independent components</a:t>
            </a:r>
            <a:endParaRPr lang="en-GB"/>
          </a:p>
          <a:p>
            <a:pPr marL="285750" indent="-285750">
              <a:buChar char="•"/>
            </a:pPr>
            <a:r>
              <a:rPr lang="en-US"/>
              <a:t>Multiple developers can work on different components</a:t>
            </a:r>
            <a:endParaRPr lang="en-GB"/>
          </a:p>
          <a:p>
            <a:pPr marL="285750" indent="-285750">
              <a:buChar char="•"/>
            </a:pPr>
            <a:r>
              <a:rPr lang="en-US"/>
              <a:t>Debugging and code organization is easy. Django has an excellent debugger tool.</a:t>
            </a:r>
            <a:endParaRPr lang="en-GB"/>
          </a:p>
          <a:p>
            <a:pPr marL="285750" indent="-285750">
              <a:buChar char="•"/>
            </a:pPr>
            <a:r>
              <a:rPr lang="en-US"/>
              <a:t>It has in-built features like admin pages </a:t>
            </a:r>
            <a:r>
              <a:rPr lang="en-US" err="1"/>
              <a:t>etc</a:t>
            </a:r>
            <a:r>
              <a:rPr lang="en-US"/>
              <a:t>, which reduces the effort of building the same from </a:t>
            </a:r>
            <a:r>
              <a:rPr lang="en-US" err="1"/>
              <a:t>stratch</a:t>
            </a:r>
            <a:endParaRPr lang="en-GB"/>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318085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Django Models fields</a:t>
            </a:r>
            <a:endParaRPr lang="en-US"/>
          </a:p>
          <a:p>
            <a:pPr>
              <a:buNone/>
            </a:pPr>
            <a:r>
              <a:rPr lang="en" b="1"/>
              <a:t>-------------------------------------------------------------------------------</a:t>
            </a:r>
            <a:endParaRPr lang="en-US"/>
          </a:p>
          <a:p>
            <a:pPr>
              <a:buNone/>
            </a:pPr>
            <a:endParaRPr lang="en-US"/>
          </a:p>
          <a:p>
            <a:pPr>
              <a:buNone/>
            </a:pPr>
            <a:r>
              <a:rPr lang="en-US"/>
              <a:t>The most important part of a model and the only required part of a model is the list of database fields it defines. Fields are specified by class attributes. Be careful not to choose field names that conflict with the models API like clean, save, or delete. </a:t>
            </a:r>
          </a:p>
          <a:p>
            <a:pPr>
              <a:buNone/>
            </a:pPr>
            <a:endParaRPr lang="en-US"/>
          </a:p>
          <a:p>
            <a:pPr>
              <a:buNone/>
            </a:pPr>
            <a:r>
              <a:rPr lang="en-US"/>
              <a:t>Field types</a:t>
            </a:r>
          </a:p>
          <a:p>
            <a:pPr>
              <a:buNone/>
            </a:pPr>
            <a:r>
              <a:rPr lang="en-US"/>
              <a:t>Each field in the model should be an instance of the appropriate Field class. Django uses field class types to determine a few things: </a:t>
            </a:r>
          </a:p>
          <a:p>
            <a:pPr marL="171450" indent="-171450"/>
            <a:r>
              <a:rPr lang="en-US"/>
              <a:t>The column type, which tells the database what kind of data to store (e.g. INTEGER, VARCHAR, TEXT).</a:t>
            </a:r>
          </a:p>
          <a:p>
            <a:pPr marL="171450" indent="-171450"/>
            <a:r>
              <a:rPr lang="en-US"/>
              <a:t>The default HTML widget to use when rendering a form field (e.g. &lt;input type=”text”&gt;, &lt;select&gt;).</a:t>
            </a:r>
          </a:p>
          <a:p>
            <a:pPr marL="171450" indent="-171450"/>
            <a:r>
              <a:rPr lang="en-US"/>
              <a:t>The minimal validation requirements, used in Django’s admin and in automatically-generated forms.</a:t>
            </a:r>
          </a:p>
          <a:p>
            <a:pPr>
              <a:buNone/>
            </a:pPr>
            <a:endParaRPr lang="en-US"/>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6467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dirty="0"/>
              <a:t>In this slide - Trainer will  briefing and showing the students how to  </a:t>
            </a:r>
            <a:r>
              <a:rPr lang="en-US" b="1" dirty="0"/>
              <a:t>Installation of Django setting up the environment</a:t>
            </a:r>
            <a:endParaRPr lang="en-US" dirty="0"/>
          </a:p>
          <a:p>
            <a:pPr marL="0" indent="0">
              <a:buNone/>
            </a:pPr>
            <a:r>
              <a:rPr lang="en-US" dirty="0">
                <a:hlinkClick r:id="rId3">
                  <a:extLst>
                    <a:ext uri="{A12FA001-AC4F-418D-AE19-62706E023703}">
                      <ahyp:hlinkClr xmlns:ahyp="http://schemas.microsoft.com/office/drawing/2018/hyperlinkcolor" val="tx"/>
                    </a:ext>
                  </a:extLst>
                </a:hlinkClick>
              </a:rPr>
              <a:t>https://www.python.org/downloads/</a:t>
            </a:r>
            <a:endParaRPr lang="en-US"/>
          </a:p>
          <a:p>
            <a:pPr marL="0" indent="0">
              <a:buNone/>
            </a:pPr>
            <a:r>
              <a:rPr lang="en" b="1" dirty="0"/>
              <a:t>---------------------------------------------------</a:t>
            </a:r>
            <a:endParaRPr lang="en-US" dirty="0"/>
          </a:p>
          <a:p>
            <a:pPr marL="0" indent="0">
              <a:buNone/>
            </a:pPr>
            <a:endParaRPr lang="en-US" b="1">
              <a:solidFill>
                <a:srgbClr val="213163"/>
              </a:solidFill>
            </a:endParaRPr>
          </a:p>
          <a:p>
            <a:pPr marL="0" lvl="0" indent="0" algn="l">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dirty="0">
                <a:solidFill>
                  <a:srgbClr val="213163"/>
                </a:solidFill>
              </a:rPr>
              <a:t>Step 1) Creating environment for Django project</a:t>
            </a:r>
          </a:p>
          <a:p>
            <a:pPr marL="0" lvl="0" indent="0" algn="l" rtl="0">
              <a:lnSpc>
                <a:spcPct val="100000"/>
              </a:lnSpc>
              <a:spcBef>
                <a:spcPts val="0"/>
              </a:spcBef>
              <a:spcAft>
                <a:spcPts val="0"/>
              </a:spcAft>
              <a:buSzPts val="1100"/>
              <a:buNone/>
            </a:pPr>
            <a:r>
              <a:rPr lang="en-US" sz="1100" b="0" dirty="0">
                <a:solidFill>
                  <a:srgbClr val="213163"/>
                </a:solidFill>
              </a:rPr>
              <a:t>A) Install latest version of python</a:t>
            </a:r>
          </a:p>
          <a:p>
            <a:pPr marL="0" lvl="0" indent="0" algn="l" rtl="0">
              <a:lnSpc>
                <a:spcPct val="100000"/>
              </a:lnSpc>
              <a:spcBef>
                <a:spcPts val="0"/>
              </a:spcBef>
              <a:spcAft>
                <a:spcPts val="0"/>
              </a:spcAft>
              <a:buSzPts val="1100"/>
              <a:buNone/>
            </a:pPr>
            <a:r>
              <a:rPr lang="en-US" sz="1100" b="0" dirty="0">
                <a:solidFill>
                  <a:srgbClr val="213163"/>
                </a:solidFill>
              </a:rPr>
              <a:t>Download and install latest version of python from the </a:t>
            </a:r>
            <a:r>
              <a:rPr lang="en-US" sz="1100" b="0" dirty="0" err="1">
                <a:solidFill>
                  <a:srgbClr val="213163"/>
                </a:solidFill>
              </a:rPr>
              <a:t>url</a:t>
            </a:r>
            <a:r>
              <a:rPr lang="en-US" sz="1100" b="0" dirty="0">
                <a:solidFill>
                  <a:srgbClr val="213163"/>
                </a:solidFill>
              </a:rPr>
              <a:t> https://www.python.org/downloads/</a:t>
            </a:r>
          </a:p>
          <a:p>
            <a:pPr marL="0" lvl="0" indent="0" algn="l" rtl="0">
              <a:lnSpc>
                <a:spcPct val="100000"/>
              </a:lnSpc>
              <a:spcBef>
                <a:spcPts val="0"/>
              </a:spcBef>
              <a:spcAft>
                <a:spcPts val="0"/>
              </a:spcAft>
              <a:buSzPts val="1100"/>
              <a:buNone/>
            </a:pPr>
            <a:r>
              <a:rPr lang="en-US" sz="1100" b="0" dirty="0">
                <a:solidFill>
                  <a:srgbClr val="213163"/>
                </a:solidFill>
              </a:rPr>
              <a:t>B) Check for installed version of python</a:t>
            </a:r>
          </a:p>
          <a:p>
            <a:pPr marL="0" lvl="0" indent="0" algn="l" rtl="0">
              <a:lnSpc>
                <a:spcPct val="100000"/>
              </a:lnSpc>
              <a:spcBef>
                <a:spcPts val="0"/>
              </a:spcBef>
              <a:spcAft>
                <a:spcPts val="0"/>
              </a:spcAft>
              <a:buSzPts val="1100"/>
              <a:buNone/>
            </a:pPr>
            <a:r>
              <a:rPr lang="en-US" sz="1100" b="0" dirty="0">
                <a:solidFill>
                  <a:srgbClr val="213163"/>
                </a:solidFill>
              </a:rPr>
              <a:t>Press Window + R to open command prompt  </a:t>
            </a:r>
          </a:p>
          <a:p>
            <a:pPr marL="0" lvl="0" indent="0" algn="l" rtl="0">
              <a:lnSpc>
                <a:spcPct val="100000"/>
              </a:lnSpc>
              <a:spcBef>
                <a:spcPts val="0"/>
              </a:spcBef>
              <a:spcAft>
                <a:spcPts val="0"/>
              </a:spcAft>
              <a:buSzPts val="1100"/>
              <a:buNone/>
            </a:pPr>
            <a:r>
              <a:rPr lang="en-US" sz="1100" b="0" dirty="0">
                <a:solidFill>
                  <a:srgbClr val="213163"/>
                </a:solidFill>
              </a:rPr>
              <a:t>Type </a:t>
            </a:r>
            <a:r>
              <a:rPr lang="en-US" sz="1100" b="0" dirty="0" err="1">
                <a:solidFill>
                  <a:srgbClr val="213163"/>
                </a:solidFill>
              </a:rPr>
              <a:t>cmd</a:t>
            </a:r>
            <a:r>
              <a:rPr lang="en-US" sz="1100" b="0" dirty="0">
                <a:solidFill>
                  <a:srgbClr val="213163"/>
                </a:solidFill>
              </a:rPr>
              <a:t>  in open box and press ok button </a:t>
            </a:r>
          </a:p>
          <a:p>
            <a:pPr marL="0" lvl="0" indent="0" algn="l" rtl="0">
              <a:lnSpc>
                <a:spcPct val="100000"/>
              </a:lnSpc>
              <a:spcBef>
                <a:spcPts val="0"/>
              </a:spcBef>
              <a:spcAft>
                <a:spcPts val="0"/>
              </a:spcAft>
              <a:buSzPts val="1100"/>
              <a:buNone/>
            </a:pPr>
            <a:r>
              <a:rPr lang="en-US" sz="1100" b="0" dirty="0">
                <a:solidFill>
                  <a:srgbClr val="213163"/>
                </a:solidFill>
              </a:rPr>
              <a:t>Command prompt will open</a:t>
            </a:r>
          </a:p>
          <a:p>
            <a:pPr marL="0" lvl="0" indent="0" algn="l" rtl="0">
              <a:lnSpc>
                <a:spcPct val="100000"/>
              </a:lnSpc>
              <a:spcBef>
                <a:spcPts val="0"/>
              </a:spcBef>
              <a:spcAft>
                <a:spcPts val="0"/>
              </a:spcAft>
              <a:buSzPts val="1100"/>
              <a:buNone/>
            </a:pPr>
            <a:r>
              <a:rPr lang="en-US" sz="1100" b="0" dirty="0">
                <a:solidFill>
                  <a:srgbClr val="213163"/>
                </a:solidFill>
              </a:rPr>
              <a:t>On command prompt type following command, it will display the current python version installed on your laptop </a:t>
            </a:r>
          </a:p>
          <a:p>
            <a:pPr marL="0" lvl="0" indent="0" algn="l" rtl="0">
              <a:lnSpc>
                <a:spcPct val="100000"/>
              </a:lnSpc>
              <a:spcBef>
                <a:spcPts val="0"/>
              </a:spcBef>
              <a:spcAft>
                <a:spcPts val="0"/>
              </a:spcAft>
              <a:buSzPts val="1100"/>
              <a:buNone/>
            </a:pPr>
            <a:r>
              <a:rPr lang="en-US" sz="1100" b="0" dirty="0">
                <a:solidFill>
                  <a:srgbClr val="213163"/>
                </a:solidFill>
              </a:rPr>
              <a:t>&gt; python --version  </a:t>
            </a: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331698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 - Trainer will  briefing  the students about create Models fields</a:t>
            </a:r>
            <a:endParaRPr lang="en-US"/>
          </a:p>
          <a:p>
            <a:pPr>
              <a:buNone/>
            </a:pPr>
            <a:r>
              <a:rPr lang="en" b="1"/>
              <a:t>-------------------------------------------------------------------------------</a:t>
            </a:r>
            <a:endParaRPr lang="en-GB"/>
          </a:p>
          <a:p>
            <a:pPr>
              <a:buNone/>
            </a:pPr>
            <a:r>
              <a:rPr lang="en-GB" u="sng">
                <a:hlinkClick r:id="rId3"/>
              </a:rPr>
              <a:t>AutoField</a:t>
            </a:r>
            <a:endParaRPr lang="en-GB"/>
          </a:p>
          <a:p>
            <a:pPr>
              <a:buNone/>
            </a:pPr>
            <a:r>
              <a:rPr lang="en-GB"/>
              <a:t>It is an </a:t>
            </a:r>
            <a:r>
              <a:rPr lang="en-GB" err="1"/>
              <a:t>IntegerField</a:t>
            </a:r>
            <a:r>
              <a:rPr lang="en-GB"/>
              <a:t> that automatically increments.</a:t>
            </a:r>
          </a:p>
          <a:p>
            <a:pPr>
              <a:buNone/>
            </a:pPr>
            <a:r>
              <a:rPr lang="en-GB" u="sng">
                <a:hlinkClick r:id="rId4"/>
              </a:rPr>
              <a:t>BigAutoField</a:t>
            </a:r>
            <a:endParaRPr lang="en-GB"/>
          </a:p>
          <a:p>
            <a:pPr>
              <a:buNone/>
            </a:pPr>
            <a:r>
              <a:rPr lang="en-GB"/>
              <a:t>It is a 64-bit integer, much like an </a:t>
            </a:r>
            <a:r>
              <a:rPr lang="en-GB" err="1"/>
              <a:t>AutoField</a:t>
            </a:r>
            <a:r>
              <a:rPr lang="en-GB"/>
              <a:t> except that it is guaranteed to fit numbers from 1 to 9223372036854775807.</a:t>
            </a:r>
          </a:p>
          <a:p>
            <a:pPr>
              <a:buNone/>
            </a:pPr>
            <a:r>
              <a:rPr lang="en-GB" u="sng">
                <a:hlinkClick r:id="rId5"/>
              </a:rPr>
              <a:t>BigIntegerField</a:t>
            </a:r>
            <a:endParaRPr lang="en-GB"/>
          </a:p>
          <a:p>
            <a:pPr>
              <a:buNone/>
            </a:pPr>
            <a:r>
              <a:rPr lang="en-GB"/>
              <a:t>It is a 64-bit integer, much like an </a:t>
            </a:r>
            <a:r>
              <a:rPr lang="en-GB" err="1"/>
              <a:t>IntegerField</a:t>
            </a:r>
            <a:r>
              <a:rPr lang="en-GB"/>
              <a:t> except that it is guaranteed to fit numbers from -9223372036854775808 to 9223372036854775807.</a:t>
            </a:r>
          </a:p>
          <a:p>
            <a:pPr>
              <a:buNone/>
            </a:pPr>
            <a:r>
              <a:rPr lang="en-GB" u="sng">
                <a:hlinkClick r:id="rId6"/>
              </a:rPr>
              <a:t>BinaryField</a:t>
            </a:r>
            <a:endParaRPr lang="en-GB"/>
          </a:p>
          <a:p>
            <a:pPr>
              <a:buNone/>
            </a:pPr>
            <a:r>
              <a:rPr lang="en-GB"/>
              <a:t>A field to store raw binary data. </a:t>
            </a:r>
          </a:p>
          <a:p>
            <a:pPr>
              <a:buNone/>
            </a:pPr>
            <a:r>
              <a:rPr lang="en-GB" u="sng">
                <a:hlinkClick r:id="rId7"/>
              </a:rPr>
              <a:t>BooleanField</a:t>
            </a:r>
            <a:endParaRPr lang="en-GB"/>
          </a:p>
          <a:p>
            <a:pPr>
              <a:buNone/>
            </a:pPr>
            <a:r>
              <a:rPr lang="en-GB"/>
              <a:t>A true/false field. </a:t>
            </a:r>
            <a:br>
              <a:rPr lang="en-GB"/>
            </a:br>
            <a:r>
              <a:rPr lang="en-GB"/>
              <a:t>The default form widget for this field is a </a:t>
            </a:r>
            <a:r>
              <a:rPr lang="en-GB" err="1"/>
              <a:t>CheckboxInput</a:t>
            </a:r>
            <a:r>
              <a:rPr lang="en-GB"/>
              <a:t>.</a:t>
            </a:r>
          </a:p>
          <a:p>
            <a:pPr>
              <a:buNone/>
            </a:pPr>
            <a:r>
              <a:rPr lang="en-GB" u="sng">
                <a:hlinkClick r:id="rId8"/>
              </a:rPr>
              <a:t>CharField</a:t>
            </a:r>
            <a:endParaRPr lang="en-GB"/>
          </a:p>
          <a:p>
            <a:pPr>
              <a:buNone/>
            </a:pPr>
            <a:r>
              <a:rPr lang="en-GB"/>
              <a:t>A field to store text-based values.</a:t>
            </a:r>
          </a:p>
          <a:p>
            <a:pPr>
              <a:buNone/>
            </a:pPr>
            <a:r>
              <a:rPr lang="en-GB" u="sng">
                <a:hlinkClick r:id="rId9"/>
              </a:rPr>
              <a:t>DateField</a:t>
            </a:r>
            <a:endParaRPr lang="en-GB"/>
          </a:p>
          <a:p>
            <a:pPr>
              <a:buNone/>
            </a:pPr>
            <a:r>
              <a:rPr lang="en-GB"/>
              <a:t>A date, represented in Python by a </a:t>
            </a:r>
            <a:r>
              <a:rPr lang="en-GB" err="1"/>
              <a:t>datetime.date</a:t>
            </a:r>
            <a:r>
              <a:rPr lang="en-GB"/>
              <a:t> instance</a:t>
            </a:r>
          </a:p>
          <a:p>
            <a:pPr>
              <a:buNone/>
            </a:pPr>
            <a:r>
              <a:rPr lang="en-GB" u="sng">
                <a:hlinkClick r:id="rId10"/>
              </a:rPr>
              <a:t>DateTimeField</a:t>
            </a:r>
            <a:endParaRPr lang="en-GB"/>
          </a:p>
          <a:p>
            <a:pPr>
              <a:buNone/>
            </a:pPr>
            <a:r>
              <a:rPr lang="en-GB"/>
              <a:t>It is used for date and time, represented in Python by a </a:t>
            </a:r>
            <a:r>
              <a:rPr lang="en-GB" err="1"/>
              <a:t>datetime.datetime</a:t>
            </a:r>
            <a:r>
              <a:rPr lang="en-GB"/>
              <a:t> instance.</a:t>
            </a:r>
          </a:p>
          <a:p>
            <a:pPr>
              <a:buNone/>
            </a:pPr>
            <a:r>
              <a:rPr lang="en-GB" u="sng">
                <a:hlinkClick r:id="rId11"/>
              </a:rPr>
              <a:t>DecimalField</a:t>
            </a:r>
            <a:endParaRPr lang="en-GB"/>
          </a:p>
          <a:p>
            <a:pPr>
              <a:buNone/>
            </a:pPr>
            <a:r>
              <a:rPr lang="en-GB"/>
              <a:t>It is a fixed-precision decimal number, represented in Python by a Decimal instance.</a:t>
            </a:r>
          </a:p>
          <a:p>
            <a:pPr>
              <a:buNone/>
            </a:pPr>
            <a:r>
              <a:rPr lang="en-GB" u="sng">
                <a:hlinkClick r:id="rId12"/>
              </a:rPr>
              <a:t>DurationField</a:t>
            </a:r>
            <a:endParaRPr lang="en-GB"/>
          </a:p>
          <a:p>
            <a:pPr>
              <a:buNone/>
            </a:pPr>
            <a:r>
              <a:rPr lang="en-GB"/>
              <a:t>A field for storing periods of time.</a:t>
            </a:r>
          </a:p>
          <a:p>
            <a:pPr>
              <a:buNone/>
            </a:pPr>
            <a:r>
              <a:rPr lang="en-GB" u="sng">
                <a:hlinkClick r:id="rId13"/>
              </a:rPr>
              <a:t>EmailField</a:t>
            </a:r>
            <a:endParaRPr lang="en-GB"/>
          </a:p>
          <a:p>
            <a:pPr>
              <a:buNone/>
            </a:pPr>
            <a:r>
              <a:rPr lang="en-GB"/>
              <a:t>It is a </a:t>
            </a:r>
            <a:r>
              <a:rPr lang="en-GB" err="1"/>
              <a:t>CharField</a:t>
            </a:r>
            <a:r>
              <a:rPr lang="en-GB"/>
              <a:t> that checks that the value is a valid email address.</a:t>
            </a:r>
          </a:p>
          <a:p>
            <a:pPr>
              <a:buNone/>
            </a:pPr>
            <a:r>
              <a:rPr lang="en-GB" u="sng">
                <a:hlinkClick r:id="rId14"/>
              </a:rPr>
              <a:t>FileField</a:t>
            </a:r>
            <a:endParaRPr lang="en-GB"/>
          </a:p>
          <a:p>
            <a:pPr>
              <a:buNone/>
            </a:pPr>
            <a:r>
              <a:rPr lang="en-GB"/>
              <a:t>It is a file-upload field.</a:t>
            </a:r>
          </a:p>
          <a:p>
            <a:pPr>
              <a:buNone/>
            </a:pPr>
            <a:r>
              <a:rPr lang="en-GB" u="sng">
                <a:hlinkClick r:id="rId15"/>
              </a:rPr>
              <a:t>FloatField</a:t>
            </a:r>
            <a:endParaRPr lang="en-GB"/>
          </a:p>
          <a:p>
            <a:pPr>
              <a:buNone/>
            </a:pPr>
            <a:r>
              <a:rPr lang="en-GB"/>
              <a:t>It is a floating-point number represented in Python by a float instance.</a:t>
            </a:r>
          </a:p>
          <a:p>
            <a:pPr>
              <a:buNone/>
            </a:pPr>
            <a:r>
              <a:rPr lang="en-GB" u="sng">
                <a:hlinkClick r:id="rId16"/>
              </a:rPr>
              <a:t>ImageField</a:t>
            </a:r>
            <a:endParaRPr lang="en-GB"/>
          </a:p>
          <a:p>
            <a:pPr>
              <a:buNone/>
            </a:pPr>
            <a:r>
              <a:rPr lang="en-GB"/>
              <a:t>It inherits all attributes and methods from </a:t>
            </a:r>
            <a:r>
              <a:rPr lang="en-GB" err="1"/>
              <a:t>FileField</a:t>
            </a:r>
            <a:r>
              <a:rPr lang="en-GB"/>
              <a:t>, but also validates that the uploaded object is a valid image.</a:t>
            </a:r>
          </a:p>
          <a:p>
            <a:pPr>
              <a:buNone/>
            </a:pPr>
            <a:r>
              <a:rPr lang="en-GB" u="sng">
                <a:hlinkClick r:id="rId17"/>
              </a:rPr>
              <a:t>IntegerField</a:t>
            </a:r>
            <a:endParaRPr lang="en-GB"/>
          </a:p>
          <a:p>
            <a:pPr>
              <a:buNone/>
            </a:pPr>
            <a:r>
              <a:rPr lang="en-GB"/>
              <a:t>It is an integer field. Values from -2147483648 to 2147483647 are safe in all databases supported by Django.</a:t>
            </a:r>
          </a:p>
          <a:p>
            <a:pPr>
              <a:buNone/>
            </a:pPr>
            <a:r>
              <a:rPr lang="en-GB" u="sng">
                <a:hlinkClick r:id="rId18"/>
              </a:rPr>
              <a:t>GenericIPAddressField</a:t>
            </a:r>
            <a:endParaRPr lang="en-GB"/>
          </a:p>
          <a:p>
            <a:pPr>
              <a:buNone/>
            </a:pPr>
            <a:r>
              <a:rPr lang="en-GB"/>
              <a:t>An IPv4 or IPv6 address, in string format (e.g. 192.0.2.30 or 2a02:42fe::4).</a:t>
            </a:r>
          </a:p>
          <a:p>
            <a:pPr>
              <a:buNone/>
            </a:pPr>
            <a:r>
              <a:rPr lang="en-GB" u="sng">
                <a:hlinkClick r:id="rId19"/>
              </a:rPr>
              <a:t>NullBooleanField</a:t>
            </a:r>
            <a:endParaRPr lang="en-GB"/>
          </a:p>
          <a:p>
            <a:pPr>
              <a:buNone/>
            </a:pPr>
            <a:r>
              <a:rPr lang="en-GB"/>
              <a:t>Like a </a:t>
            </a:r>
            <a:r>
              <a:rPr lang="en-GB" err="1"/>
              <a:t>BooleanField</a:t>
            </a:r>
            <a:r>
              <a:rPr lang="en-GB"/>
              <a:t>, but allows NULL as one of the options.</a:t>
            </a:r>
          </a:p>
          <a:p>
            <a:pPr>
              <a:buNone/>
            </a:pPr>
            <a:r>
              <a:rPr lang="en-GB" u="sng">
                <a:hlinkClick r:id="rId20"/>
              </a:rPr>
              <a:t>PositiveIntegerField</a:t>
            </a:r>
            <a:endParaRPr lang="en-GB"/>
          </a:p>
          <a:p>
            <a:pPr>
              <a:buNone/>
            </a:pPr>
            <a:r>
              <a:rPr lang="en-GB"/>
              <a:t>Like an </a:t>
            </a:r>
            <a:r>
              <a:rPr lang="en-GB" err="1"/>
              <a:t>IntegerField</a:t>
            </a:r>
            <a:r>
              <a:rPr lang="en-GB"/>
              <a:t>, but must be either positive or zero (0).</a:t>
            </a:r>
          </a:p>
          <a:p>
            <a:pPr>
              <a:buNone/>
            </a:pPr>
            <a:r>
              <a:rPr lang="en-GB" u="sng">
                <a:hlinkClick r:id="rId21"/>
              </a:rPr>
              <a:t>PositiveSmallIntegerField</a:t>
            </a:r>
            <a:endParaRPr lang="en-GB"/>
          </a:p>
          <a:p>
            <a:pPr>
              <a:buNone/>
            </a:pPr>
            <a:r>
              <a:rPr lang="en-GB"/>
              <a:t>Like a </a:t>
            </a:r>
            <a:r>
              <a:rPr lang="en-GB" err="1"/>
              <a:t>PositiveIntegerField</a:t>
            </a:r>
            <a:r>
              <a:rPr lang="en-GB"/>
              <a:t>, but only allows values under a certain (database-dependent) point.</a:t>
            </a:r>
          </a:p>
          <a:p>
            <a:pPr>
              <a:buNone/>
            </a:pPr>
            <a:r>
              <a:rPr lang="en-GB" u="sng">
                <a:hlinkClick r:id="rId22"/>
              </a:rPr>
              <a:t>SlugField</a:t>
            </a:r>
            <a:endParaRPr lang="en-GB"/>
          </a:p>
          <a:p>
            <a:pPr>
              <a:buNone/>
            </a:pPr>
            <a:r>
              <a:rPr lang="en-GB"/>
              <a:t>Slug is a newspaper term. A slug is a short label for something, containing only letters, numbers, underscores or hyphens. They’re generally used in URLs.</a:t>
            </a:r>
          </a:p>
          <a:p>
            <a:pPr>
              <a:buNone/>
            </a:pPr>
            <a:r>
              <a:rPr lang="en-GB" u="sng">
                <a:hlinkClick r:id="rId23"/>
              </a:rPr>
              <a:t>SmallIntegerField</a:t>
            </a:r>
            <a:endParaRPr lang="en-GB"/>
          </a:p>
          <a:p>
            <a:pPr>
              <a:buNone/>
            </a:pPr>
            <a:r>
              <a:rPr lang="en-GB"/>
              <a:t>It is like an </a:t>
            </a:r>
            <a:r>
              <a:rPr lang="en-GB" err="1"/>
              <a:t>IntegerField</a:t>
            </a:r>
            <a:r>
              <a:rPr lang="en-GB"/>
              <a:t>, but only allows values under a certain (database-dependent) point.</a:t>
            </a:r>
          </a:p>
          <a:p>
            <a:pPr>
              <a:buNone/>
            </a:pPr>
            <a:r>
              <a:rPr lang="en-GB" u="sng">
                <a:hlinkClick r:id="rId24"/>
              </a:rPr>
              <a:t>TextField</a:t>
            </a:r>
            <a:endParaRPr lang="en-GB"/>
          </a:p>
          <a:p>
            <a:pPr>
              <a:buNone/>
            </a:pPr>
            <a:r>
              <a:rPr lang="en-GB"/>
              <a:t>A large text field. The default form widget for this field is a </a:t>
            </a:r>
            <a:r>
              <a:rPr lang="en-GB" err="1"/>
              <a:t>Textarea</a:t>
            </a:r>
            <a:r>
              <a:rPr lang="en-GB"/>
              <a:t>.</a:t>
            </a:r>
          </a:p>
          <a:p>
            <a:pPr>
              <a:buNone/>
            </a:pPr>
            <a:r>
              <a:rPr lang="en-GB" u="sng">
                <a:hlinkClick r:id="rId25"/>
              </a:rPr>
              <a:t>TimeField</a:t>
            </a:r>
            <a:endParaRPr lang="en-GB"/>
          </a:p>
          <a:p>
            <a:pPr>
              <a:buNone/>
            </a:pPr>
            <a:r>
              <a:rPr lang="en-GB"/>
              <a:t>A time, represented in Python by a </a:t>
            </a:r>
            <a:r>
              <a:rPr lang="en-GB" err="1"/>
              <a:t>datetime.time</a:t>
            </a:r>
            <a:r>
              <a:rPr lang="en-GB"/>
              <a:t> instance.</a:t>
            </a:r>
          </a:p>
          <a:p>
            <a:pPr>
              <a:buNone/>
            </a:pPr>
            <a:r>
              <a:rPr lang="en-GB" u="sng">
                <a:hlinkClick r:id="rId26"/>
              </a:rPr>
              <a:t>URLField</a:t>
            </a:r>
            <a:endParaRPr lang="en-GB"/>
          </a:p>
          <a:p>
            <a:pPr>
              <a:buNone/>
            </a:pPr>
            <a:r>
              <a:rPr lang="en-GB"/>
              <a:t>A </a:t>
            </a:r>
            <a:r>
              <a:rPr lang="en-GB" err="1"/>
              <a:t>CharField</a:t>
            </a:r>
            <a:r>
              <a:rPr lang="en-GB"/>
              <a:t> for a URL, validated by </a:t>
            </a:r>
            <a:r>
              <a:rPr lang="en-GB" err="1"/>
              <a:t>URLValidator</a:t>
            </a:r>
            <a:r>
              <a:rPr lang="en-GB"/>
              <a:t>.</a:t>
            </a:r>
          </a:p>
          <a:p>
            <a:pPr>
              <a:buNone/>
            </a:pPr>
            <a:r>
              <a:rPr lang="en-GB" u="sng">
                <a:hlinkClick r:id="rId27"/>
              </a:rPr>
              <a:t>UUIDField</a:t>
            </a:r>
            <a:endParaRPr lang="en-GB"/>
          </a:p>
          <a:p>
            <a:pPr>
              <a:buNone/>
            </a:pPr>
            <a:r>
              <a:rPr lang="en-GB"/>
              <a:t>A field for storing universally unique identifiers. Uses Python’s UUID class. When used on PostgreSQL, this stores in a </a:t>
            </a:r>
            <a:r>
              <a:rPr lang="en-GB" err="1"/>
              <a:t>uuid</a:t>
            </a:r>
            <a:r>
              <a:rPr lang="en-GB"/>
              <a:t> datatype, otherwise in a char(32).</a:t>
            </a:r>
          </a:p>
          <a:p>
            <a:pPr>
              <a:buNone/>
            </a:pPr>
            <a:endParaRPr lang="en-US">
              <a:latin typeface="Calibri"/>
              <a:cs typeface="Calibri"/>
            </a:endParaRPr>
          </a:p>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51036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Django Models fields options</a:t>
            </a:r>
            <a:endParaRPr lang="en-US"/>
          </a:p>
          <a:p>
            <a:pPr>
              <a:buNone/>
            </a:pPr>
            <a:r>
              <a:rPr lang="en" b="1"/>
              <a:t>-------------------------------------------------------------------------------</a:t>
            </a:r>
            <a:endParaRPr lang="en-US"/>
          </a:p>
          <a:p>
            <a:pPr>
              <a:buNone/>
            </a:pPr>
            <a:r>
              <a:rPr lang="en-US"/>
              <a:t>Django Field Choices. According to documentation Field Choices are a sequence consisting itself of </a:t>
            </a:r>
            <a:r>
              <a:rPr lang="en-US" err="1"/>
              <a:t>iterables</a:t>
            </a:r>
            <a:r>
              <a:rPr lang="en-US"/>
              <a:t> of exactly two items (e.g. [</a:t>
            </a:r>
            <a:r>
              <a:rPr lang="en-US" b="1"/>
              <a:t>(A, B), (A, B)</a:t>
            </a:r>
            <a:r>
              <a:rPr lang="en-US"/>
              <a:t> …]) to use as choices for some field. For example, consider a field semester which can have options as { 1, 2, 3, 4, 5, 6 } only. Choices limits the input from the user to the particular values specified in models.py. If choices are given, they’re enforced by </a:t>
            </a:r>
            <a:r>
              <a:rPr lang="en-US" u="sng">
                <a:hlinkClick r:id="rId3"/>
              </a:rPr>
              <a:t>model validation</a:t>
            </a:r>
            <a:r>
              <a:rPr lang="en-US"/>
              <a:t> and the default form widget will be a select box with these choices instead of the standard text field.</a:t>
            </a:r>
          </a:p>
        </p:txBody>
      </p:sp>
    </p:spTree>
    <p:extLst>
      <p:ext uri="{BB962C8B-B14F-4D97-AF65-F5344CB8AC3E}">
        <p14:creationId xmlns:p14="http://schemas.microsoft.com/office/powerpoint/2010/main" val="22555004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create Models fields</a:t>
            </a:r>
            <a:endParaRPr lang="en-US"/>
          </a:p>
          <a:p>
            <a:pPr>
              <a:buNone/>
            </a:pPr>
            <a:r>
              <a:rPr lang="en" b="1"/>
              <a:t>-------------------------------------------------------------------------------</a:t>
            </a:r>
            <a:endParaRPr lang="en-US"/>
          </a:p>
          <a:p>
            <a:pPr>
              <a:buNone/>
            </a:pPr>
            <a:r>
              <a:rPr lang="en-US"/>
              <a:t>A </a:t>
            </a:r>
            <a:r>
              <a:rPr lang="en-US" b="1"/>
              <a:t>Django model</a:t>
            </a:r>
            <a:r>
              <a:rPr lang="en-US"/>
              <a:t> is the built-in feature that Django uses to create tables, their fields, and various constraints. In short, Django Models is the SQL of Database one uses with Django. SQL (Structured Query Language) is complex and involves a lot of different queries for creating, deleting, updating or any other stuff related to database. Django models simplify the tasks and organize tables into models. Generally, each model maps to a single database table. </a:t>
            </a:r>
          </a:p>
        </p:txBody>
      </p:sp>
    </p:spTree>
    <p:extLst>
      <p:ext uri="{BB962C8B-B14F-4D97-AF65-F5344CB8AC3E}">
        <p14:creationId xmlns:p14="http://schemas.microsoft.com/office/powerpoint/2010/main" val="9940295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create Models fields</a:t>
            </a:r>
            <a:endParaRPr lang="en-US"/>
          </a:p>
          <a:p>
            <a:pPr>
              <a:buNone/>
            </a:pPr>
            <a:r>
              <a:rPr lang="en" b="1"/>
              <a:t>-------------------------------------------------------------------------------</a:t>
            </a:r>
            <a:endParaRPr lang="en-US"/>
          </a:p>
          <a:p>
            <a:pPr>
              <a:buNone/>
            </a:pPr>
            <a:r>
              <a:rPr lang="en-US"/>
              <a:t>A </a:t>
            </a:r>
            <a:r>
              <a:rPr lang="en-US" b="1"/>
              <a:t>Django model</a:t>
            </a:r>
            <a:r>
              <a:rPr lang="en-US"/>
              <a:t> is the built-in feature that Django uses to create tables, their fields, and various constraints. In short, Django Models is the SQL of Database one uses with Django. SQL (Structured Query Language) is complex and involves a lot of different queries for creating, deleting, updating or any other stuff related to database. Django models simplify the tasks and organize tables into models. Generally, each model maps to a single database table. </a:t>
            </a:r>
          </a:p>
        </p:txBody>
      </p:sp>
    </p:spTree>
    <p:extLst>
      <p:ext uri="{BB962C8B-B14F-4D97-AF65-F5344CB8AC3E}">
        <p14:creationId xmlns:p14="http://schemas.microsoft.com/office/powerpoint/2010/main" val="19032759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GB"/>
          </a:p>
          <a:p>
            <a:pPr>
              <a:buNone/>
            </a:pPr>
            <a:r>
              <a:rPr lang="en" b="1"/>
              <a:t>In this slide - Trainer will  briefing  the students about create object</a:t>
            </a:r>
            <a:endParaRPr lang="en-US" err="1"/>
          </a:p>
          <a:p>
            <a:pPr>
              <a:buNone/>
            </a:pPr>
            <a:r>
              <a:rPr lang="en" b="1"/>
              <a:t>-------------------------------------------------------------------------------</a:t>
            </a:r>
            <a:endParaRPr lang="en-US"/>
          </a:p>
          <a:p>
            <a:pPr>
              <a:buNone/>
            </a:pPr>
            <a:r>
              <a:rPr lang="en-GB"/>
              <a:t>Adding objects</a:t>
            </a:r>
            <a:endParaRPr lang="en-US"/>
          </a:p>
          <a:p>
            <a:pPr>
              <a:buNone/>
            </a:pPr>
            <a:r>
              <a:rPr lang="en-US"/>
              <a:t>To create an object of model Album and save it into the database, we need to write the following command:</a:t>
            </a:r>
            <a:endParaRPr lang="en-GB"/>
          </a:p>
          <a:p>
            <a:pPr>
              <a:buNone/>
            </a:pPr>
            <a:r>
              <a:rPr lang="en-US" b="1"/>
              <a:t>&gt;&gt;&gt;</a:t>
            </a:r>
            <a:r>
              <a:rPr lang="en-US"/>
              <a:t> a = Album(title = "Divide", artist = "Ed Sheeran", genre = "Pop")
</a:t>
            </a:r>
            <a:r>
              <a:rPr lang="en-US" b="1"/>
              <a:t>&gt;&gt;&gt;</a:t>
            </a:r>
            <a:r>
              <a:rPr lang="en-US"/>
              <a:t> </a:t>
            </a:r>
            <a:r>
              <a:rPr lang="en-US" err="1"/>
              <a:t>a.save</a:t>
            </a:r>
            <a:r>
              <a:rPr lang="en-US"/>
              <a:t>()</a:t>
            </a:r>
            <a:endParaRPr lang="en-GB"/>
          </a:p>
          <a:p>
            <a:pPr>
              <a:buNone/>
            </a:pPr>
            <a:r>
              <a:rPr lang="en-US"/>
              <a:t>To create an object of model Song and save it into the database, we need to write the following command:</a:t>
            </a:r>
            <a:endParaRPr lang="en-GB"/>
          </a:p>
          <a:p>
            <a:pPr>
              <a:buNone/>
            </a:pPr>
            <a:r>
              <a:rPr lang="en-US" b="1"/>
              <a:t>&gt;&gt;&gt;</a:t>
            </a:r>
            <a:r>
              <a:rPr lang="en-US"/>
              <a:t> s = Song(name = "Castle on the Hill", album = a)
</a:t>
            </a:r>
            <a:r>
              <a:rPr lang="en-US" b="1"/>
              <a:t>&gt;&gt;&gt;</a:t>
            </a:r>
            <a:r>
              <a:rPr lang="en-US"/>
              <a:t> </a:t>
            </a:r>
            <a:r>
              <a:rPr lang="en-US" err="1"/>
              <a:t>s.save</a:t>
            </a:r>
            <a:r>
              <a:rPr lang="en-US"/>
              <a:t>()</a:t>
            </a:r>
            <a:endParaRPr lang="en-GB"/>
          </a:p>
        </p:txBody>
      </p:sp>
    </p:spTree>
    <p:extLst>
      <p:ext uri="{BB962C8B-B14F-4D97-AF65-F5344CB8AC3E}">
        <p14:creationId xmlns:p14="http://schemas.microsoft.com/office/powerpoint/2010/main" val="309912485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GB" b="1"/>
              <a:t>Modifying existing objects</a:t>
            </a:r>
            <a:endParaRPr lang="en" b="1"/>
          </a:p>
          <a:p>
            <a:pPr>
              <a:buNone/>
            </a:pPr>
            <a:endParaRPr lang="en" b="1"/>
          </a:p>
          <a:p>
            <a:pPr>
              <a:buNone/>
            </a:pPr>
            <a:r>
              <a:rPr lang="en" b="1"/>
              <a:t>-------------------------------------------------------------------------------</a:t>
            </a:r>
            <a:endParaRPr lang="en-GB"/>
          </a:p>
          <a:p>
            <a:pPr>
              <a:buNone/>
            </a:pPr>
            <a:r>
              <a:rPr lang="en-US"/>
              <a:t>We can modify an existing object as follows:</a:t>
            </a:r>
            <a:endParaRPr lang="en-GB"/>
          </a:p>
          <a:p>
            <a:pPr>
              <a:buNone/>
            </a:pPr>
            <a:r>
              <a:rPr lang="en-US" b="1"/>
              <a:t>&gt;&gt;&gt;</a:t>
            </a:r>
            <a:r>
              <a:rPr lang="en-US"/>
              <a:t> a = </a:t>
            </a:r>
            <a:r>
              <a:rPr lang="en-US" err="1"/>
              <a:t>Album.objects.get</a:t>
            </a:r>
            <a:r>
              <a:rPr lang="en-US"/>
              <a:t>(pk = 3)
</a:t>
            </a:r>
            <a:r>
              <a:rPr lang="en-US" b="1"/>
              <a:t>&gt;&gt;&gt;</a:t>
            </a:r>
            <a:r>
              <a:rPr lang="en-US"/>
              <a:t> </a:t>
            </a:r>
            <a:r>
              <a:rPr lang="en-US" err="1"/>
              <a:t>a.genre</a:t>
            </a:r>
            <a:r>
              <a:rPr lang="en-US"/>
              <a:t> = "Pop"
</a:t>
            </a:r>
            <a:r>
              <a:rPr lang="en-US" b="1"/>
              <a:t>&gt;&gt;&gt;</a:t>
            </a:r>
            <a:r>
              <a:rPr lang="en-US"/>
              <a:t> </a:t>
            </a:r>
            <a:r>
              <a:rPr lang="en-US" err="1"/>
              <a:t>a.save</a:t>
            </a:r>
            <a:r>
              <a:rPr lang="en-US"/>
              <a:t>()</a:t>
            </a:r>
            <a:endParaRPr lang="en-GB"/>
          </a:p>
        </p:txBody>
      </p:sp>
    </p:spTree>
    <p:extLst>
      <p:ext uri="{BB962C8B-B14F-4D97-AF65-F5344CB8AC3E}">
        <p14:creationId xmlns:p14="http://schemas.microsoft.com/office/powerpoint/2010/main" val="410210093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Making query</a:t>
            </a:r>
            <a:endParaRPr lang="en-GB" b="1"/>
          </a:p>
          <a:p>
            <a:pPr>
              <a:buNone/>
            </a:pPr>
            <a:r>
              <a:rPr lang="en" b="1"/>
              <a:t>-------------------------------------------------------------------------------</a:t>
            </a:r>
            <a:endParaRPr lang="en-GB"/>
          </a:p>
          <a:p>
            <a:pPr marL="158750" indent="0">
              <a:buNone/>
            </a:pPr>
            <a:endParaRPr lang="en-IN"/>
          </a:p>
          <a:p>
            <a:r>
              <a:rPr lang="en-IN"/>
              <a:t>The SQL SELECT LIMIT statement is used to retrieve records from one or more tables in a database and limit the number of records returned based on a limit value.</a:t>
            </a:r>
          </a:p>
        </p:txBody>
      </p:sp>
      <p:sp>
        <p:nvSpPr>
          <p:cNvPr id="4" name="Slide Number Placeholder 3"/>
          <p:cNvSpPr>
            <a:spLocks noGrp="1"/>
          </p:cNvSpPr>
          <p:nvPr>
            <p:ph type="sldNum" sz="quarter" idx="5"/>
          </p:nvPr>
        </p:nvSpPr>
        <p:spPr/>
        <p:txBody>
          <a:bodyPr/>
          <a:lstStyle/>
          <a:p>
            <a:fld id="{0D76B7B1-9C5C-4EAB-BC59-13D335F9FD8E}" type="slidenum">
              <a:rPr lang="en-IN" smtClean="0"/>
              <a:t>166</a:t>
            </a:fld>
            <a:endParaRPr lang="en-IN"/>
          </a:p>
        </p:txBody>
      </p:sp>
    </p:spTree>
    <p:extLst>
      <p:ext uri="{BB962C8B-B14F-4D97-AF65-F5344CB8AC3E}">
        <p14:creationId xmlns:p14="http://schemas.microsoft.com/office/powerpoint/2010/main" val="32974237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briefing  the students about Making query</a:t>
            </a:r>
            <a:endParaRPr lang="en-GB"/>
          </a:p>
          <a:p>
            <a:pPr marL="158750" indent="0">
              <a:buNone/>
            </a:pPr>
            <a:r>
              <a:rPr lang="en" b="1"/>
              <a:t>-------------------------------------------------------------------------------</a:t>
            </a:r>
            <a:endParaRPr lang="en-GB"/>
          </a:p>
          <a:p>
            <a:endParaRPr lang="en-GB" b="1"/>
          </a:p>
          <a:p>
            <a:endParaRPr lang="en-IN"/>
          </a:p>
          <a:p>
            <a:r>
              <a:rPr lang="en-IN"/>
              <a:t>Django </a:t>
            </a:r>
            <a:r>
              <a:rPr lang="en-IN" err="1"/>
              <a:t>QuerySet</a:t>
            </a:r>
            <a:endParaRPr lang="en-IN"/>
          </a:p>
          <a:p>
            <a:r>
              <a:rPr lang="en-IN"/>
              <a:t>A </a:t>
            </a:r>
            <a:r>
              <a:rPr lang="en-IN" err="1"/>
              <a:t>QuerySet</a:t>
            </a:r>
            <a:r>
              <a:rPr lang="en-IN"/>
              <a:t> is a collection of data from a database.</a:t>
            </a:r>
          </a:p>
          <a:p>
            <a:r>
              <a:rPr lang="en-IN"/>
              <a:t>A </a:t>
            </a:r>
            <a:r>
              <a:rPr lang="en-IN" err="1"/>
              <a:t>QuerySet</a:t>
            </a:r>
            <a:r>
              <a:rPr lang="en-IN"/>
              <a:t> is built up as a list of objects.</a:t>
            </a:r>
          </a:p>
          <a:p>
            <a:r>
              <a:rPr lang="en-IN" err="1"/>
              <a:t>QuerySets</a:t>
            </a:r>
            <a:r>
              <a:rPr lang="en-IN"/>
              <a:t> makes it easier to get the data you actually need, by allowing you to filter and order the data.</a:t>
            </a:r>
          </a:p>
          <a:p>
            <a:endParaRPr lang="en-IN"/>
          </a:p>
        </p:txBody>
      </p:sp>
      <p:sp>
        <p:nvSpPr>
          <p:cNvPr id="4" name="Slide Number Placeholder 3"/>
          <p:cNvSpPr>
            <a:spLocks noGrp="1"/>
          </p:cNvSpPr>
          <p:nvPr>
            <p:ph type="sldNum" sz="quarter" idx="5"/>
          </p:nvPr>
        </p:nvSpPr>
        <p:spPr/>
        <p:txBody>
          <a:bodyPr/>
          <a:lstStyle/>
          <a:p>
            <a:fld id="{0D76B7B1-9C5C-4EAB-BC59-13D335F9FD8E}" type="slidenum">
              <a:rPr lang="en-IN" smtClean="0"/>
              <a:t>167</a:t>
            </a:fld>
            <a:endParaRPr lang="en-IN"/>
          </a:p>
        </p:txBody>
      </p:sp>
    </p:spTree>
    <p:extLst>
      <p:ext uri="{BB962C8B-B14F-4D97-AF65-F5344CB8AC3E}">
        <p14:creationId xmlns:p14="http://schemas.microsoft.com/office/powerpoint/2010/main" val="327564518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briefing  the students about filter()</a:t>
            </a:r>
            <a:endParaRPr lang="en-GB"/>
          </a:p>
          <a:p>
            <a:pPr marL="158750" indent="0">
              <a:buNone/>
            </a:pPr>
            <a:r>
              <a:rPr lang="en" b="1"/>
              <a:t>-------------------------------------------------------------------------------</a:t>
            </a:r>
            <a:endParaRPr lang="en-GB"/>
          </a:p>
          <a:p>
            <a:pPr marL="379095" indent="-367030">
              <a:spcBef>
                <a:spcPts val="413"/>
              </a:spcBef>
              <a:buFont typeface="Arial,Sans-Serif"/>
            </a:pPr>
            <a:endParaRPr lang="en-US"/>
          </a:p>
          <a:p>
            <a:pPr marL="379095" indent="-367030">
              <a:spcBef>
                <a:spcPts val="413"/>
              </a:spcBef>
              <a:buFont typeface="Arial,Sans-Serif"/>
            </a:pPr>
            <a:r>
              <a:rPr lang="en-US"/>
              <a:t>filter() will always give you a </a:t>
            </a:r>
            <a:r>
              <a:rPr lang="en-US" err="1"/>
              <a:t>QuerySet</a:t>
            </a:r>
            <a:r>
              <a:rPr lang="en-US"/>
              <a:t>, even if only a single object matches the query - in this case, it will be a </a:t>
            </a:r>
            <a:r>
              <a:rPr lang="en-US" err="1"/>
              <a:t>QuerySet</a:t>
            </a:r>
            <a:r>
              <a:rPr lang="en-US"/>
              <a:t> containing a single element.</a:t>
            </a:r>
          </a:p>
          <a:p>
            <a:pPr marL="379095" indent="-367030">
              <a:spcBef>
                <a:spcPts val="413"/>
              </a:spcBef>
              <a:buFont typeface="Arial,Sans-Serif"/>
            </a:pPr>
            <a:endParaRPr lang="en-US"/>
          </a:p>
          <a:p>
            <a:endParaRPr lang="en-IN"/>
          </a:p>
        </p:txBody>
      </p:sp>
      <p:sp>
        <p:nvSpPr>
          <p:cNvPr id="4" name="Slide Number Placeholder 3"/>
          <p:cNvSpPr>
            <a:spLocks noGrp="1"/>
          </p:cNvSpPr>
          <p:nvPr>
            <p:ph type="sldNum" sz="quarter" idx="5"/>
          </p:nvPr>
        </p:nvSpPr>
        <p:spPr/>
        <p:txBody>
          <a:bodyPr/>
          <a:lstStyle/>
          <a:p>
            <a:fld id="{0D76B7B1-9C5C-4EAB-BC59-13D335F9FD8E}" type="slidenum">
              <a:rPr lang="en-IN" smtClean="0"/>
              <a:t>168</a:t>
            </a:fld>
            <a:endParaRPr lang="en-IN"/>
          </a:p>
        </p:txBody>
      </p:sp>
    </p:spTree>
    <p:extLst>
      <p:ext uri="{BB962C8B-B14F-4D97-AF65-F5344CB8AC3E}">
        <p14:creationId xmlns:p14="http://schemas.microsoft.com/office/powerpoint/2010/main" val="323237516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Making query</a:t>
            </a:r>
            <a:endParaRPr lang="en-GB"/>
          </a:p>
          <a:p>
            <a:pPr>
              <a:buNone/>
            </a:pPr>
            <a:r>
              <a:rPr lang="en" b="1"/>
              <a:t>-------------------------------------------------------------------------------</a:t>
            </a:r>
            <a:endParaRPr lang="en-GB"/>
          </a:p>
          <a:p>
            <a:pPr marL="158750" indent="0">
              <a:buNone/>
            </a:pPr>
            <a:endParaRPr lang="en-IN"/>
          </a:p>
          <a:p>
            <a:r>
              <a:rPr lang="en-IN"/>
              <a:t>Django limit query</a:t>
            </a:r>
          </a:p>
          <a:p>
            <a:r>
              <a:rPr lang="en-IN"/>
              <a:t>I am trying to run a Django query that will </a:t>
            </a:r>
            <a:r>
              <a:rPr lang="en-IN" err="1"/>
              <a:t>anycodings_django</a:t>
            </a:r>
            <a:r>
              <a:rPr lang="en-IN"/>
              <a:t> limit the returned results to 5 items. This </a:t>
            </a:r>
            <a:r>
              <a:rPr lang="en-IN" err="1"/>
              <a:t>anycodings_django</a:t>
            </a:r>
            <a:r>
              <a:rPr lang="en-IN"/>
              <a:t> is easy, except for the fact that the query </a:t>
            </a:r>
            <a:r>
              <a:rPr lang="en-IN" err="1"/>
              <a:t>anycodings_django</a:t>
            </a:r>
            <a:r>
              <a:rPr lang="en-IN"/>
              <a:t> will not always return 5 items. </a:t>
            </a:r>
          </a:p>
          <a:p>
            <a:r>
              <a:rPr lang="en-IN"/>
              <a:t>In Django, you can use the </a:t>
            </a:r>
            <a:r>
              <a:rPr lang="en-IN" b="1" err="1"/>
              <a:t>QuerySet</a:t>
            </a:r>
            <a:r>
              <a:rPr lang="en-IN"/>
              <a:t> API to limit the number of records retrieved from the database. The </a:t>
            </a:r>
            <a:r>
              <a:rPr lang="en-IN" b="1" err="1"/>
              <a:t>QuerySet</a:t>
            </a:r>
            <a:r>
              <a:rPr lang="en-IN"/>
              <a:t> is an abstraction over the database table, and it provides various methods to filter, sort, and manipulate data. Here's how you can use the </a:t>
            </a:r>
            <a:r>
              <a:rPr lang="en-IN" b="1" err="1"/>
              <a:t>QuerySet</a:t>
            </a:r>
            <a:r>
              <a:rPr lang="en-IN"/>
              <a:t> to limit the number of records retrieved:</a:t>
            </a:r>
          </a:p>
        </p:txBody>
      </p:sp>
      <p:sp>
        <p:nvSpPr>
          <p:cNvPr id="4" name="Slide Number Placeholder 3"/>
          <p:cNvSpPr>
            <a:spLocks noGrp="1"/>
          </p:cNvSpPr>
          <p:nvPr>
            <p:ph type="sldNum" sz="quarter" idx="5"/>
          </p:nvPr>
        </p:nvSpPr>
        <p:spPr/>
        <p:txBody>
          <a:bodyPr/>
          <a:lstStyle/>
          <a:p>
            <a:fld id="{0D76B7B1-9C5C-4EAB-BC59-13D335F9FD8E}" type="slidenum">
              <a:rPr lang="en-IN" smtClean="0"/>
              <a:t>169</a:t>
            </a:fld>
            <a:endParaRPr lang="en-IN"/>
          </a:p>
        </p:txBody>
      </p:sp>
    </p:spTree>
    <p:extLst>
      <p:ext uri="{BB962C8B-B14F-4D97-AF65-F5344CB8AC3E}">
        <p14:creationId xmlns:p14="http://schemas.microsoft.com/office/powerpoint/2010/main" val="2671339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r>
              <a:rPr lang="en-US" b="1"/>
              <a:t>Creating environment for Django project </a:t>
            </a:r>
            <a:endParaRPr lang="en-US"/>
          </a:p>
          <a:p>
            <a:pPr marL="0" indent="0">
              <a:buNone/>
            </a:pPr>
            <a:endParaRPr lang="en-US"/>
          </a:p>
          <a:p>
            <a:pPr marL="0" indent="0">
              <a:buNone/>
            </a:pPr>
            <a:r>
              <a:rPr lang="en" b="1"/>
              <a:t>---------------------------------------------------</a:t>
            </a:r>
            <a:endParaRPr lang="en-US"/>
          </a:p>
          <a:p>
            <a:pPr marL="0" indent="0">
              <a:buNone/>
            </a:pPr>
            <a:endParaRPr lang="en-US"/>
          </a:p>
          <a:p>
            <a:pPr marL="0" indent="0">
              <a:buNone/>
            </a:pPr>
            <a:r>
              <a:rPr lang="en-US" sz="1100" b="0">
                <a:solidFill>
                  <a:srgbClr val="213163"/>
                </a:solidFill>
              </a:rPr>
              <a:t>C) Install </a:t>
            </a:r>
            <a:r>
              <a:rPr lang="en-US" sz="1100" b="0" err="1">
                <a:solidFill>
                  <a:srgbClr val="213163"/>
                </a:solidFill>
              </a:rPr>
              <a:t>pipenev</a:t>
            </a:r>
            <a:r>
              <a:rPr lang="en-US" sz="1100" b="0">
                <a:solidFill>
                  <a:srgbClr val="213163"/>
                </a:solidFill>
              </a:rPr>
              <a:t> </a:t>
            </a:r>
          </a:p>
          <a:p>
            <a:pPr marL="0" lvl="0" indent="0" algn="l" rtl="0">
              <a:lnSpc>
                <a:spcPct val="100000"/>
              </a:lnSpc>
              <a:spcBef>
                <a:spcPts val="0"/>
              </a:spcBef>
              <a:spcAft>
                <a:spcPts val="0"/>
              </a:spcAft>
              <a:buSzPts val="1100"/>
              <a:buNone/>
            </a:pPr>
            <a:r>
              <a:rPr lang="en-US" sz="1100" b="0">
                <a:solidFill>
                  <a:srgbClr val="213163"/>
                </a:solidFill>
              </a:rPr>
              <a:t>&gt;   pip3 install </a:t>
            </a:r>
            <a:r>
              <a:rPr lang="en-US" sz="1100" b="0" err="1">
                <a:solidFill>
                  <a:srgbClr val="213163"/>
                </a:solidFill>
              </a:rPr>
              <a:t>pipenv</a:t>
            </a:r>
            <a:r>
              <a:rPr lang="en-US" sz="1100" b="0">
                <a:solidFill>
                  <a:srgbClr val="213163"/>
                </a:solidFill>
              </a:rPr>
              <a:t> </a:t>
            </a: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644222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IN" b="1"/>
              <a:t>Performing raw queries</a:t>
            </a:r>
            <a:endParaRPr lang="en-GB" b="1"/>
          </a:p>
          <a:p>
            <a:pPr>
              <a:buNone/>
            </a:pPr>
            <a:r>
              <a:rPr lang="en" b="1"/>
              <a:t>-------------------------------------------------------------------------------</a:t>
            </a:r>
            <a:endParaRPr lang="en-GB" b="1"/>
          </a:p>
          <a:p>
            <a:pPr marL="158750" indent="0">
              <a:buNone/>
            </a:pPr>
            <a:r>
              <a:rPr lang="en-IN"/>
              <a:t>Performing raw queries</a:t>
            </a:r>
            <a:r>
              <a:rPr lang="en-IN" b="1">
                <a:hlinkClick r:id="rId3"/>
              </a:rPr>
              <a:t>¶</a:t>
            </a:r>
            <a:endParaRPr lang="en-IN"/>
          </a:p>
          <a:p>
            <a:r>
              <a:rPr lang="en-IN"/>
              <a:t>The </a:t>
            </a:r>
            <a:r>
              <a:rPr lang="en-IN" b="1"/>
              <a:t>raw()</a:t>
            </a:r>
            <a:r>
              <a:rPr lang="en-IN"/>
              <a:t> manager method can be used to perform raw SQL queries that return model instances:</a:t>
            </a:r>
          </a:p>
          <a:p>
            <a:r>
              <a:rPr lang="en-IN" b="1" err="1"/>
              <a:t>Manager.raw</a:t>
            </a:r>
            <a:r>
              <a:rPr lang="en-IN" b="1"/>
              <a:t>(</a:t>
            </a:r>
            <a:r>
              <a:rPr lang="en-IN" b="1" i="1" err="1"/>
              <a:t>raw_query</a:t>
            </a:r>
            <a:r>
              <a:rPr lang="en-IN" b="1"/>
              <a:t>, </a:t>
            </a:r>
            <a:r>
              <a:rPr lang="en-IN" b="1" i="1"/>
              <a:t>params=()</a:t>
            </a:r>
            <a:r>
              <a:rPr lang="en-IN" b="1"/>
              <a:t>, </a:t>
            </a:r>
            <a:r>
              <a:rPr lang="en-IN" b="1" i="1"/>
              <a:t>translations=None</a:t>
            </a:r>
            <a:r>
              <a:rPr lang="en-IN" b="1"/>
              <a:t>)</a:t>
            </a:r>
            <a:r>
              <a:rPr lang="en-IN" b="1">
                <a:hlinkClick r:id="rId4"/>
              </a:rPr>
              <a:t>¶</a:t>
            </a:r>
            <a:endParaRPr lang="en-IN"/>
          </a:p>
          <a:p>
            <a:r>
              <a:rPr lang="en-IN"/>
              <a:t>This method takes a raw SQL query, executes it, and returns a </a:t>
            </a:r>
            <a:r>
              <a:rPr lang="en-IN" b="1" err="1"/>
              <a:t>django.db.models.query.RawQuerySet</a:t>
            </a:r>
            <a:r>
              <a:rPr lang="en-IN"/>
              <a:t> instance. This </a:t>
            </a:r>
            <a:r>
              <a:rPr lang="en-IN" b="1" err="1"/>
              <a:t>RawQuerySet</a:t>
            </a:r>
            <a:r>
              <a:rPr lang="en-IN"/>
              <a:t> instance can be iterated over like a normal </a:t>
            </a:r>
            <a:r>
              <a:rPr lang="en-IN" b="1">
                <a:hlinkClick r:id="rId5"/>
              </a:rPr>
              <a:t>QuerySet</a:t>
            </a:r>
            <a:r>
              <a:rPr lang="en-IN"/>
              <a:t> to provide object instances.</a:t>
            </a:r>
          </a:p>
          <a:p>
            <a:endParaRPr lang="en-IN"/>
          </a:p>
        </p:txBody>
      </p:sp>
      <p:sp>
        <p:nvSpPr>
          <p:cNvPr id="4" name="Slide Number Placeholder 3"/>
          <p:cNvSpPr>
            <a:spLocks noGrp="1"/>
          </p:cNvSpPr>
          <p:nvPr>
            <p:ph type="sldNum" sz="quarter" idx="5"/>
          </p:nvPr>
        </p:nvSpPr>
        <p:spPr/>
        <p:txBody>
          <a:bodyPr/>
          <a:lstStyle/>
          <a:p>
            <a:fld id="{0D76B7B1-9C5C-4EAB-BC59-13D335F9FD8E}" type="slidenum">
              <a:rPr lang="en-IN" smtClean="0"/>
              <a:t>170</a:t>
            </a:fld>
            <a:endParaRPr lang="en-IN"/>
          </a:p>
        </p:txBody>
      </p:sp>
    </p:spTree>
    <p:extLst>
      <p:ext uri="{BB962C8B-B14F-4D97-AF65-F5344CB8AC3E}">
        <p14:creationId xmlns:p14="http://schemas.microsoft.com/office/powerpoint/2010/main" val="94171351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Index lookups</a:t>
            </a:r>
            <a:endParaRPr lang="en-US"/>
          </a:p>
          <a:p>
            <a:pPr>
              <a:buNone/>
            </a:pPr>
            <a:r>
              <a:rPr lang="en-US" b="1"/>
              <a:t>--------------------------------------------------------------------------------------------</a:t>
            </a:r>
          </a:p>
          <a:p>
            <a:pPr marL="297815" indent="-285750">
              <a:spcBef>
                <a:spcPts val="413"/>
              </a:spcBef>
              <a:buFont typeface="Arial,Sans-Serif"/>
              <a:buChar char="•"/>
            </a:pPr>
            <a:r>
              <a:rPr lang="en-US"/>
              <a:t>raw() supports indexing, so if you need only the first result you can write:</a:t>
            </a:r>
          </a:p>
          <a:p>
            <a:pPr>
              <a:spcBef>
                <a:spcPts val="413"/>
              </a:spcBef>
            </a:pPr>
            <a:r>
              <a:rPr lang="en-US"/>
              <a:t>&gt;&gt;&gt; </a:t>
            </a:r>
            <a:r>
              <a:rPr lang="en-US" err="1"/>
              <a:t>first_person</a:t>
            </a:r>
            <a:r>
              <a:rPr lang="en-US"/>
              <a:t> = </a:t>
            </a:r>
            <a:r>
              <a:rPr lang="en-US" err="1"/>
              <a:t>Person.objects.raw</a:t>
            </a:r>
            <a:r>
              <a:rPr lang="en-US"/>
              <a:t>('SELECT * FROM </a:t>
            </a:r>
            <a:r>
              <a:rPr lang="en-US" err="1"/>
              <a:t>myapp_person</a:t>
            </a:r>
            <a:r>
              <a:rPr lang="en-US"/>
              <a:t>')[0]</a:t>
            </a:r>
          </a:p>
          <a:p>
            <a:endParaRPr lang="en-IN"/>
          </a:p>
        </p:txBody>
      </p:sp>
      <p:sp>
        <p:nvSpPr>
          <p:cNvPr id="4" name="Slide Number Placeholder 3"/>
          <p:cNvSpPr>
            <a:spLocks noGrp="1"/>
          </p:cNvSpPr>
          <p:nvPr>
            <p:ph type="sldNum" sz="quarter" idx="5"/>
          </p:nvPr>
        </p:nvSpPr>
        <p:spPr/>
        <p:txBody>
          <a:bodyPr/>
          <a:lstStyle/>
          <a:p>
            <a:fld id="{0D76B7B1-9C5C-4EAB-BC59-13D335F9FD8E}" type="slidenum">
              <a:rPr lang="en-IN" smtClean="0"/>
              <a:t>171</a:t>
            </a:fld>
            <a:endParaRPr lang="en-IN"/>
          </a:p>
        </p:txBody>
      </p:sp>
    </p:spTree>
    <p:extLst>
      <p:ext uri="{BB962C8B-B14F-4D97-AF65-F5344CB8AC3E}">
        <p14:creationId xmlns:p14="http://schemas.microsoft.com/office/powerpoint/2010/main" val="42315744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CRUD </a:t>
            </a:r>
            <a:endParaRPr lang="en-US"/>
          </a:p>
          <a:p>
            <a:pPr>
              <a:buNone/>
            </a:pPr>
            <a:r>
              <a:rPr lang="en" b="1"/>
              <a:t>-------------------------------------------------------------------------------</a:t>
            </a:r>
            <a:endParaRPr lang="en-US"/>
          </a:p>
          <a:p>
            <a:pPr marL="379095" indent="-367030">
              <a:spcBef>
                <a:spcPts val="413"/>
              </a:spcBef>
              <a:buFont typeface="Arial,Sans-Serif"/>
              <a:buChar char="●"/>
            </a:pPr>
            <a:r>
              <a:rPr lang="en-US"/>
              <a:t>CRUD (Create, Retrieve, Update, Delete) operations are fundamental actions when working with databases and web applications. In Django, you can implement these operations using function-based views. Let's explore how to create CRUD views for a simple model using function-based views:</a:t>
            </a:r>
          </a:p>
        </p:txBody>
      </p:sp>
    </p:spTree>
    <p:extLst>
      <p:ext uri="{BB962C8B-B14F-4D97-AF65-F5344CB8AC3E}">
        <p14:creationId xmlns:p14="http://schemas.microsoft.com/office/powerpoint/2010/main" val="305596270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defRPr/>
            </a:pPr>
            <a:r>
              <a:rPr lang="en" b="1"/>
              <a:t>In this slide - Trainer will  briefing  the students about CRUD OPERATIONS</a:t>
            </a:r>
            <a:endParaRPr lang="en-US"/>
          </a:p>
          <a:p>
            <a:pPr>
              <a:buNone/>
              <a:defRPr/>
            </a:pPr>
            <a:r>
              <a:rPr lang="en" b="1"/>
              <a:t>-------------------------------------------------------------------------------</a:t>
            </a:r>
            <a:endParaRPr lang="en-US"/>
          </a:p>
          <a:p>
            <a:pPr marL="0" indent="0">
              <a:buNone/>
              <a:defRPr/>
            </a:pPr>
            <a:r>
              <a:rPr lang="en-US" b="1"/>
              <a:t>Create (Add) View:</a:t>
            </a:r>
            <a:r>
              <a:rPr lang="en-US"/>
              <a:t> The create view handles the addition of new records to the </a:t>
            </a:r>
            <a:r>
              <a:rPr lang="en-US">
                <a:effectLst/>
              </a:rPr>
              <a:t>database. </a:t>
            </a:r>
            <a:r>
              <a:rPr lang="en-US"/>
              <a:t>It typically displays a form to collect user input and then saves the data </a:t>
            </a:r>
            <a:r>
              <a:rPr lang="en-US">
                <a:effectLst/>
              </a:rPr>
              <a:t>to </a:t>
            </a:r>
            <a:r>
              <a:rPr lang="en-US"/>
              <a:t>the database upon form submission</a:t>
            </a:r>
            <a:r>
              <a:rPr lang="en-US">
                <a:effectLst/>
              </a:rPr>
              <a:t>.</a:t>
            </a:r>
            <a:endParaRPr lang="en-US"/>
          </a:p>
          <a:p>
            <a:pPr marL="0" indent="0">
              <a:buNone/>
              <a:defRPr/>
            </a:pPr>
            <a:r>
              <a:rPr lang="en-US" b="1"/>
              <a:t>Retrieve (List) View:</a:t>
            </a:r>
            <a:r>
              <a:rPr lang="en-US"/>
              <a:t> The retrieve view displays a list of records from the database. It fetches data using the model's manager and displays it in a template.</a:t>
            </a:r>
          </a:p>
          <a:p>
            <a:pPr marL="0" indent="0">
              <a:buNone/>
              <a:defRPr/>
            </a:pPr>
            <a:r>
              <a:rPr lang="en-US" b="1"/>
              <a:t>Update View:</a:t>
            </a:r>
            <a:r>
              <a:rPr lang="en-US"/>
              <a:t> The update view allows users to modify existing records. It fetches a specific record using its primary key, displays a pre-filled form with the record's data, and then updates the record upon form submission.</a:t>
            </a:r>
          </a:p>
          <a:p>
            <a:pPr marL="0" indent="0">
              <a:buNone/>
              <a:defRPr/>
            </a:pPr>
            <a:r>
              <a:rPr lang="en-US" b="1"/>
              <a:t>Delete View:</a:t>
            </a:r>
            <a:r>
              <a:rPr lang="en-US"/>
              <a:t> The delete view allows users to remove records from the database.</a:t>
            </a:r>
          </a:p>
        </p:txBody>
      </p:sp>
      <p:sp>
        <p:nvSpPr>
          <p:cNvPr id="4" name="Slide Number Placeholder 3"/>
          <p:cNvSpPr>
            <a:spLocks noGrp="1"/>
          </p:cNvSpPr>
          <p:nvPr>
            <p:ph type="sldNum" sz="quarter" idx="5"/>
          </p:nvPr>
        </p:nvSpPr>
        <p:spPr/>
        <p:txBody>
          <a:bodyPr/>
          <a:lstStyle/>
          <a:p>
            <a:fld id="{0D76B7B1-9C5C-4EAB-BC59-13D335F9FD8E}" type="slidenum">
              <a:rPr lang="en-IN" smtClean="0"/>
              <a:t>173</a:t>
            </a:fld>
            <a:endParaRPr lang="en-IN"/>
          </a:p>
        </p:txBody>
      </p:sp>
    </p:spTree>
    <p:extLst>
      <p:ext uri="{BB962C8B-B14F-4D97-AF65-F5344CB8AC3E}">
        <p14:creationId xmlns:p14="http://schemas.microsoft.com/office/powerpoint/2010/main" val="122551793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defRPr/>
            </a:pPr>
            <a:r>
              <a:rPr lang="en-US" b="1"/>
              <a:t>In this slide, Trainer will ask the students to click on the link given in the slide – Django – Which is a solved question based on a topic</a:t>
            </a:r>
            <a:r>
              <a:rPr lang="en-US" b="1">
                <a:effectLst/>
              </a:rPr>
              <a:t>. </a:t>
            </a:r>
            <a:r>
              <a:rPr lang="en-US" b="1"/>
              <a:t>Student may refer the questions, analyze the questions and after the concept is understood. Student may solve another question with the following link</a:t>
            </a:r>
            <a:r>
              <a:rPr lang="en-US" b="1">
                <a:effectLst/>
              </a:rPr>
              <a:t>.</a:t>
            </a:r>
          </a:p>
          <a:p>
            <a:pPr>
              <a:buNone/>
              <a:defRPr/>
            </a:pPr>
            <a:r>
              <a:rPr lang="en-US"/>
              <a:t> </a:t>
            </a:r>
          </a:p>
          <a:p>
            <a:pPr>
              <a:buNone/>
              <a:defRPr/>
            </a:pPr>
            <a:endParaRPr lang="en-US"/>
          </a:p>
          <a:p>
            <a:pPr>
              <a:buNone/>
              <a:defRPr/>
            </a:pPr>
            <a:r>
              <a:rPr lang="en-US" b="1"/>
              <a:t>Practice Question -: </a:t>
            </a:r>
            <a:r>
              <a:rPr lang="en-US">
                <a:hlinkClick r:id="rId3"/>
              </a:rPr>
              <a:t>https://github.com/edunetnextgen/Student-Development/blob/main/Full%20Stack%20Development%20with%20Cloud/Module%203/Lab%2023%20Ex.2%20Practice%20Question</a:t>
            </a:r>
          </a:p>
          <a:p>
            <a:pPr>
              <a:buNone/>
              <a:defRPr/>
            </a:pPr>
            <a:endParaRPr lang="en-US"/>
          </a:p>
          <a:p>
            <a:pPr>
              <a:buNone/>
              <a:defRPr/>
            </a:pPr>
            <a:endParaRPr lang="en-US" b="1"/>
          </a:p>
          <a:p>
            <a:pPr>
              <a:buNone/>
              <a:defRPr/>
            </a:pPr>
            <a:r>
              <a:rPr lang="en-US" b="1"/>
              <a:t>Practice Question Solution -: </a:t>
            </a:r>
            <a:r>
              <a:rPr lang="en-US">
                <a:hlinkClick r:id="rId4"/>
              </a:rPr>
              <a:t>https://github.com/edunetnextgen/Student-Development/blob/main/Full%20Stack%20Development%20with%20Cloud/Module%203/Lab%2023%20Ex.2%20Practice%20Question%20Solution</a:t>
            </a:r>
          </a:p>
          <a:p>
            <a:pPr>
              <a:buNone/>
              <a:defRPr/>
            </a:pPr>
            <a:endParaRPr lang="en-US"/>
          </a:p>
          <a:p>
            <a:pPr>
              <a:buNone/>
              <a:defRPr/>
            </a:pPr>
            <a:endParaRPr lang="en-US"/>
          </a:p>
          <a:p>
            <a:pPr>
              <a:buNone/>
              <a:defRPr/>
            </a:pPr>
            <a:r>
              <a:rPr lang="en-US"/>
              <a:t> </a:t>
            </a:r>
          </a:p>
          <a:p>
            <a:pPr>
              <a:buNone/>
              <a:defRPr/>
            </a:pPr>
            <a:endParaRPr lang="en-US"/>
          </a:p>
          <a:p>
            <a:pPr marL="0" indent="0">
              <a:buNone/>
              <a:defRPr/>
            </a:pPr>
            <a:endParaRPr lang="en-IN"/>
          </a:p>
          <a:p>
            <a:pPr marL="0">
              <a:buNone/>
              <a:defRPr/>
            </a:pPr>
            <a:endParaRPr lang="en-US"/>
          </a:p>
          <a:p>
            <a:pPr marL="0" indent="0">
              <a:buNone/>
              <a:defRPr/>
            </a:pPr>
            <a:endParaRPr lang="en-US"/>
          </a:p>
          <a:p>
            <a:pPr marL="0" indent="0">
              <a:buNone/>
              <a:defRPr/>
            </a:pPr>
            <a:endParaRPr lang="en-US"/>
          </a:p>
        </p:txBody>
      </p:sp>
      <p:sp>
        <p:nvSpPr>
          <p:cNvPr id="4" name="Slide Number Placeholder 3"/>
          <p:cNvSpPr>
            <a:spLocks noGrp="1"/>
          </p:cNvSpPr>
          <p:nvPr>
            <p:ph type="sldNum" sz="quarter" idx="5"/>
          </p:nvPr>
        </p:nvSpPr>
        <p:spPr/>
        <p:txBody>
          <a:bodyPr/>
          <a:lstStyle/>
          <a:p>
            <a:fld id="{0D76B7B1-9C5C-4EAB-BC59-13D335F9FD8E}" type="slidenum">
              <a:rPr lang="en-IN" smtClean="0"/>
              <a:t>174</a:t>
            </a:fld>
            <a:endParaRPr lang="en-IN"/>
          </a:p>
        </p:txBody>
      </p:sp>
    </p:spTree>
    <p:extLst>
      <p:ext uri="{BB962C8B-B14F-4D97-AF65-F5344CB8AC3E}">
        <p14:creationId xmlns:p14="http://schemas.microsoft.com/office/powerpoint/2010/main" val="323572123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Handling sessions in Django is crucial for maintaining user state across multiple requests. Sessions allow you to store user-specific data on the server and associate it with a session ID stored in cookies or URLs. Django provides a convenient way to work with sessions using its built-in session framework.</a:t>
            </a:r>
          </a:p>
        </p:txBody>
      </p:sp>
    </p:spTree>
    <p:extLst>
      <p:ext uri="{BB962C8B-B14F-4D97-AF65-F5344CB8AC3E}">
        <p14:creationId xmlns:p14="http://schemas.microsoft.com/office/powerpoint/2010/main" val="331089124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What is session and How to use Sessions</a:t>
            </a:r>
            <a:endParaRPr lang="en-US"/>
          </a:p>
          <a:p>
            <a:pPr>
              <a:buNone/>
            </a:pPr>
            <a:r>
              <a:rPr lang="en" b="1"/>
              <a:t>-------------------------------------------------------------------------------</a:t>
            </a:r>
            <a:endParaRPr lang="en-US"/>
          </a:p>
          <a:p>
            <a:pPr>
              <a:buNone/>
            </a:pPr>
            <a:r>
              <a:rPr lang="en-US"/>
              <a:t>A session is a way to store user-specific data on the server between requests in a web application. It allows you to maintain user state and store information that persists across multiple interactions without having to pass the data back and forth between the client (browser) and the server. Sessions are essential for managing user authentication, tracking user activity, and providing personalized experiences.</a:t>
            </a:r>
          </a:p>
        </p:txBody>
      </p:sp>
    </p:spTree>
    <p:extLst>
      <p:ext uri="{BB962C8B-B14F-4D97-AF65-F5344CB8AC3E}">
        <p14:creationId xmlns:p14="http://schemas.microsoft.com/office/powerpoint/2010/main" val="76685083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Configuring the session engine</a:t>
            </a:r>
            <a:endParaRPr lang="en-US"/>
          </a:p>
          <a:p>
            <a:pPr>
              <a:buNone/>
            </a:pPr>
            <a:r>
              <a:rPr lang="en" b="1"/>
              <a:t>-------------------------------------------------------------------------------</a:t>
            </a:r>
            <a:endParaRPr lang="en-US"/>
          </a:p>
          <a:p>
            <a:pPr marL="379095" indent="-367030">
              <a:spcBef>
                <a:spcPts val="413"/>
              </a:spcBef>
              <a:buFont typeface="Arial,Sans-Serif"/>
            </a:pPr>
            <a:r>
              <a:rPr lang="en-US"/>
              <a:t>In Django, the session engine is responsible for managing how session data is stored and retrieved. By default, Django uses a database-backed session engine, but you can also configure other session engines such as cache-based sessions or file-based sessions. </a:t>
            </a:r>
          </a:p>
          <a:p>
            <a:pPr marL="379095" indent="-367030">
              <a:spcBef>
                <a:spcPts val="413"/>
              </a:spcBef>
              <a:buFont typeface="Arial,Sans-Serif"/>
            </a:pPr>
            <a:r>
              <a:rPr lang="en-US" b="1"/>
              <a:t>Default Session Engine (Database-Backed Sessions):</a:t>
            </a:r>
            <a:r>
              <a:rPr lang="en-US"/>
              <a:t> By default, Django uses database-backed sessions, which store session data in the database. To use the default session engine, you only need to ensure that the </a:t>
            </a:r>
            <a:r>
              <a:rPr lang="en-US" b="1" err="1"/>
              <a:t>SessionMiddleware</a:t>
            </a:r>
            <a:r>
              <a:rPr lang="en-US"/>
              <a:t> is included in your </a:t>
            </a:r>
            <a:r>
              <a:rPr lang="en-US" b="1"/>
              <a:t>MIDDLEWARE</a:t>
            </a:r>
            <a:r>
              <a:rPr lang="en-US"/>
              <a:t> setting:</a:t>
            </a:r>
          </a:p>
          <a:p>
            <a:pPr marL="379095" indent="-367030">
              <a:spcBef>
                <a:spcPts val="413"/>
              </a:spcBef>
              <a:buFont typeface="Arial,Sans-Serif"/>
            </a:pPr>
            <a:r>
              <a:rPr lang="en-US" b="1"/>
              <a:t>Using Cache-Based Sessions:</a:t>
            </a:r>
            <a:r>
              <a:rPr lang="en-US"/>
              <a:t> Cache-based sessions store session data in a cache backend (e.g., Memcached, Redis) instead of the database. To use cache-based sessions, you need to modify the </a:t>
            </a:r>
            <a:r>
              <a:rPr lang="en-US" b="1"/>
              <a:t>SESSION_ENGINE</a:t>
            </a:r>
            <a:r>
              <a:rPr lang="en-US"/>
              <a:t> and </a:t>
            </a:r>
            <a:r>
              <a:rPr lang="en-US" b="1"/>
              <a:t>SESSION_CACHE_ALIAS</a:t>
            </a:r>
            <a:r>
              <a:rPr lang="en-US"/>
              <a:t> settings in your </a:t>
            </a:r>
            <a:r>
              <a:rPr lang="en-US" b="1"/>
              <a:t>settings.py</a:t>
            </a:r>
            <a:r>
              <a:rPr lang="en-US"/>
              <a:t>:</a:t>
            </a:r>
          </a:p>
        </p:txBody>
      </p:sp>
    </p:spTree>
    <p:extLst>
      <p:ext uri="{BB962C8B-B14F-4D97-AF65-F5344CB8AC3E}">
        <p14:creationId xmlns:p14="http://schemas.microsoft.com/office/powerpoint/2010/main" val="67336210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file-based Sessions</a:t>
            </a:r>
            <a:endParaRPr lang="en-US"/>
          </a:p>
          <a:p>
            <a:pPr>
              <a:buNone/>
            </a:pPr>
            <a:r>
              <a:rPr lang="en" b="1"/>
              <a:t>-------------------------------------------------------------------------------</a:t>
            </a:r>
            <a:endParaRPr lang="en-US"/>
          </a:p>
          <a:p>
            <a:pPr>
              <a:buNone/>
            </a:pPr>
            <a:r>
              <a:rPr lang="en-US"/>
              <a:t>To test out whether cookies work on your client, you can use some convenience methods provided by Django’s request object (</a:t>
            </a:r>
            <a:r>
              <a:rPr lang="en-US" err="1"/>
              <a:t>set_test_cookie</a:t>
            </a:r>
            <a:r>
              <a:rPr lang="en-US"/>
              <a:t>(), </a:t>
            </a:r>
            <a:r>
              <a:rPr lang="en-US" err="1"/>
              <a:t>test_cookie_worked</a:t>
            </a:r>
            <a:r>
              <a:rPr lang="en-US"/>
              <a:t>(), </a:t>
            </a:r>
            <a:r>
              <a:rPr lang="en-US" err="1"/>
              <a:t>delete_test_cookie</a:t>
            </a:r>
            <a:r>
              <a:rPr lang="en-US"/>
              <a:t>() ). In one view you will need to set a cookie and in another view you’ll need to test it. The reason you need to set the cookie in one view and test it in another is that you need to wait to see if the client has actually accepted the cookie.</a:t>
            </a:r>
          </a:p>
        </p:txBody>
      </p:sp>
    </p:spTree>
    <p:extLst>
      <p:ext uri="{BB962C8B-B14F-4D97-AF65-F5344CB8AC3E}">
        <p14:creationId xmlns:p14="http://schemas.microsoft.com/office/powerpoint/2010/main" val="42337652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file-based Sessions</a:t>
            </a:r>
            <a:endParaRPr lang="en-US"/>
          </a:p>
          <a:p>
            <a:pPr>
              <a:buNone/>
            </a:pPr>
            <a:r>
              <a:rPr lang="en" b="1"/>
              <a:t>-------------------------------------------------------------------------------</a:t>
            </a:r>
            <a:endParaRPr lang="en-US"/>
          </a:p>
          <a:p>
            <a:pPr marL="379095" indent="-367030">
              <a:spcBef>
                <a:spcPts val="413"/>
              </a:spcBef>
              <a:buFont typeface="Arial,Sans-Serif"/>
            </a:pPr>
            <a:r>
              <a:rPr lang="en-US"/>
              <a:t>Using sessions in Django views is relatively straightforward. Sessions allow you to store and retrieve user-specific data across multiple requests. </a:t>
            </a:r>
          </a:p>
          <a:p>
            <a:pPr marL="379095" indent="-367030">
              <a:spcBef>
                <a:spcPts val="413"/>
              </a:spcBef>
              <a:buFont typeface="Arial,Sans-Serif"/>
            </a:pPr>
            <a:r>
              <a:rPr lang="en-US" b="1"/>
              <a:t>Storing Data in Sessions:</a:t>
            </a:r>
            <a:r>
              <a:rPr lang="en-US"/>
              <a:t> You can store data in sessions using the </a:t>
            </a:r>
            <a:r>
              <a:rPr lang="en-US" b="1" err="1"/>
              <a:t>request.session</a:t>
            </a:r>
            <a:r>
              <a:rPr lang="en-US"/>
              <a:t> dictionary-like attribute. </a:t>
            </a:r>
          </a:p>
          <a:p>
            <a:pPr marL="379095" indent="-367030">
              <a:spcBef>
                <a:spcPts val="413"/>
              </a:spcBef>
              <a:buFont typeface="Arial,Sans-Serif"/>
            </a:pPr>
            <a:r>
              <a:rPr lang="en-US" b="1"/>
              <a:t>Retrieving Data from Sessions:</a:t>
            </a:r>
            <a:r>
              <a:rPr lang="en-US"/>
              <a:t> To retrieve data from sessions, you can access the </a:t>
            </a:r>
            <a:r>
              <a:rPr lang="en-US" b="1" err="1"/>
              <a:t>request.session</a:t>
            </a:r>
            <a:r>
              <a:rPr lang="en-US"/>
              <a:t> dictionary just like a regular Python dictionary.</a:t>
            </a:r>
          </a:p>
          <a:p>
            <a:pPr marL="379095" indent="-367030">
              <a:spcBef>
                <a:spcPts val="413"/>
              </a:spcBef>
              <a:buFont typeface="Arial,Sans-Serif"/>
            </a:pPr>
            <a:r>
              <a:rPr lang="en-US" b="1"/>
              <a:t>Clearing Session Data:</a:t>
            </a:r>
            <a:r>
              <a:rPr lang="en-US"/>
              <a:t> To clear session data, you can use the </a:t>
            </a:r>
            <a:r>
              <a:rPr lang="en-US" b="1"/>
              <a:t>clear()</a:t>
            </a:r>
            <a:r>
              <a:rPr lang="en-US"/>
              <a:t> method of the </a:t>
            </a:r>
            <a:r>
              <a:rPr lang="en-US" b="1" err="1"/>
              <a:t>request.session</a:t>
            </a:r>
            <a:r>
              <a:rPr lang="en-US"/>
              <a:t> </a:t>
            </a:r>
          </a:p>
        </p:txBody>
      </p:sp>
    </p:spTree>
    <p:extLst>
      <p:ext uri="{BB962C8B-B14F-4D97-AF65-F5344CB8AC3E}">
        <p14:creationId xmlns:p14="http://schemas.microsoft.com/office/powerpoint/2010/main" val="2499078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endParaRPr lang="en-US"/>
          </a:p>
          <a:p>
            <a:pPr marL="0" indent="0">
              <a:buNone/>
            </a:pPr>
            <a:r>
              <a:rPr lang="en-US" b="1"/>
              <a:t>Creating environment for Django Project</a:t>
            </a:r>
            <a:endParaRPr lang="en-US"/>
          </a:p>
          <a:p>
            <a:pPr marL="0" indent="0">
              <a:buNone/>
            </a:pPr>
            <a:endParaRPr lang="en-US"/>
          </a:p>
          <a:p>
            <a:pPr marL="0" indent="0">
              <a:buNone/>
            </a:pPr>
            <a:r>
              <a:rPr lang="en" b="1"/>
              <a:t>---------------------------------------------------</a:t>
            </a:r>
            <a:endParaRPr lang="en-US"/>
          </a:p>
          <a:p>
            <a:pPr marL="0" lvl="0" indent="0" algn="l">
              <a:lnSpc>
                <a:spcPct val="100000"/>
              </a:lnSpc>
              <a:spcBef>
                <a:spcPts val="0"/>
              </a:spcBef>
              <a:spcAft>
                <a:spcPts val="0"/>
              </a:spcAft>
              <a:buSzPts val="1100"/>
              <a:buNone/>
            </a:pPr>
            <a:r>
              <a:rPr lang="en-US" sz="1100" b="0">
                <a:solidFill>
                  <a:srgbClr val="213163"/>
                </a:solidFill>
              </a:rPr>
              <a:t>Install visual studio code  editor </a:t>
            </a:r>
          </a:p>
          <a:p>
            <a:pPr marL="0" lvl="0" indent="0" algn="l" rtl="0">
              <a:lnSpc>
                <a:spcPct val="100000"/>
              </a:lnSpc>
              <a:spcBef>
                <a:spcPts val="0"/>
              </a:spcBef>
              <a:spcAft>
                <a:spcPts val="0"/>
              </a:spcAft>
              <a:buSzPts val="1100"/>
              <a:buNone/>
            </a:pPr>
            <a:r>
              <a:rPr lang="en-US" sz="1100" b="0">
                <a:solidFill>
                  <a:srgbClr val="213163"/>
                </a:solidFill>
              </a:rPr>
              <a:t>Visit URI and download https://code.visualstudio.com/</a:t>
            </a: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848923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Sessions in Views (Continued)</a:t>
            </a:r>
            <a:endParaRPr lang="en-US"/>
          </a:p>
          <a:p>
            <a:pPr>
              <a:buNone/>
            </a:pPr>
            <a:r>
              <a:rPr lang="en" b="1"/>
              <a:t>-------------------------------------------------------------------------------</a:t>
            </a:r>
            <a:endParaRPr lang="en-US"/>
          </a:p>
          <a:p>
            <a:pPr>
              <a:buNone/>
            </a:pPr>
            <a:r>
              <a:rPr lang="en-US" b="1"/>
              <a:t>__contains__(key) - Checking for a Key in the Session:</a:t>
            </a:r>
            <a:r>
              <a:rPr lang="en-US"/>
              <a:t> The </a:t>
            </a:r>
            <a:r>
              <a:rPr lang="en-US" b="1"/>
              <a:t>__contains__()</a:t>
            </a:r>
            <a:r>
              <a:rPr lang="en-US"/>
              <a:t> method allows you to check if a key exists in the session.</a:t>
            </a:r>
          </a:p>
          <a:p>
            <a:pPr>
              <a:buNone/>
            </a:pPr>
            <a:r>
              <a:rPr lang="en-US" b="1"/>
              <a:t>get(key, default=None) - Retrieving Data with Default Value:</a:t>
            </a:r>
            <a:r>
              <a:rPr lang="en-US"/>
              <a:t> The </a:t>
            </a:r>
            <a:r>
              <a:rPr lang="en-US" b="1"/>
              <a:t>get()</a:t>
            </a:r>
            <a:r>
              <a:rPr lang="en-US"/>
              <a:t> method retrieves the value associated with the specified key from the session. If the key doesn't exist, it returns the provided default value.</a:t>
            </a:r>
          </a:p>
          <a:p>
            <a:pPr>
              <a:buNone/>
            </a:pPr>
            <a:r>
              <a:rPr lang="en-US" b="1"/>
              <a:t>pop(key, default=__</a:t>
            </a:r>
            <a:r>
              <a:rPr lang="en-US" b="1" err="1"/>
              <a:t>not_given</a:t>
            </a:r>
            <a:r>
              <a:rPr lang="en-US" b="1"/>
              <a:t>) - Removing and Returning a Key:</a:t>
            </a:r>
            <a:r>
              <a:rPr lang="en-US"/>
              <a:t> The </a:t>
            </a:r>
            <a:r>
              <a:rPr lang="en-US" b="1"/>
              <a:t>pop()</a:t>
            </a:r>
            <a:r>
              <a:rPr lang="en-US"/>
              <a:t> method removes the specified key from the session and returns its value. If the key doesn't exist, it returns the provided default value or raises an exception if not provided.</a:t>
            </a:r>
          </a:p>
          <a:p>
            <a:pPr>
              <a:buNone/>
            </a:pPr>
            <a:r>
              <a:rPr lang="en-US" b="1"/>
              <a:t>keys() - Retrieving All Keys in the Session:</a:t>
            </a:r>
            <a:r>
              <a:rPr lang="en-US"/>
              <a:t> The </a:t>
            </a:r>
            <a:r>
              <a:rPr lang="en-US" b="1"/>
              <a:t>keys()</a:t>
            </a:r>
            <a:r>
              <a:rPr lang="en-US"/>
              <a:t> method returns a list of all keys stored in the session.</a:t>
            </a:r>
          </a:p>
          <a:p>
            <a:pPr>
              <a:buNone/>
            </a:pPr>
            <a:r>
              <a:rPr lang="en-US" b="1"/>
              <a:t>items() - Retrieving All Key-Value Pairs in the Session:</a:t>
            </a:r>
            <a:r>
              <a:rPr lang="en-US"/>
              <a:t> The </a:t>
            </a:r>
            <a:r>
              <a:rPr lang="en-US" b="1"/>
              <a:t>items()</a:t>
            </a:r>
            <a:r>
              <a:rPr lang="en-US"/>
              <a:t> method returns a list of tuples containing all key-value pairs stored in the session.</a:t>
            </a:r>
          </a:p>
        </p:txBody>
      </p:sp>
    </p:spTree>
    <p:extLst>
      <p:ext uri="{BB962C8B-B14F-4D97-AF65-F5344CB8AC3E}">
        <p14:creationId xmlns:p14="http://schemas.microsoft.com/office/powerpoint/2010/main" val="262427848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Sessions in Views (Continued)</a:t>
            </a:r>
            <a:endParaRPr lang="en-US"/>
          </a:p>
          <a:p>
            <a:pPr>
              <a:buNone/>
            </a:pPr>
            <a:r>
              <a:rPr lang="en" b="1"/>
              <a:t>-------------------------------------------------------------------------------</a:t>
            </a:r>
            <a:endParaRPr lang="en-US"/>
          </a:p>
          <a:p>
            <a:pPr marL="12065" indent="0">
              <a:spcBef>
                <a:spcPts val="413"/>
              </a:spcBef>
              <a:buNone/>
            </a:pPr>
            <a:endParaRPr lang="en-US" b="1"/>
          </a:p>
          <a:p>
            <a:pPr marL="12065" indent="0">
              <a:spcBef>
                <a:spcPts val="413"/>
              </a:spcBef>
              <a:buNone/>
            </a:pPr>
            <a:r>
              <a:rPr lang="en-US" b="1"/>
              <a:t>flush() - Deleting Session Data and Session Cookie:</a:t>
            </a:r>
            <a:r>
              <a:rPr lang="en-US"/>
              <a:t> The </a:t>
            </a:r>
            <a:r>
              <a:rPr lang="en-US" b="1"/>
              <a:t>flush()</a:t>
            </a:r>
            <a:r>
              <a:rPr lang="en-US"/>
              <a:t> method deletes the current session data from the session and also deletes the session cookie. It's often used when you want to ensure that previous session data can't be accessed again from the user's browser.</a:t>
            </a:r>
          </a:p>
          <a:p>
            <a:pPr marL="12065" indent="0">
              <a:spcBef>
                <a:spcPts val="413"/>
              </a:spcBef>
              <a:buNone/>
            </a:pPr>
            <a:r>
              <a:rPr lang="en-US" b="1" err="1"/>
              <a:t>set_test_cookie</a:t>
            </a:r>
            <a:r>
              <a:rPr lang="en-US" b="1"/>
              <a:t>() - Setting a Test Cookie for Cookie Support Test:</a:t>
            </a:r>
            <a:r>
              <a:rPr lang="en-US"/>
              <a:t> The </a:t>
            </a:r>
            <a:r>
              <a:rPr lang="en-US" b="1" err="1"/>
              <a:t>set_test_cookie</a:t>
            </a:r>
            <a:r>
              <a:rPr lang="en-US" b="1"/>
              <a:t>()</a:t>
            </a:r>
            <a:r>
              <a:rPr lang="en-US"/>
              <a:t> method is used to set a test cookie in the user's browser. This is typically used to determine whether the user's browser supports cookies. Since cookies are set on the user's next page request, you need to check if the test cookie worked on the following request using the </a:t>
            </a:r>
            <a:r>
              <a:rPr lang="en-US" b="1" err="1"/>
              <a:t>test_cookie_worked</a:t>
            </a:r>
            <a:r>
              <a:rPr lang="en-US" b="1"/>
              <a:t>()</a:t>
            </a:r>
            <a:r>
              <a:rPr lang="en-US"/>
              <a:t> method.</a:t>
            </a:r>
          </a:p>
          <a:p>
            <a:pPr marL="12065" indent="0">
              <a:spcBef>
                <a:spcPts val="413"/>
              </a:spcBef>
              <a:buNone/>
            </a:pPr>
            <a:r>
              <a:rPr lang="en-US" b="1" err="1"/>
              <a:t>test_cookie_worked</a:t>
            </a:r>
            <a:r>
              <a:rPr lang="en-US" b="1"/>
              <a:t>() - Checking if Test Cookie Worked:</a:t>
            </a:r>
            <a:r>
              <a:rPr lang="en-US"/>
              <a:t> The </a:t>
            </a:r>
            <a:r>
              <a:rPr lang="en-US" b="1" err="1"/>
              <a:t>test_cookie_worked</a:t>
            </a:r>
            <a:r>
              <a:rPr lang="en-US" b="1"/>
              <a:t>()</a:t>
            </a:r>
            <a:r>
              <a:rPr lang="en-US"/>
              <a:t> method returns either </a:t>
            </a:r>
            <a:r>
              <a:rPr lang="en-US" b="1"/>
              <a:t>True</a:t>
            </a:r>
            <a:r>
              <a:rPr lang="en-US"/>
              <a:t> or </a:t>
            </a:r>
            <a:r>
              <a:rPr lang="en-US" b="1"/>
              <a:t>False</a:t>
            </a:r>
            <a:r>
              <a:rPr lang="en-US"/>
              <a:t> depending on whether the test cookie was successfully set and received by the user's browser. This is a way to confirm that the user's browser supports cookies.</a:t>
            </a:r>
          </a:p>
        </p:txBody>
      </p:sp>
    </p:spTree>
    <p:extLst>
      <p:ext uri="{BB962C8B-B14F-4D97-AF65-F5344CB8AC3E}">
        <p14:creationId xmlns:p14="http://schemas.microsoft.com/office/powerpoint/2010/main" val="2475239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Sessions in Views (Continued)</a:t>
            </a:r>
            <a:endParaRPr lang="en-US"/>
          </a:p>
          <a:p>
            <a:pPr>
              <a:buNone/>
            </a:pPr>
            <a:r>
              <a:rPr lang="en" b="1"/>
              <a:t>-------------------------------------------------------------------------------</a:t>
            </a:r>
            <a:endParaRPr lang="en-US"/>
          </a:p>
          <a:p>
            <a:pPr marL="12065" indent="0">
              <a:spcBef>
                <a:spcPts val="413"/>
              </a:spcBef>
              <a:buNone/>
            </a:pPr>
            <a:endParaRPr lang="en-US" b="1"/>
          </a:p>
          <a:p>
            <a:pPr marL="12065" indent="0">
              <a:spcBef>
                <a:spcPts val="413"/>
              </a:spcBef>
              <a:buNone/>
            </a:pPr>
            <a:r>
              <a:rPr lang="en-US" b="1" err="1"/>
              <a:t>delete_test_cookie</a:t>
            </a:r>
            <a:r>
              <a:rPr lang="en-US" b="1"/>
              <a:t>() - Deleting the Test Cookie:</a:t>
            </a:r>
            <a:r>
              <a:rPr lang="en-US"/>
              <a:t> The </a:t>
            </a:r>
            <a:r>
              <a:rPr lang="en-US" b="1" err="1"/>
              <a:t>delete_test_cookie</a:t>
            </a:r>
            <a:r>
              <a:rPr lang="en-US" b="1"/>
              <a:t>()</a:t>
            </a:r>
            <a:r>
              <a:rPr lang="en-US"/>
              <a:t> method is used to delete the test cookie that was previously set using </a:t>
            </a:r>
            <a:r>
              <a:rPr lang="en-US" b="1" err="1"/>
              <a:t>set_test_cookie</a:t>
            </a:r>
            <a:r>
              <a:rPr lang="en-US" b="1"/>
              <a:t>()</a:t>
            </a:r>
            <a:r>
              <a:rPr lang="en-US"/>
              <a:t>. This method is used to clean up after performing the test cookie check.</a:t>
            </a:r>
          </a:p>
          <a:p>
            <a:pPr marL="12065" indent="0">
              <a:spcBef>
                <a:spcPts val="413"/>
              </a:spcBef>
              <a:buNone/>
            </a:pPr>
            <a:r>
              <a:rPr lang="en-US" b="1" err="1"/>
              <a:t>get_session_cookie_age</a:t>
            </a:r>
            <a:r>
              <a:rPr lang="en-US" b="1"/>
              <a:t>() - Retrieving the Session Cookie Age:</a:t>
            </a:r>
            <a:r>
              <a:rPr lang="en-US"/>
              <a:t> The </a:t>
            </a:r>
            <a:r>
              <a:rPr lang="en-US" b="1" err="1"/>
              <a:t>get_session_cookie_age</a:t>
            </a:r>
            <a:r>
              <a:rPr lang="en-US" b="1"/>
              <a:t>()</a:t>
            </a:r>
            <a:r>
              <a:rPr lang="en-US"/>
              <a:t> method returns the value of the </a:t>
            </a:r>
            <a:r>
              <a:rPr lang="en-US" b="1"/>
              <a:t>SESSION_COOKIE_AGE</a:t>
            </a:r>
            <a:r>
              <a:rPr lang="en-US"/>
              <a:t> setting, which specifies the expiration time for the session cookie. This value can be overridden in a custom session backend.</a:t>
            </a:r>
          </a:p>
          <a:p>
            <a:pPr marL="12065" indent="0">
              <a:spcBef>
                <a:spcPts val="413"/>
              </a:spcBef>
              <a:buNone/>
            </a:pPr>
            <a:r>
              <a:rPr lang="en-US" b="1" err="1"/>
              <a:t>set_expiry</a:t>
            </a:r>
            <a:r>
              <a:rPr lang="en-US" b="1"/>
              <a:t>(value) - Setting the Expiration Time for the Session:</a:t>
            </a:r>
            <a:r>
              <a:rPr lang="en-US"/>
              <a:t> The </a:t>
            </a:r>
            <a:r>
              <a:rPr lang="en-US" b="1" err="1"/>
              <a:t>set_expiry</a:t>
            </a:r>
            <a:r>
              <a:rPr lang="en-US" b="1"/>
              <a:t>()</a:t>
            </a:r>
            <a:r>
              <a:rPr lang="en-US"/>
              <a:t> method is used to set the expiration time for the session. </a:t>
            </a:r>
          </a:p>
        </p:txBody>
      </p:sp>
    </p:spTree>
    <p:extLst>
      <p:ext uri="{BB962C8B-B14F-4D97-AF65-F5344CB8AC3E}">
        <p14:creationId xmlns:p14="http://schemas.microsoft.com/office/powerpoint/2010/main" val="2281912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Sessions in Views (Continued)</a:t>
            </a:r>
            <a:endParaRPr lang="en-US"/>
          </a:p>
          <a:p>
            <a:pPr>
              <a:buNone/>
            </a:pPr>
            <a:r>
              <a:rPr lang="en" b="1"/>
              <a:t>-------------------------------------------------------------------------------</a:t>
            </a:r>
            <a:endParaRPr lang="en-US"/>
          </a:p>
          <a:p>
            <a:pPr marL="12065" indent="0">
              <a:spcBef>
                <a:spcPts val="413"/>
              </a:spcBef>
              <a:buNone/>
            </a:pPr>
            <a:endParaRPr lang="en-US" b="1"/>
          </a:p>
          <a:p>
            <a:pPr marL="12065" indent="0">
              <a:spcBef>
                <a:spcPts val="413"/>
              </a:spcBef>
              <a:buNone/>
            </a:pPr>
            <a:r>
              <a:rPr lang="en-US" b="1" err="1"/>
              <a:t>get_expiry_age</a:t>
            </a:r>
            <a:r>
              <a:rPr lang="en-US" b="1"/>
              <a:t>(modification=None, expiry=None) - Retrieving Seconds Until Expiry:</a:t>
            </a:r>
            <a:r>
              <a:rPr lang="en-US"/>
              <a:t> The </a:t>
            </a:r>
            <a:r>
              <a:rPr lang="en-US" b="1" err="1"/>
              <a:t>get_expiry_age</a:t>
            </a:r>
            <a:r>
              <a:rPr lang="en-US" b="1"/>
              <a:t>()</a:t>
            </a:r>
            <a:r>
              <a:rPr lang="en-US"/>
              <a:t> method returns the number of seconds until the session expires. This function accepts two optional keyword arguments:</a:t>
            </a:r>
          </a:p>
          <a:p>
            <a:pPr marL="12065" indent="0">
              <a:spcBef>
                <a:spcPts val="413"/>
              </a:spcBef>
              <a:buNone/>
            </a:pPr>
            <a:endParaRPr lang="en-US"/>
          </a:p>
          <a:p>
            <a:pPr marL="12065" indent="0">
              <a:spcBef>
                <a:spcPts val="413"/>
              </a:spcBef>
              <a:buNone/>
            </a:pPr>
            <a:r>
              <a:rPr lang="en-US" b="1" err="1"/>
              <a:t>get_expiry_date</a:t>
            </a:r>
            <a:r>
              <a:rPr lang="en-US" b="1"/>
              <a:t>(modification=None, expiry=None) - Retrieving Expiry Date:</a:t>
            </a:r>
            <a:r>
              <a:rPr lang="en-US"/>
              <a:t> The </a:t>
            </a:r>
            <a:r>
              <a:rPr lang="en-US" b="1" err="1"/>
              <a:t>get_expiry_date</a:t>
            </a:r>
            <a:r>
              <a:rPr lang="en-US" b="1"/>
              <a:t>()</a:t>
            </a:r>
            <a:r>
              <a:rPr lang="en-US"/>
              <a:t> method returns the date when the session will expire. For sessions with no custom expiration (or those set to expire at browser close), this will equal the date </a:t>
            </a:r>
            <a:r>
              <a:rPr lang="en-US" b="1"/>
              <a:t>SESSION_COOKIE_AGE</a:t>
            </a:r>
            <a:r>
              <a:rPr lang="en-US"/>
              <a:t> seconds from now. This function also accepts the same keyword arguments as </a:t>
            </a:r>
            <a:r>
              <a:rPr lang="en-US" b="1" err="1"/>
              <a:t>get_expiry_age</a:t>
            </a:r>
            <a:r>
              <a:rPr lang="en-US" b="1"/>
              <a:t>()</a:t>
            </a:r>
            <a:r>
              <a:rPr lang="en-US"/>
              <a:t>.</a:t>
            </a:r>
          </a:p>
        </p:txBody>
      </p:sp>
    </p:spTree>
    <p:extLst>
      <p:ext uri="{BB962C8B-B14F-4D97-AF65-F5344CB8AC3E}">
        <p14:creationId xmlns:p14="http://schemas.microsoft.com/office/powerpoint/2010/main" val="413210006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Using Sessions in Views (Continued)</a:t>
            </a:r>
            <a:endParaRPr lang="en-US"/>
          </a:p>
          <a:p>
            <a:pPr>
              <a:buNone/>
            </a:pPr>
            <a:r>
              <a:rPr lang="en" b="1"/>
              <a:t>-------------------------------------------------------------------------------</a:t>
            </a:r>
            <a:endParaRPr lang="en-US"/>
          </a:p>
          <a:p>
            <a:pPr marL="12065" indent="0">
              <a:spcBef>
                <a:spcPts val="413"/>
              </a:spcBef>
              <a:buNone/>
            </a:pPr>
            <a:endParaRPr lang="en-US" b="1"/>
          </a:p>
          <a:p>
            <a:pPr marL="12065" indent="0">
              <a:spcBef>
                <a:spcPts val="413"/>
              </a:spcBef>
              <a:buNone/>
            </a:pPr>
            <a:r>
              <a:rPr lang="en-US" b="1" err="1"/>
              <a:t>get_expire_at_browser_close</a:t>
            </a:r>
            <a:r>
              <a:rPr lang="en-US" b="1"/>
              <a:t>() - Checking if Session Expires at Browser Close:</a:t>
            </a:r>
            <a:r>
              <a:rPr lang="en-US"/>
              <a:t> The </a:t>
            </a:r>
            <a:r>
              <a:rPr lang="en-US" b="1" err="1"/>
              <a:t>get_expire_at_browser_close</a:t>
            </a:r>
            <a:r>
              <a:rPr lang="en-US" b="1"/>
              <a:t>()</a:t>
            </a:r>
            <a:r>
              <a:rPr lang="en-US"/>
              <a:t> method returns either </a:t>
            </a:r>
            <a:r>
              <a:rPr lang="en-US" b="1"/>
              <a:t>True</a:t>
            </a:r>
            <a:r>
              <a:rPr lang="en-US"/>
              <a:t> or </a:t>
            </a:r>
            <a:r>
              <a:rPr lang="en-US" b="1"/>
              <a:t>False</a:t>
            </a:r>
            <a:r>
              <a:rPr lang="en-US"/>
              <a:t>, depending on whether the user's session cookie will expire when the user's web browser is closed. If the session is set to expire when the browser is closed, this method will return </a:t>
            </a:r>
            <a:r>
              <a:rPr lang="en-US" b="1"/>
              <a:t>True</a:t>
            </a:r>
            <a:r>
              <a:rPr lang="en-US"/>
              <a:t>.</a:t>
            </a:r>
          </a:p>
          <a:p>
            <a:pPr marL="12065" indent="0">
              <a:spcBef>
                <a:spcPts val="413"/>
              </a:spcBef>
              <a:buNone/>
            </a:pPr>
            <a:r>
              <a:rPr lang="en-US" b="1" err="1"/>
              <a:t>clear_expired</a:t>
            </a:r>
            <a:r>
              <a:rPr lang="en-US" b="1"/>
              <a:t>() - Removing Expired Sessions:</a:t>
            </a:r>
            <a:r>
              <a:rPr lang="en-US"/>
              <a:t> The </a:t>
            </a:r>
            <a:r>
              <a:rPr lang="en-US" b="1" err="1"/>
              <a:t>clear_expired</a:t>
            </a:r>
            <a:r>
              <a:rPr lang="en-US" b="1"/>
              <a:t>()</a:t>
            </a:r>
            <a:r>
              <a:rPr lang="en-US"/>
              <a:t> method removes expired sessions from the session store. This class method is usually called by the </a:t>
            </a:r>
            <a:r>
              <a:rPr lang="en-US" b="1" err="1"/>
              <a:t>clearsessions</a:t>
            </a:r>
            <a:r>
              <a:rPr lang="en-US"/>
              <a:t> management command, which you can use to clean up expired sessions.</a:t>
            </a:r>
          </a:p>
          <a:p>
            <a:pPr marL="12065" indent="0">
              <a:spcBef>
                <a:spcPts val="413"/>
              </a:spcBef>
              <a:buNone/>
            </a:pPr>
            <a:r>
              <a:rPr lang="en-US" b="1" err="1"/>
              <a:t>cycle_key</a:t>
            </a:r>
            <a:r>
              <a:rPr lang="en-US" b="1"/>
              <a:t>() - Cycling the Session Key:</a:t>
            </a:r>
            <a:r>
              <a:rPr lang="en-US"/>
              <a:t> The </a:t>
            </a:r>
            <a:r>
              <a:rPr lang="en-US" b="1" err="1"/>
              <a:t>cycle_key</a:t>
            </a:r>
            <a:r>
              <a:rPr lang="en-US" b="1"/>
              <a:t>()</a:t>
            </a:r>
            <a:r>
              <a:rPr lang="en-US"/>
              <a:t> method creates a new session key while retaining the current session data. This is used as a security measure to mitigate against session fixation attacks. The </a:t>
            </a:r>
            <a:r>
              <a:rPr lang="en-US" b="1" err="1"/>
              <a:t>django.contrib.auth.login</a:t>
            </a:r>
            <a:r>
              <a:rPr lang="en-US" b="1"/>
              <a:t>()</a:t>
            </a:r>
            <a:r>
              <a:rPr lang="en-US"/>
              <a:t> function often calls this method after a successful login.</a:t>
            </a:r>
          </a:p>
        </p:txBody>
      </p:sp>
    </p:spTree>
    <p:extLst>
      <p:ext uri="{BB962C8B-B14F-4D97-AF65-F5344CB8AC3E}">
        <p14:creationId xmlns:p14="http://schemas.microsoft.com/office/powerpoint/2010/main" val="241123210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REST API</a:t>
            </a:r>
            <a:endParaRPr lang="en-US"/>
          </a:p>
          <a:p>
            <a:pPr>
              <a:buNone/>
            </a:pPr>
            <a:r>
              <a:rPr lang="en" b="1"/>
              <a:t>-------------------------------------------------------------------------------</a:t>
            </a:r>
            <a:endParaRPr lang="en-US"/>
          </a:p>
          <a:p>
            <a:pPr>
              <a:buNone/>
            </a:pPr>
            <a:endParaRPr lang="en-US"/>
          </a:p>
          <a:p>
            <a:pPr>
              <a:buNone/>
            </a:pPr>
            <a:r>
              <a:rPr lang="en-US"/>
              <a:t>REST APIs are so commonplace in software development, it’s an essential skill for a developer to know how they work. APIs are how applications communicate with one another or even within themselves.</a:t>
            </a:r>
          </a:p>
        </p:txBody>
      </p:sp>
    </p:spTree>
    <p:extLst>
      <p:ext uri="{BB962C8B-B14F-4D97-AF65-F5344CB8AC3E}">
        <p14:creationId xmlns:p14="http://schemas.microsoft.com/office/powerpoint/2010/main" val="381909116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REST API</a:t>
            </a:r>
            <a:endParaRPr lang="en-US"/>
          </a:p>
          <a:p>
            <a:pPr>
              <a:buNone/>
            </a:pPr>
            <a:r>
              <a:rPr lang="en" b="1"/>
              <a:t>-------------------------------------------------------------------------------</a:t>
            </a:r>
            <a:endParaRPr lang="en-US"/>
          </a:p>
          <a:p>
            <a:pPr>
              <a:buNone/>
            </a:pPr>
            <a:endParaRPr lang="en-US"/>
          </a:p>
          <a:p>
            <a:pPr>
              <a:buNone/>
            </a:pPr>
            <a:endParaRPr lang="en-US"/>
          </a:p>
          <a:p>
            <a:pPr>
              <a:buNone/>
            </a:pPr>
            <a:r>
              <a:rPr lang="en-US"/>
              <a:t>A REST API (Representational State Transfer Application Programming Interface) is a set of rules and conventions that allows different software applications to communicate with each other over the internet. It provides a standardized way for applications to exchange data and perform actions on resources.</a:t>
            </a:r>
          </a:p>
          <a:p>
            <a:pPr>
              <a:buNone/>
            </a:pPr>
            <a:r>
              <a:rPr lang="en-US"/>
              <a:t>REST APIs are commonly used to build web services that allow client applications (such as web browsers, mobile apps, or other servers) to interact with a server and perform CRUD operations (Create, Read, Update, Delete) on resources. These resources could be in the form of data objects, such as user profiles, articles, products, or any other information that can be represented digitally.</a:t>
            </a:r>
          </a:p>
        </p:txBody>
      </p:sp>
    </p:spTree>
    <p:extLst>
      <p:ext uri="{BB962C8B-B14F-4D97-AF65-F5344CB8AC3E}">
        <p14:creationId xmlns:p14="http://schemas.microsoft.com/office/powerpoint/2010/main" val="356775816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REST API </a:t>
            </a:r>
            <a:r>
              <a:rPr lang="en-US" b="1"/>
              <a:t>Key Concepts</a:t>
            </a:r>
            <a:endParaRPr lang="en-US"/>
          </a:p>
          <a:p>
            <a:pPr>
              <a:buNone/>
            </a:pPr>
            <a:r>
              <a:rPr lang="en" b="1"/>
              <a:t>-------------------------------------------------------------------------------</a:t>
            </a:r>
            <a:endParaRPr lang="en-US"/>
          </a:p>
          <a:p>
            <a:pPr>
              <a:buNone/>
            </a:pPr>
            <a:endParaRPr lang="en-US"/>
          </a:p>
          <a:p>
            <a:pPr>
              <a:buNone/>
            </a:pPr>
            <a:endParaRPr lang="en-US" b="1"/>
          </a:p>
          <a:p>
            <a:pPr>
              <a:buNone/>
            </a:pPr>
            <a:r>
              <a:rPr lang="en-US" b="1"/>
              <a:t>Resources:</a:t>
            </a:r>
            <a:r>
              <a:rPr lang="en-US"/>
              <a:t> Resources are the fundamental objects that a REST API manages. They can be data objects, such as user profiles, articles, images, or any other type of information that you want to expose to clients. Resources are identified by a unique URI (Uniform Resource Identifier), which is a URL that points to a specific location where the resource can be accessed.</a:t>
            </a:r>
          </a:p>
          <a:p>
            <a:pPr marL="171450" indent="-171450"/>
            <a:r>
              <a:rPr lang="en-US" b="1"/>
              <a:t>GET:</a:t>
            </a:r>
            <a:r>
              <a:rPr lang="en-US"/>
              <a:t> The GET method is used to retrieve a representation of the resource. It's a safe and idempotent method, meaning it should not have any side effects on the resource and can be called multiple times without altering the resource.</a:t>
            </a:r>
          </a:p>
          <a:p>
            <a:pPr marL="171450" indent="-171450"/>
            <a:r>
              <a:rPr lang="en-US" b="1"/>
              <a:t>POST:</a:t>
            </a:r>
            <a:r>
              <a:rPr lang="en-US"/>
              <a:t> The POST method is used to create a new resource. It's typically used when you want to add a new data object to the server. The client sends data in the request body, and the server processes it to create a new resource.</a:t>
            </a:r>
          </a:p>
          <a:p>
            <a:pPr marL="171450" indent="-171450"/>
            <a:r>
              <a:rPr lang="en-US" b="1"/>
              <a:t>PUT:</a:t>
            </a:r>
            <a:r>
              <a:rPr lang="en-US"/>
              <a:t> The PUT method is used to update an existing resource or create it if it doesn't exist. The client sends the updated data in the request body, and the server replaces the resource with the provided data.</a:t>
            </a:r>
          </a:p>
          <a:p>
            <a:pPr marL="171450" indent="-171450"/>
            <a:r>
              <a:rPr lang="en-US" b="1"/>
              <a:t>DELETE:</a:t>
            </a:r>
            <a:r>
              <a:rPr lang="en-US"/>
              <a:t> The DELETE method is used to remove a resource. It deletes the resource identified by the URI, and subsequent GET requests to that URI would result in a "404 Not Found" response.</a:t>
            </a:r>
          </a:p>
          <a:p>
            <a:pPr indent="0">
              <a:buNone/>
            </a:pPr>
            <a:r>
              <a:rPr lang="en-US"/>
              <a:t>These HTTP methods, when used in combination with the appropriate URIs, form the basis of how REST APIs allow clients to interact with resources. They provide a standardized way for clients to perform actions on resources, making it easy to develop and consume APIs across different platforms and technologies.</a:t>
            </a:r>
          </a:p>
          <a:p>
            <a:pPr>
              <a:buNone/>
            </a:pPr>
            <a:br>
              <a:rPr lang="en-US"/>
            </a:br>
            <a:endParaRPr lang="en-US"/>
          </a:p>
          <a:p>
            <a:pPr>
              <a:buNone/>
            </a:pPr>
            <a:endParaRPr lang="en-US"/>
          </a:p>
        </p:txBody>
      </p:sp>
    </p:spTree>
    <p:extLst>
      <p:ext uri="{BB962C8B-B14F-4D97-AF65-F5344CB8AC3E}">
        <p14:creationId xmlns:p14="http://schemas.microsoft.com/office/powerpoint/2010/main" val="16588412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REST API </a:t>
            </a:r>
            <a:r>
              <a:rPr lang="en-US" b="1"/>
              <a:t>Key Concepts</a:t>
            </a:r>
            <a:endParaRPr lang="en-US"/>
          </a:p>
          <a:p>
            <a:pPr>
              <a:buNone/>
            </a:pPr>
            <a:r>
              <a:rPr lang="en" b="1"/>
              <a:t>-------------------------------------------------------------------------------</a:t>
            </a:r>
            <a:endParaRPr lang="en-US"/>
          </a:p>
          <a:p>
            <a:pPr>
              <a:buNone/>
            </a:pPr>
            <a:r>
              <a:rPr lang="en-US" b="1"/>
              <a:t>Statelessness:</a:t>
            </a:r>
            <a:r>
              <a:rPr lang="en-US"/>
              <a:t> Statelessness is a fundamental principle in RESTful APIs. It means that each individual request from a client to the server must contain all the information needed to understand and process the request. The server doesn't store any client-specific state between requests. This design ensures that each request can be processed independently, which leads to better scalability and reliability.</a:t>
            </a:r>
          </a:p>
          <a:p>
            <a:pPr>
              <a:buNone/>
            </a:pPr>
            <a:r>
              <a:rPr lang="en-US" b="1"/>
              <a:t>Representations:</a:t>
            </a:r>
            <a:r>
              <a:rPr lang="en-US"/>
              <a:t> Resources in a REST API can have multiple representations, allowing clients to choose the format that best suits their needs. The most common representation formats are JSON (JavaScript Object Notation) and XML (</a:t>
            </a:r>
            <a:r>
              <a:rPr lang="en-US" err="1"/>
              <a:t>eXtensible</a:t>
            </a:r>
            <a:r>
              <a:rPr lang="en-US"/>
              <a:t> Markup Language). These formats are human-readable and easy for machines to parse.</a:t>
            </a:r>
          </a:p>
        </p:txBody>
      </p:sp>
    </p:spTree>
    <p:extLst>
      <p:ext uri="{BB962C8B-B14F-4D97-AF65-F5344CB8AC3E}">
        <p14:creationId xmlns:p14="http://schemas.microsoft.com/office/powerpoint/2010/main" val="317369165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REST API </a:t>
            </a:r>
            <a:r>
              <a:rPr lang="en-US" b="1"/>
              <a:t>Key Concepts</a:t>
            </a:r>
            <a:endParaRPr lang="en-US"/>
          </a:p>
          <a:p>
            <a:pPr>
              <a:buNone/>
            </a:pPr>
            <a:r>
              <a:rPr lang="en" b="1"/>
              <a:t>-------------------------------------------------------------------------------</a:t>
            </a:r>
            <a:endParaRPr lang="en-US"/>
          </a:p>
          <a:p>
            <a:pPr>
              <a:buNone/>
            </a:pPr>
            <a:r>
              <a:rPr lang="en-US" b="1"/>
              <a:t>Uniform Interface:</a:t>
            </a:r>
            <a:r>
              <a:rPr lang="en-US"/>
              <a:t> The uniform interface is a central principle of REST APIs, emphasizing the importance of a consistent and standardized way to interact with resources. </a:t>
            </a:r>
          </a:p>
          <a:p>
            <a:pPr>
              <a:buNone/>
            </a:pPr>
            <a:r>
              <a:rPr lang="en-US" b="1"/>
              <a:t>Hypermedia as the Engine of Application State (HATEOAS):</a:t>
            </a:r>
            <a:r>
              <a:rPr lang="en-US"/>
              <a:t> HATEOAS is an advanced concept in RESTful design that takes the concept of uniform interface further. In HATEOAS, API responses include hypermedia links that guide clients on how to interact with the API and discover available actions dynamically.</a:t>
            </a:r>
          </a:p>
          <a:p>
            <a:pPr>
              <a:buNone/>
            </a:pPr>
            <a:r>
              <a:rPr lang="en-US"/>
              <a:t>These hypermedia links provide contextual information about what actions are allowed on a resource. For example, a response might include links to create a new resource, update an existing resource, or navigate to related resources. Clients can follow these links to perform the appropriate actions, reducing the need for prior knowledge of API endpoints.</a:t>
            </a:r>
          </a:p>
          <a:p>
            <a:pPr>
              <a:buNone/>
            </a:pPr>
            <a:endParaRPr lang="en-US"/>
          </a:p>
        </p:txBody>
      </p:sp>
    </p:spTree>
    <p:extLst>
      <p:ext uri="{BB962C8B-B14F-4D97-AF65-F5344CB8AC3E}">
        <p14:creationId xmlns:p14="http://schemas.microsoft.com/office/powerpoint/2010/main" val="1123625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endParaRPr lang="en-US"/>
          </a:p>
          <a:p>
            <a:pPr marL="0" indent="0">
              <a:buNone/>
            </a:pPr>
            <a:r>
              <a:rPr lang="en-US" b="1"/>
              <a:t>Creating the first Project with </a:t>
            </a:r>
            <a:r>
              <a:rPr lang="en-US" b="1" err="1"/>
              <a:t>django</a:t>
            </a:r>
            <a:r>
              <a:rPr lang="en-US" b="1"/>
              <a:t> </a:t>
            </a:r>
            <a:endParaRPr lang="en-US"/>
          </a:p>
          <a:p>
            <a:pPr marL="0" indent="0">
              <a:buNone/>
            </a:pPr>
            <a:endParaRPr lang="en-US"/>
          </a:p>
          <a:p>
            <a:pPr marL="0" indent="0">
              <a:buNone/>
            </a:pPr>
            <a:r>
              <a:rPr lang="en" b="1"/>
              <a:t>---------------------------------------------------</a:t>
            </a:r>
            <a:endParaRPr lang="en-US"/>
          </a:p>
          <a:p>
            <a:pPr marL="0" indent="0">
              <a:buNone/>
            </a:pPr>
            <a:endParaRPr lang="en-US"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A) Switch to Desktop</a:t>
            </a:r>
          </a:p>
          <a:p>
            <a:pPr marL="0" lvl="0" indent="0" algn="l" rtl="0">
              <a:lnSpc>
                <a:spcPct val="100000"/>
              </a:lnSpc>
              <a:spcBef>
                <a:spcPts val="0"/>
              </a:spcBef>
              <a:spcAft>
                <a:spcPts val="0"/>
              </a:spcAft>
              <a:buSzPts val="1100"/>
              <a:buNone/>
            </a:pPr>
            <a:r>
              <a:rPr lang="en-US" sz="1100" b="0">
                <a:solidFill>
                  <a:srgbClr val="213163"/>
                </a:solidFill>
              </a:rPr>
              <a:t>&gt; cd Desktop</a:t>
            </a: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B) Create Project folder </a:t>
            </a:r>
          </a:p>
          <a:p>
            <a:pPr marL="0" lvl="0" indent="0" algn="l" rtl="0">
              <a:lnSpc>
                <a:spcPct val="100000"/>
              </a:lnSpc>
              <a:spcBef>
                <a:spcPts val="0"/>
              </a:spcBef>
              <a:spcAft>
                <a:spcPts val="0"/>
              </a:spcAft>
              <a:buSzPts val="1100"/>
              <a:buNone/>
            </a:pPr>
            <a:r>
              <a:rPr lang="en-US" sz="1100" b="0">
                <a:solidFill>
                  <a:srgbClr val="213163"/>
                </a:solidFill>
              </a:rPr>
              <a:t>&gt; </a:t>
            </a:r>
            <a:r>
              <a:rPr lang="en-US" sz="1100" b="0" err="1">
                <a:solidFill>
                  <a:srgbClr val="213163"/>
                </a:solidFill>
              </a:rPr>
              <a:t>mkdir</a:t>
            </a:r>
            <a:r>
              <a:rPr lang="en-US" sz="1100" b="0">
                <a:solidFill>
                  <a:srgbClr val="213163"/>
                </a:solidFill>
              </a:rPr>
              <a:t> &lt;&lt;</a:t>
            </a:r>
            <a:r>
              <a:rPr lang="en-US" sz="1100" b="0" err="1">
                <a:solidFill>
                  <a:srgbClr val="213163"/>
                </a:solidFill>
              </a:rPr>
              <a:t>projectname_folder</a:t>
            </a:r>
            <a:r>
              <a:rPr lang="en-US" sz="1100" b="0">
                <a:solidFill>
                  <a:srgbClr val="213163"/>
                </a:solidFill>
              </a:rPr>
              <a:t>&gt;&gt;</a:t>
            </a:r>
          </a:p>
          <a:p>
            <a:pPr marL="0" lvl="0" indent="0" algn="l" rtl="0">
              <a:lnSpc>
                <a:spcPct val="100000"/>
              </a:lnSpc>
              <a:spcBef>
                <a:spcPts val="0"/>
              </a:spcBef>
              <a:spcAft>
                <a:spcPts val="0"/>
              </a:spcAft>
              <a:buSzPts val="1100"/>
              <a:buNone/>
            </a:pPr>
            <a:r>
              <a:rPr lang="en-US" sz="1100" b="0">
                <a:solidFill>
                  <a:srgbClr val="213163"/>
                </a:solidFill>
              </a:rPr>
              <a:t>&gt; </a:t>
            </a:r>
            <a:r>
              <a:rPr lang="en-US" sz="1100" b="0" err="1">
                <a:solidFill>
                  <a:srgbClr val="213163"/>
                </a:solidFill>
              </a:rPr>
              <a:t>mkdir</a:t>
            </a:r>
            <a:r>
              <a:rPr lang="en-US" sz="1100" b="0">
                <a:solidFill>
                  <a:srgbClr val="213163"/>
                </a:solidFill>
              </a:rPr>
              <a:t> </a:t>
            </a:r>
            <a:r>
              <a:rPr lang="en-US" sz="1100" b="0" err="1">
                <a:solidFill>
                  <a:srgbClr val="213163"/>
                </a:solidFill>
              </a:rPr>
              <a:t>learndjango</a:t>
            </a:r>
            <a:r>
              <a:rPr lang="en-US" sz="1100" b="0">
                <a:solidFill>
                  <a:srgbClr val="213163"/>
                </a:solidFill>
              </a:rPr>
              <a:t>  </a:t>
            </a:r>
          </a:p>
          <a:p>
            <a:pPr marL="0" lvl="0" indent="0" algn="l" rtl="0">
              <a:lnSpc>
                <a:spcPct val="100000"/>
              </a:lnSpc>
              <a:spcBef>
                <a:spcPts val="0"/>
              </a:spcBef>
              <a:spcAft>
                <a:spcPts val="0"/>
              </a:spcAft>
              <a:buSzPts val="1100"/>
              <a:buNone/>
            </a:pPr>
            <a:r>
              <a:rPr lang="en-US" sz="1100" b="0">
                <a:solidFill>
                  <a:srgbClr val="213163"/>
                </a:solidFill>
              </a:rPr>
              <a:t>Move to  </a:t>
            </a:r>
            <a:r>
              <a:rPr lang="en-US" sz="1100" b="0" err="1">
                <a:solidFill>
                  <a:srgbClr val="213163"/>
                </a:solidFill>
              </a:rPr>
              <a:t>learndjango</a:t>
            </a:r>
            <a:r>
              <a:rPr lang="en-US" sz="1100" b="0">
                <a:solidFill>
                  <a:srgbClr val="213163"/>
                </a:solidFill>
              </a:rPr>
              <a:t>   directory </a:t>
            </a:r>
          </a:p>
          <a:p>
            <a:pPr marL="0" lvl="0" indent="0" algn="l" rtl="0">
              <a:lnSpc>
                <a:spcPct val="100000"/>
              </a:lnSpc>
              <a:spcBef>
                <a:spcPts val="0"/>
              </a:spcBef>
              <a:spcAft>
                <a:spcPts val="0"/>
              </a:spcAft>
              <a:buSzPts val="1100"/>
              <a:buNone/>
            </a:pPr>
            <a:r>
              <a:rPr lang="en-US" sz="1100" b="0">
                <a:solidFill>
                  <a:srgbClr val="213163"/>
                </a:solidFill>
              </a:rPr>
              <a:t>&gt;cd </a:t>
            </a:r>
            <a:r>
              <a:rPr lang="en-US" sz="1100" b="0" err="1">
                <a:solidFill>
                  <a:srgbClr val="213163"/>
                </a:solidFill>
              </a:rPr>
              <a:t>learndjango</a:t>
            </a:r>
            <a:endParaRPr lang="en-US" sz="1100" b="0">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39052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Working with REST API in Django</a:t>
            </a:r>
            <a:endParaRPr lang="en-US"/>
          </a:p>
          <a:p>
            <a:pPr>
              <a:buNone/>
            </a:pPr>
            <a:r>
              <a:rPr lang="en" b="1"/>
              <a:t>-------------------------------------------------------------------------------</a:t>
            </a:r>
          </a:p>
          <a:p>
            <a:pPr>
              <a:buNone/>
            </a:pPr>
            <a:r>
              <a:rPr lang="en-US"/>
              <a:t>Building a REST API in Django involves creating an API that follows the principles of RESTful architecture. Django, being a versatile web framework, provides developers with the tools needed to create powerful and flexible APIs.</a:t>
            </a:r>
          </a:p>
          <a:p>
            <a:pPr>
              <a:buNone/>
            </a:pPr>
            <a:r>
              <a:rPr lang="en-US"/>
              <a:t>However, to make the process even more efficient and feature-rich, many developers turn to Django REST Framework (DRF), a third-party package specifically designed for building RESTful APIs in Django. DRF extends Django's capabilities by providing a set of tools and components that simplify the creation of APIs.</a:t>
            </a:r>
          </a:p>
          <a:p>
            <a:pPr>
              <a:buNone/>
            </a:pPr>
            <a:endParaRPr lang="en-US">
              <a:latin typeface="Calibri"/>
              <a:cs typeface="Calibri"/>
            </a:endParaRPr>
          </a:p>
        </p:txBody>
      </p:sp>
    </p:spTree>
    <p:extLst>
      <p:ext uri="{BB962C8B-B14F-4D97-AF65-F5344CB8AC3E}">
        <p14:creationId xmlns:p14="http://schemas.microsoft.com/office/powerpoint/2010/main" val="1948988016"/>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Set up a Django Project and App</a:t>
            </a:r>
            <a:endParaRPr lang="en-US"/>
          </a:p>
          <a:p>
            <a:pPr>
              <a:buNone/>
            </a:pPr>
            <a:r>
              <a:rPr lang="en" b="1"/>
              <a:t>-------------------------------------------------------------------------------</a:t>
            </a:r>
            <a:endParaRPr lang="en-US"/>
          </a:p>
          <a:p>
            <a:pPr>
              <a:buNone/>
            </a:pPr>
            <a:r>
              <a:rPr lang="en-US" b="1"/>
              <a:t>Step 1: Creating a New Django Project:</a:t>
            </a:r>
            <a:r>
              <a:rPr lang="en-US"/>
              <a:t> To create a new Django project, you can use the </a:t>
            </a:r>
            <a:r>
              <a:rPr lang="en-US" b="1" err="1"/>
              <a:t>django</a:t>
            </a:r>
            <a:r>
              <a:rPr lang="en-US" b="1"/>
              <a:t>-admin</a:t>
            </a:r>
            <a:r>
              <a:rPr lang="en-US"/>
              <a:t> command-line tool. Replace </a:t>
            </a:r>
            <a:r>
              <a:rPr lang="en-US" b="1" err="1"/>
              <a:t>project_name</a:t>
            </a:r>
            <a:r>
              <a:rPr lang="en-US"/>
              <a:t> with the desired name for your project.</a:t>
            </a:r>
          </a:p>
          <a:p>
            <a:pPr>
              <a:buNone/>
            </a:pPr>
            <a:r>
              <a:rPr lang="en-US" b="1"/>
              <a:t>Step 2: Creating a Django App:</a:t>
            </a:r>
            <a:r>
              <a:rPr lang="en-US"/>
              <a:t> After creating the project, you can create a new app within it. An app is a modular component of a Django project that encapsulates a specific functionality.</a:t>
            </a:r>
          </a:p>
          <a:p>
            <a:pPr>
              <a:buNone/>
            </a:pPr>
            <a:r>
              <a:rPr lang="en-US"/>
              <a:t>Navigate to the project's root directory (where the </a:t>
            </a:r>
            <a:r>
              <a:rPr lang="en-US" b="1"/>
              <a:t>manage.py</a:t>
            </a:r>
            <a:r>
              <a:rPr lang="en-US"/>
              <a:t> script is located) and use the following command to create a new app. Replace </a:t>
            </a:r>
            <a:r>
              <a:rPr lang="en-US" b="1" err="1"/>
              <a:t>app_name</a:t>
            </a:r>
            <a:r>
              <a:rPr lang="en-US"/>
              <a:t> with the desired name for your app.</a:t>
            </a:r>
          </a:p>
          <a:p>
            <a:pPr>
              <a:buNone/>
            </a:pPr>
            <a:endParaRPr lang="en-US"/>
          </a:p>
        </p:txBody>
      </p:sp>
    </p:spTree>
    <p:extLst>
      <p:ext uri="{BB962C8B-B14F-4D97-AF65-F5344CB8AC3E}">
        <p14:creationId xmlns:p14="http://schemas.microsoft.com/office/powerpoint/2010/main" val="265814047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b="1"/>
          </a:p>
          <a:p>
            <a:pPr>
              <a:buNone/>
            </a:pPr>
            <a:r>
              <a:rPr lang="en" b="1"/>
              <a:t>In this slide - Trainer will  briefing and show the students about </a:t>
            </a:r>
            <a:r>
              <a:rPr lang="en-US" b="1"/>
              <a:t>Define Models</a:t>
            </a:r>
            <a:endParaRPr lang="en-US"/>
          </a:p>
          <a:p>
            <a:pPr>
              <a:buNone/>
            </a:pPr>
            <a:r>
              <a:rPr lang="en-US" b="1"/>
              <a:t>-----------------------------------------------------------------</a:t>
            </a:r>
          </a:p>
          <a:p>
            <a:pPr>
              <a:buNone/>
            </a:pPr>
            <a:endParaRPr lang="en-US"/>
          </a:p>
          <a:p>
            <a:pPr>
              <a:buNone/>
            </a:pPr>
            <a:r>
              <a:rPr lang="en-US"/>
              <a:t>Models in Django define the structure of your database tables and how data will be stored. You'll create Python classes that subclass </a:t>
            </a:r>
            <a:r>
              <a:rPr lang="en-US" b="1" err="1"/>
              <a:t>django.db.models.Model</a:t>
            </a:r>
            <a:r>
              <a:rPr lang="en-US"/>
              <a:t>. Each attribute of the class represents a field in the database table.</a:t>
            </a:r>
          </a:p>
          <a:p>
            <a:pPr>
              <a:buNone/>
            </a:pPr>
            <a:r>
              <a:rPr lang="en-US" b="1"/>
              <a:t>Configure Serializers:</a:t>
            </a:r>
            <a:r>
              <a:rPr lang="en-US"/>
              <a:t> Serializers in Django REST Framework allow you to convert complex data types, like models, into a format that can be easily rendered into JSON or XML. They also handle parsing incoming data and validating it.</a:t>
            </a:r>
          </a:p>
        </p:txBody>
      </p:sp>
    </p:spTree>
    <p:extLst>
      <p:ext uri="{BB962C8B-B14F-4D97-AF65-F5344CB8AC3E}">
        <p14:creationId xmlns:p14="http://schemas.microsoft.com/office/powerpoint/2010/main" val="191574418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Create Views and </a:t>
            </a:r>
            <a:r>
              <a:rPr lang="en-US" b="1" err="1"/>
              <a:t>ViewSets</a:t>
            </a:r>
            <a:endParaRPr lang="en-US" err="1"/>
          </a:p>
          <a:p>
            <a:pPr>
              <a:buNone/>
            </a:pPr>
            <a:r>
              <a:rPr lang="en-US" b="1"/>
              <a:t>------------------------------------------------------------------------------</a:t>
            </a:r>
          </a:p>
          <a:p>
            <a:pPr>
              <a:buNone/>
            </a:pPr>
            <a:r>
              <a:rPr lang="en-US"/>
              <a:t>In Django REST Framework, views are used to handle incoming API requests and return appropriate responses. You can use class-based views or function-based views to define how your API views process requests and return data. </a:t>
            </a:r>
            <a:r>
              <a:rPr lang="en-US" err="1"/>
              <a:t>ViewSets</a:t>
            </a:r>
            <a:r>
              <a:rPr lang="en-US"/>
              <a:t> are a powerful way to group the logic for CRUD operations on a resource.</a:t>
            </a:r>
          </a:p>
          <a:p>
            <a:pPr>
              <a:buNone/>
            </a:pPr>
            <a:r>
              <a:rPr lang="en-US" b="1"/>
              <a:t>Set Up URL Patterns:</a:t>
            </a:r>
            <a:r>
              <a:rPr lang="en-US"/>
              <a:t> To map API views or </a:t>
            </a:r>
            <a:r>
              <a:rPr lang="en-US" err="1"/>
              <a:t>ViewSets</a:t>
            </a:r>
            <a:r>
              <a:rPr lang="en-US"/>
              <a:t> to specific URL patterns, you need to define the URL routing in your app's </a:t>
            </a:r>
            <a:r>
              <a:rPr lang="en-US" b="1"/>
              <a:t>urls.py</a:t>
            </a:r>
            <a:r>
              <a:rPr lang="en-US"/>
              <a:t> file.</a:t>
            </a:r>
          </a:p>
        </p:txBody>
      </p:sp>
    </p:spTree>
    <p:extLst>
      <p:ext uri="{BB962C8B-B14F-4D97-AF65-F5344CB8AC3E}">
        <p14:creationId xmlns:p14="http://schemas.microsoft.com/office/powerpoint/2010/main" val="1186822466"/>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the students about </a:t>
            </a:r>
            <a:r>
              <a:rPr lang="en-US" b="1"/>
              <a:t>Test Your API</a:t>
            </a:r>
            <a:endParaRPr lang="en-US"/>
          </a:p>
          <a:p>
            <a:pPr>
              <a:buNone/>
            </a:pPr>
            <a:r>
              <a:rPr lang="en-US" b="1"/>
              <a:t>----------------------------------------------------------------------------------</a:t>
            </a:r>
          </a:p>
          <a:p>
            <a:pPr>
              <a:buNone/>
            </a:pPr>
            <a:r>
              <a:rPr lang="en-US"/>
              <a:t>After setting up your API, it's essential to thoroughly test it to ensure that it works as expected. Here's how you can do it:</a:t>
            </a:r>
          </a:p>
          <a:p>
            <a:pPr>
              <a:buNone/>
            </a:pPr>
            <a:r>
              <a:rPr lang="en-US" b="1"/>
              <a:t>Run the Development Server:</a:t>
            </a:r>
            <a:r>
              <a:rPr lang="en-US"/>
              <a:t> Start the Django development server by running </a:t>
            </a:r>
            <a:r>
              <a:rPr lang="en-US" b="1"/>
              <a:t>python manage.py </a:t>
            </a:r>
            <a:r>
              <a:rPr lang="en-US" b="1" err="1"/>
              <a:t>runserver</a:t>
            </a:r>
            <a:r>
              <a:rPr lang="en-US"/>
              <a:t>.</a:t>
            </a:r>
          </a:p>
          <a:p>
            <a:pPr>
              <a:buNone/>
            </a:pPr>
            <a:r>
              <a:rPr lang="en-US" b="1"/>
              <a:t>API Client:</a:t>
            </a:r>
            <a:r>
              <a:rPr lang="en-US"/>
              <a:t> Use tools like </a:t>
            </a:r>
            <a:r>
              <a:rPr lang="en-US" err="1"/>
              <a:t>cURL</a:t>
            </a:r>
            <a:r>
              <a:rPr lang="en-US"/>
              <a:t>, Postman, or any other API client to interact with your API endpoints.</a:t>
            </a:r>
          </a:p>
          <a:p>
            <a:pPr>
              <a:buNone/>
            </a:pPr>
            <a:r>
              <a:rPr lang="en-US" b="1"/>
              <a:t>API Endpoints:</a:t>
            </a:r>
            <a:r>
              <a:rPr lang="en-US"/>
              <a:t> Use the API endpoints you defined to perform CRUD operations on your resources. For example, you can use the API to create new posts, retrieve existing posts, update posts, and delete posts.</a:t>
            </a:r>
          </a:p>
          <a:p>
            <a:pPr>
              <a:buNone/>
            </a:pPr>
            <a:r>
              <a:rPr lang="en-US" b="1"/>
              <a:t>Verify Responses:</a:t>
            </a:r>
            <a:r>
              <a:rPr lang="en-US"/>
              <a:t> As you perform operations using the API, verify that the responses are correct, and the data is being processed as expected.</a:t>
            </a:r>
          </a:p>
          <a:p>
            <a:pPr>
              <a:buNone/>
            </a:pPr>
            <a:endParaRPr lang="en-US">
              <a:latin typeface="Calibri"/>
              <a:cs typeface="Calibri"/>
            </a:endParaRPr>
          </a:p>
          <a:p>
            <a:pPr>
              <a:buNone/>
            </a:pPr>
            <a:r>
              <a:rPr lang="en-US" b="1"/>
              <a:t>Deploy and Scale (Production):</a:t>
            </a:r>
            <a:r>
              <a:rPr lang="en-US"/>
              <a:t> Once you're satisfied with the functionality and testing of your API, you can deploy it to a production environment:</a:t>
            </a:r>
          </a:p>
        </p:txBody>
      </p:sp>
    </p:spTree>
    <p:extLst>
      <p:ext uri="{BB962C8B-B14F-4D97-AF65-F5344CB8AC3E}">
        <p14:creationId xmlns:p14="http://schemas.microsoft.com/office/powerpoint/2010/main" val="192871764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Advantages of REST API</a:t>
            </a:r>
            <a:endParaRPr lang="en-US"/>
          </a:p>
          <a:p>
            <a:pPr>
              <a:buNone/>
            </a:pPr>
            <a:r>
              <a:rPr lang="en-US" b="1"/>
              <a:t>--------------------------------------------------------------------------------------------</a:t>
            </a:r>
          </a:p>
          <a:p>
            <a:pPr>
              <a:buNone/>
            </a:pPr>
            <a:r>
              <a:rPr lang="en-US" b="1"/>
              <a:t>Scalability:</a:t>
            </a:r>
            <a:r>
              <a:rPr lang="en-US"/>
              <a:t> RESTful architecture's statelessness and uniform interface contribute to its scalability. Each request contains all the necessary information, which allows servers to scale horizontally by adding more servers to handle increased load. This design also helps in load balancing and distributing the traffic efficiently.</a:t>
            </a:r>
          </a:p>
          <a:p>
            <a:pPr>
              <a:buNone/>
            </a:pPr>
            <a:r>
              <a:rPr lang="en-US" b="1"/>
              <a:t>Platform Independence:</a:t>
            </a:r>
            <a:r>
              <a:rPr lang="en-US"/>
              <a:t> One of the remarkable features of RESTful APIs is their platform independence. Clients and servers can be built using different technologies and programming languages, as long as they adhere to the HTTP methods and representations specified by the REST architecture.</a:t>
            </a:r>
          </a:p>
          <a:p>
            <a:pPr>
              <a:buNone/>
            </a:pPr>
            <a:r>
              <a:rPr lang="en-US" b="1"/>
              <a:t>Simplicity and Ease of Use:</a:t>
            </a:r>
            <a:r>
              <a:rPr lang="en-US"/>
              <a:t> RESTful APIs follow a clear and simple design, based on standard HTTP methods and status codes.</a:t>
            </a:r>
          </a:p>
          <a:p>
            <a:pPr>
              <a:buNone/>
            </a:pPr>
            <a:r>
              <a:rPr lang="en-US" b="1"/>
              <a:t>Stateless Communication:</a:t>
            </a:r>
            <a:r>
              <a:rPr lang="en-US"/>
              <a:t> The stateless nature of RESTful communication simplifies the server's job. It doesn't need to maintain client sessions between requests, resulting in better performance and scalability. </a:t>
            </a:r>
          </a:p>
          <a:p>
            <a:pPr>
              <a:buNone/>
            </a:pPr>
            <a:r>
              <a:rPr lang="en-US" b="1"/>
              <a:t>Wide Adoption:</a:t>
            </a:r>
            <a:r>
              <a:rPr lang="en-US"/>
              <a:t> RESTful APIs have gained widespread adoption across industries and domains. As a result, there's an abundance of resources, tools, libraries, and documentation available to help developers build, test, and consume RESTful services.</a:t>
            </a:r>
          </a:p>
        </p:txBody>
      </p:sp>
    </p:spTree>
    <p:extLst>
      <p:ext uri="{BB962C8B-B14F-4D97-AF65-F5344CB8AC3E}">
        <p14:creationId xmlns:p14="http://schemas.microsoft.com/office/powerpoint/2010/main" val="401264283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briefing and show the students about </a:t>
            </a:r>
            <a:r>
              <a:rPr lang="en-US" b="1"/>
              <a:t>Disadvantages of REST API</a:t>
            </a:r>
            <a:endParaRPr lang="en-US"/>
          </a:p>
          <a:p>
            <a:pPr marL="158750" indent="0">
              <a:buNone/>
            </a:pPr>
            <a:r>
              <a:rPr lang="en-US" b="1"/>
              <a:t>----------------------------------------------------------------------------------------------------------</a:t>
            </a:r>
          </a:p>
          <a:p>
            <a:r>
              <a:rPr lang="en-US" b="1"/>
              <a:t>Increased Design Complexity:</a:t>
            </a:r>
            <a:r>
              <a:rPr lang="en-US"/>
              <a:t> While RESTful APIs follow a well-defined architectural style, their design can become more complex, especially if you're new to web architecture. Understanding concepts like resource modeling, URI design, HTTP methods, and status codes is crucial for designing effective and consistent APIs. This complexity can be a challenge for developers who are not familiar with these principles.</a:t>
            </a:r>
          </a:p>
          <a:p>
            <a:r>
              <a:rPr lang="en-US" b="1"/>
              <a:t>Web Connection Dependency:</a:t>
            </a:r>
            <a:r>
              <a:rPr lang="en-US"/>
              <a:t> RESTful APIs are dependent on web connections, which means any changes or updates to the API require an internet connection. Unlike editing files on your local machine, you can't make changes to a REST API without being connected to the internet. This dependence on connectivity might limit the API's usability in offline or low-bandwidth environments.</a:t>
            </a:r>
          </a:p>
          <a:p>
            <a:r>
              <a:rPr lang="en-US" b="1"/>
              <a:t>Variable Performance and Flexibility:</a:t>
            </a:r>
            <a:r>
              <a:rPr lang="en-US"/>
              <a:t> The performance of a REST API can be influenced by factors such as server responsiveness, network latency, and the complexity of the API's operations. Since RESTful APIs use HTTP, their performance is tied to the underlying web infrastructure. While they are generally efficient for most use cases, variable performance can arise due to differences in server capabilities and internet speeds.</a:t>
            </a:r>
          </a:p>
          <a:p>
            <a:endParaRPr lang="en-US"/>
          </a:p>
        </p:txBody>
      </p:sp>
    </p:spTree>
    <p:extLst>
      <p:ext uri="{BB962C8B-B14F-4D97-AF65-F5344CB8AC3E}">
        <p14:creationId xmlns:p14="http://schemas.microsoft.com/office/powerpoint/2010/main" val="4054180657"/>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REST API methods</a:t>
            </a:r>
            <a:endParaRPr lang="en-US"/>
          </a:p>
          <a:p>
            <a:pPr>
              <a:buNone/>
            </a:pPr>
            <a:r>
              <a:rPr lang="en-US" b="1"/>
              <a:t>---------------------------------------------------------------------------------------------------</a:t>
            </a:r>
          </a:p>
          <a:p>
            <a:pPr>
              <a:buNone/>
            </a:pPr>
            <a:r>
              <a:rPr lang="en-US" b="1"/>
              <a:t>GET:</a:t>
            </a:r>
            <a:r>
              <a:rPr lang="en-US"/>
              <a:t> This method is used to retrieve information from the server. It does not modify the data on the server; it only fetches the requested resource's representation. For example, fetching a list of users or retrieving details of a specific post.</a:t>
            </a:r>
          </a:p>
          <a:p>
            <a:pPr>
              <a:buNone/>
            </a:pPr>
            <a:r>
              <a:rPr lang="en-US" b="1"/>
              <a:t>POST:</a:t>
            </a:r>
            <a:r>
              <a:rPr lang="en-US"/>
              <a:t> The POST method is used to create a new resource on the server. You send data in the request body, and the server processes it to create a new resource. For instance, adding a new user to the system or creating a new blog post.</a:t>
            </a:r>
          </a:p>
          <a:p>
            <a:pPr>
              <a:buNone/>
            </a:pPr>
            <a:r>
              <a:rPr lang="en-US" b="1"/>
              <a:t>PUT:</a:t>
            </a:r>
            <a:r>
              <a:rPr lang="en-US"/>
              <a:t> PUT is used to update an existing resource or create a resource if it doesn't exist at the specified URI. When sending a PUT request, you typically send the complete representation of the resource you want to update. For instance, updating the details of a user profile.</a:t>
            </a:r>
          </a:p>
          <a:p>
            <a:pPr>
              <a:buNone/>
            </a:pPr>
            <a:endParaRPr lang="en-US">
              <a:latin typeface="Calibri"/>
              <a:cs typeface="Calibri"/>
            </a:endParaRPr>
          </a:p>
        </p:txBody>
      </p:sp>
    </p:spTree>
    <p:extLst>
      <p:ext uri="{BB962C8B-B14F-4D97-AF65-F5344CB8AC3E}">
        <p14:creationId xmlns:p14="http://schemas.microsoft.com/office/powerpoint/2010/main" val="37469067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REST API methods</a:t>
            </a:r>
            <a:endParaRPr lang="en-US"/>
          </a:p>
          <a:p>
            <a:pPr>
              <a:buNone/>
            </a:pPr>
            <a:r>
              <a:rPr lang="en-US" b="1"/>
              <a:t>---------------------------------------------------------------------------------------------------</a:t>
            </a:r>
            <a:endParaRPr lang="en-US"/>
          </a:p>
          <a:p>
            <a:pPr>
              <a:buNone/>
            </a:pPr>
            <a:endParaRPr lang="en-US" b="1"/>
          </a:p>
          <a:p>
            <a:pPr>
              <a:buNone/>
            </a:pPr>
            <a:r>
              <a:rPr lang="en-US" b="1"/>
              <a:t>PATCH:</a:t>
            </a:r>
            <a:r>
              <a:rPr lang="en-US"/>
              <a:t> Similar to PUT, the PATCH method is used to update a resource. However, with PATCH, you send only the fields that need to be updated rather than sending the entire representation. This can be useful for making partial updates to resources.</a:t>
            </a:r>
          </a:p>
          <a:p>
            <a:pPr>
              <a:buNone/>
            </a:pPr>
            <a:r>
              <a:rPr lang="en-US" b="1"/>
              <a:t>DELETE:</a:t>
            </a:r>
            <a:r>
              <a:rPr lang="en-US"/>
              <a:t> DELETE is used to delete a resource from the server. Sending a DELETE request to a specific URI removes the resource associated with that URI. For example, deleting a user's account or removing a post.</a:t>
            </a:r>
          </a:p>
          <a:p>
            <a:pPr>
              <a:buNone/>
            </a:pPr>
            <a:r>
              <a:rPr lang="en-US" b="1"/>
              <a:t>OPTIONS:</a:t>
            </a:r>
            <a:r>
              <a:rPr lang="en-US"/>
              <a:t> The OPTIONS method is used to request information about the communication options available for a resource. It returns information about the HTTP methods supported for that resource.</a:t>
            </a:r>
          </a:p>
          <a:p>
            <a:pPr>
              <a:buNone/>
            </a:pPr>
            <a:r>
              <a:rPr lang="en-US" b="1"/>
              <a:t>HEAD:</a:t>
            </a:r>
            <a:r>
              <a:rPr lang="en-US"/>
              <a:t> Similar to GET, the HEAD method requests the headers of a resource without retrieving its actual content. It's useful for checking resource existence and metadata without transferring the entire payload.</a:t>
            </a:r>
          </a:p>
          <a:p>
            <a:pPr>
              <a:buNone/>
            </a:pPr>
            <a:endParaRPr lang="en-US">
              <a:latin typeface="Calibri"/>
              <a:cs typeface="Calibri"/>
            </a:endParaRPr>
          </a:p>
        </p:txBody>
      </p:sp>
    </p:spTree>
    <p:extLst>
      <p:ext uri="{BB962C8B-B14F-4D97-AF65-F5344CB8AC3E}">
        <p14:creationId xmlns:p14="http://schemas.microsoft.com/office/powerpoint/2010/main" val="4070646178"/>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tells the students </a:t>
            </a:r>
            <a:endParaRPr lang="en-US"/>
          </a:p>
          <a:p>
            <a:pPr>
              <a:buNone/>
            </a:pPr>
            <a:r>
              <a:rPr lang="en-US" b="1"/>
              <a:t>---------------------------------------------------------------------------------------------------</a:t>
            </a:r>
            <a:endParaRPr lang="en-US"/>
          </a:p>
          <a:p>
            <a:pPr>
              <a:buNone/>
            </a:pPr>
            <a:r>
              <a:rPr lang="en-US"/>
              <a:t>let's dive into the concepts of Model, Serializer, and View in the context of a Django RESTful API:</a:t>
            </a:r>
          </a:p>
          <a:p>
            <a:pPr>
              <a:buNone/>
            </a:pPr>
            <a:endParaRPr lang="en-US">
              <a:latin typeface="Calibri"/>
              <a:cs typeface="Calibri"/>
            </a:endParaRPr>
          </a:p>
        </p:txBody>
      </p:sp>
    </p:spTree>
    <p:extLst>
      <p:ext uri="{BB962C8B-B14F-4D97-AF65-F5344CB8AC3E}">
        <p14:creationId xmlns:p14="http://schemas.microsoft.com/office/powerpoint/2010/main" val="54586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In this unit, we will study the back end framework – Django, which is </a:t>
            </a:r>
            <a:r>
              <a:rPr lang="en-US" b="1"/>
              <a:t>a popular and powerful Python web framework that simplifies the process of building complex and dynamic web applications.</a:t>
            </a:r>
            <a:endParaRPr lang="en-US" b="1">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endParaRPr lang="en-US"/>
          </a:p>
          <a:p>
            <a:pPr marL="0" indent="0">
              <a:buNone/>
            </a:pPr>
            <a:r>
              <a:rPr lang="en-US" b="1"/>
              <a:t>Creating the first Project with </a:t>
            </a:r>
            <a:r>
              <a:rPr lang="en-US" b="1" err="1"/>
              <a:t>django</a:t>
            </a:r>
            <a:r>
              <a:rPr lang="en-US" b="1"/>
              <a:t> </a:t>
            </a:r>
            <a:endParaRPr lang="en-US"/>
          </a:p>
          <a:p>
            <a:pPr marL="0" indent="0">
              <a:buNone/>
            </a:pPr>
            <a:endParaRPr lang="en-US"/>
          </a:p>
          <a:p>
            <a:pPr marL="0" indent="0">
              <a:buNone/>
            </a:pPr>
            <a:r>
              <a:rPr lang="en" b="1"/>
              <a:t>---------------------------------------------------</a:t>
            </a:r>
            <a:endParaRPr lang="en-US"/>
          </a:p>
          <a:p>
            <a:pPr marL="0" lvl="0" indent="0" algn="l">
              <a:lnSpc>
                <a:spcPct val="100000"/>
              </a:lnSpc>
              <a:spcBef>
                <a:spcPts val="0"/>
              </a:spcBef>
              <a:spcAft>
                <a:spcPts val="0"/>
              </a:spcAft>
              <a:buSzPts val="1100"/>
              <a:buNone/>
            </a:pPr>
            <a:endParaRPr lang="en-US"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Install </a:t>
            </a:r>
            <a:r>
              <a:rPr lang="en-US" sz="1100" b="0" err="1">
                <a:solidFill>
                  <a:srgbClr val="213163"/>
                </a:solidFill>
              </a:rPr>
              <a:t>django</a:t>
            </a:r>
            <a:r>
              <a:rPr lang="en-US" sz="1100" b="0">
                <a:solidFill>
                  <a:srgbClr val="213163"/>
                </a:solidFill>
              </a:rPr>
              <a:t> using this command</a:t>
            </a:r>
          </a:p>
          <a:p>
            <a:pPr marL="0" lvl="0" indent="0" algn="l" rtl="0">
              <a:lnSpc>
                <a:spcPct val="100000"/>
              </a:lnSpc>
              <a:spcBef>
                <a:spcPts val="0"/>
              </a:spcBef>
              <a:spcAft>
                <a:spcPts val="0"/>
              </a:spcAft>
              <a:buSzPts val="1100"/>
              <a:buNone/>
            </a:pPr>
            <a:r>
              <a:rPr lang="en-US" sz="1100" b="0">
                <a:solidFill>
                  <a:srgbClr val="213163"/>
                </a:solidFill>
              </a:rPr>
              <a:t>&gt;pip install </a:t>
            </a:r>
            <a:r>
              <a:rPr lang="en-US" sz="1100" b="0" err="1">
                <a:solidFill>
                  <a:srgbClr val="213163"/>
                </a:solidFill>
              </a:rPr>
              <a:t>django</a:t>
            </a:r>
            <a:endParaRPr lang="en-US" sz="1100" b="0">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4201"/>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 Model</a:t>
            </a:r>
            <a:endParaRPr lang="en-US"/>
          </a:p>
          <a:p>
            <a:pPr>
              <a:buNone/>
            </a:pPr>
            <a:r>
              <a:rPr lang="en-US" b="1"/>
              <a:t>---------------------------------------------------------------------------------------------------</a:t>
            </a:r>
            <a:endParaRPr lang="en-US"/>
          </a:p>
          <a:p>
            <a:pPr>
              <a:buNone/>
            </a:pPr>
            <a:endParaRPr lang="en-US" b="1"/>
          </a:p>
          <a:p>
            <a:pPr>
              <a:buNone/>
            </a:pPr>
            <a:r>
              <a:rPr lang="en-US" b="1"/>
              <a:t>:</a:t>
            </a:r>
            <a:r>
              <a:rPr lang="en-US"/>
              <a:t> In Django, a model is a Python class that defines the structure of a database table and the fields it will contain. Models serve as a bridge between your code and the database, allowing you to interact with database data using Python code.</a:t>
            </a:r>
          </a:p>
          <a:p>
            <a:pPr>
              <a:buNone/>
            </a:pPr>
            <a:r>
              <a:rPr lang="en-US"/>
              <a:t>In the context of a RESTful API, a model defines the data structure for the resources you want to expose through your API. For example, if you're building a blog API, you might have a </a:t>
            </a:r>
            <a:r>
              <a:rPr lang="en-US" b="1"/>
              <a:t>Post</a:t>
            </a:r>
            <a:r>
              <a:rPr lang="en-US"/>
              <a:t> model that defines the fields such as title, content, and publication date.</a:t>
            </a:r>
          </a:p>
          <a:p>
            <a:pPr>
              <a:buNone/>
            </a:pPr>
            <a:endParaRPr lang="en-US"/>
          </a:p>
        </p:txBody>
      </p:sp>
    </p:spTree>
    <p:extLst>
      <p:ext uri="{BB962C8B-B14F-4D97-AF65-F5344CB8AC3E}">
        <p14:creationId xmlns:p14="http://schemas.microsoft.com/office/powerpoint/2010/main" val="209247127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code implementation</a:t>
            </a:r>
            <a:r>
              <a:rPr lang="en-US" b="1"/>
              <a:t> Model</a:t>
            </a:r>
            <a:endParaRPr lang="en-US"/>
          </a:p>
          <a:p>
            <a:pPr>
              <a:buNone/>
            </a:pPr>
            <a:r>
              <a:rPr lang="en-US" b="1"/>
              <a:t>---------------------------------------------------------------------------------------------------</a:t>
            </a:r>
            <a:endParaRPr lang="en-US"/>
          </a:p>
          <a:p>
            <a:pPr>
              <a:buNone/>
            </a:pPr>
            <a:r>
              <a:rPr lang="en-US">
                <a:latin typeface="Calibri"/>
                <a:cs typeface="Calibri"/>
              </a:rPr>
              <a:t>This is the code to implement the </a:t>
            </a:r>
            <a:r>
              <a:rPr lang="en-US" err="1">
                <a:latin typeface="Calibri"/>
                <a:cs typeface="Calibri"/>
              </a:rPr>
              <a:t>django</a:t>
            </a:r>
            <a:r>
              <a:rPr lang="en-US">
                <a:latin typeface="Calibri"/>
                <a:cs typeface="Calibri"/>
              </a:rPr>
              <a:t> models</a:t>
            </a:r>
            <a:endParaRPr lang="en-US"/>
          </a:p>
          <a:p>
            <a:pPr>
              <a:buNone/>
            </a:pPr>
            <a:endParaRPr lang="en-US">
              <a:latin typeface="Calibri"/>
              <a:cs typeface="Calibri"/>
            </a:endParaRPr>
          </a:p>
        </p:txBody>
      </p:sp>
    </p:spTree>
    <p:extLst>
      <p:ext uri="{BB962C8B-B14F-4D97-AF65-F5344CB8AC3E}">
        <p14:creationId xmlns:p14="http://schemas.microsoft.com/office/powerpoint/2010/main" val="107925135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Serializer</a:t>
            </a:r>
            <a:endParaRPr lang="en-US"/>
          </a:p>
          <a:p>
            <a:pPr>
              <a:buNone/>
            </a:pPr>
            <a:r>
              <a:rPr lang="en-US"/>
              <a:t>------------------------------------------------------------------------------------------------------------</a:t>
            </a:r>
          </a:p>
          <a:p>
            <a:pPr>
              <a:buNone/>
            </a:pPr>
            <a:r>
              <a:rPr lang="en-US"/>
              <a:t> Serializers in Django REST Framework handle the conversion of complex data types, like models, into Python data types that can be easily rendered into JSON, XML, or other formats. Serializers also handle parsing incoming request data and validating it before saving it to the database.</a:t>
            </a:r>
          </a:p>
          <a:p>
            <a:pPr>
              <a:buNone/>
            </a:pPr>
            <a:r>
              <a:rPr lang="en-US"/>
              <a:t>In the context of an API, a serializer defines how data should be converted into a format that can be sent as a response to API requests. It also handles converting incoming data from requests into a format that can be saved to the database.</a:t>
            </a:r>
          </a:p>
          <a:p>
            <a:pPr>
              <a:buNone/>
            </a:pPr>
            <a:endParaRPr lang="en-US">
              <a:latin typeface="Calibri"/>
              <a:cs typeface="Calibri"/>
            </a:endParaRPr>
          </a:p>
        </p:txBody>
      </p:sp>
    </p:spTree>
    <p:extLst>
      <p:ext uri="{BB962C8B-B14F-4D97-AF65-F5344CB8AC3E}">
        <p14:creationId xmlns:p14="http://schemas.microsoft.com/office/powerpoint/2010/main" val="34342603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code implementation</a:t>
            </a:r>
            <a:r>
              <a:rPr lang="en-US" b="1"/>
              <a:t>  of serializer</a:t>
            </a:r>
          </a:p>
          <a:p>
            <a:pPr>
              <a:buNone/>
            </a:pPr>
            <a:endParaRPr lang="en-US" b="1"/>
          </a:p>
          <a:p>
            <a:pPr>
              <a:buNone/>
            </a:pPr>
            <a:r>
              <a:rPr lang="en-US" b="1"/>
              <a:t>---------------------------------------------------------------------------------------------------</a:t>
            </a:r>
            <a:endParaRPr lang="en-US"/>
          </a:p>
          <a:p>
            <a:pPr>
              <a:buNone/>
            </a:pPr>
            <a:endParaRPr lang="en-US"/>
          </a:p>
          <a:p>
            <a:pPr>
              <a:buNone/>
            </a:pPr>
            <a:r>
              <a:rPr lang="en-US"/>
              <a:t>This is the code to implement the serializer</a:t>
            </a:r>
          </a:p>
          <a:p>
            <a:pPr>
              <a:buNone/>
            </a:pPr>
            <a:endParaRPr lang="en-US"/>
          </a:p>
          <a:p>
            <a:pPr>
              <a:buNone/>
            </a:pPr>
            <a:endParaRPr lang="en-US">
              <a:latin typeface="Calibri"/>
              <a:cs typeface="Calibri"/>
            </a:endParaRPr>
          </a:p>
        </p:txBody>
      </p:sp>
    </p:spTree>
    <p:extLst>
      <p:ext uri="{BB962C8B-B14F-4D97-AF65-F5344CB8AC3E}">
        <p14:creationId xmlns:p14="http://schemas.microsoft.com/office/powerpoint/2010/main" val="1606790740"/>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a:t>
            </a:r>
            <a:r>
              <a:rPr lang="en-US" b="1"/>
              <a:t>View</a:t>
            </a:r>
            <a:endParaRPr lang="en-US"/>
          </a:p>
          <a:p>
            <a:pPr>
              <a:buNone/>
            </a:pPr>
            <a:r>
              <a:rPr lang="en-US"/>
              <a:t>-----------------------------------------------------------------</a:t>
            </a:r>
          </a:p>
          <a:p>
            <a:pPr>
              <a:buNone/>
            </a:pPr>
            <a:r>
              <a:rPr lang="en-US"/>
              <a:t>In Django, a view is a Python function or class method that receives an HTTP request, processes it, and returns an HTTP response. Views handle the logic of your application, such as fetching data from the database, processing forms, and rendering templates.</a:t>
            </a:r>
          </a:p>
          <a:p>
            <a:pPr>
              <a:buNone/>
            </a:pPr>
            <a:r>
              <a:rPr lang="en-US"/>
              <a:t>In the context of a RESTful API, views determine how data is presented to clients making API requests. You can use class-based views or function-based views to define how API requests are processed. Views often work with serializers to convert data into a suitable format for response.</a:t>
            </a:r>
          </a:p>
          <a:p>
            <a:pPr>
              <a:buNone/>
            </a:pPr>
            <a:endParaRPr lang="en-US">
              <a:latin typeface="Calibri"/>
              <a:cs typeface="Calibri"/>
            </a:endParaRPr>
          </a:p>
        </p:txBody>
      </p:sp>
    </p:spTree>
    <p:extLst>
      <p:ext uri="{BB962C8B-B14F-4D97-AF65-F5344CB8AC3E}">
        <p14:creationId xmlns:p14="http://schemas.microsoft.com/office/powerpoint/2010/main" val="2258164555"/>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Code to implement view</a:t>
            </a:r>
          </a:p>
        </p:txBody>
      </p:sp>
    </p:spTree>
    <p:extLst>
      <p:ext uri="{BB962C8B-B14F-4D97-AF65-F5344CB8AC3E}">
        <p14:creationId xmlns:p14="http://schemas.microsoft.com/office/powerpoint/2010/main" val="3440712282"/>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 b="1"/>
              <a:t>In this slide - Trainer will  briefing and show the students about code implementation</a:t>
            </a:r>
            <a:r>
              <a:rPr lang="en-US" b="1"/>
              <a:t>  of class based view</a:t>
            </a:r>
          </a:p>
          <a:p>
            <a:pPr>
              <a:buNone/>
            </a:pPr>
            <a:endParaRPr lang="en-US" b="1"/>
          </a:p>
          <a:p>
            <a:pPr>
              <a:buNone/>
            </a:pPr>
            <a:endParaRPr lang="en-US"/>
          </a:p>
          <a:p>
            <a:pPr>
              <a:buNone/>
            </a:pPr>
            <a:r>
              <a:rPr lang="en-US" b="1"/>
              <a:t>---------------------------------------------------------------------------------------------------</a:t>
            </a:r>
            <a:endParaRPr lang="en-US"/>
          </a:p>
          <a:p>
            <a:pPr>
              <a:buNone/>
            </a:pPr>
            <a:endParaRPr lang="en-US">
              <a:latin typeface="Calibri"/>
              <a:cs typeface="Calibri"/>
            </a:endParaRPr>
          </a:p>
          <a:p>
            <a:pPr>
              <a:buNone/>
            </a:pPr>
            <a:r>
              <a:rPr lang="en-US">
                <a:latin typeface="Calibri"/>
                <a:cs typeface="Calibri"/>
              </a:rPr>
              <a:t>Code to implement class based view</a:t>
            </a:r>
            <a:endParaRPr lang="en-US"/>
          </a:p>
        </p:txBody>
      </p:sp>
    </p:spTree>
    <p:extLst>
      <p:ext uri="{BB962C8B-B14F-4D97-AF65-F5344CB8AC3E}">
        <p14:creationId xmlns:p14="http://schemas.microsoft.com/office/powerpoint/2010/main" val="507106665"/>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buNone/>
              <a:tabLst>
                <a:tab pos="0" algn="l"/>
              </a:tabLst>
              <a:defRPr/>
            </a:pPr>
            <a:r>
              <a:rPr lang="en" b="1"/>
              <a:t>In this slide - Trainer will go through all the topics cover in this unit and give a summary</a:t>
            </a:r>
            <a:endParaRPr lang="en-US" b="1"/>
          </a:p>
          <a:p>
            <a:pPr>
              <a:buNone/>
              <a:tabLst>
                <a:tab pos="0" algn="l"/>
              </a:tabLst>
              <a:defRPr/>
            </a:pPr>
            <a:r>
              <a:rPr lang="en-US" b="1"/>
              <a:t>---------------------------------------------------------------------------------------------------</a:t>
            </a:r>
            <a:endParaRPr lang="en-US"/>
          </a:p>
          <a:p>
            <a:pPr marL="158750" indent="0">
              <a:buNone/>
              <a:tabLst>
                <a:tab pos="0" algn="l"/>
              </a:tabLst>
              <a:defRPr/>
            </a:pPr>
            <a:endParaRPr lang="en-US"/>
          </a:p>
          <a:p>
            <a:pPr marL="158750" indent="0">
              <a:buNone/>
              <a:tabLst>
                <a:tab pos="0" algn="l"/>
              </a:tabLst>
              <a:defRPr/>
            </a:pPr>
            <a:r>
              <a:rPr lang="en-US"/>
              <a:t>Django is a high-level Python web framework that simplifies and expedites the process of building robust web applications. It follows the Model-View-Controller (MVC) architectural pattern, implemented as Model-View-Template (MVT) in Django. This framework empowers developers to focus on business logic rather than low-level technical details. Some notable features include a powerful Object-Relational Mapping (ORM) system for database management, an intuitive URL routing system, and an automatic admin interface for managing application data.</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207</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buNone/>
              <a:tabLst>
                <a:tab pos="0" algn="l"/>
              </a:tabLst>
            </a:pPr>
            <a:r>
              <a:rPr lang="en" b="1" spc="-1"/>
              <a:t>In this slide - Trainer will ask quiz to the students and explain about the answer</a:t>
            </a:r>
            <a:endParaRPr lang="en-US"/>
          </a:p>
          <a:p>
            <a:pPr>
              <a:buNone/>
              <a:tabLst>
                <a:tab pos="0" algn="l"/>
              </a:tabLst>
            </a:pPr>
            <a:r>
              <a:rPr lang="en-US" b="1" spc="-1"/>
              <a:t>---------------------------------------------------------------------------------------------------</a:t>
            </a:r>
            <a:endParaRPr lang="en" spc="-1"/>
          </a:p>
          <a:p>
            <a:pPr marL="158750" indent="0">
              <a:buNone/>
              <a:tabLst>
                <a:tab pos="0" algn="l"/>
              </a:tabLst>
            </a:pPr>
            <a:endParaRPr lang="en" b="1" spc="-1"/>
          </a:p>
          <a:p>
            <a:pPr>
              <a:tabLst>
                <a:tab pos="0" algn="l"/>
              </a:tabLst>
            </a:pPr>
            <a:r>
              <a:rPr lang="en-US" spc="-1"/>
              <a:t>Django's ORM stands for "Object-Relational Mapping."</a:t>
            </a: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208</a:t>
            </a:fld>
            <a:endParaRPr lang="en-US" sz="1200" b="0" strike="noStrike" spc="-1">
              <a:latin typeface="Times New Roman"/>
            </a:endParaRPr>
          </a:p>
        </p:txBody>
      </p:sp>
    </p:spTree>
    <p:extLst>
      <p:ext uri="{BB962C8B-B14F-4D97-AF65-F5344CB8AC3E}">
        <p14:creationId xmlns:p14="http://schemas.microsoft.com/office/powerpoint/2010/main" val="13702396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ask quiz to the students and explain about the answer</a:t>
            </a:r>
            <a:endParaRPr lang="en-US"/>
          </a:p>
          <a:p>
            <a:pPr>
              <a:buNone/>
            </a:pPr>
            <a:r>
              <a:rPr lang="en-US" b="1"/>
              <a:t>---------------------------------------------------------------------------------------------------</a:t>
            </a:r>
            <a:endParaRPr lang="en-US"/>
          </a:p>
          <a:p>
            <a:pPr>
              <a:buNone/>
            </a:pPr>
            <a:r>
              <a:rPr lang="en-US"/>
              <a:t>Views are responsible for processing incoming HTTP requests, handling business logic, interacting with models, and returning appropriate HTTP responses. They form the core of the application's logic and determine how data is presented to users.</a:t>
            </a:r>
          </a:p>
        </p:txBody>
      </p:sp>
    </p:spTree>
    <p:extLst>
      <p:ext uri="{BB962C8B-B14F-4D97-AF65-F5344CB8AC3E}">
        <p14:creationId xmlns:p14="http://schemas.microsoft.com/office/powerpoint/2010/main" val="3995519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endParaRPr lang="en-US"/>
          </a:p>
          <a:p>
            <a:pPr marL="0" indent="0">
              <a:buNone/>
            </a:pPr>
            <a:r>
              <a:rPr lang="en-US" b="1"/>
              <a:t>Create Virtual </a:t>
            </a:r>
            <a:r>
              <a:rPr lang="en-US" b="1" err="1"/>
              <a:t>Enviroment</a:t>
            </a:r>
            <a:endParaRPr lang="en-US" err="1"/>
          </a:p>
          <a:p>
            <a:pPr marL="0" indent="0">
              <a:buNone/>
            </a:pPr>
            <a:r>
              <a:rPr lang="en" b="1"/>
              <a:t>---------------------------------------------------</a:t>
            </a:r>
            <a:endParaRPr lang="en-US"/>
          </a:p>
          <a:p>
            <a:pPr marL="0" lvl="0" indent="0" algn="l">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&gt;</a:t>
            </a:r>
            <a:r>
              <a:rPr lang="en-US" sz="1100" b="0" err="1">
                <a:solidFill>
                  <a:srgbClr val="213163"/>
                </a:solidFill>
              </a:rPr>
              <a:t>py</a:t>
            </a:r>
            <a:r>
              <a:rPr lang="en-US" sz="1100" b="0">
                <a:solidFill>
                  <a:srgbClr val="213163"/>
                </a:solidFill>
              </a:rPr>
              <a:t> -m </a:t>
            </a:r>
            <a:r>
              <a:rPr lang="en-US" sz="1100" b="0" err="1">
                <a:solidFill>
                  <a:srgbClr val="213163"/>
                </a:solidFill>
              </a:rPr>
              <a:t>venv</a:t>
            </a:r>
            <a:r>
              <a:rPr lang="en-US" sz="1100" b="0">
                <a:solidFill>
                  <a:srgbClr val="213163"/>
                </a:solidFill>
              </a:rPr>
              <a:t> </a:t>
            </a:r>
            <a:r>
              <a:rPr lang="en-US" sz="1100" b="0" err="1">
                <a:solidFill>
                  <a:srgbClr val="213163"/>
                </a:solidFill>
              </a:rPr>
              <a:t>myproject</a:t>
            </a:r>
            <a:endParaRPr lang="en-US" sz="1100" b="0">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84654"/>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ask quiz to the students and explain about the answer</a:t>
            </a:r>
            <a:endParaRPr lang="en-US"/>
          </a:p>
          <a:p>
            <a:pPr>
              <a:buNone/>
            </a:pPr>
            <a:r>
              <a:rPr lang="en-US" b="1"/>
              <a:t>---------------------------------------------------------------------------------------------------</a:t>
            </a:r>
            <a:endParaRPr lang="en-US"/>
          </a:p>
          <a:p>
            <a:pPr>
              <a:buNone/>
            </a:pPr>
            <a:r>
              <a:rPr lang="en-US"/>
              <a:t>Django model classes are typically defined in the </a:t>
            </a:r>
            <a:r>
              <a:rPr lang="en-US" b="1"/>
              <a:t>models.py</a:t>
            </a:r>
            <a:r>
              <a:rPr lang="en-US"/>
              <a:t> file. This file is where you define the structure and behavior of your data models using Python classes, which are then used to interact with the database.</a:t>
            </a:r>
          </a:p>
        </p:txBody>
      </p:sp>
    </p:spTree>
    <p:extLst>
      <p:ext uri="{BB962C8B-B14F-4D97-AF65-F5344CB8AC3E}">
        <p14:creationId xmlns:p14="http://schemas.microsoft.com/office/powerpoint/2010/main" val="3161122393"/>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 b="1"/>
              <a:t>In this slide - Trainer will ask quiz to the students and explain about the answer</a:t>
            </a:r>
            <a:endParaRPr lang="en-US"/>
          </a:p>
          <a:p>
            <a:pPr>
              <a:buNone/>
            </a:pPr>
            <a:r>
              <a:rPr lang="en-US" b="1"/>
              <a:t>---------------------------------------------------------------------------------------------------</a:t>
            </a:r>
            <a:endParaRPr lang="en-US"/>
          </a:p>
          <a:p>
            <a:pPr>
              <a:buNone/>
            </a:pPr>
            <a:r>
              <a:rPr lang="en-US"/>
              <a:t>The admin interface is a powerful feature of Django that allows developers and administrators to manage and interact with application data using a user-friendly interface. It automatically generates forms for adding, editing, and deleting records in the database, making data management tasks more convenient.</a:t>
            </a:r>
          </a:p>
        </p:txBody>
      </p:sp>
    </p:spTree>
    <p:extLst>
      <p:ext uri="{BB962C8B-B14F-4D97-AF65-F5344CB8AC3E}">
        <p14:creationId xmlns:p14="http://schemas.microsoft.com/office/powerpoint/2010/main" val="2598984316"/>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buNone/>
              <a:tabLst>
                <a:tab pos="0" algn="l"/>
              </a:tabLst>
            </a:pPr>
            <a:r>
              <a:rPr lang="en" b="1" spc="-1"/>
              <a:t>In this slide - Trainer will ask quiz to the students and explain about the answer</a:t>
            </a:r>
            <a:endParaRPr lang="en-US" spc="-1"/>
          </a:p>
          <a:p>
            <a:pPr>
              <a:buNone/>
              <a:tabLst>
                <a:tab pos="0" algn="l"/>
              </a:tabLst>
            </a:pPr>
            <a:r>
              <a:rPr lang="en-US" b="1" spc="-1"/>
              <a:t>---------------------------------------------------------------------------------------------------</a:t>
            </a:r>
            <a:endParaRPr lang="en-US"/>
          </a:p>
          <a:p>
            <a:pPr>
              <a:tabLst>
                <a:tab pos="0" algn="l"/>
              </a:tabLst>
            </a:pPr>
            <a:r>
              <a:rPr lang="en-US" spc="-1"/>
              <a:t>Django uses a single file called </a:t>
            </a:r>
            <a:r>
              <a:rPr lang="en-US" b="1" spc="-1"/>
              <a:t>urls.py</a:t>
            </a:r>
            <a:r>
              <a:rPr lang="en-US" spc="-1"/>
              <a:t> to define the URL patterns and map them to view functions. This approach keeps the URL routing organized and allows for easy maintenance and customization of URL patterns. The </a:t>
            </a:r>
            <a:r>
              <a:rPr lang="en-US" b="1" spc="-1"/>
              <a:t>urls.py</a:t>
            </a:r>
            <a:r>
              <a:rPr lang="en-US" spc="-1"/>
              <a:t> file contains a list of URL patterns along with the corresponding view functions that should be called when a matching URL is accessed.</a:t>
            </a: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212</a:t>
            </a:fld>
            <a:endParaRPr lang="en-US" sz="1200" b="0" strike="noStrike" spc="-1">
              <a:latin typeface="Times New Roman"/>
            </a:endParaRPr>
          </a:p>
        </p:txBody>
      </p:sp>
    </p:spTree>
    <p:extLst>
      <p:ext uri="{BB962C8B-B14F-4D97-AF65-F5344CB8AC3E}">
        <p14:creationId xmlns:p14="http://schemas.microsoft.com/office/powerpoint/2010/main" val="110898970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buNone/>
              <a:tabLst>
                <a:tab pos="0" algn="l"/>
              </a:tabLst>
            </a:pPr>
            <a:r>
              <a:rPr lang="en" b="1" spc="-1"/>
              <a:t>In this slide - Trainer will give reference link to the students</a:t>
            </a:r>
            <a:endParaRPr lang="en-US"/>
          </a:p>
          <a:p>
            <a:pPr marL="158750" indent="0">
              <a:buNone/>
              <a:tabLst>
                <a:tab pos="0" algn="l"/>
              </a:tabLst>
            </a:pPr>
            <a:r>
              <a:rPr lang="en-US" b="1" spc="-1"/>
              <a:t>---------------------------------------------------------------------------------------------------</a:t>
            </a:r>
            <a:endParaRPr lang="en-US"/>
          </a:p>
          <a:p>
            <a:pPr marL="158750" indent="0">
              <a:buNone/>
              <a:tabLst>
                <a:tab pos="0" algn="l"/>
              </a:tabLst>
            </a:pPr>
            <a:r>
              <a:rPr lang="en-US" spc="-1"/>
              <a:t>By providing references, we attribute ideas, research findings, and creative expressions to their original creators.</a:t>
            </a:r>
            <a:endParaRPr lang="en-US"/>
          </a:p>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tabLst>
                <a:tab pos="0" algn="l"/>
              </a:tabLst>
            </a:pPr>
            <a:r>
              <a:rPr lang="en-US" sz="2000" spc="-1"/>
              <a:t>Thank you !</a:t>
            </a: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214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endParaRPr lang="en-US"/>
          </a:p>
          <a:p>
            <a:pPr marL="0" indent="0">
              <a:buNone/>
            </a:pPr>
            <a:r>
              <a:rPr lang="en-US"/>
              <a:t>Activate python interpreter under this virtual environment</a:t>
            </a:r>
          </a:p>
          <a:p>
            <a:pPr marL="0" indent="0">
              <a:buNone/>
            </a:pPr>
            <a:r>
              <a:rPr lang="en" b="1"/>
              <a:t>---------------------------------------------------</a:t>
            </a:r>
            <a:endParaRPr lang="en-US"/>
          </a:p>
          <a:p>
            <a:pPr marL="0" indent="0">
              <a:buNone/>
            </a:pPr>
            <a:endParaRPr lang="en-US"/>
          </a:p>
          <a:p>
            <a:pPr marL="0" indent="0">
              <a:buNone/>
            </a:pPr>
            <a:endParaRPr lang="en-US">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&gt;</a:t>
            </a:r>
            <a:r>
              <a:rPr lang="en-US" sz="1100" b="0" err="1">
                <a:solidFill>
                  <a:srgbClr val="213163"/>
                </a:solidFill>
              </a:rPr>
              <a:t>pipenv</a:t>
            </a:r>
            <a:r>
              <a:rPr lang="en-US" sz="1100" b="0">
                <a:solidFill>
                  <a:srgbClr val="213163"/>
                </a:solidFill>
              </a:rPr>
              <a:t> shell</a:t>
            </a: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6417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r>
              <a:rPr lang="en-US" b="1"/>
              <a:t>Run </a:t>
            </a:r>
            <a:r>
              <a:rPr lang="en-US" b="1" err="1"/>
              <a:t>django</a:t>
            </a:r>
            <a:r>
              <a:rPr lang="en-US" b="1"/>
              <a:t>-admin to start new project. </a:t>
            </a:r>
          </a:p>
          <a:p>
            <a:pPr marL="0" indent="0">
              <a:buNone/>
            </a:pPr>
            <a:endParaRPr lang="en-US" b="1"/>
          </a:p>
          <a:p>
            <a:pPr marL="0" indent="0">
              <a:buNone/>
            </a:pPr>
            <a:r>
              <a:rPr lang="en" b="1"/>
              <a:t>---------------------------------------------------</a:t>
            </a:r>
            <a:endParaRPr lang="en-US"/>
          </a:p>
          <a:p>
            <a:pPr marL="0" indent="0">
              <a:buNone/>
            </a:pPr>
            <a:endParaRPr lang="en-US">
              <a:solidFill>
                <a:srgbClr val="213163"/>
              </a:solidFill>
            </a:endParaRPr>
          </a:p>
          <a:p>
            <a:pPr marL="0" lvl="0" indent="0" algn="l">
              <a:lnSpc>
                <a:spcPct val="100000"/>
              </a:lnSpc>
              <a:spcBef>
                <a:spcPts val="0"/>
              </a:spcBef>
              <a:spcAft>
                <a:spcPts val="0"/>
              </a:spcAft>
              <a:buSzPts val="1100"/>
              <a:buNone/>
            </a:pPr>
            <a:endParaRPr lang="en-US">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err="1">
                <a:solidFill>
                  <a:srgbClr val="213163"/>
                </a:solidFill>
              </a:rPr>
              <a:t>django</a:t>
            </a:r>
            <a:r>
              <a:rPr lang="en-US" sz="1100" b="0">
                <a:solidFill>
                  <a:srgbClr val="213163"/>
                </a:solidFill>
              </a:rPr>
              <a:t> admin is utility comes along with </a:t>
            </a:r>
            <a:r>
              <a:rPr lang="en-US" sz="1100" b="0" err="1">
                <a:solidFill>
                  <a:srgbClr val="213163"/>
                </a:solidFill>
              </a:rPr>
              <a:t>django</a:t>
            </a: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 &gt;</a:t>
            </a:r>
            <a:r>
              <a:rPr lang="en-US" sz="1100" b="0" err="1">
                <a:solidFill>
                  <a:srgbClr val="213163"/>
                </a:solidFill>
              </a:rPr>
              <a:t>django</a:t>
            </a:r>
            <a:r>
              <a:rPr lang="en-US" sz="1100" b="0">
                <a:solidFill>
                  <a:srgbClr val="213163"/>
                </a:solidFill>
              </a:rPr>
              <a:t>-admin</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6584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and showing the students how to </a:t>
            </a:r>
            <a:r>
              <a:rPr lang="en-US" b="1"/>
              <a:t>Run </a:t>
            </a:r>
            <a:r>
              <a:rPr lang="en-US" b="1" err="1"/>
              <a:t>django</a:t>
            </a:r>
            <a:r>
              <a:rPr lang="en-US" b="1"/>
              <a:t>-admin to start new project. </a:t>
            </a:r>
            <a:endParaRPr lang="en-US"/>
          </a:p>
          <a:p>
            <a:pPr marL="0" indent="0">
              <a:buNone/>
            </a:pPr>
            <a:endParaRPr lang="en-US"/>
          </a:p>
          <a:p>
            <a:pPr marL="0" indent="0">
              <a:buNone/>
            </a:pPr>
            <a:r>
              <a:rPr lang="en" b="1"/>
              <a:t>---------------------------------------------------</a:t>
            </a:r>
            <a:endParaRPr lang="en-US"/>
          </a:p>
          <a:p>
            <a:pPr marL="0" indent="0">
              <a:buNone/>
            </a:pPr>
            <a:endParaRPr lang="en-US">
              <a:solidFill>
                <a:srgbClr val="213163"/>
              </a:solidFill>
            </a:endParaRPr>
          </a:p>
          <a:p>
            <a:pPr marL="0" lvl="0" indent="0" algn="l">
              <a:lnSpc>
                <a:spcPct val="100000"/>
              </a:lnSpc>
              <a:spcBef>
                <a:spcPts val="0"/>
              </a:spcBef>
              <a:spcAft>
                <a:spcPts val="0"/>
              </a:spcAft>
              <a:buSzPts val="1100"/>
              <a:buNone/>
            </a:pPr>
            <a:r>
              <a:rPr lang="en-US" sz="1100" b="0">
                <a:solidFill>
                  <a:srgbClr val="213163"/>
                </a:solidFill>
              </a:rPr>
              <a:t>start our project </a:t>
            </a:r>
            <a:r>
              <a:rPr lang="en-US" sz="1100" b="0" err="1">
                <a:solidFill>
                  <a:srgbClr val="213163"/>
                </a:solidFill>
              </a:rPr>
              <a:t>learndjango</a:t>
            </a: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 </a:t>
            </a:r>
            <a:r>
              <a:rPr lang="en-US" sz="1100" b="0" err="1">
                <a:solidFill>
                  <a:srgbClr val="213163"/>
                </a:solidFill>
              </a:rPr>
              <a:t>django</a:t>
            </a:r>
            <a:r>
              <a:rPr lang="en-US" sz="1100" b="0">
                <a:solidFill>
                  <a:srgbClr val="213163"/>
                </a:solidFill>
              </a:rPr>
              <a:t>-admin </a:t>
            </a:r>
            <a:r>
              <a:rPr lang="en-US" sz="1100" b="0" err="1">
                <a:solidFill>
                  <a:srgbClr val="213163"/>
                </a:solidFill>
              </a:rPr>
              <a:t>startproject</a:t>
            </a:r>
            <a:r>
              <a:rPr lang="en-US" sz="1100" b="0">
                <a:solidFill>
                  <a:srgbClr val="213163"/>
                </a:solidFill>
              </a:rPr>
              <a:t> &lt;&lt;</a:t>
            </a:r>
            <a:r>
              <a:rPr lang="en-US" sz="1100" b="0" err="1">
                <a:solidFill>
                  <a:srgbClr val="213163"/>
                </a:solidFill>
              </a:rPr>
              <a:t>project_name</a:t>
            </a:r>
            <a:r>
              <a:rPr lang="en-US" sz="1100" b="0">
                <a:solidFill>
                  <a:srgbClr val="213163"/>
                </a:solidFill>
              </a:rPr>
              <a:t>&gt;&gt;</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&gt; </a:t>
            </a:r>
            <a:r>
              <a:rPr lang="en-US" sz="1100" b="0" err="1">
                <a:solidFill>
                  <a:srgbClr val="213163"/>
                </a:solidFill>
              </a:rPr>
              <a:t>django</a:t>
            </a:r>
            <a:r>
              <a:rPr lang="en-US" sz="1100" b="0">
                <a:solidFill>
                  <a:srgbClr val="213163"/>
                </a:solidFill>
              </a:rPr>
              <a:t>-admin </a:t>
            </a:r>
            <a:r>
              <a:rPr lang="en-US" sz="1100" b="0" err="1">
                <a:solidFill>
                  <a:srgbClr val="213163"/>
                </a:solidFill>
              </a:rPr>
              <a:t>startproject</a:t>
            </a:r>
            <a:r>
              <a:rPr lang="en-US" sz="1100" b="0">
                <a:solidFill>
                  <a:srgbClr val="213163"/>
                </a:solidFill>
              </a:rPr>
              <a:t> </a:t>
            </a:r>
            <a:r>
              <a:rPr lang="en-US" sz="1100" b="0" err="1">
                <a:solidFill>
                  <a:srgbClr val="213163"/>
                </a:solidFill>
              </a:rPr>
              <a:t>learndjango</a:t>
            </a: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It creates the two directories with the same name  </a:t>
            </a:r>
            <a:r>
              <a:rPr lang="en-US" sz="1100" b="0" err="1">
                <a:solidFill>
                  <a:srgbClr val="213163"/>
                </a:solidFill>
              </a:rPr>
              <a:t>learndjango</a:t>
            </a:r>
            <a:r>
              <a:rPr lang="en-US" sz="1100" b="0">
                <a:solidFill>
                  <a:srgbClr val="213163"/>
                </a:solidFill>
              </a:rPr>
              <a:t> </a:t>
            </a:r>
          </a:p>
          <a:p>
            <a:pPr marL="0" lvl="0" indent="0" algn="l" rtl="0">
              <a:lnSpc>
                <a:spcPct val="100000"/>
              </a:lnSpc>
              <a:spcBef>
                <a:spcPts val="0"/>
              </a:spcBef>
              <a:spcAft>
                <a:spcPts val="0"/>
              </a:spcAft>
              <a:buSzPts val="1100"/>
              <a:buNone/>
            </a:pPr>
            <a:r>
              <a:rPr lang="en-US" sz="1100" b="0">
                <a:solidFill>
                  <a:srgbClr val="213163"/>
                </a:solidFill>
              </a:rPr>
              <a:t>First directory </a:t>
            </a:r>
            <a:r>
              <a:rPr lang="en-US" sz="1100" b="0" err="1">
                <a:solidFill>
                  <a:srgbClr val="213163"/>
                </a:solidFill>
              </a:rPr>
              <a:t>learndjango</a:t>
            </a:r>
            <a:r>
              <a:rPr lang="en-US" sz="1100" b="0">
                <a:solidFill>
                  <a:srgbClr val="213163"/>
                </a:solidFill>
              </a:rPr>
              <a:t>  is the project directory and second directory </a:t>
            </a:r>
            <a:r>
              <a:rPr lang="en-US" sz="1100" b="0" err="1">
                <a:solidFill>
                  <a:srgbClr val="213163"/>
                </a:solidFill>
              </a:rPr>
              <a:t>learndjango</a:t>
            </a:r>
            <a:r>
              <a:rPr lang="en-US" sz="1100" b="0">
                <a:solidFill>
                  <a:srgbClr val="213163"/>
                </a:solidFill>
              </a:rPr>
              <a:t> is the </a:t>
            </a:r>
            <a:r>
              <a:rPr lang="en-US" sz="1100" b="0" err="1">
                <a:solidFill>
                  <a:srgbClr val="213163"/>
                </a:solidFill>
              </a:rPr>
              <a:t>django</a:t>
            </a:r>
            <a:r>
              <a:rPr lang="en-US" sz="1100" b="0">
                <a:solidFill>
                  <a:srgbClr val="213163"/>
                </a:solidFill>
              </a:rPr>
              <a:t> application directory </a:t>
            </a:r>
          </a:p>
          <a:p>
            <a:pPr marL="0" lvl="0" indent="0" algn="l" rtl="0">
              <a:lnSpc>
                <a:spcPct val="100000"/>
              </a:lnSpc>
              <a:spcBef>
                <a:spcPts val="0"/>
              </a:spcBef>
              <a:spcAft>
                <a:spcPts val="0"/>
              </a:spcAft>
              <a:buSzPts val="1100"/>
              <a:buNone/>
            </a:pPr>
            <a:r>
              <a:rPr lang="en-US" sz="1100" b="0">
                <a:solidFill>
                  <a:srgbClr val="213163"/>
                </a:solidFill>
              </a:rPr>
              <a:t>delete the first directory </a:t>
            </a:r>
            <a:r>
              <a:rPr lang="en-US" sz="1100" b="0" err="1">
                <a:solidFill>
                  <a:srgbClr val="213163"/>
                </a:solidFill>
              </a:rPr>
              <a:t>learndjango</a:t>
            </a:r>
            <a:r>
              <a:rPr lang="en-US" sz="1100" b="0">
                <a:solidFill>
                  <a:srgbClr val="213163"/>
                </a:solidFill>
              </a:rPr>
              <a:t> and go to the command prompt </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788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a:solidFill>
                <a:srgbClr val="213163"/>
              </a:solidFill>
            </a:endParaRPr>
          </a:p>
          <a:p>
            <a:pPr marL="0" indent="0">
              <a:buNone/>
            </a:pPr>
            <a:r>
              <a:rPr lang="en" b="1"/>
              <a:t>In this slide - Trainer will  briefing and showing the students how to </a:t>
            </a:r>
            <a:r>
              <a:rPr lang="en-US" b="1"/>
              <a:t> </a:t>
            </a:r>
            <a:r>
              <a:rPr lang="en-US"/>
              <a:t>Go Back to the terminal and execute the command </a:t>
            </a:r>
          </a:p>
          <a:p>
            <a:pPr marL="0" indent="0">
              <a:buNone/>
            </a:pPr>
            <a:r>
              <a:rPr lang="en-US"/>
              <a:t>&gt; </a:t>
            </a:r>
            <a:r>
              <a:rPr lang="en-US" err="1"/>
              <a:t>django</a:t>
            </a:r>
            <a:r>
              <a:rPr lang="en-US"/>
              <a:t>-admin </a:t>
            </a:r>
            <a:r>
              <a:rPr lang="en-US" err="1"/>
              <a:t>startproject</a:t>
            </a:r>
            <a:r>
              <a:rPr lang="en-US"/>
              <a:t> </a:t>
            </a:r>
            <a:r>
              <a:rPr lang="en-US" err="1"/>
              <a:t>learndjango</a:t>
            </a:r>
            <a:r>
              <a:rPr lang="en-US"/>
              <a:t> .</a:t>
            </a:r>
          </a:p>
          <a:p>
            <a:pPr marL="0" indent="0">
              <a:buNone/>
            </a:pPr>
            <a:endParaRPr lang="en-US"/>
          </a:p>
          <a:p>
            <a:pPr marL="0" indent="0">
              <a:buNone/>
            </a:pPr>
            <a:r>
              <a:rPr lang="en" b="1"/>
              <a:t>---------------------------------------------------</a:t>
            </a:r>
            <a:endParaRPr lang="en-US"/>
          </a:p>
          <a:p>
            <a:pPr marL="0" lvl="0" indent="0" algn="l">
              <a:lnSpc>
                <a:spcPct val="100000"/>
              </a:lnSpc>
              <a:spcBef>
                <a:spcPts val="0"/>
              </a:spcBef>
              <a:spcAft>
                <a:spcPts val="0"/>
              </a:spcAft>
              <a:buSzPts val="1100"/>
              <a:buNone/>
            </a:pPr>
            <a:r>
              <a:rPr lang="en-US" sz="1100" b="0">
                <a:solidFill>
                  <a:srgbClr val="213163"/>
                </a:solidFill>
              </a:rPr>
              <a:t>Go Back to the terminal and execute the command </a:t>
            </a:r>
            <a:endParaRPr lang="en-US"/>
          </a:p>
          <a:p>
            <a:pPr marL="0" lvl="0" indent="0" algn="l" rtl="0">
              <a:lnSpc>
                <a:spcPct val="100000"/>
              </a:lnSpc>
              <a:spcBef>
                <a:spcPts val="0"/>
              </a:spcBef>
              <a:spcAft>
                <a:spcPts val="0"/>
              </a:spcAft>
              <a:buSzPts val="1100"/>
              <a:buNone/>
            </a:pPr>
            <a:r>
              <a:rPr lang="en-US" sz="1100" b="0">
                <a:solidFill>
                  <a:srgbClr val="213163"/>
                </a:solidFill>
              </a:rPr>
              <a:t>&gt; </a:t>
            </a:r>
            <a:r>
              <a:rPr lang="en-US" sz="1100" b="0" err="1">
                <a:solidFill>
                  <a:srgbClr val="213163"/>
                </a:solidFill>
              </a:rPr>
              <a:t>django</a:t>
            </a:r>
            <a:r>
              <a:rPr lang="en-US" sz="1100" b="0">
                <a:solidFill>
                  <a:srgbClr val="213163"/>
                </a:solidFill>
              </a:rPr>
              <a:t>-admin </a:t>
            </a:r>
            <a:r>
              <a:rPr lang="en-US" sz="1100" b="0" err="1">
                <a:solidFill>
                  <a:srgbClr val="213163"/>
                </a:solidFill>
              </a:rPr>
              <a:t>startproject</a:t>
            </a:r>
            <a:r>
              <a:rPr lang="en-US" sz="1100" b="0">
                <a:solidFill>
                  <a:srgbClr val="213163"/>
                </a:solidFill>
              </a:rPr>
              <a:t> </a:t>
            </a:r>
            <a:r>
              <a:rPr lang="en-US" sz="1100" b="0" err="1">
                <a:solidFill>
                  <a:srgbClr val="213163"/>
                </a:solidFill>
              </a:rPr>
              <a:t>learndjango</a:t>
            </a:r>
            <a:r>
              <a:rPr lang="en-US" sz="1100" b="0">
                <a:solidFill>
                  <a:srgbClr val="213163"/>
                </a:solidFill>
              </a:rPr>
              <a:t> .</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It will use current directory as our project directory .It will now not going to create the additional directory.</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7449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a:p>
          <a:p>
            <a:pPr marL="0" indent="0">
              <a:buNone/>
            </a:pPr>
            <a:r>
              <a:rPr lang="en" b="1"/>
              <a:t>In this slide - Trainer will  briefing and showing the students how to run the project</a:t>
            </a:r>
            <a:endParaRPr lang="en-US"/>
          </a:p>
          <a:p>
            <a:pPr marL="0" indent="0">
              <a:buNone/>
            </a:pPr>
            <a:r>
              <a:rPr lang="en" b="1"/>
              <a:t>---------------------------------------------------</a:t>
            </a:r>
            <a:endParaRPr lang="en-US"/>
          </a:p>
          <a:p>
            <a:pPr marL="0" lvl="0" indent="0" algn="l">
              <a:lnSpc>
                <a:spcPct val="100000"/>
              </a:lnSpc>
              <a:spcBef>
                <a:spcPts val="0"/>
              </a:spcBef>
              <a:spcAft>
                <a:spcPts val="0"/>
              </a:spcAft>
              <a:buSzPts val="1100"/>
              <a:buNone/>
            </a:pPr>
            <a:r>
              <a:rPr lang="en-US" sz="1100" b="0">
                <a:solidFill>
                  <a:srgbClr val="213163"/>
                </a:solidFill>
              </a:rPr>
              <a:t>Start the webserver using this command</a:t>
            </a:r>
            <a:endParaRPr lang="en-US"/>
          </a:p>
          <a:p>
            <a:pPr marL="0" lvl="0" indent="0" algn="l" rtl="0">
              <a:lnSpc>
                <a:spcPct val="100000"/>
              </a:lnSpc>
              <a:spcBef>
                <a:spcPts val="0"/>
              </a:spcBef>
              <a:spcAft>
                <a:spcPts val="0"/>
              </a:spcAft>
              <a:buSzPts val="1100"/>
              <a:buNone/>
            </a:pPr>
            <a:r>
              <a:rPr lang="en-US" sz="1100" b="0">
                <a:solidFill>
                  <a:srgbClr val="213163"/>
                </a:solidFill>
              </a:rPr>
              <a:t>&gt;python manage.py </a:t>
            </a:r>
            <a:r>
              <a:rPr lang="en-US" sz="1100" b="0" err="1">
                <a:solidFill>
                  <a:srgbClr val="213163"/>
                </a:solidFill>
              </a:rPr>
              <a:t>runserver</a:t>
            </a:r>
            <a:r>
              <a:rPr lang="en-US" sz="1100" b="0">
                <a:solidFill>
                  <a:srgbClr val="213163"/>
                </a:solidFill>
              </a:rPr>
              <a:t> </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It will start server at http://127.0.0.1:8000/ </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 </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0644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a:p>
          <a:p>
            <a:pPr marL="0" indent="0">
              <a:buNone/>
            </a:pPr>
            <a:r>
              <a:rPr lang="en" b="1"/>
              <a:t>In this slide - Trainer will  briefing and showing the students the webpage in localhost</a:t>
            </a:r>
            <a:endParaRPr lang="en-US" b="1"/>
          </a:p>
          <a:p>
            <a:pPr marL="0" indent="0">
              <a:buNone/>
            </a:pPr>
            <a:endParaRPr lang="en-US"/>
          </a:p>
          <a:p>
            <a:pPr marL="0" indent="0">
              <a:buNone/>
            </a:pPr>
            <a:r>
              <a:rPr lang="en" b="1"/>
              <a:t>---------------------------------------------------</a:t>
            </a:r>
            <a:endParaRPr lang="en-US"/>
          </a:p>
          <a:p>
            <a:pPr marL="0" lvl="0" indent="0" algn="l">
              <a:lnSpc>
                <a:spcPct val="100000"/>
              </a:lnSpc>
              <a:spcBef>
                <a:spcPts val="0"/>
              </a:spcBef>
              <a:spcAft>
                <a:spcPts val="0"/>
              </a:spcAft>
              <a:buSzPts val="1100"/>
              <a:buNone/>
            </a:pPr>
            <a:r>
              <a:rPr lang="en-US" sz="1100" b="0">
                <a:solidFill>
                  <a:srgbClr val="213163"/>
                </a:solidFill>
              </a:rPr>
              <a:t>Now open browser and type address http://127.0.0.1:8000/ to open home page of our Django project </a:t>
            </a:r>
            <a:r>
              <a:rPr lang="en-US" sz="1100" b="0" err="1">
                <a:solidFill>
                  <a:srgbClr val="213163"/>
                </a:solidFill>
              </a:rPr>
              <a:t>learndjango</a:t>
            </a:r>
            <a:r>
              <a:rPr lang="en-US" sz="1100" b="0">
                <a:solidFill>
                  <a:srgbClr val="213163"/>
                </a:solidFill>
              </a:rPr>
              <a:t> </a:t>
            </a:r>
            <a:endParaRPr lang="en-US"/>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Loading the Landing/Home Page</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Finally the message is showing</a:t>
            </a:r>
          </a:p>
          <a:p>
            <a:pPr marL="0" lvl="0" indent="0" algn="l" rtl="0">
              <a:lnSpc>
                <a:spcPct val="100000"/>
              </a:lnSpc>
              <a:spcBef>
                <a:spcPts val="0"/>
              </a:spcBef>
              <a:spcAft>
                <a:spcPts val="0"/>
              </a:spcAft>
              <a:buSzPts val="1100"/>
              <a:buNone/>
            </a:pPr>
            <a:r>
              <a:rPr lang="en-US" sz="1100" b="0">
                <a:solidFill>
                  <a:srgbClr val="213163"/>
                </a:solidFill>
              </a:rPr>
              <a:t>Congratulation! You have installed and run the Django home page successfully.</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Now Successfully run our project</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8636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endParaRPr lang="en-US"/>
          </a:p>
          <a:p>
            <a:pPr marL="0" indent="0">
              <a:buNone/>
              <a:defRPr/>
            </a:pPr>
            <a:r>
              <a:rPr lang="en" b="1"/>
              <a:t>In this slide - Trainer will  briefing and showing the students how to </a:t>
            </a:r>
            <a:r>
              <a:rPr lang="en-US" b="1"/>
              <a:t>Writing Your First Django App: Basic Poll Application</a:t>
            </a:r>
            <a:endParaRPr lang="en-US"/>
          </a:p>
          <a:p>
            <a:pPr marL="0" indent="0">
              <a:buNone/>
              <a:defRPr/>
            </a:pPr>
            <a:endParaRPr lang="en-US"/>
          </a:p>
          <a:p>
            <a:pPr marL="0" indent="0">
              <a:buNone/>
              <a:defRPr/>
            </a:pPr>
            <a:r>
              <a:rPr lang="en-US" b="1"/>
              <a:t> </a:t>
            </a:r>
            <a:r>
              <a:rPr lang="en" b="1"/>
              <a:t>---------------------------------------------------</a:t>
            </a:r>
            <a:endParaRPr lang="en-US"/>
          </a:p>
          <a:p>
            <a:pPr marL="0" indent="0">
              <a:buNone/>
              <a:defRPr/>
            </a:pPr>
            <a:r>
              <a:rPr lang="en-US" b="1">
                <a:solidFill>
                  <a:srgbClr val="223366"/>
                </a:solidFill>
              </a:rPr>
              <a:t>Now, </a:t>
            </a:r>
            <a:r>
              <a:rPr lang="en-US" sz="1100" b="0">
                <a:solidFill>
                  <a:srgbClr val="213163"/>
                </a:solidFill>
              </a:rPr>
              <a:t>we’ll walk you through the creation of a basic poll application.</a:t>
            </a:r>
            <a:endParaRPr lang="en-US" sz="1100" b="0"/>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It’ll consist of two parts:</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A public site that lets people view polls and vote in them.</a:t>
            </a:r>
          </a:p>
          <a:p>
            <a:pPr marL="0" lvl="0" indent="0" algn="l" rtl="0">
              <a:lnSpc>
                <a:spcPct val="100000"/>
              </a:lnSpc>
              <a:spcBef>
                <a:spcPts val="0"/>
              </a:spcBef>
              <a:spcAft>
                <a:spcPts val="0"/>
              </a:spcAft>
              <a:buSzPts val="1100"/>
              <a:buNone/>
            </a:pPr>
            <a:r>
              <a:rPr lang="en-US" sz="1100" b="0">
                <a:solidFill>
                  <a:srgbClr val="213163"/>
                </a:solidFill>
              </a:rPr>
              <a:t>An admin site that lets you add, change, and delete polls.</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We’ll assume you have Django installed already. You can tell Django is installed and which version by running the following command in a command prompt</a:t>
            </a:r>
          </a:p>
          <a:p>
            <a:pPr marL="0" lvl="0" indent="0" algn="l" rtl="0">
              <a:lnSpc>
                <a:spcPct val="100000"/>
              </a:lnSpc>
              <a:spcBef>
                <a:spcPts val="0"/>
              </a:spcBef>
              <a:spcAft>
                <a:spcPts val="0"/>
              </a:spcAft>
              <a:buSzPts val="1100"/>
              <a:buNone/>
            </a:pPr>
            <a:r>
              <a:rPr lang="en-US" sz="1100" b="0">
                <a:solidFill>
                  <a:srgbClr val="213163"/>
                </a:solidFill>
              </a:rPr>
              <a:t>          &gt; python -m </a:t>
            </a:r>
            <a:r>
              <a:rPr lang="en-US" sz="1100" b="0" err="1">
                <a:solidFill>
                  <a:srgbClr val="213163"/>
                </a:solidFill>
              </a:rPr>
              <a:t>django</a:t>
            </a:r>
            <a:r>
              <a:rPr lang="en-US" sz="1100" b="0">
                <a:solidFill>
                  <a:srgbClr val="213163"/>
                </a:solidFill>
              </a:rPr>
              <a:t> --version</a:t>
            </a:r>
          </a:p>
          <a:p>
            <a:pPr marL="0" lvl="0" indent="0" algn="l" rtl="0">
              <a:lnSpc>
                <a:spcPct val="100000"/>
              </a:lnSpc>
              <a:spcBef>
                <a:spcPts val="0"/>
              </a:spcBef>
              <a:spcAft>
                <a:spcPts val="0"/>
              </a:spcAft>
              <a:buSzPts val="1100"/>
              <a:buNone/>
            </a:pPr>
            <a:r>
              <a:rPr lang="en-US" sz="1100" b="0">
                <a:solidFill>
                  <a:srgbClr val="213163"/>
                </a:solidFill>
              </a:rPr>
              <a:t>If Django is installed, you should see the version of your installation. If it isn’t, you’ll get an error telling “No module named </a:t>
            </a:r>
            <a:r>
              <a:rPr lang="en-US" sz="1100" b="0" err="1">
                <a:solidFill>
                  <a:srgbClr val="213163"/>
                </a:solidFill>
              </a:rPr>
              <a:t>django</a:t>
            </a:r>
            <a:r>
              <a:rPr lang="en-US" sz="1100" b="0">
                <a:solidFill>
                  <a:srgbClr val="213163"/>
                </a:solidFill>
              </a:rPr>
              <a:t>”.</a:t>
            </a:r>
          </a:p>
          <a:p>
            <a:pPr marL="0" lvl="0" indent="0" algn="l" rtl="0">
              <a:lnSpc>
                <a:spcPct val="100000"/>
              </a:lnSpc>
              <a:spcBef>
                <a:spcPts val="0"/>
              </a:spcBef>
              <a:spcAft>
                <a:spcPts val="0"/>
              </a:spcAft>
              <a:buSzPts val="1100"/>
              <a:buNone/>
            </a:pPr>
            <a:r>
              <a:rPr lang="en-US" sz="1100" b="0">
                <a:solidFill>
                  <a:srgbClr val="213163"/>
                </a:solidFill>
              </a:rPr>
              <a:t>This tutorial is written for Django 4.0, which supports Python 3.8 and later.</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endParaRPr lang="en-US" sz="1100" b="0">
              <a:solidFill>
                <a:srgbClr val="213163"/>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08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how to </a:t>
            </a:r>
            <a:r>
              <a:rPr lang="en-US" b="1"/>
              <a:t>Create a basic  application</a:t>
            </a:r>
            <a:endParaRPr lang="en-US"/>
          </a:p>
          <a:p>
            <a:pPr marL="0" indent="0">
              <a:buNone/>
              <a:defRPr/>
            </a:pPr>
            <a:r>
              <a:rPr lang="en-US" b="1"/>
              <a:t> </a:t>
            </a:r>
            <a:r>
              <a:rPr lang="en" b="1"/>
              <a:t>---------------------------------------------------</a:t>
            </a:r>
            <a:endParaRPr lang="en-US"/>
          </a:p>
          <a:p>
            <a:pPr marL="0" indent="0">
              <a:buNone/>
              <a:defRPr/>
            </a:pPr>
            <a:endParaRPr lang="en-US" b="1">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If this is your first time using Django, you’ll have to take care of some initial setup. Namely, you’ll need to auto-generate some code that establishes a Django project – a collection of settings for an instance of Django, including database configuration, Django-specific options and application-specific settings.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From the command line, cd into a directory where you’d like to store your code, then run the following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&gt; </a:t>
            </a:r>
            <a:r>
              <a:rPr lang="en-US" sz="1100" b="0" err="1">
                <a:solidFill>
                  <a:srgbClr val="223366"/>
                </a:solidFill>
              </a:rPr>
              <a:t>django</a:t>
            </a:r>
            <a:r>
              <a:rPr lang="en-US" sz="1100" b="0">
                <a:solidFill>
                  <a:srgbClr val="223366"/>
                </a:solidFill>
              </a:rPr>
              <a:t>-admin </a:t>
            </a:r>
            <a:r>
              <a:rPr lang="en-US" sz="1100" b="0" err="1">
                <a:solidFill>
                  <a:srgbClr val="223366"/>
                </a:solidFill>
              </a:rPr>
              <a:t>startproject</a:t>
            </a:r>
            <a:r>
              <a:rPr lang="en-US" sz="1100" b="0">
                <a:solidFill>
                  <a:srgbClr val="223366"/>
                </a:solidFill>
              </a:rPr>
              <a:t> </a:t>
            </a:r>
            <a:r>
              <a:rPr lang="en-US" sz="1100" b="0" err="1">
                <a:solidFill>
                  <a:srgbClr val="223366"/>
                </a:solidFill>
              </a:rPr>
              <a:t>mysite</a:t>
            </a:r>
            <a:endParaRPr lang="en-US" sz="1100" b="0">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This will create a </a:t>
            </a:r>
            <a:r>
              <a:rPr lang="en-US" sz="1100" b="0" err="1">
                <a:solidFill>
                  <a:srgbClr val="223366"/>
                </a:solidFill>
              </a:rPr>
              <a:t>mysite</a:t>
            </a:r>
            <a:r>
              <a:rPr lang="en-US" sz="1100" b="0">
                <a:solidFill>
                  <a:srgbClr val="223366"/>
                </a:solidFill>
              </a:rPr>
              <a:t> directory in your current directory.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solidFill>
                <a:srgbClr val="223366"/>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308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Trainer would be briefing the students that this content has been prepared for the educational purpose only and is referred from multiple sites which are cited in the last.</a:t>
            </a:r>
            <a:endParaRPr lang="en"/>
          </a:p>
          <a:p>
            <a:pPr marL="0" indent="0">
              <a:buNone/>
            </a:pPr>
            <a:r>
              <a:rPr lang="en" b="1"/>
              <a:t>---------------------------------------------------</a:t>
            </a:r>
            <a:endParaRPr lang="en-US"/>
          </a:p>
          <a:p>
            <a:pPr marL="0" indent="0">
              <a:buNone/>
            </a:pPr>
            <a:r>
              <a:rPr lang="en" b="1"/>
              <a:t>A disclaimer is a statement or notice that is intended to clarify, limit, or provide information about the scope, limitations, or potential risks associated with certain actions, information, products, services, or content. </a:t>
            </a:r>
          </a:p>
          <a:p>
            <a:pPr lvl="0" algn="l">
              <a:lnSpc>
                <a:spcPct val="100000"/>
              </a:lnSpc>
              <a:spcBef>
                <a:spcPts val="0"/>
              </a:spcBef>
              <a:spcAft>
                <a:spcPts val="0"/>
              </a:spcAft>
              <a:buSzPts val="110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a:t>
            </a:r>
            <a:r>
              <a:rPr lang="en-US" b="1"/>
              <a:t> the project with Parent and Sub Directories</a:t>
            </a:r>
            <a:endParaRPr lang="en"/>
          </a:p>
          <a:p>
            <a:pPr marL="0" indent="0">
              <a:buNone/>
              <a:defRPr/>
            </a:pPr>
            <a:endParaRPr lang="en" b="1"/>
          </a:p>
          <a:p>
            <a:pPr marL="0" indent="0">
              <a:buNone/>
              <a:defRPr/>
            </a:pPr>
            <a:r>
              <a:rPr lang="en-US" b="1"/>
              <a:t> </a:t>
            </a:r>
            <a:r>
              <a:rPr lang="en" b="1"/>
              <a:t>---------------------------------------------------</a:t>
            </a:r>
            <a:endParaRPr lang="en-US" b="1">
              <a:solidFill>
                <a:srgbClr val="223366"/>
              </a:solidFill>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130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a:t>
            </a:r>
            <a:r>
              <a:rPr lang="en-US" b="1"/>
              <a:t>Creating your project (Continued)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solidFill>
                  <a:srgbClr val="223366"/>
                </a:solidFill>
              </a:rPr>
              <a:t>----------------------------------------------------------------------------------</a:t>
            </a:r>
            <a:endParaRPr lang="en-US" sz="1100" b="0">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The outer </a:t>
            </a:r>
            <a:r>
              <a:rPr lang="en-US" sz="1100" b="0" err="1">
                <a:solidFill>
                  <a:srgbClr val="223366"/>
                </a:solidFill>
              </a:rPr>
              <a:t>mysite</a:t>
            </a:r>
            <a:r>
              <a:rPr lang="en-US" sz="1100" b="0">
                <a:solidFill>
                  <a:srgbClr val="223366"/>
                </a:solidFill>
              </a:rPr>
              <a:t>/ root directory is a container for your project. Its name doesn’t matter to Django; you can rename it to anything you like.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manage.py: A command-line utility that lets you interact with this Django project in various ways. You can read all the details about manage.py in </a:t>
            </a:r>
            <a:r>
              <a:rPr lang="en-US" sz="1100" b="0" err="1">
                <a:solidFill>
                  <a:srgbClr val="223366"/>
                </a:solidFill>
              </a:rPr>
              <a:t>django</a:t>
            </a:r>
            <a:r>
              <a:rPr lang="en-US" sz="1100" b="0">
                <a:solidFill>
                  <a:srgbClr val="223366"/>
                </a:solidFill>
              </a:rPr>
              <a:t>-admin and manage.py.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solidFill>
                  <a:srgbClr val="223366"/>
                </a:solidFill>
              </a:rPr>
              <a:t>The inner </a:t>
            </a:r>
            <a:r>
              <a:rPr lang="en-US" sz="1100" b="0" err="1">
                <a:solidFill>
                  <a:srgbClr val="223366"/>
                </a:solidFill>
              </a:rPr>
              <a:t>mysite</a:t>
            </a:r>
            <a:r>
              <a:rPr lang="en-US" sz="1100" b="0">
                <a:solidFill>
                  <a:srgbClr val="223366"/>
                </a:solidFill>
              </a:rPr>
              <a:t>/ directory is the actual Python package for your project. Its name is the Python package name you’ll need to use to import anything inside it (e.g. </a:t>
            </a:r>
            <a:r>
              <a:rPr lang="en-US" sz="1100" b="0" err="1">
                <a:solidFill>
                  <a:srgbClr val="223366"/>
                </a:solidFill>
              </a:rPr>
              <a:t>mysite.urls</a:t>
            </a:r>
            <a:r>
              <a:rPr lang="en-US" sz="1100" b="0">
                <a:solidFill>
                  <a:srgbClr val="223366"/>
                </a:solidFil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err="1">
                <a:solidFill>
                  <a:srgbClr val="223366"/>
                </a:solidFill>
              </a:rPr>
              <a:t>mysite</a:t>
            </a:r>
            <a:r>
              <a:rPr lang="en-US" sz="1100" b="0">
                <a:solidFill>
                  <a:srgbClr val="223366"/>
                </a:solidFill>
              </a:rPr>
              <a:t>/__init__.py: An empty file that tells Python that this directory should be considered a Python package.</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5303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a:t>
            </a:r>
            <a:r>
              <a:rPr lang="en-US" b="1"/>
              <a:t>Creating your project (Continued)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solidFill>
                  <a:srgbClr val="223366"/>
                </a:solidFill>
              </a:rPr>
              <a:t>---------------------------------------------------------------</a:t>
            </a:r>
            <a:endParaRPr lang="en-US" sz="1100" b="0">
              <a:solidFill>
                <a:srgbClr val="223366"/>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err="1">
                <a:solidFill>
                  <a:srgbClr val="223366"/>
                </a:solidFill>
              </a:rPr>
              <a:t>mysite</a:t>
            </a:r>
            <a:r>
              <a:rPr lang="en-US" sz="1100" b="0">
                <a:solidFill>
                  <a:srgbClr val="223366"/>
                </a:solidFill>
              </a:rPr>
              <a:t>/urls.py: The URL declarations for this Django project; a “table of contents” of your Django-powered site. You can read more about URLs in URL dispatcher.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err="1">
                <a:solidFill>
                  <a:srgbClr val="223366"/>
                </a:solidFill>
              </a:rPr>
              <a:t>mysite</a:t>
            </a:r>
            <a:r>
              <a:rPr lang="en-US" sz="1100" b="0">
                <a:solidFill>
                  <a:srgbClr val="223366"/>
                </a:solidFill>
              </a:rPr>
              <a:t>/asgi.py: An entry-point for ASGI-compatible web servers to serve your project. See How to deploy with ASGI for more details.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err="1">
                <a:solidFill>
                  <a:srgbClr val="223366"/>
                </a:solidFill>
              </a:rPr>
              <a:t>mysite</a:t>
            </a:r>
            <a:r>
              <a:rPr lang="en-US" sz="1100" b="0">
                <a:solidFill>
                  <a:srgbClr val="223366"/>
                </a:solidFill>
              </a:rPr>
              <a:t>/wsgi.py: An entry-point for WSGI-compatible web servers to serve your project. See How to deploy with WSGI for more details.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283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a:t>
            </a:r>
            <a:r>
              <a:rPr lang="en-US" b="1"/>
              <a:t>Poll Application run the Development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Let’s verify your Django project works.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Change into the outer </a:t>
            </a:r>
            <a:r>
              <a:rPr lang="en-US" b="0" err="1"/>
              <a:t>mysite</a:t>
            </a:r>
            <a:r>
              <a:rPr lang="en-US" b="0"/>
              <a:t> directory, if you haven’t already, and run the following commands: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9790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a:t>
            </a:r>
            <a:r>
              <a:rPr lang="en-US" b="1"/>
              <a:t>Changing the port :</a:t>
            </a:r>
            <a:endParaRPr lang="en-US"/>
          </a:p>
          <a:p>
            <a:pPr marL="0" marR="0" lvl="0" indent="0" algn="l" defTabSz="914400">
              <a:lnSpc>
                <a:spcPct val="100000"/>
              </a:lnSpc>
              <a:spcBef>
                <a:spcPts val="0"/>
              </a:spcBef>
              <a:spcAft>
                <a:spcPts val="0"/>
              </a:spcAft>
              <a:buSzPts val="1100"/>
              <a:buFont typeface="Arial"/>
              <a:buNone/>
              <a:tabLst/>
              <a:defRPr/>
            </a:pPr>
            <a:r>
              <a:rPr lang="en-US" b="1"/>
              <a:t>--------------------------------------------------------------</a:t>
            </a:r>
          </a:p>
          <a:p>
            <a:pPr marL="0" indent="0">
              <a:buNone/>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By default, the </a:t>
            </a:r>
            <a:r>
              <a:rPr lang="en-US" b="0" err="1"/>
              <a:t>runserver</a:t>
            </a:r>
            <a:r>
              <a:rPr lang="en-US" b="0"/>
              <a:t> command starts the development server on the internal IP at port 8000.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you want to change the server’s port, pass it as a command-line argument. For instance, this command starts the server on port 8080: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r>
              <a:rPr lang="en-US" b="0"/>
              <a:t> 8080 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you want to change the server’s IP, pass it along with the port. For example, to listen on all available public IPs (which is useful if you are running Vagrant or want to show off your work on other computers on the network), use: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r>
              <a:rPr lang="en-US" b="0"/>
              <a:t> 0:8000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0 is a shortcut for 0.0.0.0.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Automatic reloading of </a:t>
            </a:r>
            <a:r>
              <a:rPr lang="en-US" b="0" err="1"/>
              <a:t>runserver</a:t>
            </a:r>
            <a:r>
              <a:rPr lang="en-US" b="0"/>
              <a:t> </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2636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a:t>
            </a:r>
            <a:r>
              <a:rPr lang="en-US" b="1"/>
              <a:t>Automatic reloading of </a:t>
            </a:r>
            <a:r>
              <a:rPr lang="en-US" b="1" err="1"/>
              <a:t>runserver</a:t>
            </a: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development server automatically reloads Python code for each request as needed. You don’t need to restart the server for code changes to take effect. However, some actions like adding files don’t trigger a restart, so you’ll have to restart the server in these cases.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981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explain the students </a:t>
            </a:r>
            <a:r>
              <a:rPr lang="en-US" b="1"/>
              <a:t>Projects vs. apps </a:t>
            </a:r>
            <a:endParaRPr lang="en-US"/>
          </a:p>
          <a:p>
            <a:pPr marL="0" indent="0">
              <a:buNone/>
              <a:defRPr/>
            </a:pPr>
            <a:r>
              <a:rPr lang="en-US" b="1"/>
              <a:t>--------------------------------------------------------------------------</a:t>
            </a:r>
          </a:p>
          <a:p>
            <a:pPr marL="0" indent="0">
              <a:buNone/>
              <a:defRPr/>
            </a:pPr>
            <a:r>
              <a:rPr lang="en-US" b="1"/>
              <a:t>Project:</a:t>
            </a:r>
            <a:r>
              <a:rPr lang="en-US"/>
              <a:t> A project in Django represents the entire web application. It's the highest-level container that contains all the configuration settings, URLs, and multiple apps. A project is created using the </a:t>
            </a:r>
            <a:r>
              <a:rPr lang="en-US" b="1" err="1"/>
              <a:t>startproject</a:t>
            </a:r>
            <a:r>
              <a:rPr lang="en-US"/>
              <a:t> command, and it typically contains settings, URL routing, and other project-wide configurations.</a:t>
            </a:r>
          </a:p>
          <a:p>
            <a:pPr marL="0" indent="0">
              <a:buNone/>
              <a:defRPr/>
            </a:pPr>
            <a:r>
              <a:rPr lang="en-US" b="1"/>
              <a:t>App:</a:t>
            </a:r>
            <a:r>
              <a:rPr lang="en-US"/>
              <a:t> An app in Django is a self-contained module that focuses on a specific functionality or component of the application.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 </a:t>
            </a:r>
          </a:p>
          <a:p>
            <a:pPr marL="0" indent="0">
              <a:buNone/>
              <a:defRPr/>
            </a:pPr>
            <a:r>
              <a:rPr lang="en-US"/>
              <a:t>In Django, both projects and apps are fundamental concepts that contribute to the structure and organization of your web application.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An app is a web application that does something – e.g., a blog system, a database of public records or a small poll app.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project is a collection of configuration and apps for a particular website.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project can contain multiple apps. An app can be in multiple projects. </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6315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a:t>
            </a:r>
            <a:r>
              <a:rPr lang="en" b="1" err="1"/>
              <a:t>studentsb</a:t>
            </a:r>
            <a:r>
              <a:rPr lang="en" b="1"/>
              <a:t> </a:t>
            </a:r>
            <a:r>
              <a:rPr lang="en-US" b="1"/>
              <a:t>Creating the poll app</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that your environment – a “project” – is set up, you’re set to start doing work.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Each application you write in Django consists of a Python package that follows a certain convention. Django comes with a utility that automatically generates the basic directory structure of an app, so you can focus on writing code rather than creating directories.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Your apps can live anywhere on your Python path. In this tutorial, we’ll create our poll app in the same directory as your manage.py file so that it can be imported as its own top-level module, rather than a submodule of </a:t>
            </a:r>
            <a:r>
              <a:rPr lang="en-US" b="0" err="1"/>
              <a:t>mysite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To create your app, make sure you’re in the same directory as manage.py and type this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startapp</a:t>
            </a:r>
            <a:r>
              <a:rPr lang="en-US" b="0"/>
              <a:t> polls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257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ask the students to create a project</a:t>
            </a:r>
            <a:endParaRPr lang="en-US"/>
          </a:p>
          <a:p>
            <a:pPr marL="0" marR="0" lvl="0" indent="0" algn="l" defTabSz="914400">
              <a:lnSpc>
                <a:spcPct val="100000"/>
              </a:lnSpc>
              <a:spcBef>
                <a:spcPts val="0"/>
              </a:spcBef>
              <a:spcAft>
                <a:spcPts val="0"/>
              </a:spcAft>
              <a:buSzPts val="1100"/>
              <a:buFont typeface="Arial"/>
              <a:buNone/>
              <a:tabLst/>
              <a:defRPr/>
            </a:pPr>
            <a:r>
              <a:rPr lang="en-US" b="0"/>
              <a:t>Now that your environment – a “project” – is set up, you’re set to start doing work.</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That’ll create a directory polls, which is laid out like this: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Show the image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directory structure will house the poll application.</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9399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to</a:t>
            </a:r>
            <a:r>
              <a:rPr lang="en-US" b="0"/>
              <a:t> </a:t>
            </a:r>
            <a:r>
              <a:rPr lang="en-US" b="1"/>
              <a:t>write the first view. Open the file polls/views.py and put the following Python code in it: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from </a:t>
            </a:r>
            <a:r>
              <a:rPr lang="en-US" b="0" err="1"/>
              <a:t>django.http</a:t>
            </a:r>
            <a:r>
              <a:rPr lang="en-US" b="0"/>
              <a:t> import HttpResponse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def index(request):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return HttpResponse("Hello, world. You're at the polls index.")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is the simplest view possible in Django. To call the view, we need to map it to a URL - and for this we need a </a:t>
            </a:r>
            <a:r>
              <a:rPr lang="en-US" b="0" err="1"/>
              <a:t>URLconf</a:t>
            </a: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30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Trainer would be making understand the students – What are the benefits of the topics, What will be objective. How the topic will be benefitted in order to develop the skill.</a:t>
            </a:r>
            <a:endParaRPr lang="en-US"/>
          </a:p>
          <a:p>
            <a:pPr marL="0" indent="0">
              <a:buNone/>
            </a:pPr>
            <a:r>
              <a:rPr lang="en" b="1"/>
              <a:t>---------------------------------------------------</a:t>
            </a:r>
            <a:endParaRPr lang="en-US"/>
          </a:p>
          <a:p>
            <a:pPr marL="0" indent="0">
              <a:buNone/>
            </a:pPr>
            <a:r>
              <a:rPr lang="en" b="1"/>
              <a:t>These are the expected knowledge, skills, and abilities that learners should acquire after completing a learning experience, such as a course, training program, workshop, or educational module. </a:t>
            </a:r>
            <a:endParaRPr lang="en-US" b="1"/>
          </a:p>
          <a:p>
            <a:pPr marL="0" indent="0">
              <a:buNone/>
            </a:pPr>
            <a:endParaRPr lang="en-US"/>
          </a:p>
          <a:p>
            <a:pPr lvl="0" algn="l">
              <a:lnSpc>
                <a:spcPct val="100000"/>
              </a:lnSpc>
              <a:spcBef>
                <a:spcPts val="0"/>
              </a:spcBef>
              <a:spcAft>
                <a:spcPts val="0"/>
              </a:spcAft>
              <a:buSzPts val="1100"/>
              <a:buNone/>
            </a:pPr>
            <a:endParaRPr lang="e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5905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showing the students how your project directory should look like</a:t>
            </a:r>
            <a:endParaRPr lang="en-US"/>
          </a:p>
          <a:p>
            <a:pPr marL="0" indent="0">
              <a:buNone/>
              <a:defRPr/>
            </a:pPr>
            <a:r>
              <a:rPr lang="en" b="1"/>
              <a:t>-----------------------------------------------------------------</a:t>
            </a:r>
          </a:p>
          <a:p>
            <a:pPr marL="0" marR="0" lvl="0" indent="0" algn="l" defTabSz="914400">
              <a:lnSpc>
                <a:spcPct val="100000"/>
              </a:lnSpc>
              <a:spcBef>
                <a:spcPts val="0"/>
              </a:spcBef>
              <a:spcAft>
                <a:spcPts val="0"/>
              </a:spcAft>
              <a:buSzPts val="1100"/>
              <a:buFont typeface="Arial"/>
              <a:buNone/>
              <a:tabLst/>
              <a:defRPr/>
            </a:pPr>
            <a:r>
              <a:rPr lang="en-US" b="0"/>
              <a:t>To create a </a:t>
            </a:r>
            <a:r>
              <a:rPr lang="en-US" b="0" err="1"/>
              <a:t>URLconf</a:t>
            </a:r>
            <a:r>
              <a:rPr lang="en-US" b="0"/>
              <a:t> in the polls directory, create a file called urls.py. Your app directory should now look like:</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Show the image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4992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how to create view</a:t>
            </a:r>
            <a:endParaRPr lang="en-US"/>
          </a:p>
          <a:p>
            <a:pPr marL="0" indent="0">
              <a:buNone/>
              <a:defRPr/>
            </a:pPr>
            <a:r>
              <a:rPr lang="en" b="1"/>
              <a:t>--------------------------------------------------- </a:t>
            </a:r>
            <a:endParaRPr lang="en-US"/>
          </a:p>
          <a:p>
            <a:pPr marL="0" marR="0" lvl="0" indent="0" algn="l" defTabSz="914400">
              <a:lnSpc>
                <a:spcPct val="100000"/>
              </a:lnSpc>
              <a:spcBef>
                <a:spcPts val="0"/>
              </a:spcBef>
              <a:spcAft>
                <a:spcPts val="0"/>
              </a:spcAft>
              <a:buSzPts val="1100"/>
              <a:buFont typeface="Arial"/>
              <a:buNone/>
              <a:tabLst/>
              <a:defRPr/>
            </a:pPr>
            <a:r>
              <a:rPr lang="en-US" b="0"/>
              <a:t>Creating the poll app: Write your first view</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In the polls/urls.py file include the following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django.urls</a:t>
            </a:r>
            <a:r>
              <a:rPr lang="en-US" b="0"/>
              <a:t> import path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 import views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urlpatterns</a:t>
            </a:r>
            <a:r>
              <a:rPr lang="en-US" b="0"/>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path('', </a:t>
            </a:r>
            <a:r>
              <a:rPr lang="en-US" b="0" err="1"/>
              <a:t>views.index</a:t>
            </a:r>
            <a:r>
              <a:rPr lang="en-US" b="0"/>
              <a:t>, name='index'),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265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 In this slide - Trainer will  briefing and showing the students about </a:t>
            </a:r>
            <a:r>
              <a:rPr lang="en" b="1" err="1"/>
              <a:t>url</a:t>
            </a:r>
            <a:r>
              <a:rPr lang="en" b="1"/>
              <a:t> path</a:t>
            </a:r>
            <a:endParaRPr lang="en-US"/>
          </a:p>
          <a:p>
            <a:pPr marL="0" indent="0">
              <a:buNone/>
              <a:defRPr/>
            </a:pPr>
            <a:r>
              <a:rPr lang="en" b="1"/>
              <a:t>--------------------------------------------------- </a:t>
            </a:r>
            <a:endParaRPr lang="en-US"/>
          </a:p>
          <a:p>
            <a:pPr marL="0" indent="0">
              <a:buNone/>
              <a:defRPr/>
            </a:pPr>
            <a:endParaRPr lang="en" b="1"/>
          </a:p>
          <a:p>
            <a:pPr marL="0" marR="0" lvl="0" indent="0" algn="l" defTabSz="914400">
              <a:lnSpc>
                <a:spcPct val="100000"/>
              </a:lnSpc>
              <a:spcBef>
                <a:spcPts val="0"/>
              </a:spcBef>
              <a:spcAft>
                <a:spcPts val="0"/>
              </a:spcAft>
              <a:buSzPts val="1100"/>
              <a:buFont typeface="Arial"/>
              <a:buNone/>
              <a:tabLst/>
              <a:defRPr/>
            </a:pPr>
            <a:r>
              <a:rPr lang="en-US" b="0"/>
              <a:t>Creating the poll app: Write your first view</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next step is to point the root </a:t>
            </a:r>
            <a:r>
              <a:rPr lang="en-US" b="0" err="1"/>
              <a:t>URLconf</a:t>
            </a:r>
            <a:r>
              <a:rPr lang="en-US" b="0"/>
              <a:t> at the </a:t>
            </a:r>
            <a:r>
              <a:rPr lang="en-US" b="0" err="1"/>
              <a:t>polls.urls</a:t>
            </a:r>
            <a:r>
              <a:rPr lang="en-US" b="0"/>
              <a:t> module. In </a:t>
            </a:r>
            <a:r>
              <a:rPr lang="en-US" b="0" err="1"/>
              <a:t>mysite</a:t>
            </a:r>
            <a:r>
              <a:rPr lang="en-US" b="0"/>
              <a:t>/urls.py, add an import for </a:t>
            </a:r>
            <a:r>
              <a:rPr lang="en-US" b="0" err="1"/>
              <a:t>django.urls.include</a:t>
            </a:r>
            <a:r>
              <a:rPr lang="en-US" b="0"/>
              <a:t> and insert an include() in the </a:t>
            </a:r>
            <a:r>
              <a:rPr lang="en-US" b="0" err="1"/>
              <a:t>urlpatterns</a:t>
            </a:r>
            <a:r>
              <a:rPr lang="en-US" b="0"/>
              <a:t> list, so you have: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django.contrib</a:t>
            </a:r>
            <a:r>
              <a:rPr lang="en-US" b="0"/>
              <a:t> import admin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django.urls</a:t>
            </a:r>
            <a:r>
              <a:rPr lang="en-US" b="0"/>
              <a:t> import include, path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urlpatterns</a:t>
            </a:r>
            <a:r>
              <a:rPr lang="en-US" b="0"/>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path('polls/', include('</a:t>
            </a:r>
            <a:r>
              <a:rPr lang="en-US" b="0" err="1"/>
              <a:t>polls.urls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path('admin/', </a:t>
            </a:r>
            <a:r>
              <a:rPr lang="en-US" b="0" err="1"/>
              <a:t>admin.site.urls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include() function allows referencing other </a:t>
            </a:r>
            <a:r>
              <a:rPr lang="en-US" b="0" err="1"/>
              <a:t>URLconfs</a:t>
            </a:r>
            <a:r>
              <a:rPr lang="en-US" b="0"/>
              <a:t>. Whenever Django encounters include(), it chops off whatever part of the URL matched up to that point and sends the remaining string to the included </a:t>
            </a:r>
            <a:r>
              <a:rPr lang="en-US" b="0" err="1"/>
              <a:t>URLconf</a:t>
            </a:r>
            <a:r>
              <a:rPr lang="en-US" b="0"/>
              <a:t> for further processing.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0615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how to </a:t>
            </a:r>
            <a:r>
              <a:rPr lang="en-US" b="1"/>
              <a:t>Creating the poll app: Write your first view</a:t>
            </a:r>
            <a:endParaRPr lang="en-US"/>
          </a:p>
          <a:p>
            <a:pPr marL="0" indent="0">
              <a:buNone/>
              <a:defRPr/>
            </a:pPr>
            <a:r>
              <a:rPr lang="en" b="1"/>
              <a:t>--------------------------------------------------- </a:t>
            </a:r>
            <a:endParaRPr lang="en-US"/>
          </a:p>
          <a:p>
            <a:pPr marL="0" marR="0" lvl="0" indent="0" algn="l" defTabSz="914400">
              <a:lnSpc>
                <a:spcPct val="100000"/>
              </a:lnSpc>
              <a:spcBef>
                <a:spcPts val="0"/>
              </a:spcBef>
              <a:spcAft>
                <a:spcPts val="0"/>
              </a:spcAft>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idea behind include() is to make it easy to plug-and-play URLs. Since polls are in their own </a:t>
            </a:r>
            <a:r>
              <a:rPr lang="en-US" b="0" err="1"/>
              <a:t>URLconf</a:t>
            </a:r>
            <a:r>
              <a:rPr lang="en-US" b="0"/>
              <a:t> (polls/urls.py), they can be placed under “/polls/”, or under “/</a:t>
            </a:r>
            <a:r>
              <a:rPr lang="en-US" b="0" err="1"/>
              <a:t>fun_polls</a:t>
            </a:r>
            <a:r>
              <a:rPr lang="en-US" b="0"/>
              <a:t>/”, or under “/content/polls/”, or any other path root, and the app will still work.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Note: When to use include()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should always use include() when you include other URL patterns. </a:t>
            </a:r>
            <a:r>
              <a:rPr lang="en-US" b="0" err="1"/>
              <a:t>admin.site.urls</a:t>
            </a:r>
            <a:r>
              <a:rPr lang="en-US" b="0"/>
              <a:t> is the only exception to this.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72862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endParaRPr lang="en-US"/>
          </a:p>
          <a:p>
            <a:pPr marL="0" marR="0" lvl="0" indent="0" algn="l" defTabSz="914400">
              <a:lnSpc>
                <a:spcPct val="100000"/>
              </a:lnSpc>
              <a:spcBef>
                <a:spcPts val="0"/>
              </a:spcBef>
              <a:spcAft>
                <a:spcPts val="0"/>
              </a:spcAft>
              <a:buSzPts val="1100"/>
              <a:buFont typeface="Arial"/>
              <a:buNone/>
              <a:tabLst/>
              <a:defRPr/>
            </a:pPr>
            <a:r>
              <a:rPr lang="en-US" b="1"/>
              <a:t>Creating the poll app: Write your first view</a:t>
            </a:r>
            <a:endParaRPr lang="en-US"/>
          </a:p>
          <a:p>
            <a:pPr marL="0" marR="0" lvl="0" indent="0" algn="l" defTabSz="914400">
              <a:lnSpc>
                <a:spcPct val="100000"/>
              </a:lnSpc>
              <a:spcBef>
                <a:spcPts val="0"/>
              </a:spcBef>
              <a:spcAft>
                <a:spcPts val="0"/>
              </a:spcAft>
              <a:buSzPts val="1100"/>
              <a:buFont typeface="Arial"/>
              <a:buNone/>
              <a:tabLst/>
              <a:defRPr/>
            </a:pPr>
            <a:r>
              <a:rPr lang="en-US" b="1"/>
              <a:t>------------------------------------------------------------------</a:t>
            </a:r>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have now wired an index view into the </a:t>
            </a:r>
            <a:r>
              <a:rPr lang="en-US" b="0" err="1"/>
              <a:t>URLconf</a:t>
            </a:r>
            <a:r>
              <a:rPr lang="en-US" b="0"/>
              <a:t>. Verify it’s working with the following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Go to http://localhost:8000/polls/ in your browser, and you should see the text “Hello, world. You’re at the polls index.”, which you defined in the index view.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2665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Creating the poll app: Write your first view</a:t>
            </a:r>
            <a:endParaRPr lang="en-US"/>
          </a:p>
          <a:p>
            <a:pPr marL="0" marR="0" lvl="0" indent="0" algn="l" defTabSz="914400">
              <a:lnSpc>
                <a:spcPct val="100000"/>
              </a:lnSpc>
              <a:spcBef>
                <a:spcPts val="0"/>
              </a:spcBef>
              <a:spcAft>
                <a:spcPts val="0"/>
              </a:spcAft>
              <a:buSzPts val="1100"/>
              <a:buFont typeface="Arial"/>
              <a:buNone/>
              <a:tabLst/>
              <a:defRPr/>
            </a:pPr>
            <a:r>
              <a:rPr lang="en-US" b="1"/>
              <a:t>------------------------------------------------------------------------------------------</a:t>
            </a:r>
          </a:p>
          <a:p>
            <a:pPr marL="0" indent="0">
              <a:buNone/>
              <a:defRPr/>
            </a:pPr>
            <a:r>
              <a:rPr lang="en-US"/>
              <a:t>In the context of Django, migrating the database refers to applying changes to the database schema based on changes you've made to your models. This process keeps the database schema in sync with your code and model definitions. </a:t>
            </a:r>
          </a:p>
          <a:p>
            <a:pPr marL="0" indent="0">
              <a:buNone/>
              <a:defRPr/>
            </a:pPr>
            <a:endParaRPr lang="en-US"/>
          </a:p>
          <a:p>
            <a:pPr marL="0" indent="0">
              <a:buNone/>
              <a:defRPr/>
            </a:pPr>
            <a:r>
              <a:rPr lang="en-US"/>
              <a:t>Setting up a database in Django involves configuring the database connection settings in your project's settings file and then using migrations to create the initial schema.</a:t>
            </a:r>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have now wired an index view into the </a:t>
            </a:r>
            <a:r>
              <a:rPr lang="en-US" b="0" err="1"/>
              <a:t>URLconf</a:t>
            </a:r>
            <a:r>
              <a:rPr lang="en-US" b="0"/>
              <a:t>. Verify it’s working with the following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Go to http://localhost:8000/polls/ in your browser, and you should see the text “Hello, world. You’re at the polls index.”, which you defined in the index view.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6486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Migrating the database :Database setup (Continued</a:t>
            </a:r>
            <a:r>
              <a:rPr lang="en-US" b="0"/>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you wish to use another database, install the appropriate database bindings and change the following keys in the DATABASES 'default' item to match your database connection settings: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ENGINE – Either 'django.db.backends.sqlite3', '</a:t>
            </a:r>
            <a:r>
              <a:rPr lang="en-US" b="0" err="1"/>
              <a:t>django.db.backends.postgresql</a:t>
            </a:r>
            <a:r>
              <a:rPr lang="en-US" b="0"/>
              <a:t>', '</a:t>
            </a:r>
            <a:r>
              <a:rPr lang="en-US" b="0" err="1"/>
              <a:t>django.db.backends.mysql</a:t>
            </a:r>
            <a:r>
              <a:rPr lang="en-US" b="0"/>
              <a:t>', or '</a:t>
            </a:r>
            <a:r>
              <a:rPr lang="en-US" b="0" err="1"/>
              <a:t>django.db.backends.oracle</a:t>
            </a:r>
            <a:r>
              <a:rPr lang="en-US" b="0"/>
              <a:t>'. Other backends are also available.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NAME – The name of your database. If you’re using SQLite, the database will be a file on your computer; in that case, NAME should be the full absolute path, including filename, of that file. The default value, BASE_DIR / 'db.sqlite3', will store the file in your project directory.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you are not using SQLite as your database, additional settings such as USER, PASSWORD, and HOST must be added.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a:buNone/>
              <a:defRPr/>
            </a:pPr>
            <a:r>
              <a:rPr lang="en-US" b="1"/>
              <a:t>1. Make Model Changes:</a:t>
            </a:r>
            <a:r>
              <a:rPr lang="en-US"/>
              <a:t> First, make any necessary changes to your models in your Django app. This could involve adding, modifying, or removing fields in your models.</a:t>
            </a:r>
          </a:p>
          <a:p>
            <a:pPr>
              <a:buNone/>
              <a:defRPr/>
            </a:pPr>
            <a:r>
              <a:rPr lang="en-US" b="1"/>
              <a:t>2. Generate Migrations:</a:t>
            </a:r>
            <a:r>
              <a:rPr lang="en-US"/>
              <a:t> After making changes to your models, you need to create migration files that capture the changes. Run the following command:</a:t>
            </a:r>
          </a:p>
          <a:p>
            <a:pPr marL="0" indent="0">
              <a:buNone/>
              <a:defRPr/>
            </a:pPr>
            <a:r>
              <a:rPr lang="en-US" b="1"/>
              <a:t>3. Apply Migrations:</a:t>
            </a:r>
            <a:r>
              <a:rPr lang="en-US"/>
              <a:t> Once you have the migration files, you need to apply the changes to the actual database. </a:t>
            </a:r>
          </a:p>
          <a:p>
            <a:pPr marL="0" indent="0">
              <a:buNone/>
              <a:defRPr/>
            </a:pPr>
            <a:r>
              <a:rPr lang="en-US"/>
              <a:t>4. Check Migration Status</a:t>
            </a: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9030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Setup </a:t>
            </a:r>
            <a:r>
              <a:rPr lang="en-US" b="1" err="1"/>
              <a:t>Timezone</a:t>
            </a:r>
            <a:r>
              <a:rPr lang="en-US" b="1"/>
              <a:t> , INSTALLED_APPS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Some of these applications mentioned in previous slide make use of at least one database table, though, so we need to create the tables in the database before we can use them. To do that, run the following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migrate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migrate command looks at the INSTALLED_APPS setting and creates any necessary database tables according to the database settings in your mysite/settings.py file and the database migrations shipped with the app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You’ll see a message for each migration it applies.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you’re interested, run the command-line client for your database and type \dt (PostgreSQL), SHOW TABLES; (MariaDB, MySQL), .tables (SQLite), or SELECT TABLE_NAME FROM USER_TABLES; (Oracle) to display the tables Django created.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7725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defRPr/>
            </a:pPr>
            <a:r>
              <a:rPr lang="en" b="1"/>
              <a:t>In this slide - Trainer will  briefing and showing the students about </a:t>
            </a:r>
            <a:r>
              <a:rPr lang="en-US" b="1"/>
              <a:t>1. Setting </a:t>
            </a:r>
            <a:r>
              <a:rPr lang="en-US" b="1" err="1"/>
              <a:t>Timezone</a:t>
            </a:r>
            <a:r>
              <a:rPr lang="en-US" b="1"/>
              <a:t>: 2. Configuring INSTALLED_APPS:</a:t>
            </a:r>
            <a:endParaRPr lang="en-US"/>
          </a:p>
          <a:p>
            <a:pPr>
              <a:buNone/>
              <a:defRPr/>
            </a:pPr>
            <a:endParaRPr lang="en-US" b="1"/>
          </a:p>
          <a:p>
            <a:pPr>
              <a:buNone/>
              <a:defRPr/>
            </a:pPr>
            <a:r>
              <a:rPr lang="en-US" b="1"/>
              <a:t>-----------------------------------------------------------------</a:t>
            </a:r>
          </a:p>
          <a:p>
            <a:pPr>
              <a:buNone/>
              <a:defRPr/>
            </a:pPr>
            <a:r>
              <a:rPr lang="en" b="1"/>
              <a:t> </a:t>
            </a:r>
            <a:r>
              <a:rPr lang="en-US" b="1"/>
              <a:t>1. Setting </a:t>
            </a:r>
            <a:r>
              <a:rPr lang="en-US" b="1" err="1"/>
              <a:t>Timezone</a:t>
            </a:r>
            <a:r>
              <a:rPr lang="en-US" b="1"/>
              <a:t>:</a:t>
            </a:r>
            <a:endParaRPr lang="en-US"/>
          </a:p>
          <a:p>
            <a:pPr>
              <a:buNone/>
              <a:defRPr/>
            </a:pPr>
            <a:r>
              <a:rPr lang="en-US"/>
              <a:t>Open your project's </a:t>
            </a:r>
            <a:r>
              <a:rPr lang="en-US" b="1"/>
              <a:t>settings.py</a:t>
            </a:r>
            <a:r>
              <a:rPr lang="en-US"/>
              <a:t> file and locate </a:t>
            </a:r>
            <a:r>
              <a:rPr lang="en-US" b="0"/>
              <a:t>the </a:t>
            </a:r>
            <a:r>
              <a:rPr lang="en-US" b="1"/>
              <a:t>TIME_ZONE</a:t>
            </a:r>
            <a:r>
              <a:rPr lang="en-US"/>
              <a:t> </a:t>
            </a:r>
            <a:r>
              <a:rPr lang="en-US" b="0"/>
              <a:t>setting. </a:t>
            </a:r>
            <a:r>
              <a:rPr lang="en-US"/>
              <a:t>Set </a:t>
            </a:r>
            <a:r>
              <a:rPr lang="en-US" b="0"/>
              <a:t>the </a:t>
            </a:r>
            <a:r>
              <a:rPr lang="en-US"/>
              <a:t>appropriate </a:t>
            </a:r>
            <a:r>
              <a:rPr lang="en-US" err="1"/>
              <a:t>timezone</a:t>
            </a:r>
            <a:r>
              <a:rPr lang="en-US"/>
              <a:t> according to your project's geographic location</a:t>
            </a:r>
            <a:r>
              <a:rPr lang="en-US" b="0"/>
              <a:t>. Django</a:t>
            </a:r>
            <a:r>
              <a:rPr lang="en-US"/>
              <a:t> uses </a:t>
            </a:r>
            <a:r>
              <a:rPr lang="en-US" b="0"/>
              <a:t>the </a:t>
            </a:r>
            <a:r>
              <a:rPr lang="en-US"/>
              <a:t>IANA Time Zone database to handle </a:t>
            </a:r>
            <a:r>
              <a:rPr lang="en-US" err="1"/>
              <a:t>timezones</a:t>
            </a:r>
            <a:r>
              <a:rPr lang="en-US" b="0"/>
              <a:t>.</a:t>
            </a:r>
            <a:endParaRPr lang="en-US"/>
          </a:p>
          <a:p>
            <a:pPr marR="0" lvl="0" algn="l" defTabSz="914400">
              <a:lnSpc>
                <a:spcPct val="100000"/>
              </a:lnSpc>
              <a:spcBef>
                <a:spcPts val="0"/>
              </a:spcBef>
              <a:spcAft>
                <a:spcPts val="0"/>
              </a:spcAft>
              <a:buSzPts val="1100"/>
              <a:buFont typeface="Arial"/>
              <a:buNone/>
              <a:tabLst/>
              <a:defRPr/>
            </a:pPr>
            <a:endParaRPr lang="en-US"/>
          </a:p>
          <a:p>
            <a:pPr>
              <a:buNone/>
              <a:defRPr/>
            </a:pPr>
            <a:r>
              <a:rPr lang="en-US" b="1"/>
              <a:t>Configuring INSTALLED_APPS:</a:t>
            </a:r>
            <a:endParaRPr lang="en-US"/>
          </a:p>
          <a:p>
            <a:pPr>
              <a:buNone/>
              <a:defRPr/>
            </a:pPr>
            <a:r>
              <a:rPr lang="en-US"/>
              <a:t>The </a:t>
            </a:r>
            <a:r>
              <a:rPr lang="en-US" b="1"/>
              <a:t>INSTALLED_APPS</a:t>
            </a:r>
            <a:r>
              <a:rPr lang="en-US"/>
              <a:t> setting in your </a:t>
            </a:r>
            <a:r>
              <a:rPr lang="en-US" b="1"/>
              <a:t>settings.py</a:t>
            </a:r>
            <a:r>
              <a:rPr lang="en-US"/>
              <a:t> file lists all the Django apps that are part of your project. It includes both built-in apps provided by Django and any custom apps you create.</a:t>
            </a:r>
          </a:p>
          <a:p>
            <a:pPr>
              <a:buNone/>
              <a:defRPr/>
            </a:pPr>
            <a:r>
              <a:rPr lang="en-US"/>
              <a:t>Add the names of the apps you want to include in your project. Each app's name should be in the format </a:t>
            </a:r>
            <a:r>
              <a:rPr lang="en-US" b="1"/>
              <a:t>'</a:t>
            </a:r>
            <a:r>
              <a:rPr lang="en-US" b="1" err="1"/>
              <a:t>app_name</a:t>
            </a:r>
            <a:r>
              <a:rPr lang="en-US" b="1"/>
              <a:t>'</a:t>
            </a:r>
            <a:r>
              <a:rPr lang="en-US"/>
              <a:t>.</a:t>
            </a:r>
          </a:p>
          <a:p>
            <a:pPr>
              <a:buNone/>
              <a:defRPr/>
            </a:pPr>
            <a:endParaRPr lang="en-US"/>
          </a:p>
          <a:p>
            <a:pPr>
              <a:buNone/>
              <a:defRPr/>
            </a:pPr>
            <a:r>
              <a:rPr lang="en-US"/>
              <a:t>Make sure to include </a:t>
            </a:r>
            <a:r>
              <a:rPr lang="en-US" b="1"/>
              <a:t>'</a:t>
            </a:r>
            <a:r>
              <a:rPr lang="en-US" b="1" err="1"/>
              <a:t>django.contrib.admin</a:t>
            </a:r>
            <a:r>
              <a:rPr lang="en-US" b="1"/>
              <a:t>'</a:t>
            </a:r>
            <a:r>
              <a:rPr lang="en-US"/>
              <a:t> for the Django admin interface and </a:t>
            </a:r>
            <a:r>
              <a:rPr lang="en-US" b="1"/>
              <a:t>'</a:t>
            </a:r>
            <a:r>
              <a:rPr lang="en-US" b="1" err="1"/>
              <a:t>django.contrib.auth</a:t>
            </a:r>
            <a:r>
              <a:rPr lang="en-US" b="1"/>
              <a:t>'</a:t>
            </a:r>
            <a:r>
              <a:rPr lang="en-US"/>
              <a:t> for user authentication, as they are commonly used in most projects.</a:t>
            </a:r>
          </a:p>
          <a:p>
            <a:pPr>
              <a:buNone/>
              <a:defRPr/>
            </a:pPr>
            <a:r>
              <a:rPr lang="en-US"/>
              <a:t>Adding an app to </a:t>
            </a:r>
            <a:r>
              <a:rPr lang="en-US" b="1"/>
              <a:t>INSTALLED_APPS</a:t>
            </a:r>
            <a:r>
              <a:rPr lang="en-US"/>
              <a:t> allows Django to recognize and use its components, such as models, views, templates, and URLs.</a:t>
            </a:r>
          </a:p>
          <a:p>
            <a:pPr marL="0" indent="0">
              <a:buNone/>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8834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INSTALLED_APPS (Continued): Applying Migration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After Output after executing the command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&gt; python manage.py migrate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406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 b="1"/>
              <a:t>In this slide</a:t>
            </a:r>
            <a:r>
              <a:rPr lang="en"/>
              <a:t>- </a:t>
            </a:r>
            <a:r>
              <a:rPr lang="en" b="1"/>
              <a:t>Trainer may ask the students some of the use case of the related topic, so that it creates a zeal among the students for the topic. May be students have used the technique before but they are not aware of the application areas. This slide will make them deep dive into the topic.</a:t>
            </a:r>
            <a:endParaRPr lang="en"/>
          </a:p>
          <a:p>
            <a:pPr>
              <a:buNone/>
            </a:pPr>
            <a:r>
              <a:rPr lang="en"/>
              <a:t>----------------------------------------------------------------------------------------------------------------</a:t>
            </a:r>
          </a:p>
          <a:p>
            <a:pPr>
              <a:buNone/>
            </a:pPr>
            <a:r>
              <a:rPr lang="en"/>
              <a:t>Django is indeed a high-level web framework that is built using the Python programming language. It is designed to empower developers to create web applications quickly and efficiently by providing a set of tools, libraries, and conventions that streamline the development process. With its robust features and well-structured architecture, Django is well-suited for developing complex and feature-rich web applications.</a:t>
            </a: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Creating models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we’ll define your models – essentially, your database layout, with additional metadata.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Overview-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model is the single, definitive source of information about your data. It contains the essential fields and behaviors of the data you’re storing. Django follows the DRY Principle. The goal is to define your data model in one place and automatically derive things from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includes the migrations - unlike in Ruby On Rails, for example, migrations are entirely derived from your models file, and are essentially a history that Django can roll through to update your database schema to match your current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98119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a:t>
            </a:r>
            <a:r>
              <a:rPr lang="en-US" b="1"/>
              <a:t> Creating models (Continued)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In our poll app, we’ll create two models: Question and Choice.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Question has a question and a publication date.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Choice has two fields: the text of the choice and a vote tally.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Each Choice is associated with a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These concepts are represented by Python classes. Edit the polls/models.py file so it looks like this: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755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US" b="1"/>
              <a:t> </a:t>
            </a:r>
            <a:r>
              <a:rPr lang="en" b="1"/>
              <a:t>In this slide - Trainer will  briefing and showing the students about </a:t>
            </a:r>
            <a:r>
              <a:rPr lang="en-US" b="1"/>
              <a:t>Creating models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indent="0">
              <a:buNone/>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These concepts are represented by Python classes. Edit the polls/models.py file so it looks like this: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django.db</a:t>
            </a:r>
            <a:r>
              <a:rPr lang="en-US" b="0"/>
              <a:t> import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Question(</a:t>
            </a:r>
            <a:r>
              <a:rPr lang="en-US" b="0" err="1"/>
              <a:t>models.Model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question_text</a:t>
            </a:r>
            <a:r>
              <a:rPr lang="en-US" b="0"/>
              <a:t> = </a:t>
            </a:r>
            <a:r>
              <a:rPr lang="en-US" b="0" err="1"/>
              <a:t>models.CharField</a:t>
            </a:r>
            <a:r>
              <a:rPr lang="en-US" b="0"/>
              <a:t>(</a:t>
            </a:r>
            <a:r>
              <a:rPr lang="en-US" b="0" err="1"/>
              <a:t>max_length</a:t>
            </a:r>
            <a:r>
              <a:rPr lang="en-US" b="0"/>
              <a:t>=200)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pub_date</a:t>
            </a:r>
            <a:r>
              <a:rPr lang="en-US" b="0"/>
              <a:t> = </a:t>
            </a:r>
            <a:r>
              <a:rPr lang="en-US" b="0" err="1"/>
              <a:t>models.DateTimeField</a:t>
            </a:r>
            <a:r>
              <a:rPr lang="en-US" b="0"/>
              <a:t>('date published')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Choice(</a:t>
            </a:r>
            <a:r>
              <a:rPr lang="en-US" b="0" err="1"/>
              <a:t>models.Model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question = </a:t>
            </a:r>
            <a:r>
              <a:rPr lang="en-US" b="0" err="1"/>
              <a:t>models.ForeignKey</a:t>
            </a:r>
            <a:r>
              <a:rPr lang="en-US" b="0"/>
              <a:t>(Question, </a:t>
            </a:r>
            <a:r>
              <a:rPr lang="en-US" b="0" err="1"/>
              <a:t>on_delete</a:t>
            </a:r>
            <a:r>
              <a:rPr lang="en-US" b="0"/>
              <a:t>=</a:t>
            </a:r>
            <a:r>
              <a:rPr lang="en-US" b="0" err="1"/>
              <a:t>models.CASCADE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choice_text</a:t>
            </a:r>
            <a:r>
              <a:rPr lang="en-US" b="0"/>
              <a:t> = </a:t>
            </a:r>
            <a:r>
              <a:rPr lang="en-US" b="0" err="1"/>
              <a:t>models.CharField</a:t>
            </a:r>
            <a:r>
              <a:rPr lang="en-US" b="0"/>
              <a:t>(</a:t>
            </a:r>
            <a:r>
              <a:rPr lang="en-US" b="0" err="1"/>
              <a:t>max_length</a:t>
            </a:r>
            <a:r>
              <a:rPr lang="en-US" b="0"/>
              <a:t>=200)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votes = </a:t>
            </a:r>
            <a:r>
              <a:rPr lang="en-US" b="0" err="1"/>
              <a:t>models.IntegerField</a:t>
            </a:r>
            <a:r>
              <a:rPr lang="en-US" b="0"/>
              <a:t>(default=0)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166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Models explanation :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r>
              <a:rPr lang="en-US"/>
              <a:t>Models are a foundational aspect of Django's design, enabling you to define your data structures using Python code and providing a seamless interface for interacting with databases. They make it easier to manage your application's data and maintain data consistency.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Here, each model is represented by a class that subclasses </a:t>
            </a:r>
            <a:r>
              <a:rPr lang="en-US" b="0" err="1"/>
              <a:t>django.db.models.Model</a:t>
            </a:r>
            <a:r>
              <a:rPr lang="en-US" b="0"/>
              <a:t>. Each model has a number of class variables, each of which represents a database field in the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Each field is represented by an instance of a Field class – e.g., </a:t>
            </a:r>
            <a:r>
              <a:rPr lang="en-US" b="0" err="1"/>
              <a:t>CharField</a:t>
            </a:r>
            <a:r>
              <a:rPr lang="en-US" b="0"/>
              <a:t> for character fields and </a:t>
            </a:r>
            <a:r>
              <a:rPr lang="en-US" b="0" err="1"/>
              <a:t>DateTimeField</a:t>
            </a:r>
            <a:r>
              <a:rPr lang="en-US" b="0"/>
              <a:t> for datetimes. This tells Django what type of data each field holds.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name of each Field instance (e.g. </a:t>
            </a:r>
            <a:r>
              <a:rPr lang="en-US" b="0" err="1"/>
              <a:t>question_text</a:t>
            </a:r>
            <a:r>
              <a:rPr lang="en-US" b="0"/>
              <a:t> or </a:t>
            </a:r>
            <a:r>
              <a:rPr lang="en-US" b="0" err="1"/>
              <a:t>pub_date</a:t>
            </a:r>
            <a:r>
              <a:rPr lang="en-US" b="0"/>
              <a:t>) is the field’s name, in machine-friendly format. You’ll use this value in your Python code, and your database will use it as the column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can use an optional first positional argument to a Field to designate a human-readable name. That’s used in a couple of introspective parts of Django, and it doubles as documentation. If this field isn’t provided, Django will use the machine-readable name. In this example, we’ve only defined a human-readable name for </a:t>
            </a:r>
            <a:r>
              <a:rPr lang="en-US" b="0" err="1"/>
              <a:t>Question.pub_date</a:t>
            </a:r>
            <a:r>
              <a:rPr lang="en-US" b="0"/>
              <a:t>. For all other fields in this model, the field’s machine-readable name will suffice as its human-readable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23368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Models explanation : (Continued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r>
              <a:rPr lang="en-US" b="1" err="1"/>
              <a:t>CharField</a:t>
            </a:r>
            <a:r>
              <a:rPr lang="en-US" b="1"/>
              <a:t>:</a:t>
            </a:r>
            <a:r>
              <a:rPr lang="en-US"/>
              <a:t> The </a:t>
            </a:r>
            <a:r>
              <a:rPr lang="en-US" b="1" err="1"/>
              <a:t>CharField</a:t>
            </a:r>
            <a:r>
              <a:rPr lang="en-US"/>
              <a:t> is used to define a field for storing character strings. It requires the </a:t>
            </a:r>
            <a:r>
              <a:rPr lang="en-US" b="1" err="1"/>
              <a:t>max_length</a:t>
            </a:r>
            <a:r>
              <a:rPr lang="en-US"/>
              <a:t> argument, which specifies the maximum length of the string that can be stored in that field. This </a:t>
            </a:r>
            <a:r>
              <a:rPr lang="en-US" b="1" err="1"/>
              <a:t>max_length</a:t>
            </a:r>
            <a:r>
              <a:rPr lang="en-US"/>
              <a:t> value is used for both creating the corresponding database column and for validating data before it's saved to the database.</a:t>
            </a:r>
          </a:p>
          <a:p>
            <a:pPr marL="0" marR="0" lvl="0" indent="0" algn="l" defTabSz="914400">
              <a:lnSpc>
                <a:spcPct val="100000"/>
              </a:lnSpc>
              <a:spcBef>
                <a:spcPts val="0"/>
              </a:spcBef>
              <a:spcAft>
                <a:spcPts val="0"/>
              </a:spcAft>
              <a:buSzPts val="1100"/>
              <a:buFont typeface="Arial"/>
              <a:buNone/>
              <a:tabLst/>
              <a:defRPr/>
            </a:pPr>
            <a:r>
              <a:rPr lang="en-US" b="0"/>
              <a:t>Some Field classes have required arguments. </a:t>
            </a:r>
            <a:r>
              <a:rPr lang="en-US" b="0" err="1"/>
              <a:t>CharField</a:t>
            </a:r>
            <a:r>
              <a:rPr lang="en-US" b="0"/>
              <a:t>, for example, requires that you give it a </a:t>
            </a:r>
            <a:r>
              <a:rPr lang="en-US" b="0" err="1"/>
              <a:t>max_length</a:t>
            </a:r>
            <a:r>
              <a:rPr lang="en-US" b="0"/>
              <a:t>. That’s used not only in the database schema, but in validation, as we’ll soon see.</a:t>
            </a:r>
            <a:endParaRPr lang="en-US"/>
          </a:p>
          <a:p>
            <a:pPr>
              <a:buNone/>
              <a:defRPr/>
            </a:pPr>
            <a:r>
              <a:rPr lang="en-US"/>
              <a:t>Django uses the </a:t>
            </a:r>
            <a:r>
              <a:rPr lang="en-US" b="1" err="1"/>
              <a:t>max_length</a:t>
            </a:r>
            <a:r>
              <a:rPr lang="en-US"/>
              <a:t> information in several ways:</a:t>
            </a:r>
          </a:p>
          <a:p>
            <a:pPr marL="171450" indent="-171450">
              <a:defRPr/>
            </a:pPr>
            <a:r>
              <a:rPr lang="en-US"/>
              <a:t>To create the appropriate column size in the database table.</a:t>
            </a:r>
          </a:p>
          <a:p>
            <a:pPr marL="171450" indent="-171450">
              <a:defRPr/>
            </a:pPr>
            <a:r>
              <a:rPr lang="en-US"/>
              <a:t>To validate the length of data before saving it to the database.</a:t>
            </a:r>
          </a:p>
          <a:p>
            <a:pPr marL="171450" indent="-171450">
              <a:defRPr/>
            </a:pPr>
            <a:r>
              <a:rPr lang="en-US"/>
              <a:t>To render forms with appropriate input field sizes in the admin interface and templates.</a:t>
            </a:r>
          </a:p>
          <a:p>
            <a:pPr marL="171450" indent="-171450">
              <a:defRPr/>
            </a:pPr>
            <a:r>
              <a:rPr lang="en-US"/>
              <a:t>To provide a clear understanding of the data constraints for developers and other team members.</a:t>
            </a:r>
          </a:p>
          <a:p>
            <a:pPr marL="0" marR="0" lvl="0" indent="0" algn="l" defTabSz="914400">
              <a:lnSpc>
                <a:spcPct val="100000"/>
              </a:lnSpc>
              <a:spcBef>
                <a:spcPts val="0"/>
              </a:spcBef>
              <a:spcAft>
                <a:spcPts val="0"/>
              </a:spcAft>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Field can also have various optional arguments; in this case, we’ve set the default value of votes to 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Finally, note a relationship is defined, using </a:t>
            </a:r>
            <a:r>
              <a:rPr lang="en-US" b="0" err="1"/>
              <a:t>ForeignKey</a:t>
            </a:r>
            <a:r>
              <a:rPr lang="en-US" b="0"/>
              <a:t>. That tells Django each Choice is related to a single Question. Django supports all the common database relationships: many-to-one, many-to-many, and one-to-one.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16109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Creating Models, Creating Migrations, Applying Migrations</a:t>
            </a:r>
            <a:endParaRPr lang="en-US"/>
          </a:p>
          <a:p>
            <a:pPr marL="0" indent="0">
              <a:buNone/>
              <a:defRPr/>
            </a:pPr>
            <a:r>
              <a:rPr lang="en-US" b="1"/>
              <a:t>-----------------------------------------------------------------------------------</a:t>
            </a:r>
          </a:p>
          <a:p>
            <a:pPr marL="0" indent="0">
              <a:buNone/>
              <a:defRPr/>
            </a:pPr>
            <a:endParaRPr lang="en-US" b="1"/>
          </a:p>
          <a:p>
            <a:pPr marL="0" indent="0">
              <a:buNone/>
              <a:defRPr/>
            </a:pPr>
            <a:r>
              <a:rPr lang="en-US" b="1"/>
              <a:t>Creating Models:</a:t>
            </a:r>
            <a:r>
              <a:rPr lang="en-US"/>
              <a:t> Define your models by creating classes in your </a:t>
            </a:r>
            <a:r>
              <a:rPr lang="en-US" b="0"/>
              <a:t>Django </a:t>
            </a:r>
            <a:r>
              <a:rPr lang="en-US"/>
              <a:t>app's </a:t>
            </a:r>
            <a:r>
              <a:rPr lang="en-US" b="1"/>
              <a:t>models.py</a:t>
            </a:r>
            <a:r>
              <a:rPr lang="en-US"/>
              <a:t> file</a:t>
            </a:r>
            <a:r>
              <a:rPr lang="en-US" b="0"/>
              <a:t>. </a:t>
            </a:r>
            <a:r>
              <a:rPr lang="en-US"/>
              <a:t>Each class should inherit from </a:t>
            </a:r>
            <a:r>
              <a:rPr lang="en-US" b="1" err="1"/>
              <a:t>django.db.models.Model</a:t>
            </a:r>
            <a:r>
              <a:rPr lang="en-US" b="0"/>
              <a:t>.</a:t>
            </a:r>
            <a:r>
              <a:rPr lang="en-US"/>
              <a:t> Define fields </a:t>
            </a:r>
            <a:r>
              <a:rPr lang="en-US" b="0"/>
              <a:t>and </a:t>
            </a:r>
            <a:r>
              <a:rPr lang="en-US"/>
              <a:t>relationships within these classes</a:t>
            </a:r>
            <a:r>
              <a:rPr lang="en-US" b="0"/>
              <a:t>.</a:t>
            </a:r>
            <a:endParaRPr lang="en-US"/>
          </a:p>
          <a:p>
            <a:pPr marL="0" indent="0">
              <a:buNone/>
              <a:defRPr/>
            </a:pPr>
            <a:r>
              <a:rPr lang="en-US" b="1"/>
              <a:t>Creating Migrations:</a:t>
            </a:r>
            <a:r>
              <a:rPr lang="en-US"/>
              <a:t> After defining your models, you need to create migrations that capture the changes in your models and generate the necessary SQL commands to update the database schema.</a:t>
            </a:r>
          </a:p>
          <a:p>
            <a:pPr marL="0" indent="0">
              <a:buNone/>
              <a:defRPr/>
            </a:pPr>
            <a:r>
              <a:rPr lang="en-US" b="1"/>
              <a:t>Applying Migrations:</a:t>
            </a:r>
            <a:r>
              <a:rPr lang="en-US"/>
              <a:t> Apply the migrations to update the database schema based on your model changes</a:t>
            </a:r>
          </a:p>
          <a:p>
            <a:pPr marL="0" indent="0">
              <a:buNone/>
              <a:defRPr/>
            </a:pPr>
            <a:r>
              <a:rPr lang="en-US" b="1"/>
              <a:t>Using Models:</a:t>
            </a:r>
            <a:r>
              <a:rPr lang="en-US"/>
              <a:t> Once your models are activated, you can start using them in your application. This includes creating, querying, updating, and deleting data using Django's ORM (Object-Relational Mapping) system.</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6051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First we need to tell our project that the polls app is installed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To include the app in our project, we need to add a reference to its configuration class in the INSTALLED_APPS setting.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a:t>
            </a:r>
            <a:r>
              <a:rPr lang="en-US" b="0" err="1"/>
              <a:t>PollsConfig</a:t>
            </a:r>
            <a:r>
              <a:rPr lang="en-US" b="0"/>
              <a:t> class is in the polls/apps.py file, so its dotted path is '</a:t>
            </a:r>
            <a:r>
              <a:rPr lang="en-US" b="0" err="1"/>
              <a:t>polls.apps.PollsConfig</a:t>
            </a:r>
            <a:r>
              <a:rPr lang="en-US" b="0"/>
              <a:t>'. Edit the mysite/settings.py file and add that dotted path to the INSTALLED_APPS setting. It’ll look like this: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INSTALLED_APPS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polls.apps.PollsConfig</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django.contrib.admin</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django.contrib.auth</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django.contrib.contenttypes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django.contrib.sessions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django.contrib.messages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django.contrib.staticfiles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201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Django knows to include the polls app. Let’s run another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makemigrations</a:t>
            </a:r>
            <a:r>
              <a:rPr lang="en-US" b="0"/>
              <a:t> polls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should see something similar to the following: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Migrations for 'polls':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polls/migrations/0001_initial.py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Create model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Create model Choice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By running </a:t>
            </a:r>
            <a:r>
              <a:rPr lang="en-US" b="0" err="1"/>
              <a:t>makemigrations</a:t>
            </a:r>
            <a:r>
              <a:rPr lang="en-US" b="0"/>
              <a:t>, you’re telling Django that you’ve made some changes to your models (in this case, you’ve made new ones) and that you’d like the changes to be stored as a migration.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637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Migrations are how Django stores changes to your models (and thus your database schema) - they’re files on disk. You can read the migration for your new model if you like; it’s the file polls/migrations/0001_initial.py. Don’t worry, you’re not expected to read them every time Django makes one, but they’re designed to be human-editable in case you want to manually tweak how Django changes things.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There’s a command that will run the migrations for you and manage your database schema automatically - that’s called migrate, and we’ll come to it in a moment - but first, let’s see what SQL that migration would run. The </a:t>
            </a:r>
            <a:r>
              <a:rPr lang="en-US" b="0" err="1"/>
              <a:t>sqlmigrate</a:t>
            </a:r>
            <a:r>
              <a:rPr lang="en-US" b="0"/>
              <a:t> command takes migration names and returns their SQL: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sqlmigrate</a:t>
            </a:r>
            <a:r>
              <a:rPr lang="en-US" b="0"/>
              <a:t> polls 0001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333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Create model Question &amp; choice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should see something similar to the following (we’ve reformatted it for readability):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BEGIN;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Create model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-CREATE TABLE "</a:t>
            </a:r>
            <a:r>
              <a:rPr lang="en-US" b="0" err="1"/>
              <a:t>polls_question</a:t>
            </a: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"id" serial NOT NULL PRIMARY KEY,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question_text</a:t>
            </a:r>
            <a:r>
              <a:rPr lang="en-US" b="0"/>
              <a:t>" varchar(200) NOT NULL,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pub_date</a:t>
            </a:r>
            <a:r>
              <a:rPr lang="en-US" b="0"/>
              <a:t>" timestamp with time zone NOT NULL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Create model Choice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CREATE TABLE "</a:t>
            </a:r>
            <a:r>
              <a:rPr lang="en-US" b="0" err="1"/>
              <a:t>polls_choice</a:t>
            </a: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"id" serial NOT NULL PRIMARY KEY,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choice_text</a:t>
            </a:r>
            <a:r>
              <a:rPr lang="en-US" b="0"/>
              <a:t>" varchar(200) NOT NULL,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"votes" integer NOT NULL,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question_id</a:t>
            </a:r>
            <a:r>
              <a:rPr lang="en-US" b="0"/>
              <a:t>" integer NOT NULL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208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Trainer would be making understand the students about the backend technology and give the brief explain about the framework</a:t>
            </a:r>
            <a:endParaRPr lang="en-US"/>
          </a:p>
          <a:p>
            <a:pPr marL="0" indent="0">
              <a:buNone/>
            </a:pPr>
            <a:r>
              <a:rPr lang="en" b="1"/>
              <a:t>---------------------------------------------------------------------</a:t>
            </a:r>
          </a:p>
          <a:p>
            <a:pPr marL="0" indent="0">
              <a:buNone/>
            </a:pPr>
            <a:r>
              <a:rPr lang="en"/>
              <a:t>Django is a popular and powerful Python web framework that simplifies the process of building complex and dynamic web applications. It follows the "Don't Repeat Yourself" (DRY) and "Convention over Configuration" (CoC) principles, which encourage developers to write clean, efficient code by providing a set of best practices and tools.</a:t>
            </a:r>
            <a:endParaRPr lang="en-US"/>
          </a:p>
          <a:p>
            <a:pPr marL="0" indent="0">
              <a:buNone/>
            </a:pPr>
            <a:endParaRPr lang="en"/>
          </a:p>
          <a:p>
            <a:pPr marL="0" indent="0">
              <a:buNone/>
            </a:pPr>
            <a:r>
              <a:rPr lang="en"/>
              <a:t>To start working with Django, you'll need to have Python installed on your system. </a:t>
            </a:r>
          </a:p>
          <a:p>
            <a:pPr marL="0" indent="0">
              <a:buNone/>
            </a:pPr>
            <a:endParaRPr lang="en"/>
          </a:p>
          <a:p>
            <a:pPr marL="0" indent="0">
              <a:buNone/>
            </a:pPr>
            <a:r>
              <a:rPr lang="en"/>
              <a:t>Django follows the Model-View-Template (MVT) architectural pattern, not the traditional Model-View-Controller (MVC) pattern. </a:t>
            </a:r>
          </a:p>
          <a:p>
            <a:pPr marL="0" indent="0">
              <a:buNone/>
            </a:pPr>
            <a:r>
              <a:rPr lang="en"/>
              <a:t>In the MVT pattern:</a:t>
            </a:r>
          </a:p>
          <a:p>
            <a:pPr marL="228600" indent="-228600">
              <a:buAutoNum type="arabicPeriod"/>
            </a:pPr>
            <a:r>
              <a:rPr lang="en"/>
              <a:t>Model</a:t>
            </a:r>
          </a:p>
          <a:p>
            <a:pPr marL="228600" indent="-228600">
              <a:buAutoNum type="arabicPeriod"/>
            </a:pPr>
            <a:r>
              <a:rPr lang="en"/>
              <a:t>Agent</a:t>
            </a:r>
          </a:p>
          <a:p>
            <a:pPr marL="228600" indent="-228600">
              <a:buAutoNum type="arabicPeriod"/>
            </a:pPr>
            <a:r>
              <a:rPr lang="en"/>
              <a:t>Template</a:t>
            </a:r>
          </a:p>
          <a:p>
            <a:pPr marL="0" indent="0">
              <a:buNone/>
            </a:pPr>
            <a:endParaRPr lang="en"/>
          </a:p>
          <a:p>
            <a:pPr marL="0" indent="0">
              <a:buNone/>
            </a:pPr>
            <a:r>
              <a:rPr lang="en"/>
              <a:t>In the MVT pattern:</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Alter the table </a:t>
            </a:r>
            <a:r>
              <a:rPr lang="en-US" b="0" err="1"/>
              <a:t>polls_choice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ALTER TABLE "</a:t>
            </a:r>
            <a:r>
              <a:rPr lang="en-US" b="0" err="1"/>
              <a:t>polls_choice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ADD CONSTRAINT "polls_choice_question_id_c5b4b260_fk_polls_question_id"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FOREIGN KEY ("</a:t>
            </a:r>
            <a:r>
              <a:rPr lang="en-US" b="0" err="1"/>
              <a:t>question_id</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REFERENCES "</a:t>
            </a:r>
            <a:r>
              <a:rPr lang="en-US" b="0" err="1"/>
              <a:t>polls_question</a:t>
            </a:r>
            <a:r>
              <a:rPr lang="en-US" b="0"/>
              <a:t>" ("id")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DEFERRABLE INITIALLY DEFERRED;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CREATE INDEX "polls_choice_question_id_c5b4b260" ON "</a:t>
            </a:r>
            <a:r>
              <a:rPr lang="en-US" b="0" err="1"/>
              <a:t>polls_choice</a:t>
            </a:r>
            <a:r>
              <a:rPr lang="en-US" b="0"/>
              <a:t>" ("</a:t>
            </a:r>
            <a:r>
              <a:rPr lang="en-US" b="0" err="1"/>
              <a:t>question_id</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COMMIT;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66349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Activating models(Continued)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Table names are automatically generated by combining the name of the app (polls) and the lowercase name of the model – question and choice. (You can override this behavior.)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Primary keys (IDs) are added automatically. (You can override this, too.)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By convention, Django appends "_id" to the foreign key field name. (Yes, you can override this, as well.)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foreign key relationship is made explicit by a FOREIGN KEY constraint. Don’t worry about the DEFERRABLE parts; it’s telling PostgreSQL to not enforce the foreign key until the end of the transaction.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It’s tailored to the database you’re using, so database-specific field types such as </a:t>
            </a:r>
            <a:r>
              <a:rPr lang="en-US" b="0" err="1"/>
              <a:t>auto_increment</a:t>
            </a:r>
            <a:r>
              <a:rPr lang="en-US" b="0"/>
              <a:t> (MySQL), serial (PostgreSQL), or integer primary key autoincrement (SQLite) are handled for you automatically. Same goes for the quoting of field names – e.g., using double quotes or single quotes.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a:t>
            </a:r>
            <a:r>
              <a:rPr lang="en-US" b="0" err="1"/>
              <a:t>sqlmigrate</a:t>
            </a:r>
            <a:r>
              <a:rPr lang="en-US" b="0"/>
              <a:t> command doesn’t actually run the migration on your database - instead, it prints it to the screen so that you can see what SQL Django thinks is required. It’s useful for checking what Django is going to do or if you have database administrators who require SQL scripts for changes. </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7673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Migrating the models </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run migrate again to create those model tables in your database: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 python manage.py migrate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It will show output like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run migrate again to create those model tables in your database: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 python manage.py migrate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It will show output like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Operations to perform: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Apply all migrations: admin, auth, </a:t>
            </a:r>
            <a:r>
              <a:rPr lang="en-US" b="0" err="1"/>
              <a:t>contenttypes</a:t>
            </a:r>
            <a:r>
              <a:rPr lang="en-US" b="0"/>
              <a:t>, polls, sessions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Running migrations: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Rendering model states... DONE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Applying polls.0001_initial... OK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migrate command takes all the migrations that haven’t been applied (Django tracks which ones are applied using a special table in your database called </a:t>
            </a:r>
            <a:r>
              <a:rPr lang="en-US" b="0" err="1"/>
              <a:t>django_migrations</a:t>
            </a:r>
            <a:r>
              <a:rPr lang="en-US" b="0"/>
              <a:t>) and runs them against your database - essentially, synchronizing the changes you made to your models with the schema in the database.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Migrations are very powerful and let you change your models over time, as you develop your project, without the need to delete your database or tables and make new ones - it specializes in upgrading your database live, without losing data.</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8852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how </a:t>
            </a:r>
            <a:r>
              <a:rPr lang="en-US" b="1"/>
              <a:t>Playing with the API</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let’s hop into the interactive Python shell and play around with the free API Django gives you. To invoke the Python shell, use this command: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shell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We’re using this instead of simply typing “python”, because manage.py sets the DJANGO_SETTINGS_MODULE environment variable, which gives Django the Python import path to your mysite/settings.py file.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Once you’re in the shell, explore the database API: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from </a:t>
            </a:r>
            <a:r>
              <a:rPr lang="en-US" b="0" err="1"/>
              <a:t>polls.models</a:t>
            </a:r>
            <a:r>
              <a:rPr lang="en-US" b="0"/>
              <a:t> import Choice, Question  # Import the model classes we just wrote.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No questions are in the system yet.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Question.objects.all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36989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Once you’re in the shell, explore the database API: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Create a new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Support for time zones is enabled in the default settings file, so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Django expects a datetime with </a:t>
            </a:r>
            <a:r>
              <a:rPr lang="en-US" b="0" err="1"/>
              <a:t>tzinfo</a:t>
            </a:r>
            <a:r>
              <a:rPr lang="en-US" b="0"/>
              <a:t> for </a:t>
            </a:r>
            <a:r>
              <a:rPr lang="en-US" b="0" err="1"/>
              <a:t>pub_date</a:t>
            </a:r>
            <a:r>
              <a:rPr lang="en-US" b="0"/>
              <a:t>. Use </a:t>
            </a:r>
            <a:r>
              <a:rPr lang="en-US" b="0" err="1"/>
              <a:t>timezone.now</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instead of </a:t>
            </a:r>
            <a:r>
              <a:rPr lang="en-US" b="0" err="1"/>
              <a:t>datetime.datetime.now</a:t>
            </a:r>
            <a:r>
              <a:rPr lang="en-US" b="0"/>
              <a:t>() and it will do the right thing.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from </a:t>
            </a:r>
            <a:r>
              <a:rPr lang="en-US" b="0" err="1"/>
              <a:t>django.utils</a:t>
            </a:r>
            <a:r>
              <a:rPr lang="en-US" b="0"/>
              <a:t> import </a:t>
            </a:r>
            <a:r>
              <a:rPr lang="en-US" b="0" err="1"/>
              <a:t>timezone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q = Question(</a:t>
            </a:r>
            <a:r>
              <a:rPr lang="en-US" b="0" err="1"/>
              <a:t>question_text</a:t>
            </a:r>
            <a:r>
              <a:rPr lang="en-US" b="0"/>
              <a:t>="What's new?", </a:t>
            </a:r>
            <a:r>
              <a:rPr lang="en-US" b="0" err="1"/>
              <a:t>pub_date</a:t>
            </a:r>
            <a:r>
              <a:rPr lang="en-US" b="0"/>
              <a:t>=</a:t>
            </a:r>
            <a:r>
              <a:rPr lang="en-US" b="0" err="1"/>
              <a:t>timezone.now</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Save the object into the database. You have to call save() explicitly.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q.save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Now it has an 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q.id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33682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Once you’re in the shell, explore the database API: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Access model field values via Python attributes.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q.question_text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"What's new?"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q.pub_date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datetime.datetime</a:t>
            </a:r>
            <a:r>
              <a:rPr lang="en-US" b="0"/>
              <a:t>(2012, 2, 26, 13, 0, 0, 775217, </a:t>
            </a:r>
            <a:r>
              <a:rPr lang="en-US" b="0" err="1"/>
              <a:t>tzinfo</a:t>
            </a:r>
            <a:r>
              <a:rPr lang="en-US" b="0"/>
              <a:t>=&lt;UTC&gt;)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Change values by changing the attributes, then calling save().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q.question_text</a:t>
            </a:r>
            <a:r>
              <a:rPr lang="en-US" b="0"/>
              <a:t> = "What's 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q.save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objects.all</a:t>
            </a:r>
            <a:r>
              <a:rPr lang="en-US" b="0"/>
              <a:t>() displays all the questions in the database.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Question.objects.all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[&lt;Question: Question object (1)&gt;]&gt;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To explore more click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36936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Wait a minute. &lt;Question: Question object (1)&gt; isn’t a helpful representation of this object. Let’s fix that by editing the Question model (in the polls/models.py file) and adding a __str__() method to both Question and Choice: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django.db</a:t>
            </a:r>
            <a:r>
              <a:rPr lang="en-US" b="0"/>
              <a:t> import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Question(</a:t>
            </a:r>
            <a:r>
              <a:rPr lang="en-US" b="0" err="1"/>
              <a:t>models.Model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def __str__(self):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return </a:t>
            </a:r>
            <a:r>
              <a:rPr lang="en-US" b="0" err="1"/>
              <a:t>self.question_text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Choice(</a:t>
            </a:r>
            <a:r>
              <a:rPr lang="en-US" b="0" err="1"/>
              <a:t>models.Model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def __str__(self):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return </a:t>
            </a:r>
            <a:r>
              <a:rPr lang="en-US" b="0" err="1"/>
              <a:t>self.choice_text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29434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Playing with the API(Continued)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It’s important to add __str__() methods to your models, not only for your own convenience when dealing with the interactive prompt, but also because objects’ representations are used throughout Django’s automatically-generated admin.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Let’s also add a custom method to this model: polls/models.py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import datetime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django.db</a:t>
            </a:r>
            <a:r>
              <a:rPr lang="en-US" b="0"/>
              <a:t> import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django.utils</a:t>
            </a:r>
            <a:r>
              <a:rPr lang="en-US" b="0"/>
              <a:t> import </a:t>
            </a:r>
            <a:r>
              <a:rPr lang="en-US" b="0" err="1"/>
              <a:t>timezone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Question(</a:t>
            </a:r>
            <a:r>
              <a:rPr lang="en-US" b="0" err="1"/>
              <a:t>models.Model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def </a:t>
            </a:r>
            <a:r>
              <a:rPr lang="en-US" b="0" err="1"/>
              <a:t>was_published_recently</a:t>
            </a:r>
            <a:r>
              <a:rPr lang="en-US" b="0"/>
              <a:t>(self):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return </a:t>
            </a:r>
            <a:r>
              <a:rPr lang="en-US" b="0" err="1"/>
              <a:t>self.pub_date</a:t>
            </a:r>
            <a:r>
              <a:rPr lang="en-US" b="0"/>
              <a:t> &gt;= </a:t>
            </a:r>
            <a:r>
              <a:rPr lang="en-US" b="0" err="1"/>
              <a:t>timezone.now</a:t>
            </a:r>
            <a:r>
              <a:rPr lang="en-US" b="0"/>
              <a:t>() - </a:t>
            </a:r>
            <a:r>
              <a:rPr lang="en-US" b="0" err="1"/>
              <a:t>datetime.timedelta</a:t>
            </a:r>
            <a:r>
              <a:rPr lang="en-US" b="0"/>
              <a:t>(days=1)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411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Note the addition of import datetime and from </a:t>
            </a:r>
            <a:r>
              <a:rPr lang="en-US" b="0" err="1"/>
              <a:t>django.utils</a:t>
            </a:r>
            <a:r>
              <a:rPr lang="en-US" b="0"/>
              <a:t> import </a:t>
            </a:r>
            <a:r>
              <a:rPr lang="en-US" b="0" err="1"/>
              <a:t>timezone</a:t>
            </a:r>
            <a:r>
              <a:rPr lang="en-US" b="0"/>
              <a:t>, to reference Python’s standard datetime module and Django’s time-zone-related utilities in </a:t>
            </a:r>
            <a:r>
              <a:rPr lang="en-US" b="0" err="1"/>
              <a:t>django.utils.timezone</a:t>
            </a:r>
            <a:r>
              <a:rPr lang="en-US" b="0"/>
              <a:t>, respectively. If you aren’t familiar with time zone handling in Python, you can learn more in the time zone support docs.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from </a:t>
            </a:r>
            <a:r>
              <a:rPr lang="en-US" b="0" err="1"/>
              <a:t>polls.models</a:t>
            </a:r>
            <a:r>
              <a:rPr lang="en-US" b="0"/>
              <a:t> import Choice,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Make sure our __str__() addition worked.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Question.objects.all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[&lt;Question: What's up?&gt;]&gt;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Django provides a rich database lookup API that's entirely driven by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keyword arguments.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29103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keyword arguments.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Question.objects.filter</a:t>
            </a:r>
            <a:r>
              <a:rPr lang="en-US" b="0"/>
              <a:t>(id=1)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[&lt;Question: What's up?&gt;]&gt;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Question.objects.filter</a:t>
            </a:r>
            <a:r>
              <a:rPr lang="en-US" b="0"/>
              <a:t>(question_text__</a:t>
            </a:r>
            <a:r>
              <a:rPr lang="en-US" b="0" err="1"/>
              <a:t>startswith</a:t>
            </a:r>
            <a:r>
              <a:rPr lang="en-US" b="0"/>
              <a:t>='What')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[&lt;Question: What's up?&gt;]&gt;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Get the question that was published this year.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from </a:t>
            </a:r>
            <a:r>
              <a:rPr lang="en-US" b="0" err="1"/>
              <a:t>django.utils</a:t>
            </a:r>
            <a:r>
              <a:rPr lang="en-US" b="0"/>
              <a:t> import </a:t>
            </a:r>
            <a:r>
              <a:rPr lang="en-US" b="0" err="1"/>
              <a:t>timezone</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current_year</a:t>
            </a:r>
            <a:r>
              <a:rPr lang="en-US" b="0"/>
              <a:t> = </a:t>
            </a:r>
            <a:r>
              <a:rPr lang="en-US" b="0" err="1"/>
              <a:t>timezone.now</a:t>
            </a:r>
            <a:r>
              <a:rPr lang="en-US" b="0"/>
              <a:t>().year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Question.objects.get</a:t>
            </a:r>
            <a:r>
              <a:rPr lang="en-US" b="0"/>
              <a:t>(</a:t>
            </a:r>
            <a:r>
              <a:rPr lang="en-US" b="0" err="1"/>
              <a:t>pub_date__year</a:t>
            </a:r>
            <a:r>
              <a:rPr lang="en-US" b="0"/>
              <a:t>=</a:t>
            </a:r>
            <a:r>
              <a:rPr lang="en-US" b="0" err="1"/>
              <a:t>current_year</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&lt;Question: What's up?&gt;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0380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the students about the web framework</a:t>
            </a:r>
            <a:endParaRPr lang="en-US" b="1">
              <a:solidFill>
                <a:srgbClr val="213163"/>
              </a:solidFill>
            </a:endParaRPr>
          </a:p>
          <a:p>
            <a:pPr marL="0" indent="0">
              <a:buNone/>
            </a:pPr>
            <a:r>
              <a:rPr lang="en" b="1"/>
              <a:t>---------------------------------------------------</a:t>
            </a:r>
            <a:endParaRPr lang="en-US"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Web Application Framework or simply “web framework” is a software framework that is designed to support the development of web applications including web services, web resources, and web APIs. Frameworks are, in short, libraries that help you develop your application faster and smarter!</a:t>
            </a:r>
          </a:p>
          <a:p>
            <a:pPr marL="0" lvl="0" indent="0" algn="l" rtl="0">
              <a:lnSpc>
                <a:spcPct val="100000"/>
              </a:lnSpc>
              <a:spcBef>
                <a:spcPts val="0"/>
              </a:spcBef>
              <a:spcAft>
                <a:spcPts val="0"/>
              </a:spcAft>
              <a:buSzPts val="1100"/>
              <a:buNone/>
            </a:pPr>
            <a:r>
              <a:rPr lang="en-US" sz="1100" b="0">
                <a:solidFill>
                  <a:srgbClr val="213163"/>
                </a:solidFill>
              </a:rPr>
              <a:t>Web frameworks provide a standard way to build and deploy web applications on the World Wide Web. </a:t>
            </a:r>
          </a:p>
          <a:p>
            <a:pPr marL="0" lvl="0" indent="0" algn="l" rtl="0">
              <a:lnSpc>
                <a:spcPct val="100000"/>
              </a:lnSpc>
              <a:spcBef>
                <a:spcPts val="0"/>
              </a:spcBef>
              <a:spcAft>
                <a:spcPts val="0"/>
              </a:spcAft>
              <a:buSzPts val="1100"/>
              <a:buNone/>
            </a:pPr>
            <a:r>
              <a:rPr lang="en-US" sz="1100" b="0">
                <a:solidFill>
                  <a:srgbClr val="213163"/>
                </a:solidFill>
              </a:rPr>
              <a:t>Web frameworks aim to automate the overhead associated with common activities performed in web development.</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4145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Make sure our custom method worked.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q = </a:t>
            </a:r>
            <a:r>
              <a:rPr lang="en-US" b="0" err="1"/>
              <a:t>Question.objects.get</a:t>
            </a:r>
            <a:r>
              <a:rPr lang="en-US" b="0"/>
              <a:t>(pk=1)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q.was_published_recently</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True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Give the Question a couple of Choices. The create call constructs a new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Choice object, does the INSERT statement, adds the choice to the set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of available choices and returns the new Choice object. Django creates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 set to hold the "other side" of a </a:t>
            </a:r>
            <a:r>
              <a:rPr lang="en-US" b="0" err="1"/>
              <a:t>ForeignKey</a:t>
            </a:r>
            <a:r>
              <a:rPr lang="en-US" b="0"/>
              <a:t> relation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(e.g. a question's choice) which can be accessed via the API.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q = </a:t>
            </a:r>
            <a:r>
              <a:rPr lang="en-US" b="0" err="1"/>
              <a:t>Question.objects.get</a:t>
            </a:r>
            <a:r>
              <a:rPr lang="en-US" b="0"/>
              <a:t>(pk=1)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72280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Display any choices from the related object set -- none so far.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q.choice_set.all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Create three choices.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q.choice_set.create</a:t>
            </a:r>
            <a:r>
              <a:rPr lang="en-US" b="0"/>
              <a:t>(</a:t>
            </a:r>
            <a:r>
              <a:rPr lang="en-US" b="0" err="1"/>
              <a:t>choice_text</a:t>
            </a:r>
            <a:r>
              <a:rPr lang="en-US" b="0"/>
              <a:t>='Not much', votes=0)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&lt;Choice: Not much&gt;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q.choice_set.create</a:t>
            </a:r>
            <a:r>
              <a:rPr lang="en-US" b="0"/>
              <a:t>(</a:t>
            </a:r>
            <a:r>
              <a:rPr lang="en-US" b="0" err="1"/>
              <a:t>choice_text</a:t>
            </a:r>
            <a:r>
              <a:rPr lang="en-US" b="0"/>
              <a:t>='The sky', votes=0)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&lt;Choice: The sky&gt;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c = </a:t>
            </a:r>
            <a:r>
              <a:rPr lang="en-US" b="0" err="1"/>
              <a:t>q.choice_set.create</a:t>
            </a:r>
            <a:r>
              <a:rPr lang="en-US" b="0"/>
              <a:t>(</a:t>
            </a:r>
            <a:r>
              <a:rPr lang="en-US" b="0" err="1"/>
              <a:t>choice_text</a:t>
            </a:r>
            <a:r>
              <a:rPr lang="en-US" b="0"/>
              <a:t>='Just hacking again', votes=0)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70814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Choice objects have API access to their related Question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c.question</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&lt;Question: What's up?&gt;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And vice versa: Question objects get access to Choice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q.choice_set.all</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[&lt;Choice: Not much&gt;, &lt;Choice: The sky&gt;, &lt;Choice: Just hacking again&gt;]&gt;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q.choice_set.count</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312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Playing with the API(Continued)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these changes and start a new Python interactive shell by running python manage.py shell again: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The API automatically follows relationships as far as you need.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Use double underscores to separate relationships.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This works as many levels deep as you want; there's no limit.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Find all Choices for any question whose </a:t>
            </a:r>
            <a:r>
              <a:rPr lang="en-US" b="0" err="1"/>
              <a:t>pub_date</a:t>
            </a:r>
            <a:r>
              <a:rPr lang="en-US" b="0"/>
              <a:t> is in this year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(reusing the '</a:t>
            </a:r>
            <a:r>
              <a:rPr lang="en-US" b="0" err="1"/>
              <a:t>current_year</a:t>
            </a:r>
            <a:r>
              <a:rPr lang="en-US" b="0"/>
              <a:t>' variable we created above).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Choice.objects.filter</a:t>
            </a:r>
            <a:r>
              <a:rPr lang="en-US" b="0"/>
              <a:t>(</a:t>
            </a:r>
            <a:r>
              <a:rPr lang="en-US" b="0" err="1"/>
              <a:t>question__pub_date__year</a:t>
            </a:r>
            <a:r>
              <a:rPr lang="en-US" b="0"/>
              <a:t>=</a:t>
            </a:r>
            <a:r>
              <a:rPr lang="en-US" b="0" err="1"/>
              <a:t>current_year</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&lt;</a:t>
            </a:r>
            <a:r>
              <a:rPr lang="en-US" b="0" err="1"/>
              <a:t>QuerySet</a:t>
            </a:r>
            <a:r>
              <a:rPr lang="en-US" b="0"/>
              <a:t> [&lt;Choice: Not much&gt;, &lt;Choice: The sky&gt;, &lt;Choice: Just hacking again&gt;]&gt;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Let's delete one of the choices. Use delete() for that.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c = </a:t>
            </a:r>
            <a:r>
              <a:rPr lang="en-US" b="0" err="1"/>
              <a:t>q.choice_set.filter</a:t>
            </a:r>
            <a:r>
              <a:rPr lang="en-US" b="0"/>
              <a:t>(choice_text__</a:t>
            </a:r>
            <a:r>
              <a:rPr lang="en-US" b="0" err="1"/>
              <a:t>startswith</a:t>
            </a:r>
            <a:r>
              <a:rPr lang="en-US" b="0"/>
              <a:t>='Just hacking')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&gt;&gt;&gt; </a:t>
            </a:r>
            <a:r>
              <a:rPr lang="en-US" b="0" err="1"/>
              <a:t>c.delete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26120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Django Admin </a:t>
            </a:r>
            <a:endParaRPr lang="en-US"/>
          </a:p>
          <a:p>
            <a:pPr marL="0" indent="0">
              <a:buNone/>
              <a:defRPr/>
            </a:pPr>
            <a:r>
              <a:rPr lang="en-US" b="1"/>
              <a:t>---------------------------------------------------------------------</a:t>
            </a:r>
          </a:p>
          <a:p>
            <a:pPr marL="0" indent="0">
              <a:buNone/>
              <a:defRPr/>
            </a:pPr>
            <a:endParaRPr lang="en-US" b="1"/>
          </a:p>
          <a:p>
            <a:pPr marL="0" indent="0">
              <a:buNone/>
              <a:defRPr/>
            </a:pPr>
            <a:r>
              <a:rPr lang="en-US"/>
              <a:t>The Django Admin is </a:t>
            </a:r>
            <a:r>
              <a:rPr lang="en-US" b="0"/>
              <a:t>a </a:t>
            </a:r>
            <a:r>
              <a:rPr lang="en-US"/>
              <a:t>powerful feature provided </a:t>
            </a:r>
            <a:r>
              <a:rPr lang="en-US" b="0"/>
              <a:t>by </a:t>
            </a:r>
            <a:r>
              <a:rPr lang="en-US"/>
              <a:t>the Django framework that allows </a:t>
            </a:r>
            <a:r>
              <a:rPr lang="en-US" b="0"/>
              <a:t>you to </a:t>
            </a:r>
            <a:r>
              <a:rPr lang="en-US"/>
              <a:t>create a web-based administrative interface for managing your application's data</a:t>
            </a:r>
            <a:r>
              <a:rPr lang="en-US" b="0"/>
              <a:t>.</a:t>
            </a:r>
            <a:r>
              <a:rPr lang="en-US"/>
              <a:t> It offers a user-friendly way to perform tasks such </a:t>
            </a:r>
            <a:r>
              <a:rPr lang="en-US" b="0"/>
              <a:t>as </a:t>
            </a:r>
            <a:r>
              <a:rPr lang="en-US"/>
              <a:t>creating, reading, updating, and deleting (CRUD operations) data stored </a:t>
            </a:r>
            <a:r>
              <a:rPr lang="en-US" b="0"/>
              <a:t>in </a:t>
            </a:r>
            <a:r>
              <a:rPr lang="en-US"/>
              <a:t>your database</a:t>
            </a:r>
            <a:r>
              <a:rPr lang="en-US" b="0"/>
              <a:t>. The </a:t>
            </a:r>
            <a:r>
              <a:rPr lang="en-US"/>
              <a:t>Django Admin is automatically generated based on your models and their configurations</a:t>
            </a:r>
            <a:r>
              <a:rPr lang="en-US" b="0"/>
              <a:t>.</a:t>
            </a:r>
            <a:endParaRPr lang="en-US"/>
          </a:p>
          <a:p>
            <a:pPr marL="0" indent="0">
              <a:buNone/>
              <a:defRPr/>
            </a:pPr>
            <a:endParaRPr lang="en-US"/>
          </a:p>
          <a:p>
            <a:pPr>
              <a:buNone/>
              <a:defRPr/>
            </a:pPr>
            <a:r>
              <a:rPr lang="en-US" b="1"/>
              <a:t>Using the Django Admin:</a:t>
            </a:r>
            <a:endParaRPr lang="en-US"/>
          </a:p>
          <a:p>
            <a:pPr marL="171450" indent="-171450">
              <a:defRPr/>
            </a:pPr>
            <a:r>
              <a:rPr lang="en-US" b="1"/>
              <a:t>Register Models:</a:t>
            </a:r>
            <a:r>
              <a:rPr lang="en-US"/>
              <a:t> To make your models accessible through the admin interface, you need to register them in your app's </a:t>
            </a:r>
            <a:r>
              <a:rPr lang="en-US" b="1"/>
              <a:t>admin.py</a:t>
            </a:r>
            <a:r>
              <a:rPr lang="en-US"/>
              <a:t> file. Import your models and use the </a:t>
            </a:r>
            <a:r>
              <a:rPr lang="en-US" b="1" err="1"/>
              <a:t>admin.site.register</a:t>
            </a:r>
            <a:r>
              <a:rPr lang="en-US" b="1"/>
              <a:t>()</a:t>
            </a:r>
            <a:r>
              <a:rPr lang="en-US"/>
              <a:t> function.</a:t>
            </a:r>
          </a:p>
          <a:p>
            <a:pPr marL="171450" indent="-171450">
              <a:defRPr/>
            </a:pPr>
            <a:r>
              <a:rPr lang="en-US" b="1"/>
              <a:t>Superuser Access:</a:t>
            </a:r>
            <a:r>
              <a:rPr lang="en-US"/>
              <a:t> To access the admin panel, you need to have superuser privileges. Create a superuser account using the </a:t>
            </a:r>
            <a:r>
              <a:rPr lang="en-US" b="1" err="1"/>
              <a:t>createsuperuser</a:t>
            </a:r>
            <a:r>
              <a:rPr lang="en-US"/>
              <a:t> management command.</a:t>
            </a:r>
          </a:p>
          <a:p>
            <a:pPr marL="171450" indent="-171450">
              <a:defRPr/>
            </a:pPr>
            <a:r>
              <a:rPr lang="en-US" b="1"/>
              <a:t>Access the Admin Panel:</a:t>
            </a:r>
            <a:r>
              <a:rPr lang="en-US"/>
              <a:t> Once your superuser account is created, you can access the admin panel by going to the </a:t>
            </a:r>
            <a:r>
              <a:rPr lang="en-US" b="1"/>
              <a:t>/admin/</a:t>
            </a:r>
            <a:r>
              <a:rPr lang="en-US"/>
              <a:t> URL of your development server.</a:t>
            </a:r>
          </a:p>
          <a:p>
            <a:pPr marL="171450" indent="-171450">
              <a:defRPr/>
            </a:pPr>
            <a:r>
              <a:rPr lang="en-US" b="1"/>
              <a:t>Perform CRUD Operations:</a:t>
            </a:r>
            <a:r>
              <a:rPr lang="en-US"/>
              <a:t> In the admin panel, you can add new objects, edit existing ones, and delete records. You can also view lists of records and filter them based on different criteria.</a:t>
            </a:r>
          </a:p>
          <a:p>
            <a:pPr marL="0" indent="0">
              <a:buNone/>
              <a:defRPr/>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13444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Creating an admin user(Continued)</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Email address: admin@example.com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final step is to enter your password. You will be asked to enter your password twice, the second time as a confirmation of the first.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Password: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Password (again):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Superuser created successfully</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32626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a:t>
            </a:r>
            <a:r>
              <a:rPr lang="en-US" b="1"/>
              <a:t>Introducing the Django Admin</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Start the development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Django admin site is activated by default. Let’s start the development server and explore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the server is not running start it like so: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&gt;python manage.py </a:t>
            </a:r>
            <a:r>
              <a:rPr lang="en-US" b="0" err="1"/>
              <a:t>runserver</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open a web browser and go to “/admin/” on your local domain – e.g., http://127.0.0.1:8000/admin/. You should see the admin’s login screen: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Since translation is turned on by default, if you set LANGUAGE_CODE, the login screen will be displayed in the given language (if Django has appropriate translations).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78550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and showing the students about </a:t>
            </a:r>
            <a:r>
              <a:rPr lang="en-US" b="1"/>
              <a:t>Introducing the Django Admin</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indent="0">
              <a:buNone/>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Enter the admin site: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Now, try logging in with the superuser account you created in the previous step. You should see the Django admin index page: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should see a few types of editable content: groups and users. They are provided by </a:t>
            </a:r>
            <a:r>
              <a:rPr lang="en-US" b="0" err="1"/>
              <a:t>django.contrib.auth</a:t>
            </a:r>
            <a:r>
              <a:rPr lang="en-US" b="0"/>
              <a:t>, the authentication framework shipped by Django.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02110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a:t>
            </a:r>
            <a:r>
              <a:rPr lang="en-US" b="1"/>
              <a:t>Introducing the Django Admin</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Make the poll app modifiable in the admin: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But where’s our poll app? It’s not displayed on the admin index page.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Only one more thing to do: we need to tell the admin that Question objects have an admin interface. To do this, open the polls/admin.py file, and edit it to look like this: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django.contrib</a:t>
            </a:r>
            <a:r>
              <a:rPr lang="en-US" b="0"/>
              <a:t> import admin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.models import 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admin.site.register</a:t>
            </a:r>
            <a:r>
              <a:rPr lang="en-US" b="0"/>
              <a:t>(Question)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0678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Introducing the Django Admin</a:t>
            </a:r>
            <a:endParaRPr lang="en-US"/>
          </a:p>
          <a:p>
            <a:pPr marL="0" indent="0">
              <a:buNone/>
              <a:defRPr/>
            </a:pPr>
            <a:r>
              <a:rPr lang="en-US"/>
              <a:t>---------------------------------------------------------------</a:t>
            </a:r>
          </a:p>
          <a:p>
            <a:pPr marL="0" indent="0">
              <a:buNone/>
              <a:defRPr/>
            </a:pPr>
            <a:endParaRPr lang="en-US"/>
          </a:p>
          <a:p>
            <a:pPr marL="0" indent="0">
              <a:buNone/>
              <a:defRPr/>
            </a:pPr>
            <a:r>
              <a:rPr lang="en-US"/>
              <a:t>! The </a:t>
            </a:r>
            <a:r>
              <a:rPr lang="en-US" b="0"/>
              <a:t>free admin functionality</a:t>
            </a:r>
            <a:r>
              <a:rPr lang="en-US"/>
              <a:t> in Django refers to the built-in administrative interface </a:t>
            </a:r>
            <a:r>
              <a:rPr lang="en-US" b="0"/>
              <a:t>that Django </a:t>
            </a:r>
            <a:r>
              <a:rPr lang="en-US"/>
              <a:t>provides out of </a:t>
            </a:r>
            <a:r>
              <a:rPr lang="en-US" b="0"/>
              <a:t>the </a:t>
            </a:r>
            <a:r>
              <a:rPr lang="en-US"/>
              <a:t>box. This interface allows you to perform various administrative tasks related to managing data stored in your application's database</a:t>
            </a:r>
            <a:r>
              <a:rPr lang="en-US" b="0"/>
              <a:t>.</a:t>
            </a:r>
            <a:r>
              <a:rPr lang="en-US"/>
              <a:t> </a:t>
            </a:r>
          </a:p>
          <a:p>
            <a:pPr marL="0" indent="0">
              <a:buNone/>
              <a:defRPr/>
            </a:pPr>
            <a:r>
              <a:rPr lang="en-US" b="1"/>
              <a:t>1. Authentication and Access:</a:t>
            </a:r>
            <a:endParaRPr lang="en-US"/>
          </a:p>
          <a:p>
            <a:pPr marL="0" indent="0">
              <a:buNone/>
              <a:defRPr/>
            </a:pPr>
            <a:r>
              <a:rPr lang="en-US" b="1"/>
              <a:t>Model Listing and Filtering:</a:t>
            </a:r>
          </a:p>
          <a:p>
            <a:pPr marL="0" indent="0">
              <a:buNone/>
              <a:defRPr/>
            </a:pPr>
            <a:r>
              <a:rPr lang="en-US" b="1"/>
              <a:t>Adding New Records:</a:t>
            </a:r>
          </a:p>
          <a:p>
            <a:pPr marL="0" indent="0">
              <a:buNone/>
              <a:defRPr/>
            </a:pPr>
            <a:r>
              <a:rPr lang="en-US" b="1"/>
              <a:t>Viewing and Editing Records:</a:t>
            </a:r>
          </a:p>
          <a:p>
            <a:pPr marL="0" indent="0">
              <a:buNone/>
              <a:defRPr/>
            </a:pPr>
            <a:r>
              <a:rPr lang="en-US" b="1"/>
              <a:t>Inline Editing (Inline Forms):</a:t>
            </a:r>
          </a:p>
          <a:p>
            <a:pPr marL="0" indent="0">
              <a:buNone/>
              <a:defRPr/>
            </a:pPr>
            <a:r>
              <a:rPr lang="en-US" b="1"/>
              <a:t>Bulk Actions:</a:t>
            </a:r>
          </a:p>
          <a:p>
            <a:pPr marL="0" indent="0">
              <a:buNone/>
              <a:defRPr/>
            </a:pPr>
            <a:r>
              <a:rPr lang="en-US" b="1"/>
              <a:t>Model Relationships:</a:t>
            </a: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5274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the students about the Django framework</a:t>
            </a:r>
            <a:endParaRPr lang="en-US"/>
          </a:p>
          <a:p>
            <a:pPr marL="0" indent="0">
              <a:buNone/>
            </a:pPr>
            <a:r>
              <a:rPr lang="en" b="1"/>
              <a:t>---------------------------------------------------</a:t>
            </a:r>
            <a:endParaRPr lang="en-US"/>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0">
                <a:solidFill>
                  <a:srgbClr val="213163"/>
                </a:solidFill>
              </a:rPr>
              <a:t>Django is a Python-based free and open-source web framework that follows the model–views- template(MVT) architectural pattern.</a:t>
            </a:r>
          </a:p>
          <a:p>
            <a:pPr marL="0" lvl="0" indent="0" algn="l" rtl="0">
              <a:lnSpc>
                <a:spcPct val="100000"/>
              </a:lnSpc>
              <a:spcBef>
                <a:spcPts val="0"/>
              </a:spcBef>
              <a:spcAft>
                <a:spcPts val="0"/>
              </a:spcAft>
              <a:buSzPts val="1100"/>
              <a:buNone/>
            </a:pPr>
            <a:r>
              <a:rPr lang="en-US" sz="1100" b="0">
                <a:solidFill>
                  <a:srgbClr val="213163"/>
                </a:solidFill>
              </a:rPr>
              <a:t>Django's primary goal is to ease the creation of complex, database-driven websites. </a:t>
            </a:r>
          </a:p>
          <a:p>
            <a:pPr marL="0" lvl="0" indent="0" algn="l" rtl="0">
              <a:lnSpc>
                <a:spcPct val="100000"/>
              </a:lnSpc>
              <a:spcBef>
                <a:spcPts val="0"/>
              </a:spcBef>
              <a:spcAft>
                <a:spcPts val="0"/>
              </a:spcAft>
              <a:buSzPts val="1100"/>
              <a:buNone/>
            </a:pPr>
            <a:r>
              <a:rPr lang="en-US" sz="1100" b="0">
                <a:solidFill>
                  <a:srgbClr val="213163"/>
                </a:solidFill>
              </a:rPr>
              <a:t>The framework emphasizes reusability and "pluggability" of components, less code, low coupling, rapid development, and the principle of don't repeat yourself.</a:t>
            </a:r>
          </a:p>
          <a:p>
            <a:pPr marL="0" indent="0">
              <a:buNone/>
            </a:pPr>
            <a:endParaRPr lang="en-US">
              <a:solidFill>
                <a:srgbClr val="213163"/>
              </a:solidFill>
            </a:endParaRPr>
          </a:p>
          <a:p>
            <a:pPr marL="0" indent="0">
              <a:buNone/>
            </a:pPr>
            <a:r>
              <a:rPr lang="en-US"/>
              <a:t>Django is a high-level, open-source web framework written in Python that makes it easier to build web applications quickly and efficiently. It follows the Model-View-Template (MVT) architectural pattern, which is similar to the more common Model-View-Controller (MVC) pattern. Django provides a wide range of tools and libraries that simplify various aspects of web development, allowing developers to focus on building robust and feature-rich applications.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8326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Explore the free admin functionality</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indent="0">
              <a:buNone/>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This page displays all the questions in the database and lets you choose one to change it. There’s the “What’s up?” question we created earlier: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Click the “What’s up?” question to edit it: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43709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Explore the free admin functionality</a:t>
            </a:r>
            <a:endParaRPr lang="en-US"/>
          </a:p>
          <a:p>
            <a:pPr marL="0" indent="0">
              <a:buNone/>
              <a:defRPr/>
            </a:pPr>
            <a:r>
              <a:rPr lang="en-US" b="1"/>
              <a:t>---------------------------------------------------------------------</a:t>
            </a:r>
            <a:endParaRPr lang="en-US"/>
          </a:p>
          <a:p>
            <a:pPr marL="0" indent="0">
              <a:buNone/>
              <a:defRPr/>
            </a:pPr>
            <a:endParaRPr lang="en-US"/>
          </a:p>
          <a:p>
            <a:pPr marL="0" indent="0">
              <a:buNone/>
              <a:defRPr/>
            </a:pPr>
            <a:r>
              <a:rPr lang="en-US"/>
              <a:t>Editing questions using the Django Admin functionality is straightforward and follows the general CRUD (Create, Read, Update, Delete) pattern. Let's assume you have a Django app named </a:t>
            </a:r>
            <a:r>
              <a:rPr lang="en-US" b="1"/>
              <a:t>polls</a:t>
            </a:r>
            <a:r>
              <a:rPr lang="en-US"/>
              <a:t> and you want to edit questions using the Django Admin.</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0342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Explore the free admin functionality</a:t>
            </a:r>
            <a:endParaRPr lang="en-US"/>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r>
              <a:rPr lang="en-US" b="1"/>
              <a:t>Things to note here:</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form is automatically generated from the Question model.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different model field types (</a:t>
            </a:r>
            <a:r>
              <a:rPr lang="en-US" b="0" err="1"/>
              <a:t>DateTimeField</a:t>
            </a:r>
            <a:r>
              <a:rPr lang="en-US" b="0"/>
              <a:t>, </a:t>
            </a:r>
            <a:r>
              <a:rPr lang="en-US" b="0" err="1"/>
              <a:t>CharField</a:t>
            </a:r>
            <a:r>
              <a:rPr lang="en-US" b="0"/>
              <a:t>) correspond to the appropriate HTML input widget. Each type of field knows how to display itself in the Django admin.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Each </a:t>
            </a:r>
            <a:r>
              <a:rPr lang="en-US" b="0" err="1"/>
              <a:t>DateTimeField</a:t>
            </a:r>
            <a:r>
              <a:rPr lang="en-US" b="0"/>
              <a:t> gets free JavaScript shortcuts. Dates get a “Today” shortcut and calendar popup, and times get a “Now” shortcut and a convenient popup that lists commonly entered times.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34517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Introducing the Django Admin</a:t>
            </a:r>
            <a:endParaRPr lang="en-US"/>
          </a:p>
          <a:p>
            <a:pPr marL="0" indent="0">
              <a:buNone/>
              <a:defRPr/>
            </a:pPr>
            <a:r>
              <a:rPr lang="en-US" b="1"/>
              <a:t>---------------------------------------------------------------------</a:t>
            </a:r>
            <a:endParaRPr lang="en-US"/>
          </a:p>
          <a:p>
            <a:pPr marL="0" marR="0" lvl="0" indent="0" algn="l" defTabSz="914400">
              <a:lnSpc>
                <a:spcPct val="100000"/>
              </a:lnSpc>
              <a:spcBef>
                <a:spcPts val="0"/>
              </a:spcBef>
              <a:spcAft>
                <a:spcPts val="0"/>
              </a:spcAft>
              <a:buSzPts val="1100"/>
              <a:buFont typeface="Arial"/>
              <a:buNone/>
              <a:tabLst/>
              <a:defRPr/>
            </a:pPr>
            <a:r>
              <a:rPr lang="en-US" b="1"/>
              <a:t>Introducing the Django Admin</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Things to note here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bottom part of the page gives you a couple of options: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 Saves changes and returns to the change-list page for this type of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and continue editing – Saves changes and reloads the admin page for this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Save and add another – Saves changes and loads a new, blank form for this type of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Delete – Displays a delete confirmation page.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6078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Views</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indent="0">
              <a:buNone/>
              <a:defRPr/>
            </a:pPr>
            <a:endParaRPr lang="en-US" b="1"/>
          </a:p>
          <a:p>
            <a:pPr marL="0" indent="0">
              <a:buNone/>
              <a:defRPr/>
            </a:pPr>
            <a:r>
              <a:rPr lang="en-US" b="1"/>
              <a:t>Views:</a:t>
            </a:r>
            <a:r>
              <a:rPr lang="en-US"/>
              <a:t> Views in Django are Python functions or classes that handle incoming HTTP requests and return appropriate responses. A view receives a request, processes the necessary data, and returns an </a:t>
            </a:r>
            <a:r>
              <a:rPr lang="en-US" b="1" err="1"/>
              <a:t>HttpResponse</a:t>
            </a:r>
            <a:r>
              <a:rPr lang="en-US"/>
              <a:t> or another type of response (e.g., redirect, JSON). Views are the logic behind your web application's behavior.</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A view function, or view for short, is a Python function that takes a web request and returns a web response.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This response can be the HTML contents of a web page, or a redirect, or a 404 error, or an XML document, or an image , or anything that a web browser can display.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The convention is to put views in a file called views.py file in your project or application directory.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For example, many web frameworks provide libraries for database access, templating frameworks, and session management, and they often promote code reuse. Although they often target development of dynamic web sites, they are also applicable to static websites.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61770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Views</a:t>
            </a:r>
            <a:endParaRPr lang="en-US"/>
          </a:p>
          <a:p>
            <a:pPr marL="0" indent="0">
              <a:buNone/>
              <a:defRPr/>
            </a:pPr>
            <a:r>
              <a:rPr lang="en-US" b="1"/>
              <a:t>-------------------------------------------------------------------</a:t>
            </a:r>
            <a:endParaRPr lang="en-US"/>
          </a:p>
          <a:p>
            <a:pPr marL="0" indent="0">
              <a:buNone/>
              <a:defRPr/>
            </a:pPr>
            <a:endParaRPr lang="en-US" b="1"/>
          </a:p>
          <a:p>
            <a:pPr marL="0" marR="0" lvl="0" indent="0" algn="l" defTabSz="914400">
              <a:lnSpc>
                <a:spcPct val="100000"/>
              </a:lnSpc>
              <a:spcBef>
                <a:spcPts val="0"/>
              </a:spcBef>
              <a:spcAft>
                <a:spcPts val="0"/>
              </a:spcAft>
              <a:buSzPts val="1100"/>
              <a:buFont typeface="Arial"/>
              <a:buNone/>
              <a:tabLst/>
              <a:defRPr/>
            </a:pPr>
            <a:r>
              <a:rPr lang="en-US" b="0"/>
              <a:t>Here’s a view that returns the current date and time, as an HTML document: </a:t>
            </a:r>
            <a:r>
              <a:rPr lang="en-US" b="0" err="1"/>
              <a:t>learndjango</a:t>
            </a:r>
            <a:r>
              <a:rPr lang="en-US" b="0"/>
              <a:t>/ views.py</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import Http Response from </a:t>
            </a:r>
            <a:r>
              <a:rPr lang="en-US" b="0" err="1"/>
              <a:t>django</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from </a:t>
            </a:r>
            <a:r>
              <a:rPr lang="en-US" b="0" err="1"/>
              <a:t>django.http</a:t>
            </a:r>
            <a:r>
              <a:rPr lang="en-US" b="0"/>
              <a:t> import HttpResponse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get datetime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import datetime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create a function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def </a:t>
            </a:r>
            <a:r>
              <a:rPr lang="en-US" b="0" err="1"/>
              <a:t>date_view</a:t>
            </a:r>
            <a:r>
              <a:rPr lang="en-US" b="0"/>
              <a:t>(request):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fetch date and time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now = </a:t>
            </a:r>
            <a:r>
              <a:rPr lang="en-US" b="0" err="1"/>
              <a:t>datetime.datetime.now</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convert to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html = "Time is {}".format(now)</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 return 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return HttpResponse(html)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64008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Creating simple View: Example Explanation</a:t>
            </a:r>
            <a:endParaRPr lang="en"/>
          </a:p>
          <a:p>
            <a:pPr marL="0" marR="0" lvl="0" indent="0" algn="l" defTabSz="914400">
              <a:lnSpc>
                <a:spcPct val="100000"/>
              </a:lnSpc>
              <a:spcBef>
                <a:spcPts val="0"/>
              </a:spcBef>
              <a:spcAft>
                <a:spcPts val="0"/>
              </a:spcAft>
              <a:buNone/>
              <a:tabLst/>
              <a:defRPr/>
            </a:pPr>
            <a:r>
              <a:rPr lang="en-US" b="1"/>
              <a:t>-------------------------------------------------------------------</a:t>
            </a:r>
            <a:endParaRPr lang="en-US" b="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First, we import the class HttpResponse from the </a:t>
            </a:r>
            <a:r>
              <a:rPr lang="en-US" b="0" err="1"/>
              <a:t>django.http</a:t>
            </a:r>
            <a:r>
              <a:rPr lang="en-US" b="0"/>
              <a:t> module, along with Python’s datetime library.</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Next, we define a function called </a:t>
            </a:r>
            <a:r>
              <a:rPr lang="en-US" b="0" err="1"/>
              <a:t>date_view</a:t>
            </a:r>
            <a:r>
              <a:rPr lang="en-US" b="0"/>
              <a:t>. This is the view function. Each view function takes an HttpRequest object as its first parameter, which is typically named request.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a:t>The view returns an HttpResponse object that contains the generated response. Each view function is responsible for returning an HttpResponse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96589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URL Mapping : Example  </a:t>
            </a:r>
            <a:endParaRPr lang="en-US"/>
          </a:p>
          <a:p>
            <a:pPr marL="0" marR="0" lvl="0" indent="0" algn="l" defTabSz="914400">
              <a:lnSpc>
                <a:spcPct val="100000"/>
              </a:lnSpc>
              <a:spcBef>
                <a:spcPts val="0"/>
              </a:spcBef>
              <a:spcAft>
                <a:spcPts val="0"/>
              </a:spcAft>
              <a:buSzPts val="1100"/>
              <a:buFont typeface="Arial"/>
              <a:buNone/>
              <a:tabLst/>
              <a:defRPr/>
            </a:pPr>
            <a:r>
              <a:rPr lang="en-US" b="1"/>
              <a:t>-------------------------------------------------------------------------------</a:t>
            </a:r>
          </a:p>
          <a:p>
            <a:pPr marL="0" indent="0">
              <a:buNone/>
              <a:defRPr/>
            </a:pPr>
            <a:endParaRPr lang="en-US" b="1"/>
          </a:p>
          <a:p>
            <a:pPr marL="0" indent="0">
              <a:buNone/>
              <a:defRPr/>
            </a:pPr>
            <a:r>
              <a:rPr lang="en-US" b="1"/>
              <a:t>URL Mapping:</a:t>
            </a:r>
            <a:r>
              <a:rPr lang="en-US"/>
              <a:t> URL mapping (routing) is the process of associating URLs with specific views in your application. In Django, you define URL patterns using regular expressions or path converters to map URLs to corresponding views.</a:t>
            </a:r>
          </a:p>
          <a:p>
            <a:pPr marL="0" indent="0">
              <a:buNone/>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Let’s get this view to working, in learndjango/urls.py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Refer above program.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20488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Output for </a:t>
            </a:r>
            <a:r>
              <a:rPr lang="en-US" b="1" err="1"/>
              <a:t>DateTime</a:t>
            </a:r>
            <a:r>
              <a:rPr lang="en-US" b="1"/>
              <a:t> example</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b="0"/>
              <a:t>Now, visit http://127.0.0.1:8000/</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b="0"/>
              <a:t> For the result see the image on slide.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39493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r>
              <a:rPr lang="en-US" b="1"/>
              <a:t> &amp; </a:t>
            </a:r>
            <a:r>
              <a:rPr lang="en-US" b="1" err="1"/>
              <a:t>HttpResponse</a:t>
            </a:r>
            <a:endParaRPr lang="en-US" err="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Request and response objects : Overview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Django uses request and response objects to pass state through the system.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When a page is requested, Django creates an HttpRequest object that contains metadata about the request. Then Django loads the appropriate view, passing the HttpRequest as the first argument to the view function. Each view is responsible for returning an HttpResponse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386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a:t>In this slide - Trainer will  briefing  the students about the </a:t>
            </a:r>
            <a:r>
              <a:rPr lang="en-US" b="1"/>
              <a:t>Django Features</a:t>
            </a:r>
            <a:endParaRPr lang="en-US"/>
          </a:p>
          <a:p>
            <a:pPr marL="0" indent="0">
              <a:buNone/>
            </a:pPr>
            <a:r>
              <a:rPr lang="en" b="1"/>
              <a:t>---------------------------------------------------</a:t>
            </a:r>
            <a:endParaRPr lang="en-US"/>
          </a:p>
          <a:p>
            <a:pPr marL="0" lvl="0" indent="0" algn="l">
              <a:lnSpc>
                <a:spcPct val="100000"/>
              </a:lnSpc>
              <a:spcBef>
                <a:spcPts val="0"/>
              </a:spcBef>
              <a:spcAft>
                <a:spcPts val="0"/>
              </a:spcAft>
              <a:buSzPts val="1100"/>
              <a:buNone/>
            </a:pPr>
            <a:endParaRPr lang="en-US" b="1">
              <a:solidFill>
                <a:srgbClr val="213163"/>
              </a:solidFill>
            </a:endParaRPr>
          </a:p>
          <a:p>
            <a:pPr marL="0" lvl="0" indent="0" algn="l" rtl="0">
              <a:lnSpc>
                <a:spcPct val="100000"/>
              </a:lnSpc>
              <a:spcBef>
                <a:spcPts val="0"/>
              </a:spcBef>
              <a:spcAft>
                <a:spcPts val="0"/>
              </a:spcAft>
              <a:buSzPts val="1100"/>
              <a:buNone/>
            </a:pPr>
            <a:endParaRPr lang="en-US" sz="1100" b="1">
              <a:solidFill>
                <a:srgbClr val="213163"/>
              </a:solidFill>
            </a:endParaRPr>
          </a:p>
          <a:p>
            <a:pPr marL="0" lvl="0" indent="0" algn="l" rtl="0">
              <a:lnSpc>
                <a:spcPct val="100000"/>
              </a:lnSpc>
              <a:spcBef>
                <a:spcPts val="0"/>
              </a:spcBef>
              <a:spcAft>
                <a:spcPts val="0"/>
              </a:spcAft>
              <a:buSzPts val="1100"/>
              <a:buNone/>
            </a:pPr>
            <a:r>
              <a:rPr lang="en-US" sz="1100" b="1">
                <a:solidFill>
                  <a:srgbClr val="213163"/>
                </a:solidFill>
              </a:rPr>
              <a:t>Versatility of Django</a:t>
            </a:r>
            <a:br>
              <a:rPr lang="en-US" sz="1100" b="1">
                <a:solidFill>
                  <a:srgbClr val="213163"/>
                </a:solidFill>
              </a:rPr>
            </a:br>
            <a:r>
              <a:rPr lang="en-US" sz="1100" b="0">
                <a:solidFill>
                  <a:srgbClr val="213163"/>
                </a:solidFill>
              </a:rPr>
              <a:t>Django can build almost any type of website. It can also work with any client-side framework and can deliver content in any format such as HTML, JSON, XML etc. Some sites which can be built using Django are wikis, social networks, new sites etc.</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1">
                <a:solidFill>
                  <a:srgbClr val="213163"/>
                </a:solidFill>
              </a:rPr>
              <a:t>Security</a:t>
            </a:r>
            <a:br>
              <a:rPr lang="en-US" sz="1100" b="1">
                <a:solidFill>
                  <a:srgbClr val="213163"/>
                </a:solidFill>
              </a:rPr>
            </a:br>
            <a:r>
              <a:rPr lang="en-US" sz="1100" b="0">
                <a:solidFill>
                  <a:srgbClr val="213163"/>
                </a:solidFill>
              </a:rPr>
              <a:t>Since Django framework is made for making web development easy, it has been engineered in such a way that it automatically do the right things to protect the website. For example, In the Django framework instead of putting a password in cookies, the hashed password is stored in it so that it can’t be fetched easily by hackers.</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1">
                <a:solidFill>
                  <a:srgbClr val="213163"/>
                </a:solidFill>
              </a:rPr>
              <a:t>Scalability</a:t>
            </a:r>
            <a:br>
              <a:rPr lang="en-US" sz="1100" b="1">
                <a:solidFill>
                  <a:srgbClr val="213163"/>
                </a:solidFill>
              </a:rPr>
            </a:br>
            <a:r>
              <a:rPr lang="en-US" sz="1100" b="0">
                <a:solidFill>
                  <a:srgbClr val="213163"/>
                </a:solidFill>
              </a:rPr>
              <a:t>Django web nodes have no stored state, they scale horizontally – just fire up more of them when you need them. Being able to do this is the essence of good scalability. Instagram and Disqus are two Django based products that have millions of active users, this is taken as an example of the scalability of Django.</a:t>
            </a:r>
          </a:p>
          <a:p>
            <a:pPr marL="0" lvl="0" indent="0" algn="l" rtl="0">
              <a:lnSpc>
                <a:spcPct val="100000"/>
              </a:lnSpc>
              <a:spcBef>
                <a:spcPts val="0"/>
              </a:spcBef>
              <a:spcAft>
                <a:spcPts val="0"/>
              </a:spcAft>
              <a:buSzPts val="1100"/>
              <a:buNone/>
            </a:pPr>
            <a:endParaRPr lang="en-US" sz="1100" b="0">
              <a:solidFill>
                <a:srgbClr val="213163"/>
              </a:solidFill>
            </a:endParaRPr>
          </a:p>
          <a:p>
            <a:pPr marL="0" lvl="0" indent="0" algn="l" rtl="0">
              <a:lnSpc>
                <a:spcPct val="100000"/>
              </a:lnSpc>
              <a:spcBef>
                <a:spcPts val="0"/>
              </a:spcBef>
              <a:spcAft>
                <a:spcPts val="0"/>
              </a:spcAft>
              <a:buSzPts val="1100"/>
              <a:buNone/>
            </a:pPr>
            <a:r>
              <a:rPr lang="en-US" sz="1100" b="1">
                <a:solidFill>
                  <a:srgbClr val="213163"/>
                </a:solidFill>
              </a:rPr>
              <a:t>Portability</a:t>
            </a:r>
            <a:br>
              <a:rPr lang="en-US" sz="1100" b="1">
                <a:solidFill>
                  <a:srgbClr val="213163"/>
                </a:solidFill>
              </a:rPr>
            </a:br>
            <a:r>
              <a:rPr lang="en-US" sz="1100" b="0">
                <a:solidFill>
                  <a:srgbClr val="213163"/>
                </a:solidFill>
              </a:rPr>
              <a:t>All the codes of the Django framework are written in Python, which runs on many platforms. Which leads to run Django too in many platforms such as Linux, Windows and Mac OS.</a:t>
            </a:r>
          </a:p>
          <a:p>
            <a:pPr marL="0" lvl="0" indent="0" algn="l" rtl="0">
              <a:lnSpc>
                <a:spcPct val="100000"/>
              </a:lnSpc>
              <a:spcBef>
                <a:spcPts val="0"/>
              </a:spcBef>
              <a:spcAft>
                <a:spcPts val="0"/>
              </a:spcAft>
              <a:buSzPts val="1100"/>
              <a:buNone/>
            </a:pPr>
            <a:endParaRPr lang="en-US" sz="1100" b="1">
              <a:solidFill>
                <a:srgbClr val="213163"/>
              </a:solidFill>
            </a:endParaRPr>
          </a:p>
          <a:p>
            <a:pPr marL="0" indent="0">
              <a:buNone/>
            </a:pPr>
            <a:r>
              <a:rPr lang="en-US" b="1"/>
              <a:t>URL Routing and Patterns:</a:t>
            </a:r>
            <a:r>
              <a:rPr lang="en-US"/>
              <a:t> Django provides a powerful URL routing system that helps you define patterns for the URLs in your application. This routing system maps URLs to corresponding views or functions, making it easy to organize and structure your application's URLs.</a:t>
            </a:r>
          </a:p>
          <a:p>
            <a:pPr marL="0" indent="0">
              <a:buNone/>
            </a:pPr>
            <a:r>
              <a:rPr lang="en-US" b="1"/>
              <a:t>Simplicity and Flexibility:</a:t>
            </a:r>
            <a:r>
              <a:rPr lang="en-US"/>
              <a:t> Django's URL system is designed to be simple yet versatile, allowing you to create complex URL patterns while maintaining readability and clarity.</a:t>
            </a:r>
          </a:p>
          <a:p>
            <a:pPr marL="0" indent="0">
              <a:buNone/>
            </a:pPr>
            <a:r>
              <a:rPr lang="en-US" b="1"/>
              <a:t>Rapid Development:</a:t>
            </a:r>
            <a:r>
              <a:rPr lang="en-US"/>
              <a:t> Django's built-in features and conventions promote rapid development by minimizing the need to write repetitive code and providing solutions for common tasks.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72305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p>
          <a:p>
            <a:pPr marL="0" indent="0">
              <a:buNone/>
              <a:defRPr/>
            </a:pPr>
            <a:r>
              <a:rPr lang="en-US" b="1"/>
              <a:t>-----------------------------------------------------------------------------------</a:t>
            </a:r>
          </a:p>
          <a:p>
            <a:pPr marL="0" indent="0">
              <a:buNone/>
              <a:defRPr/>
            </a:pPr>
            <a:r>
              <a:rPr lang="en-US"/>
              <a:t>he </a:t>
            </a:r>
            <a:r>
              <a:rPr lang="en-US" b="1" err="1"/>
              <a:t>HttpRequest</a:t>
            </a:r>
            <a:r>
              <a:rPr lang="en-US"/>
              <a:t> object contains various attributes that provide information about the incoming HTTP request from a client's browser. These attributes allow you to access details such as headers, parameters, cookies, and more. Here are some important attributes of the </a:t>
            </a:r>
            <a:r>
              <a:rPr lang="en-US" b="1" err="1"/>
              <a:t>HttpRequest</a:t>
            </a:r>
            <a:r>
              <a:rPr lang="en-US"/>
              <a:t> object: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class HttpRequest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Attributes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All attributes should be considered read-only, unless stated otherwise.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indent="0">
              <a:buNone/>
              <a:defRPr/>
            </a:pPr>
            <a:r>
              <a:rPr lang="en-US"/>
              <a:t>The </a:t>
            </a:r>
            <a:r>
              <a:rPr lang="en-US" b="1" err="1"/>
              <a:t>HttpRequest.scheme</a:t>
            </a:r>
            <a:r>
              <a:rPr lang="en-US"/>
              <a:t> attribute is used to retrieve </a:t>
            </a:r>
            <a:r>
              <a:rPr lang="en-US" b="0"/>
              <a:t>the scheme </a:t>
            </a:r>
            <a:r>
              <a:rPr lang="en-US"/>
              <a:t>(protocol) </a:t>
            </a:r>
            <a:r>
              <a:rPr lang="en-US" b="0"/>
              <a:t>of the </a:t>
            </a:r>
            <a:r>
              <a:rPr lang="en-US"/>
              <a:t>URL that was used to make the HTTP request. It provides information about whether the </a:t>
            </a:r>
            <a:r>
              <a:rPr lang="en-US" b="0"/>
              <a:t>request </a:t>
            </a:r>
            <a:r>
              <a:rPr lang="en-US"/>
              <a:t>was made using HTTP </a:t>
            </a:r>
            <a:r>
              <a:rPr lang="en-US" b="0"/>
              <a:t>or </a:t>
            </a:r>
            <a:r>
              <a:rPr lang="en-US"/>
              <a:t>HTTPS.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29472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HttpRequest.body</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The raw HTTP request body as a </a:t>
            </a:r>
            <a:r>
              <a:rPr lang="en-US" b="0" err="1"/>
              <a:t>bytestring</a:t>
            </a:r>
            <a:r>
              <a:rPr lang="en-US" b="0"/>
              <a:t>. This is useful for processing data in different ways than conventional HTML forms: binary images, XML payload etc. For processing conventional form data, use </a:t>
            </a:r>
            <a:r>
              <a:rPr lang="en-US" b="0" err="1"/>
              <a:t>HttpRequest.POST</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You can also read from an HttpRequest using a file-like interface with </a:t>
            </a:r>
            <a:r>
              <a:rPr lang="en-US" b="0" err="1"/>
              <a:t>HttpRequest.read</a:t>
            </a:r>
            <a:r>
              <a:rPr lang="en-US" b="0"/>
              <a:t>() or </a:t>
            </a:r>
            <a:r>
              <a:rPr lang="en-US" b="0" err="1"/>
              <a:t>HttpRequest.readline</a:t>
            </a:r>
            <a:r>
              <a:rPr lang="en-US" b="0"/>
              <a:t>(). Accessing the body attribute after reading the request with either of these I/O stream methods will produce a </a:t>
            </a:r>
            <a:r>
              <a:rPr lang="en-US" b="0" err="1"/>
              <a:t>RawPostDataException</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HttpRequest.path</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string representing the full path to the requested page, not including the scheme, domain, or query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Example: "/music/bands/</a:t>
            </a:r>
            <a:r>
              <a:rPr lang="en-US" b="0" err="1"/>
              <a:t>the_beatles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81310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HttpRequest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HttpRequest.path_info</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Under some web server configurations, the portion of the URL after the host name is split up into a script prefix portion and a path info portion. The </a:t>
            </a:r>
            <a:r>
              <a:rPr lang="en-US" b="0" err="1"/>
              <a:t>path_info</a:t>
            </a:r>
            <a:r>
              <a:rPr lang="en-US" b="0"/>
              <a:t> attribute always contains the path info portion of the path, no matter what web server is being used. Using this instead of path can make your code easier to move between test and deployment servers.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For example, if the </a:t>
            </a:r>
            <a:r>
              <a:rPr lang="en-US" b="0" err="1"/>
              <a:t>WSGIScriptAlias</a:t>
            </a:r>
            <a:r>
              <a:rPr lang="en-US" b="0"/>
              <a:t> for your application is set to "/</a:t>
            </a:r>
            <a:r>
              <a:rPr lang="en-US" b="0" err="1"/>
              <a:t>minfo</a:t>
            </a:r>
            <a:r>
              <a:rPr lang="en-US" b="0"/>
              <a:t>", then path might be "/</a:t>
            </a:r>
            <a:r>
              <a:rPr lang="en-US" b="0" err="1"/>
              <a:t>minfo</a:t>
            </a:r>
            <a:r>
              <a:rPr lang="en-US" b="0"/>
              <a:t>/music/bands/</a:t>
            </a:r>
            <a:r>
              <a:rPr lang="en-US" b="0" err="1"/>
              <a:t>the_beatles</a:t>
            </a:r>
            <a:r>
              <a:rPr lang="en-US" b="0"/>
              <a:t>/" and </a:t>
            </a:r>
            <a:r>
              <a:rPr lang="en-US" b="0" err="1"/>
              <a:t>path_info</a:t>
            </a:r>
            <a:r>
              <a:rPr lang="en-US" b="0"/>
              <a:t> would be "/music/bands/</a:t>
            </a:r>
            <a:r>
              <a:rPr lang="en-US" b="0" err="1"/>
              <a:t>the_beatles</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44367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HttpRequest</a:t>
            </a:r>
            <a:endParaRPr lang="en-US"/>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(Continued)</a:t>
            </a:r>
          </a:p>
          <a:p>
            <a:pPr marL="0" indent="0">
              <a:buNone/>
              <a:defRPr/>
            </a:pPr>
            <a:endParaRPr lang="en-US"/>
          </a:p>
          <a:p>
            <a:pPr marL="0" indent="0">
              <a:buNone/>
              <a:defRPr/>
            </a:pPr>
            <a:r>
              <a:rPr lang="en-US"/>
              <a:t>The </a:t>
            </a:r>
            <a:r>
              <a:rPr lang="en-US" b="1" err="1"/>
              <a:t>HttpRequest.method</a:t>
            </a:r>
            <a:r>
              <a:rPr lang="en-US"/>
              <a:t> attribute in Django represents the HTTP method used in the request. It indicates the type of action the client wants to perform on a resource. Common HTTP methods include </a:t>
            </a:r>
            <a:r>
              <a:rPr lang="en-US" b="1"/>
              <a:t>GET</a:t>
            </a:r>
            <a:r>
              <a:rPr lang="en-US"/>
              <a:t>, </a:t>
            </a:r>
            <a:r>
              <a:rPr lang="en-US" b="1"/>
              <a:t>POST</a:t>
            </a:r>
            <a:r>
              <a:rPr lang="en-US"/>
              <a:t>, </a:t>
            </a:r>
            <a:r>
              <a:rPr lang="en-US" b="1"/>
              <a:t>PUT</a:t>
            </a:r>
            <a:r>
              <a:rPr lang="en-US"/>
              <a:t>, </a:t>
            </a:r>
            <a:r>
              <a:rPr lang="en-US" b="1"/>
              <a:t>DELETE</a:t>
            </a:r>
            <a:r>
              <a:rPr lang="en-US"/>
              <a:t>, and more. In Django views, you can access this attribute to determine how to handle the incoming request.</a:t>
            </a:r>
          </a:p>
          <a:p>
            <a:pPr marL="0" indent="0">
              <a:buNone/>
              <a:defRPr/>
            </a:pPr>
            <a:endParaRPr lang="en-US"/>
          </a:p>
          <a:p>
            <a:pPr marL="0" marR="0" lvl="0" indent="0" algn="l" defTabSz="914400">
              <a:lnSpc>
                <a:spcPct val="100000"/>
              </a:lnSpc>
              <a:spcBef>
                <a:spcPts val="0"/>
              </a:spcBef>
              <a:spcAft>
                <a:spcPts val="0"/>
              </a:spcAft>
              <a:buSzPts val="1100"/>
              <a:buFont typeface="Arial"/>
              <a:buNone/>
              <a:tabLst/>
              <a:defRPr/>
            </a:pPr>
            <a:r>
              <a:rPr lang="en-US" b="0" err="1"/>
              <a:t>HttpRequest.method</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string representing the HTTP method used in the request. This is guaranteed to be uppercase. For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if </a:t>
            </a:r>
            <a:r>
              <a:rPr lang="en-US" b="0" err="1"/>
              <a:t>request.method</a:t>
            </a:r>
            <a:r>
              <a:rPr lang="en-US" b="0"/>
              <a:t> == 'GET':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do_something</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elif</a:t>
            </a:r>
            <a:r>
              <a:rPr lang="en-US" b="0"/>
              <a:t> </a:t>
            </a:r>
            <a:r>
              <a:rPr lang="en-US" b="0" err="1"/>
              <a:t>request.method</a:t>
            </a:r>
            <a:r>
              <a:rPr lang="en-US" b="0"/>
              <a:t> == 'POST':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    </a:t>
            </a:r>
            <a:r>
              <a:rPr lang="en-US" b="0" err="1"/>
              <a:t>do_something_else</a:t>
            </a:r>
            <a:r>
              <a:rPr lang="en-US" b="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7814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a:t>HttpRequest</a:t>
            </a:r>
            <a:endParaRPr lang="en-US"/>
          </a:p>
          <a:p>
            <a:pPr marL="0" indent="0">
              <a:buNone/>
              <a:defRPr/>
            </a:pPr>
            <a:r>
              <a:rPr lang="en-US" b="1"/>
              <a:t>--------------------------------------------------------------------------</a:t>
            </a:r>
            <a:endParaRPr lang="en-US"/>
          </a:p>
          <a:p>
            <a:pPr marL="0" indent="0">
              <a:buNone/>
              <a:defRPr/>
            </a:pPr>
            <a:r>
              <a:rPr lang="en-US" b="1"/>
              <a:t>HttpRequest.encoding:</a:t>
            </a:r>
            <a:r>
              <a:rPr lang="en-US"/>
              <a:t> The </a:t>
            </a:r>
            <a:r>
              <a:rPr lang="en-US" b="1" err="1"/>
              <a:t>HttpRequest.encoding</a:t>
            </a:r>
            <a:r>
              <a:rPr lang="en-US"/>
              <a:t> attribute represents </a:t>
            </a:r>
            <a:r>
              <a:rPr lang="en-US" b="0"/>
              <a:t>the </a:t>
            </a:r>
            <a:r>
              <a:rPr lang="en-US"/>
              <a:t>character </a:t>
            </a:r>
            <a:r>
              <a:rPr lang="en-US" b="0"/>
              <a:t>encoding used </a:t>
            </a:r>
            <a:r>
              <a:rPr lang="en-US"/>
              <a:t>in </a:t>
            </a:r>
            <a:r>
              <a:rPr lang="en-US" b="0"/>
              <a:t>the </a:t>
            </a:r>
            <a:r>
              <a:rPr lang="en-US"/>
              <a:t>request's content. This </a:t>
            </a:r>
            <a:r>
              <a:rPr lang="en-US" b="0"/>
              <a:t>is </a:t>
            </a:r>
            <a:r>
              <a:rPr lang="en-US"/>
              <a:t>especially relevant </a:t>
            </a:r>
            <a:r>
              <a:rPr lang="en-US" b="0"/>
              <a:t>when the </a:t>
            </a:r>
            <a:r>
              <a:rPr lang="en-US"/>
              <a:t>request's content contains text </a:t>
            </a:r>
            <a:r>
              <a:rPr lang="en-US" b="0"/>
              <a:t>data</a:t>
            </a:r>
            <a:r>
              <a:rPr lang="en-US"/>
              <a:t>, </a:t>
            </a:r>
            <a:r>
              <a:rPr lang="en-US" b="0"/>
              <a:t>such as form </a:t>
            </a:r>
            <a:r>
              <a:rPr lang="en-US"/>
              <a:t>submissions</a:t>
            </a:r>
            <a:r>
              <a:rPr lang="en-US" b="0"/>
              <a:t>.</a:t>
            </a:r>
            <a:r>
              <a:rPr lang="en-US"/>
              <a:t> If </a:t>
            </a:r>
            <a:r>
              <a:rPr lang="en-US" b="0"/>
              <a:t>the request</a:t>
            </a:r>
            <a:r>
              <a:rPr lang="en-US"/>
              <a:t> contains no explicit encoding</a:t>
            </a:r>
            <a:r>
              <a:rPr lang="en-US" b="0"/>
              <a:t>, </a:t>
            </a:r>
            <a:r>
              <a:rPr lang="en-US"/>
              <a:t>this attribute will default to </a:t>
            </a:r>
            <a:r>
              <a:rPr lang="en-US" b="1"/>
              <a:t>'utf-8'</a:t>
            </a:r>
            <a:r>
              <a:rPr lang="en-US"/>
              <a:t>.</a:t>
            </a:r>
          </a:p>
          <a:p>
            <a:pPr marL="0" indent="0">
              <a:buNone/>
              <a:defRPr/>
            </a:pPr>
            <a:endParaRPr lang="en-US"/>
          </a:p>
          <a:p>
            <a:pPr marL="0" indent="0">
              <a:buNone/>
              <a:defRPr/>
            </a:pPr>
            <a:r>
              <a:rPr lang="en-US" b="1" err="1"/>
              <a:t>HttpRequest.content_type</a:t>
            </a:r>
            <a:r>
              <a:rPr lang="en-US" b="1"/>
              <a:t>:</a:t>
            </a:r>
            <a:r>
              <a:rPr lang="en-US"/>
              <a:t> The </a:t>
            </a:r>
            <a:r>
              <a:rPr lang="en-US" b="1" err="1"/>
              <a:t>HttpRequest.content_type</a:t>
            </a:r>
            <a:r>
              <a:rPr lang="en-US"/>
              <a:t> attribute indicates the media type (MIME type) of the request's content. This is relevant when you're handling different types of data in your views, such as JSON, form data, or file uploads.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54860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indent="0">
              <a:buNone/>
              <a:defRPr/>
            </a:pPr>
            <a:endParaRPr lang="en-US"/>
          </a:p>
          <a:p>
            <a:pPr marL="0" indent="0">
              <a:buNone/>
              <a:defRPr/>
            </a:pPr>
            <a:r>
              <a:rPr lang="en-US"/>
              <a:t>The </a:t>
            </a:r>
            <a:r>
              <a:rPr lang="en-US" b="1" err="1"/>
              <a:t>HttpRequest.POST</a:t>
            </a:r>
            <a:r>
              <a:rPr lang="en-US"/>
              <a:t> attribute in Django is a </a:t>
            </a:r>
            <a:r>
              <a:rPr lang="en-US" b="0"/>
              <a:t>dictionary-like object that contains the data </a:t>
            </a:r>
            <a:r>
              <a:rPr lang="en-US"/>
              <a:t>sent </a:t>
            </a:r>
            <a:r>
              <a:rPr lang="en-US" b="0"/>
              <a:t>in the </a:t>
            </a:r>
            <a:r>
              <a:rPr lang="en-US"/>
              <a:t>body of a </a:t>
            </a:r>
            <a:r>
              <a:rPr lang="en-US" b="1"/>
              <a:t>POST</a:t>
            </a:r>
            <a:r>
              <a:rPr lang="en-US"/>
              <a:t> </a:t>
            </a:r>
            <a:r>
              <a:rPr lang="en-US" b="0"/>
              <a:t>request</a:t>
            </a:r>
            <a:r>
              <a:rPr lang="en-US"/>
              <a:t>. It is used to </a:t>
            </a:r>
            <a:r>
              <a:rPr lang="en-US" b="0"/>
              <a:t>access </a:t>
            </a:r>
            <a:r>
              <a:rPr lang="en-US"/>
              <a:t>form data submitted by </a:t>
            </a:r>
            <a:r>
              <a:rPr lang="en-US" b="0"/>
              <a:t>the</a:t>
            </a:r>
            <a:r>
              <a:rPr lang="en-US"/>
              <a:t> user</a:t>
            </a:r>
            <a:r>
              <a:rPr lang="en-US" b="0"/>
              <a:t>.</a:t>
            </a:r>
            <a:r>
              <a:rPr lang="en-US"/>
              <a:t> When </a:t>
            </a:r>
            <a:r>
              <a:rPr lang="en-US" b="0"/>
              <a:t>a </a:t>
            </a:r>
            <a:r>
              <a:rPr lang="en-US"/>
              <a:t>user submits </a:t>
            </a:r>
            <a:r>
              <a:rPr lang="en-US" b="0"/>
              <a:t>a form via </a:t>
            </a:r>
            <a:r>
              <a:rPr lang="en-US"/>
              <a:t>a </a:t>
            </a:r>
            <a:r>
              <a:rPr lang="en-US" b="1"/>
              <a:t>POST</a:t>
            </a:r>
            <a:r>
              <a:rPr lang="en-US"/>
              <a:t> request, </a:t>
            </a:r>
            <a:r>
              <a:rPr lang="en-US" b="0"/>
              <a:t>the form data</a:t>
            </a:r>
            <a:r>
              <a:rPr lang="en-US"/>
              <a:t> is sent in the body </a:t>
            </a:r>
            <a:r>
              <a:rPr lang="en-US" b="0"/>
              <a:t>of the request</a:t>
            </a:r>
            <a:r>
              <a:rPr lang="en-US"/>
              <a:t>, and you can access this data using the </a:t>
            </a:r>
            <a:r>
              <a:rPr lang="en-US" b="1" err="1"/>
              <a:t>HttpRequest.POST</a:t>
            </a:r>
            <a:r>
              <a:rPr lang="en-US"/>
              <a:t> attribute</a:t>
            </a:r>
            <a:r>
              <a:rPr lang="en-US" b="0"/>
              <a:t>.</a:t>
            </a: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5070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indent="0">
              <a:buNone/>
              <a:defRPr/>
            </a:pPr>
            <a:endParaRPr lang="en-US" b="1"/>
          </a:p>
          <a:p>
            <a:pPr marL="0" indent="0">
              <a:buNone/>
              <a:defRPr/>
            </a:pPr>
            <a:r>
              <a:rPr lang="en-US" b="1" err="1"/>
              <a:t>HttpRequest.content_params</a:t>
            </a:r>
            <a:r>
              <a:rPr lang="en-US" b="1"/>
              <a:t>:</a:t>
            </a:r>
            <a:r>
              <a:rPr lang="en-US"/>
              <a:t> The </a:t>
            </a:r>
            <a:r>
              <a:rPr lang="en-US" b="1" err="1"/>
              <a:t>HttpRequest.content_params</a:t>
            </a:r>
            <a:r>
              <a:rPr lang="en-US"/>
              <a:t> attribute is not a standard attribute in Django's </a:t>
            </a:r>
            <a:r>
              <a:rPr lang="en-US" b="1" err="1"/>
              <a:t>HttpRequest</a:t>
            </a:r>
            <a:r>
              <a:rPr lang="en-US"/>
              <a:t> object. Instead, you would typically access </a:t>
            </a:r>
            <a:r>
              <a:rPr lang="en-US" b="0"/>
              <a:t>parameters included in the </a:t>
            </a:r>
            <a:r>
              <a:rPr lang="en-US" b="1"/>
              <a:t>CONTENT_TYPE</a:t>
            </a:r>
            <a:r>
              <a:rPr lang="en-US" b="0"/>
              <a:t> header</a:t>
            </a:r>
            <a:r>
              <a:rPr lang="en-US"/>
              <a:t> using </a:t>
            </a:r>
            <a:r>
              <a:rPr lang="en-US" b="0"/>
              <a:t>the</a:t>
            </a:r>
            <a:r>
              <a:rPr lang="en-US"/>
              <a:t> </a:t>
            </a:r>
            <a:r>
              <a:rPr lang="en-US" b="1" err="1"/>
              <a:t>request.META</a:t>
            </a:r>
            <a:r>
              <a:rPr lang="en-US"/>
              <a:t> </a:t>
            </a:r>
            <a:r>
              <a:rPr lang="en-US" b="0"/>
              <a:t>dictionary.</a:t>
            </a:r>
            <a:endParaRPr lang="en-US"/>
          </a:p>
          <a:p>
            <a:pPr marL="0" indent="0">
              <a:buNone/>
              <a:defRPr/>
            </a:pPr>
            <a:endParaRPr lang="en-US"/>
          </a:p>
          <a:p>
            <a:pPr marL="0" indent="0">
              <a:buNone/>
              <a:defRPr/>
            </a:pPr>
            <a:r>
              <a:rPr lang="en-US" b="1" err="1"/>
              <a:t>HttpRequest.GET</a:t>
            </a:r>
            <a:r>
              <a:rPr lang="en-US" b="1"/>
              <a:t>:</a:t>
            </a:r>
            <a:r>
              <a:rPr lang="en-US"/>
              <a:t> The </a:t>
            </a:r>
            <a:r>
              <a:rPr lang="en-US" b="1" err="1"/>
              <a:t>HttpRequest.GET</a:t>
            </a:r>
            <a:r>
              <a:rPr lang="en-US"/>
              <a:t> attribute is a dictionary-like object that contains all the HTTP GET parameters sent with the request. You can access these parameters by using the </a:t>
            </a:r>
            <a:r>
              <a:rPr lang="en-US" b="1"/>
              <a:t>.get()</a:t>
            </a:r>
            <a:r>
              <a:rPr lang="en-US"/>
              <a:t> method on the </a:t>
            </a:r>
            <a:r>
              <a:rPr lang="en-US" b="1"/>
              <a:t>GET</a:t>
            </a:r>
            <a:r>
              <a:rPr lang="en-US"/>
              <a:t> attribute.</a:t>
            </a:r>
          </a:p>
          <a:p>
            <a:pPr marL="0" indent="0">
              <a:buNone/>
              <a:defRPr/>
            </a:pPr>
            <a:endParaRPr lang="en-US"/>
          </a:p>
          <a:p>
            <a:pPr marL="0" indent="0">
              <a:buNone/>
              <a:defRPr/>
            </a:pPr>
            <a:r>
              <a:rPr lang="en-US" b="1" err="1"/>
              <a:t>HttpRequest.COOKIES</a:t>
            </a:r>
            <a:r>
              <a:rPr lang="en-US" b="1"/>
              <a:t>:</a:t>
            </a:r>
            <a:r>
              <a:rPr lang="en-US"/>
              <a:t> The </a:t>
            </a:r>
            <a:r>
              <a:rPr lang="en-US" b="1" err="1"/>
              <a:t>HttpRequest.COOKIES</a:t>
            </a:r>
            <a:r>
              <a:rPr lang="en-US"/>
              <a:t> attribute is a dictionary that contains all the cookies sent by the client's browser.</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558632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indent="0">
              <a:buNone/>
              <a:defRPr/>
            </a:pPr>
            <a:endParaRPr lang="en-US"/>
          </a:p>
          <a:p>
            <a:pPr marL="0" indent="0">
              <a:buNone/>
              <a:defRPr/>
            </a:pPr>
            <a:r>
              <a:rPr lang="en-US"/>
              <a:t>The </a:t>
            </a:r>
            <a:r>
              <a:rPr lang="en-US" b="1" err="1"/>
              <a:t>HttpRequest.FILES</a:t>
            </a:r>
            <a:r>
              <a:rPr lang="en-US"/>
              <a:t> attribute in Django is a </a:t>
            </a:r>
            <a:r>
              <a:rPr lang="en-US" b="0"/>
              <a:t>dictionary-like object </a:t>
            </a:r>
            <a:r>
              <a:rPr lang="en-US"/>
              <a:t>that contains </a:t>
            </a:r>
            <a:r>
              <a:rPr lang="en-US" b="0"/>
              <a:t>all </a:t>
            </a:r>
            <a:r>
              <a:rPr lang="en-US"/>
              <a:t>the </a:t>
            </a:r>
            <a:r>
              <a:rPr lang="en-US" b="0"/>
              <a:t>uploaded files</a:t>
            </a:r>
            <a:r>
              <a:rPr lang="en-US"/>
              <a:t> that are part of a </a:t>
            </a:r>
            <a:r>
              <a:rPr lang="en-US" b="1"/>
              <a:t>POST</a:t>
            </a:r>
            <a:r>
              <a:rPr lang="en-US"/>
              <a:t> request</a:t>
            </a:r>
            <a:r>
              <a:rPr lang="en-US" b="0"/>
              <a:t>. </a:t>
            </a:r>
            <a:r>
              <a:rPr lang="en-US"/>
              <a:t>When a user submits a form that includes file input fields (</a:t>
            </a:r>
            <a:r>
              <a:rPr lang="en-US" b="1"/>
              <a:t>&lt;input type="file"&gt;</a:t>
            </a:r>
            <a:r>
              <a:rPr lang="en-US"/>
              <a:t>), the uploaded </a:t>
            </a:r>
            <a:r>
              <a:rPr lang="en-US" b="0"/>
              <a:t>files </a:t>
            </a:r>
            <a:r>
              <a:rPr lang="en-US"/>
              <a:t>are accessible through the </a:t>
            </a:r>
            <a:r>
              <a:rPr lang="en-US" b="1" err="1"/>
              <a:t>HttpRequest.FILES</a:t>
            </a:r>
            <a:r>
              <a:rPr lang="en-US" b="0"/>
              <a:t> </a:t>
            </a:r>
            <a:r>
              <a:rPr lang="en-US"/>
              <a:t>attribute</a:t>
            </a:r>
            <a:r>
              <a:rPr lang="en-US" b="0"/>
              <a:t>.</a:t>
            </a: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7010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marR="0" lvl="0" indent="0" algn="l" defTabSz="914400">
              <a:lnSpc>
                <a:spcPct val="100000"/>
              </a:lnSpc>
              <a:spcBef>
                <a:spcPts val="0"/>
              </a:spcBef>
              <a:spcAft>
                <a:spcPts val="0"/>
              </a:spcAft>
              <a:buNone/>
              <a:tabLst/>
              <a:defRPr/>
            </a:pPr>
            <a:r>
              <a:rPr lang="en-US" b="1"/>
              <a:t>--------------------------------------------------------------------------</a:t>
            </a:r>
            <a:endParaRPr lang="en-US"/>
          </a:p>
          <a:p>
            <a:pPr marL="0" marR="0" lvl="0" indent="0" algn="l" defTabSz="914400">
              <a:lnSpc>
                <a:spcPct val="100000"/>
              </a:lnSpc>
              <a:spcBef>
                <a:spcPts val="0"/>
              </a:spcBef>
              <a:spcAft>
                <a:spcPts val="0"/>
              </a:spcAft>
              <a:buSzPts val="1100"/>
              <a:buFont typeface="Arial"/>
              <a:buNone/>
              <a:tabLst/>
              <a:defRPr/>
            </a:pPr>
            <a:endParaRPr lang="en-US"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HttpRequest objects (Continued)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err="1"/>
              <a:t>HttpRequest.META</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 dictionary containing all available HTTP headers. Available headers depend on the client and server, but here are some examples: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CONTENT_LENGTH – The length of the request body (as a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CONTENT_TYPE – The MIME type of the request body.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HTTP_ACCEPT – Acceptable content types for the 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HTTP_ACCEPT_ENCODING – Acceptable encodings for the 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HTTP_ACCEPT_LANGUAGE – Acceptable languages for the response.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HTTP_HOST – The HTTP Host header sent by the client.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HTTP_REFERER – The referring page, if any.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HTTP_USER_AGENT – The client’s user-agent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QUERY_STRING – The query string, as a single (unparsed)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REMOTE_ADDR – The IP address of the client.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REMOTE_HOST – The hostname of the client.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REMOTE_USER – The user authenticated by the web server, if any.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REQUEST_METHOD – A string such as "GET" or "POST".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SERVER_NAME – The hostname of the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SERVER_PORT – The port of the server (as a string).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2323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defRPr/>
            </a:pPr>
            <a:r>
              <a:rPr lang="en" b="1"/>
              <a:t>In this slide - Trainer will  briefing  the students about </a:t>
            </a:r>
            <a:r>
              <a:rPr lang="en-US" b="1" err="1"/>
              <a:t>HttpRequest</a:t>
            </a:r>
            <a:endParaRPr lang="en-US" err="1"/>
          </a:p>
          <a:p>
            <a:pPr marL="0" indent="0">
              <a:buNone/>
              <a:defRPr/>
            </a:pPr>
            <a:r>
              <a:rPr lang="en-US" b="1"/>
              <a:t>--------------------------------------------------------------------------</a:t>
            </a:r>
            <a:endParaRPr lang="en-US"/>
          </a:p>
          <a:p>
            <a:pPr marL="0" indent="0">
              <a:buNone/>
              <a:defRPr/>
            </a:pPr>
            <a:endParaRPr lang="en-US"/>
          </a:p>
          <a:p>
            <a:pPr marL="0" indent="0">
              <a:buNone/>
              <a:defRPr/>
            </a:pPr>
            <a:r>
              <a:rPr lang="en-US"/>
              <a:t>In Django, the </a:t>
            </a:r>
            <a:r>
              <a:rPr lang="en-US" b="1" err="1"/>
              <a:t>HttpRequest.headers</a:t>
            </a:r>
            <a:r>
              <a:rPr lang="en-US"/>
              <a:t> attribute is used to </a:t>
            </a:r>
            <a:r>
              <a:rPr lang="en-US" b="0"/>
              <a:t>access </a:t>
            </a:r>
            <a:r>
              <a:rPr lang="en-US"/>
              <a:t>the </a:t>
            </a:r>
            <a:r>
              <a:rPr lang="en-US" b="0"/>
              <a:t>headers</a:t>
            </a:r>
            <a:r>
              <a:rPr lang="en-US"/>
              <a:t> sent with the HTTP request. Headers contain additional information about </a:t>
            </a:r>
            <a:r>
              <a:rPr lang="en-US" b="0"/>
              <a:t>the request</a:t>
            </a:r>
            <a:r>
              <a:rPr lang="en-US"/>
              <a:t>, such as user-agent details, content type, and more</a:t>
            </a:r>
            <a:r>
              <a:rPr lang="en-US" b="0"/>
              <a:t>.</a:t>
            </a:r>
            <a:r>
              <a:rPr lang="en-US"/>
              <a:t> The </a:t>
            </a:r>
            <a:r>
              <a:rPr lang="en-US" b="1" err="1"/>
              <a:t>HttpRequest.headers</a:t>
            </a:r>
            <a:r>
              <a:rPr lang="en-US"/>
              <a:t> </a:t>
            </a:r>
            <a:r>
              <a:rPr lang="en-US" b="0"/>
              <a:t>attribute is </a:t>
            </a:r>
            <a:r>
              <a:rPr lang="en-US"/>
              <a:t>a dictionary-like object that provides access to these headers.</a:t>
            </a:r>
          </a:p>
          <a:p>
            <a:pPr marL="0" indent="0">
              <a:buNone/>
              <a:defRPr/>
            </a:pPr>
            <a:endParaRPr lang="en-US"/>
          </a:p>
          <a:p>
            <a:pPr marL="0" indent="0">
              <a:buNone/>
              <a:defRPr/>
            </a:pPr>
            <a:r>
              <a:rPr lang="en-US"/>
              <a:t>headers are crucial for various purposes such as identifying the client's browser, handling content negotiation, and passing information about authentication or authorization. Remember that while accessing headers is important, it's equally important to validate and sanitize any data derived from them to prevent security vulnerabilities.</a:t>
            </a: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994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8/31/2023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3633256" y="5034835"/>
            <a:ext cx="1875154" cy="139064"/>
          </a:xfrm>
          <a:prstGeom prst="rect">
            <a:avLst/>
          </a:prstGeom>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99DF4A86-9540-4F74-BA55-4A8B0E7EE1C5}" type="datetime1">
              <a:rPr lang="en-US" smtClean="0"/>
              <a:t>8/31/2023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792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ftr" sz="quarter" idx="5"/>
          </p:nvPr>
        </p:nvSpPr>
        <p:spPr>
          <a:xfrm>
            <a:off x="3633256" y="5034835"/>
            <a:ext cx="1875154" cy="139064"/>
          </a:xfrm>
          <a:prstGeom prst="rect">
            <a:avLst/>
          </a:prstGeom>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4" name="Holder 4"/>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412749F9-E690-49E1-9B87-988628E2E53A}" type="datetime1">
              <a:rPr lang="en-US" smtClean="0"/>
              <a:t>8/31/2023</a:t>
            </a:fld>
            <a:endParaRPr lang="en-US"/>
          </a:p>
        </p:txBody>
      </p:sp>
      <p:sp>
        <p:nvSpPr>
          <p:cNvPr id="5" name="Holder 5"/>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896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67F163-1295-C3C7-9AC3-386068E893BD}"/>
              </a:ext>
            </a:extLst>
          </p:cNvPr>
          <p:cNvSpPr txBox="1"/>
          <p:nvPr userDrawn="1"/>
        </p:nvSpPr>
        <p:spPr>
          <a:xfrm>
            <a:off x="132080" y="169862"/>
            <a:ext cx="3273653" cy="338554"/>
          </a:xfrm>
          <a:prstGeom prst="rect">
            <a:avLst/>
          </a:prstGeom>
          <a:noFill/>
        </p:spPr>
        <p:txBody>
          <a:bodyPr wrap="none" rtlCol="0">
            <a:spAutoFit/>
          </a:bodyPr>
          <a:lstStyle/>
          <a:p>
            <a:r>
              <a:rPr lang="en-US" sz="1600" b="1">
                <a:solidFill>
                  <a:schemeClr val="bg1"/>
                </a:solidFill>
              </a:rPr>
              <a:t>Back-End Frameworks - Django</a:t>
            </a:r>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5">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59" r:id="rId9"/>
    <p:sldLayoutId id="2147483674" r:id="rId10"/>
    <p:sldLayoutId id="2147483687" r:id="rId11"/>
    <p:sldLayoutId id="2147483688" r:id="rId12"/>
    <p:sldLayoutId id="214748368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media.geeksforgeeks.org/wp-content/uploads/20210606092225/image.png"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jango/images/django_mvc_mvt_pattern.jp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struts_2/images/struts-mvc.jp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struts_2/images/struts-mvc.jp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3.xml"/><Relationship Id="rId1" Type="http://schemas.openxmlformats.org/officeDocument/2006/relationships/slideLayout" Target="../slideLayouts/slideLayout1.xml"/><Relationship Id="rId4" Type="http://schemas.openxmlformats.org/officeDocument/2006/relationships/hyperlink" Target="https://media.geeksforgeeks.org/wp-content/uploads/20200124153519/django-views.jpg" TargetMode="Externa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3.xml"/><Relationship Id="rId1" Type="http://schemas.openxmlformats.org/officeDocument/2006/relationships/slideLayout" Target="../slideLayouts/slideLayout12.xml"/><Relationship Id="rId4" Type="http://schemas.openxmlformats.org/officeDocument/2006/relationships/hyperlink" Target="https://media.geeksforgeeks.org/wp-content/uploads/20200114185631/Untitled-Diagram-316-1024x630.jpg" TargetMode="External"/></Relationships>
</file>

<file path=ppt/slides/_rels/slide174.xml.rels><?xml version="1.0" encoding="UTF-8" standalone="yes"?>
<Relationships xmlns="http://schemas.openxmlformats.org/package/2006/relationships"><Relationship Id="rId3" Type="http://schemas.openxmlformats.org/officeDocument/2006/relationships/hyperlink" Target="https://github.com/edunetnextgen/Student-Development/blob/main/Full%20Stack%20Development%20with%20Cloud/Module%203/Lab%2023%20Ex.1%20Solved" TargetMode="External"/><Relationship Id="rId2" Type="http://schemas.openxmlformats.org/officeDocument/2006/relationships/notesSlide" Target="../notesSlides/notesSlide174.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5.xml"/><Relationship Id="rId1" Type="http://schemas.openxmlformats.org/officeDocument/2006/relationships/slideLayout" Target="../slideLayouts/slideLayout10.xml"/><Relationship Id="rId4" Type="http://schemas.openxmlformats.org/officeDocument/2006/relationships/hyperlink" Target="https://medium.com/swlh/build-your-first-rest-api-with-django-rest-framework-e394e39a482c" TargetMode="Externa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8" Type="http://schemas.openxmlformats.org/officeDocument/2006/relationships/hyperlink" Target="https://www.geeksforgeeks.org/views-in-django-python/" TargetMode="External"/><Relationship Id="rId13" Type="http://schemas.openxmlformats.org/officeDocument/2006/relationships/hyperlink" Target="https://docs.djangoproject.com/en/4.0/topics/forms/#:~:text=GET%20and%20POST&amp;text=Django's%20login%20form%20is%20returned,this%20to%20compose%20a%20URL" TargetMode="External"/><Relationship Id="rId3" Type="http://schemas.openxmlformats.org/officeDocument/2006/relationships/hyperlink" Target="https://en.wikipedia.org/wiki/Web_framework" TargetMode="External"/><Relationship Id="rId7" Type="http://schemas.openxmlformats.org/officeDocument/2006/relationships/hyperlink" Target="https://docs.djangoproject.com/en/4.0/topics/http/views/" TargetMode="External"/><Relationship Id="rId12" Type="http://schemas.openxmlformats.org/officeDocument/2006/relationships/hyperlink" Target="https://docs.djangoproject.com/en/4.0/ref/request-response/" TargetMode="External"/><Relationship Id="rId2" Type="http://schemas.openxmlformats.org/officeDocument/2006/relationships/notesSlide" Target="../notesSlides/notesSlide213.xml"/><Relationship Id="rId1" Type="http://schemas.openxmlformats.org/officeDocument/2006/relationships/slideLayout" Target="../slideLayouts/slideLayout1.xml"/><Relationship Id="rId6" Type="http://schemas.openxmlformats.org/officeDocument/2006/relationships/hyperlink" Target="https://www.geeksforgeeks.org/django-project-mvt-structure/" TargetMode="External"/><Relationship Id="rId11" Type="http://schemas.openxmlformats.org/officeDocument/2006/relationships/hyperlink" Target="https://www.javatpoint.com/django-tutorial" TargetMode="External"/><Relationship Id="rId5" Type="http://schemas.openxmlformats.org/officeDocument/2006/relationships/hyperlink" Target="https://www.tutorialspoint.com/struts_2/basic_mvc_architecture.htm" TargetMode="External"/><Relationship Id="rId15" Type="http://schemas.openxmlformats.org/officeDocument/2006/relationships/hyperlink" Target="https://docs.djangoproject.com/en/4.0/intro/tutorial02/" TargetMode="External"/><Relationship Id="rId10" Type="http://schemas.openxmlformats.org/officeDocument/2006/relationships/hyperlink" Target="https://www.guru99.com/django-tutorial.html#5" TargetMode="External"/><Relationship Id="rId4" Type="http://schemas.openxmlformats.org/officeDocument/2006/relationships/hyperlink" Target="https://en.wikipedia.org/wiki/Django_(web_framework)" TargetMode="External"/><Relationship Id="rId9" Type="http://schemas.openxmlformats.org/officeDocument/2006/relationships/hyperlink" Target="https://docs.djangoproject.com/en/4.0/topics/db/sql/" TargetMode="External"/><Relationship Id="rId14" Type="http://schemas.openxmlformats.org/officeDocument/2006/relationships/hyperlink" Target="https://docs.djangoproject.com/en/4.0/intro/tutorial01/" TargetMode="Externa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uvik.net/blog/what-is-django-used-for/" TargetMode="External"/><Relationship Id="rId4" Type="http://schemas.openxmlformats.org/officeDocument/2006/relationships/hyperlink" Target="https://www.scnsoft.com/blog/web-application-framework"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cnsoft.com/blog/web-application-framework"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ile:Django_2.1_landing_page.p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media.geeksforgeeks.org/wp-content/uploads/20200124153519/django-views.jpg"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20DAD-F8CC-E505-163A-1A40C1FCC226}"/>
              </a:ext>
            </a:extLst>
          </p:cNvPr>
          <p:cNvSpPr txBox="1"/>
          <p:nvPr/>
        </p:nvSpPr>
        <p:spPr>
          <a:xfrm>
            <a:off x="497355" y="2400301"/>
            <a:ext cx="3965230" cy="954107"/>
          </a:xfrm>
          <a:prstGeom prst="rect">
            <a:avLst/>
          </a:prstGeom>
          <a:noFill/>
        </p:spPr>
        <p:txBody>
          <a:bodyPr wrap="square" rtlCol="0">
            <a:spAutoFit/>
          </a:bodyPr>
          <a:lstStyle/>
          <a:p>
            <a:r>
              <a:rPr lang="en-US" sz="2800">
                <a:solidFill>
                  <a:srgbClr val="161D23"/>
                </a:solidFill>
              </a:rPr>
              <a:t>Back-End Development &amp; Integration</a:t>
            </a:r>
          </a:p>
        </p:txBody>
      </p:sp>
      <p:sp>
        <p:nvSpPr>
          <p:cNvPr id="3" name="Rectangle 2">
            <a:extLst>
              <a:ext uri="{FF2B5EF4-FFF2-40B4-BE49-F238E27FC236}">
                <a16:creationId xmlns:a16="http://schemas.microsoft.com/office/drawing/2014/main" id="{C5B2E8F5-5220-411B-11EF-3F08EEFD8C72}"/>
              </a:ext>
            </a:extLst>
          </p:cNvPr>
          <p:cNvSpPr/>
          <p:nvPr/>
        </p:nvSpPr>
        <p:spPr>
          <a:xfrm>
            <a:off x="613290" y="1992084"/>
            <a:ext cx="1055308" cy="408218"/>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Module 3</a:t>
            </a:r>
            <a:endParaRPr lang="en-US" b="1">
              <a:solidFill>
                <a:schemeClr val="bg1"/>
              </a:solidFill>
            </a:endParaRPr>
          </a:p>
        </p:txBody>
      </p:sp>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27528" y="609594"/>
            <a:ext cx="5735756" cy="4314093"/>
          </a:xfrm>
          <a:prstGeom prst="rect">
            <a:avLst/>
          </a:prstGeom>
        </p:spPr>
      </p:pic>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sitting in front of a computer&#10;&#10;Description automatically generated">
            <a:extLst>
              <a:ext uri="{FF2B5EF4-FFF2-40B4-BE49-F238E27FC236}">
                <a16:creationId xmlns:a16="http://schemas.microsoft.com/office/drawing/2014/main" id="{6786E83F-913F-3D8F-77BE-0BFEE1CC9490}"/>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l="41948" b="15663"/>
          <a:stretch/>
        </p:blipFill>
        <p:spPr>
          <a:xfrm>
            <a:off x="4571490" y="603353"/>
            <a:ext cx="4476762" cy="4337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Django Architecture</a:t>
            </a:r>
            <a:endParaRPr sz="1600"/>
          </a:p>
        </p:txBody>
      </p:sp>
      <p:sp>
        <p:nvSpPr>
          <p:cNvPr id="62" name="Google Shape;62;g5fab984687_2_0"/>
          <p:cNvSpPr txBox="1">
            <a:spLocks noGrp="1"/>
          </p:cNvSpPr>
          <p:nvPr>
            <p:ph type="body" idx="4294967295"/>
          </p:nvPr>
        </p:nvSpPr>
        <p:spPr>
          <a:xfrm>
            <a:off x="160499" y="986691"/>
            <a:ext cx="8659036" cy="537309"/>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Model-View-Template (MVT) Architecture </a:t>
            </a:r>
          </a:p>
        </p:txBody>
      </p:sp>
      <p:sp>
        <p:nvSpPr>
          <p:cNvPr id="2" name="Google Shape;62;g5fab984687_2_0">
            <a:extLst>
              <a:ext uri="{FF2B5EF4-FFF2-40B4-BE49-F238E27FC236}">
                <a16:creationId xmlns:a16="http://schemas.microsoft.com/office/drawing/2014/main" id="{2B080484-AA8A-BB2D-1EEF-22033BFC5D8C}"/>
              </a:ext>
            </a:extLst>
          </p:cNvPr>
          <p:cNvSpPr txBox="1">
            <a:spLocks/>
          </p:cNvSpPr>
          <p:nvPr/>
        </p:nvSpPr>
        <p:spPr>
          <a:xfrm>
            <a:off x="160499" y="1360428"/>
            <a:ext cx="4411501" cy="1913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Django is based on MVT (Model-View-Template) architecture. MVT is a software design pattern for developing a web application. </a:t>
            </a:r>
          </a:p>
          <a:p>
            <a:pPr marL="173736" indent="-173736">
              <a:spcBef>
                <a:spcPts val="600"/>
              </a:spcBef>
              <a:buClr>
                <a:srgbClr val="223366"/>
              </a:buClr>
              <a:buFont typeface="Arial" panose="020B0604020202020204" pitchFamily="34" charset="0"/>
              <a:buChar char="•"/>
            </a:pPr>
            <a:r>
              <a:rPr lang="en-US"/>
              <a:t>M stands for Model</a:t>
            </a:r>
          </a:p>
          <a:p>
            <a:pPr marL="173736" indent="-173736">
              <a:spcBef>
                <a:spcPts val="600"/>
              </a:spcBef>
              <a:buClr>
                <a:srgbClr val="223366"/>
              </a:buClr>
              <a:buFont typeface="Arial" panose="020B0604020202020204" pitchFamily="34" charset="0"/>
              <a:buChar char="•"/>
            </a:pPr>
            <a:r>
              <a:rPr lang="en-US"/>
              <a:t>V stands for View</a:t>
            </a:r>
          </a:p>
          <a:p>
            <a:pPr marL="173736" indent="-173736">
              <a:spcBef>
                <a:spcPts val="600"/>
              </a:spcBef>
              <a:buClr>
                <a:srgbClr val="223366"/>
              </a:buClr>
              <a:buFont typeface="Arial" panose="020B0604020202020204" pitchFamily="34" charset="0"/>
              <a:buChar char="•"/>
            </a:pPr>
            <a:r>
              <a:rPr lang="en-US"/>
              <a:t>T stands for Template</a:t>
            </a:r>
          </a:p>
        </p:txBody>
      </p:sp>
      <p:pic>
        <p:nvPicPr>
          <p:cNvPr id="3" name="Picture 2">
            <a:extLst>
              <a:ext uri="{FF2B5EF4-FFF2-40B4-BE49-F238E27FC236}">
                <a16:creationId xmlns:a16="http://schemas.microsoft.com/office/drawing/2014/main" id="{21C03665-85D2-8098-FF5F-93FCCC015C27}"/>
              </a:ext>
            </a:extLst>
          </p:cNvPr>
          <p:cNvPicPr>
            <a:picLocks noChangeAspect="1"/>
          </p:cNvPicPr>
          <p:nvPr/>
        </p:nvPicPr>
        <p:blipFill>
          <a:blip r:embed="rId3"/>
          <a:stretch>
            <a:fillRect/>
          </a:stretch>
        </p:blipFill>
        <p:spPr>
          <a:xfrm>
            <a:off x="4673894" y="986691"/>
            <a:ext cx="4324350" cy="3124200"/>
          </a:xfrm>
          <a:prstGeom prst="rect">
            <a:avLst/>
          </a:prstGeom>
        </p:spPr>
      </p:pic>
      <p:sp>
        <p:nvSpPr>
          <p:cNvPr id="4" name="Rectangle: Rounded Corners 3">
            <a:hlinkClick r:id="rId4"/>
            <a:extLst>
              <a:ext uri="{FF2B5EF4-FFF2-40B4-BE49-F238E27FC236}">
                <a16:creationId xmlns:a16="http://schemas.microsoft.com/office/drawing/2014/main" id="{33BF6FE3-0C10-E684-9600-EBF1A65EE7D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4">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5" name="TextBox 8">
            <a:extLst>
              <a:ext uri="{FF2B5EF4-FFF2-40B4-BE49-F238E27FC236}">
                <a16:creationId xmlns:a16="http://schemas.microsoft.com/office/drawing/2014/main" id="{D25F6605-4C14-8851-E966-204D3D74E896}"/>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2140890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 Attributes set by application code</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a:t>Django doesn’t set these attributes itself but makes use of them if set by your application.</a:t>
            </a:r>
            <a:endParaRPr lang="en-US" b="1"/>
          </a:p>
          <a:p>
            <a:pPr>
              <a:spcBef>
                <a:spcPts val="1200"/>
              </a:spcBef>
              <a:buClr>
                <a:srgbClr val="223366"/>
              </a:buClr>
            </a:pPr>
            <a:r>
              <a:rPr lang="en-US" b="1" err="1"/>
              <a:t>HttpRequest.current_app</a:t>
            </a:r>
            <a:endParaRPr lang="en-US" b="1"/>
          </a:p>
          <a:p>
            <a:pPr>
              <a:spcBef>
                <a:spcPts val="1200"/>
              </a:spcBef>
              <a:buClr>
                <a:srgbClr val="223366"/>
              </a:buClr>
            </a:pPr>
            <a:r>
              <a:rPr lang="en-US"/>
              <a:t>The </a:t>
            </a:r>
            <a:r>
              <a:rPr lang="en-US" err="1"/>
              <a:t>url</a:t>
            </a:r>
            <a:r>
              <a:rPr lang="en-US"/>
              <a:t> template tag will use its value as the </a:t>
            </a:r>
            <a:r>
              <a:rPr lang="en-US" err="1"/>
              <a:t>current_app</a:t>
            </a:r>
            <a:r>
              <a:rPr lang="en-US"/>
              <a:t> argument to reverse().</a:t>
            </a:r>
            <a:endParaRPr lang="en-US" b="1"/>
          </a:p>
          <a:p>
            <a:pPr>
              <a:spcBef>
                <a:spcPts val="1200"/>
              </a:spcBef>
              <a:buClr>
                <a:srgbClr val="223366"/>
              </a:buClr>
            </a:pPr>
            <a:r>
              <a:rPr lang="en-US" b="1" err="1"/>
              <a:t>HttpRequest.urlconf</a:t>
            </a:r>
            <a:endParaRPr lang="en-US" b="1"/>
          </a:p>
          <a:p>
            <a:pPr>
              <a:spcBef>
                <a:spcPts val="1200"/>
              </a:spcBef>
              <a:buClr>
                <a:srgbClr val="223366"/>
              </a:buClr>
            </a:pPr>
            <a:r>
              <a:rPr lang="en-US"/>
              <a:t>This will be used as the root </a:t>
            </a:r>
            <a:r>
              <a:rPr lang="en-US" err="1"/>
              <a:t>URLconf</a:t>
            </a:r>
            <a:r>
              <a:rPr lang="en-US"/>
              <a:t> for the current request, overriding the ROOT_URLCONF setting. See How Django processes a request for details.</a:t>
            </a:r>
            <a:endParaRPr lang="en-US" b="1"/>
          </a:p>
          <a:p>
            <a:pPr>
              <a:spcBef>
                <a:spcPts val="1200"/>
              </a:spcBef>
              <a:buClr>
                <a:srgbClr val="223366"/>
              </a:buClr>
            </a:pPr>
            <a:r>
              <a:rPr lang="en-US" err="1"/>
              <a:t>urlconf</a:t>
            </a:r>
            <a:r>
              <a:rPr lang="en-US"/>
              <a:t> can be set to None to revert any changes made by previous middleware and return to using the ROOT_URLCONF.</a:t>
            </a:r>
          </a:p>
        </p:txBody>
      </p:sp>
    </p:spTree>
    <p:extLst>
      <p:ext uri="{BB962C8B-B14F-4D97-AF65-F5344CB8AC3E}">
        <p14:creationId xmlns:p14="http://schemas.microsoft.com/office/powerpoint/2010/main" val="27223412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 Attributes set by application code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HttpRequest.exception_reporter_filter</a:t>
            </a:r>
            <a:endParaRPr lang="en-US" b="1"/>
          </a:p>
          <a:p>
            <a:pPr>
              <a:spcBef>
                <a:spcPts val="1200"/>
              </a:spcBef>
              <a:buClr>
                <a:srgbClr val="223366"/>
              </a:buClr>
            </a:pPr>
            <a:r>
              <a:rPr lang="en-US"/>
              <a:t>This will be used instead of DEFAULT_EXCEPTION_REPORTER_FILTER for the current request. See Custom error reports for details.</a:t>
            </a:r>
          </a:p>
          <a:p>
            <a:pPr>
              <a:spcBef>
                <a:spcPts val="1200"/>
              </a:spcBef>
              <a:buClr>
                <a:srgbClr val="223366"/>
              </a:buClr>
            </a:pPr>
            <a:endParaRPr lang="en-US"/>
          </a:p>
          <a:p>
            <a:pPr>
              <a:spcBef>
                <a:spcPts val="1200"/>
              </a:spcBef>
              <a:buClr>
                <a:srgbClr val="223366"/>
              </a:buClr>
            </a:pPr>
            <a:r>
              <a:rPr lang="en-US" b="1" err="1"/>
              <a:t>HttpRequest.exception_reporter_class</a:t>
            </a:r>
            <a:endParaRPr lang="en-US" b="1"/>
          </a:p>
          <a:p>
            <a:pPr>
              <a:spcBef>
                <a:spcPts val="1200"/>
              </a:spcBef>
              <a:buClr>
                <a:srgbClr val="223366"/>
              </a:buClr>
            </a:pPr>
            <a:r>
              <a:rPr lang="en-US"/>
              <a:t>This will be used instead of DEFAULT_EXCEPTION_REPORTER for the current request. See Custom error reports for details.</a:t>
            </a:r>
          </a:p>
        </p:txBody>
      </p:sp>
    </p:spTree>
    <p:extLst>
      <p:ext uri="{BB962C8B-B14F-4D97-AF65-F5344CB8AC3E}">
        <p14:creationId xmlns:p14="http://schemas.microsoft.com/office/powerpoint/2010/main" val="27444891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:Methods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HttpRequest.get_host</a:t>
            </a:r>
            <a:r>
              <a:rPr lang="en-US" b="1"/>
              <a:t>()</a:t>
            </a:r>
          </a:p>
          <a:p>
            <a:pPr>
              <a:spcBef>
                <a:spcPts val="1200"/>
              </a:spcBef>
              <a:buClr>
                <a:srgbClr val="223366"/>
              </a:buClr>
            </a:pPr>
            <a:r>
              <a:rPr lang="en-US"/>
              <a:t>Returns the originating host of the request using information from the HTTP_X_FORWARDED_HOST (if USE_X_FORWARDED_HOST is enabled) and HTTP_HOST headers, in that order. If they don’t provide a value, the method uses a combination of SERVER_NAME and SERVER_PORT as detailed in PEP 3333.</a:t>
            </a:r>
            <a:endParaRPr lang="en-US" b="1"/>
          </a:p>
          <a:p>
            <a:pPr>
              <a:spcBef>
                <a:spcPts val="1200"/>
              </a:spcBef>
              <a:buClr>
                <a:srgbClr val="223366"/>
              </a:buClr>
            </a:pPr>
            <a:r>
              <a:rPr lang="en-US" b="1"/>
              <a:t>Example: "127.0.0.1:8000“</a:t>
            </a:r>
          </a:p>
          <a:p>
            <a:pPr>
              <a:spcBef>
                <a:spcPts val="1200"/>
              </a:spcBef>
              <a:buClr>
                <a:srgbClr val="223366"/>
              </a:buClr>
            </a:pPr>
            <a:r>
              <a:rPr lang="en-US" b="1" err="1"/>
              <a:t>HttpRequest.get_port</a:t>
            </a:r>
            <a:r>
              <a:rPr lang="en-US" b="1"/>
              <a:t>()</a:t>
            </a:r>
          </a:p>
          <a:p>
            <a:pPr>
              <a:spcBef>
                <a:spcPts val="1200"/>
              </a:spcBef>
              <a:buClr>
                <a:srgbClr val="223366"/>
              </a:buClr>
            </a:pPr>
            <a:r>
              <a:rPr lang="en-US"/>
              <a:t>Returns the originating port of the request using information from the HTTP_X_FORWARDED_PORT (if USE_X_FORWARDED_PORT is enabled) and SERVER_PORT META variables, in that order.</a:t>
            </a:r>
          </a:p>
        </p:txBody>
      </p:sp>
    </p:spTree>
    <p:extLst>
      <p:ext uri="{BB962C8B-B14F-4D97-AF65-F5344CB8AC3E}">
        <p14:creationId xmlns:p14="http://schemas.microsoft.com/office/powerpoint/2010/main" val="18913372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:Methods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HttpRequest.get_full_path</a:t>
            </a:r>
            <a:r>
              <a:rPr lang="en-US" b="1"/>
              <a:t>()</a:t>
            </a:r>
          </a:p>
          <a:p>
            <a:pPr>
              <a:spcBef>
                <a:spcPts val="1200"/>
              </a:spcBef>
              <a:buClr>
                <a:srgbClr val="223366"/>
              </a:buClr>
            </a:pPr>
            <a:r>
              <a:rPr lang="en-US"/>
              <a:t>Returns the path, plus an appended query string, if applicable.</a:t>
            </a:r>
          </a:p>
          <a:p>
            <a:pPr>
              <a:spcBef>
                <a:spcPts val="1200"/>
              </a:spcBef>
              <a:buClr>
                <a:srgbClr val="223366"/>
              </a:buClr>
            </a:pPr>
            <a:r>
              <a:rPr lang="en-US"/>
              <a:t>Example: "/music/bands/</a:t>
            </a:r>
            <a:r>
              <a:rPr lang="en-US" err="1"/>
              <a:t>the_beatles</a:t>
            </a:r>
            <a:r>
              <a:rPr lang="en-US"/>
              <a:t>/?print=true"</a:t>
            </a:r>
          </a:p>
          <a:p>
            <a:pPr>
              <a:spcBef>
                <a:spcPts val="1200"/>
              </a:spcBef>
              <a:buClr>
                <a:srgbClr val="223366"/>
              </a:buClr>
            </a:pPr>
            <a:r>
              <a:rPr lang="en-US" b="1" err="1"/>
              <a:t>HttpRequest.get_full_path_info</a:t>
            </a:r>
            <a:r>
              <a:rPr lang="en-US" b="1"/>
              <a:t>()</a:t>
            </a:r>
          </a:p>
          <a:p>
            <a:pPr>
              <a:spcBef>
                <a:spcPts val="1200"/>
              </a:spcBef>
              <a:buClr>
                <a:srgbClr val="223366"/>
              </a:buClr>
            </a:pPr>
            <a:r>
              <a:rPr lang="en-US"/>
              <a:t>Like </a:t>
            </a:r>
            <a:r>
              <a:rPr lang="en-US" err="1"/>
              <a:t>get_full_path</a:t>
            </a:r>
            <a:r>
              <a:rPr lang="en-US"/>
              <a:t>(), but uses </a:t>
            </a:r>
            <a:r>
              <a:rPr lang="en-US" err="1"/>
              <a:t>path_info</a:t>
            </a:r>
            <a:r>
              <a:rPr lang="en-US"/>
              <a:t> instead of path.</a:t>
            </a:r>
          </a:p>
          <a:p>
            <a:pPr>
              <a:spcBef>
                <a:spcPts val="1200"/>
              </a:spcBef>
              <a:buClr>
                <a:srgbClr val="223366"/>
              </a:buClr>
            </a:pPr>
            <a:r>
              <a:rPr lang="en-US"/>
              <a:t>Example: "/</a:t>
            </a:r>
            <a:r>
              <a:rPr lang="en-US" err="1"/>
              <a:t>minfo</a:t>
            </a:r>
            <a:r>
              <a:rPr lang="en-US"/>
              <a:t>/music/bands/</a:t>
            </a:r>
            <a:r>
              <a:rPr lang="en-US" err="1"/>
              <a:t>the_beatles</a:t>
            </a:r>
            <a:r>
              <a:rPr lang="en-US"/>
              <a:t>/?print=true"</a:t>
            </a:r>
          </a:p>
        </p:txBody>
      </p:sp>
    </p:spTree>
    <p:extLst>
      <p:ext uri="{BB962C8B-B14F-4D97-AF65-F5344CB8AC3E}">
        <p14:creationId xmlns:p14="http://schemas.microsoft.com/office/powerpoint/2010/main" val="10181275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:Methods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HttpRequest.build_absolute_uri</a:t>
            </a:r>
            <a:r>
              <a:rPr lang="en-US" b="1"/>
              <a:t>(location=None)</a:t>
            </a:r>
          </a:p>
          <a:p>
            <a:pPr>
              <a:spcBef>
                <a:spcPts val="1200"/>
              </a:spcBef>
              <a:buClr>
                <a:srgbClr val="223366"/>
              </a:buClr>
            </a:pPr>
            <a:r>
              <a:rPr lang="en-US"/>
              <a:t>Returns the absolute URI form of location. If no location is provided, the location will be set to </a:t>
            </a:r>
            <a:r>
              <a:rPr lang="en-US" err="1"/>
              <a:t>request.get_full_path</a:t>
            </a:r>
            <a:r>
              <a:rPr lang="en-US"/>
              <a:t>().</a:t>
            </a:r>
          </a:p>
          <a:p>
            <a:pPr>
              <a:spcBef>
                <a:spcPts val="1200"/>
              </a:spcBef>
              <a:buClr>
                <a:srgbClr val="223366"/>
              </a:buClr>
            </a:pPr>
            <a:r>
              <a:rPr lang="en-US"/>
              <a:t>If the location is already an absolute URI, it will not be altered. Otherwise the absolute URI is built using the server variables available in this request. </a:t>
            </a:r>
          </a:p>
        </p:txBody>
      </p:sp>
    </p:spTree>
    <p:extLst>
      <p:ext uri="{BB962C8B-B14F-4D97-AF65-F5344CB8AC3E}">
        <p14:creationId xmlns:p14="http://schemas.microsoft.com/office/powerpoint/2010/main" val="12105917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:Methods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HttpRequest.get_signed_cookie</a:t>
            </a:r>
            <a:r>
              <a:rPr lang="en-US" b="1"/>
              <a:t>(key, default=RAISE_ERROR, salt='', </a:t>
            </a:r>
            <a:r>
              <a:rPr lang="en-US" b="1" err="1"/>
              <a:t>max_age</a:t>
            </a:r>
            <a:r>
              <a:rPr lang="en-US" b="1"/>
              <a:t>=None)</a:t>
            </a:r>
          </a:p>
          <a:p>
            <a:pPr>
              <a:spcBef>
                <a:spcPts val="1200"/>
              </a:spcBef>
              <a:buClr>
                <a:srgbClr val="223366"/>
              </a:buClr>
            </a:pPr>
            <a:r>
              <a:rPr lang="en-US"/>
              <a:t>Returns a cookie value for a signed cookie, or raises a </a:t>
            </a:r>
            <a:r>
              <a:rPr lang="en-US" err="1"/>
              <a:t>django.core.signing.BadSignature</a:t>
            </a:r>
            <a:r>
              <a:rPr lang="en-US"/>
              <a:t> exception if the signature is no longer valid. If you provide the default argument the exception will be suppressed and that default value will be returned instead.</a:t>
            </a:r>
          </a:p>
          <a:p>
            <a:pPr>
              <a:spcBef>
                <a:spcPts val="1200"/>
              </a:spcBef>
              <a:buClr>
                <a:srgbClr val="223366"/>
              </a:buClr>
            </a:pPr>
            <a:r>
              <a:rPr lang="en-US"/>
              <a:t>The optional salt argument can be used to provide extra protection against brute force attacks on your secret key. If supplied, the </a:t>
            </a:r>
            <a:r>
              <a:rPr lang="en-US" err="1"/>
              <a:t>max_age</a:t>
            </a:r>
            <a:r>
              <a:rPr lang="en-US"/>
              <a:t> argument will be checked against the signed timestamp attached to the cookie value to ensure the cookie is not older than </a:t>
            </a:r>
            <a:r>
              <a:rPr lang="en-US" err="1"/>
              <a:t>max_age</a:t>
            </a:r>
            <a:r>
              <a:rPr lang="en-US"/>
              <a:t> seconds.</a:t>
            </a:r>
          </a:p>
        </p:txBody>
      </p:sp>
    </p:spTree>
    <p:extLst>
      <p:ext uri="{BB962C8B-B14F-4D97-AF65-F5344CB8AC3E}">
        <p14:creationId xmlns:p14="http://schemas.microsoft.com/office/powerpoint/2010/main" val="9547832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HttpRequest objects :Methods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HttpRequest.is_secure</a:t>
            </a:r>
            <a:r>
              <a:rPr lang="en-US" b="1"/>
              <a:t>()</a:t>
            </a:r>
          </a:p>
          <a:p>
            <a:pPr>
              <a:spcBef>
                <a:spcPts val="1200"/>
              </a:spcBef>
              <a:buClr>
                <a:srgbClr val="223366"/>
              </a:buClr>
            </a:pPr>
            <a:r>
              <a:rPr lang="en-US"/>
              <a:t>Returns True if the request is secure; that is, if it was made with HTTPS.</a:t>
            </a:r>
          </a:p>
          <a:p>
            <a:pPr>
              <a:spcBef>
                <a:spcPts val="1200"/>
              </a:spcBef>
              <a:buClr>
                <a:srgbClr val="223366"/>
              </a:buClr>
            </a:pPr>
            <a:r>
              <a:rPr lang="en-US" b="1" err="1"/>
              <a:t>HttpRequest.accepts</a:t>
            </a:r>
            <a:r>
              <a:rPr lang="en-US" b="1"/>
              <a:t>(</a:t>
            </a:r>
            <a:r>
              <a:rPr lang="en-US" b="1" err="1"/>
              <a:t>mime_type</a:t>
            </a:r>
            <a:r>
              <a:rPr lang="en-US" b="1"/>
              <a:t>)</a:t>
            </a:r>
          </a:p>
          <a:p>
            <a:pPr>
              <a:spcBef>
                <a:spcPts val="1200"/>
              </a:spcBef>
              <a:buClr>
                <a:srgbClr val="223366"/>
              </a:buClr>
            </a:pPr>
            <a:r>
              <a:rPr lang="en-US"/>
              <a:t>Returns True if the request Accept header matches the </a:t>
            </a:r>
            <a:r>
              <a:rPr lang="en-US" err="1"/>
              <a:t>mime_type</a:t>
            </a:r>
            <a:r>
              <a:rPr lang="en-US"/>
              <a:t> argument</a:t>
            </a:r>
          </a:p>
        </p:txBody>
      </p:sp>
    </p:spTree>
    <p:extLst>
      <p:ext uri="{BB962C8B-B14F-4D97-AF65-F5344CB8AC3E}">
        <p14:creationId xmlns:p14="http://schemas.microsoft.com/office/powerpoint/2010/main" val="7434586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a:t>class HttpResponse</a:t>
            </a:r>
          </a:p>
          <a:p>
            <a:pPr>
              <a:spcBef>
                <a:spcPts val="1200"/>
              </a:spcBef>
              <a:buClr>
                <a:srgbClr val="223366"/>
              </a:buClr>
            </a:pPr>
            <a:r>
              <a:rPr lang="en-US"/>
              <a:t>In contrast to HttpRequest objects, which are created automatically by Django, HttpResponse objects are your responsibility. Each view you write is responsible for instantiating, populating, and returning an HttpResponse.</a:t>
            </a:r>
          </a:p>
          <a:p>
            <a:pPr>
              <a:spcBef>
                <a:spcPts val="1200"/>
              </a:spcBef>
              <a:buClr>
                <a:srgbClr val="223366"/>
              </a:buClr>
            </a:pPr>
            <a:r>
              <a:rPr lang="en-US"/>
              <a:t>The HttpResponse class lives in the </a:t>
            </a:r>
            <a:r>
              <a:rPr lang="en-US" err="1"/>
              <a:t>django.http</a:t>
            </a:r>
            <a:r>
              <a:rPr lang="en-US"/>
              <a:t> module.</a:t>
            </a:r>
          </a:p>
        </p:txBody>
      </p:sp>
    </p:spTree>
    <p:extLst>
      <p:ext uri="{BB962C8B-B14F-4D97-AF65-F5344CB8AC3E}">
        <p14:creationId xmlns:p14="http://schemas.microsoft.com/office/powerpoint/2010/main" val="37296141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a:t>Usage</a:t>
            </a:r>
          </a:p>
          <a:p>
            <a:pPr>
              <a:spcBef>
                <a:spcPts val="1200"/>
              </a:spcBef>
              <a:buClr>
                <a:srgbClr val="223366"/>
              </a:buClr>
            </a:pPr>
            <a:r>
              <a:rPr lang="en-US" b="1"/>
              <a:t>Passing iterators</a:t>
            </a:r>
          </a:p>
          <a:p>
            <a:pPr>
              <a:spcBef>
                <a:spcPts val="1200"/>
              </a:spcBef>
              <a:buClr>
                <a:srgbClr val="223366"/>
              </a:buClr>
            </a:pPr>
            <a:r>
              <a:rPr lang="en-US"/>
              <a:t>Finally, you can pass HttpResponse an iterator rather than strings. HttpResponse will consume the iterator immediately, store its content as a string, and discard it. Objects with a close() method such as files and generators are immediately closed.</a:t>
            </a:r>
          </a:p>
          <a:p>
            <a:pPr>
              <a:spcBef>
                <a:spcPts val="1200"/>
              </a:spcBef>
              <a:buClr>
                <a:srgbClr val="223366"/>
              </a:buClr>
            </a:pPr>
            <a:r>
              <a:rPr lang="en-US"/>
              <a:t>If you need the response to be streamed from the iterator to the client, you must use the </a:t>
            </a:r>
            <a:r>
              <a:rPr lang="en-US" err="1"/>
              <a:t>StreamingHttpResponse</a:t>
            </a:r>
            <a:r>
              <a:rPr lang="en-US"/>
              <a:t> class instead.</a:t>
            </a:r>
          </a:p>
        </p:txBody>
      </p:sp>
    </p:spTree>
    <p:extLst>
      <p:ext uri="{BB962C8B-B14F-4D97-AF65-F5344CB8AC3E}">
        <p14:creationId xmlns:p14="http://schemas.microsoft.com/office/powerpoint/2010/main" val="29936824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 Response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261010"/>
            <a:ext cx="8556782" cy="2348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sz="1300" b="1"/>
              <a:t>Setting header fields</a:t>
            </a:r>
          </a:p>
          <a:p>
            <a:pPr>
              <a:spcBef>
                <a:spcPts val="1200"/>
              </a:spcBef>
              <a:buClr>
                <a:srgbClr val="223366"/>
              </a:buClr>
            </a:pPr>
            <a:r>
              <a:rPr lang="en-US" sz="1300"/>
              <a:t>To set or remove a header field in your response, use </a:t>
            </a:r>
            <a:r>
              <a:rPr lang="en-US" sz="1300" err="1"/>
              <a:t>HttpResponse.headers</a:t>
            </a:r>
            <a:r>
              <a:rPr lang="en-US" sz="1300"/>
              <a:t>:</a:t>
            </a:r>
          </a:p>
          <a:p>
            <a:pPr>
              <a:spcBef>
                <a:spcPts val="1200"/>
              </a:spcBef>
              <a:buClr>
                <a:srgbClr val="223366"/>
              </a:buClr>
            </a:pPr>
            <a:r>
              <a:rPr lang="en-US" sz="1300"/>
              <a:t>&gt;&gt;&gt; response = HttpResponse()</a:t>
            </a:r>
          </a:p>
          <a:p>
            <a:pPr>
              <a:spcBef>
                <a:spcPts val="1200"/>
              </a:spcBef>
              <a:buClr>
                <a:srgbClr val="223366"/>
              </a:buClr>
            </a:pPr>
            <a:r>
              <a:rPr lang="en-US" sz="1300"/>
              <a:t>&gt;&gt;&gt; </a:t>
            </a:r>
            <a:r>
              <a:rPr lang="en-US" sz="1300" err="1"/>
              <a:t>response.headers</a:t>
            </a:r>
            <a:r>
              <a:rPr lang="en-US" sz="1300"/>
              <a:t>['Age'] = 120</a:t>
            </a:r>
          </a:p>
          <a:p>
            <a:pPr>
              <a:spcBef>
                <a:spcPts val="1200"/>
              </a:spcBef>
              <a:buClr>
                <a:srgbClr val="223366"/>
              </a:buClr>
            </a:pPr>
            <a:r>
              <a:rPr lang="en-US" sz="1300"/>
              <a:t>&gt;&gt;&gt; del </a:t>
            </a:r>
            <a:r>
              <a:rPr lang="en-US" sz="1300" err="1"/>
              <a:t>response.headers</a:t>
            </a:r>
            <a:r>
              <a:rPr lang="en-US" sz="1300"/>
              <a:t>['Age’]</a:t>
            </a:r>
          </a:p>
          <a:p>
            <a:pPr>
              <a:spcBef>
                <a:spcPts val="1200"/>
              </a:spcBef>
              <a:buClr>
                <a:srgbClr val="223366"/>
              </a:buClr>
            </a:pPr>
            <a:r>
              <a:rPr lang="en-US" sz="1300"/>
              <a:t>You can also manipulate headers by treating your response like a dictionary:</a:t>
            </a:r>
          </a:p>
          <a:p>
            <a:pPr>
              <a:spcBef>
                <a:spcPts val="1200"/>
              </a:spcBef>
              <a:buClr>
                <a:srgbClr val="223366"/>
              </a:buClr>
            </a:pPr>
            <a:r>
              <a:rPr lang="en-US" sz="1300"/>
              <a:t>&gt;&gt;&gt; response = HttpResponse()</a:t>
            </a:r>
          </a:p>
          <a:p>
            <a:pPr>
              <a:spcBef>
                <a:spcPts val="1200"/>
              </a:spcBef>
              <a:buClr>
                <a:srgbClr val="223366"/>
              </a:buClr>
            </a:pPr>
            <a:r>
              <a:rPr lang="en-US" sz="1300"/>
              <a:t>&gt;&gt;&gt; response['Age'] = 120</a:t>
            </a:r>
          </a:p>
          <a:p>
            <a:pPr>
              <a:spcBef>
                <a:spcPts val="1200"/>
              </a:spcBef>
              <a:buClr>
                <a:srgbClr val="223366"/>
              </a:buClr>
            </a:pPr>
            <a:r>
              <a:rPr lang="en-US" sz="1300"/>
              <a:t>&gt;&gt;&gt; del response['Age’]</a:t>
            </a:r>
          </a:p>
          <a:p>
            <a:pPr>
              <a:spcBef>
                <a:spcPts val="1200"/>
              </a:spcBef>
              <a:buClr>
                <a:srgbClr val="223366"/>
              </a:buClr>
            </a:pPr>
            <a:r>
              <a:rPr lang="en-US" sz="1300"/>
              <a:t>This proxies to </a:t>
            </a:r>
            <a:r>
              <a:rPr lang="en-US" sz="1300" err="1"/>
              <a:t>HttpResponse.headers</a:t>
            </a:r>
            <a:r>
              <a:rPr lang="en-US" sz="1300"/>
              <a:t>, and is the original interface offered by HttpResponse.</a:t>
            </a:r>
          </a:p>
        </p:txBody>
      </p:sp>
    </p:spTree>
    <p:extLst>
      <p:ext uri="{BB962C8B-B14F-4D97-AF65-F5344CB8AC3E}">
        <p14:creationId xmlns:p14="http://schemas.microsoft.com/office/powerpoint/2010/main" val="155382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556685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Model-View-Template (MVT) Architecture (Continued)</a:t>
            </a:r>
            <a:endParaRPr sz="1600"/>
          </a:p>
        </p:txBody>
      </p:sp>
      <p:sp>
        <p:nvSpPr>
          <p:cNvPr id="62" name="Google Shape;62;g5fab984687_2_0"/>
          <p:cNvSpPr txBox="1">
            <a:spLocks noGrp="1"/>
          </p:cNvSpPr>
          <p:nvPr>
            <p:ph type="body" idx="4294967295"/>
          </p:nvPr>
        </p:nvSpPr>
        <p:spPr>
          <a:xfrm>
            <a:off x="160499" y="986691"/>
            <a:ext cx="8659036" cy="537309"/>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MVT Structure has the following three parts – </a:t>
            </a:r>
          </a:p>
        </p:txBody>
      </p:sp>
      <p:sp>
        <p:nvSpPr>
          <p:cNvPr id="2" name="Google Shape;62;g5fab984687_2_0">
            <a:extLst>
              <a:ext uri="{FF2B5EF4-FFF2-40B4-BE49-F238E27FC236}">
                <a16:creationId xmlns:a16="http://schemas.microsoft.com/office/drawing/2014/main" id="{2B080484-AA8A-BB2D-1EEF-22033BFC5D8C}"/>
              </a:ext>
            </a:extLst>
          </p:cNvPr>
          <p:cNvSpPr txBox="1">
            <a:spLocks/>
          </p:cNvSpPr>
          <p:nvPr/>
        </p:nvSpPr>
        <p:spPr>
          <a:xfrm>
            <a:off x="160499" y="1360428"/>
            <a:ext cx="4411501" cy="3382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Model: The model is going to act as the interface of your data. It is responsible for maintaining data. It is the logical data structure behind the entire application and is represented by a database (generally relational databases such as </a:t>
            </a:r>
            <a:r>
              <a:rPr lang="en-US" err="1"/>
              <a:t>MySql</a:t>
            </a:r>
            <a:r>
              <a:rPr lang="en-US"/>
              <a:t>, Postgres). </a:t>
            </a:r>
          </a:p>
          <a:p>
            <a:pPr marL="173736" indent="-173736">
              <a:spcBef>
                <a:spcPts val="600"/>
              </a:spcBef>
              <a:buClr>
                <a:srgbClr val="223366"/>
              </a:buClr>
              <a:buFont typeface="Arial" panose="020B0604020202020204" pitchFamily="34" charset="0"/>
              <a:buChar char="•"/>
            </a:pPr>
            <a:r>
              <a:rPr lang="en-US"/>
              <a:t>View: The View is the user interface — what you see in your browser when you render a website. It is represented by HTML/CSS/</a:t>
            </a:r>
            <a:r>
              <a:rPr lang="en-US" err="1"/>
              <a:t>Javascript</a:t>
            </a:r>
            <a:r>
              <a:rPr lang="en-US"/>
              <a:t> and Jinja files. </a:t>
            </a:r>
          </a:p>
          <a:p>
            <a:pPr marL="173736" indent="-173736">
              <a:spcBef>
                <a:spcPts val="600"/>
              </a:spcBef>
              <a:buClr>
                <a:srgbClr val="223366"/>
              </a:buClr>
              <a:buFont typeface="Arial" panose="020B0604020202020204" pitchFamily="34" charset="0"/>
              <a:buChar char="•"/>
            </a:pPr>
            <a:r>
              <a:rPr lang="en-US"/>
              <a:t>Template: A template consists of static parts of the desired HTML output as well as some special syntax describing how dynamic content will be inserted.</a:t>
            </a:r>
          </a:p>
        </p:txBody>
      </p:sp>
      <p:sp>
        <p:nvSpPr>
          <p:cNvPr id="4" name="Rectangle: Rounded Corners 3">
            <a:hlinkClick r:id="rId3"/>
            <a:extLst>
              <a:ext uri="{FF2B5EF4-FFF2-40B4-BE49-F238E27FC236}">
                <a16:creationId xmlns:a16="http://schemas.microsoft.com/office/drawing/2014/main" id="{33BF6FE3-0C10-E684-9600-EBF1A65EE7D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5" name="TextBox 8">
            <a:extLst>
              <a:ext uri="{FF2B5EF4-FFF2-40B4-BE49-F238E27FC236}">
                <a16:creationId xmlns:a16="http://schemas.microsoft.com/office/drawing/2014/main" id="{D25F6605-4C14-8851-E966-204D3D74E896}"/>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6" name="Picture 2">
            <a:extLst>
              <a:ext uri="{FF2B5EF4-FFF2-40B4-BE49-F238E27FC236}">
                <a16:creationId xmlns:a16="http://schemas.microsoft.com/office/drawing/2014/main" id="{28E95E4C-FE6D-7070-EC4D-5BEC11B264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37263" y="1329292"/>
            <a:ext cx="4190425" cy="188569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780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a:t>Setting header fields (continued )</a:t>
            </a:r>
          </a:p>
          <a:p>
            <a:pPr>
              <a:spcBef>
                <a:spcPts val="1200"/>
              </a:spcBef>
              <a:buClr>
                <a:srgbClr val="223366"/>
              </a:buClr>
            </a:pPr>
            <a:r>
              <a:rPr lang="en-US"/>
              <a:t>When using this interface, unlike a dictionary, del doesn’t raise </a:t>
            </a:r>
            <a:r>
              <a:rPr lang="en-US" err="1"/>
              <a:t>KeyError</a:t>
            </a:r>
            <a:r>
              <a:rPr lang="en-US"/>
              <a:t> if the header field doesn’t exist.</a:t>
            </a:r>
          </a:p>
          <a:p>
            <a:pPr>
              <a:spcBef>
                <a:spcPts val="1200"/>
              </a:spcBef>
              <a:buClr>
                <a:srgbClr val="223366"/>
              </a:buClr>
            </a:pPr>
            <a:r>
              <a:rPr lang="en-US"/>
              <a:t>You can also set headers on instantiation:</a:t>
            </a:r>
          </a:p>
          <a:p>
            <a:pPr>
              <a:spcBef>
                <a:spcPts val="1200"/>
              </a:spcBef>
              <a:buClr>
                <a:srgbClr val="223366"/>
              </a:buClr>
            </a:pPr>
            <a:r>
              <a:rPr lang="en-US"/>
              <a:t>&gt;&gt;&gt; response = HttpResponse(headers={'Age': 120})</a:t>
            </a:r>
          </a:p>
        </p:txBody>
      </p:sp>
    </p:spTree>
    <p:extLst>
      <p:ext uri="{BB962C8B-B14F-4D97-AF65-F5344CB8AC3E}">
        <p14:creationId xmlns:p14="http://schemas.microsoft.com/office/powerpoint/2010/main" val="34228086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a:t>Telling the browser to treat the response as a file attachment</a:t>
            </a:r>
          </a:p>
          <a:p>
            <a:pPr>
              <a:spcBef>
                <a:spcPts val="1200"/>
              </a:spcBef>
              <a:buClr>
                <a:srgbClr val="223366"/>
              </a:buClr>
            </a:pPr>
            <a:r>
              <a:rPr lang="en-US"/>
              <a:t>To tell the browser to treat the response as a file attachment, set the Content-Type and Content-Disposition headers. For example, this is how you might return a Microsoft Excel spreadsheet:</a:t>
            </a:r>
          </a:p>
          <a:p>
            <a:pPr>
              <a:spcBef>
                <a:spcPts val="1200"/>
              </a:spcBef>
              <a:buClr>
                <a:srgbClr val="223366"/>
              </a:buClr>
            </a:pPr>
            <a:r>
              <a:rPr lang="en-US"/>
              <a:t>&gt;&gt;&gt; response = HttpResponse(</a:t>
            </a:r>
            <a:r>
              <a:rPr lang="en-US" err="1"/>
              <a:t>my_data</a:t>
            </a:r>
            <a:r>
              <a:rPr lang="en-US"/>
              <a:t>, headers={</a:t>
            </a:r>
          </a:p>
          <a:p>
            <a:pPr>
              <a:spcBef>
                <a:spcPts val="1200"/>
              </a:spcBef>
              <a:buClr>
                <a:srgbClr val="223366"/>
              </a:buClr>
            </a:pPr>
            <a:r>
              <a:rPr lang="en-US"/>
              <a:t>...     'Content-Type': 'application/vnd.ms-excel',</a:t>
            </a:r>
          </a:p>
          <a:p>
            <a:pPr>
              <a:spcBef>
                <a:spcPts val="1200"/>
              </a:spcBef>
              <a:buClr>
                <a:srgbClr val="223366"/>
              </a:buClr>
            </a:pPr>
            <a:r>
              <a:rPr lang="en-US"/>
              <a:t>...     'Content-Disposition': 'attachment; filename="foo.xls"',</a:t>
            </a:r>
          </a:p>
          <a:p>
            <a:pPr>
              <a:spcBef>
                <a:spcPts val="1200"/>
              </a:spcBef>
              <a:buClr>
                <a:srgbClr val="223366"/>
              </a:buClr>
            </a:pPr>
            <a:r>
              <a:rPr lang="en-US"/>
              <a:t>... })</a:t>
            </a:r>
          </a:p>
        </p:txBody>
      </p:sp>
    </p:spTree>
    <p:extLst>
      <p:ext uri="{BB962C8B-B14F-4D97-AF65-F5344CB8AC3E}">
        <p14:creationId xmlns:p14="http://schemas.microsoft.com/office/powerpoint/2010/main" val="18608085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HttpResponse.content</a:t>
            </a:r>
            <a:endParaRPr lang="en-US" b="1"/>
          </a:p>
          <a:p>
            <a:pPr>
              <a:spcBef>
                <a:spcPts val="1200"/>
              </a:spcBef>
              <a:buClr>
                <a:srgbClr val="223366"/>
              </a:buClr>
            </a:pPr>
            <a:r>
              <a:rPr lang="en-US"/>
              <a:t>A </a:t>
            </a:r>
            <a:r>
              <a:rPr lang="en-US" err="1"/>
              <a:t>bytestring</a:t>
            </a:r>
            <a:r>
              <a:rPr lang="en-US"/>
              <a:t> representing the content, encoded from a string if necessary.</a:t>
            </a:r>
          </a:p>
          <a:p>
            <a:pPr>
              <a:spcBef>
                <a:spcPts val="1200"/>
              </a:spcBef>
              <a:buClr>
                <a:srgbClr val="223366"/>
              </a:buClr>
            </a:pPr>
            <a:r>
              <a:rPr lang="en-US" b="1" err="1"/>
              <a:t>HttpResponse.headers</a:t>
            </a:r>
            <a:endParaRPr lang="en-US" b="1"/>
          </a:p>
          <a:p>
            <a:pPr>
              <a:spcBef>
                <a:spcPts val="1200"/>
              </a:spcBef>
              <a:buClr>
                <a:srgbClr val="223366"/>
              </a:buClr>
            </a:pPr>
            <a:r>
              <a:rPr lang="en-US"/>
              <a:t>New in Django 3.2.</a:t>
            </a:r>
          </a:p>
          <a:p>
            <a:pPr>
              <a:spcBef>
                <a:spcPts val="1200"/>
              </a:spcBef>
              <a:buClr>
                <a:srgbClr val="223366"/>
              </a:buClr>
            </a:pPr>
            <a:r>
              <a:rPr lang="en-US"/>
              <a:t>A case insensitive, </a:t>
            </a:r>
            <a:r>
              <a:rPr lang="en-US" err="1"/>
              <a:t>dict</a:t>
            </a:r>
            <a:r>
              <a:rPr lang="en-US"/>
              <a:t>-like object that provides an interface to all HTTP headers on the response. See Setting header fields.</a:t>
            </a:r>
          </a:p>
          <a:p>
            <a:pPr>
              <a:spcBef>
                <a:spcPts val="1200"/>
              </a:spcBef>
              <a:buClr>
                <a:srgbClr val="223366"/>
              </a:buClr>
            </a:pPr>
            <a:r>
              <a:rPr lang="en-US" b="1" err="1"/>
              <a:t>HttpResponse.charset</a:t>
            </a:r>
            <a:endParaRPr lang="en-US" b="1"/>
          </a:p>
          <a:p>
            <a:pPr>
              <a:spcBef>
                <a:spcPts val="1200"/>
              </a:spcBef>
              <a:buClr>
                <a:srgbClr val="223366"/>
              </a:buClr>
            </a:pPr>
            <a:r>
              <a:rPr lang="en-US"/>
              <a:t>A string denoting the charset in which the response will be encoded. If not given at HttpResponse instantiation time, it will be extracted from </a:t>
            </a:r>
            <a:r>
              <a:rPr lang="en-US" err="1"/>
              <a:t>content_type</a:t>
            </a:r>
            <a:r>
              <a:rPr lang="en-US"/>
              <a:t> and if that is unsuccessful, the DEFAULT_CHARSET setting will be used.</a:t>
            </a:r>
          </a:p>
        </p:txBody>
      </p:sp>
    </p:spTree>
    <p:extLst>
      <p:ext uri="{BB962C8B-B14F-4D97-AF65-F5344CB8AC3E}">
        <p14:creationId xmlns:p14="http://schemas.microsoft.com/office/powerpoint/2010/main" val="590731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HttpResponse.status_code</a:t>
            </a:r>
            <a:endParaRPr lang="en-US" b="1"/>
          </a:p>
          <a:p>
            <a:pPr>
              <a:spcBef>
                <a:spcPts val="1200"/>
              </a:spcBef>
              <a:buClr>
                <a:srgbClr val="223366"/>
              </a:buClr>
            </a:pPr>
            <a:r>
              <a:rPr lang="en-US"/>
              <a:t>The HTTP status code for the response.</a:t>
            </a:r>
          </a:p>
          <a:p>
            <a:pPr>
              <a:spcBef>
                <a:spcPts val="1200"/>
              </a:spcBef>
              <a:buClr>
                <a:srgbClr val="223366"/>
              </a:buClr>
            </a:pPr>
            <a:r>
              <a:rPr lang="en-US" b="1" err="1"/>
              <a:t>HttpResponse.reason_phrase</a:t>
            </a:r>
            <a:endParaRPr lang="en-US" b="1"/>
          </a:p>
          <a:p>
            <a:pPr>
              <a:spcBef>
                <a:spcPts val="1200"/>
              </a:spcBef>
              <a:buClr>
                <a:srgbClr val="223366"/>
              </a:buClr>
            </a:pPr>
            <a:r>
              <a:rPr lang="en-US"/>
              <a:t>The HTTP reason phrase for the response. It uses the HTTP standard’s default reason phrases.</a:t>
            </a:r>
          </a:p>
          <a:p>
            <a:pPr>
              <a:spcBef>
                <a:spcPts val="1200"/>
              </a:spcBef>
              <a:buClr>
                <a:srgbClr val="223366"/>
              </a:buClr>
            </a:pPr>
            <a:r>
              <a:rPr lang="en-US" b="1" err="1"/>
              <a:t>HttpResponse.streaming</a:t>
            </a:r>
            <a:endParaRPr lang="en-US" b="1"/>
          </a:p>
          <a:p>
            <a:pPr>
              <a:spcBef>
                <a:spcPts val="1200"/>
              </a:spcBef>
              <a:buClr>
                <a:srgbClr val="223366"/>
              </a:buClr>
            </a:pPr>
            <a:r>
              <a:rPr lang="en-US"/>
              <a:t>This is always False.</a:t>
            </a:r>
            <a:endParaRPr lang="en-US" b="1"/>
          </a:p>
          <a:p>
            <a:pPr>
              <a:spcBef>
                <a:spcPts val="1200"/>
              </a:spcBef>
              <a:buClr>
                <a:srgbClr val="223366"/>
              </a:buClr>
            </a:pPr>
            <a:r>
              <a:rPr lang="en-US" b="1" err="1"/>
              <a:t>HttpResponse.closed</a:t>
            </a:r>
            <a:endParaRPr lang="en-US" b="1"/>
          </a:p>
          <a:p>
            <a:pPr>
              <a:spcBef>
                <a:spcPts val="1200"/>
              </a:spcBef>
              <a:buClr>
                <a:srgbClr val="223366"/>
              </a:buClr>
            </a:pPr>
            <a:r>
              <a:rPr lang="en-US"/>
              <a:t>True if the response has been closed.</a:t>
            </a:r>
          </a:p>
        </p:txBody>
      </p:sp>
    </p:spTree>
    <p:extLst>
      <p:ext uri="{BB962C8B-B14F-4D97-AF65-F5344CB8AC3E}">
        <p14:creationId xmlns:p14="http://schemas.microsoft.com/office/powerpoint/2010/main" val="1510160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a:t>HttpResponse.__</a:t>
            </a:r>
            <a:r>
              <a:rPr lang="en-US" b="1" err="1"/>
              <a:t>setitem</a:t>
            </a:r>
            <a:r>
              <a:rPr lang="en-US" b="1"/>
              <a:t>__(header, value)</a:t>
            </a:r>
          </a:p>
          <a:p>
            <a:pPr>
              <a:spcBef>
                <a:spcPts val="1200"/>
              </a:spcBef>
              <a:buClr>
                <a:srgbClr val="223366"/>
              </a:buClr>
            </a:pPr>
            <a:r>
              <a:rPr lang="en-US"/>
              <a:t>Sets the given header name to the given value. Both header and value should be strings</a:t>
            </a:r>
            <a:r>
              <a:rPr lang="en-US" b="1"/>
              <a:t>.</a:t>
            </a:r>
          </a:p>
          <a:p>
            <a:pPr>
              <a:spcBef>
                <a:spcPts val="1200"/>
              </a:spcBef>
              <a:buClr>
                <a:srgbClr val="223366"/>
              </a:buClr>
            </a:pPr>
            <a:r>
              <a:rPr lang="en-US" b="1"/>
              <a:t>HttpResponse.__</a:t>
            </a:r>
            <a:r>
              <a:rPr lang="en-US" b="1" err="1"/>
              <a:t>delitem</a:t>
            </a:r>
            <a:r>
              <a:rPr lang="en-US" b="1"/>
              <a:t>__(header)</a:t>
            </a:r>
          </a:p>
          <a:p>
            <a:pPr>
              <a:spcBef>
                <a:spcPts val="1200"/>
              </a:spcBef>
              <a:buClr>
                <a:srgbClr val="223366"/>
              </a:buClr>
            </a:pPr>
            <a:r>
              <a:rPr lang="en-US"/>
              <a:t>Deletes the header with the given name. Fails silently if the header doesn’t exist. Case-insensitive.</a:t>
            </a:r>
          </a:p>
          <a:p>
            <a:pPr>
              <a:spcBef>
                <a:spcPts val="1200"/>
              </a:spcBef>
              <a:buClr>
                <a:srgbClr val="223366"/>
              </a:buClr>
            </a:pPr>
            <a:r>
              <a:rPr lang="en-US" b="1"/>
              <a:t>HttpResponse.__</a:t>
            </a:r>
            <a:r>
              <a:rPr lang="en-US" b="1" err="1"/>
              <a:t>getitem</a:t>
            </a:r>
            <a:r>
              <a:rPr lang="en-US" b="1"/>
              <a:t>__(header)</a:t>
            </a:r>
          </a:p>
          <a:p>
            <a:pPr>
              <a:spcBef>
                <a:spcPts val="1200"/>
              </a:spcBef>
              <a:buClr>
                <a:srgbClr val="223366"/>
              </a:buClr>
            </a:pPr>
            <a:r>
              <a:rPr lang="en-US"/>
              <a:t>Returns the value for the given header name. Case-insensitive.</a:t>
            </a:r>
          </a:p>
          <a:p>
            <a:pPr>
              <a:spcBef>
                <a:spcPts val="1200"/>
              </a:spcBef>
              <a:buClr>
                <a:srgbClr val="223366"/>
              </a:buClr>
            </a:pPr>
            <a:r>
              <a:rPr lang="en-US" b="1" err="1"/>
              <a:t>HttpResponse.get</a:t>
            </a:r>
            <a:r>
              <a:rPr lang="en-US" b="1"/>
              <a:t>(header, alternate=None)</a:t>
            </a:r>
          </a:p>
          <a:p>
            <a:pPr>
              <a:spcBef>
                <a:spcPts val="1200"/>
              </a:spcBef>
              <a:buClr>
                <a:srgbClr val="223366"/>
              </a:buClr>
            </a:pPr>
            <a:r>
              <a:rPr lang="en-US"/>
              <a:t>Returns the value for the given header, or an alternate if the header doesn’t exist.</a:t>
            </a:r>
          </a:p>
        </p:txBody>
      </p:sp>
    </p:spTree>
    <p:extLst>
      <p:ext uri="{BB962C8B-B14F-4D97-AF65-F5344CB8AC3E}">
        <p14:creationId xmlns:p14="http://schemas.microsoft.com/office/powerpoint/2010/main" val="39061863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200"/>
              </a:spcBef>
              <a:buClr>
                <a:srgbClr val="223366"/>
              </a:buClr>
            </a:pPr>
            <a:r>
              <a:rPr lang="en-US" b="1" err="1"/>
              <a:t>HttpResponse.has_header</a:t>
            </a:r>
            <a:r>
              <a:rPr lang="en-US" b="1"/>
              <a:t>(header)</a:t>
            </a:r>
          </a:p>
          <a:p>
            <a:pPr>
              <a:spcBef>
                <a:spcPts val="1200"/>
              </a:spcBef>
              <a:buClr>
                <a:srgbClr val="223366"/>
              </a:buClr>
            </a:pPr>
            <a:r>
              <a:rPr lang="en-US"/>
              <a:t>Returns True or False based on a case-insensitive check for a header with the given name.</a:t>
            </a:r>
          </a:p>
          <a:p>
            <a:pPr>
              <a:spcBef>
                <a:spcPts val="1200"/>
              </a:spcBef>
              <a:buClr>
                <a:srgbClr val="223366"/>
              </a:buClr>
            </a:pPr>
            <a:r>
              <a:rPr lang="en-US" b="1" err="1"/>
              <a:t>HttpResponse.items</a:t>
            </a:r>
            <a:r>
              <a:rPr lang="en-US" b="1"/>
              <a:t>()</a:t>
            </a:r>
          </a:p>
          <a:p>
            <a:pPr>
              <a:spcBef>
                <a:spcPts val="1200"/>
              </a:spcBef>
              <a:buClr>
                <a:srgbClr val="223366"/>
              </a:buClr>
            </a:pPr>
            <a:r>
              <a:rPr lang="en-US"/>
              <a:t>Acts like </a:t>
            </a:r>
            <a:r>
              <a:rPr lang="en-US" err="1"/>
              <a:t>dict.items</a:t>
            </a:r>
            <a:r>
              <a:rPr lang="en-US"/>
              <a:t>() for HTTP headers on the response.</a:t>
            </a:r>
          </a:p>
          <a:p>
            <a:pPr>
              <a:spcBef>
                <a:spcPts val="1200"/>
              </a:spcBef>
              <a:buClr>
                <a:srgbClr val="223366"/>
              </a:buClr>
            </a:pPr>
            <a:r>
              <a:rPr lang="en-US" b="1" err="1"/>
              <a:t>HttpResponse.setdefault</a:t>
            </a:r>
            <a:r>
              <a:rPr lang="en-US" b="1"/>
              <a:t>(header, value)</a:t>
            </a:r>
          </a:p>
          <a:p>
            <a:pPr>
              <a:spcBef>
                <a:spcPts val="1200"/>
              </a:spcBef>
              <a:buClr>
                <a:srgbClr val="223366"/>
              </a:buClr>
            </a:pPr>
            <a:r>
              <a:rPr lang="en-US"/>
              <a:t>Sets a header unless it has already been set.</a:t>
            </a:r>
          </a:p>
          <a:p>
            <a:pPr>
              <a:spcBef>
                <a:spcPts val="1200"/>
              </a:spcBef>
              <a:buClr>
                <a:srgbClr val="223366"/>
              </a:buClr>
            </a:pPr>
            <a:endParaRPr lang="en-US" b="1"/>
          </a:p>
        </p:txBody>
      </p:sp>
    </p:spTree>
    <p:extLst>
      <p:ext uri="{BB962C8B-B14F-4D97-AF65-F5344CB8AC3E}">
        <p14:creationId xmlns:p14="http://schemas.microsoft.com/office/powerpoint/2010/main" val="29256332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err="1"/>
              <a:t>HttpResponse.set_cookie</a:t>
            </a:r>
            <a:r>
              <a:rPr lang="en-US"/>
              <a:t>(key, value='', </a:t>
            </a:r>
            <a:r>
              <a:rPr lang="en-US" err="1"/>
              <a:t>max_age</a:t>
            </a:r>
            <a:r>
              <a:rPr lang="en-US"/>
              <a:t>=None, expires=None, path='/', domain=None, secure=False, </a:t>
            </a:r>
            <a:r>
              <a:rPr lang="en-US" err="1"/>
              <a:t>httponly</a:t>
            </a:r>
            <a:r>
              <a:rPr lang="en-US"/>
              <a:t>=False, </a:t>
            </a:r>
            <a:r>
              <a:rPr lang="en-US" err="1"/>
              <a:t>samesite</a:t>
            </a:r>
            <a:r>
              <a:rPr lang="en-US"/>
              <a:t>=None)¶</a:t>
            </a:r>
          </a:p>
          <a:p>
            <a:pPr>
              <a:spcBef>
                <a:spcPts val="600"/>
              </a:spcBef>
              <a:buClr>
                <a:srgbClr val="223366"/>
              </a:buClr>
            </a:pPr>
            <a:r>
              <a:rPr lang="en-US"/>
              <a:t>Sets a cookie. </a:t>
            </a:r>
          </a:p>
          <a:p>
            <a:pPr>
              <a:spcBef>
                <a:spcPts val="600"/>
              </a:spcBef>
              <a:buClr>
                <a:srgbClr val="223366"/>
              </a:buClr>
            </a:pPr>
            <a:r>
              <a:rPr lang="en-US" err="1"/>
              <a:t>max_age</a:t>
            </a:r>
            <a:r>
              <a:rPr lang="en-US"/>
              <a:t> should be an integer number of seconds, or None (default) if the cookie should last only as long as the client’s browser session. If expires is not specified, it will be calculated.</a:t>
            </a:r>
          </a:p>
          <a:p>
            <a:pPr>
              <a:spcBef>
                <a:spcPts val="600"/>
              </a:spcBef>
              <a:buClr>
                <a:srgbClr val="223366"/>
              </a:buClr>
            </a:pPr>
            <a:r>
              <a:rPr lang="en-US"/>
              <a:t>expires should either be a string in the format "</a:t>
            </a:r>
            <a:r>
              <a:rPr lang="en-US" err="1"/>
              <a:t>Wdy</a:t>
            </a:r>
            <a:r>
              <a:rPr lang="en-US"/>
              <a:t>, DD-Mon-YY HH:MM:SS GMT" or a </a:t>
            </a:r>
            <a:r>
              <a:rPr lang="en-US" err="1"/>
              <a:t>datetime.datetime</a:t>
            </a:r>
            <a:r>
              <a:rPr lang="en-US"/>
              <a:t> object in UTC. If expires is a datetime object, the </a:t>
            </a:r>
            <a:r>
              <a:rPr lang="en-US" err="1"/>
              <a:t>max_age</a:t>
            </a:r>
            <a:r>
              <a:rPr lang="en-US"/>
              <a:t> will be calculated.</a:t>
            </a:r>
          </a:p>
          <a:p>
            <a:pPr>
              <a:spcBef>
                <a:spcPts val="600"/>
              </a:spcBef>
              <a:buClr>
                <a:srgbClr val="223366"/>
              </a:buClr>
            </a:pPr>
            <a:r>
              <a:rPr lang="en-US" err="1"/>
              <a:t>efense</a:t>
            </a:r>
            <a:r>
              <a:rPr lang="en-US"/>
              <a:t> in depth measure.</a:t>
            </a:r>
          </a:p>
        </p:txBody>
      </p:sp>
    </p:spTree>
    <p:extLst>
      <p:ext uri="{BB962C8B-B14F-4D97-AF65-F5344CB8AC3E}">
        <p14:creationId xmlns:p14="http://schemas.microsoft.com/office/powerpoint/2010/main" val="40704219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HttpResponse.delete_cookie</a:t>
            </a:r>
            <a:r>
              <a:rPr lang="en-US" b="1"/>
              <a:t>(key, path='/', domain=None, </a:t>
            </a:r>
            <a:r>
              <a:rPr lang="en-US" b="1" err="1"/>
              <a:t>samesite</a:t>
            </a:r>
            <a:r>
              <a:rPr lang="en-US" b="1"/>
              <a:t>=None)</a:t>
            </a:r>
          </a:p>
          <a:p>
            <a:pPr>
              <a:spcBef>
                <a:spcPts val="600"/>
              </a:spcBef>
              <a:buClr>
                <a:srgbClr val="223366"/>
              </a:buClr>
            </a:pPr>
            <a:r>
              <a:rPr lang="en-US"/>
              <a:t>Deletes the cookie with the given key. Fails silently if the key doesn’t exist.</a:t>
            </a:r>
          </a:p>
          <a:p>
            <a:pPr>
              <a:spcBef>
                <a:spcPts val="600"/>
              </a:spcBef>
              <a:buClr>
                <a:srgbClr val="223366"/>
              </a:buClr>
            </a:pPr>
            <a:r>
              <a:rPr lang="en-US"/>
              <a:t>Due to the way cookies work, path and domain should be the same values you used in </a:t>
            </a:r>
            <a:r>
              <a:rPr lang="en-US" err="1"/>
              <a:t>set_cookie</a:t>
            </a:r>
            <a:r>
              <a:rPr lang="en-US"/>
              <a:t>() – otherwise the cookie may not be deleted.</a:t>
            </a:r>
          </a:p>
          <a:p>
            <a:pPr>
              <a:spcBef>
                <a:spcPts val="600"/>
              </a:spcBef>
              <a:buClr>
                <a:srgbClr val="223366"/>
              </a:buClr>
            </a:pPr>
            <a:r>
              <a:rPr lang="en-US" b="1" err="1"/>
              <a:t>HttpResponse.close</a:t>
            </a:r>
            <a:r>
              <a:rPr lang="en-US" b="1"/>
              <a:t>()</a:t>
            </a:r>
          </a:p>
          <a:p>
            <a:pPr>
              <a:spcBef>
                <a:spcPts val="600"/>
              </a:spcBef>
              <a:buClr>
                <a:srgbClr val="223366"/>
              </a:buClr>
            </a:pPr>
            <a:r>
              <a:rPr lang="en-US"/>
              <a:t>This method is called at the end of the request directly by the WSGI server.</a:t>
            </a:r>
          </a:p>
          <a:p>
            <a:pPr>
              <a:spcBef>
                <a:spcPts val="600"/>
              </a:spcBef>
              <a:buClr>
                <a:srgbClr val="223366"/>
              </a:buClr>
            </a:pPr>
            <a:r>
              <a:rPr lang="en-US"/>
              <a:t>t.</a:t>
            </a:r>
          </a:p>
        </p:txBody>
      </p:sp>
    </p:spTree>
    <p:extLst>
      <p:ext uri="{BB962C8B-B14F-4D97-AF65-F5344CB8AC3E}">
        <p14:creationId xmlns:p14="http://schemas.microsoft.com/office/powerpoint/2010/main" val="39061119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objects : Attributes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HttpResponse.tell</a:t>
            </a:r>
            <a:r>
              <a:rPr lang="en-US" b="1"/>
              <a:t>()</a:t>
            </a:r>
          </a:p>
          <a:p>
            <a:pPr>
              <a:spcBef>
                <a:spcPts val="600"/>
              </a:spcBef>
              <a:buClr>
                <a:srgbClr val="223366"/>
              </a:buClr>
            </a:pPr>
            <a:r>
              <a:rPr lang="en-US"/>
              <a:t>This method makes an HttpResponse instance a file-like object.</a:t>
            </a:r>
          </a:p>
          <a:p>
            <a:pPr>
              <a:spcBef>
                <a:spcPts val="600"/>
              </a:spcBef>
              <a:buClr>
                <a:srgbClr val="223366"/>
              </a:buClr>
            </a:pPr>
            <a:r>
              <a:rPr lang="en-US" b="1" err="1"/>
              <a:t>HttpResponse.getvalue</a:t>
            </a:r>
            <a:r>
              <a:rPr lang="en-US" b="1"/>
              <a:t>()</a:t>
            </a:r>
          </a:p>
          <a:p>
            <a:pPr>
              <a:spcBef>
                <a:spcPts val="600"/>
              </a:spcBef>
              <a:buClr>
                <a:srgbClr val="223366"/>
              </a:buClr>
            </a:pPr>
            <a:r>
              <a:rPr lang="en-US"/>
              <a:t>Returns the value of HttpResponse.content. This method makes an HttpResponse instance a stream-like object.</a:t>
            </a:r>
          </a:p>
          <a:p>
            <a:pPr>
              <a:spcBef>
                <a:spcPts val="600"/>
              </a:spcBef>
              <a:buClr>
                <a:srgbClr val="223366"/>
              </a:buClr>
            </a:pPr>
            <a:r>
              <a:rPr lang="en-US" b="1" err="1"/>
              <a:t>HttpResponse.readable</a:t>
            </a:r>
            <a:r>
              <a:rPr lang="en-US" b="1"/>
              <a:t>()</a:t>
            </a:r>
          </a:p>
          <a:p>
            <a:pPr>
              <a:spcBef>
                <a:spcPts val="600"/>
              </a:spcBef>
              <a:buClr>
                <a:srgbClr val="223366"/>
              </a:buClr>
            </a:pPr>
            <a:r>
              <a:rPr lang="en-US"/>
              <a:t>Always False. This method makes an HttpResponse instance a stream-like object.</a:t>
            </a:r>
          </a:p>
          <a:p>
            <a:pPr>
              <a:spcBef>
                <a:spcPts val="600"/>
              </a:spcBef>
              <a:buClr>
                <a:srgbClr val="223366"/>
              </a:buClr>
            </a:pPr>
            <a:r>
              <a:rPr lang="en-US" b="1" err="1"/>
              <a:t>HttpResponse.seekable</a:t>
            </a:r>
            <a:r>
              <a:rPr lang="en-US" b="1"/>
              <a:t>()</a:t>
            </a:r>
          </a:p>
          <a:p>
            <a:pPr>
              <a:spcBef>
                <a:spcPts val="600"/>
              </a:spcBef>
              <a:buClr>
                <a:srgbClr val="223366"/>
              </a:buClr>
            </a:pPr>
            <a:r>
              <a:rPr lang="en-US"/>
              <a:t>Always False. This method makes an HttpResponse instance a stream-like object.</a:t>
            </a:r>
          </a:p>
          <a:p>
            <a:pPr>
              <a:spcBef>
                <a:spcPts val="600"/>
              </a:spcBef>
              <a:buClr>
                <a:srgbClr val="223366"/>
              </a:buClr>
            </a:pPr>
            <a:r>
              <a:rPr lang="en-US" b="1" err="1"/>
              <a:t>HttpResponse.writable</a:t>
            </a:r>
            <a:r>
              <a:rPr lang="en-US" b="1"/>
              <a:t>()</a:t>
            </a:r>
          </a:p>
          <a:p>
            <a:pPr>
              <a:spcBef>
                <a:spcPts val="600"/>
              </a:spcBef>
              <a:buClr>
                <a:srgbClr val="223366"/>
              </a:buClr>
            </a:pPr>
            <a:r>
              <a:rPr lang="en-US"/>
              <a:t>Always True. This method makes an HttpResponse instance a stream-like object.</a:t>
            </a:r>
          </a:p>
        </p:txBody>
      </p:sp>
    </p:spTree>
    <p:extLst>
      <p:ext uri="{BB962C8B-B14F-4D97-AF65-F5344CB8AC3E}">
        <p14:creationId xmlns:p14="http://schemas.microsoft.com/office/powerpoint/2010/main" val="23025894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subclasses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Django includes a number of HttpResponse subclasses that handle different types of HTTP responses. Like HttpResponse, these subclasses live in </a:t>
            </a:r>
            <a:r>
              <a:rPr lang="en-US" err="1"/>
              <a:t>django.http</a:t>
            </a:r>
            <a:r>
              <a:rPr lang="en-US"/>
              <a:t>.</a:t>
            </a:r>
          </a:p>
          <a:p>
            <a:pPr>
              <a:spcBef>
                <a:spcPts val="600"/>
              </a:spcBef>
              <a:buClr>
                <a:srgbClr val="223366"/>
              </a:buClr>
            </a:pPr>
            <a:r>
              <a:rPr lang="en-US" b="1"/>
              <a:t>class </a:t>
            </a:r>
            <a:r>
              <a:rPr lang="en-US" b="1" err="1"/>
              <a:t>HttpResponseRedirect</a:t>
            </a:r>
            <a:endParaRPr lang="en-US" b="1"/>
          </a:p>
          <a:p>
            <a:pPr>
              <a:spcBef>
                <a:spcPts val="600"/>
              </a:spcBef>
              <a:buClr>
                <a:srgbClr val="223366"/>
              </a:buClr>
            </a:pPr>
            <a:r>
              <a:rPr lang="en-US"/>
              <a:t>The first argument to the constructor is required – the path to redirect to. This can be a fully qualified URL (e.g. 'https://www.yahoo.com/search/'), an absolute path with no domain (e.g. '/search/'), or even a relative path (e.g. 'search/'). In that last case, the client browser will reconstruct the full URL itself according to the current path. See HttpResponse for other optional constructor arguments. Note that this returns an HTTP status code 302.</a:t>
            </a:r>
          </a:p>
          <a:p>
            <a:pPr>
              <a:spcBef>
                <a:spcPts val="600"/>
              </a:spcBef>
              <a:buClr>
                <a:srgbClr val="223366"/>
              </a:buClr>
            </a:pPr>
            <a:r>
              <a:rPr lang="en-US" b="1" err="1"/>
              <a:t>url</a:t>
            </a:r>
            <a:endParaRPr lang="en-US" b="1"/>
          </a:p>
          <a:p>
            <a:pPr>
              <a:spcBef>
                <a:spcPts val="600"/>
              </a:spcBef>
              <a:buClr>
                <a:srgbClr val="223366"/>
              </a:buClr>
            </a:pPr>
            <a:r>
              <a:rPr lang="en-US"/>
              <a:t>This read-only attribute represents the URL the response will redirect to (equivalent to the Location response header).</a:t>
            </a:r>
          </a:p>
        </p:txBody>
      </p:sp>
    </p:spTree>
    <p:extLst>
      <p:ext uri="{BB962C8B-B14F-4D97-AF65-F5344CB8AC3E}">
        <p14:creationId xmlns:p14="http://schemas.microsoft.com/office/powerpoint/2010/main" val="119678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556685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Model-View-Controller (MVC) Architecture </a:t>
            </a:r>
            <a:br>
              <a:rPr lang="en-IN" sz="1600" b="1">
                <a:solidFill>
                  <a:srgbClr val="213163"/>
                </a:solidFill>
              </a:rPr>
            </a:br>
            <a:endParaRPr lang="en-IN" sz="1600" b="1">
              <a:solidFill>
                <a:srgbClr val="213163"/>
              </a:solidFill>
            </a:endParaRPr>
          </a:p>
        </p:txBody>
      </p:sp>
      <p:sp>
        <p:nvSpPr>
          <p:cNvPr id="62" name="Google Shape;62;g5fab984687_2_0"/>
          <p:cNvSpPr txBox="1">
            <a:spLocks noGrp="1"/>
          </p:cNvSpPr>
          <p:nvPr>
            <p:ph type="body" idx="4294967295"/>
          </p:nvPr>
        </p:nvSpPr>
        <p:spPr>
          <a:xfrm>
            <a:off x="160499" y="1171329"/>
            <a:ext cx="4246239" cy="2228292"/>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Model View Controller or MVC as it is popularly called, is a software design pattern for developing web applications.</a:t>
            </a:r>
          </a:p>
          <a:p>
            <a:pPr marL="173736" indent="-173736">
              <a:spcBef>
                <a:spcPts val="600"/>
              </a:spcBef>
              <a:buClr>
                <a:srgbClr val="223366"/>
              </a:buClr>
              <a:buFont typeface="Arial" panose="020B0604020202020204" pitchFamily="34" charset="0"/>
              <a:buChar char="•"/>
            </a:pPr>
            <a:r>
              <a:rPr lang="en-US"/>
              <a:t> A Model View Controller pattern is made up of the following three parts −</a:t>
            </a:r>
          </a:p>
          <a:p>
            <a:pPr marL="173736" indent="-173736">
              <a:spcBef>
                <a:spcPts val="600"/>
              </a:spcBef>
              <a:buClr>
                <a:srgbClr val="223366"/>
              </a:buClr>
              <a:buFont typeface="Arial" panose="020B0604020202020204" pitchFamily="34" charset="0"/>
              <a:buChar char="•"/>
            </a:pPr>
            <a:r>
              <a:rPr lang="en-US"/>
              <a:t>Model − The lowest level of the pattern which is responsible for maintaining data.</a:t>
            </a:r>
          </a:p>
          <a:p>
            <a:pPr marL="173736" indent="-173736">
              <a:spcBef>
                <a:spcPts val="600"/>
              </a:spcBef>
              <a:buClr>
                <a:srgbClr val="223366"/>
              </a:buClr>
              <a:buFont typeface="Arial" panose="020B0604020202020204" pitchFamily="34" charset="0"/>
              <a:buChar char="•"/>
            </a:pPr>
            <a:r>
              <a:rPr lang="en-US"/>
              <a:t>View − This is responsible for displaying all or a portion of the data to the user.</a:t>
            </a:r>
          </a:p>
          <a:p>
            <a:pPr marL="173736" indent="-173736">
              <a:spcBef>
                <a:spcPts val="600"/>
              </a:spcBef>
              <a:buClr>
                <a:srgbClr val="223366"/>
              </a:buClr>
              <a:buFont typeface="Arial" panose="020B0604020202020204" pitchFamily="34" charset="0"/>
              <a:buChar char="•"/>
            </a:pPr>
            <a:r>
              <a:rPr lang="en-US"/>
              <a:t>Controller − Software Code that controls the interactions between the Model and View.</a:t>
            </a:r>
          </a:p>
        </p:txBody>
      </p:sp>
      <p:sp>
        <p:nvSpPr>
          <p:cNvPr id="4" name="Rectangle: Rounded Corners 3">
            <a:hlinkClick r:id="rId3"/>
            <a:extLst>
              <a:ext uri="{FF2B5EF4-FFF2-40B4-BE49-F238E27FC236}">
                <a16:creationId xmlns:a16="http://schemas.microsoft.com/office/drawing/2014/main" id="{33BF6FE3-0C10-E684-9600-EBF1A65EE7D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5" name="TextBox 8">
            <a:extLst>
              <a:ext uri="{FF2B5EF4-FFF2-40B4-BE49-F238E27FC236}">
                <a16:creationId xmlns:a16="http://schemas.microsoft.com/office/drawing/2014/main" id="{D25F6605-4C14-8851-E966-204D3D74E896}"/>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3" name="Picture 2">
            <a:extLst>
              <a:ext uri="{FF2B5EF4-FFF2-40B4-BE49-F238E27FC236}">
                <a16:creationId xmlns:a16="http://schemas.microsoft.com/office/drawing/2014/main" id="{3B0FE613-D966-35FD-9AC1-87EED490E3FF}"/>
              </a:ext>
            </a:extLst>
          </p:cNvPr>
          <p:cNvPicPr>
            <a:picLocks noChangeAspect="1"/>
          </p:cNvPicPr>
          <p:nvPr/>
        </p:nvPicPr>
        <p:blipFill>
          <a:blip r:embed="rId4"/>
          <a:stretch>
            <a:fillRect/>
          </a:stretch>
        </p:blipFill>
        <p:spPr>
          <a:xfrm>
            <a:off x="6088134" y="1007936"/>
            <a:ext cx="1649853" cy="2729751"/>
          </a:xfrm>
          <a:prstGeom prst="rect">
            <a:avLst/>
          </a:prstGeom>
        </p:spPr>
      </p:pic>
    </p:spTree>
    <p:extLst>
      <p:ext uri="{BB962C8B-B14F-4D97-AF65-F5344CB8AC3E}">
        <p14:creationId xmlns:p14="http://schemas.microsoft.com/office/powerpoint/2010/main" val="23976144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subclasses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class </a:t>
            </a:r>
            <a:r>
              <a:rPr lang="en-US" b="1" err="1"/>
              <a:t>HttpResponsePermanentRedirect</a:t>
            </a:r>
            <a:endParaRPr lang="en-US" b="1"/>
          </a:p>
          <a:p>
            <a:pPr>
              <a:spcBef>
                <a:spcPts val="600"/>
              </a:spcBef>
              <a:buClr>
                <a:srgbClr val="223366"/>
              </a:buClr>
            </a:pPr>
            <a:r>
              <a:rPr lang="en-US"/>
              <a:t>Like </a:t>
            </a:r>
            <a:r>
              <a:rPr lang="en-US" err="1"/>
              <a:t>HttpResponseRedirect</a:t>
            </a:r>
            <a:r>
              <a:rPr lang="en-US"/>
              <a:t>, but it returns a permanent redirect (HTTP status code 301) instead of a “found” redirect (status code 302).</a:t>
            </a:r>
          </a:p>
          <a:p>
            <a:pPr>
              <a:spcBef>
                <a:spcPts val="600"/>
              </a:spcBef>
              <a:buClr>
                <a:srgbClr val="223366"/>
              </a:buClr>
            </a:pPr>
            <a:endParaRPr lang="en-US"/>
          </a:p>
          <a:p>
            <a:pPr>
              <a:spcBef>
                <a:spcPts val="600"/>
              </a:spcBef>
              <a:buClr>
                <a:srgbClr val="223366"/>
              </a:buClr>
            </a:pPr>
            <a:r>
              <a:rPr lang="en-US" b="1"/>
              <a:t>class </a:t>
            </a:r>
            <a:r>
              <a:rPr lang="en-US" b="1" err="1"/>
              <a:t>HttpResponseNotModified</a:t>
            </a:r>
            <a:endParaRPr lang="en-US" b="1"/>
          </a:p>
          <a:p>
            <a:pPr>
              <a:spcBef>
                <a:spcPts val="600"/>
              </a:spcBef>
              <a:buClr>
                <a:srgbClr val="223366"/>
              </a:buClr>
            </a:pPr>
            <a:r>
              <a:rPr lang="en-US"/>
              <a:t>The constructor doesn’t take any arguments and no content should be added to this response. Use this to designate that a page hasn’t been modified since the user’s last request (status code 304).</a:t>
            </a:r>
          </a:p>
          <a:p>
            <a:pPr>
              <a:spcBef>
                <a:spcPts val="600"/>
              </a:spcBef>
              <a:buClr>
                <a:srgbClr val="223366"/>
              </a:buClr>
            </a:pPr>
            <a:endParaRPr lang="en-US"/>
          </a:p>
          <a:p>
            <a:pPr>
              <a:spcBef>
                <a:spcPts val="600"/>
              </a:spcBef>
              <a:buClr>
                <a:srgbClr val="223366"/>
              </a:buClr>
            </a:pPr>
            <a:r>
              <a:rPr lang="en-US" b="1"/>
              <a:t>class </a:t>
            </a:r>
            <a:r>
              <a:rPr lang="en-US" b="1" err="1"/>
              <a:t>HttpResponseBadRequest</a:t>
            </a:r>
            <a:endParaRPr lang="en-US" b="1"/>
          </a:p>
          <a:p>
            <a:pPr>
              <a:spcBef>
                <a:spcPts val="600"/>
              </a:spcBef>
              <a:buClr>
                <a:srgbClr val="223366"/>
              </a:buClr>
            </a:pPr>
            <a:r>
              <a:rPr lang="en-US"/>
              <a:t>Acts just like HttpResponse but uses a 400 status code.</a:t>
            </a:r>
          </a:p>
        </p:txBody>
      </p:sp>
    </p:spTree>
    <p:extLst>
      <p:ext uri="{BB962C8B-B14F-4D97-AF65-F5344CB8AC3E}">
        <p14:creationId xmlns:p14="http://schemas.microsoft.com/office/powerpoint/2010/main" val="33751424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subclasses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class </a:t>
            </a:r>
            <a:r>
              <a:rPr lang="en-US" b="1" err="1"/>
              <a:t>HttpResponseNotFound</a:t>
            </a:r>
            <a:endParaRPr lang="en-US" b="1"/>
          </a:p>
          <a:p>
            <a:pPr>
              <a:spcBef>
                <a:spcPts val="600"/>
              </a:spcBef>
              <a:buClr>
                <a:srgbClr val="223366"/>
              </a:buClr>
            </a:pPr>
            <a:r>
              <a:rPr lang="en-US"/>
              <a:t>Acts just like HttpResponse but uses a 404 status code.</a:t>
            </a:r>
          </a:p>
          <a:p>
            <a:pPr>
              <a:spcBef>
                <a:spcPts val="600"/>
              </a:spcBef>
              <a:buClr>
                <a:srgbClr val="223366"/>
              </a:buClr>
            </a:pPr>
            <a:endParaRPr lang="en-US" b="1"/>
          </a:p>
          <a:p>
            <a:pPr>
              <a:spcBef>
                <a:spcPts val="600"/>
              </a:spcBef>
              <a:buClr>
                <a:srgbClr val="223366"/>
              </a:buClr>
            </a:pPr>
            <a:r>
              <a:rPr lang="en-US" b="1"/>
              <a:t>class </a:t>
            </a:r>
            <a:r>
              <a:rPr lang="en-US" b="1" err="1"/>
              <a:t>HttpResponseForbidden</a:t>
            </a:r>
            <a:endParaRPr lang="en-US" b="1"/>
          </a:p>
          <a:p>
            <a:pPr>
              <a:spcBef>
                <a:spcPts val="600"/>
              </a:spcBef>
              <a:buClr>
                <a:srgbClr val="223366"/>
              </a:buClr>
            </a:pPr>
            <a:r>
              <a:rPr lang="en-US"/>
              <a:t>Acts just like HttpResponse but uses a 403 status code.</a:t>
            </a:r>
          </a:p>
          <a:p>
            <a:pPr>
              <a:spcBef>
                <a:spcPts val="600"/>
              </a:spcBef>
              <a:buClr>
                <a:srgbClr val="223366"/>
              </a:buClr>
            </a:pPr>
            <a:endParaRPr lang="en-US" b="1"/>
          </a:p>
          <a:p>
            <a:pPr>
              <a:spcBef>
                <a:spcPts val="600"/>
              </a:spcBef>
              <a:buClr>
                <a:srgbClr val="223366"/>
              </a:buClr>
            </a:pPr>
            <a:r>
              <a:rPr lang="en-US" b="1"/>
              <a:t>class </a:t>
            </a:r>
            <a:r>
              <a:rPr lang="en-US" b="1" err="1"/>
              <a:t>HttpResponseNotAllowed</a:t>
            </a:r>
            <a:endParaRPr lang="en-US" b="1"/>
          </a:p>
          <a:p>
            <a:pPr>
              <a:spcBef>
                <a:spcPts val="600"/>
              </a:spcBef>
              <a:buClr>
                <a:srgbClr val="223366"/>
              </a:buClr>
            </a:pPr>
            <a:r>
              <a:rPr lang="en-US"/>
              <a:t>Like HttpResponse, but uses a 405 status code. The first argument to the constructor is required: a list of permitted methods (e.g. ['GET', 'POST']).</a:t>
            </a:r>
          </a:p>
        </p:txBody>
      </p:sp>
    </p:spTree>
    <p:extLst>
      <p:ext uri="{BB962C8B-B14F-4D97-AF65-F5344CB8AC3E}">
        <p14:creationId xmlns:p14="http://schemas.microsoft.com/office/powerpoint/2010/main" val="30830176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HttpResponse subclasses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class </a:t>
            </a:r>
            <a:r>
              <a:rPr lang="en-US" b="1" err="1"/>
              <a:t>HttpResponseGone</a:t>
            </a:r>
            <a:endParaRPr lang="en-US" b="1"/>
          </a:p>
          <a:p>
            <a:pPr>
              <a:spcBef>
                <a:spcPts val="600"/>
              </a:spcBef>
              <a:buClr>
                <a:srgbClr val="223366"/>
              </a:buClr>
            </a:pPr>
            <a:r>
              <a:rPr lang="en-US"/>
              <a:t>Acts just like HttpResponse but uses a 410 status code.</a:t>
            </a:r>
          </a:p>
          <a:p>
            <a:pPr>
              <a:spcBef>
                <a:spcPts val="600"/>
              </a:spcBef>
              <a:buClr>
                <a:srgbClr val="223366"/>
              </a:buClr>
            </a:pPr>
            <a:endParaRPr lang="en-US"/>
          </a:p>
          <a:p>
            <a:pPr>
              <a:spcBef>
                <a:spcPts val="600"/>
              </a:spcBef>
              <a:buClr>
                <a:srgbClr val="223366"/>
              </a:buClr>
            </a:pPr>
            <a:r>
              <a:rPr lang="en-US" b="1"/>
              <a:t>class </a:t>
            </a:r>
            <a:r>
              <a:rPr lang="en-US" b="1" err="1"/>
              <a:t>HttpResponseServerError</a:t>
            </a:r>
            <a:endParaRPr lang="en-US" b="1"/>
          </a:p>
          <a:p>
            <a:pPr>
              <a:spcBef>
                <a:spcPts val="600"/>
              </a:spcBef>
              <a:buClr>
                <a:srgbClr val="223366"/>
              </a:buClr>
            </a:pPr>
            <a:r>
              <a:rPr lang="en-US"/>
              <a:t>Acts just like HttpResponse but uses a 500 status code.</a:t>
            </a:r>
          </a:p>
        </p:txBody>
      </p:sp>
    </p:spTree>
    <p:extLst>
      <p:ext uri="{BB962C8B-B14F-4D97-AF65-F5344CB8AC3E}">
        <p14:creationId xmlns:p14="http://schemas.microsoft.com/office/powerpoint/2010/main" val="15418416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GET and POST</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Get and Post Method </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Django’s login form is returned using the POST method, in which the browser bundles up the form data, encodes it for transmission, sends it to the server, and then receives back its response.</a:t>
            </a:r>
          </a:p>
          <a:p>
            <a:pPr>
              <a:spcBef>
                <a:spcPts val="600"/>
              </a:spcBef>
              <a:buClr>
                <a:srgbClr val="223366"/>
              </a:buClr>
            </a:pPr>
            <a:endParaRPr lang="en-US"/>
          </a:p>
          <a:p>
            <a:pPr>
              <a:spcBef>
                <a:spcPts val="600"/>
              </a:spcBef>
              <a:buClr>
                <a:srgbClr val="223366"/>
              </a:buClr>
            </a:pPr>
            <a:r>
              <a:rPr lang="en-US"/>
              <a:t>GET, by contrast, bundles the submitted data into a string, and uses this to compose a URL. The URL contains the address where the data must be sent, as well as the data keys and values. You can see this in action if you do a search in the Django documentation, which will produce a URL of the form https://docs.djangoproject.com/search/?q=forms&amp;release=1.</a:t>
            </a:r>
          </a:p>
          <a:p>
            <a:pPr>
              <a:spcBef>
                <a:spcPts val="600"/>
              </a:spcBef>
              <a:buClr>
                <a:srgbClr val="223366"/>
              </a:buClr>
            </a:pPr>
            <a:endParaRPr lang="en-US"/>
          </a:p>
          <a:p>
            <a:pPr>
              <a:spcBef>
                <a:spcPts val="600"/>
              </a:spcBef>
              <a:buClr>
                <a:srgbClr val="223366"/>
              </a:buClr>
            </a:pPr>
            <a:r>
              <a:rPr lang="en-US"/>
              <a:t>GET and POST are typically used for different purposes.</a:t>
            </a:r>
          </a:p>
        </p:txBody>
      </p:sp>
    </p:spTree>
    <p:extLst>
      <p:ext uri="{BB962C8B-B14F-4D97-AF65-F5344CB8AC3E}">
        <p14:creationId xmlns:p14="http://schemas.microsoft.com/office/powerpoint/2010/main" val="26605246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GET and POST</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Get and Post Method </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Any request that could be used to change the state of the system - for example, a request that makes changes in the database - should use POST. GET should be used only for requests that do not affect the state of the system.</a:t>
            </a:r>
          </a:p>
          <a:p>
            <a:pPr marL="173736" indent="-173736">
              <a:spcBef>
                <a:spcPts val="600"/>
              </a:spcBef>
              <a:buClr>
                <a:srgbClr val="223366"/>
              </a:buClr>
              <a:buFont typeface="Arial" panose="020B0604020202020204" pitchFamily="34" charset="0"/>
              <a:buChar char="•"/>
            </a:pPr>
            <a:r>
              <a:rPr lang="en-US"/>
              <a:t>GET would also be unsuitable for a password form, because the password would appear in the URL, and thus, also in browser history and server logs, all in plain text. Neither would it be suitable for large quantities of data, or for binary data, such as an image. A web application that uses GET requests for admin forms is a security risk: it can be easy for an attacker to mimic a form’s request to gain access to sensitive parts of the system. POST, coupled with other protections like Django’s CSRF protection offers more control over access.</a:t>
            </a:r>
          </a:p>
        </p:txBody>
      </p:sp>
    </p:spTree>
    <p:extLst>
      <p:ext uri="{BB962C8B-B14F-4D97-AF65-F5344CB8AC3E}">
        <p14:creationId xmlns:p14="http://schemas.microsoft.com/office/powerpoint/2010/main" val="29120638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HTML Form</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Get and Post Method </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1"/>
            <a:ext cx="8556782" cy="1733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In HTML, a form is a collection of elements inside &lt;form&gt;...&lt;/form&gt; that allow a visitor to do things like enter text, select options, manipulate objects or controls, and so on, and then send that information back to the server.</a:t>
            </a:r>
          </a:p>
          <a:p>
            <a:pPr marL="173736" indent="-173736">
              <a:spcBef>
                <a:spcPts val="600"/>
              </a:spcBef>
              <a:buClr>
                <a:srgbClr val="223366"/>
              </a:buClr>
              <a:buFont typeface="Arial" panose="020B0604020202020204" pitchFamily="34" charset="0"/>
              <a:buChar char="•"/>
            </a:pPr>
            <a:r>
              <a:rPr lang="en-US"/>
              <a:t>Some of these form interface elements - text input or checkboxes - are built into HTML itself. Others are much more complex; an interface that pops up a date picker or allows you to move a slider or manipulate controls will typically use JavaScript and CSS as well as HTML form &lt;input&gt; elements to achieve these effects.</a:t>
            </a:r>
          </a:p>
          <a:p>
            <a:pPr marL="173736" indent="-173736">
              <a:spcBef>
                <a:spcPts val="600"/>
              </a:spcBef>
              <a:buClr>
                <a:srgbClr val="223366"/>
              </a:buClr>
              <a:buFont typeface="Arial" panose="020B0604020202020204" pitchFamily="34" charset="0"/>
              <a:buChar char="•"/>
            </a:pPr>
            <a:r>
              <a:rPr lang="en-US"/>
              <a:t>As well as its &lt;input&gt; elements, a form must specify two things:</a:t>
            </a:r>
          </a:p>
          <a:p>
            <a:pPr marL="173736" indent="-173736">
              <a:spcBef>
                <a:spcPts val="600"/>
              </a:spcBef>
              <a:buClr>
                <a:srgbClr val="223366"/>
              </a:buClr>
              <a:buFont typeface="Arial" panose="020B0604020202020204" pitchFamily="34" charset="0"/>
              <a:buChar char="•"/>
            </a:pPr>
            <a:r>
              <a:rPr lang="en-US"/>
              <a:t>where: the URL to which the data corresponding to the user’s input should be returned</a:t>
            </a:r>
          </a:p>
          <a:p>
            <a:pPr marL="173736" indent="-173736">
              <a:spcBef>
                <a:spcPts val="600"/>
              </a:spcBef>
              <a:buClr>
                <a:srgbClr val="223366"/>
              </a:buClr>
              <a:buFont typeface="Arial" panose="020B0604020202020204" pitchFamily="34" charset="0"/>
              <a:buChar char="•"/>
            </a:pPr>
            <a:r>
              <a:rPr lang="en-US"/>
              <a:t>how: the HTTP method the data should be returned by</a:t>
            </a:r>
          </a:p>
        </p:txBody>
      </p:sp>
    </p:spTree>
    <p:extLst>
      <p:ext uri="{BB962C8B-B14F-4D97-AF65-F5344CB8AC3E}">
        <p14:creationId xmlns:p14="http://schemas.microsoft.com/office/powerpoint/2010/main" val="25480172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6"/>
            <a:ext cx="7471299" cy="3052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Bef>
                <a:spcPts val="600"/>
              </a:spcBef>
              <a:buNone/>
            </a:pPr>
            <a:r>
              <a:rPr lang="en-US">
                <a:latin typeface="+mj-lt"/>
              </a:rPr>
              <a:t>As an example, the login form for the Django admin contains several &lt;input&gt; elements: one of type="text" for the username, one of type="password" for the password, and one of type="submit" for the “Log in” button. It also contains some hidden text fields that the user doesn’t see, which Django uses to determine what to do next.</a:t>
            </a:r>
          </a:p>
          <a:p>
            <a:pPr marL="0" indent="0">
              <a:spcBef>
                <a:spcPts val="600"/>
              </a:spcBef>
              <a:buNone/>
            </a:pPr>
            <a:endParaRPr lang="en-US">
              <a:latin typeface="+mj-lt"/>
            </a:endParaRPr>
          </a:p>
          <a:p>
            <a:pPr marL="0" indent="0">
              <a:spcBef>
                <a:spcPts val="600"/>
              </a:spcBef>
              <a:buNone/>
            </a:pPr>
            <a:r>
              <a:rPr lang="en-US">
                <a:latin typeface="+mj-lt"/>
              </a:rPr>
              <a:t>It also tells the browser that the form data should be sent to the URL specified in the &lt;form&gt;’s action attribute - /admin/ - and that it should be sent using the HTTP mechanism specified by the method attribute - post.</a:t>
            </a:r>
          </a:p>
          <a:p>
            <a:pPr marL="0" indent="0">
              <a:spcBef>
                <a:spcPts val="600"/>
              </a:spcBef>
              <a:buNone/>
            </a:pPr>
            <a:endParaRPr lang="en-US">
              <a:latin typeface="+mj-lt"/>
            </a:endParaRPr>
          </a:p>
          <a:p>
            <a:pPr marL="0" indent="0">
              <a:spcBef>
                <a:spcPts val="600"/>
              </a:spcBef>
              <a:buNone/>
            </a:pPr>
            <a:r>
              <a:rPr lang="en-US">
                <a:latin typeface="+mj-lt"/>
              </a:rPr>
              <a:t>When the &lt;input type="submit" value="Log in"&gt; element is triggered, the data is returned to /admin/.</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52345"/>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HTML Form (Continued)</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7"/>
            <a:ext cx="8374933" cy="2506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Bef>
                <a:spcPts val="600"/>
              </a:spcBef>
              <a:buNone/>
            </a:pPr>
            <a:r>
              <a:rPr lang="en-US">
                <a:latin typeface="+mj-lt"/>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a:t>
            </a:r>
          </a:p>
          <a:p>
            <a:pPr marL="0" indent="0">
              <a:spcBef>
                <a:spcPts val="600"/>
              </a:spcBef>
              <a:buNone/>
            </a:pPr>
            <a:endParaRPr lang="en-US">
              <a:latin typeface="+mj-lt"/>
            </a:endParaRPr>
          </a:p>
          <a:p>
            <a:pPr marL="0" indent="0">
              <a:spcBef>
                <a:spcPts val="600"/>
              </a:spcBef>
              <a:buNone/>
            </a:pPr>
            <a:r>
              <a:rPr lang="en-US">
                <a:latin typeface="+mj-lt"/>
              </a:rPr>
              <a:t>Django’s form functionality can simplify and automate vast portions of this work, and can also do it more securely than most programmers would be able to do in code they wrote themselves.</a:t>
            </a:r>
          </a:p>
          <a:p>
            <a:pPr marL="0" indent="0">
              <a:spcBef>
                <a:spcPts val="600"/>
              </a:spcBef>
              <a:buNone/>
            </a:pPr>
            <a:endParaRPr lang="en-US">
              <a:latin typeface="+mj-lt"/>
            </a:endParaRPr>
          </a:p>
          <a:p>
            <a:pPr marL="0" indent="0">
              <a:spcBef>
                <a:spcPts val="600"/>
              </a:spcBef>
              <a:buNone/>
            </a:pPr>
            <a:r>
              <a:rPr lang="en-US">
                <a:latin typeface="+mj-lt"/>
              </a:rPr>
              <a:t>Django handles three distinct parts of the work involved in forms:</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52345"/>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Django’s role in forms- </a:t>
            </a:r>
          </a:p>
        </p:txBody>
      </p:sp>
    </p:spTree>
    <p:extLst>
      <p:ext uri="{BB962C8B-B14F-4D97-AF65-F5344CB8AC3E}">
        <p14:creationId xmlns:p14="http://schemas.microsoft.com/office/powerpoint/2010/main" val="39793888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6"/>
            <a:ext cx="8374933" cy="1624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a:latin typeface="+mj-lt"/>
              </a:rPr>
              <a:t>preparing and restructuring data to make it ready for rendering</a:t>
            </a:r>
          </a:p>
          <a:p>
            <a:pPr marL="173736" indent="-173736">
              <a:spcBef>
                <a:spcPts val="600"/>
              </a:spcBef>
              <a:buClr>
                <a:srgbClr val="213163"/>
              </a:buClr>
              <a:buFont typeface="Arial" panose="020B0604020202020204" pitchFamily="34" charset="0"/>
              <a:buChar char="•"/>
            </a:pPr>
            <a:r>
              <a:rPr lang="en-US">
                <a:latin typeface="+mj-lt"/>
              </a:rPr>
              <a:t>creating HTML forms for the data</a:t>
            </a:r>
          </a:p>
          <a:p>
            <a:pPr marL="173736" indent="-173736">
              <a:spcBef>
                <a:spcPts val="600"/>
              </a:spcBef>
              <a:buClr>
                <a:srgbClr val="213163"/>
              </a:buClr>
              <a:buFont typeface="Arial" panose="020B0604020202020204" pitchFamily="34" charset="0"/>
              <a:buChar char="•"/>
            </a:pPr>
            <a:r>
              <a:rPr lang="en-US">
                <a:latin typeface="+mj-lt"/>
              </a:rPr>
              <a:t>receiving and processing submitted forms and data from the client</a:t>
            </a:r>
          </a:p>
          <a:p>
            <a:pPr marL="0" indent="0">
              <a:spcBef>
                <a:spcPts val="600"/>
              </a:spcBef>
              <a:buNone/>
            </a:pPr>
            <a:endParaRPr lang="en-US">
              <a:latin typeface="+mj-lt"/>
            </a:endParaRPr>
          </a:p>
          <a:p>
            <a:pPr marL="0" indent="0">
              <a:spcBef>
                <a:spcPts val="600"/>
              </a:spcBef>
              <a:buNone/>
            </a:pPr>
            <a:r>
              <a:rPr lang="en-US">
                <a:latin typeface="+mj-lt"/>
              </a:rPr>
              <a:t>It is possible to write code that does all of this manually, but Django can take care of it all for you.</a:t>
            </a:r>
          </a:p>
          <a:p>
            <a:pPr marL="0" indent="0">
              <a:spcBef>
                <a:spcPts val="600"/>
              </a:spcBef>
              <a:buNone/>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52345"/>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Django’s role in forms- </a:t>
            </a:r>
          </a:p>
        </p:txBody>
      </p:sp>
    </p:spTree>
    <p:extLst>
      <p:ext uri="{BB962C8B-B14F-4D97-AF65-F5344CB8AC3E}">
        <p14:creationId xmlns:p14="http://schemas.microsoft.com/office/powerpoint/2010/main" val="36614738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7"/>
            <a:ext cx="8374933" cy="1204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We’ve described HTML forms briefly, but an HTML &lt;form&gt; is just one part of the machinery required.</a:t>
            </a:r>
          </a:p>
          <a:p>
            <a:pPr>
              <a:spcBef>
                <a:spcPts val="600"/>
              </a:spcBef>
              <a:buClr>
                <a:srgbClr val="213163"/>
              </a:buClr>
            </a:pPr>
            <a:r>
              <a:rPr lang="en-US">
                <a:latin typeface="+mj-lt"/>
              </a:rPr>
              <a:t>In the context of a web application, ‘form’ might refer to that HTML &lt;form&gt;, or to the Django Form that produces it, or to the structured data returned when it is submitted, or to the end-to-end working collection of these parts.</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4432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Forms in Django- </a:t>
            </a:r>
          </a:p>
        </p:txBody>
      </p:sp>
    </p:spTree>
    <p:extLst>
      <p:ext uri="{BB962C8B-B14F-4D97-AF65-F5344CB8AC3E}">
        <p14:creationId xmlns:p14="http://schemas.microsoft.com/office/powerpoint/2010/main" val="259128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556685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Model-View-Controller (MVC) Architecture (Continued)</a:t>
            </a:r>
          </a:p>
        </p:txBody>
      </p:sp>
      <p:sp>
        <p:nvSpPr>
          <p:cNvPr id="62" name="Google Shape;62;g5fab984687_2_0"/>
          <p:cNvSpPr txBox="1">
            <a:spLocks noGrp="1"/>
          </p:cNvSpPr>
          <p:nvPr>
            <p:ph type="body" idx="4294967295"/>
          </p:nvPr>
        </p:nvSpPr>
        <p:spPr>
          <a:xfrm>
            <a:off x="145845" y="1001344"/>
            <a:ext cx="6583012" cy="2213639"/>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endParaRPr lang="en-US"/>
          </a:p>
          <a:p>
            <a:pPr marL="173355" indent="-173355">
              <a:spcBef>
                <a:spcPts val="600"/>
              </a:spcBef>
              <a:buClr>
                <a:srgbClr val="223366"/>
              </a:buClr>
              <a:buFont typeface="Arial" panose="020B0604020202020204" pitchFamily="34" charset="0"/>
              <a:buChar char="•"/>
            </a:pPr>
            <a:r>
              <a:rPr lang="en-US" b="1"/>
              <a:t>The Model</a:t>
            </a:r>
          </a:p>
          <a:p>
            <a:pPr marL="173355" indent="-173355">
              <a:spcBef>
                <a:spcPts val="600"/>
              </a:spcBef>
              <a:buClr>
                <a:srgbClr val="223366"/>
              </a:buClr>
              <a:buFont typeface="Arial" panose="020B0604020202020204" pitchFamily="34" charset="0"/>
              <a:buChar char="•"/>
            </a:pPr>
            <a:r>
              <a:rPr lang="en-US"/>
              <a:t>The model is responsible for managing the data of the application. It responds to the request from the view and it also responds to instructions from the controller to update itself.</a:t>
            </a:r>
          </a:p>
          <a:p>
            <a:pPr marL="173355" indent="-173355">
              <a:spcBef>
                <a:spcPts val="600"/>
              </a:spcBef>
              <a:buClr>
                <a:srgbClr val="223366"/>
              </a:buClr>
              <a:buFont typeface="Arial" panose="020B0604020202020204" pitchFamily="34" charset="0"/>
              <a:buChar char="•"/>
            </a:pPr>
            <a:r>
              <a:rPr lang="en-US" b="1"/>
              <a:t>The View</a:t>
            </a:r>
          </a:p>
          <a:p>
            <a:pPr marL="173355" indent="-173355">
              <a:spcBef>
                <a:spcPts val="600"/>
              </a:spcBef>
              <a:buClr>
                <a:srgbClr val="223366"/>
              </a:buClr>
              <a:buFont typeface="Arial" panose="020B0604020202020204" pitchFamily="34" charset="0"/>
              <a:buChar char="•"/>
            </a:pPr>
            <a:r>
              <a:rPr lang="en-US"/>
              <a:t>It means presentation of data in a particular format, triggered by a controller's decision to present the data. They are script-based templating systems like JSP, ASP, PHP and very easy to integrate with AJAX technology.</a:t>
            </a:r>
          </a:p>
          <a:p>
            <a:pPr marL="173355" indent="-173355">
              <a:spcBef>
                <a:spcPts val="600"/>
              </a:spcBef>
              <a:buClr>
                <a:srgbClr val="223366"/>
              </a:buClr>
              <a:buFont typeface="Arial" panose="020B0604020202020204" pitchFamily="34" charset="0"/>
              <a:buChar char="•"/>
            </a:pPr>
            <a:r>
              <a:rPr lang="en-US" b="1"/>
              <a:t>The Controller </a:t>
            </a:r>
          </a:p>
          <a:p>
            <a:pPr marL="173355" indent="-173355">
              <a:spcBef>
                <a:spcPts val="600"/>
              </a:spcBef>
              <a:buClr>
                <a:srgbClr val="223366"/>
              </a:buClr>
              <a:buFont typeface="Arial" panose="020B0604020202020204" pitchFamily="34" charset="0"/>
              <a:buChar char="•"/>
            </a:pPr>
            <a:r>
              <a:rPr lang="en-US"/>
              <a:t>The controller is responsible for responding to the user input and perform interactions on the data model objects. The controller receives the input, it validates the input and then performs the business operation that modifies the state of the data model.</a:t>
            </a:r>
          </a:p>
        </p:txBody>
      </p:sp>
      <p:sp>
        <p:nvSpPr>
          <p:cNvPr id="4" name="Rectangle: Rounded Corners 3">
            <a:hlinkClick r:id="rId3"/>
            <a:extLst>
              <a:ext uri="{FF2B5EF4-FFF2-40B4-BE49-F238E27FC236}">
                <a16:creationId xmlns:a16="http://schemas.microsoft.com/office/drawing/2014/main" id="{33BF6FE3-0C10-E684-9600-EBF1A65EE7D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5" name="TextBox 8">
            <a:extLst>
              <a:ext uri="{FF2B5EF4-FFF2-40B4-BE49-F238E27FC236}">
                <a16:creationId xmlns:a16="http://schemas.microsoft.com/office/drawing/2014/main" id="{D25F6605-4C14-8851-E966-204D3D74E896}"/>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3" name="Picture 2">
            <a:extLst>
              <a:ext uri="{FF2B5EF4-FFF2-40B4-BE49-F238E27FC236}">
                <a16:creationId xmlns:a16="http://schemas.microsoft.com/office/drawing/2014/main" id="{3B0FE613-D966-35FD-9AC1-87EED490E3FF}"/>
              </a:ext>
            </a:extLst>
          </p:cNvPr>
          <p:cNvPicPr>
            <a:picLocks noChangeAspect="1"/>
          </p:cNvPicPr>
          <p:nvPr/>
        </p:nvPicPr>
        <p:blipFill>
          <a:blip r:embed="rId4"/>
          <a:stretch>
            <a:fillRect/>
          </a:stretch>
        </p:blipFill>
        <p:spPr>
          <a:xfrm>
            <a:off x="7445771" y="1258529"/>
            <a:ext cx="1396004" cy="2309746"/>
          </a:xfrm>
          <a:prstGeom prst="rect">
            <a:avLst/>
          </a:prstGeom>
        </p:spPr>
      </p:pic>
    </p:spTree>
    <p:extLst>
      <p:ext uri="{BB962C8B-B14F-4D97-AF65-F5344CB8AC3E}">
        <p14:creationId xmlns:p14="http://schemas.microsoft.com/office/powerpoint/2010/main" val="294943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532129"/>
            <a:ext cx="8374933" cy="3052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At the heart of this system of components is Django’s Form class. In much the same way that a Django model describes the logical structure of an object, its behavior, and the way its parts are represented to us, a Form class describes a form and determines how it works and appears.</a:t>
            </a:r>
          </a:p>
          <a:p>
            <a:pPr>
              <a:spcBef>
                <a:spcPts val="600"/>
              </a:spcBef>
              <a:buClr>
                <a:srgbClr val="213163"/>
              </a:buClr>
            </a:pPr>
            <a:r>
              <a:rPr lang="en-US">
                <a:latin typeface="+mj-lt"/>
              </a:rPr>
              <a:t>In a similar way that a model class’s fields map to database fields, a form class’s fields map to HTML form &lt;input&gt; elements. (A </a:t>
            </a:r>
            <a:r>
              <a:rPr lang="en-US" err="1">
                <a:latin typeface="+mj-lt"/>
              </a:rPr>
              <a:t>ModelForm</a:t>
            </a:r>
            <a:r>
              <a:rPr lang="en-US">
                <a:latin typeface="+mj-lt"/>
              </a:rPr>
              <a:t> maps a model class’s fields to HTML form &lt;input&gt; elements via a Form; this is what the Django admin is based upon.)</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4432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The Django Form class </a:t>
            </a:r>
          </a:p>
        </p:txBody>
      </p:sp>
    </p:spTree>
    <p:extLst>
      <p:ext uri="{BB962C8B-B14F-4D97-AF65-F5344CB8AC3E}">
        <p14:creationId xmlns:p14="http://schemas.microsoft.com/office/powerpoint/2010/main" val="32667942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516088"/>
            <a:ext cx="8374933" cy="3052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When rendering an object in Django, we generally:</a:t>
            </a:r>
          </a:p>
          <a:p>
            <a:pPr marL="630555" lvl="1" indent="-173355">
              <a:spcBef>
                <a:spcPts val="600"/>
              </a:spcBef>
              <a:buClr>
                <a:srgbClr val="213163"/>
              </a:buClr>
              <a:buFont typeface="Arial" panose="020B0604020202020204" pitchFamily="34" charset="0"/>
              <a:buChar char="•"/>
            </a:pPr>
            <a:r>
              <a:rPr lang="en-US">
                <a:latin typeface="+mj-lt"/>
              </a:rPr>
              <a:t>get hold of it in the view (fetch it from the database, for example)</a:t>
            </a:r>
          </a:p>
          <a:p>
            <a:pPr marL="630555" lvl="1" indent="-173355">
              <a:spcBef>
                <a:spcPts val="600"/>
              </a:spcBef>
              <a:buClr>
                <a:srgbClr val="213163"/>
              </a:buClr>
              <a:buFont typeface="Arial" panose="020B0604020202020204" pitchFamily="34" charset="0"/>
              <a:buChar char="•"/>
            </a:pPr>
            <a:r>
              <a:rPr lang="en-US">
                <a:latin typeface="+mj-lt"/>
              </a:rPr>
              <a:t>pass it to the template context</a:t>
            </a:r>
          </a:p>
          <a:p>
            <a:pPr marL="630555" lvl="1" indent="-173355">
              <a:spcBef>
                <a:spcPts val="600"/>
              </a:spcBef>
              <a:buClr>
                <a:srgbClr val="213163"/>
              </a:buClr>
              <a:buFont typeface="Arial" panose="020B0604020202020204" pitchFamily="34" charset="0"/>
              <a:buChar char="•"/>
            </a:pPr>
            <a:r>
              <a:rPr lang="en-US">
                <a:latin typeface="+mj-lt"/>
              </a:rPr>
              <a:t>expand it to HTML markup using template variables</a:t>
            </a:r>
          </a:p>
          <a:p>
            <a:pPr>
              <a:spcBef>
                <a:spcPts val="600"/>
              </a:spcBef>
              <a:buClr>
                <a:srgbClr val="213163"/>
              </a:buClr>
            </a:pPr>
            <a:r>
              <a:rPr lang="en-US">
                <a:latin typeface="+mj-lt"/>
              </a:rPr>
              <a:t>Rendering a form in a template involves nearly the same work as rendering any other kind of object, but there are some key differences.</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7" y="1028282"/>
            <a:ext cx="456493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Instantiating, processing, and rendering forms</a:t>
            </a:r>
          </a:p>
          <a:p>
            <a:pPr>
              <a:buSzPts val="2800"/>
            </a:pPr>
            <a:endParaRPr lang="en-US" b="1">
              <a:solidFill>
                <a:schemeClr val="tx1"/>
              </a:solidFill>
            </a:endParaRPr>
          </a:p>
        </p:txBody>
      </p:sp>
    </p:spTree>
    <p:extLst>
      <p:ext uri="{BB962C8B-B14F-4D97-AF65-F5344CB8AC3E}">
        <p14:creationId xmlns:p14="http://schemas.microsoft.com/office/powerpoint/2010/main" val="21127233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27252"/>
            <a:ext cx="8374933" cy="3212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The work that needs to be done</a:t>
            </a:r>
          </a:p>
          <a:p>
            <a:pPr>
              <a:spcBef>
                <a:spcPts val="600"/>
              </a:spcBef>
              <a:buClr>
                <a:srgbClr val="213163"/>
              </a:buClr>
            </a:pPr>
            <a:r>
              <a:rPr lang="en-US">
                <a:latin typeface="+mj-lt"/>
              </a:rPr>
              <a:t>Suppose you want to create a simple form on your website, in order to obtain the user’s name. You’d need something like this in your template:</a:t>
            </a:r>
          </a:p>
          <a:p>
            <a:pPr lvl="3">
              <a:spcBef>
                <a:spcPts val="600"/>
              </a:spcBef>
              <a:buClr>
                <a:srgbClr val="213163"/>
              </a:buClr>
            </a:pPr>
            <a:r>
              <a:rPr lang="en-US">
                <a:latin typeface="+mj-lt"/>
              </a:rPr>
              <a:t>	&lt;form action="/your-name/" method="post"&gt;</a:t>
            </a:r>
          </a:p>
          <a:p>
            <a:pPr lvl="3">
              <a:spcBef>
                <a:spcPts val="600"/>
              </a:spcBef>
              <a:buClr>
                <a:srgbClr val="213163"/>
              </a:buClr>
            </a:pPr>
            <a:r>
              <a:rPr lang="en-US">
                <a:latin typeface="+mj-lt"/>
              </a:rPr>
              <a:t>   	 &lt;label for="</a:t>
            </a:r>
            <a:r>
              <a:rPr lang="en-US" err="1">
                <a:latin typeface="+mj-lt"/>
              </a:rPr>
              <a:t>your_name</a:t>
            </a:r>
            <a:r>
              <a:rPr lang="en-US">
                <a:latin typeface="+mj-lt"/>
              </a:rPr>
              <a:t>"&gt;Your name: &lt;/label&gt;</a:t>
            </a:r>
          </a:p>
          <a:p>
            <a:pPr lvl="3">
              <a:spcBef>
                <a:spcPts val="600"/>
              </a:spcBef>
              <a:buClr>
                <a:srgbClr val="213163"/>
              </a:buClr>
            </a:pPr>
            <a:r>
              <a:rPr lang="en-US">
                <a:latin typeface="+mj-lt"/>
              </a:rPr>
              <a:t>   	 &lt;input id="</a:t>
            </a:r>
            <a:r>
              <a:rPr lang="en-US" err="1">
                <a:latin typeface="+mj-lt"/>
              </a:rPr>
              <a:t>your_name</a:t>
            </a:r>
            <a:r>
              <a:rPr lang="en-US">
                <a:latin typeface="+mj-lt"/>
              </a:rPr>
              <a:t>" type="text" name="</a:t>
            </a:r>
            <a:r>
              <a:rPr lang="en-US" err="1">
                <a:latin typeface="+mj-lt"/>
              </a:rPr>
              <a:t>your_name</a:t>
            </a:r>
            <a:r>
              <a:rPr lang="en-US">
                <a:latin typeface="+mj-lt"/>
              </a:rPr>
              <a:t>" value="{{ </a:t>
            </a:r>
            <a:r>
              <a:rPr lang="en-US" err="1">
                <a:latin typeface="+mj-lt"/>
              </a:rPr>
              <a:t>current_name</a:t>
            </a:r>
            <a:r>
              <a:rPr lang="en-US">
                <a:latin typeface="+mj-lt"/>
              </a:rPr>
              <a:t> }}"&gt;</a:t>
            </a:r>
          </a:p>
          <a:p>
            <a:pPr lvl="3">
              <a:spcBef>
                <a:spcPts val="600"/>
              </a:spcBef>
              <a:buClr>
                <a:srgbClr val="213163"/>
              </a:buClr>
            </a:pPr>
            <a:r>
              <a:rPr lang="en-US">
                <a:latin typeface="+mj-lt"/>
              </a:rPr>
              <a:t>   	 &lt;input type="submit" value="OK"&gt;</a:t>
            </a:r>
          </a:p>
          <a:p>
            <a:pPr lvl="3">
              <a:spcBef>
                <a:spcPts val="600"/>
              </a:spcBef>
              <a:buClr>
                <a:srgbClr val="213163"/>
              </a:buClr>
            </a:pPr>
            <a:r>
              <a:rPr lang="en-US">
                <a:latin typeface="+mj-lt"/>
              </a:rPr>
              <a:t>	&lt;/form&gt;</a:t>
            </a:r>
          </a:p>
          <a:p>
            <a:pPr>
              <a:spcBef>
                <a:spcPts val="600"/>
              </a:spcBef>
              <a:buClr>
                <a:srgbClr val="213163"/>
              </a:buClr>
            </a:pPr>
            <a:r>
              <a:rPr lang="en-US">
                <a:latin typeface="+mj-lt"/>
              </a:rPr>
              <a:t>This tells the browser to return the form data to the URL /your-name/, using the POST method. It will display a text field, labeled “Your name:”, and a button marked “OK”. If the template context contains a </a:t>
            </a:r>
            <a:r>
              <a:rPr lang="en-US" err="1">
                <a:latin typeface="+mj-lt"/>
              </a:rPr>
              <a:t>current_name</a:t>
            </a:r>
            <a:r>
              <a:rPr lang="en-US">
                <a:latin typeface="+mj-lt"/>
              </a:rPr>
              <a:t> variable, that will be used to pre-fill the </a:t>
            </a:r>
            <a:r>
              <a:rPr lang="en-US" err="1">
                <a:latin typeface="+mj-lt"/>
              </a:rPr>
              <a:t>your_name</a:t>
            </a:r>
            <a:r>
              <a:rPr lang="en-US">
                <a:latin typeface="+mj-lt"/>
              </a:rPr>
              <a:t> field.</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44324"/>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a:t>
            </a:r>
          </a:p>
        </p:txBody>
      </p:sp>
      <p:sp>
        <p:nvSpPr>
          <p:cNvPr id="4" name="Rectangle: Rounded Corners 3">
            <a:extLst>
              <a:ext uri="{FF2B5EF4-FFF2-40B4-BE49-F238E27FC236}">
                <a16:creationId xmlns:a16="http://schemas.microsoft.com/office/drawing/2014/main" id="{5F5968EC-3E37-5B14-BEA5-CA18262B5D0F}"/>
              </a:ext>
            </a:extLst>
          </p:cNvPr>
          <p:cNvSpPr/>
          <p:nvPr/>
        </p:nvSpPr>
        <p:spPr>
          <a:xfrm>
            <a:off x="842211" y="2253917"/>
            <a:ext cx="6986336" cy="1442788"/>
          </a:xfrm>
          <a:prstGeom prst="round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9425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27252"/>
            <a:ext cx="8374933" cy="2691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When we instantiate a form, we can opt to leave it empty or pre-populate it, for example with:</a:t>
            </a:r>
          </a:p>
          <a:p>
            <a:pPr marL="612648" indent="-173736">
              <a:spcBef>
                <a:spcPts val="600"/>
              </a:spcBef>
              <a:buClr>
                <a:srgbClr val="213163"/>
              </a:buClr>
              <a:buFont typeface="Arial" panose="020B0604020202020204" pitchFamily="34" charset="0"/>
              <a:buChar char="•"/>
            </a:pPr>
            <a:r>
              <a:rPr lang="en-US">
                <a:latin typeface="+mj-lt"/>
              </a:rPr>
              <a:t>data from a saved model instance (as in the case of admin forms for editing)</a:t>
            </a:r>
          </a:p>
          <a:p>
            <a:pPr marL="612648" indent="-173736">
              <a:spcBef>
                <a:spcPts val="600"/>
              </a:spcBef>
              <a:buClr>
                <a:srgbClr val="213163"/>
              </a:buClr>
              <a:buFont typeface="Arial" panose="020B0604020202020204" pitchFamily="34" charset="0"/>
              <a:buChar char="•"/>
            </a:pPr>
            <a:r>
              <a:rPr lang="en-US">
                <a:latin typeface="+mj-lt"/>
              </a:rPr>
              <a:t>data that we have collated from other sources</a:t>
            </a:r>
          </a:p>
          <a:p>
            <a:pPr marL="612648" indent="-173736">
              <a:spcBef>
                <a:spcPts val="600"/>
              </a:spcBef>
              <a:buClr>
                <a:srgbClr val="213163"/>
              </a:buClr>
              <a:buFont typeface="Arial" panose="020B0604020202020204" pitchFamily="34" charset="0"/>
              <a:buChar char="•"/>
            </a:pPr>
            <a:r>
              <a:rPr lang="en-US">
                <a:latin typeface="+mj-lt"/>
              </a:rPr>
              <a:t>data received from a previous HTML form submission</a:t>
            </a:r>
          </a:p>
          <a:p>
            <a:pPr>
              <a:spcBef>
                <a:spcPts val="600"/>
              </a:spcBef>
              <a:buClr>
                <a:srgbClr val="213163"/>
              </a:buClr>
            </a:pPr>
            <a:r>
              <a:rPr lang="en-US">
                <a:latin typeface="+mj-lt"/>
              </a:rPr>
              <a:t>The last of these cases is the most interesting, because it’s what makes it possible for users not just to read a website, but to send information back to it too.</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44324"/>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Instantiating, processing, and rendering forms (Continued)</a:t>
            </a:r>
          </a:p>
          <a:p>
            <a:pPr>
              <a:buSzPts val="2800"/>
            </a:pPr>
            <a:endParaRPr lang="en-US" b="1">
              <a:solidFill>
                <a:schemeClr val="tx1"/>
              </a:solidFill>
            </a:endParaRPr>
          </a:p>
        </p:txBody>
      </p:sp>
    </p:spTree>
    <p:extLst>
      <p:ext uri="{BB962C8B-B14F-4D97-AF65-F5344CB8AC3E}">
        <p14:creationId xmlns:p14="http://schemas.microsoft.com/office/powerpoint/2010/main" val="8740414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94578" y="1453620"/>
            <a:ext cx="8525895" cy="3284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You’ll need a view that renders the template containing the HTML form, and that can supply the </a:t>
            </a:r>
            <a:r>
              <a:rPr lang="en-US" err="1">
                <a:latin typeface="+mj-lt"/>
              </a:rPr>
              <a:t>current_name</a:t>
            </a:r>
            <a:r>
              <a:rPr lang="en-US">
                <a:latin typeface="+mj-lt"/>
              </a:rPr>
              <a:t> field as appropriate.</a:t>
            </a:r>
          </a:p>
          <a:p>
            <a:pPr>
              <a:spcBef>
                <a:spcPts val="600"/>
              </a:spcBef>
              <a:buClr>
                <a:srgbClr val="213163"/>
              </a:buClr>
            </a:pPr>
            <a:r>
              <a:rPr lang="en-US">
                <a:latin typeface="+mj-lt"/>
              </a:rPr>
              <a:t>When the form is submitted, the POST request which is sent to the server will contain the form data.</a:t>
            </a:r>
          </a:p>
          <a:p>
            <a:pPr>
              <a:spcBef>
                <a:spcPts val="600"/>
              </a:spcBef>
              <a:buClr>
                <a:srgbClr val="213163"/>
              </a:buClr>
            </a:pPr>
            <a:r>
              <a:rPr lang="en-US">
                <a:latin typeface="+mj-lt"/>
              </a:rPr>
              <a:t>Now you’ll also need a view corresponding to that /your-name/ URL which will find the appropriate key/value pairs in the request, and then process them.</a:t>
            </a:r>
          </a:p>
          <a:p>
            <a:pPr>
              <a:spcBef>
                <a:spcPts val="600"/>
              </a:spcBef>
              <a:buClr>
                <a:srgbClr val="213163"/>
              </a:buClr>
            </a:pPr>
            <a:r>
              <a:rPr lang="en-US">
                <a:latin typeface="+mj-lt"/>
              </a:rPr>
              <a:t>This is a very simple form. In practice, a form might contain dozens or hundreds of fields, many of which might need to be pre-populated, and we might expect the user to work through the edit-submit cycle several times before concluding the operation.</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(Continued)</a:t>
            </a:r>
          </a:p>
        </p:txBody>
      </p:sp>
    </p:spTree>
    <p:extLst>
      <p:ext uri="{BB962C8B-B14F-4D97-AF65-F5344CB8AC3E}">
        <p14:creationId xmlns:p14="http://schemas.microsoft.com/office/powerpoint/2010/main" val="38449329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6"/>
            <a:ext cx="8374933" cy="3324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The Form class</a:t>
            </a:r>
          </a:p>
          <a:p>
            <a:pPr>
              <a:spcBef>
                <a:spcPts val="600"/>
              </a:spcBef>
              <a:buClr>
                <a:srgbClr val="213163"/>
              </a:buClr>
            </a:pPr>
            <a:r>
              <a:rPr lang="en-US">
                <a:latin typeface="+mj-lt"/>
              </a:rPr>
              <a:t>We already know what we want our HTML form to look like. Our starting point for it in Django is this:</a:t>
            </a:r>
          </a:p>
          <a:p>
            <a:pPr>
              <a:spcBef>
                <a:spcPts val="600"/>
              </a:spcBef>
              <a:buClr>
                <a:srgbClr val="213163"/>
              </a:buClr>
            </a:pPr>
            <a:r>
              <a:rPr lang="en-US">
                <a:latin typeface="+mj-lt"/>
              </a:rPr>
              <a:t>forms.py </a:t>
            </a:r>
          </a:p>
          <a:p>
            <a:pPr>
              <a:spcBef>
                <a:spcPts val="600"/>
              </a:spcBef>
              <a:buClr>
                <a:srgbClr val="213163"/>
              </a:buClr>
            </a:pPr>
            <a:endParaRPr lang="en-US">
              <a:latin typeface="+mj-lt"/>
            </a:endParaRPr>
          </a:p>
          <a:p>
            <a:pPr>
              <a:spcBef>
                <a:spcPts val="600"/>
              </a:spcBef>
              <a:buClr>
                <a:srgbClr val="213163"/>
              </a:buClr>
            </a:pPr>
            <a:r>
              <a:rPr lang="en-US">
                <a:latin typeface="+mj-lt"/>
              </a:rPr>
              <a:t>	from </a:t>
            </a:r>
            <a:r>
              <a:rPr lang="en-US" err="1">
                <a:latin typeface="+mj-lt"/>
              </a:rPr>
              <a:t>django</a:t>
            </a:r>
            <a:r>
              <a:rPr lang="en-US">
                <a:latin typeface="+mj-lt"/>
              </a:rPr>
              <a:t> import forms</a:t>
            </a:r>
          </a:p>
          <a:p>
            <a:pPr>
              <a:spcBef>
                <a:spcPts val="600"/>
              </a:spcBef>
              <a:buClr>
                <a:srgbClr val="213163"/>
              </a:buClr>
            </a:pPr>
            <a:r>
              <a:rPr lang="en-US">
                <a:latin typeface="+mj-lt"/>
              </a:rPr>
              <a:t>	class </a:t>
            </a:r>
            <a:r>
              <a:rPr lang="en-US" err="1">
                <a:latin typeface="+mj-lt"/>
              </a:rPr>
              <a:t>NameForm</a:t>
            </a:r>
            <a:r>
              <a:rPr lang="en-US">
                <a:latin typeface="+mj-lt"/>
              </a:rPr>
              <a:t>(</a:t>
            </a:r>
            <a:r>
              <a:rPr lang="en-US" err="1">
                <a:latin typeface="+mj-lt"/>
              </a:rPr>
              <a:t>forms.Form</a:t>
            </a:r>
            <a:r>
              <a:rPr lang="en-US">
                <a:latin typeface="+mj-lt"/>
              </a:rPr>
              <a:t>):</a:t>
            </a:r>
          </a:p>
          <a:p>
            <a:pPr>
              <a:spcBef>
                <a:spcPts val="600"/>
              </a:spcBef>
              <a:buClr>
                <a:srgbClr val="213163"/>
              </a:buClr>
            </a:pPr>
            <a:r>
              <a:rPr lang="en-US">
                <a:latin typeface="+mj-lt"/>
              </a:rPr>
              <a:t>  	</a:t>
            </a:r>
            <a:r>
              <a:rPr lang="en-US" err="1">
                <a:latin typeface="+mj-lt"/>
              </a:rPr>
              <a:t>your_name</a:t>
            </a:r>
            <a:r>
              <a:rPr lang="en-US">
                <a:latin typeface="+mj-lt"/>
              </a:rPr>
              <a:t> = </a:t>
            </a:r>
            <a:r>
              <a:rPr lang="en-US" err="1">
                <a:latin typeface="+mj-lt"/>
              </a:rPr>
              <a:t>forms.CharField</a:t>
            </a:r>
            <a:r>
              <a:rPr lang="en-US">
                <a:latin typeface="+mj-lt"/>
              </a:rPr>
              <a:t>(label='Your name', </a:t>
            </a:r>
            <a:r>
              <a:rPr lang="en-US" err="1">
                <a:latin typeface="+mj-lt"/>
              </a:rPr>
              <a:t>max_length</a:t>
            </a:r>
            <a:r>
              <a:rPr lang="en-US">
                <a:latin typeface="+mj-lt"/>
              </a:rPr>
              <a:t>=100)</a:t>
            </a:r>
          </a:p>
          <a:p>
            <a:pPr>
              <a:spcBef>
                <a:spcPts val="600"/>
              </a:spcBef>
              <a:buClr>
                <a:srgbClr val="213163"/>
              </a:buClr>
            </a:pPr>
            <a:endParaRPr lang="en-US">
              <a:latin typeface="+mj-lt"/>
            </a:endParaRPr>
          </a:p>
          <a:p>
            <a:pPr>
              <a:spcBef>
                <a:spcPts val="600"/>
              </a:spcBef>
              <a:buClr>
                <a:srgbClr val="213163"/>
              </a:buClr>
            </a:pPr>
            <a:r>
              <a:rPr lang="en-US">
                <a:latin typeface="+mj-lt"/>
              </a:rPr>
              <a:t>This defines a Form class with a single field (</a:t>
            </a:r>
            <a:r>
              <a:rPr lang="en-US" err="1">
                <a:latin typeface="+mj-lt"/>
              </a:rPr>
              <a:t>your_name</a:t>
            </a:r>
            <a:r>
              <a:rPr lang="en-US">
                <a:latin typeface="+mj-lt"/>
              </a:rPr>
              <a:t>). We’ve applied a human-friendly label to the field, which will appear in the &lt;label&gt; when it’s rendered (although in this case, the label we specified is actually the same one that would be generated automatically if we had omitted it).</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a:t>
            </a:r>
          </a:p>
        </p:txBody>
      </p:sp>
      <p:sp>
        <p:nvSpPr>
          <p:cNvPr id="4" name="Rectangle: Rounded Corners 3">
            <a:extLst>
              <a:ext uri="{FF2B5EF4-FFF2-40B4-BE49-F238E27FC236}">
                <a16:creationId xmlns:a16="http://schemas.microsoft.com/office/drawing/2014/main" id="{469C504B-159F-D011-9CC4-1C9A7BA8AAFF}"/>
              </a:ext>
            </a:extLst>
          </p:cNvPr>
          <p:cNvSpPr/>
          <p:nvPr/>
        </p:nvSpPr>
        <p:spPr>
          <a:xfrm>
            <a:off x="842211" y="2499560"/>
            <a:ext cx="6986336" cy="1253291"/>
          </a:xfrm>
          <a:prstGeom prst="round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9670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6"/>
            <a:ext cx="8374933" cy="26030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The field’s maximum allowable length is defined by </a:t>
            </a:r>
            <a:r>
              <a:rPr lang="en-US" err="1">
                <a:latin typeface="+mj-lt"/>
              </a:rPr>
              <a:t>max_length</a:t>
            </a:r>
            <a:r>
              <a:rPr lang="en-US">
                <a:latin typeface="+mj-lt"/>
              </a:rPr>
              <a:t>. This does two things. It puts a </a:t>
            </a:r>
            <a:r>
              <a:rPr lang="en-US" err="1">
                <a:latin typeface="+mj-lt"/>
              </a:rPr>
              <a:t>maxlength</a:t>
            </a:r>
            <a:r>
              <a:rPr lang="en-US">
                <a:latin typeface="+mj-lt"/>
              </a:rPr>
              <a:t>="100" on the HTML &lt;input&gt; (so the browser should prevent the user from entering more than that number of characters in the first place). It also means that when Django receives the form back from the browser, it will validate the length of the data.</a:t>
            </a:r>
          </a:p>
          <a:p>
            <a:pPr>
              <a:spcBef>
                <a:spcPts val="600"/>
              </a:spcBef>
              <a:buClr>
                <a:srgbClr val="213163"/>
              </a:buClr>
            </a:pPr>
            <a:endParaRPr lang="en-US">
              <a:latin typeface="+mj-lt"/>
            </a:endParaRPr>
          </a:p>
          <a:p>
            <a:pPr>
              <a:spcBef>
                <a:spcPts val="600"/>
              </a:spcBef>
              <a:buClr>
                <a:srgbClr val="213163"/>
              </a:buClr>
            </a:pPr>
            <a:r>
              <a:rPr lang="en-US">
                <a:latin typeface="+mj-lt"/>
              </a:rPr>
              <a:t>A Form instance has an </a:t>
            </a:r>
            <a:r>
              <a:rPr lang="en-US" err="1">
                <a:latin typeface="+mj-lt"/>
              </a:rPr>
              <a:t>is_valid</a:t>
            </a:r>
            <a:r>
              <a:rPr lang="en-US">
                <a:latin typeface="+mj-lt"/>
              </a:rPr>
              <a:t>() method, which runs validation routines for all its fields. When this method is called, if all fields contain valid data, it will:</a:t>
            </a:r>
          </a:p>
          <a:p>
            <a:pPr>
              <a:spcBef>
                <a:spcPts val="600"/>
              </a:spcBef>
              <a:buClr>
                <a:srgbClr val="213163"/>
              </a:buClr>
            </a:pPr>
            <a:r>
              <a:rPr lang="en-US">
                <a:latin typeface="+mj-lt"/>
              </a:rPr>
              <a:t>return True</a:t>
            </a:r>
          </a:p>
          <a:p>
            <a:pPr>
              <a:spcBef>
                <a:spcPts val="600"/>
              </a:spcBef>
              <a:buClr>
                <a:srgbClr val="213163"/>
              </a:buClr>
            </a:pPr>
            <a:r>
              <a:rPr lang="en-US">
                <a:latin typeface="+mj-lt"/>
              </a:rPr>
              <a:t>place the form’s data in its </a:t>
            </a:r>
            <a:r>
              <a:rPr lang="en-US" err="1">
                <a:latin typeface="+mj-lt"/>
              </a:rPr>
              <a:t>cleaned_data</a:t>
            </a:r>
            <a:r>
              <a:rPr lang="en-US">
                <a:latin typeface="+mj-lt"/>
              </a:rPr>
              <a:t> attribute.</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(Continued)</a:t>
            </a:r>
          </a:p>
        </p:txBody>
      </p:sp>
    </p:spTree>
    <p:extLst>
      <p:ext uri="{BB962C8B-B14F-4D97-AF65-F5344CB8AC3E}">
        <p14:creationId xmlns:p14="http://schemas.microsoft.com/office/powerpoint/2010/main" val="20029501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7"/>
            <a:ext cx="8374933" cy="1648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The whole form, when rendered for the first time, will look like:</a:t>
            </a:r>
          </a:p>
          <a:p>
            <a:pPr>
              <a:spcBef>
                <a:spcPts val="600"/>
              </a:spcBef>
              <a:buClr>
                <a:srgbClr val="213163"/>
              </a:buClr>
            </a:pPr>
            <a:endParaRPr lang="en-US">
              <a:latin typeface="+mj-lt"/>
            </a:endParaRPr>
          </a:p>
          <a:p>
            <a:pPr>
              <a:spcBef>
                <a:spcPts val="600"/>
              </a:spcBef>
              <a:buClr>
                <a:srgbClr val="213163"/>
              </a:buClr>
            </a:pPr>
            <a:r>
              <a:rPr lang="en-US">
                <a:latin typeface="+mj-lt"/>
              </a:rPr>
              <a:t>	&lt;label for="</a:t>
            </a:r>
            <a:r>
              <a:rPr lang="en-US" err="1">
                <a:latin typeface="+mj-lt"/>
              </a:rPr>
              <a:t>your_name</a:t>
            </a:r>
            <a:r>
              <a:rPr lang="en-US">
                <a:latin typeface="+mj-lt"/>
              </a:rPr>
              <a:t>"&gt;Your name: &lt;/label&gt;</a:t>
            </a:r>
          </a:p>
          <a:p>
            <a:pPr>
              <a:spcBef>
                <a:spcPts val="600"/>
              </a:spcBef>
              <a:buClr>
                <a:srgbClr val="213163"/>
              </a:buClr>
            </a:pPr>
            <a:r>
              <a:rPr lang="en-US">
                <a:latin typeface="+mj-lt"/>
              </a:rPr>
              <a:t>	&lt;input id="</a:t>
            </a:r>
            <a:r>
              <a:rPr lang="en-US" err="1">
                <a:latin typeface="+mj-lt"/>
              </a:rPr>
              <a:t>your_name</a:t>
            </a:r>
            <a:r>
              <a:rPr lang="en-US">
                <a:latin typeface="+mj-lt"/>
              </a:rPr>
              <a:t>" type="text" name="</a:t>
            </a:r>
            <a:r>
              <a:rPr lang="en-US" err="1">
                <a:latin typeface="+mj-lt"/>
              </a:rPr>
              <a:t>your_name</a:t>
            </a:r>
            <a:r>
              <a:rPr lang="en-US">
                <a:latin typeface="+mj-lt"/>
              </a:rPr>
              <a:t>" </a:t>
            </a:r>
            <a:r>
              <a:rPr lang="en-US" err="1">
                <a:latin typeface="+mj-lt"/>
              </a:rPr>
              <a:t>maxlength</a:t>
            </a:r>
            <a:r>
              <a:rPr lang="en-US">
                <a:latin typeface="+mj-lt"/>
              </a:rPr>
              <a:t>="100" required&gt;</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(Continued)</a:t>
            </a:r>
          </a:p>
        </p:txBody>
      </p:sp>
      <p:sp>
        <p:nvSpPr>
          <p:cNvPr id="4" name="Rectangle: Rounded Corners 3">
            <a:extLst>
              <a:ext uri="{FF2B5EF4-FFF2-40B4-BE49-F238E27FC236}">
                <a16:creationId xmlns:a16="http://schemas.microsoft.com/office/drawing/2014/main" id="{7B02D647-EA46-CC75-D533-64BB300A857F}"/>
              </a:ext>
            </a:extLst>
          </p:cNvPr>
          <p:cNvSpPr/>
          <p:nvPr/>
        </p:nvSpPr>
        <p:spPr>
          <a:xfrm>
            <a:off x="770022" y="1917032"/>
            <a:ext cx="7339262" cy="930443"/>
          </a:xfrm>
          <a:prstGeom prst="round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EFD449-E137-3B68-D47E-2D000CE5323D}"/>
              </a:ext>
            </a:extLst>
          </p:cNvPr>
          <p:cNvSpPr txBox="1"/>
          <p:nvPr/>
        </p:nvSpPr>
        <p:spPr>
          <a:xfrm>
            <a:off x="159467" y="4456865"/>
            <a:ext cx="5060616" cy="461665"/>
          </a:xfrm>
          <a:prstGeom prst="rect">
            <a:avLst/>
          </a:prstGeom>
          <a:noFill/>
        </p:spPr>
        <p:txBody>
          <a:bodyPr wrap="square" rtlCol="0">
            <a:spAutoFit/>
          </a:bodyPr>
          <a:lstStyle/>
          <a:p>
            <a:r>
              <a:rPr lang="en-US" sz="1200" b="1">
                <a:latin typeface="+mj-lt"/>
              </a:rPr>
              <a:t>Note:</a:t>
            </a:r>
            <a:r>
              <a:rPr lang="en-US" sz="1200">
                <a:latin typeface="+mj-lt"/>
              </a:rPr>
              <a:t> that it does not include the &lt;form&gt; tags, or a submit button. We’ll have to provide those ourselves in the template.</a:t>
            </a:r>
          </a:p>
        </p:txBody>
      </p:sp>
    </p:spTree>
    <p:extLst>
      <p:ext uri="{BB962C8B-B14F-4D97-AF65-F5344CB8AC3E}">
        <p14:creationId xmlns:p14="http://schemas.microsoft.com/office/powerpoint/2010/main" val="28334027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67357"/>
            <a:ext cx="8374933" cy="1006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Form data sent back to a Django website is processed by a view, generally the same view which published the form. This allows us to reuse some of the same logic.</a:t>
            </a:r>
          </a:p>
          <a:p>
            <a:pPr>
              <a:spcBef>
                <a:spcPts val="600"/>
              </a:spcBef>
              <a:buClr>
                <a:srgbClr val="213163"/>
              </a:buClr>
            </a:pPr>
            <a:r>
              <a:rPr lang="en-US">
                <a:latin typeface="+mj-lt"/>
              </a:rPr>
              <a:t>To handle the form we need to instantiate it in the view for the URL where we want it to be published:</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(Continued) : The view</a:t>
            </a:r>
          </a:p>
        </p:txBody>
      </p:sp>
    </p:spTree>
    <p:extLst>
      <p:ext uri="{BB962C8B-B14F-4D97-AF65-F5344CB8AC3E}">
        <p14:creationId xmlns:p14="http://schemas.microsoft.com/office/powerpoint/2010/main" val="5129203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99573" y="1439546"/>
            <a:ext cx="5455270" cy="3397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Clr>
                <a:srgbClr val="213163"/>
              </a:buClr>
            </a:pPr>
            <a:r>
              <a:rPr lang="en-US" sz="1100">
                <a:latin typeface="+mj-lt"/>
              </a:rPr>
              <a:t>from </a:t>
            </a:r>
            <a:r>
              <a:rPr lang="en-US" sz="1100" err="1">
                <a:latin typeface="+mj-lt"/>
              </a:rPr>
              <a:t>django.http</a:t>
            </a:r>
            <a:r>
              <a:rPr lang="en-US" sz="1100">
                <a:latin typeface="+mj-lt"/>
              </a:rPr>
              <a:t> import </a:t>
            </a:r>
            <a:r>
              <a:rPr lang="en-US" sz="1100" err="1">
                <a:latin typeface="+mj-lt"/>
              </a:rPr>
              <a:t>HttpResponseRedirect</a:t>
            </a:r>
            <a:endParaRPr lang="en-US" sz="1100">
              <a:latin typeface="+mj-lt"/>
            </a:endParaRPr>
          </a:p>
          <a:p>
            <a:pPr>
              <a:buClr>
                <a:srgbClr val="213163"/>
              </a:buClr>
            </a:pPr>
            <a:r>
              <a:rPr lang="en-US" sz="1100">
                <a:latin typeface="+mj-lt"/>
              </a:rPr>
              <a:t>from </a:t>
            </a:r>
            <a:r>
              <a:rPr lang="en-US" sz="1100" err="1">
                <a:latin typeface="+mj-lt"/>
              </a:rPr>
              <a:t>django.shortcuts</a:t>
            </a:r>
            <a:r>
              <a:rPr lang="en-US" sz="1100">
                <a:latin typeface="+mj-lt"/>
              </a:rPr>
              <a:t> import render</a:t>
            </a:r>
          </a:p>
          <a:p>
            <a:pPr>
              <a:buClr>
                <a:srgbClr val="213163"/>
              </a:buClr>
            </a:pPr>
            <a:r>
              <a:rPr lang="en-US" sz="1100">
                <a:latin typeface="+mj-lt"/>
              </a:rPr>
              <a:t>from .forms import </a:t>
            </a:r>
            <a:r>
              <a:rPr lang="en-US" sz="1100" err="1">
                <a:latin typeface="+mj-lt"/>
              </a:rPr>
              <a:t>NameForm</a:t>
            </a:r>
            <a:endParaRPr lang="en-US" sz="1100">
              <a:latin typeface="+mj-lt"/>
            </a:endParaRPr>
          </a:p>
          <a:p>
            <a:pPr>
              <a:buClr>
                <a:srgbClr val="213163"/>
              </a:buClr>
            </a:pPr>
            <a:r>
              <a:rPr lang="en-US" sz="1100">
                <a:latin typeface="+mj-lt"/>
              </a:rPr>
              <a:t>def </a:t>
            </a:r>
            <a:r>
              <a:rPr lang="en-US" sz="1100" err="1">
                <a:latin typeface="+mj-lt"/>
              </a:rPr>
              <a:t>get_name</a:t>
            </a:r>
            <a:r>
              <a:rPr lang="en-US" sz="1100">
                <a:latin typeface="+mj-lt"/>
              </a:rPr>
              <a:t>(request):</a:t>
            </a:r>
          </a:p>
          <a:p>
            <a:pPr>
              <a:buClr>
                <a:srgbClr val="213163"/>
              </a:buClr>
            </a:pPr>
            <a:r>
              <a:rPr lang="en-US" sz="1100">
                <a:latin typeface="+mj-lt"/>
              </a:rPr>
              <a:t>    # if this is a POST request we need to process the form data</a:t>
            </a:r>
          </a:p>
          <a:p>
            <a:pPr>
              <a:buClr>
                <a:srgbClr val="213163"/>
              </a:buClr>
            </a:pPr>
            <a:r>
              <a:rPr lang="en-US" sz="1100">
                <a:latin typeface="+mj-lt"/>
              </a:rPr>
              <a:t>    if </a:t>
            </a:r>
            <a:r>
              <a:rPr lang="en-US" sz="1100" err="1">
                <a:latin typeface="+mj-lt"/>
              </a:rPr>
              <a:t>request.method</a:t>
            </a:r>
            <a:r>
              <a:rPr lang="en-US" sz="1100">
                <a:latin typeface="+mj-lt"/>
              </a:rPr>
              <a:t> == 'POST':</a:t>
            </a:r>
          </a:p>
          <a:p>
            <a:pPr>
              <a:buClr>
                <a:srgbClr val="213163"/>
              </a:buClr>
            </a:pPr>
            <a:r>
              <a:rPr lang="en-US" sz="1100">
                <a:latin typeface="+mj-lt"/>
              </a:rPr>
              <a:t>        # create a form instance and populate it with data from the request:</a:t>
            </a:r>
          </a:p>
          <a:p>
            <a:pPr>
              <a:buClr>
                <a:srgbClr val="213163"/>
              </a:buClr>
            </a:pPr>
            <a:r>
              <a:rPr lang="en-US" sz="1100">
                <a:latin typeface="+mj-lt"/>
              </a:rPr>
              <a:t>        form = </a:t>
            </a:r>
            <a:r>
              <a:rPr lang="en-US" sz="1100" err="1">
                <a:latin typeface="+mj-lt"/>
              </a:rPr>
              <a:t>NameForm</a:t>
            </a:r>
            <a:r>
              <a:rPr lang="en-US" sz="1100">
                <a:latin typeface="+mj-lt"/>
              </a:rPr>
              <a:t>(</a:t>
            </a:r>
            <a:r>
              <a:rPr lang="en-US" sz="1100" err="1">
                <a:latin typeface="+mj-lt"/>
              </a:rPr>
              <a:t>request.POST</a:t>
            </a:r>
            <a:r>
              <a:rPr lang="en-US" sz="1100">
                <a:latin typeface="+mj-lt"/>
              </a:rPr>
              <a:t>)</a:t>
            </a:r>
          </a:p>
          <a:p>
            <a:pPr>
              <a:buClr>
                <a:srgbClr val="213163"/>
              </a:buClr>
            </a:pPr>
            <a:r>
              <a:rPr lang="en-US" sz="1100">
                <a:latin typeface="+mj-lt"/>
              </a:rPr>
              <a:t>        # check whether it's valid:</a:t>
            </a:r>
          </a:p>
          <a:p>
            <a:pPr>
              <a:buClr>
                <a:srgbClr val="213163"/>
              </a:buClr>
            </a:pPr>
            <a:r>
              <a:rPr lang="en-US" sz="1100">
                <a:latin typeface="+mj-lt"/>
              </a:rPr>
              <a:t>        if </a:t>
            </a:r>
            <a:r>
              <a:rPr lang="en-US" sz="1100" err="1">
                <a:latin typeface="+mj-lt"/>
              </a:rPr>
              <a:t>form.is_valid</a:t>
            </a:r>
            <a:r>
              <a:rPr lang="en-US" sz="1100">
                <a:latin typeface="+mj-lt"/>
              </a:rPr>
              <a:t>():</a:t>
            </a:r>
          </a:p>
          <a:p>
            <a:pPr>
              <a:buClr>
                <a:srgbClr val="213163"/>
              </a:buClr>
            </a:pPr>
            <a:r>
              <a:rPr lang="en-US" sz="1100">
                <a:latin typeface="+mj-lt"/>
              </a:rPr>
              <a:t>            # process the data in </a:t>
            </a:r>
            <a:r>
              <a:rPr lang="en-US" sz="1100" err="1">
                <a:latin typeface="+mj-lt"/>
              </a:rPr>
              <a:t>form.cleaned_data</a:t>
            </a:r>
            <a:r>
              <a:rPr lang="en-US" sz="1100">
                <a:latin typeface="+mj-lt"/>
              </a:rPr>
              <a:t> as required</a:t>
            </a:r>
          </a:p>
          <a:p>
            <a:pPr>
              <a:buClr>
                <a:srgbClr val="213163"/>
              </a:buClr>
            </a:pPr>
            <a:r>
              <a:rPr lang="en-US" sz="1100">
                <a:latin typeface="+mj-lt"/>
              </a:rPr>
              <a:t>            # ...</a:t>
            </a:r>
          </a:p>
          <a:p>
            <a:pPr>
              <a:buClr>
                <a:srgbClr val="213163"/>
              </a:buClr>
            </a:pPr>
            <a:r>
              <a:rPr lang="en-US" sz="1100">
                <a:latin typeface="+mj-lt"/>
              </a:rPr>
              <a:t>            # redirect to a new URL:</a:t>
            </a:r>
          </a:p>
          <a:p>
            <a:pPr>
              <a:buClr>
                <a:srgbClr val="213163"/>
              </a:buClr>
            </a:pPr>
            <a:r>
              <a:rPr lang="en-US" sz="1100">
                <a:latin typeface="+mj-lt"/>
              </a:rPr>
              <a:t>            return </a:t>
            </a:r>
            <a:r>
              <a:rPr lang="en-US" sz="1100" err="1">
                <a:latin typeface="+mj-lt"/>
              </a:rPr>
              <a:t>HttpResponseRedirect</a:t>
            </a:r>
            <a:r>
              <a:rPr lang="en-US" sz="1100">
                <a:latin typeface="+mj-lt"/>
              </a:rPr>
              <a:t>('/thanks/')</a:t>
            </a:r>
          </a:p>
          <a:p>
            <a:pPr>
              <a:buClr>
                <a:srgbClr val="213163"/>
              </a:buClr>
            </a:pPr>
            <a:endParaRPr lang="en-US" sz="1100">
              <a:latin typeface="+mj-lt"/>
            </a:endParaRPr>
          </a:p>
          <a:p>
            <a:pPr>
              <a:buClr>
                <a:srgbClr val="213163"/>
              </a:buClr>
            </a:pPr>
            <a:r>
              <a:rPr lang="en-US" sz="1100">
                <a:latin typeface="+mj-lt"/>
              </a:rPr>
              <a:t>    # if a GET (or any other method) we'll create a blank form</a:t>
            </a:r>
          </a:p>
          <a:p>
            <a:pPr>
              <a:buClr>
                <a:srgbClr val="213163"/>
              </a:buClr>
            </a:pPr>
            <a:r>
              <a:rPr lang="en-US" sz="1100">
                <a:latin typeface="+mj-lt"/>
              </a:rPr>
              <a:t>    else:</a:t>
            </a:r>
          </a:p>
          <a:p>
            <a:pPr>
              <a:buClr>
                <a:srgbClr val="213163"/>
              </a:buClr>
            </a:pPr>
            <a:r>
              <a:rPr lang="en-US" sz="1100">
                <a:latin typeface="+mj-lt"/>
              </a:rPr>
              <a:t>        form = </a:t>
            </a:r>
            <a:r>
              <a:rPr lang="en-US" sz="1100" err="1">
                <a:latin typeface="+mj-lt"/>
              </a:rPr>
              <a:t>NameForm</a:t>
            </a:r>
            <a:r>
              <a:rPr lang="en-US" sz="1100">
                <a:latin typeface="+mj-lt"/>
              </a:rPr>
              <a:t>()</a:t>
            </a:r>
          </a:p>
          <a:p>
            <a:pPr>
              <a:buClr>
                <a:srgbClr val="213163"/>
              </a:buClr>
            </a:pPr>
            <a:r>
              <a:rPr lang="en-US" sz="1100">
                <a:latin typeface="+mj-lt"/>
              </a:rPr>
              <a:t>    return render(request, 'name.html', {'form': form})</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84429"/>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(Continued) : The view</a:t>
            </a:r>
          </a:p>
        </p:txBody>
      </p:sp>
      <p:sp>
        <p:nvSpPr>
          <p:cNvPr id="5" name="Rectangle 4">
            <a:extLst>
              <a:ext uri="{FF2B5EF4-FFF2-40B4-BE49-F238E27FC236}">
                <a16:creationId xmlns:a16="http://schemas.microsoft.com/office/drawing/2014/main" id="{29A92B76-9493-0922-AD35-F55577F96848}"/>
              </a:ext>
            </a:extLst>
          </p:cNvPr>
          <p:cNvSpPr/>
          <p:nvPr/>
        </p:nvSpPr>
        <p:spPr>
          <a:xfrm>
            <a:off x="235777" y="1449781"/>
            <a:ext cx="4908216" cy="3365853"/>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28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74868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a:solidFill>
                  <a:srgbClr val="213163"/>
                </a:solidFill>
              </a:rPr>
              <a:t>In this section, Let us work practically. Lets get your hands dirty with code </a:t>
            </a:r>
            <a:endParaRPr lang="en-IN" sz="1600" b="1">
              <a:solidFill>
                <a:srgbClr val="213163"/>
              </a:solidFill>
            </a:endParaRPr>
          </a:p>
        </p:txBody>
      </p:sp>
      <p:sp>
        <p:nvSpPr>
          <p:cNvPr id="62" name="Google Shape;62;g5fab984687_2_0"/>
          <p:cNvSpPr txBox="1">
            <a:spLocks noGrp="1"/>
          </p:cNvSpPr>
          <p:nvPr>
            <p:ph type="body" idx="4294967295"/>
          </p:nvPr>
        </p:nvSpPr>
        <p:spPr>
          <a:xfrm>
            <a:off x="195668" y="1285630"/>
            <a:ext cx="3349617" cy="812612"/>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Installation of Django </a:t>
            </a:r>
          </a:p>
          <a:p>
            <a:pPr marL="173736" indent="-173736">
              <a:spcBef>
                <a:spcPts val="600"/>
              </a:spcBef>
              <a:buClr>
                <a:srgbClr val="223366"/>
              </a:buClr>
              <a:buFont typeface="Arial" panose="020B0604020202020204" pitchFamily="34" charset="0"/>
              <a:buChar char="•"/>
            </a:pPr>
            <a:r>
              <a:rPr lang="en-US"/>
              <a:t>Creating the first project with </a:t>
            </a:r>
            <a:r>
              <a:rPr lang="en-US" err="1"/>
              <a:t>django</a:t>
            </a:r>
            <a:endParaRPr lang="en-US"/>
          </a:p>
        </p:txBody>
      </p:sp>
      <p:pic>
        <p:nvPicPr>
          <p:cNvPr id="5" name="Picture 4" descr="A cd in a box&#10;&#10;Description automatically generated">
            <a:extLst>
              <a:ext uri="{FF2B5EF4-FFF2-40B4-BE49-F238E27FC236}">
                <a16:creationId xmlns:a16="http://schemas.microsoft.com/office/drawing/2014/main" id="{FFD72C5A-C63E-E480-4C81-94EF6D3F316D}"/>
              </a:ext>
            </a:extLst>
          </p:cNvPr>
          <p:cNvPicPr>
            <a:picLocks noChangeAspect="1"/>
          </p:cNvPicPr>
          <p:nvPr/>
        </p:nvPicPr>
        <p:blipFill>
          <a:blip r:embed="rId3"/>
          <a:stretch>
            <a:fillRect/>
          </a:stretch>
        </p:blipFill>
        <p:spPr>
          <a:xfrm>
            <a:off x="5364198" y="1357381"/>
            <a:ext cx="3250099" cy="3250099"/>
          </a:xfrm>
          <a:prstGeom prst="rect">
            <a:avLst/>
          </a:prstGeom>
        </p:spPr>
      </p:pic>
    </p:spTree>
    <p:extLst>
      <p:ext uri="{BB962C8B-B14F-4D97-AF65-F5344CB8AC3E}">
        <p14:creationId xmlns:p14="http://schemas.microsoft.com/office/powerpoint/2010/main" val="2820118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502542"/>
            <a:ext cx="8374933" cy="2947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If we arrive at this view with a GET request, it will create an empty form instance and place it in the template context to be rendered. This is what we can expect to happen the first time we visit the URL.</a:t>
            </a:r>
          </a:p>
          <a:p>
            <a:pPr>
              <a:spcBef>
                <a:spcPts val="600"/>
              </a:spcBef>
              <a:buClr>
                <a:srgbClr val="213163"/>
              </a:buClr>
            </a:pPr>
            <a:r>
              <a:rPr lang="en-US">
                <a:latin typeface="+mj-lt"/>
              </a:rPr>
              <a:t>If the form is submitted using a POST request, the view will once again create a form instance and populate it with data from the request: form = </a:t>
            </a:r>
            <a:r>
              <a:rPr lang="en-US" err="1">
                <a:latin typeface="+mj-lt"/>
              </a:rPr>
              <a:t>NameForm</a:t>
            </a:r>
            <a:r>
              <a:rPr lang="en-US">
                <a:latin typeface="+mj-lt"/>
              </a:rPr>
              <a:t>(</a:t>
            </a:r>
            <a:r>
              <a:rPr lang="en-US" err="1">
                <a:latin typeface="+mj-lt"/>
              </a:rPr>
              <a:t>request.POST</a:t>
            </a:r>
            <a:r>
              <a:rPr lang="en-US">
                <a:latin typeface="+mj-lt"/>
              </a:rPr>
              <a:t>) This is called “binding data to the form” (it is now a bound form).</a:t>
            </a:r>
          </a:p>
          <a:p>
            <a:pPr>
              <a:spcBef>
                <a:spcPts val="600"/>
              </a:spcBef>
              <a:buClr>
                <a:srgbClr val="213163"/>
              </a:buClr>
            </a:pPr>
            <a:endParaRPr lang="en-US">
              <a:latin typeface="+mj-lt"/>
            </a:endParaRP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36303"/>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 The view (Continued)</a:t>
            </a:r>
          </a:p>
          <a:p>
            <a:pPr>
              <a:buSzPts val="2800"/>
            </a:pPr>
            <a:endParaRPr lang="en-US" b="1">
              <a:solidFill>
                <a:schemeClr val="tx1"/>
              </a:solidFill>
            </a:endParaRPr>
          </a:p>
        </p:txBody>
      </p:sp>
    </p:spTree>
    <p:extLst>
      <p:ext uri="{BB962C8B-B14F-4D97-AF65-F5344CB8AC3E}">
        <p14:creationId xmlns:p14="http://schemas.microsoft.com/office/powerpoint/2010/main" val="19040041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35273"/>
            <a:ext cx="8374933" cy="2947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We don’t need to do much in our name.html template:</a:t>
            </a:r>
          </a:p>
          <a:p>
            <a:pPr>
              <a:spcBef>
                <a:spcPts val="600"/>
              </a:spcBef>
              <a:buClr>
                <a:srgbClr val="213163"/>
              </a:buClr>
            </a:pPr>
            <a:r>
              <a:rPr lang="en-US">
                <a:latin typeface="+mj-lt"/>
              </a:rPr>
              <a:t>	&lt;form action="/your-name/" method="post"&gt;</a:t>
            </a:r>
          </a:p>
          <a:p>
            <a:pPr>
              <a:spcBef>
                <a:spcPts val="600"/>
              </a:spcBef>
              <a:buClr>
                <a:srgbClr val="213163"/>
              </a:buClr>
            </a:pPr>
            <a:r>
              <a:rPr lang="en-US">
                <a:latin typeface="+mj-lt"/>
              </a:rPr>
              <a:t>  	  {% </a:t>
            </a:r>
            <a:r>
              <a:rPr lang="en-US" err="1">
                <a:latin typeface="+mj-lt"/>
              </a:rPr>
              <a:t>csrf_token</a:t>
            </a:r>
            <a:r>
              <a:rPr lang="en-US">
                <a:latin typeface="+mj-lt"/>
              </a:rPr>
              <a:t> %}</a:t>
            </a:r>
          </a:p>
          <a:p>
            <a:pPr>
              <a:spcBef>
                <a:spcPts val="600"/>
              </a:spcBef>
              <a:buClr>
                <a:srgbClr val="213163"/>
              </a:buClr>
            </a:pPr>
            <a:r>
              <a:rPr lang="en-US">
                <a:latin typeface="+mj-lt"/>
              </a:rPr>
              <a:t> 	   {{ form }}</a:t>
            </a:r>
          </a:p>
          <a:p>
            <a:pPr>
              <a:spcBef>
                <a:spcPts val="600"/>
              </a:spcBef>
              <a:buClr>
                <a:srgbClr val="213163"/>
              </a:buClr>
            </a:pPr>
            <a:r>
              <a:rPr lang="en-US">
                <a:latin typeface="+mj-lt"/>
              </a:rPr>
              <a:t>   	 &lt;input type="submit" value="Submit"&gt;</a:t>
            </a:r>
          </a:p>
          <a:p>
            <a:pPr>
              <a:spcBef>
                <a:spcPts val="600"/>
              </a:spcBef>
              <a:buClr>
                <a:srgbClr val="213163"/>
              </a:buClr>
            </a:pPr>
            <a:r>
              <a:rPr lang="en-US">
                <a:latin typeface="+mj-lt"/>
              </a:rPr>
              <a:t>	&lt;/form&gt;</a:t>
            </a:r>
          </a:p>
          <a:p>
            <a:pPr>
              <a:spcBef>
                <a:spcPts val="600"/>
              </a:spcBef>
              <a:buClr>
                <a:srgbClr val="213163"/>
              </a:buClr>
            </a:pPr>
            <a:endParaRPr lang="en-US">
              <a:latin typeface="+mj-lt"/>
            </a:endParaRPr>
          </a:p>
          <a:p>
            <a:pPr>
              <a:spcBef>
                <a:spcPts val="600"/>
              </a:spcBef>
            </a:pPr>
            <a:r>
              <a:rPr lang="en-US">
                <a:latin typeface="+mj-lt"/>
              </a:rPr>
              <a:t>All the form’s fields and their attributes will be unpacked into HTML markup from that {{ form }} by Django’s template language.</a:t>
            </a:r>
            <a:endParaRPr lang="en-US"/>
          </a:p>
          <a:p>
            <a:pPr>
              <a:spcBef>
                <a:spcPts val="600"/>
              </a:spcBef>
              <a:buClr>
                <a:srgbClr val="213163"/>
              </a:buClr>
            </a:pPr>
            <a:r>
              <a:rPr lang="en-US">
                <a:latin typeface="+mj-lt"/>
              </a:rPr>
              <a:t>We now have a working web form, described by a Django Form, processed by a view, and rendered as an HTML &lt;form&gt;.</a:t>
            </a:r>
          </a:p>
          <a:p>
            <a:pPr>
              <a:spcBef>
                <a:spcPts val="600"/>
              </a:spcBef>
              <a:buClr>
                <a:srgbClr val="213163"/>
              </a:buClr>
            </a:pPr>
            <a:endParaRPr lang="en-US">
              <a:latin typeface="+mj-lt"/>
            </a:endParaRP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52345"/>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Building a form in Django (Continued) : The template</a:t>
            </a:r>
          </a:p>
        </p:txBody>
      </p:sp>
      <p:sp>
        <p:nvSpPr>
          <p:cNvPr id="4" name="Rectangle: Rounded Corners 3">
            <a:extLst>
              <a:ext uri="{FF2B5EF4-FFF2-40B4-BE49-F238E27FC236}">
                <a16:creationId xmlns:a16="http://schemas.microsoft.com/office/drawing/2014/main" id="{8A0013B8-5135-671D-32F8-176F71544FAD}"/>
              </a:ext>
            </a:extLst>
          </p:cNvPr>
          <p:cNvSpPr/>
          <p:nvPr/>
        </p:nvSpPr>
        <p:spPr>
          <a:xfrm>
            <a:off x="954505" y="1764632"/>
            <a:ext cx="3906254" cy="1515979"/>
          </a:xfrm>
          <a:prstGeom prst="round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4474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Get and Post Method</a:t>
            </a:r>
          </a:p>
        </p:txBody>
      </p:sp>
      <p:sp>
        <p:nvSpPr>
          <p:cNvPr id="2" name="Google Shape;62;g5fab984687_2_0"/>
          <p:cNvSpPr txBox="1"/>
          <p:nvPr/>
        </p:nvSpPr>
        <p:spPr>
          <a:xfrm>
            <a:off x="151446" y="1303190"/>
            <a:ext cx="8374933" cy="2369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All you need to do to get your form into a template is to place the form instance into the template context. So if your form is called form in the context, {{ form }} will render its &lt;label&gt; and &lt;input&gt; elements appropriately.</a:t>
            </a:r>
          </a:p>
          <a:p>
            <a:pPr>
              <a:spcBef>
                <a:spcPts val="600"/>
              </a:spcBef>
              <a:buClr>
                <a:srgbClr val="213163"/>
              </a:buClr>
            </a:pPr>
            <a:r>
              <a:rPr lang="en-US" b="1">
                <a:latin typeface="+mj-lt"/>
              </a:rPr>
              <a:t>Form rendering options: </a:t>
            </a:r>
          </a:p>
          <a:p>
            <a:pPr>
              <a:spcBef>
                <a:spcPts val="600"/>
              </a:spcBef>
              <a:buClr>
                <a:srgbClr val="213163"/>
              </a:buClr>
            </a:pPr>
            <a:r>
              <a:rPr lang="en-US">
                <a:latin typeface="+mj-lt"/>
              </a:rPr>
              <a:t>There are other output options though for the &lt;label&gt;/&lt;input&gt; pairs:</a:t>
            </a:r>
          </a:p>
          <a:p>
            <a:pPr marL="557784" lvl="1" indent="-173736">
              <a:spcBef>
                <a:spcPts val="600"/>
              </a:spcBef>
              <a:buClr>
                <a:srgbClr val="213163"/>
              </a:buClr>
              <a:buFont typeface="Arial" panose="020B0604020202020204" pitchFamily="34" charset="0"/>
              <a:buChar char="•"/>
            </a:pPr>
            <a:r>
              <a:rPr lang="en-US">
                <a:latin typeface="+mj-lt"/>
              </a:rPr>
              <a:t>{{ </a:t>
            </a:r>
            <a:r>
              <a:rPr lang="en-US" err="1">
                <a:latin typeface="+mj-lt"/>
              </a:rPr>
              <a:t>form.as_table</a:t>
            </a:r>
            <a:r>
              <a:rPr lang="en-US">
                <a:latin typeface="+mj-lt"/>
              </a:rPr>
              <a:t> }} will render them as table cells wrapped in &lt;tr&gt; tags</a:t>
            </a:r>
          </a:p>
          <a:p>
            <a:pPr marL="557784" lvl="1" indent="-173736">
              <a:spcBef>
                <a:spcPts val="600"/>
              </a:spcBef>
              <a:buClr>
                <a:srgbClr val="213163"/>
              </a:buClr>
              <a:buFont typeface="Arial" panose="020B0604020202020204" pitchFamily="34" charset="0"/>
              <a:buChar char="•"/>
            </a:pPr>
            <a:r>
              <a:rPr lang="en-US">
                <a:latin typeface="+mj-lt"/>
              </a:rPr>
              <a:t>{{ </a:t>
            </a:r>
            <a:r>
              <a:rPr lang="en-US" err="1">
                <a:latin typeface="+mj-lt"/>
              </a:rPr>
              <a:t>form.as_p</a:t>
            </a:r>
            <a:r>
              <a:rPr lang="en-US">
                <a:latin typeface="+mj-lt"/>
              </a:rPr>
              <a:t> }} will render them wrapped in &lt;p&gt; tags</a:t>
            </a:r>
          </a:p>
          <a:p>
            <a:pPr marL="557784" lvl="1" indent="-173736">
              <a:spcBef>
                <a:spcPts val="600"/>
              </a:spcBef>
              <a:buClr>
                <a:srgbClr val="213163"/>
              </a:buClr>
              <a:buFont typeface="Arial" panose="020B0604020202020204" pitchFamily="34" charset="0"/>
              <a:buChar char="•"/>
            </a:pPr>
            <a:r>
              <a:rPr lang="en-US">
                <a:latin typeface="+mj-lt"/>
              </a:rPr>
              <a:t>{{ </a:t>
            </a:r>
            <a:r>
              <a:rPr lang="en-US" err="1">
                <a:latin typeface="+mj-lt"/>
              </a:rPr>
              <a:t>form.as_ul</a:t>
            </a:r>
            <a:r>
              <a:rPr lang="en-US">
                <a:latin typeface="+mj-lt"/>
              </a:rPr>
              <a:t> }} will render them wrapped in &lt;li&gt; tags</a:t>
            </a:r>
          </a:p>
        </p:txBody>
      </p:sp>
      <p:sp>
        <p:nvSpPr>
          <p:cNvPr id="3" name="Google Shape;61;g5fab984687_2_0">
            <a:extLst>
              <a:ext uri="{FF2B5EF4-FFF2-40B4-BE49-F238E27FC236}">
                <a16:creationId xmlns:a16="http://schemas.microsoft.com/office/drawing/2014/main" id="{DA366AD2-E959-75E5-1A6E-A61A65EC1F46}"/>
              </a:ext>
            </a:extLst>
          </p:cNvPr>
          <p:cNvSpPr txBox="1">
            <a:spLocks/>
          </p:cNvSpPr>
          <p:nvPr/>
        </p:nvSpPr>
        <p:spPr>
          <a:xfrm>
            <a:off x="151446" y="1020261"/>
            <a:ext cx="587236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1">
                <a:solidFill>
                  <a:schemeClr val="tx1"/>
                </a:solidFill>
              </a:rPr>
              <a:t>Working with form templates </a:t>
            </a:r>
          </a:p>
        </p:txBody>
      </p:sp>
      <p:sp>
        <p:nvSpPr>
          <p:cNvPr id="5" name="TextBox 4">
            <a:extLst>
              <a:ext uri="{FF2B5EF4-FFF2-40B4-BE49-F238E27FC236}">
                <a16:creationId xmlns:a16="http://schemas.microsoft.com/office/drawing/2014/main" id="{45417506-8E26-F3D1-B041-4C0D543CDAB1}"/>
              </a:ext>
            </a:extLst>
          </p:cNvPr>
          <p:cNvSpPr txBox="1"/>
          <p:nvPr/>
        </p:nvSpPr>
        <p:spPr>
          <a:xfrm>
            <a:off x="159466" y="4633327"/>
            <a:ext cx="6818849" cy="276999"/>
          </a:xfrm>
          <a:prstGeom prst="rect">
            <a:avLst/>
          </a:prstGeom>
          <a:noFill/>
        </p:spPr>
        <p:txBody>
          <a:bodyPr wrap="square" rtlCol="0">
            <a:spAutoFit/>
          </a:bodyPr>
          <a:lstStyle/>
          <a:p>
            <a:r>
              <a:rPr lang="en-US" sz="1200" b="1">
                <a:latin typeface="+mj-lt"/>
              </a:rPr>
              <a:t>Note: </a:t>
            </a:r>
            <a:r>
              <a:rPr lang="en-US" sz="1200">
                <a:latin typeface="+mj-lt"/>
              </a:rPr>
              <a:t>that you’ll have to provide the surrounding &lt;table&gt; or &lt;</a:t>
            </a:r>
            <a:r>
              <a:rPr lang="en-US" sz="1200" err="1">
                <a:latin typeface="+mj-lt"/>
              </a:rPr>
              <a:t>ul</a:t>
            </a:r>
            <a:r>
              <a:rPr lang="en-US" sz="1200">
                <a:latin typeface="+mj-lt"/>
              </a:rPr>
              <a:t>&gt; elements yourself.</a:t>
            </a:r>
          </a:p>
        </p:txBody>
      </p:sp>
    </p:spTree>
    <p:extLst>
      <p:ext uri="{BB962C8B-B14F-4D97-AF65-F5344CB8AC3E}">
        <p14:creationId xmlns:p14="http://schemas.microsoft.com/office/powerpoint/2010/main" val="40620744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293608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Templates</a:t>
            </a:r>
          </a:p>
        </p:txBody>
      </p:sp>
      <p:sp>
        <p:nvSpPr>
          <p:cNvPr id="2" name="Google Shape;62;g5fab984687_2_0"/>
          <p:cNvSpPr txBox="1"/>
          <p:nvPr/>
        </p:nvSpPr>
        <p:spPr>
          <a:xfrm>
            <a:off x="151448" y="982348"/>
            <a:ext cx="4637120" cy="389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a:latin typeface="+mj-lt"/>
              </a:rPr>
              <a:t>Templates are the third and most important part of Django’s MVT Structure. A template in Django is basically written in HTML, CSS, and </a:t>
            </a:r>
            <a:r>
              <a:rPr lang="en-US" err="1">
                <a:latin typeface="+mj-lt"/>
              </a:rPr>
              <a:t>Javascript</a:t>
            </a:r>
            <a:r>
              <a:rPr lang="en-US">
                <a:latin typeface="+mj-lt"/>
              </a:rPr>
              <a:t> in a .html file. Django framework efficiently handles and generates dynamically HTML web pages that are visible to the end-user.</a:t>
            </a:r>
          </a:p>
          <a:p>
            <a:pPr marL="173736" indent="-173736">
              <a:spcBef>
                <a:spcPts val="600"/>
              </a:spcBef>
              <a:buClr>
                <a:srgbClr val="213163"/>
              </a:buClr>
              <a:buFont typeface="Arial" panose="020B0604020202020204" pitchFamily="34" charset="0"/>
              <a:buChar char="•"/>
            </a:pPr>
            <a:r>
              <a:rPr lang="en-US">
                <a:latin typeface="+mj-lt"/>
              </a:rPr>
              <a:t>Django mainly functions with a backend so, in order to provide a frontend and provide a layout to our website, we use templates. </a:t>
            </a:r>
          </a:p>
          <a:p>
            <a:pPr marL="173736" indent="-173736">
              <a:spcBef>
                <a:spcPts val="600"/>
              </a:spcBef>
              <a:buClr>
                <a:srgbClr val="213163"/>
              </a:buClr>
              <a:buFont typeface="Arial" panose="020B0604020202020204" pitchFamily="34" charset="0"/>
              <a:buChar char="•"/>
            </a:pPr>
            <a:r>
              <a:rPr lang="en-US">
                <a:latin typeface="+mj-lt"/>
              </a:rPr>
              <a:t>There are two methods of adding the template to our website depending on our needs.</a:t>
            </a:r>
          </a:p>
          <a:p>
            <a:pPr marL="557784" lvl="1" indent="-173736">
              <a:spcBef>
                <a:spcPts val="600"/>
              </a:spcBef>
              <a:buClr>
                <a:srgbClr val="213163"/>
              </a:buClr>
              <a:buFont typeface="Arial" panose="020B0604020202020204" pitchFamily="34" charset="0"/>
              <a:buChar char="•"/>
            </a:pPr>
            <a:r>
              <a:rPr lang="en-US">
                <a:latin typeface="+mj-lt"/>
              </a:rPr>
              <a:t>We can use a single template directory which will be spread over the entire project.</a:t>
            </a:r>
          </a:p>
          <a:p>
            <a:pPr marL="557784" lvl="1" indent="-173736">
              <a:spcBef>
                <a:spcPts val="600"/>
              </a:spcBef>
              <a:buClr>
                <a:srgbClr val="213163"/>
              </a:buClr>
              <a:buFont typeface="Arial" panose="020B0604020202020204" pitchFamily="34" charset="0"/>
              <a:buChar char="•"/>
            </a:pPr>
            <a:r>
              <a:rPr lang="en-US">
                <a:latin typeface="+mj-lt"/>
              </a:rPr>
              <a:t>For each app of our project, we can create a different template directory.</a:t>
            </a:r>
          </a:p>
        </p:txBody>
      </p:sp>
      <p:pic>
        <p:nvPicPr>
          <p:cNvPr id="4" name="Picture 2">
            <a:extLst>
              <a:ext uri="{FF2B5EF4-FFF2-40B4-BE49-F238E27FC236}">
                <a16:creationId xmlns:a16="http://schemas.microsoft.com/office/drawing/2014/main" id="{6886D2AD-768C-45C8-41E8-C6C0D83CB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878" y="1085682"/>
            <a:ext cx="3693214" cy="2806118"/>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ectangle: Rounded Corners 5">
            <a:hlinkClick r:id="rId4"/>
            <a:extLst>
              <a:ext uri="{FF2B5EF4-FFF2-40B4-BE49-F238E27FC236}">
                <a16:creationId xmlns:a16="http://schemas.microsoft.com/office/drawing/2014/main" id="{F55FF81A-A8A0-9133-5772-8ADE72C1AE85}"/>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4">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7" name="TextBox 8">
            <a:extLst>
              <a:ext uri="{FF2B5EF4-FFF2-40B4-BE49-F238E27FC236}">
                <a16:creationId xmlns:a16="http://schemas.microsoft.com/office/drawing/2014/main" id="{04EDDF48-ABDB-AE4C-B832-CDB5F1C06BE1}"/>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41761720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4107732"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The Django Template Language</a:t>
            </a:r>
          </a:p>
        </p:txBody>
      </p:sp>
      <p:sp>
        <p:nvSpPr>
          <p:cNvPr id="2" name="Google Shape;62;g5fab984687_2_0"/>
          <p:cNvSpPr txBox="1"/>
          <p:nvPr/>
        </p:nvSpPr>
        <p:spPr>
          <a:xfrm>
            <a:off x="151448" y="974327"/>
            <a:ext cx="8214510" cy="1857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a:latin typeface="+mj-lt"/>
              </a:rPr>
              <a:t>A Django template is a text document or a Python string marked-up using the Django template language. </a:t>
            </a:r>
          </a:p>
          <a:p>
            <a:pPr marL="173736" indent="-173736">
              <a:spcBef>
                <a:spcPts val="600"/>
              </a:spcBef>
              <a:buClr>
                <a:srgbClr val="213163"/>
              </a:buClr>
              <a:buFont typeface="Arial" panose="020B0604020202020204" pitchFamily="34" charset="0"/>
              <a:buChar char="•"/>
            </a:pPr>
            <a:r>
              <a:rPr lang="en-US">
                <a:latin typeface="+mj-lt"/>
              </a:rPr>
              <a:t>Some constructs are recognized and interpreted by the template engine. </a:t>
            </a:r>
          </a:p>
          <a:p>
            <a:pPr marL="173736" indent="-173736">
              <a:spcBef>
                <a:spcPts val="600"/>
              </a:spcBef>
              <a:buClr>
                <a:srgbClr val="213163"/>
              </a:buClr>
              <a:buFont typeface="Arial" panose="020B0604020202020204" pitchFamily="34" charset="0"/>
              <a:buChar char="•"/>
            </a:pPr>
            <a:r>
              <a:rPr lang="en-US">
                <a:latin typeface="+mj-lt"/>
              </a:rPr>
              <a:t>The main ones are variables and tags.</a:t>
            </a:r>
          </a:p>
          <a:p>
            <a:pPr marL="173736" indent="-173736">
              <a:spcBef>
                <a:spcPts val="600"/>
              </a:spcBef>
              <a:buClr>
                <a:srgbClr val="213163"/>
              </a:buClr>
              <a:buFont typeface="Arial" panose="020B0604020202020204" pitchFamily="34" charset="0"/>
              <a:buChar char="•"/>
            </a:pPr>
            <a:r>
              <a:rPr lang="en-US">
                <a:latin typeface="+mj-lt"/>
              </a:rPr>
              <a:t>The main characteristics of Django Template language are Variables, Tags, Filters, and Comments. </a:t>
            </a:r>
          </a:p>
          <a:p>
            <a:pPr marL="285750" indent="-285750">
              <a:spcBef>
                <a:spcPts val="600"/>
              </a:spcBef>
              <a:buClr>
                <a:srgbClr val="213163"/>
              </a:buClr>
              <a:buFont typeface="Arial" panose="020B0604020202020204" pitchFamily="34" charset="0"/>
              <a:buChar char="•"/>
            </a:pPr>
            <a:endParaRPr lang="en-US">
              <a:latin typeface="+mj-lt"/>
            </a:endParaRPr>
          </a:p>
        </p:txBody>
      </p:sp>
    </p:spTree>
    <p:extLst>
      <p:ext uri="{BB962C8B-B14F-4D97-AF65-F5344CB8AC3E}">
        <p14:creationId xmlns:p14="http://schemas.microsoft.com/office/powerpoint/2010/main" val="3624109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7" y="665162"/>
            <a:ext cx="5872364"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a:t>
            </a:r>
          </a:p>
        </p:txBody>
      </p:sp>
      <p:sp>
        <p:nvSpPr>
          <p:cNvPr id="2" name="Google Shape;62;g5fab984687_2_0"/>
          <p:cNvSpPr txBox="1"/>
          <p:nvPr/>
        </p:nvSpPr>
        <p:spPr>
          <a:xfrm>
            <a:off x="151448" y="974327"/>
            <a:ext cx="8214510" cy="3463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Variables</a:t>
            </a:r>
          </a:p>
          <a:p>
            <a:pPr marL="173736" indent="-173736">
              <a:spcBef>
                <a:spcPts val="600"/>
              </a:spcBef>
              <a:buClr>
                <a:srgbClr val="213163"/>
              </a:buClr>
              <a:buFont typeface="Arial" panose="020B0604020202020204" pitchFamily="34" charset="0"/>
              <a:buChar char="•"/>
            </a:pPr>
            <a:r>
              <a:rPr lang="en-US">
                <a:latin typeface="+mj-lt"/>
              </a:rPr>
              <a:t>Variables output a value from the context, which is a </a:t>
            </a:r>
            <a:r>
              <a:rPr lang="en-US" err="1">
                <a:latin typeface="+mj-lt"/>
              </a:rPr>
              <a:t>dict</a:t>
            </a:r>
            <a:r>
              <a:rPr lang="en-US">
                <a:latin typeface="+mj-lt"/>
              </a:rPr>
              <a:t>-like object mapping keys to values. The context object we sent from the view can be accessed in the template using variables of Django Template. </a:t>
            </a:r>
          </a:p>
          <a:p>
            <a:pPr>
              <a:spcBef>
                <a:spcPts val="600"/>
              </a:spcBef>
              <a:buClr>
                <a:srgbClr val="213163"/>
              </a:buClr>
            </a:pPr>
            <a:r>
              <a:rPr lang="en-US" b="1">
                <a:latin typeface="+mj-lt"/>
              </a:rPr>
              <a:t>Syntax</a:t>
            </a:r>
          </a:p>
          <a:p>
            <a:pPr>
              <a:spcBef>
                <a:spcPts val="600"/>
              </a:spcBef>
              <a:buClr>
                <a:srgbClr val="213163"/>
              </a:buClr>
            </a:pPr>
            <a:r>
              <a:rPr lang="en-US">
                <a:latin typeface="+mj-lt"/>
              </a:rPr>
              <a:t>{{ </a:t>
            </a:r>
            <a:r>
              <a:rPr lang="en-US" err="1">
                <a:latin typeface="+mj-lt"/>
              </a:rPr>
              <a:t>variable_name</a:t>
            </a:r>
            <a:r>
              <a:rPr lang="en-US">
                <a:latin typeface="+mj-lt"/>
              </a:rPr>
              <a:t> }}</a:t>
            </a:r>
          </a:p>
          <a:p>
            <a:pPr>
              <a:spcBef>
                <a:spcPts val="600"/>
              </a:spcBef>
              <a:buClr>
                <a:srgbClr val="213163"/>
              </a:buClr>
            </a:pPr>
            <a:r>
              <a:rPr lang="en-US" b="1">
                <a:latin typeface="+mj-lt"/>
              </a:rPr>
              <a:t>Example</a:t>
            </a:r>
          </a:p>
          <a:p>
            <a:pPr marL="173736" indent="-173736">
              <a:spcBef>
                <a:spcPts val="600"/>
              </a:spcBef>
              <a:buClr>
                <a:srgbClr val="213163"/>
              </a:buClr>
              <a:buFont typeface="Arial" panose="020B0604020202020204" pitchFamily="34" charset="0"/>
              <a:buChar char="•"/>
            </a:pPr>
            <a:r>
              <a:rPr lang="en-US">
                <a:latin typeface="+mj-lt"/>
              </a:rPr>
              <a:t>-Variables are surrounded by {{ and }} like this:  </a:t>
            </a:r>
          </a:p>
          <a:p>
            <a:pPr>
              <a:spcBef>
                <a:spcPts val="600"/>
              </a:spcBef>
              <a:buClr>
                <a:srgbClr val="213163"/>
              </a:buClr>
            </a:pPr>
            <a:r>
              <a:rPr lang="en-US" err="1">
                <a:latin typeface="+mj-lt"/>
              </a:rPr>
              <a:t>Eg.</a:t>
            </a:r>
            <a:r>
              <a:rPr lang="en-US">
                <a:latin typeface="+mj-lt"/>
              </a:rPr>
              <a:t>-My first name is {{ </a:t>
            </a:r>
            <a:r>
              <a:rPr lang="en-US" err="1">
                <a:latin typeface="+mj-lt"/>
              </a:rPr>
              <a:t>first_name</a:t>
            </a:r>
            <a:r>
              <a:rPr lang="en-US">
                <a:latin typeface="+mj-lt"/>
              </a:rPr>
              <a:t> }}. My last name is {{ </a:t>
            </a:r>
            <a:r>
              <a:rPr lang="en-US" err="1">
                <a:latin typeface="+mj-lt"/>
              </a:rPr>
              <a:t>last_name</a:t>
            </a:r>
            <a:r>
              <a:rPr lang="en-US">
                <a:latin typeface="+mj-lt"/>
              </a:rPr>
              <a:t> }}.</a:t>
            </a:r>
          </a:p>
          <a:p>
            <a:pPr marL="173736" indent="-173736">
              <a:spcBef>
                <a:spcPts val="600"/>
              </a:spcBef>
              <a:buClr>
                <a:srgbClr val="213163"/>
              </a:buClr>
              <a:buFont typeface="Arial" panose="020B0604020202020204" pitchFamily="34" charset="0"/>
              <a:buChar char="•"/>
            </a:pPr>
            <a:r>
              <a:rPr lang="en-US">
                <a:latin typeface="+mj-lt"/>
              </a:rPr>
              <a:t>With a context of {‘</a:t>
            </a:r>
            <a:r>
              <a:rPr lang="en-US" err="1">
                <a:latin typeface="+mj-lt"/>
              </a:rPr>
              <a:t>first_name</a:t>
            </a:r>
            <a:r>
              <a:rPr lang="en-US">
                <a:latin typeface="+mj-lt"/>
              </a:rPr>
              <a:t>’: ‘Pawan’, ‘</a:t>
            </a:r>
            <a:r>
              <a:rPr lang="en-US" err="1">
                <a:latin typeface="+mj-lt"/>
              </a:rPr>
              <a:t>last_name</a:t>
            </a:r>
            <a:r>
              <a:rPr lang="en-US">
                <a:latin typeface="+mj-lt"/>
              </a:rPr>
              <a:t>’: ‘Kumar’}, this template renders to: </a:t>
            </a:r>
          </a:p>
          <a:p>
            <a:pPr lvl="1">
              <a:spcBef>
                <a:spcPts val="600"/>
              </a:spcBef>
              <a:buClr>
                <a:srgbClr val="213163"/>
              </a:buClr>
            </a:pPr>
            <a:r>
              <a:rPr lang="en-US">
                <a:latin typeface="+mj-lt"/>
              </a:rPr>
              <a:t>	My first name is Pawan. My last name is Kumar.</a:t>
            </a:r>
          </a:p>
        </p:txBody>
      </p:sp>
    </p:spTree>
    <p:extLst>
      <p:ext uri="{BB962C8B-B14F-4D97-AF65-F5344CB8AC3E}">
        <p14:creationId xmlns:p14="http://schemas.microsoft.com/office/powerpoint/2010/main" val="10470266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6498007"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(Continued)</a:t>
            </a:r>
          </a:p>
        </p:txBody>
      </p:sp>
      <p:sp>
        <p:nvSpPr>
          <p:cNvPr id="2" name="Google Shape;62;g5fab984687_2_0"/>
          <p:cNvSpPr txBox="1"/>
          <p:nvPr/>
        </p:nvSpPr>
        <p:spPr>
          <a:xfrm>
            <a:off x="151448" y="966306"/>
            <a:ext cx="8214510" cy="3463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Tags</a:t>
            </a:r>
            <a:r>
              <a:rPr lang="en-US">
                <a:latin typeface="+mj-lt"/>
              </a:rPr>
              <a:t> -</a:t>
            </a:r>
          </a:p>
          <a:p>
            <a:pPr>
              <a:spcBef>
                <a:spcPts val="600"/>
              </a:spcBef>
              <a:buClr>
                <a:srgbClr val="213163"/>
              </a:buClr>
            </a:pPr>
            <a:r>
              <a:rPr lang="en-US">
                <a:latin typeface="+mj-lt"/>
              </a:rPr>
              <a:t>It provide arbitrary logic in the rendering process</a:t>
            </a:r>
          </a:p>
          <a:p>
            <a:pPr>
              <a:spcBef>
                <a:spcPts val="600"/>
              </a:spcBef>
              <a:buClr>
                <a:srgbClr val="213163"/>
              </a:buClr>
            </a:pPr>
            <a:r>
              <a:rPr lang="en-US" b="1">
                <a:latin typeface="+mj-lt"/>
              </a:rPr>
              <a:t>Syntax</a:t>
            </a:r>
          </a:p>
          <a:p>
            <a:pPr>
              <a:spcBef>
                <a:spcPts val="600"/>
              </a:spcBef>
              <a:buClr>
                <a:srgbClr val="213163"/>
              </a:buClr>
            </a:pPr>
            <a:r>
              <a:rPr lang="en-US">
                <a:latin typeface="+mj-lt"/>
              </a:rPr>
              <a:t>{% </a:t>
            </a:r>
            <a:r>
              <a:rPr lang="en-US" err="1">
                <a:latin typeface="+mj-lt"/>
              </a:rPr>
              <a:t>tag_name</a:t>
            </a:r>
            <a:r>
              <a:rPr lang="en-US">
                <a:latin typeface="+mj-lt"/>
              </a:rPr>
              <a:t> %}</a:t>
            </a:r>
          </a:p>
          <a:p>
            <a:pPr>
              <a:spcBef>
                <a:spcPts val="600"/>
              </a:spcBef>
              <a:buClr>
                <a:srgbClr val="213163"/>
              </a:buClr>
            </a:pPr>
            <a:endParaRPr lang="en-US">
              <a:latin typeface="+mj-lt"/>
            </a:endParaRPr>
          </a:p>
          <a:p>
            <a:pPr>
              <a:spcBef>
                <a:spcPts val="600"/>
              </a:spcBef>
              <a:buClr>
                <a:srgbClr val="213163"/>
              </a:buClr>
            </a:pPr>
            <a:r>
              <a:rPr lang="en-US" b="1">
                <a:latin typeface="+mj-lt"/>
              </a:rPr>
              <a:t>Example</a:t>
            </a:r>
          </a:p>
          <a:p>
            <a:pPr>
              <a:spcBef>
                <a:spcPts val="600"/>
              </a:spcBef>
              <a:buClr>
                <a:srgbClr val="213163"/>
              </a:buClr>
            </a:pPr>
            <a:r>
              <a:rPr lang="en-US">
                <a:latin typeface="+mj-lt"/>
              </a:rPr>
              <a:t>Tags are surrounded by {% and %} like this:</a:t>
            </a:r>
          </a:p>
          <a:p>
            <a:pPr>
              <a:spcBef>
                <a:spcPts val="600"/>
              </a:spcBef>
              <a:buClr>
                <a:srgbClr val="213163"/>
              </a:buClr>
            </a:pPr>
            <a:r>
              <a:rPr lang="en-US">
                <a:latin typeface="+mj-lt"/>
              </a:rPr>
              <a:t>{% </a:t>
            </a:r>
            <a:r>
              <a:rPr lang="en-US" err="1">
                <a:latin typeface="+mj-lt"/>
              </a:rPr>
              <a:t>csrf_token</a:t>
            </a:r>
            <a:r>
              <a:rPr lang="en-US">
                <a:latin typeface="+mj-lt"/>
              </a:rPr>
              <a:t> %}</a:t>
            </a:r>
          </a:p>
          <a:p>
            <a:pPr>
              <a:spcBef>
                <a:spcPts val="600"/>
              </a:spcBef>
              <a:buClr>
                <a:srgbClr val="213163"/>
              </a:buClr>
            </a:pPr>
            <a:r>
              <a:rPr lang="en-US">
                <a:latin typeface="+mj-lt"/>
              </a:rPr>
              <a:t>Most tags accept arguments, for example : </a:t>
            </a:r>
          </a:p>
          <a:p>
            <a:pPr>
              <a:spcBef>
                <a:spcPts val="600"/>
              </a:spcBef>
              <a:buClr>
                <a:srgbClr val="213163"/>
              </a:buClr>
            </a:pPr>
            <a:r>
              <a:rPr lang="en-US">
                <a:latin typeface="+mj-lt"/>
              </a:rPr>
              <a:t>{% cycle 'odd' 'even' %}</a:t>
            </a:r>
          </a:p>
        </p:txBody>
      </p:sp>
    </p:spTree>
    <p:extLst>
      <p:ext uri="{BB962C8B-B14F-4D97-AF65-F5344CB8AC3E}">
        <p14:creationId xmlns:p14="http://schemas.microsoft.com/office/powerpoint/2010/main" val="4374249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6498007"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(Continued)</a:t>
            </a:r>
          </a:p>
        </p:txBody>
      </p:sp>
      <p:sp>
        <p:nvSpPr>
          <p:cNvPr id="2" name="Google Shape;62;g5fab984687_2_0"/>
          <p:cNvSpPr txBox="1"/>
          <p:nvPr/>
        </p:nvSpPr>
        <p:spPr>
          <a:xfrm>
            <a:off x="151448" y="982347"/>
            <a:ext cx="8214510" cy="3806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b="1">
                <a:latin typeface="+mj-lt"/>
              </a:rPr>
              <a:t>Filters</a:t>
            </a:r>
          </a:p>
          <a:p>
            <a:pPr>
              <a:spcBef>
                <a:spcPts val="600"/>
              </a:spcBef>
              <a:buClr>
                <a:srgbClr val="213163"/>
              </a:buClr>
            </a:pPr>
            <a:r>
              <a:rPr lang="en-US">
                <a:latin typeface="+mj-lt"/>
              </a:rPr>
              <a:t>Django Template Engine provides filters that are used to transform the values of variables and tag arguments. </a:t>
            </a:r>
          </a:p>
          <a:p>
            <a:pPr>
              <a:spcBef>
                <a:spcPts val="600"/>
              </a:spcBef>
              <a:buClr>
                <a:srgbClr val="213163"/>
              </a:buClr>
            </a:pPr>
            <a:r>
              <a:rPr lang="en-US">
                <a:latin typeface="+mj-lt"/>
              </a:rPr>
              <a:t>Tags can’t modify the value of a variable whereas filters can be used for incrementing the value of a variable or modifying it to one’s own need. </a:t>
            </a:r>
          </a:p>
          <a:p>
            <a:pPr>
              <a:spcBef>
                <a:spcPts val="600"/>
              </a:spcBef>
              <a:buClr>
                <a:srgbClr val="213163"/>
              </a:buClr>
            </a:pPr>
            <a:r>
              <a:rPr lang="en-US" b="1">
                <a:latin typeface="+mj-lt"/>
              </a:rPr>
              <a:t>Syntax</a:t>
            </a:r>
          </a:p>
          <a:p>
            <a:pPr>
              <a:spcBef>
                <a:spcPts val="600"/>
              </a:spcBef>
              <a:buClr>
                <a:srgbClr val="213163"/>
              </a:buClr>
            </a:pPr>
            <a:r>
              <a:rPr lang="en-US">
                <a:latin typeface="+mj-lt"/>
              </a:rPr>
              <a:t>{{ </a:t>
            </a:r>
            <a:r>
              <a:rPr lang="en-US" err="1">
                <a:latin typeface="+mj-lt"/>
              </a:rPr>
              <a:t>variable_name</a:t>
            </a:r>
            <a:r>
              <a:rPr lang="en-US">
                <a:latin typeface="+mj-lt"/>
              </a:rPr>
              <a:t> | </a:t>
            </a:r>
            <a:r>
              <a:rPr lang="en-US" err="1">
                <a:latin typeface="+mj-lt"/>
              </a:rPr>
              <a:t>filter_name</a:t>
            </a:r>
            <a:r>
              <a:rPr lang="en-US">
                <a:latin typeface="+mj-lt"/>
              </a:rPr>
              <a:t> }}</a:t>
            </a:r>
          </a:p>
          <a:p>
            <a:pPr>
              <a:spcBef>
                <a:spcPts val="600"/>
              </a:spcBef>
              <a:buClr>
                <a:srgbClr val="213163"/>
              </a:buClr>
            </a:pPr>
            <a:r>
              <a:rPr lang="en-US">
                <a:latin typeface="+mj-lt"/>
              </a:rPr>
              <a:t>Filters can be “chained.” The output of one filter is applied to the next.</a:t>
            </a:r>
          </a:p>
          <a:p>
            <a:pPr>
              <a:spcBef>
                <a:spcPts val="600"/>
              </a:spcBef>
              <a:buClr>
                <a:srgbClr val="213163"/>
              </a:buClr>
            </a:pPr>
            <a:r>
              <a:rPr lang="en-US">
                <a:latin typeface="+mj-lt"/>
              </a:rPr>
              <a:t> {{ </a:t>
            </a:r>
            <a:r>
              <a:rPr lang="en-US" err="1">
                <a:latin typeface="+mj-lt"/>
              </a:rPr>
              <a:t>text|escape|linebreaks</a:t>
            </a:r>
            <a:r>
              <a:rPr lang="en-US">
                <a:latin typeface="+mj-lt"/>
              </a:rPr>
              <a:t> }} is a common idiom for escaping text contents, then converting line breaks to &lt;p&gt; tags. </a:t>
            </a:r>
          </a:p>
          <a:p>
            <a:pPr>
              <a:spcBef>
                <a:spcPts val="600"/>
              </a:spcBef>
              <a:buClr>
                <a:srgbClr val="213163"/>
              </a:buClr>
            </a:pPr>
            <a:r>
              <a:rPr lang="en-US" b="1">
                <a:latin typeface="+mj-lt"/>
              </a:rPr>
              <a:t>Example</a:t>
            </a:r>
          </a:p>
          <a:p>
            <a:pPr>
              <a:spcBef>
                <a:spcPts val="600"/>
              </a:spcBef>
              <a:buClr>
                <a:srgbClr val="213163"/>
              </a:buClr>
            </a:pPr>
            <a:r>
              <a:rPr lang="en-US">
                <a:latin typeface="+mj-lt"/>
              </a:rPr>
              <a:t>{{ value | length }}</a:t>
            </a:r>
          </a:p>
          <a:p>
            <a:pPr>
              <a:spcBef>
                <a:spcPts val="600"/>
              </a:spcBef>
              <a:buClr>
                <a:srgbClr val="213163"/>
              </a:buClr>
            </a:pPr>
            <a:r>
              <a:rPr lang="en-US">
                <a:latin typeface="+mj-lt"/>
              </a:rPr>
              <a:t>If value is [‘a’, ‘b’, ‘c’, ‘d’], the output will be 4. </a:t>
            </a:r>
          </a:p>
        </p:txBody>
      </p:sp>
    </p:spTree>
    <p:extLst>
      <p:ext uri="{BB962C8B-B14F-4D97-AF65-F5344CB8AC3E}">
        <p14:creationId xmlns:p14="http://schemas.microsoft.com/office/powerpoint/2010/main" val="25759895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6498007"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(Continued)</a:t>
            </a:r>
          </a:p>
        </p:txBody>
      </p:sp>
      <p:sp>
        <p:nvSpPr>
          <p:cNvPr id="2" name="Google Shape;62;g5fab984687_2_0"/>
          <p:cNvSpPr txBox="1"/>
          <p:nvPr/>
        </p:nvSpPr>
        <p:spPr>
          <a:xfrm>
            <a:off x="151448" y="974326"/>
            <a:ext cx="8214510" cy="3806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b="1">
                <a:latin typeface="+mj-lt"/>
              </a:rPr>
              <a:t>Comments</a:t>
            </a:r>
          </a:p>
          <a:p>
            <a:pPr>
              <a:spcBef>
                <a:spcPts val="600"/>
              </a:spcBef>
              <a:buClr>
                <a:srgbClr val="213163"/>
              </a:buClr>
            </a:pPr>
            <a:r>
              <a:rPr lang="en-US">
                <a:latin typeface="+mj-lt"/>
              </a:rPr>
              <a:t>Template ignores everything between {% comment %} and {% end comment %}. </a:t>
            </a:r>
          </a:p>
          <a:p>
            <a:pPr>
              <a:spcBef>
                <a:spcPts val="600"/>
              </a:spcBef>
              <a:buClr>
                <a:srgbClr val="213163"/>
              </a:buClr>
            </a:pPr>
            <a:r>
              <a:rPr lang="en-US">
                <a:latin typeface="+mj-lt"/>
              </a:rPr>
              <a:t>An optional note may be inserted in the first tag. </a:t>
            </a:r>
          </a:p>
          <a:p>
            <a:pPr>
              <a:spcBef>
                <a:spcPts val="600"/>
              </a:spcBef>
              <a:buClr>
                <a:srgbClr val="213163"/>
              </a:buClr>
            </a:pPr>
            <a:r>
              <a:rPr lang="en-US">
                <a:latin typeface="+mj-lt"/>
              </a:rPr>
              <a:t>For example, this is useful when commenting out code for documenting why the code was disabled. </a:t>
            </a:r>
          </a:p>
          <a:p>
            <a:pPr>
              <a:spcBef>
                <a:spcPts val="600"/>
              </a:spcBef>
              <a:buClr>
                <a:srgbClr val="213163"/>
              </a:buClr>
            </a:pPr>
            <a:r>
              <a:rPr lang="en-US" b="1">
                <a:latin typeface="+mj-lt"/>
              </a:rPr>
              <a:t>Syntax</a:t>
            </a:r>
          </a:p>
          <a:p>
            <a:pPr>
              <a:spcBef>
                <a:spcPts val="600"/>
              </a:spcBef>
              <a:buClr>
                <a:srgbClr val="213163"/>
              </a:buClr>
            </a:pPr>
            <a:r>
              <a:rPr lang="en-US">
                <a:latin typeface="+mj-lt"/>
              </a:rPr>
              <a:t>{% comment '</a:t>
            </a:r>
            <a:r>
              <a:rPr lang="en-US" err="1">
                <a:latin typeface="+mj-lt"/>
              </a:rPr>
              <a:t>comment_name</a:t>
            </a:r>
            <a:r>
              <a:rPr lang="en-US">
                <a:latin typeface="+mj-lt"/>
              </a:rPr>
              <a:t>' %}</a:t>
            </a:r>
          </a:p>
          <a:p>
            <a:pPr>
              <a:spcBef>
                <a:spcPts val="600"/>
              </a:spcBef>
              <a:buClr>
                <a:srgbClr val="213163"/>
              </a:buClr>
            </a:pPr>
            <a:r>
              <a:rPr lang="en-US">
                <a:latin typeface="+mj-lt"/>
              </a:rPr>
              <a:t>{% </a:t>
            </a:r>
            <a:r>
              <a:rPr lang="en-US" err="1">
                <a:latin typeface="+mj-lt"/>
              </a:rPr>
              <a:t>endcomment</a:t>
            </a:r>
            <a:r>
              <a:rPr lang="en-US">
                <a:latin typeface="+mj-lt"/>
              </a:rPr>
              <a:t> %}</a:t>
            </a:r>
          </a:p>
          <a:p>
            <a:pPr>
              <a:spcBef>
                <a:spcPts val="600"/>
              </a:spcBef>
              <a:buClr>
                <a:srgbClr val="213163"/>
              </a:buClr>
            </a:pPr>
            <a:endParaRPr lang="en-US">
              <a:latin typeface="+mj-lt"/>
            </a:endParaRPr>
          </a:p>
          <a:p>
            <a:pPr>
              <a:spcBef>
                <a:spcPts val="600"/>
              </a:spcBef>
              <a:buClr>
                <a:srgbClr val="213163"/>
              </a:buClr>
            </a:pPr>
            <a:r>
              <a:rPr lang="en-US" b="1">
                <a:latin typeface="+mj-lt"/>
              </a:rPr>
              <a:t>Example :</a:t>
            </a:r>
          </a:p>
          <a:p>
            <a:pPr>
              <a:spcBef>
                <a:spcPts val="600"/>
              </a:spcBef>
              <a:buClr>
                <a:srgbClr val="213163"/>
              </a:buClr>
            </a:pPr>
            <a:r>
              <a:rPr lang="en-US">
                <a:latin typeface="+mj-lt"/>
              </a:rPr>
              <a:t>{% comment "Optional note" %}</a:t>
            </a:r>
          </a:p>
          <a:p>
            <a:pPr>
              <a:spcBef>
                <a:spcPts val="600"/>
              </a:spcBef>
              <a:buClr>
                <a:srgbClr val="213163"/>
              </a:buClr>
            </a:pPr>
            <a:r>
              <a:rPr lang="en-US">
                <a:latin typeface="+mj-lt"/>
              </a:rPr>
              <a:t>    Commented out text with {{ create_</a:t>
            </a:r>
            <a:r>
              <a:rPr lang="en-US" err="1">
                <a:latin typeface="+mj-lt"/>
              </a:rPr>
              <a:t>date|date</a:t>
            </a:r>
            <a:r>
              <a:rPr lang="en-US">
                <a:latin typeface="+mj-lt"/>
              </a:rPr>
              <a:t>:"c" }}</a:t>
            </a:r>
          </a:p>
          <a:p>
            <a:pPr>
              <a:spcBef>
                <a:spcPts val="600"/>
              </a:spcBef>
              <a:buClr>
                <a:srgbClr val="213163"/>
              </a:buClr>
            </a:pPr>
            <a:r>
              <a:rPr lang="en-US">
                <a:latin typeface="+mj-lt"/>
              </a:rPr>
              <a:t>{% </a:t>
            </a:r>
            <a:r>
              <a:rPr lang="en-US" err="1">
                <a:latin typeface="+mj-lt"/>
              </a:rPr>
              <a:t>endcomment</a:t>
            </a:r>
            <a:r>
              <a:rPr lang="en-US">
                <a:latin typeface="+mj-lt"/>
              </a:rPr>
              <a:t> %} </a:t>
            </a:r>
          </a:p>
        </p:txBody>
      </p:sp>
    </p:spTree>
    <p:extLst>
      <p:ext uri="{BB962C8B-B14F-4D97-AF65-F5344CB8AC3E}">
        <p14:creationId xmlns:p14="http://schemas.microsoft.com/office/powerpoint/2010/main" val="3934985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6498007"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(Continued)</a:t>
            </a:r>
          </a:p>
        </p:txBody>
      </p:sp>
      <p:sp>
        <p:nvSpPr>
          <p:cNvPr id="2" name="Google Shape;62;g5fab984687_2_0"/>
          <p:cNvSpPr txBox="1"/>
          <p:nvPr/>
        </p:nvSpPr>
        <p:spPr>
          <a:xfrm>
            <a:off x="151448" y="974326"/>
            <a:ext cx="8214510" cy="2065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b="1">
                <a:latin typeface="+mj-lt"/>
              </a:rPr>
              <a:t>Template Inheritance</a:t>
            </a:r>
          </a:p>
          <a:p>
            <a:pPr>
              <a:spcBef>
                <a:spcPts val="600"/>
              </a:spcBef>
              <a:buClr>
                <a:srgbClr val="213163"/>
              </a:buClr>
            </a:pPr>
            <a:r>
              <a:rPr lang="en-US">
                <a:latin typeface="+mj-lt"/>
              </a:rPr>
              <a:t>Template inheritance allows you to build a base “skeleton” template that contains all the common elements of your site and defines blocks that child templates can override. extends tag is used for the inheritance of templates in Django. One needs to repeat the same code again and again. Using extends we can inherit templates as well as variables.</a:t>
            </a:r>
          </a:p>
          <a:p>
            <a:pPr>
              <a:spcBef>
                <a:spcPts val="600"/>
              </a:spcBef>
              <a:buClr>
                <a:srgbClr val="213163"/>
              </a:buClr>
            </a:pPr>
            <a:r>
              <a:rPr lang="en-US" b="1">
                <a:latin typeface="+mj-lt"/>
              </a:rPr>
              <a:t>Syntax</a:t>
            </a:r>
          </a:p>
          <a:p>
            <a:pPr>
              <a:spcBef>
                <a:spcPts val="600"/>
              </a:spcBef>
              <a:buClr>
                <a:srgbClr val="213163"/>
              </a:buClr>
            </a:pPr>
            <a:r>
              <a:rPr lang="en-US">
                <a:latin typeface="+mj-lt"/>
              </a:rPr>
              <a:t>{% extends 'template_name.html' %} </a:t>
            </a:r>
          </a:p>
        </p:txBody>
      </p:sp>
    </p:spTree>
    <p:extLst>
      <p:ext uri="{BB962C8B-B14F-4D97-AF65-F5344CB8AC3E}">
        <p14:creationId xmlns:p14="http://schemas.microsoft.com/office/powerpoint/2010/main" val="217760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74868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a:solidFill>
                  <a:srgbClr val="213163"/>
                </a:solidFill>
              </a:rPr>
              <a:t>Installation of Django </a:t>
            </a:r>
            <a:endParaRPr lang="en-IN" sz="1600" b="1">
              <a:solidFill>
                <a:srgbClr val="213163"/>
              </a:solidFill>
            </a:endParaRPr>
          </a:p>
        </p:txBody>
      </p:sp>
      <p:sp>
        <p:nvSpPr>
          <p:cNvPr id="62" name="Google Shape;62;g5fab984687_2_0"/>
          <p:cNvSpPr txBox="1">
            <a:spLocks noGrp="1"/>
          </p:cNvSpPr>
          <p:nvPr>
            <p:ph type="body" idx="4294967295"/>
          </p:nvPr>
        </p:nvSpPr>
        <p:spPr>
          <a:xfrm>
            <a:off x="160499" y="986691"/>
            <a:ext cx="3851062" cy="2788895"/>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Creating environment for Django project</a:t>
            </a:r>
          </a:p>
          <a:p>
            <a:pPr marL="173736" indent="-173736">
              <a:spcBef>
                <a:spcPts val="600"/>
              </a:spcBef>
              <a:buClr>
                <a:srgbClr val="223366"/>
              </a:buClr>
              <a:buFont typeface="Arial" panose="020B0604020202020204" pitchFamily="34" charset="0"/>
              <a:buChar char="•"/>
            </a:pPr>
            <a:r>
              <a:rPr lang="en-US"/>
              <a:t>Install latest version of python</a:t>
            </a:r>
          </a:p>
          <a:p>
            <a:pPr marL="173736" indent="-173736">
              <a:spcBef>
                <a:spcPts val="600"/>
              </a:spcBef>
              <a:buClr>
                <a:srgbClr val="223366"/>
              </a:buClr>
              <a:buFont typeface="Arial" panose="020B0604020202020204" pitchFamily="34" charset="0"/>
              <a:buChar char="•"/>
            </a:pPr>
            <a:r>
              <a:rPr lang="en-US"/>
              <a:t>Check installed version </a:t>
            </a:r>
          </a:p>
          <a:p>
            <a:pPr marL="173736" indent="-173736">
              <a:spcBef>
                <a:spcPts val="600"/>
              </a:spcBef>
              <a:buClr>
                <a:srgbClr val="223366"/>
              </a:buClr>
              <a:buFont typeface="Arial" panose="020B0604020202020204" pitchFamily="34" charset="0"/>
              <a:buChar char="•"/>
            </a:pPr>
            <a:r>
              <a:rPr lang="en-US"/>
              <a:t>Install </a:t>
            </a:r>
            <a:r>
              <a:rPr lang="en-US" err="1"/>
              <a:t>pipenev</a:t>
            </a:r>
            <a:endParaRPr lang="en-US"/>
          </a:p>
          <a:p>
            <a:pPr marL="173736" indent="-173736">
              <a:spcBef>
                <a:spcPts val="600"/>
              </a:spcBef>
              <a:buClr>
                <a:srgbClr val="223366"/>
              </a:buClr>
              <a:buFont typeface="Arial" panose="020B0604020202020204" pitchFamily="34" charset="0"/>
              <a:buChar char="•"/>
            </a:pPr>
            <a:r>
              <a:rPr lang="en-US"/>
              <a:t>Install visual studio code editor</a:t>
            </a:r>
          </a:p>
          <a:p>
            <a:pPr marL="173736" indent="-173736">
              <a:spcBef>
                <a:spcPts val="600"/>
              </a:spcBef>
              <a:buClr>
                <a:srgbClr val="223366"/>
              </a:buClr>
              <a:buFont typeface="Arial" panose="020B0604020202020204" pitchFamily="34" charset="0"/>
              <a:buChar char="•"/>
            </a:pPr>
            <a:r>
              <a:rPr lang="en-US"/>
              <a:t>Install Django</a:t>
            </a:r>
          </a:p>
          <a:p>
            <a:pPr marL="173736" indent="-173736">
              <a:spcBef>
                <a:spcPts val="600"/>
              </a:spcBef>
              <a:buClr>
                <a:srgbClr val="223366"/>
              </a:buClr>
              <a:buFont typeface="Arial" panose="020B0604020202020204" pitchFamily="34" charset="0"/>
              <a:buChar char="•"/>
            </a:pPr>
            <a:r>
              <a:rPr lang="en-US"/>
              <a:t>Create virtual environment </a:t>
            </a:r>
          </a:p>
          <a:p>
            <a:pPr marL="173736" indent="-173736">
              <a:spcBef>
                <a:spcPts val="600"/>
              </a:spcBef>
              <a:buClr>
                <a:srgbClr val="223366"/>
              </a:buClr>
              <a:buFont typeface="Arial" panose="020B0604020202020204" pitchFamily="34" charset="0"/>
              <a:buChar char="•"/>
            </a:pPr>
            <a:r>
              <a:rPr lang="en-US"/>
              <a:t>Install </a:t>
            </a:r>
            <a:r>
              <a:rPr lang="en-US" err="1"/>
              <a:t>django</a:t>
            </a:r>
            <a:endParaRPr lang="en-US"/>
          </a:p>
        </p:txBody>
      </p:sp>
      <p:pic>
        <p:nvPicPr>
          <p:cNvPr id="3" name="Picture 2" descr="A black and green logo&#10;&#10;Description automatically generated">
            <a:extLst>
              <a:ext uri="{FF2B5EF4-FFF2-40B4-BE49-F238E27FC236}">
                <a16:creationId xmlns:a16="http://schemas.microsoft.com/office/drawing/2014/main" id="{F90168EC-32D2-2AA3-477D-A1DBB369A3F2}"/>
              </a:ext>
            </a:extLst>
          </p:cNvPr>
          <p:cNvPicPr>
            <a:picLocks noChangeAspect="1"/>
          </p:cNvPicPr>
          <p:nvPr/>
        </p:nvPicPr>
        <p:blipFill>
          <a:blip r:embed="rId3"/>
          <a:stretch>
            <a:fillRect/>
          </a:stretch>
        </p:blipFill>
        <p:spPr>
          <a:xfrm>
            <a:off x="4900862" y="2081606"/>
            <a:ext cx="3465096" cy="1207008"/>
          </a:xfrm>
          <a:prstGeom prst="rect">
            <a:avLst/>
          </a:prstGeom>
        </p:spPr>
      </p:pic>
    </p:spTree>
    <p:extLst>
      <p:ext uri="{BB962C8B-B14F-4D97-AF65-F5344CB8AC3E}">
        <p14:creationId xmlns:p14="http://schemas.microsoft.com/office/powerpoint/2010/main" val="41333869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6498007"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Let us Discuss Main Characteristics One by One (Continued)</a:t>
            </a:r>
          </a:p>
        </p:txBody>
      </p:sp>
      <p:sp>
        <p:nvSpPr>
          <p:cNvPr id="2" name="Google Shape;62;g5fab984687_2_0"/>
          <p:cNvSpPr txBox="1"/>
          <p:nvPr/>
        </p:nvSpPr>
        <p:spPr>
          <a:xfrm>
            <a:off x="151448" y="974326"/>
            <a:ext cx="4837647" cy="3942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b="1">
                <a:latin typeface="+mj-lt"/>
              </a:rPr>
              <a:t>Template Inheritance</a:t>
            </a:r>
          </a:p>
          <a:p>
            <a:pPr>
              <a:spcBef>
                <a:spcPts val="600"/>
              </a:spcBef>
              <a:buClr>
                <a:srgbClr val="213163"/>
              </a:buClr>
            </a:pPr>
            <a:r>
              <a:rPr lang="en-US" b="1">
                <a:latin typeface="+mj-lt"/>
              </a:rPr>
              <a:t>Example:</a:t>
            </a:r>
          </a:p>
          <a:p>
            <a:pPr>
              <a:spcBef>
                <a:spcPts val="600"/>
              </a:spcBef>
              <a:buClr>
                <a:srgbClr val="213163"/>
              </a:buClr>
            </a:pPr>
            <a:r>
              <a:rPr lang="en-US">
                <a:latin typeface="+mj-lt"/>
              </a:rPr>
              <a:t>assume the following directory structure:</a:t>
            </a:r>
          </a:p>
          <a:p>
            <a:pPr>
              <a:spcBef>
                <a:spcPts val="600"/>
              </a:spcBef>
              <a:buClr>
                <a:srgbClr val="213163"/>
              </a:buClr>
            </a:pPr>
            <a:r>
              <a:rPr lang="en-US">
                <a:latin typeface="+mj-lt"/>
              </a:rPr>
              <a:t>	dir1/</a:t>
            </a:r>
          </a:p>
          <a:p>
            <a:pPr lvl="1">
              <a:spcBef>
                <a:spcPts val="600"/>
              </a:spcBef>
              <a:buClr>
                <a:srgbClr val="213163"/>
              </a:buClr>
            </a:pPr>
            <a:r>
              <a:rPr lang="en-US">
                <a:latin typeface="+mj-lt"/>
              </a:rPr>
              <a:t>    	  template.html</a:t>
            </a:r>
          </a:p>
          <a:p>
            <a:pPr lvl="1">
              <a:spcBef>
                <a:spcPts val="600"/>
              </a:spcBef>
              <a:buClr>
                <a:srgbClr val="213163"/>
              </a:buClr>
            </a:pPr>
            <a:r>
              <a:rPr lang="en-US">
                <a:latin typeface="+mj-lt"/>
              </a:rPr>
              <a:t>    	   base2.html</a:t>
            </a:r>
          </a:p>
          <a:p>
            <a:pPr lvl="1">
              <a:spcBef>
                <a:spcPts val="600"/>
              </a:spcBef>
              <a:buClr>
                <a:srgbClr val="213163"/>
              </a:buClr>
            </a:pPr>
            <a:r>
              <a:rPr lang="en-US">
                <a:latin typeface="+mj-lt"/>
              </a:rPr>
              <a:t>    	   my/</a:t>
            </a:r>
          </a:p>
          <a:p>
            <a:pPr lvl="1">
              <a:spcBef>
                <a:spcPts val="600"/>
              </a:spcBef>
              <a:buClr>
                <a:srgbClr val="213163"/>
              </a:buClr>
            </a:pPr>
            <a:r>
              <a:rPr lang="en-US">
                <a:latin typeface="+mj-lt"/>
              </a:rPr>
              <a:t>        	  base3.html</a:t>
            </a:r>
          </a:p>
          <a:p>
            <a:pPr>
              <a:spcBef>
                <a:spcPts val="600"/>
              </a:spcBef>
              <a:buClr>
                <a:srgbClr val="213163"/>
              </a:buClr>
            </a:pPr>
            <a:r>
              <a:rPr lang="en-US">
                <a:latin typeface="+mj-lt"/>
              </a:rPr>
              <a:t>	base1.html</a:t>
            </a:r>
          </a:p>
          <a:p>
            <a:pPr>
              <a:spcBef>
                <a:spcPts val="600"/>
              </a:spcBef>
              <a:buClr>
                <a:srgbClr val="213163"/>
              </a:buClr>
            </a:pPr>
            <a:r>
              <a:rPr lang="en-US">
                <a:latin typeface="+mj-lt"/>
              </a:rPr>
              <a:t>In template.html, the following paths would be valid: </a:t>
            </a:r>
          </a:p>
          <a:p>
            <a:pPr>
              <a:spcBef>
                <a:spcPts val="600"/>
              </a:spcBef>
              <a:buClr>
                <a:srgbClr val="213163"/>
              </a:buClr>
            </a:pPr>
            <a:r>
              <a:rPr lang="en-US">
                <a:latin typeface="+mj-lt"/>
              </a:rPr>
              <a:t>{% extends "./base2.html" %}</a:t>
            </a:r>
          </a:p>
          <a:p>
            <a:pPr>
              <a:spcBef>
                <a:spcPts val="600"/>
              </a:spcBef>
              <a:buClr>
                <a:srgbClr val="213163"/>
              </a:buClr>
            </a:pPr>
            <a:r>
              <a:rPr lang="en-US">
                <a:latin typeface="+mj-lt"/>
              </a:rPr>
              <a:t>{% extends "../base1.html" %}</a:t>
            </a:r>
          </a:p>
          <a:p>
            <a:pPr>
              <a:spcBef>
                <a:spcPts val="600"/>
              </a:spcBef>
              <a:buClr>
                <a:srgbClr val="213163"/>
              </a:buClr>
            </a:pPr>
            <a:r>
              <a:rPr lang="en-US">
                <a:latin typeface="+mj-lt"/>
              </a:rPr>
              <a:t>{% extends "./my/base3.html" %}</a:t>
            </a:r>
          </a:p>
        </p:txBody>
      </p:sp>
      <p:sp>
        <p:nvSpPr>
          <p:cNvPr id="3" name="Rectangle 2">
            <a:extLst>
              <a:ext uri="{FF2B5EF4-FFF2-40B4-BE49-F238E27FC236}">
                <a16:creationId xmlns:a16="http://schemas.microsoft.com/office/drawing/2014/main" id="{8BFD5146-B1E2-824F-4717-614634A78C15}"/>
              </a:ext>
            </a:extLst>
          </p:cNvPr>
          <p:cNvSpPr/>
          <p:nvPr/>
        </p:nvSpPr>
        <p:spPr>
          <a:xfrm>
            <a:off x="1050758" y="2005264"/>
            <a:ext cx="1556084" cy="1764632"/>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5433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Example on Django Template : Let us create one template and render it .</a:t>
            </a:r>
          </a:p>
        </p:txBody>
      </p:sp>
      <p:sp>
        <p:nvSpPr>
          <p:cNvPr id="2" name="Google Shape;62;g5fab984687_2_0"/>
          <p:cNvSpPr txBox="1"/>
          <p:nvPr/>
        </p:nvSpPr>
        <p:spPr>
          <a:xfrm>
            <a:off x="135404" y="1089441"/>
            <a:ext cx="4837647" cy="322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Step1) Create view.py</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6" y="1344735"/>
            <a:ext cx="4837647" cy="35555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sz="1200">
                <a:latin typeface="+mj-lt"/>
              </a:rPr>
              <a:t># import Http Response from </a:t>
            </a:r>
            <a:r>
              <a:rPr lang="en-US" sz="1200" err="1">
                <a:latin typeface="+mj-lt"/>
              </a:rPr>
              <a:t>django</a:t>
            </a:r>
            <a:endParaRPr lang="en-US" sz="1200">
              <a:latin typeface="+mj-lt"/>
            </a:endParaRPr>
          </a:p>
          <a:p>
            <a:pPr>
              <a:spcBef>
                <a:spcPts val="600"/>
              </a:spcBef>
              <a:buClr>
                <a:srgbClr val="213163"/>
              </a:buClr>
            </a:pPr>
            <a:r>
              <a:rPr lang="en-US" sz="1200">
                <a:latin typeface="+mj-lt"/>
              </a:rPr>
              <a:t>from </a:t>
            </a:r>
            <a:r>
              <a:rPr lang="en-US" sz="1200" err="1">
                <a:latin typeface="+mj-lt"/>
              </a:rPr>
              <a:t>django.shortcuts</a:t>
            </a:r>
            <a:r>
              <a:rPr lang="en-US" sz="1200">
                <a:latin typeface="+mj-lt"/>
              </a:rPr>
              <a:t> import render</a:t>
            </a:r>
          </a:p>
          <a:p>
            <a:pPr>
              <a:spcBef>
                <a:spcPts val="600"/>
              </a:spcBef>
              <a:buClr>
                <a:srgbClr val="213163"/>
              </a:buClr>
            </a:pPr>
            <a:r>
              <a:rPr lang="en-US" sz="1200">
                <a:latin typeface="+mj-lt"/>
              </a:rPr>
              <a:t>  </a:t>
            </a:r>
          </a:p>
          <a:p>
            <a:pPr>
              <a:spcBef>
                <a:spcPts val="600"/>
              </a:spcBef>
              <a:buClr>
                <a:srgbClr val="213163"/>
              </a:buClr>
            </a:pPr>
            <a:r>
              <a:rPr lang="en-US" sz="1200">
                <a:latin typeface="+mj-lt"/>
              </a:rPr>
              <a:t># create a function</a:t>
            </a:r>
          </a:p>
          <a:p>
            <a:pPr>
              <a:spcBef>
                <a:spcPts val="600"/>
              </a:spcBef>
              <a:buClr>
                <a:srgbClr val="213163"/>
              </a:buClr>
            </a:pPr>
            <a:r>
              <a:rPr lang="en-US" sz="1200">
                <a:latin typeface="+mj-lt"/>
              </a:rPr>
              <a:t>def </a:t>
            </a:r>
            <a:r>
              <a:rPr lang="en-US" sz="1200" err="1">
                <a:latin typeface="+mj-lt"/>
              </a:rPr>
              <a:t>learn_view</a:t>
            </a:r>
            <a:r>
              <a:rPr lang="en-US" sz="1200">
                <a:latin typeface="+mj-lt"/>
              </a:rPr>
              <a:t>(request):</a:t>
            </a:r>
          </a:p>
          <a:p>
            <a:pPr>
              <a:spcBef>
                <a:spcPts val="600"/>
              </a:spcBef>
              <a:buClr>
                <a:srgbClr val="213163"/>
              </a:buClr>
            </a:pPr>
            <a:r>
              <a:rPr lang="en-US" sz="1200">
                <a:latin typeface="+mj-lt"/>
              </a:rPr>
              <a:t>    # create a dictionary to pass</a:t>
            </a:r>
          </a:p>
          <a:p>
            <a:pPr>
              <a:spcBef>
                <a:spcPts val="600"/>
              </a:spcBef>
              <a:buClr>
                <a:srgbClr val="213163"/>
              </a:buClr>
            </a:pPr>
            <a:r>
              <a:rPr lang="en-US" sz="1200">
                <a:latin typeface="+mj-lt"/>
              </a:rPr>
              <a:t>    # data to the template</a:t>
            </a:r>
          </a:p>
          <a:p>
            <a:pPr>
              <a:spcBef>
                <a:spcPts val="600"/>
              </a:spcBef>
              <a:buClr>
                <a:srgbClr val="213163"/>
              </a:buClr>
            </a:pPr>
            <a:r>
              <a:rPr lang="en-US" sz="1200">
                <a:latin typeface="+mj-lt"/>
              </a:rPr>
              <a:t>    context ={</a:t>
            </a:r>
          </a:p>
          <a:p>
            <a:pPr>
              <a:spcBef>
                <a:spcPts val="600"/>
              </a:spcBef>
              <a:buClr>
                <a:srgbClr val="213163"/>
              </a:buClr>
            </a:pPr>
            <a:r>
              <a:rPr lang="en-US" sz="1200">
                <a:latin typeface="+mj-lt"/>
              </a:rPr>
              <a:t>        "</a:t>
            </a:r>
            <a:r>
              <a:rPr lang="en-US" sz="1200" err="1">
                <a:latin typeface="+mj-lt"/>
              </a:rPr>
              <a:t>data":"Updating</a:t>
            </a:r>
            <a:r>
              <a:rPr lang="en-US" sz="1200">
                <a:latin typeface="+mj-lt"/>
              </a:rPr>
              <a:t> from the list",</a:t>
            </a:r>
          </a:p>
          <a:p>
            <a:pPr>
              <a:spcBef>
                <a:spcPts val="600"/>
              </a:spcBef>
              <a:buClr>
                <a:srgbClr val="213163"/>
              </a:buClr>
            </a:pPr>
            <a:r>
              <a:rPr lang="en-US" sz="1200">
                <a:latin typeface="+mj-lt"/>
              </a:rPr>
              <a:t>        "list":['Data Science', 'Python', 'Django', 'HTML5','JavaScript']</a:t>
            </a:r>
          </a:p>
          <a:p>
            <a:pPr>
              <a:spcBef>
                <a:spcPts val="600"/>
              </a:spcBef>
              <a:buClr>
                <a:srgbClr val="213163"/>
              </a:buClr>
            </a:pPr>
            <a:r>
              <a:rPr lang="en-US" sz="1200">
                <a:latin typeface="+mj-lt"/>
              </a:rPr>
              <a:t>    }</a:t>
            </a:r>
          </a:p>
          <a:p>
            <a:pPr>
              <a:spcBef>
                <a:spcPts val="600"/>
              </a:spcBef>
              <a:buClr>
                <a:srgbClr val="213163"/>
              </a:buClr>
            </a:pPr>
            <a:r>
              <a:rPr lang="en-US" sz="1200">
                <a:latin typeface="+mj-lt"/>
              </a:rPr>
              <a:t>    # return response with template and context</a:t>
            </a:r>
          </a:p>
          <a:p>
            <a:pPr>
              <a:spcBef>
                <a:spcPts val="600"/>
              </a:spcBef>
              <a:buClr>
                <a:srgbClr val="213163"/>
              </a:buClr>
            </a:pPr>
            <a:r>
              <a:rPr lang="en-US" sz="1200">
                <a:latin typeface="+mj-lt"/>
              </a:rPr>
              <a:t>    return render(request, "learn.html", context)</a:t>
            </a:r>
          </a:p>
        </p:txBody>
      </p:sp>
    </p:spTree>
    <p:extLst>
      <p:ext uri="{BB962C8B-B14F-4D97-AF65-F5344CB8AC3E}">
        <p14:creationId xmlns:p14="http://schemas.microsoft.com/office/powerpoint/2010/main" val="37393495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Example on Django Template : Let us create one template and render it .</a:t>
            </a:r>
          </a:p>
        </p:txBody>
      </p:sp>
      <p:sp>
        <p:nvSpPr>
          <p:cNvPr id="2" name="Google Shape;62;g5fab984687_2_0"/>
          <p:cNvSpPr txBox="1"/>
          <p:nvPr/>
        </p:nvSpPr>
        <p:spPr>
          <a:xfrm>
            <a:off x="135404" y="1089441"/>
            <a:ext cx="4837647" cy="322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Step2) URL Mapping: open urls.py </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573477" y="1411704"/>
            <a:ext cx="2677723" cy="2957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mj-lt"/>
              </a:rPr>
              <a:t>from </a:t>
            </a:r>
            <a:r>
              <a:rPr lang="en-US" err="1">
                <a:latin typeface="+mj-lt"/>
              </a:rPr>
              <a:t>django.urls</a:t>
            </a:r>
            <a:r>
              <a:rPr lang="en-US">
                <a:latin typeface="+mj-lt"/>
              </a:rPr>
              <a:t> import path</a:t>
            </a:r>
          </a:p>
          <a:p>
            <a:pPr>
              <a:spcBef>
                <a:spcPts val="600"/>
              </a:spcBef>
              <a:buClr>
                <a:srgbClr val="213163"/>
              </a:buClr>
            </a:pPr>
            <a:r>
              <a:rPr lang="en-US">
                <a:latin typeface="+mj-lt"/>
              </a:rPr>
              <a:t> </a:t>
            </a:r>
          </a:p>
          <a:p>
            <a:pPr>
              <a:spcBef>
                <a:spcPts val="600"/>
              </a:spcBef>
              <a:buClr>
                <a:srgbClr val="213163"/>
              </a:buClr>
            </a:pPr>
            <a:r>
              <a:rPr lang="en-US">
                <a:latin typeface="+mj-lt"/>
              </a:rPr>
              <a:t># importing views from views..</a:t>
            </a:r>
            <a:r>
              <a:rPr lang="en-US" err="1">
                <a:latin typeface="+mj-lt"/>
              </a:rPr>
              <a:t>py</a:t>
            </a:r>
            <a:endParaRPr lang="en-US">
              <a:latin typeface="+mj-lt"/>
            </a:endParaRPr>
          </a:p>
          <a:p>
            <a:pPr>
              <a:spcBef>
                <a:spcPts val="600"/>
              </a:spcBef>
              <a:buClr>
                <a:srgbClr val="213163"/>
              </a:buClr>
            </a:pPr>
            <a:r>
              <a:rPr lang="en-US">
                <a:latin typeface="+mj-lt"/>
              </a:rPr>
              <a:t>from .views import </a:t>
            </a:r>
            <a:r>
              <a:rPr lang="en-US" err="1">
                <a:latin typeface="+mj-lt"/>
              </a:rPr>
              <a:t>learn_view</a:t>
            </a:r>
            <a:endParaRPr lang="en-US">
              <a:latin typeface="+mj-lt"/>
            </a:endParaRPr>
          </a:p>
          <a:p>
            <a:pPr>
              <a:spcBef>
                <a:spcPts val="600"/>
              </a:spcBef>
              <a:buClr>
                <a:srgbClr val="213163"/>
              </a:buClr>
            </a:pPr>
            <a:r>
              <a:rPr lang="en-US">
                <a:latin typeface="+mj-lt"/>
              </a:rPr>
              <a:t> </a:t>
            </a:r>
          </a:p>
          <a:p>
            <a:pPr>
              <a:spcBef>
                <a:spcPts val="600"/>
              </a:spcBef>
              <a:buClr>
                <a:srgbClr val="213163"/>
              </a:buClr>
            </a:pPr>
            <a:r>
              <a:rPr lang="en-US" err="1">
                <a:latin typeface="+mj-lt"/>
              </a:rPr>
              <a:t>urlpatterns</a:t>
            </a:r>
            <a:r>
              <a:rPr lang="en-US">
                <a:latin typeface="+mj-lt"/>
              </a:rPr>
              <a:t> = [</a:t>
            </a:r>
          </a:p>
          <a:p>
            <a:pPr>
              <a:spcBef>
                <a:spcPts val="600"/>
              </a:spcBef>
              <a:buClr>
                <a:srgbClr val="213163"/>
              </a:buClr>
            </a:pPr>
            <a:r>
              <a:rPr lang="en-US">
                <a:latin typeface="+mj-lt"/>
              </a:rPr>
              <a:t>    path('', </a:t>
            </a:r>
            <a:r>
              <a:rPr lang="en-US" err="1">
                <a:latin typeface="+mj-lt"/>
              </a:rPr>
              <a:t>learn_view</a:t>
            </a:r>
            <a:r>
              <a:rPr lang="en-US">
                <a:latin typeface="+mj-lt"/>
              </a:rPr>
              <a:t>),</a:t>
            </a:r>
          </a:p>
          <a:p>
            <a:pPr>
              <a:spcBef>
                <a:spcPts val="600"/>
              </a:spcBef>
              <a:buClr>
                <a:srgbClr val="213163"/>
              </a:buClr>
            </a:pPr>
            <a:r>
              <a:rPr lang="en-US">
                <a:latin typeface="+mj-lt"/>
              </a:rPr>
              <a:t>]</a:t>
            </a:r>
          </a:p>
        </p:txBody>
      </p:sp>
      <p:sp>
        <p:nvSpPr>
          <p:cNvPr id="3" name="Rectangle 2">
            <a:extLst>
              <a:ext uri="{FF2B5EF4-FFF2-40B4-BE49-F238E27FC236}">
                <a16:creationId xmlns:a16="http://schemas.microsoft.com/office/drawing/2014/main" id="{B18789AA-4F59-9C12-C3EB-CCC82DE86DA9}"/>
              </a:ext>
            </a:extLst>
          </p:cNvPr>
          <p:cNvSpPr/>
          <p:nvPr/>
        </p:nvSpPr>
        <p:spPr>
          <a:xfrm>
            <a:off x="488229" y="1513719"/>
            <a:ext cx="2677723" cy="279255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8704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Example on Django Template : Let us create one template and render it .</a:t>
            </a:r>
          </a:p>
        </p:txBody>
      </p:sp>
      <p:sp>
        <p:nvSpPr>
          <p:cNvPr id="2" name="Google Shape;62;g5fab984687_2_0"/>
          <p:cNvSpPr txBox="1"/>
          <p:nvPr/>
        </p:nvSpPr>
        <p:spPr>
          <a:xfrm>
            <a:off x="135404" y="1089441"/>
            <a:ext cx="4837647" cy="322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Step3) Create template </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6" y="1411704"/>
            <a:ext cx="5280246" cy="3449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sz="1200">
                <a:latin typeface="+mj-lt"/>
              </a:rPr>
              <a:t>Create folder named as template and create new file names learn.html</a:t>
            </a:r>
          </a:p>
          <a:p>
            <a:pPr>
              <a:spcBef>
                <a:spcPts val="600"/>
              </a:spcBef>
              <a:buClr>
                <a:srgbClr val="213163"/>
              </a:buClr>
            </a:pPr>
            <a:r>
              <a:rPr lang="en-US" sz="1200">
                <a:latin typeface="+mj-lt"/>
              </a:rPr>
              <a:t>&lt;!DOCTYPE html&gt;</a:t>
            </a:r>
          </a:p>
          <a:p>
            <a:pPr>
              <a:spcBef>
                <a:spcPts val="600"/>
              </a:spcBef>
              <a:buClr>
                <a:srgbClr val="213163"/>
              </a:buClr>
            </a:pPr>
            <a:r>
              <a:rPr lang="en-US" sz="1200">
                <a:latin typeface="+mj-lt"/>
              </a:rPr>
              <a:t>&lt;html lang="</a:t>
            </a:r>
            <a:r>
              <a:rPr lang="en-US" sz="1200" err="1">
                <a:latin typeface="+mj-lt"/>
              </a:rPr>
              <a:t>en</a:t>
            </a:r>
            <a:r>
              <a:rPr lang="en-US" sz="1200">
                <a:latin typeface="+mj-lt"/>
              </a:rPr>
              <a:t>"&gt;</a:t>
            </a:r>
          </a:p>
          <a:p>
            <a:pPr>
              <a:spcBef>
                <a:spcPts val="600"/>
              </a:spcBef>
              <a:buClr>
                <a:srgbClr val="213163"/>
              </a:buClr>
            </a:pPr>
            <a:r>
              <a:rPr lang="en-US" sz="1200">
                <a:latin typeface="+mj-lt"/>
              </a:rPr>
              <a:t>&lt;head&gt;</a:t>
            </a:r>
          </a:p>
          <a:p>
            <a:pPr>
              <a:spcBef>
                <a:spcPts val="600"/>
              </a:spcBef>
              <a:buClr>
                <a:srgbClr val="213163"/>
              </a:buClr>
            </a:pPr>
            <a:r>
              <a:rPr lang="en-US" sz="1200">
                <a:latin typeface="+mj-lt"/>
              </a:rPr>
              <a:t>    &lt;meta charset="UTF-8"&gt;</a:t>
            </a:r>
          </a:p>
          <a:p>
            <a:pPr>
              <a:spcBef>
                <a:spcPts val="600"/>
              </a:spcBef>
              <a:buClr>
                <a:srgbClr val="213163"/>
              </a:buClr>
            </a:pPr>
            <a:r>
              <a:rPr lang="en-US" sz="1200">
                <a:latin typeface="+mj-lt"/>
              </a:rPr>
              <a:t>    &lt;meta name="viewport" content="width=device-width, initial-scale=1.0"&gt;</a:t>
            </a:r>
          </a:p>
          <a:p>
            <a:pPr>
              <a:spcBef>
                <a:spcPts val="600"/>
              </a:spcBef>
              <a:buClr>
                <a:srgbClr val="213163"/>
              </a:buClr>
            </a:pPr>
            <a:r>
              <a:rPr lang="en-US" sz="1200">
                <a:latin typeface="+mj-lt"/>
              </a:rPr>
              <a:t>    &lt;meta http-</a:t>
            </a:r>
            <a:r>
              <a:rPr lang="en-US" sz="1200" err="1">
                <a:latin typeface="+mj-lt"/>
              </a:rPr>
              <a:t>equiv</a:t>
            </a:r>
            <a:r>
              <a:rPr lang="en-US" sz="1200">
                <a:latin typeface="+mj-lt"/>
              </a:rPr>
              <a:t>="X-UA-Compatible" content="</a:t>
            </a:r>
            <a:r>
              <a:rPr lang="en-US" sz="1200" err="1">
                <a:latin typeface="+mj-lt"/>
              </a:rPr>
              <a:t>ie</a:t>
            </a:r>
            <a:r>
              <a:rPr lang="en-US" sz="1200">
                <a:latin typeface="+mj-lt"/>
              </a:rPr>
              <a:t>=edge"&gt;</a:t>
            </a:r>
          </a:p>
          <a:p>
            <a:pPr>
              <a:spcBef>
                <a:spcPts val="600"/>
              </a:spcBef>
              <a:buClr>
                <a:srgbClr val="213163"/>
              </a:buClr>
            </a:pPr>
            <a:r>
              <a:rPr lang="en-US" sz="1200">
                <a:latin typeface="+mj-lt"/>
              </a:rPr>
              <a:t>    &lt;title&gt;Homepage&lt;/title&gt;</a:t>
            </a:r>
          </a:p>
          <a:p>
            <a:pPr>
              <a:spcBef>
                <a:spcPts val="600"/>
              </a:spcBef>
              <a:buClr>
                <a:srgbClr val="213163"/>
              </a:buClr>
            </a:pPr>
            <a:r>
              <a:rPr lang="en-US" sz="1200">
                <a:latin typeface="+mj-lt"/>
              </a:rPr>
              <a:t>&lt;/head&gt;</a:t>
            </a:r>
          </a:p>
          <a:p>
            <a:pPr>
              <a:spcBef>
                <a:spcPts val="600"/>
              </a:spcBef>
              <a:buClr>
                <a:srgbClr val="213163"/>
              </a:buClr>
            </a:pPr>
            <a:r>
              <a:rPr lang="en-US" sz="1200">
                <a:latin typeface="+mj-lt"/>
              </a:rPr>
              <a:t>&lt;body&gt;</a:t>
            </a:r>
          </a:p>
          <a:p>
            <a:pPr>
              <a:spcBef>
                <a:spcPts val="600"/>
              </a:spcBef>
              <a:buClr>
                <a:srgbClr val="213163"/>
              </a:buClr>
            </a:pPr>
            <a:r>
              <a:rPr lang="en-US" sz="1200">
                <a:latin typeface="+mj-lt"/>
              </a:rPr>
              <a:t>    &lt;h1&gt;Welcome to Learn Django.&lt;/h1&gt;</a:t>
            </a:r>
          </a:p>
          <a:p>
            <a:pPr>
              <a:spcBef>
                <a:spcPts val="600"/>
              </a:spcBef>
              <a:buClr>
                <a:srgbClr val="213163"/>
              </a:buClr>
            </a:pPr>
            <a:r>
              <a:rPr lang="en-US" sz="1200">
                <a:latin typeface="+mj-lt"/>
              </a:rPr>
              <a:t>    &lt;p&gt; Data is {{ data }}&lt;/p&gt;</a:t>
            </a:r>
          </a:p>
          <a:p>
            <a:pPr>
              <a:spcBef>
                <a:spcPts val="600"/>
              </a:spcBef>
              <a:buClr>
                <a:srgbClr val="213163"/>
              </a:buClr>
            </a:pPr>
            <a:r>
              <a:rPr lang="en-US" sz="1200">
                <a:latin typeface="+mj-lt"/>
              </a:rPr>
              <a:t>    &lt;h4&gt;List is &lt;/h4&gt;</a:t>
            </a:r>
          </a:p>
        </p:txBody>
      </p:sp>
      <p:sp>
        <p:nvSpPr>
          <p:cNvPr id="5" name="Google Shape;62;g5fab984687_2_0">
            <a:extLst>
              <a:ext uri="{FF2B5EF4-FFF2-40B4-BE49-F238E27FC236}">
                <a16:creationId xmlns:a16="http://schemas.microsoft.com/office/drawing/2014/main" id="{9BADDD9B-BF01-5FA4-0D85-F5B285404063}"/>
              </a:ext>
            </a:extLst>
          </p:cNvPr>
          <p:cNvSpPr txBox="1"/>
          <p:nvPr/>
        </p:nvSpPr>
        <p:spPr>
          <a:xfrm>
            <a:off x="5447734" y="1411704"/>
            <a:ext cx="2719754" cy="2402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sz="1200">
                <a:latin typeface="+mj-lt"/>
              </a:rPr>
              <a:t>    &lt;</a:t>
            </a:r>
            <a:r>
              <a:rPr lang="en-US" sz="1200" err="1">
                <a:latin typeface="+mj-lt"/>
              </a:rPr>
              <a:t>ul</a:t>
            </a:r>
            <a:r>
              <a:rPr lang="en-US" sz="1200">
                <a:latin typeface="+mj-lt"/>
              </a:rPr>
              <a:t>&gt;</a:t>
            </a:r>
          </a:p>
          <a:p>
            <a:pPr>
              <a:spcBef>
                <a:spcPts val="600"/>
              </a:spcBef>
              <a:buClr>
                <a:srgbClr val="213163"/>
              </a:buClr>
            </a:pPr>
            <a:r>
              <a:rPr lang="en-US" sz="1200">
                <a:latin typeface="+mj-lt"/>
              </a:rPr>
              <a:t>    {% for </a:t>
            </a:r>
            <a:r>
              <a:rPr lang="en-US" sz="1200" err="1">
                <a:latin typeface="+mj-lt"/>
              </a:rPr>
              <a:t>i</a:t>
            </a:r>
            <a:r>
              <a:rPr lang="en-US" sz="1200">
                <a:latin typeface="+mj-lt"/>
              </a:rPr>
              <a:t> in list %}</a:t>
            </a:r>
          </a:p>
          <a:p>
            <a:pPr>
              <a:spcBef>
                <a:spcPts val="600"/>
              </a:spcBef>
              <a:buClr>
                <a:srgbClr val="213163"/>
              </a:buClr>
            </a:pPr>
            <a:r>
              <a:rPr lang="en-US" sz="1200">
                <a:latin typeface="+mj-lt"/>
              </a:rPr>
              <a:t>    &lt;li&gt;{{ </a:t>
            </a:r>
            <a:r>
              <a:rPr lang="en-US" sz="1200" err="1">
                <a:latin typeface="+mj-lt"/>
              </a:rPr>
              <a:t>i</a:t>
            </a:r>
            <a:r>
              <a:rPr lang="en-US" sz="1200">
                <a:latin typeface="+mj-lt"/>
              </a:rPr>
              <a:t> }}&lt;/li&gt;</a:t>
            </a:r>
          </a:p>
          <a:p>
            <a:pPr>
              <a:spcBef>
                <a:spcPts val="600"/>
              </a:spcBef>
              <a:buClr>
                <a:srgbClr val="213163"/>
              </a:buClr>
            </a:pPr>
            <a:r>
              <a:rPr lang="en-US" sz="1200">
                <a:latin typeface="+mj-lt"/>
              </a:rPr>
              <a:t>    {% </a:t>
            </a:r>
            <a:r>
              <a:rPr lang="en-US" sz="1200" err="1">
                <a:latin typeface="+mj-lt"/>
              </a:rPr>
              <a:t>endfor</a:t>
            </a:r>
            <a:r>
              <a:rPr lang="en-US" sz="1200">
                <a:latin typeface="+mj-lt"/>
              </a:rPr>
              <a:t> %}</a:t>
            </a:r>
          </a:p>
          <a:p>
            <a:pPr>
              <a:spcBef>
                <a:spcPts val="600"/>
              </a:spcBef>
              <a:buClr>
                <a:srgbClr val="213163"/>
              </a:buClr>
            </a:pPr>
            <a:r>
              <a:rPr lang="en-US" sz="1200">
                <a:latin typeface="+mj-lt"/>
              </a:rPr>
              <a:t>&lt;/body&gt;</a:t>
            </a:r>
          </a:p>
          <a:p>
            <a:pPr>
              <a:spcBef>
                <a:spcPts val="600"/>
              </a:spcBef>
              <a:buClr>
                <a:srgbClr val="213163"/>
              </a:buClr>
            </a:pPr>
            <a:r>
              <a:rPr lang="en-US" sz="1200">
                <a:latin typeface="+mj-lt"/>
              </a:rPr>
              <a:t>&lt;/html&gt;</a:t>
            </a:r>
          </a:p>
        </p:txBody>
      </p:sp>
    </p:spTree>
    <p:extLst>
      <p:ext uri="{BB962C8B-B14F-4D97-AF65-F5344CB8AC3E}">
        <p14:creationId xmlns:p14="http://schemas.microsoft.com/office/powerpoint/2010/main" val="15268769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Example on Django Template : Let us create one template and render it .</a:t>
            </a:r>
          </a:p>
        </p:txBody>
      </p:sp>
      <p:sp>
        <p:nvSpPr>
          <p:cNvPr id="2" name="Google Shape;62;g5fab984687_2_0"/>
          <p:cNvSpPr txBox="1"/>
          <p:nvPr/>
        </p:nvSpPr>
        <p:spPr>
          <a:xfrm>
            <a:off x="135404" y="1089441"/>
            <a:ext cx="6562381" cy="322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Step4) Open settings.py and Configure TEMPLATES section </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6" y="1411705"/>
            <a:ext cx="7492000" cy="11600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Arial" panose="020B0604020202020204" pitchFamily="34" charset="0"/>
                <a:cs typeface="Arial" panose="020B0604020202020204" pitchFamily="34" charset="0"/>
              </a:rPr>
              <a:t>-Copy path of your template directory and paste under TEMPLATES section in seetings.py </a:t>
            </a:r>
          </a:p>
          <a:p>
            <a:pPr>
              <a:spcBef>
                <a:spcPts val="600"/>
              </a:spcBef>
              <a:buClr>
                <a:srgbClr val="213163"/>
              </a:buClr>
            </a:pPr>
            <a:endParaRPr lang="en-US">
              <a:latin typeface="Arial" panose="020B0604020202020204" pitchFamily="34" charset="0"/>
              <a:cs typeface="Arial" panose="020B0604020202020204" pitchFamily="34" charset="0"/>
            </a:endParaRPr>
          </a:p>
          <a:p>
            <a:pPr>
              <a:spcBef>
                <a:spcPts val="600"/>
              </a:spcBef>
              <a:buClr>
                <a:srgbClr val="213163"/>
              </a:buClr>
            </a:pPr>
            <a:r>
              <a:rPr lang="en-US">
                <a:latin typeface="Arial" panose="020B0604020202020204" pitchFamily="34" charset="0"/>
                <a:cs typeface="Arial" panose="020B0604020202020204" pitchFamily="34" charset="0"/>
              </a:rPr>
              <a:t> 'DIRS': ['C:\Users\Hp\Desktop\</a:t>
            </a:r>
            <a:r>
              <a:rPr lang="en-US" err="1">
                <a:latin typeface="Arial" panose="020B0604020202020204" pitchFamily="34" charset="0"/>
                <a:cs typeface="Arial" panose="020B0604020202020204" pitchFamily="34" charset="0"/>
              </a:rPr>
              <a:t>learndjango</a:t>
            </a:r>
            <a:r>
              <a:rPr lang="en-US">
                <a:latin typeface="Arial" panose="020B0604020202020204" pitchFamily="34" charset="0"/>
                <a:cs typeface="Arial" panose="020B0604020202020204" pitchFamily="34" charset="0"/>
              </a:rPr>
              <a:t>\</a:t>
            </a:r>
            <a:r>
              <a:rPr lang="en-US" err="1">
                <a:latin typeface="Arial" panose="020B0604020202020204" pitchFamily="34" charset="0"/>
                <a:cs typeface="Arial" panose="020B0604020202020204" pitchFamily="34" charset="0"/>
              </a:rPr>
              <a:t>learndjango</a:t>
            </a:r>
            <a:r>
              <a:rPr lang="en-US">
                <a:latin typeface="Arial" panose="020B0604020202020204" pitchFamily="34" charset="0"/>
                <a:cs typeface="Arial" panose="020B0604020202020204" pitchFamily="34" charset="0"/>
              </a:rPr>
              <a:t>\templates'],</a:t>
            </a:r>
          </a:p>
          <a:p>
            <a:pPr>
              <a:spcBef>
                <a:spcPts val="600"/>
              </a:spcBef>
              <a:buClr>
                <a:srgbClr val="213163"/>
              </a:buClr>
            </a:pPr>
            <a:endParaRPr lang="en-US">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7350F71-8C65-C8BE-297D-0B0B3402AC25}"/>
              </a:ext>
            </a:extLst>
          </p:cNvPr>
          <p:cNvSpPr/>
          <p:nvPr/>
        </p:nvSpPr>
        <p:spPr>
          <a:xfrm>
            <a:off x="241300" y="2028825"/>
            <a:ext cx="5445125" cy="47625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2859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Example on Django Template : Let us create one template and render it .</a:t>
            </a:r>
          </a:p>
        </p:txBody>
      </p:sp>
      <p:sp>
        <p:nvSpPr>
          <p:cNvPr id="2" name="Google Shape;62;g5fab984687_2_0"/>
          <p:cNvSpPr txBox="1"/>
          <p:nvPr/>
        </p:nvSpPr>
        <p:spPr>
          <a:xfrm>
            <a:off x="135404" y="1089441"/>
            <a:ext cx="6562381" cy="3222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b="1">
                <a:latin typeface="+mj-lt"/>
              </a:rPr>
              <a:t>Step4) check output : Visit http://127.0.0.1:8000/</a:t>
            </a:r>
          </a:p>
        </p:txBody>
      </p:sp>
      <p:pic>
        <p:nvPicPr>
          <p:cNvPr id="3" name="Picture 2">
            <a:extLst>
              <a:ext uri="{FF2B5EF4-FFF2-40B4-BE49-F238E27FC236}">
                <a16:creationId xmlns:a16="http://schemas.microsoft.com/office/drawing/2014/main" id="{29BB200D-C263-EDC0-D588-9A4FAFDE9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843" y="1751135"/>
            <a:ext cx="5405483" cy="2570254"/>
          </a:xfrm>
          <a:prstGeom prst="rect">
            <a:avLst/>
          </a:prstGeom>
        </p:spPr>
      </p:pic>
    </p:spTree>
    <p:extLst>
      <p:ext uri="{BB962C8B-B14F-4D97-AF65-F5344CB8AC3E}">
        <p14:creationId xmlns:p14="http://schemas.microsoft.com/office/powerpoint/2010/main" val="16243004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Django Models</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6" y="976858"/>
            <a:ext cx="8429846" cy="3305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A model is the single, definitive source of information about your data. It contains the essential fields and behaviors of the data you’re storing. Generally, each model maps to a single database table.</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A Django model is the built-in feature that Django uses to create tables, their fields, and various constraints. In short, Django Models is the SQL of Database one uses with Django. </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SQL (Structured Query Language) is complex and involves a lot of different queries for creating, deleting, updating or any other stuff related to database. Django models simplify the tasks and organize tables into models. Generally, each model maps to a single database table.</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Django models provide simplicity, consistency, version control and advanced metadata handling.</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Basics of a model include – </a:t>
            </a:r>
          </a:p>
          <a:p>
            <a:pPr marL="6309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Each model is a Python class that subclasses </a:t>
            </a:r>
            <a:r>
              <a:rPr lang="en-US" err="1">
                <a:latin typeface="Arial" panose="020B0604020202020204" pitchFamily="34" charset="0"/>
                <a:cs typeface="Arial" panose="020B0604020202020204" pitchFamily="34" charset="0"/>
              </a:rPr>
              <a:t>django.db.models.Model</a:t>
            </a:r>
            <a:r>
              <a:rPr lang="en-US">
                <a:latin typeface="Arial" panose="020B0604020202020204" pitchFamily="34" charset="0"/>
                <a:cs typeface="Arial" panose="020B0604020202020204" pitchFamily="34" charset="0"/>
              </a:rPr>
              <a:t>.</a:t>
            </a:r>
          </a:p>
          <a:p>
            <a:pPr marL="6309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Each attribute of the model represents a database field.</a:t>
            </a:r>
          </a:p>
          <a:p>
            <a:pPr marL="6309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With all of this, Django gives you an automatically-generated database-access API</a:t>
            </a:r>
          </a:p>
        </p:txBody>
      </p:sp>
    </p:spTree>
    <p:extLst>
      <p:ext uri="{BB962C8B-B14F-4D97-AF65-F5344CB8AC3E}">
        <p14:creationId xmlns:p14="http://schemas.microsoft.com/office/powerpoint/2010/main" val="29935429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Quick Example : Creating Models</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6" y="968837"/>
            <a:ext cx="4420554" cy="346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Arial" panose="020B0604020202020204" pitchFamily="34" charset="0"/>
                <a:cs typeface="Arial" panose="020B0604020202020204" pitchFamily="34" charset="0"/>
              </a:rPr>
              <a:t>This example model defines a Person, which has a </a:t>
            </a:r>
            <a:r>
              <a:rPr lang="en-US" err="1">
                <a:latin typeface="Arial" panose="020B0604020202020204" pitchFamily="34" charset="0"/>
                <a:cs typeface="Arial" panose="020B0604020202020204" pitchFamily="34" charset="0"/>
              </a:rPr>
              <a:t>first_name</a:t>
            </a:r>
            <a:r>
              <a:rPr lang="en-US">
                <a:latin typeface="Arial" panose="020B0604020202020204" pitchFamily="34" charset="0"/>
                <a:cs typeface="Arial" panose="020B0604020202020204" pitchFamily="34" charset="0"/>
              </a:rPr>
              <a:t> and </a:t>
            </a:r>
            <a:r>
              <a:rPr lang="en-US" err="1">
                <a:latin typeface="Arial" panose="020B0604020202020204" pitchFamily="34" charset="0"/>
                <a:cs typeface="Arial" panose="020B0604020202020204" pitchFamily="34" charset="0"/>
              </a:rPr>
              <a:t>last_name</a:t>
            </a:r>
            <a:r>
              <a:rPr lang="en-US">
                <a:latin typeface="Arial" panose="020B0604020202020204" pitchFamily="34" charset="0"/>
                <a:cs typeface="Arial" panose="020B0604020202020204" pitchFamily="34" charset="0"/>
              </a:rPr>
              <a:t>:</a:t>
            </a:r>
          </a:p>
          <a:p>
            <a:pPr>
              <a:spcBef>
                <a:spcPts val="600"/>
              </a:spcBef>
              <a:buClr>
                <a:srgbClr val="213163"/>
              </a:buClr>
            </a:pPr>
            <a:endParaRPr lang="en-US">
              <a:latin typeface="Arial" panose="020B0604020202020204" pitchFamily="34" charset="0"/>
              <a:cs typeface="Arial" panose="020B0604020202020204" pitchFamily="34" charset="0"/>
            </a:endParaRPr>
          </a:p>
          <a:p>
            <a:pPr>
              <a:spcBef>
                <a:spcPts val="600"/>
              </a:spcBef>
              <a:buClr>
                <a:srgbClr val="213163"/>
              </a:buClr>
            </a:pPr>
            <a:r>
              <a:rPr lang="en-US">
                <a:latin typeface="Arial" panose="020B0604020202020204" pitchFamily="34" charset="0"/>
                <a:cs typeface="Arial" panose="020B0604020202020204" pitchFamily="34" charset="0"/>
              </a:rPr>
              <a:t> from </a:t>
            </a:r>
            <a:r>
              <a:rPr lang="en-US" err="1">
                <a:latin typeface="Arial" panose="020B0604020202020204" pitchFamily="34" charset="0"/>
                <a:cs typeface="Arial" panose="020B0604020202020204" pitchFamily="34" charset="0"/>
              </a:rPr>
              <a:t>django.db</a:t>
            </a:r>
            <a:r>
              <a:rPr lang="en-US">
                <a:latin typeface="Arial" panose="020B0604020202020204" pitchFamily="34" charset="0"/>
                <a:cs typeface="Arial" panose="020B0604020202020204" pitchFamily="34" charset="0"/>
              </a:rPr>
              <a:t> import models</a:t>
            </a:r>
          </a:p>
          <a:p>
            <a:pPr>
              <a:spcBef>
                <a:spcPts val="600"/>
              </a:spcBef>
              <a:buClr>
                <a:srgbClr val="213163"/>
              </a:buClr>
            </a:pPr>
            <a:r>
              <a:rPr lang="en-US">
                <a:latin typeface="Arial" panose="020B0604020202020204" pitchFamily="34" charset="0"/>
                <a:cs typeface="Arial" panose="020B0604020202020204" pitchFamily="34" charset="0"/>
              </a:rPr>
              <a:t> class Person(</a:t>
            </a:r>
            <a:r>
              <a:rPr lang="en-US" err="1">
                <a:latin typeface="Arial" panose="020B0604020202020204" pitchFamily="34" charset="0"/>
                <a:cs typeface="Arial" panose="020B0604020202020204" pitchFamily="34" charset="0"/>
              </a:rPr>
              <a:t>models.Model</a:t>
            </a:r>
            <a:r>
              <a:rPr lang="en-US">
                <a:latin typeface="Arial" panose="020B0604020202020204" pitchFamily="34" charset="0"/>
                <a:cs typeface="Arial" panose="020B0604020202020204" pitchFamily="34" charset="0"/>
              </a:rPr>
              <a:t>):</a:t>
            </a:r>
          </a:p>
          <a:p>
            <a:pPr>
              <a:spcBef>
                <a:spcPts val="600"/>
              </a:spcBef>
              <a:buClr>
                <a:srgbClr val="213163"/>
              </a:buClr>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first_name</a:t>
            </a:r>
            <a:r>
              <a:rPr lang="en-US">
                <a:latin typeface="Arial" panose="020B0604020202020204" pitchFamily="34" charset="0"/>
                <a:cs typeface="Arial" panose="020B0604020202020204" pitchFamily="34" charset="0"/>
              </a:rPr>
              <a:t> = </a:t>
            </a:r>
            <a:r>
              <a:rPr lang="en-US" err="1">
                <a:latin typeface="Arial" panose="020B0604020202020204" pitchFamily="34" charset="0"/>
                <a:cs typeface="Arial" panose="020B0604020202020204" pitchFamily="34" charset="0"/>
              </a:rPr>
              <a:t>models.CharField</a:t>
            </a:r>
            <a:r>
              <a:rPr lang="en-US">
                <a:latin typeface="Arial" panose="020B0604020202020204" pitchFamily="34" charset="0"/>
                <a:cs typeface="Arial" panose="020B0604020202020204" pitchFamily="34" charset="0"/>
              </a:rPr>
              <a:t>(</a:t>
            </a:r>
            <a:r>
              <a:rPr lang="en-US" err="1">
                <a:latin typeface="Arial" panose="020B0604020202020204" pitchFamily="34" charset="0"/>
                <a:cs typeface="Arial" panose="020B0604020202020204" pitchFamily="34" charset="0"/>
              </a:rPr>
              <a:t>max_length</a:t>
            </a:r>
            <a:r>
              <a:rPr lang="en-US">
                <a:latin typeface="Arial" panose="020B0604020202020204" pitchFamily="34" charset="0"/>
                <a:cs typeface="Arial" panose="020B0604020202020204" pitchFamily="34" charset="0"/>
              </a:rPr>
              <a:t>=30)</a:t>
            </a:r>
          </a:p>
          <a:p>
            <a:pPr>
              <a:spcBef>
                <a:spcPts val="600"/>
              </a:spcBef>
              <a:buClr>
                <a:srgbClr val="213163"/>
              </a:buClr>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last_name</a:t>
            </a:r>
            <a:r>
              <a:rPr lang="en-US">
                <a:latin typeface="Arial" panose="020B0604020202020204" pitchFamily="34" charset="0"/>
                <a:cs typeface="Arial" panose="020B0604020202020204" pitchFamily="34" charset="0"/>
              </a:rPr>
              <a:t> = </a:t>
            </a:r>
            <a:r>
              <a:rPr lang="en-US" err="1">
                <a:latin typeface="Arial" panose="020B0604020202020204" pitchFamily="34" charset="0"/>
                <a:cs typeface="Arial" panose="020B0604020202020204" pitchFamily="34" charset="0"/>
              </a:rPr>
              <a:t>models.CharField</a:t>
            </a:r>
            <a:r>
              <a:rPr lang="en-US">
                <a:latin typeface="Arial" panose="020B0604020202020204" pitchFamily="34" charset="0"/>
                <a:cs typeface="Arial" panose="020B0604020202020204" pitchFamily="34" charset="0"/>
              </a:rPr>
              <a:t>(</a:t>
            </a:r>
            <a:r>
              <a:rPr lang="en-US" err="1">
                <a:latin typeface="Arial" panose="020B0604020202020204" pitchFamily="34" charset="0"/>
                <a:cs typeface="Arial" panose="020B0604020202020204" pitchFamily="34" charset="0"/>
              </a:rPr>
              <a:t>max_length</a:t>
            </a:r>
            <a:r>
              <a:rPr lang="en-US">
                <a:latin typeface="Arial" panose="020B0604020202020204" pitchFamily="34" charset="0"/>
                <a:cs typeface="Arial" panose="020B0604020202020204" pitchFamily="34" charset="0"/>
              </a:rPr>
              <a:t>=30)</a:t>
            </a:r>
          </a:p>
          <a:p>
            <a:pPr>
              <a:spcBef>
                <a:spcPts val="600"/>
              </a:spcBef>
              <a:buClr>
                <a:srgbClr val="213163"/>
              </a:buClr>
            </a:pPr>
            <a:endParaRPr lang="en-US">
              <a:latin typeface="Arial" panose="020B0604020202020204" pitchFamily="34" charset="0"/>
              <a:cs typeface="Arial" panose="020B0604020202020204" pitchFamily="34" charset="0"/>
            </a:endParaRPr>
          </a:p>
          <a:p>
            <a:pPr>
              <a:spcBef>
                <a:spcPts val="600"/>
              </a:spcBef>
              <a:buClr>
                <a:srgbClr val="213163"/>
              </a:buClr>
            </a:pPr>
            <a:r>
              <a:rPr lang="en-US" err="1">
                <a:latin typeface="Arial" panose="020B0604020202020204" pitchFamily="34" charset="0"/>
                <a:cs typeface="Arial" panose="020B0604020202020204" pitchFamily="34" charset="0"/>
              </a:rPr>
              <a:t>first_name</a:t>
            </a:r>
            <a:r>
              <a:rPr lang="en-US">
                <a:latin typeface="Arial" panose="020B0604020202020204" pitchFamily="34" charset="0"/>
                <a:cs typeface="Arial" panose="020B0604020202020204" pitchFamily="34" charset="0"/>
              </a:rPr>
              <a:t> and </a:t>
            </a:r>
            <a:r>
              <a:rPr lang="en-US" err="1">
                <a:latin typeface="Arial" panose="020B0604020202020204" pitchFamily="34" charset="0"/>
                <a:cs typeface="Arial" panose="020B0604020202020204" pitchFamily="34" charset="0"/>
              </a:rPr>
              <a:t>last_name</a:t>
            </a:r>
            <a:r>
              <a:rPr lang="en-US">
                <a:latin typeface="Arial" panose="020B0604020202020204" pitchFamily="34" charset="0"/>
                <a:cs typeface="Arial" panose="020B0604020202020204" pitchFamily="34" charset="0"/>
              </a:rPr>
              <a:t> are fields of the model. Each field is specified as a class attribute, and each attribute maps to a database column.</a:t>
            </a:r>
          </a:p>
          <a:p>
            <a:pPr>
              <a:spcBef>
                <a:spcPts val="600"/>
              </a:spcBef>
              <a:buClr>
                <a:srgbClr val="213163"/>
              </a:buClr>
            </a:pPr>
            <a:endParaRPr lang="en-US">
              <a:latin typeface="Arial" panose="020B0604020202020204" pitchFamily="34" charset="0"/>
              <a:cs typeface="Arial" panose="020B0604020202020204" pitchFamily="34" charset="0"/>
            </a:endParaRPr>
          </a:p>
        </p:txBody>
      </p:sp>
      <p:sp>
        <p:nvSpPr>
          <p:cNvPr id="2" name="Google Shape;62;g5fab984687_2_0">
            <a:extLst>
              <a:ext uri="{FF2B5EF4-FFF2-40B4-BE49-F238E27FC236}">
                <a16:creationId xmlns:a16="http://schemas.microsoft.com/office/drawing/2014/main" id="{44DE3172-3823-B19E-BD57-8DB03AF0BE3F}"/>
              </a:ext>
            </a:extLst>
          </p:cNvPr>
          <p:cNvSpPr txBox="1"/>
          <p:nvPr/>
        </p:nvSpPr>
        <p:spPr>
          <a:xfrm>
            <a:off x="4572000" y="1010870"/>
            <a:ext cx="4420554" cy="2584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600"/>
              </a:spcBef>
              <a:buClr>
                <a:srgbClr val="213163"/>
              </a:buClr>
            </a:pPr>
            <a:r>
              <a:rPr lang="en-US">
                <a:latin typeface="Arial" panose="020B0604020202020204" pitchFamily="34" charset="0"/>
                <a:cs typeface="Arial" panose="020B0604020202020204" pitchFamily="34" charset="0"/>
              </a:rPr>
              <a:t>The Person model would create a database table like this:</a:t>
            </a:r>
          </a:p>
          <a:p>
            <a:pPr>
              <a:spcBef>
                <a:spcPts val="600"/>
              </a:spcBef>
              <a:buClr>
                <a:srgbClr val="213163"/>
              </a:buClr>
            </a:pPr>
            <a:endParaRPr lang="en-US">
              <a:latin typeface="Arial" panose="020B0604020202020204" pitchFamily="34" charset="0"/>
              <a:cs typeface="Arial" panose="020B0604020202020204" pitchFamily="34" charset="0"/>
            </a:endParaRPr>
          </a:p>
          <a:p>
            <a:pPr>
              <a:spcBef>
                <a:spcPts val="600"/>
              </a:spcBef>
              <a:buClr>
                <a:srgbClr val="213163"/>
              </a:buClr>
            </a:pPr>
            <a:r>
              <a:rPr lang="en-US">
                <a:latin typeface="Arial" panose="020B0604020202020204" pitchFamily="34" charset="0"/>
                <a:cs typeface="Arial" panose="020B0604020202020204" pitchFamily="34" charset="0"/>
              </a:rPr>
              <a:t>CREATE TABLE </a:t>
            </a:r>
            <a:r>
              <a:rPr lang="en-US" err="1">
                <a:latin typeface="Arial" panose="020B0604020202020204" pitchFamily="34" charset="0"/>
                <a:cs typeface="Arial" panose="020B0604020202020204" pitchFamily="34" charset="0"/>
              </a:rPr>
              <a:t>myapp_person</a:t>
            </a:r>
            <a:r>
              <a:rPr lang="en-US">
                <a:latin typeface="Arial" panose="020B0604020202020204" pitchFamily="34" charset="0"/>
                <a:cs typeface="Arial" panose="020B0604020202020204" pitchFamily="34" charset="0"/>
              </a:rPr>
              <a:t> (</a:t>
            </a:r>
          </a:p>
          <a:p>
            <a:pPr>
              <a:spcBef>
                <a:spcPts val="600"/>
              </a:spcBef>
              <a:buClr>
                <a:srgbClr val="213163"/>
              </a:buClr>
            </a:pPr>
            <a:r>
              <a:rPr lang="en-US">
                <a:latin typeface="Arial" panose="020B0604020202020204" pitchFamily="34" charset="0"/>
                <a:cs typeface="Arial" panose="020B0604020202020204" pitchFamily="34" charset="0"/>
              </a:rPr>
              <a:t>    "id" serial NOT NULL PRIMARY KEY,</a:t>
            </a:r>
          </a:p>
          <a:p>
            <a:pPr>
              <a:spcBef>
                <a:spcPts val="600"/>
              </a:spcBef>
              <a:buClr>
                <a:srgbClr val="213163"/>
              </a:buClr>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first_name</a:t>
            </a:r>
            <a:r>
              <a:rPr lang="en-US">
                <a:latin typeface="Arial" panose="020B0604020202020204" pitchFamily="34" charset="0"/>
                <a:cs typeface="Arial" panose="020B0604020202020204" pitchFamily="34" charset="0"/>
              </a:rPr>
              <a:t>" varchar(30) NOT NULL,</a:t>
            </a:r>
          </a:p>
          <a:p>
            <a:pPr>
              <a:spcBef>
                <a:spcPts val="600"/>
              </a:spcBef>
              <a:buClr>
                <a:srgbClr val="213163"/>
              </a:buClr>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last_name</a:t>
            </a:r>
            <a:r>
              <a:rPr lang="en-US">
                <a:latin typeface="Arial" panose="020B0604020202020204" pitchFamily="34" charset="0"/>
                <a:cs typeface="Arial" panose="020B0604020202020204" pitchFamily="34" charset="0"/>
              </a:rPr>
              <a:t>" varchar(30) NOT NULL</a:t>
            </a:r>
          </a:p>
          <a:p>
            <a:pPr>
              <a:spcBef>
                <a:spcPts val="600"/>
              </a:spcBef>
              <a:buClr>
                <a:srgbClr val="213163"/>
              </a:buClr>
            </a:pPr>
            <a:r>
              <a:rPr lang="en-US">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BA0D83E2-763D-AA64-93F6-72BDC5189598}"/>
              </a:ext>
            </a:extLst>
          </p:cNvPr>
          <p:cNvSpPr/>
          <p:nvPr/>
        </p:nvSpPr>
        <p:spPr>
          <a:xfrm>
            <a:off x="241300" y="1820985"/>
            <a:ext cx="4150946" cy="1469292"/>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7BD567-F505-738D-C337-B0FE915272DA}"/>
              </a:ext>
            </a:extLst>
          </p:cNvPr>
          <p:cNvSpPr/>
          <p:nvPr/>
        </p:nvSpPr>
        <p:spPr>
          <a:xfrm>
            <a:off x="4638408" y="1820984"/>
            <a:ext cx="4150946" cy="1633415"/>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2394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Using  Models</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5" y="1008942"/>
            <a:ext cx="8906585" cy="3922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Once you have defined your models, you need to tell Django you’re going to use those models. Do this by editing your settings file and changing the INSTALLED_APPS setting to add the name of the module that contains your models.py.</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For example, if the models for your application live in the module </a:t>
            </a:r>
            <a:r>
              <a:rPr lang="en-US" err="1">
                <a:latin typeface="Arial" panose="020B0604020202020204" pitchFamily="34" charset="0"/>
                <a:cs typeface="Arial" panose="020B0604020202020204" pitchFamily="34" charset="0"/>
              </a:rPr>
              <a:t>myapp.models</a:t>
            </a:r>
            <a:r>
              <a:rPr lang="en-US">
                <a:latin typeface="Arial" panose="020B0604020202020204" pitchFamily="34" charset="0"/>
                <a:cs typeface="Arial" panose="020B0604020202020204" pitchFamily="34" charset="0"/>
              </a:rPr>
              <a:t> (the package structure that is created for an application by the manage.py </a:t>
            </a:r>
            <a:r>
              <a:rPr lang="en-US" err="1">
                <a:latin typeface="Arial" panose="020B0604020202020204" pitchFamily="34" charset="0"/>
                <a:cs typeface="Arial" panose="020B0604020202020204" pitchFamily="34" charset="0"/>
              </a:rPr>
              <a:t>startapp</a:t>
            </a:r>
            <a:r>
              <a:rPr lang="en-US">
                <a:latin typeface="Arial" panose="020B0604020202020204" pitchFamily="34" charset="0"/>
                <a:cs typeface="Arial" panose="020B0604020202020204" pitchFamily="34" charset="0"/>
              </a:rPr>
              <a:t> script), INSTALLED_APPS should read, in part: </a:t>
            </a:r>
          </a:p>
          <a:p>
            <a:pPr>
              <a:spcBef>
                <a:spcPts val="600"/>
              </a:spcBef>
              <a:buClr>
                <a:srgbClr val="213163"/>
              </a:buClr>
            </a:pPr>
            <a:r>
              <a:rPr lang="en-US">
                <a:latin typeface="Arial" panose="020B0604020202020204" pitchFamily="34" charset="0"/>
                <a:cs typeface="Arial" panose="020B0604020202020204" pitchFamily="34" charset="0"/>
              </a:rPr>
              <a:t>INSTALLED_APPS = [</a:t>
            </a:r>
          </a:p>
          <a:p>
            <a:pPr>
              <a:spcBef>
                <a:spcPts val="600"/>
              </a:spcBef>
              <a:buClr>
                <a:srgbClr val="213163"/>
              </a:buClr>
            </a:pPr>
            <a:r>
              <a:rPr lang="en-US">
                <a:latin typeface="Arial" panose="020B0604020202020204" pitchFamily="34" charset="0"/>
                <a:cs typeface="Arial" panose="020B0604020202020204" pitchFamily="34" charset="0"/>
              </a:rPr>
              <a:t>    #...</a:t>
            </a:r>
          </a:p>
          <a:p>
            <a:pPr>
              <a:spcBef>
                <a:spcPts val="600"/>
              </a:spcBef>
              <a:buClr>
                <a:srgbClr val="213163"/>
              </a:buClr>
            </a:pP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myapp</a:t>
            </a:r>
            <a:r>
              <a:rPr lang="en-US">
                <a:latin typeface="Arial" panose="020B0604020202020204" pitchFamily="34" charset="0"/>
                <a:cs typeface="Arial" panose="020B0604020202020204" pitchFamily="34" charset="0"/>
              </a:rPr>
              <a:t>’, </a:t>
            </a:r>
          </a:p>
          <a:p>
            <a:pPr>
              <a:spcBef>
                <a:spcPts val="600"/>
              </a:spcBef>
              <a:buClr>
                <a:srgbClr val="213163"/>
              </a:buClr>
            </a:pPr>
            <a:r>
              <a:rPr lang="en-US">
                <a:latin typeface="Arial" panose="020B0604020202020204" pitchFamily="34" charset="0"/>
                <a:cs typeface="Arial" panose="020B0604020202020204" pitchFamily="34" charset="0"/>
              </a:rPr>
              <a:t>    #...</a:t>
            </a:r>
          </a:p>
          <a:p>
            <a:pPr>
              <a:spcBef>
                <a:spcPts val="600"/>
              </a:spcBef>
              <a:buClr>
                <a:srgbClr val="213163"/>
              </a:buClr>
            </a:pPr>
            <a:r>
              <a:rPr lang="en-US">
                <a:latin typeface="Arial" panose="020B0604020202020204" pitchFamily="34" charset="0"/>
                <a:cs typeface="Arial" panose="020B0604020202020204" pitchFamily="34" charset="0"/>
              </a:rPr>
              <a:t>]</a:t>
            </a:r>
          </a:p>
          <a:p>
            <a:pPr marL="173736" indent="-173736">
              <a:spcBef>
                <a:spcPts val="600"/>
              </a:spcBef>
              <a:buClr>
                <a:srgbClr val="213163"/>
              </a:buClr>
              <a:buFont typeface="Arial" panose="020B0604020202020204" pitchFamily="34" charset="0"/>
              <a:buChar char="•"/>
            </a:pPr>
            <a:r>
              <a:rPr lang="en-US">
                <a:latin typeface="Arial" panose="020B0604020202020204" pitchFamily="34" charset="0"/>
                <a:cs typeface="Arial" panose="020B0604020202020204" pitchFamily="34" charset="0"/>
              </a:rPr>
              <a:t>When you add new apps to INSTALLED_APPS, be sure to run following commands for  making migrations </a:t>
            </a:r>
          </a:p>
          <a:p>
            <a:pPr>
              <a:spcBef>
                <a:spcPts val="600"/>
              </a:spcBef>
              <a:buClr>
                <a:srgbClr val="213163"/>
              </a:buClr>
            </a:pPr>
            <a:r>
              <a:rPr lang="en-US">
                <a:latin typeface="Arial" panose="020B0604020202020204" pitchFamily="34" charset="0"/>
                <a:cs typeface="Arial" panose="020B0604020202020204" pitchFamily="34" charset="0"/>
              </a:rPr>
              <a:t>&gt; manage.py </a:t>
            </a:r>
            <a:r>
              <a:rPr lang="en-US" err="1">
                <a:latin typeface="Arial" panose="020B0604020202020204" pitchFamily="34" charset="0"/>
                <a:cs typeface="Arial" panose="020B0604020202020204" pitchFamily="34" charset="0"/>
              </a:rPr>
              <a:t>makemigrations</a:t>
            </a:r>
            <a:endParaRPr lang="en-US">
              <a:latin typeface="Arial" panose="020B0604020202020204" pitchFamily="34" charset="0"/>
              <a:cs typeface="Arial" panose="020B0604020202020204" pitchFamily="34" charset="0"/>
            </a:endParaRPr>
          </a:p>
          <a:p>
            <a:pPr>
              <a:spcBef>
                <a:spcPts val="600"/>
              </a:spcBef>
              <a:buClr>
                <a:srgbClr val="213163"/>
              </a:buClr>
            </a:pPr>
            <a:r>
              <a:rPr lang="en-US">
                <a:latin typeface="Arial" panose="020B0604020202020204" pitchFamily="34" charset="0"/>
                <a:cs typeface="Arial" panose="020B0604020202020204" pitchFamily="34" charset="0"/>
              </a:rPr>
              <a:t>&gt; manage.py migrate </a:t>
            </a:r>
          </a:p>
        </p:txBody>
      </p:sp>
    </p:spTree>
    <p:extLst>
      <p:ext uri="{BB962C8B-B14F-4D97-AF65-F5344CB8AC3E}">
        <p14:creationId xmlns:p14="http://schemas.microsoft.com/office/powerpoint/2010/main" val="20626540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7677101" cy="322263"/>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pPr>
            <a:r>
              <a:rPr lang="en-US" sz="1600" b="1">
                <a:solidFill>
                  <a:srgbClr val="213163"/>
                </a:solidFill>
              </a:rPr>
              <a:t>Fields : -creating model Fields </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5" y="992900"/>
            <a:ext cx="8906585" cy="3922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The most important part of a model – and the only required part of a model – is the list of database fields it defines. Fields are specified by class attributes. Be careful not to choose field names that conflict with the models API like clean, save, or delete.</a:t>
            </a:r>
          </a:p>
          <a:p>
            <a:pPr marL="1737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Example:</a:t>
            </a:r>
          </a:p>
          <a:p>
            <a:pPr>
              <a:spcBef>
                <a:spcPts val="600"/>
              </a:spcBef>
              <a:buClr>
                <a:srgbClr val="213163"/>
              </a:buClr>
            </a:pPr>
            <a:r>
              <a:rPr lang="en-US" sz="1300">
                <a:latin typeface="Arial" panose="020B0604020202020204" pitchFamily="34" charset="0"/>
                <a:cs typeface="Arial" panose="020B0604020202020204" pitchFamily="34" charset="0"/>
              </a:rPr>
              <a:t>from </a:t>
            </a:r>
            <a:r>
              <a:rPr lang="en-US" sz="1300" err="1">
                <a:latin typeface="Arial" panose="020B0604020202020204" pitchFamily="34" charset="0"/>
                <a:cs typeface="Arial" panose="020B0604020202020204" pitchFamily="34" charset="0"/>
              </a:rPr>
              <a:t>django.db</a:t>
            </a:r>
            <a:r>
              <a:rPr lang="en-US" sz="1300">
                <a:latin typeface="Arial" panose="020B0604020202020204" pitchFamily="34" charset="0"/>
                <a:cs typeface="Arial" panose="020B0604020202020204" pitchFamily="34" charset="0"/>
              </a:rPr>
              <a:t> import models</a:t>
            </a:r>
          </a:p>
          <a:p>
            <a:pPr>
              <a:spcBef>
                <a:spcPts val="600"/>
              </a:spcBef>
              <a:buClr>
                <a:srgbClr val="213163"/>
              </a:buClr>
            </a:pPr>
            <a:r>
              <a:rPr lang="en-US" sz="1300">
                <a:latin typeface="Arial" panose="020B0604020202020204" pitchFamily="34" charset="0"/>
                <a:cs typeface="Arial" panose="020B0604020202020204" pitchFamily="34" charset="0"/>
              </a:rPr>
              <a:t>class Musician(</a:t>
            </a:r>
            <a:r>
              <a:rPr lang="en-US" sz="1300" err="1">
                <a:latin typeface="Arial" panose="020B0604020202020204" pitchFamily="34" charset="0"/>
                <a:cs typeface="Arial" panose="020B0604020202020204" pitchFamily="34" charset="0"/>
              </a:rPr>
              <a:t>models.Model</a:t>
            </a:r>
            <a:r>
              <a:rPr lang="en-US" sz="1300">
                <a:latin typeface="Arial" panose="020B0604020202020204" pitchFamily="34" charset="0"/>
                <a:cs typeface="Arial" panose="020B0604020202020204" pitchFamily="34" charset="0"/>
              </a:rPr>
              <a:t>):</a:t>
            </a: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first_name</a:t>
            </a:r>
            <a:r>
              <a:rPr lang="en-US" sz="1300">
                <a:latin typeface="Arial" panose="020B0604020202020204" pitchFamily="34" charset="0"/>
                <a:cs typeface="Arial" panose="020B0604020202020204" pitchFamily="34" charset="0"/>
              </a:rPr>
              <a:t> = </a:t>
            </a:r>
            <a:r>
              <a:rPr lang="en-US" sz="1300" err="1">
                <a:latin typeface="Arial" panose="020B0604020202020204" pitchFamily="34" charset="0"/>
                <a:cs typeface="Arial" panose="020B0604020202020204" pitchFamily="34" charset="0"/>
              </a:rPr>
              <a:t>models.CharField</a:t>
            </a:r>
            <a:r>
              <a:rPr lang="en-US" sz="1300">
                <a:latin typeface="Arial" panose="020B0604020202020204" pitchFamily="34" charset="0"/>
                <a:cs typeface="Arial" panose="020B0604020202020204" pitchFamily="34" charset="0"/>
              </a:rPr>
              <a:t>(</a:t>
            </a:r>
            <a:r>
              <a:rPr lang="en-US" sz="1300" err="1">
                <a:latin typeface="Arial" panose="020B0604020202020204" pitchFamily="34" charset="0"/>
                <a:cs typeface="Arial" panose="020B0604020202020204" pitchFamily="34" charset="0"/>
              </a:rPr>
              <a:t>max_length</a:t>
            </a:r>
            <a:r>
              <a:rPr lang="en-US" sz="1300">
                <a:latin typeface="Arial" panose="020B0604020202020204" pitchFamily="34" charset="0"/>
                <a:cs typeface="Arial" panose="020B0604020202020204" pitchFamily="34" charset="0"/>
              </a:rPr>
              <a:t>=50)</a:t>
            </a: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last_name</a:t>
            </a:r>
            <a:r>
              <a:rPr lang="en-US" sz="1300">
                <a:latin typeface="Arial" panose="020B0604020202020204" pitchFamily="34" charset="0"/>
                <a:cs typeface="Arial" panose="020B0604020202020204" pitchFamily="34" charset="0"/>
              </a:rPr>
              <a:t> = </a:t>
            </a:r>
            <a:r>
              <a:rPr lang="en-US" sz="1300" err="1">
                <a:latin typeface="Arial" panose="020B0604020202020204" pitchFamily="34" charset="0"/>
                <a:cs typeface="Arial" panose="020B0604020202020204" pitchFamily="34" charset="0"/>
              </a:rPr>
              <a:t>models.CharField</a:t>
            </a:r>
            <a:r>
              <a:rPr lang="en-US" sz="1300">
                <a:latin typeface="Arial" panose="020B0604020202020204" pitchFamily="34" charset="0"/>
                <a:cs typeface="Arial" panose="020B0604020202020204" pitchFamily="34" charset="0"/>
              </a:rPr>
              <a:t>(</a:t>
            </a:r>
            <a:r>
              <a:rPr lang="en-US" sz="1300" err="1">
                <a:latin typeface="Arial" panose="020B0604020202020204" pitchFamily="34" charset="0"/>
                <a:cs typeface="Arial" panose="020B0604020202020204" pitchFamily="34" charset="0"/>
              </a:rPr>
              <a:t>max_length</a:t>
            </a:r>
            <a:r>
              <a:rPr lang="en-US" sz="1300">
                <a:latin typeface="Arial" panose="020B0604020202020204" pitchFamily="34" charset="0"/>
                <a:cs typeface="Arial" panose="020B0604020202020204" pitchFamily="34" charset="0"/>
              </a:rPr>
              <a:t>=50)</a:t>
            </a:r>
          </a:p>
          <a:p>
            <a:pPr>
              <a:spcBef>
                <a:spcPts val="600"/>
              </a:spcBef>
              <a:buClr>
                <a:srgbClr val="213163"/>
              </a:buClr>
            </a:pPr>
            <a:r>
              <a:rPr lang="en-US" sz="1300">
                <a:latin typeface="Arial" panose="020B0604020202020204" pitchFamily="34" charset="0"/>
                <a:cs typeface="Arial" panose="020B0604020202020204" pitchFamily="34" charset="0"/>
              </a:rPr>
              <a:t>    instrument = </a:t>
            </a:r>
            <a:r>
              <a:rPr lang="en-US" sz="1300" err="1">
                <a:latin typeface="Arial" panose="020B0604020202020204" pitchFamily="34" charset="0"/>
                <a:cs typeface="Arial" panose="020B0604020202020204" pitchFamily="34" charset="0"/>
              </a:rPr>
              <a:t>models.CharField</a:t>
            </a:r>
            <a:r>
              <a:rPr lang="en-US" sz="1300">
                <a:latin typeface="Arial" panose="020B0604020202020204" pitchFamily="34" charset="0"/>
                <a:cs typeface="Arial" panose="020B0604020202020204" pitchFamily="34" charset="0"/>
              </a:rPr>
              <a:t>(</a:t>
            </a:r>
            <a:r>
              <a:rPr lang="en-US" sz="1300" err="1">
                <a:latin typeface="Arial" panose="020B0604020202020204" pitchFamily="34" charset="0"/>
                <a:cs typeface="Arial" panose="020B0604020202020204" pitchFamily="34" charset="0"/>
              </a:rPr>
              <a:t>max_length</a:t>
            </a:r>
            <a:r>
              <a:rPr lang="en-US" sz="1300">
                <a:latin typeface="Arial" panose="020B0604020202020204" pitchFamily="34" charset="0"/>
                <a:cs typeface="Arial" panose="020B0604020202020204" pitchFamily="34" charset="0"/>
              </a:rPr>
              <a:t>=100)</a:t>
            </a:r>
          </a:p>
          <a:p>
            <a:pPr>
              <a:spcBef>
                <a:spcPts val="600"/>
              </a:spcBef>
              <a:buClr>
                <a:srgbClr val="213163"/>
              </a:buClr>
            </a:pPr>
            <a:r>
              <a:rPr lang="en-US" sz="1300">
                <a:latin typeface="Arial" panose="020B0604020202020204" pitchFamily="34" charset="0"/>
                <a:cs typeface="Arial" panose="020B0604020202020204" pitchFamily="34" charset="0"/>
              </a:rPr>
              <a:t>class Album(</a:t>
            </a:r>
            <a:r>
              <a:rPr lang="en-US" sz="1300" err="1">
                <a:latin typeface="Arial" panose="020B0604020202020204" pitchFamily="34" charset="0"/>
                <a:cs typeface="Arial" panose="020B0604020202020204" pitchFamily="34" charset="0"/>
              </a:rPr>
              <a:t>models.Model</a:t>
            </a:r>
            <a:r>
              <a:rPr lang="en-US" sz="1300">
                <a:latin typeface="Arial" panose="020B0604020202020204" pitchFamily="34" charset="0"/>
                <a:cs typeface="Arial" panose="020B0604020202020204" pitchFamily="34" charset="0"/>
              </a:rPr>
              <a:t>):</a:t>
            </a:r>
          </a:p>
          <a:p>
            <a:pPr>
              <a:spcBef>
                <a:spcPts val="600"/>
              </a:spcBef>
              <a:buClr>
                <a:srgbClr val="213163"/>
              </a:buClr>
            </a:pPr>
            <a:r>
              <a:rPr lang="en-US" sz="1300">
                <a:latin typeface="Arial" panose="020B0604020202020204" pitchFamily="34" charset="0"/>
                <a:cs typeface="Arial" panose="020B0604020202020204" pitchFamily="34" charset="0"/>
              </a:rPr>
              <a:t>    artist = </a:t>
            </a:r>
            <a:r>
              <a:rPr lang="en-US" sz="1300" err="1">
                <a:latin typeface="Arial" panose="020B0604020202020204" pitchFamily="34" charset="0"/>
                <a:cs typeface="Arial" panose="020B0604020202020204" pitchFamily="34" charset="0"/>
              </a:rPr>
              <a:t>models.ForeignKey</a:t>
            </a:r>
            <a:r>
              <a:rPr lang="en-US" sz="1300">
                <a:latin typeface="Arial" panose="020B0604020202020204" pitchFamily="34" charset="0"/>
                <a:cs typeface="Arial" panose="020B0604020202020204" pitchFamily="34" charset="0"/>
              </a:rPr>
              <a:t>(Musician, </a:t>
            </a:r>
            <a:r>
              <a:rPr lang="en-US" sz="1300" err="1">
                <a:latin typeface="Arial" panose="020B0604020202020204" pitchFamily="34" charset="0"/>
                <a:cs typeface="Arial" panose="020B0604020202020204" pitchFamily="34" charset="0"/>
              </a:rPr>
              <a:t>on_delete</a:t>
            </a:r>
            <a:r>
              <a:rPr lang="en-US" sz="1300">
                <a:latin typeface="Arial" panose="020B0604020202020204" pitchFamily="34" charset="0"/>
                <a:cs typeface="Arial" panose="020B0604020202020204" pitchFamily="34" charset="0"/>
              </a:rPr>
              <a:t>=</a:t>
            </a:r>
            <a:r>
              <a:rPr lang="en-US" sz="1300" err="1">
                <a:latin typeface="Arial" panose="020B0604020202020204" pitchFamily="34" charset="0"/>
                <a:cs typeface="Arial" panose="020B0604020202020204" pitchFamily="34" charset="0"/>
              </a:rPr>
              <a:t>models.CASCADE</a:t>
            </a:r>
            <a:r>
              <a:rPr lang="en-US" sz="1300">
                <a:latin typeface="Arial" panose="020B0604020202020204" pitchFamily="34" charset="0"/>
                <a:cs typeface="Arial" panose="020B0604020202020204" pitchFamily="34" charset="0"/>
              </a:rPr>
              <a:t>)</a:t>
            </a:r>
          </a:p>
          <a:p>
            <a:pPr>
              <a:spcBef>
                <a:spcPts val="600"/>
              </a:spcBef>
              <a:buClr>
                <a:srgbClr val="213163"/>
              </a:buClr>
            </a:pPr>
            <a:r>
              <a:rPr lang="en-US" sz="1300">
                <a:latin typeface="Arial" panose="020B0604020202020204" pitchFamily="34" charset="0"/>
                <a:cs typeface="Arial" panose="020B0604020202020204" pitchFamily="34" charset="0"/>
              </a:rPr>
              <a:t>    name = </a:t>
            </a:r>
            <a:r>
              <a:rPr lang="en-US" sz="1300" err="1">
                <a:latin typeface="Arial" panose="020B0604020202020204" pitchFamily="34" charset="0"/>
                <a:cs typeface="Arial" panose="020B0604020202020204" pitchFamily="34" charset="0"/>
              </a:rPr>
              <a:t>models.CharField</a:t>
            </a:r>
            <a:r>
              <a:rPr lang="en-US" sz="1300">
                <a:latin typeface="Arial" panose="020B0604020202020204" pitchFamily="34" charset="0"/>
                <a:cs typeface="Arial" panose="020B0604020202020204" pitchFamily="34" charset="0"/>
              </a:rPr>
              <a:t>(</a:t>
            </a:r>
            <a:r>
              <a:rPr lang="en-US" sz="1300" err="1">
                <a:latin typeface="Arial" panose="020B0604020202020204" pitchFamily="34" charset="0"/>
                <a:cs typeface="Arial" panose="020B0604020202020204" pitchFamily="34" charset="0"/>
              </a:rPr>
              <a:t>max_length</a:t>
            </a:r>
            <a:r>
              <a:rPr lang="en-US" sz="1300">
                <a:latin typeface="Arial" panose="020B0604020202020204" pitchFamily="34" charset="0"/>
                <a:cs typeface="Arial" panose="020B0604020202020204" pitchFamily="34" charset="0"/>
              </a:rPr>
              <a:t>=100)</a:t>
            </a: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release_date</a:t>
            </a:r>
            <a:r>
              <a:rPr lang="en-US" sz="1300">
                <a:latin typeface="Arial" panose="020B0604020202020204" pitchFamily="34" charset="0"/>
                <a:cs typeface="Arial" panose="020B0604020202020204" pitchFamily="34" charset="0"/>
              </a:rPr>
              <a:t> = </a:t>
            </a:r>
            <a:r>
              <a:rPr lang="en-US" sz="1300" err="1">
                <a:latin typeface="Arial" panose="020B0604020202020204" pitchFamily="34" charset="0"/>
                <a:cs typeface="Arial" panose="020B0604020202020204" pitchFamily="34" charset="0"/>
              </a:rPr>
              <a:t>models.DateField</a:t>
            </a:r>
            <a:r>
              <a:rPr lang="en-US" sz="1300">
                <a:latin typeface="Arial" panose="020B0604020202020204" pitchFamily="34" charset="0"/>
                <a:cs typeface="Arial" panose="020B0604020202020204" pitchFamily="34" charset="0"/>
              </a:rPr>
              <a:t>()</a:t>
            </a: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num_stars</a:t>
            </a:r>
            <a:r>
              <a:rPr lang="en-US" sz="1300">
                <a:latin typeface="Arial" panose="020B0604020202020204" pitchFamily="34" charset="0"/>
                <a:cs typeface="Arial" panose="020B0604020202020204" pitchFamily="34" charset="0"/>
              </a:rPr>
              <a:t> = </a:t>
            </a:r>
            <a:r>
              <a:rPr lang="en-US" sz="1300" err="1">
                <a:latin typeface="Arial" panose="020B0604020202020204" pitchFamily="34" charset="0"/>
                <a:cs typeface="Arial" panose="020B0604020202020204" pitchFamily="34" charset="0"/>
              </a:rPr>
              <a:t>models.IntegerField</a:t>
            </a:r>
            <a:r>
              <a:rPr lang="en-US" sz="1300">
                <a:latin typeface="Arial" panose="020B0604020202020204" pitchFamily="34" charset="0"/>
                <a:cs typeface="Arial" panose="020B0604020202020204" pitchFamily="34" charset="0"/>
              </a:rPr>
              <a:t>()</a:t>
            </a:r>
          </a:p>
          <a:p>
            <a:pPr marL="173736" indent="-173736">
              <a:spcBef>
                <a:spcPts val="600"/>
              </a:spcBef>
              <a:buClr>
                <a:srgbClr val="213163"/>
              </a:buClr>
              <a:buFont typeface="Arial" panose="020B0604020202020204" pitchFamily="34" charset="0"/>
              <a:buChar char="•"/>
            </a:pPr>
            <a:endParaRPr 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88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74868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a:solidFill>
                  <a:srgbClr val="213163"/>
                </a:solidFill>
              </a:rPr>
              <a:t>Installation of Django </a:t>
            </a:r>
            <a:endParaRPr lang="en-IN" sz="1600" b="1">
              <a:solidFill>
                <a:srgbClr val="213163"/>
              </a:solidFill>
            </a:endParaRPr>
          </a:p>
        </p:txBody>
      </p:sp>
      <p:sp>
        <p:nvSpPr>
          <p:cNvPr id="62" name="Google Shape;62;g5fab984687_2_0"/>
          <p:cNvSpPr txBox="1">
            <a:spLocks noGrp="1"/>
          </p:cNvSpPr>
          <p:nvPr>
            <p:ph type="body" idx="4294967295"/>
          </p:nvPr>
        </p:nvSpPr>
        <p:spPr>
          <a:xfrm>
            <a:off x="160499" y="986691"/>
            <a:ext cx="4411502" cy="3024870"/>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Step 1) Creating environment for Django project</a:t>
            </a:r>
          </a:p>
          <a:p>
            <a:pPr marL="173736" indent="-173736">
              <a:spcBef>
                <a:spcPts val="600"/>
              </a:spcBef>
              <a:buClr>
                <a:srgbClr val="223366"/>
              </a:buClr>
              <a:buFont typeface="Arial" panose="020B0604020202020204" pitchFamily="34" charset="0"/>
              <a:buChar char="•"/>
            </a:pPr>
            <a:r>
              <a:rPr lang="en-US"/>
              <a:t>A) Install latest version of python</a:t>
            </a:r>
          </a:p>
          <a:p>
            <a:pPr marL="173736" indent="-173736">
              <a:spcBef>
                <a:spcPts val="600"/>
              </a:spcBef>
              <a:buClr>
                <a:srgbClr val="223366"/>
              </a:buClr>
              <a:buFont typeface="Arial" panose="020B0604020202020204" pitchFamily="34" charset="0"/>
              <a:buChar char="•"/>
            </a:pPr>
            <a:r>
              <a:rPr lang="en-US"/>
              <a:t>Download and install latest version of python from the </a:t>
            </a:r>
            <a:r>
              <a:rPr lang="en-US" err="1"/>
              <a:t>url</a:t>
            </a:r>
            <a:r>
              <a:rPr lang="en-US"/>
              <a:t> </a:t>
            </a:r>
            <a:r>
              <a:rPr lang="en-US">
                <a:solidFill>
                  <a:srgbClr val="0000FF"/>
                </a:solidFill>
                <a:hlinkClick r:id="rId3">
                  <a:extLst>
                    <a:ext uri="{A12FA001-AC4F-418D-AE19-62706E023703}">
                      <ahyp:hlinkClr xmlns:ahyp="http://schemas.microsoft.com/office/drawing/2018/hyperlinkcolor" val="tx"/>
                    </a:ext>
                  </a:extLst>
                </a:hlinkClick>
              </a:rPr>
              <a:t>https://www.python.org/downloads/</a:t>
            </a:r>
            <a:endParaRPr lang="en-US">
              <a:solidFill>
                <a:srgbClr val="0000FF"/>
              </a:solidFill>
            </a:endParaRPr>
          </a:p>
          <a:p>
            <a:pPr marL="173736" indent="-173736">
              <a:spcBef>
                <a:spcPts val="600"/>
              </a:spcBef>
              <a:buClr>
                <a:srgbClr val="223366"/>
              </a:buClr>
              <a:buFont typeface="Arial" panose="020B0604020202020204" pitchFamily="34" charset="0"/>
              <a:buChar char="•"/>
            </a:pPr>
            <a:r>
              <a:rPr lang="en-US"/>
              <a:t>B) Check for installed version of python</a:t>
            </a:r>
          </a:p>
          <a:p>
            <a:pPr marL="173736" indent="-173736">
              <a:spcBef>
                <a:spcPts val="600"/>
              </a:spcBef>
              <a:buClr>
                <a:srgbClr val="223366"/>
              </a:buClr>
              <a:buFont typeface="Arial" panose="020B0604020202020204" pitchFamily="34" charset="0"/>
              <a:buChar char="•"/>
            </a:pPr>
            <a:r>
              <a:rPr lang="en-US"/>
              <a:t>Press Window + R to open command prompt  </a:t>
            </a:r>
          </a:p>
          <a:p>
            <a:pPr marL="173736" indent="-173736">
              <a:spcBef>
                <a:spcPts val="600"/>
              </a:spcBef>
              <a:buClr>
                <a:srgbClr val="223366"/>
              </a:buClr>
              <a:buFont typeface="Arial" panose="020B0604020202020204" pitchFamily="34" charset="0"/>
              <a:buChar char="•"/>
            </a:pPr>
            <a:r>
              <a:rPr lang="en-US"/>
              <a:t>Type </a:t>
            </a:r>
            <a:r>
              <a:rPr lang="en-US" err="1"/>
              <a:t>cmd</a:t>
            </a:r>
            <a:r>
              <a:rPr lang="en-US"/>
              <a:t>  in open box and press ok button </a:t>
            </a:r>
          </a:p>
          <a:p>
            <a:pPr marL="173736" indent="-173736">
              <a:spcBef>
                <a:spcPts val="600"/>
              </a:spcBef>
              <a:buClr>
                <a:srgbClr val="223366"/>
              </a:buClr>
              <a:buFont typeface="Arial" panose="020B0604020202020204" pitchFamily="34" charset="0"/>
              <a:buChar char="•"/>
            </a:pPr>
            <a:r>
              <a:rPr lang="en-US"/>
              <a:t>Command prompt will open</a:t>
            </a:r>
          </a:p>
          <a:p>
            <a:pPr marL="173736" indent="-173736">
              <a:spcBef>
                <a:spcPts val="600"/>
              </a:spcBef>
              <a:buClr>
                <a:srgbClr val="223366"/>
              </a:buClr>
              <a:buFont typeface="Arial" panose="020B0604020202020204" pitchFamily="34" charset="0"/>
              <a:buChar char="•"/>
            </a:pPr>
            <a:r>
              <a:rPr lang="en-US"/>
              <a:t>On command prompt type following command, it will display the current python version installed on your laptop </a:t>
            </a:r>
          </a:p>
          <a:p>
            <a:pPr marL="173736" indent="-173736">
              <a:spcBef>
                <a:spcPts val="600"/>
              </a:spcBef>
              <a:buClr>
                <a:srgbClr val="223366"/>
              </a:buClr>
              <a:buFont typeface="Arial" panose="020B0604020202020204" pitchFamily="34" charset="0"/>
              <a:buChar char="•"/>
            </a:pPr>
            <a:r>
              <a:rPr lang="en-US"/>
              <a:t>&gt; python --version </a:t>
            </a:r>
          </a:p>
        </p:txBody>
      </p:sp>
      <p:pic>
        <p:nvPicPr>
          <p:cNvPr id="2" name="Picture 1">
            <a:extLst>
              <a:ext uri="{FF2B5EF4-FFF2-40B4-BE49-F238E27FC236}">
                <a16:creationId xmlns:a16="http://schemas.microsoft.com/office/drawing/2014/main" id="{E0DAF940-AC67-0523-33C2-9D3EAC02A3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5108"/>
          <a:stretch/>
        </p:blipFill>
        <p:spPr>
          <a:xfrm>
            <a:off x="4689984" y="1124804"/>
            <a:ext cx="4332081" cy="1815042"/>
          </a:xfrm>
          <a:prstGeom prst="rect">
            <a:avLst/>
          </a:prstGeom>
        </p:spPr>
      </p:pic>
    </p:spTree>
    <p:extLst>
      <p:ext uri="{BB962C8B-B14F-4D97-AF65-F5344CB8AC3E}">
        <p14:creationId xmlns:p14="http://schemas.microsoft.com/office/powerpoint/2010/main" val="11831553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1446" y="665162"/>
            <a:ext cx="3981075" cy="322263"/>
          </a:xfrm>
          <a:prstGeom prst="rect">
            <a:avLst/>
          </a:prstGeom>
          <a:noFill/>
          <a:ln>
            <a:noFill/>
          </a:ln>
        </p:spPr>
        <p:txBody>
          <a:bodyPr spcFirstLastPara="1" wrap="square" lIns="91425" tIns="91425" rIns="91425" bIns="91425" anchor="t" anchorCtr="0">
            <a:noAutofit/>
          </a:bodyPr>
          <a:lstStyle/>
          <a:p>
            <a:pPr>
              <a:buSzPts val="2800"/>
            </a:pPr>
            <a:r>
              <a:rPr lang="en-US" sz="1600" b="1">
                <a:solidFill>
                  <a:srgbClr val="213163"/>
                </a:solidFill>
              </a:rPr>
              <a:t>Fields types : - Creating Model Fields </a:t>
            </a:r>
          </a:p>
        </p:txBody>
      </p:sp>
      <p:sp>
        <p:nvSpPr>
          <p:cNvPr id="4" name="Google Shape;62;g5fab984687_2_0">
            <a:extLst>
              <a:ext uri="{FF2B5EF4-FFF2-40B4-BE49-F238E27FC236}">
                <a16:creationId xmlns:a16="http://schemas.microsoft.com/office/drawing/2014/main" id="{DE629DB6-6477-5E14-B236-E8F6C8D99C1C}"/>
              </a:ext>
            </a:extLst>
          </p:cNvPr>
          <p:cNvSpPr txBox="1"/>
          <p:nvPr/>
        </p:nvSpPr>
        <p:spPr>
          <a:xfrm>
            <a:off x="151445" y="984879"/>
            <a:ext cx="8906585" cy="346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7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Each field in your model should be an instance of the appropriate Field class. Django uses the field class types to determine a few things:</a:t>
            </a:r>
          </a:p>
          <a:p>
            <a:pPr marL="6309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The column type, which tells the database what kind of data to store (e.g. INTEGER, VARCHAR, TEXT).</a:t>
            </a:r>
          </a:p>
          <a:p>
            <a:pPr marL="6309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The default HTML widget to use when rendering a form field (e.g. &lt;input type="text"&gt;, &lt;select&gt;).</a:t>
            </a:r>
          </a:p>
          <a:p>
            <a:pPr marL="6309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The minimal validation requirements, used in Django’s admin and in automatically-generated forms.</a:t>
            </a:r>
          </a:p>
          <a:p>
            <a:pPr marL="1737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Django ships with dozens of built-in field types; you can find the complete list in the model field reference. </a:t>
            </a:r>
          </a:p>
          <a:p>
            <a:pPr marL="173736" indent="-173736">
              <a:spcBef>
                <a:spcPts val="600"/>
              </a:spcBef>
              <a:buClr>
                <a:srgbClr val="213163"/>
              </a:buClr>
              <a:buFont typeface="Arial" panose="020B0604020202020204" pitchFamily="34" charset="0"/>
              <a:buChar char="•"/>
            </a:pPr>
            <a:r>
              <a:rPr lang="en-US" sz="1300">
                <a:latin typeface="Arial" panose="020B0604020202020204" pitchFamily="34" charset="0"/>
                <a:cs typeface="Arial" panose="020B0604020202020204" pitchFamily="34" charset="0"/>
              </a:rPr>
              <a:t>Few Filed types are listed below:</a:t>
            </a: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AutoField</a:t>
            </a: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IntegerField</a:t>
            </a:r>
            <a:endParaRPr lang="en-US" sz="1300">
              <a:latin typeface="Arial" panose="020B0604020202020204" pitchFamily="34" charset="0"/>
              <a:cs typeface="Arial" panose="020B0604020202020204" pitchFamily="34" charset="0"/>
            </a:endParaRP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CharField</a:t>
            </a: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TextField</a:t>
            </a:r>
            <a:endParaRPr lang="en-US" sz="1300">
              <a:latin typeface="Arial" panose="020B0604020202020204" pitchFamily="34" charset="0"/>
              <a:cs typeface="Arial" panose="020B0604020202020204" pitchFamily="34" charset="0"/>
            </a:endParaRP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DateField</a:t>
            </a: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FileField</a:t>
            </a:r>
            <a:endParaRPr lang="en-US" sz="1300">
              <a:latin typeface="Arial" panose="020B0604020202020204" pitchFamily="34" charset="0"/>
              <a:cs typeface="Arial" panose="020B0604020202020204" pitchFamily="34" charset="0"/>
            </a:endParaRP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ImageField</a:t>
            </a: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EmailField</a:t>
            </a:r>
            <a:endParaRPr lang="en-US" sz="1300">
              <a:latin typeface="Arial" panose="020B0604020202020204" pitchFamily="34" charset="0"/>
              <a:cs typeface="Arial" panose="020B0604020202020204" pitchFamily="34" charset="0"/>
            </a:endParaRPr>
          </a:p>
          <a:p>
            <a:pPr>
              <a:spcBef>
                <a:spcPts val="600"/>
              </a:spcBef>
              <a:buClr>
                <a:srgbClr val="213163"/>
              </a:buClr>
            </a:pP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DecimalField</a:t>
            </a:r>
            <a:r>
              <a:rPr lang="en-US" sz="1300">
                <a:latin typeface="Arial" panose="020B0604020202020204" pitchFamily="34" charset="0"/>
                <a:cs typeface="Arial" panose="020B0604020202020204" pitchFamily="34" charset="0"/>
              </a:rPr>
              <a:t>		</a:t>
            </a:r>
            <a:r>
              <a:rPr lang="en-US" sz="1300" err="1">
                <a:latin typeface="Arial" panose="020B0604020202020204" pitchFamily="34" charset="0"/>
                <a:cs typeface="Arial" panose="020B0604020202020204" pitchFamily="34" charset="0"/>
              </a:rPr>
              <a:t>JSONField</a:t>
            </a:r>
            <a:endParaRPr 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689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8600" y="1123950"/>
            <a:ext cx="7939380" cy="3618297"/>
          </a:xfrm>
          <a:prstGeom prst="rect">
            <a:avLst/>
          </a:prstGeom>
        </p:spPr>
        <p:txBody>
          <a:bodyPr vert="horz" wrap="square" lIns="0" tIns="52704" rIns="0" bIns="0" rtlCol="0">
            <a:spAutoFit/>
          </a:bodyPr>
          <a:lstStyle/>
          <a:p>
            <a:pPr marL="173736" indent="-173736">
              <a:lnSpc>
                <a:spcPct val="100000"/>
              </a:lnSpc>
              <a:spcBef>
                <a:spcPts val="414"/>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Each field takes a certain set of field-specific arguments. For example, </a:t>
            </a:r>
            <a:r>
              <a:rPr lang="en-US" sz="1300" i="0" err="1">
                <a:solidFill>
                  <a:srgbClr val="273239"/>
                </a:solidFill>
                <a:effectLst/>
                <a:latin typeface="Arial" panose="020B0604020202020204" pitchFamily="34" charset="0"/>
                <a:cs typeface="Arial" panose="020B0604020202020204" pitchFamily="34" charset="0"/>
              </a:rPr>
              <a:t>CharField</a:t>
            </a:r>
            <a:r>
              <a:rPr lang="en-US" sz="1300" i="0">
                <a:solidFill>
                  <a:srgbClr val="273239"/>
                </a:solidFill>
                <a:effectLst/>
                <a:latin typeface="Arial" panose="020B0604020202020204" pitchFamily="34" charset="0"/>
                <a:cs typeface="Arial" panose="020B0604020202020204" pitchFamily="34" charset="0"/>
              </a:rPr>
              <a:t> (and its subclasses) require a </a:t>
            </a:r>
            <a:r>
              <a:rPr lang="en-US" sz="1300" i="0" err="1">
                <a:solidFill>
                  <a:srgbClr val="273239"/>
                </a:solidFill>
                <a:effectLst/>
                <a:latin typeface="Arial" panose="020B0604020202020204" pitchFamily="34" charset="0"/>
                <a:cs typeface="Arial" panose="020B0604020202020204" pitchFamily="34" charset="0"/>
              </a:rPr>
              <a:t>max_length</a:t>
            </a:r>
            <a:r>
              <a:rPr lang="en-US" sz="1300" i="0">
                <a:solidFill>
                  <a:srgbClr val="273239"/>
                </a:solidFill>
                <a:effectLst/>
                <a:latin typeface="Arial" panose="020B0604020202020204" pitchFamily="34" charset="0"/>
                <a:cs typeface="Arial" panose="020B0604020202020204" pitchFamily="34" charset="0"/>
              </a:rPr>
              <a:t> argument which specifies the size of the VARCHAR database field used to store the data.</a:t>
            </a:r>
          </a:p>
          <a:p>
            <a:pPr marL="173736" indent="-173736">
              <a:lnSpc>
                <a:spcPct val="100000"/>
              </a:lnSpc>
              <a:spcBef>
                <a:spcPts val="414"/>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Here’s a quick summary of the most often-used ones:</a:t>
            </a:r>
          </a:p>
          <a:p>
            <a:pPr marL="354965" indent="-342900">
              <a:lnSpc>
                <a:spcPct val="100000"/>
              </a:lnSpc>
              <a:spcBef>
                <a:spcPts val="414"/>
              </a:spcBef>
              <a:buAutoNum type="arabicParenR"/>
              <a:tabLst>
                <a:tab pos="379095" algn="l"/>
                <a:tab pos="379730" algn="l"/>
              </a:tabLst>
            </a:pPr>
            <a:r>
              <a:rPr lang="en-US" sz="1300">
                <a:solidFill>
                  <a:srgbClr val="273239"/>
                </a:solidFill>
                <a:latin typeface="Arial" panose="020B0604020202020204" pitchFamily="34" charset="0"/>
                <a:cs typeface="Arial" panose="020B0604020202020204" pitchFamily="34" charset="0"/>
              </a:rPr>
              <a:t>null -If True, Django will store empty values as NULL in the database. Default is False.</a:t>
            </a:r>
          </a:p>
          <a:p>
            <a:pPr marL="354965" indent="-342900">
              <a:lnSpc>
                <a:spcPct val="100000"/>
              </a:lnSpc>
              <a:spcBef>
                <a:spcPts val="414"/>
              </a:spcBef>
              <a:buAutoNum type="arabicParenR"/>
              <a:tabLst>
                <a:tab pos="379095" algn="l"/>
                <a:tab pos="379730" algn="l"/>
              </a:tabLst>
            </a:pPr>
            <a:r>
              <a:rPr lang="en-US" sz="1300">
                <a:solidFill>
                  <a:srgbClr val="273239"/>
                </a:solidFill>
                <a:latin typeface="Arial" panose="020B0604020202020204" pitchFamily="34" charset="0"/>
                <a:cs typeface="Arial" panose="020B0604020202020204" pitchFamily="34" charset="0"/>
              </a:rPr>
              <a:t>blank -If True, the field is allowed to be blank. Default is False.</a:t>
            </a:r>
          </a:p>
          <a:p>
            <a:pPr marL="354965" indent="-342900">
              <a:lnSpc>
                <a:spcPct val="100000"/>
              </a:lnSpc>
              <a:spcBef>
                <a:spcPts val="414"/>
              </a:spcBef>
              <a:buAutoNum type="arabicParenR"/>
              <a:tabLst>
                <a:tab pos="379095" algn="l"/>
                <a:tab pos="379730" algn="l"/>
              </a:tabLst>
            </a:pPr>
            <a:r>
              <a:rPr lang="en-US" sz="1300">
                <a:solidFill>
                  <a:srgbClr val="273239"/>
                </a:solidFill>
                <a:latin typeface="Arial" panose="020B0604020202020204" pitchFamily="34" charset="0"/>
                <a:cs typeface="Arial" panose="020B0604020202020204" pitchFamily="34" charset="0"/>
              </a:rPr>
              <a:t>c</a:t>
            </a:r>
            <a:r>
              <a:rPr lang="en-US" sz="1300" i="0">
                <a:solidFill>
                  <a:srgbClr val="273239"/>
                </a:solidFill>
                <a:effectLst/>
                <a:latin typeface="Arial" panose="020B0604020202020204" pitchFamily="34" charset="0"/>
                <a:cs typeface="Arial" panose="020B0604020202020204" pitchFamily="34" charset="0"/>
              </a:rPr>
              <a:t>hoices- A sequence of 2-tuples to use as choices for this field. If this is given, the default form widget will be a select box instead of the standard text field and will limit choices to the choices given.</a:t>
            </a:r>
          </a:p>
          <a:p>
            <a:pPr marL="12065">
              <a:lnSpc>
                <a:spcPct val="100000"/>
              </a:lnSpc>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A choices list looks like this:</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YEAR_IN_SCHOOL_CHOICES = [</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('FR', 'Freshman'),</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('SO', 'Sophomore'),</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('JR', 'Junior'),</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('SR', 'Senior'),</a:t>
            </a:r>
          </a:p>
          <a:p>
            <a:pPr marL="12065">
              <a:lnSpc>
                <a:spcPct val="100000"/>
              </a:lnSpc>
              <a:spcBef>
                <a:spcPts val="414"/>
              </a:spcBef>
              <a:tabLst>
                <a:tab pos="379095" algn="l"/>
                <a:tab pos="379730" algn="l"/>
              </a:tabLst>
            </a:pPr>
            <a:r>
              <a:rPr lang="en-US" sz="1300">
                <a:solidFill>
                  <a:srgbClr val="273239"/>
                </a:solidFill>
                <a:latin typeface="Arial" panose="020B0604020202020204" pitchFamily="34" charset="0"/>
                <a:cs typeface="Arial" panose="020B0604020202020204" pitchFamily="34" charset="0"/>
              </a:rPr>
              <a:t> 				   ('GR', 'Graduate’), ]</a:t>
            </a:r>
            <a:endParaRPr lang="en-US" sz="1300" i="0">
              <a:solidFill>
                <a:srgbClr val="273239"/>
              </a:solidFill>
              <a:effectLst/>
              <a:latin typeface="Arial" panose="020B0604020202020204" pitchFamily="34" charset="0"/>
              <a:cs typeface="Arial" panose="020B0604020202020204" pitchFamily="34" charset="0"/>
            </a:endParaRPr>
          </a:p>
        </p:txBody>
      </p:sp>
      <p:sp>
        <p:nvSpPr>
          <p:cNvPr id="2" name="Google Shape;61;g5fab984687_2_0">
            <a:extLst>
              <a:ext uri="{FF2B5EF4-FFF2-40B4-BE49-F238E27FC236}">
                <a16:creationId xmlns:a16="http://schemas.microsoft.com/office/drawing/2014/main" id="{A458CBBA-FF57-3193-7D11-8738182EFA89}"/>
              </a:ext>
            </a:extLst>
          </p:cNvPr>
          <p:cNvSpPr txBox="1">
            <a:spLocks/>
          </p:cNvSpPr>
          <p:nvPr/>
        </p:nvSpPr>
        <p:spPr>
          <a:xfrm>
            <a:off x="151446" y="665162"/>
            <a:ext cx="39810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Fields options : -creating model Fields </a:t>
            </a:r>
          </a:p>
        </p:txBody>
      </p:sp>
    </p:spTree>
    <p:extLst>
      <p:ext uri="{BB962C8B-B14F-4D97-AF65-F5344CB8AC3E}">
        <p14:creationId xmlns:p14="http://schemas.microsoft.com/office/powerpoint/2010/main" val="1962414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8600" y="1121390"/>
            <a:ext cx="8607876" cy="3684982"/>
          </a:xfrm>
          <a:prstGeom prst="rect">
            <a:avLst/>
          </a:prstGeom>
        </p:spPr>
        <p:txBody>
          <a:bodyPr vert="horz" wrap="square" lIns="0" tIns="52704" rIns="0" bIns="0" rtlCol="0">
            <a:spAutoFit/>
          </a:bodyPr>
          <a:lstStyle/>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Once you’ve created your data models, Django automatically gives you a database-abstraction API that lets you create, retrieve, update and delete objects. we’ll refer to the following models</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from datetime import date</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from </a:t>
            </a:r>
            <a:r>
              <a:rPr lang="en-US" i="0" err="1">
                <a:solidFill>
                  <a:srgbClr val="273239"/>
                </a:solidFill>
                <a:effectLst/>
                <a:latin typeface="Arial" panose="020B0604020202020204" pitchFamily="34" charset="0"/>
                <a:cs typeface="Arial" panose="020B0604020202020204" pitchFamily="34" charset="0"/>
              </a:rPr>
              <a:t>django.db</a:t>
            </a:r>
            <a:r>
              <a:rPr lang="en-US" i="0">
                <a:solidFill>
                  <a:srgbClr val="273239"/>
                </a:solidFill>
                <a:effectLst/>
                <a:latin typeface="Arial" panose="020B0604020202020204" pitchFamily="34" charset="0"/>
                <a:cs typeface="Arial" panose="020B0604020202020204" pitchFamily="34" charset="0"/>
              </a:rPr>
              <a:t> import models</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class Blog(</a:t>
            </a:r>
            <a:r>
              <a:rPr lang="en-US" i="0" err="1">
                <a:solidFill>
                  <a:srgbClr val="273239"/>
                </a:solidFill>
                <a:effectLst/>
                <a:latin typeface="Arial" panose="020B0604020202020204" pitchFamily="34" charset="0"/>
                <a:cs typeface="Arial" panose="020B0604020202020204" pitchFamily="34" charset="0"/>
              </a:rPr>
              <a:t>models.Model</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name = </a:t>
            </a:r>
            <a:r>
              <a:rPr lang="en-US" i="0" err="1">
                <a:solidFill>
                  <a:srgbClr val="273239"/>
                </a:solidFill>
                <a:effectLst/>
                <a:latin typeface="Arial" panose="020B0604020202020204" pitchFamily="34" charset="0"/>
                <a:cs typeface="Arial" panose="020B0604020202020204" pitchFamily="34" charset="0"/>
              </a:rPr>
              <a:t>models.CharField</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max_length</a:t>
            </a:r>
            <a:r>
              <a:rPr lang="en-US" i="0">
                <a:solidFill>
                  <a:srgbClr val="273239"/>
                </a:solidFill>
                <a:effectLst/>
                <a:latin typeface="Arial" panose="020B0604020202020204" pitchFamily="34" charset="0"/>
                <a:cs typeface="Arial" panose="020B0604020202020204" pitchFamily="34" charset="0"/>
              </a:rPr>
              <a:t>=100)</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tagline = </a:t>
            </a:r>
            <a:r>
              <a:rPr lang="en-US" i="0" err="1">
                <a:solidFill>
                  <a:srgbClr val="273239"/>
                </a:solidFill>
                <a:effectLst/>
                <a:latin typeface="Arial" panose="020B0604020202020204" pitchFamily="34" charset="0"/>
                <a:cs typeface="Arial" panose="020B0604020202020204" pitchFamily="34" charset="0"/>
              </a:rPr>
              <a:t>models.TextField</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def __str__(self):</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return self.name</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class Author(</a:t>
            </a:r>
            <a:r>
              <a:rPr lang="en-US" i="0" err="1">
                <a:solidFill>
                  <a:srgbClr val="273239"/>
                </a:solidFill>
                <a:effectLst/>
                <a:latin typeface="Arial" panose="020B0604020202020204" pitchFamily="34" charset="0"/>
                <a:cs typeface="Arial" panose="020B0604020202020204" pitchFamily="34" charset="0"/>
              </a:rPr>
              <a:t>models.Model</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name = </a:t>
            </a:r>
            <a:r>
              <a:rPr lang="en-US" i="0" err="1">
                <a:solidFill>
                  <a:srgbClr val="273239"/>
                </a:solidFill>
                <a:effectLst/>
                <a:latin typeface="Arial" panose="020B0604020202020204" pitchFamily="34" charset="0"/>
                <a:cs typeface="Arial" panose="020B0604020202020204" pitchFamily="34" charset="0"/>
              </a:rPr>
              <a:t>models.CharField</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max_length</a:t>
            </a:r>
            <a:r>
              <a:rPr lang="en-US" i="0">
                <a:solidFill>
                  <a:srgbClr val="273239"/>
                </a:solidFill>
                <a:effectLst/>
                <a:latin typeface="Arial" panose="020B0604020202020204" pitchFamily="34" charset="0"/>
                <a:cs typeface="Arial" panose="020B0604020202020204" pitchFamily="34" charset="0"/>
              </a:rPr>
              <a:t>=200)</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email = </a:t>
            </a:r>
            <a:r>
              <a:rPr lang="en-US" i="0" err="1">
                <a:solidFill>
                  <a:srgbClr val="273239"/>
                </a:solidFill>
                <a:effectLst/>
                <a:latin typeface="Arial" panose="020B0604020202020204" pitchFamily="34" charset="0"/>
                <a:cs typeface="Arial" panose="020B0604020202020204" pitchFamily="34" charset="0"/>
              </a:rPr>
              <a:t>models.EmailField</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def __str__(self):</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return self.name</a:t>
            </a:r>
          </a:p>
        </p:txBody>
      </p:sp>
      <p:sp>
        <p:nvSpPr>
          <p:cNvPr id="2" name="Google Shape;61;g5fab984687_2_0">
            <a:extLst>
              <a:ext uri="{FF2B5EF4-FFF2-40B4-BE49-F238E27FC236}">
                <a16:creationId xmlns:a16="http://schemas.microsoft.com/office/drawing/2014/main" id="{B25D091E-4B1F-7C89-CE00-4422E7A21C7F}"/>
              </a:ext>
            </a:extLst>
          </p:cNvPr>
          <p:cNvSpPr txBox="1">
            <a:spLocks/>
          </p:cNvSpPr>
          <p:nvPr/>
        </p:nvSpPr>
        <p:spPr>
          <a:xfrm>
            <a:off x="151446" y="665162"/>
            <a:ext cx="39810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Making queries :create model </a:t>
            </a:r>
          </a:p>
        </p:txBody>
      </p:sp>
    </p:spTree>
    <p:extLst>
      <p:ext uri="{BB962C8B-B14F-4D97-AF65-F5344CB8AC3E}">
        <p14:creationId xmlns:p14="http://schemas.microsoft.com/office/powerpoint/2010/main" val="119498213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31892" y="1088905"/>
            <a:ext cx="8607876" cy="3202799"/>
          </a:xfrm>
          <a:prstGeom prst="rect">
            <a:avLst/>
          </a:prstGeom>
        </p:spPr>
        <p:txBody>
          <a:bodyPr vert="horz" wrap="square" lIns="0" tIns="52704" rIns="0" bIns="0" rtlCol="0">
            <a:spAutoFit/>
          </a:bodyPr>
          <a:lstStyle/>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class Entry(</a:t>
            </a:r>
            <a:r>
              <a:rPr lang="en-US" i="0" err="1">
                <a:solidFill>
                  <a:srgbClr val="273239"/>
                </a:solidFill>
                <a:effectLst/>
                <a:latin typeface="Arial" panose="020B0604020202020204" pitchFamily="34" charset="0"/>
                <a:cs typeface="Arial" panose="020B0604020202020204" pitchFamily="34" charset="0"/>
              </a:rPr>
              <a:t>models.Model</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blog = </a:t>
            </a:r>
            <a:r>
              <a:rPr lang="en-US" i="0" err="1">
                <a:solidFill>
                  <a:srgbClr val="273239"/>
                </a:solidFill>
                <a:effectLst/>
                <a:latin typeface="Arial" panose="020B0604020202020204" pitchFamily="34" charset="0"/>
                <a:cs typeface="Arial" panose="020B0604020202020204" pitchFamily="34" charset="0"/>
              </a:rPr>
              <a:t>models.ForeignKey</a:t>
            </a:r>
            <a:r>
              <a:rPr lang="en-US" i="0">
                <a:solidFill>
                  <a:srgbClr val="273239"/>
                </a:solidFill>
                <a:effectLst/>
                <a:latin typeface="Arial" panose="020B0604020202020204" pitchFamily="34" charset="0"/>
                <a:cs typeface="Arial" panose="020B0604020202020204" pitchFamily="34" charset="0"/>
              </a:rPr>
              <a:t>(Blog, </a:t>
            </a:r>
            <a:r>
              <a:rPr lang="en-US" i="0" err="1">
                <a:solidFill>
                  <a:srgbClr val="273239"/>
                </a:solidFill>
                <a:effectLst/>
                <a:latin typeface="Arial" panose="020B0604020202020204" pitchFamily="34" charset="0"/>
                <a:cs typeface="Arial" panose="020B0604020202020204" pitchFamily="34" charset="0"/>
              </a:rPr>
              <a:t>on_delete</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models.CASCADE</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headline = </a:t>
            </a:r>
            <a:r>
              <a:rPr lang="en-US" i="0" err="1">
                <a:solidFill>
                  <a:srgbClr val="273239"/>
                </a:solidFill>
                <a:effectLst/>
                <a:latin typeface="Arial" panose="020B0604020202020204" pitchFamily="34" charset="0"/>
                <a:cs typeface="Arial" panose="020B0604020202020204" pitchFamily="34" charset="0"/>
              </a:rPr>
              <a:t>models.CharField</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max_length</a:t>
            </a:r>
            <a:r>
              <a:rPr lang="en-US" i="0">
                <a:solidFill>
                  <a:srgbClr val="273239"/>
                </a:solidFill>
                <a:effectLst/>
                <a:latin typeface="Arial" panose="020B0604020202020204" pitchFamily="34" charset="0"/>
                <a:cs typeface="Arial" panose="020B0604020202020204" pitchFamily="34" charset="0"/>
              </a:rPr>
              <a:t>=255)</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t>
            </a:r>
            <a:r>
              <a:rPr lang="en-US" i="0" err="1">
                <a:solidFill>
                  <a:srgbClr val="273239"/>
                </a:solidFill>
                <a:effectLst/>
                <a:latin typeface="Arial" panose="020B0604020202020204" pitchFamily="34" charset="0"/>
                <a:cs typeface="Arial" panose="020B0604020202020204" pitchFamily="34" charset="0"/>
              </a:rPr>
              <a:t>body_text</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models.TextField</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t>
            </a:r>
            <a:r>
              <a:rPr lang="en-US" i="0" err="1">
                <a:solidFill>
                  <a:srgbClr val="273239"/>
                </a:solidFill>
                <a:effectLst/>
                <a:latin typeface="Arial" panose="020B0604020202020204" pitchFamily="34" charset="0"/>
                <a:cs typeface="Arial" panose="020B0604020202020204" pitchFamily="34" charset="0"/>
              </a:rPr>
              <a:t>pub_date</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models.DateField</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t>
            </a:r>
            <a:r>
              <a:rPr lang="en-US" i="0" err="1">
                <a:solidFill>
                  <a:srgbClr val="273239"/>
                </a:solidFill>
                <a:effectLst/>
                <a:latin typeface="Arial" panose="020B0604020202020204" pitchFamily="34" charset="0"/>
                <a:cs typeface="Arial" panose="020B0604020202020204" pitchFamily="34" charset="0"/>
              </a:rPr>
              <a:t>mod_date</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models.DateField</a:t>
            </a:r>
            <a:r>
              <a:rPr lang="en-US" i="0">
                <a:solidFill>
                  <a:srgbClr val="273239"/>
                </a:solidFill>
                <a:effectLst/>
                <a:latin typeface="Arial" panose="020B0604020202020204" pitchFamily="34" charset="0"/>
                <a:cs typeface="Arial" panose="020B0604020202020204" pitchFamily="34" charset="0"/>
              </a:rPr>
              <a:t>(default=</a:t>
            </a:r>
            <a:r>
              <a:rPr lang="en-US" i="0" err="1">
                <a:solidFill>
                  <a:srgbClr val="273239"/>
                </a:solidFill>
                <a:effectLst/>
                <a:latin typeface="Arial" panose="020B0604020202020204" pitchFamily="34" charset="0"/>
                <a:cs typeface="Arial" panose="020B0604020202020204" pitchFamily="34" charset="0"/>
              </a:rPr>
              <a:t>date.today</a:t>
            </a:r>
            <a:r>
              <a:rPr lang="en-US" i="0">
                <a:solidFill>
                  <a:srgbClr val="273239"/>
                </a:solidFill>
                <a:effectLst/>
                <a:latin typeface="Arial" panose="020B0604020202020204" pitchFamily="34" charset="0"/>
                <a:cs typeface="Arial" panose="020B0604020202020204" pitchFamily="34" charset="0"/>
              </a:rPr>
              <a:t>)</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authors = </a:t>
            </a:r>
            <a:r>
              <a:rPr lang="en-US" i="0" err="1">
                <a:solidFill>
                  <a:srgbClr val="273239"/>
                </a:solidFill>
                <a:effectLst/>
                <a:latin typeface="Arial" panose="020B0604020202020204" pitchFamily="34" charset="0"/>
                <a:cs typeface="Arial" panose="020B0604020202020204" pitchFamily="34" charset="0"/>
              </a:rPr>
              <a:t>models.ManyToManyField</a:t>
            </a:r>
            <a:r>
              <a:rPr lang="en-US" i="0">
                <a:solidFill>
                  <a:srgbClr val="273239"/>
                </a:solidFill>
                <a:effectLst/>
                <a:latin typeface="Arial" panose="020B0604020202020204" pitchFamily="34" charset="0"/>
                <a:cs typeface="Arial" panose="020B0604020202020204" pitchFamily="34" charset="0"/>
              </a:rPr>
              <a:t>(Author)</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t>
            </a:r>
            <a:r>
              <a:rPr lang="en-US" i="0" err="1">
                <a:solidFill>
                  <a:srgbClr val="273239"/>
                </a:solidFill>
                <a:effectLst/>
                <a:latin typeface="Arial" panose="020B0604020202020204" pitchFamily="34" charset="0"/>
                <a:cs typeface="Arial" panose="020B0604020202020204" pitchFamily="34" charset="0"/>
              </a:rPr>
              <a:t>number_of_comments</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models.IntegerField</a:t>
            </a:r>
            <a:r>
              <a:rPr lang="en-US" i="0">
                <a:solidFill>
                  <a:srgbClr val="273239"/>
                </a:solidFill>
                <a:effectLst/>
                <a:latin typeface="Arial" panose="020B0604020202020204" pitchFamily="34" charset="0"/>
                <a:cs typeface="Arial" panose="020B0604020202020204" pitchFamily="34" charset="0"/>
              </a:rPr>
              <a:t>(default=0)</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a:t>
            </a:r>
            <a:r>
              <a:rPr lang="en-US" i="0" err="1">
                <a:solidFill>
                  <a:srgbClr val="273239"/>
                </a:solidFill>
                <a:effectLst/>
                <a:latin typeface="Arial" panose="020B0604020202020204" pitchFamily="34" charset="0"/>
                <a:cs typeface="Arial" panose="020B0604020202020204" pitchFamily="34" charset="0"/>
              </a:rPr>
              <a:t>number_of_pingbacks</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models.IntegerField</a:t>
            </a:r>
            <a:r>
              <a:rPr lang="en-US" i="0">
                <a:solidFill>
                  <a:srgbClr val="273239"/>
                </a:solidFill>
                <a:effectLst/>
                <a:latin typeface="Arial" panose="020B0604020202020204" pitchFamily="34" charset="0"/>
                <a:cs typeface="Arial" panose="020B0604020202020204" pitchFamily="34" charset="0"/>
              </a:rPr>
              <a:t>(default=0)</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rating = </a:t>
            </a:r>
            <a:r>
              <a:rPr lang="en-US" i="0" err="1">
                <a:solidFill>
                  <a:srgbClr val="273239"/>
                </a:solidFill>
                <a:effectLst/>
                <a:latin typeface="Arial" panose="020B0604020202020204" pitchFamily="34" charset="0"/>
                <a:cs typeface="Arial" panose="020B0604020202020204" pitchFamily="34" charset="0"/>
              </a:rPr>
              <a:t>models.IntegerField</a:t>
            </a:r>
            <a:r>
              <a:rPr lang="en-US" i="0">
                <a:solidFill>
                  <a:srgbClr val="273239"/>
                </a:solidFill>
                <a:effectLst/>
                <a:latin typeface="Arial" panose="020B0604020202020204" pitchFamily="34" charset="0"/>
                <a:cs typeface="Arial" panose="020B0604020202020204" pitchFamily="34" charset="0"/>
              </a:rPr>
              <a:t>(default=5)</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def __str__(self):</a:t>
            </a:r>
          </a:p>
          <a:p>
            <a:pPr marL="469265" lvl="1">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return </a:t>
            </a:r>
            <a:r>
              <a:rPr lang="en-US" i="0" err="1">
                <a:solidFill>
                  <a:srgbClr val="273239"/>
                </a:solidFill>
                <a:effectLst/>
                <a:latin typeface="Arial" panose="020B0604020202020204" pitchFamily="34" charset="0"/>
                <a:cs typeface="Arial" panose="020B0604020202020204" pitchFamily="34" charset="0"/>
              </a:rPr>
              <a:t>self.headline</a:t>
            </a:r>
            <a:endParaRPr lang="en-US" i="0">
              <a:solidFill>
                <a:srgbClr val="273239"/>
              </a:solidFill>
              <a:effectLst/>
              <a:latin typeface="Arial" panose="020B0604020202020204" pitchFamily="34" charset="0"/>
              <a:cs typeface="Arial" panose="020B0604020202020204" pitchFamily="34" charset="0"/>
            </a:endParaRPr>
          </a:p>
        </p:txBody>
      </p:sp>
      <p:sp>
        <p:nvSpPr>
          <p:cNvPr id="2" name="Google Shape;61;g5fab984687_2_0">
            <a:extLst>
              <a:ext uri="{FF2B5EF4-FFF2-40B4-BE49-F238E27FC236}">
                <a16:creationId xmlns:a16="http://schemas.microsoft.com/office/drawing/2014/main" id="{B25D091E-4B1F-7C89-CE00-4422E7A21C7F}"/>
              </a:ext>
            </a:extLst>
          </p:cNvPr>
          <p:cNvSpPr txBox="1">
            <a:spLocks/>
          </p:cNvSpPr>
          <p:nvPr/>
        </p:nvSpPr>
        <p:spPr>
          <a:xfrm>
            <a:off x="151446" y="665162"/>
            <a:ext cx="39810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Making queries :create model </a:t>
            </a:r>
          </a:p>
        </p:txBody>
      </p:sp>
    </p:spTree>
    <p:extLst>
      <p:ext uri="{BB962C8B-B14F-4D97-AF65-F5344CB8AC3E}">
        <p14:creationId xmlns:p14="http://schemas.microsoft.com/office/powerpoint/2010/main" val="11939150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28600" y="1108215"/>
            <a:ext cx="8607876" cy="3315650"/>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A model class represents a database table, and an instance of that class represents a particular record in the database table.</a:t>
            </a:r>
          </a:p>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To create an object, instantiate it using keyword arguments to the model class, then call save() to save it to the database.</a:t>
            </a:r>
          </a:p>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Assuming models live in a file </a:t>
            </a:r>
            <a:r>
              <a:rPr lang="en-US" i="0" err="1">
                <a:solidFill>
                  <a:srgbClr val="273239"/>
                </a:solidFill>
                <a:effectLst/>
                <a:latin typeface="Arial" panose="020B0604020202020204" pitchFamily="34" charset="0"/>
                <a:cs typeface="Arial" panose="020B0604020202020204" pitchFamily="34" charset="0"/>
              </a:rPr>
              <a:t>mysite</a:t>
            </a:r>
            <a:r>
              <a:rPr lang="en-US" i="0">
                <a:solidFill>
                  <a:srgbClr val="273239"/>
                </a:solidFill>
                <a:effectLst/>
                <a:latin typeface="Arial" panose="020B0604020202020204" pitchFamily="34" charset="0"/>
                <a:cs typeface="Arial" panose="020B0604020202020204" pitchFamily="34" charset="0"/>
              </a:rPr>
              <a:t>/blog/models.py, here’s an example:</a:t>
            </a:r>
          </a:p>
          <a:p>
            <a:pPr marL="457200" lvl="1" indent="-173736">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&gt;&gt;&gt; from </a:t>
            </a:r>
            <a:r>
              <a:rPr lang="en-US" err="1">
                <a:solidFill>
                  <a:srgbClr val="273239"/>
                </a:solidFill>
                <a:latin typeface="Arial" panose="020B0604020202020204" pitchFamily="34" charset="0"/>
                <a:cs typeface="Arial" panose="020B0604020202020204" pitchFamily="34" charset="0"/>
              </a:rPr>
              <a:t>blog.models</a:t>
            </a:r>
            <a:r>
              <a:rPr lang="en-US">
                <a:solidFill>
                  <a:srgbClr val="273239"/>
                </a:solidFill>
                <a:latin typeface="Arial" panose="020B0604020202020204" pitchFamily="34" charset="0"/>
                <a:cs typeface="Arial" panose="020B0604020202020204" pitchFamily="34" charset="0"/>
              </a:rPr>
              <a:t> import Blog</a:t>
            </a:r>
          </a:p>
          <a:p>
            <a:pPr marL="457200" lvl="1" indent="-173736">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&gt;&gt;&gt; b = Blog(name='Beatles Blog', tagline='All the latest Beatles news.')</a:t>
            </a:r>
          </a:p>
          <a:p>
            <a:pPr marL="457200" lvl="1" indent="-173736">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&gt;&gt;&gt; </a:t>
            </a:r>
            <a:r>
              <a:rPr lang="en-US" err="1">
                <a:solidFill>
                  <a:srgbClr val="273239"/>
                </a:solidFill>
                <a:latin typeface="Arial" panose="020B0604020202020204" pitchFamily="34" charset="0"/>
                <a:cs typeface="Arial" panose="020B0604020202020204" pitchFamily="34" charset="0"/>
              </a:rPr>
              <a:t>b.save</a:t>
            </a:r>
            <a:r>
              <a:rPr lang="en-US">
                <a:solidFill>
                  <a:srgbClr val="273239"/>
                </a:solidFill>
                <a:latin typeface="Arial" panose="020B0604020202020204" pitchFamily="34" charset="0"/>
                <a:cs typeface="Arial" panose="020B0604020202020204" pitchFamily="34" charset="0"/>
              </a:rPr>
              <a:t>()</a:t>
            </a:r>
          </a:p>
          <a:p>
            <a:pPr marL="173736" lvl="1" indent="-173736">
              <a:spcBef>
                <a:spcPts val="414"/>
              </a:spcBef>
              <a:buFont typeface="Arial" panose="020B0604020202020204" pitchFamily="34" charset="0"/>
              <a:buChar char="•"/>
              <a:tabLst>
                <a:tab pos="379095" algn="l"/>
                <a:tab pos="379730" algn="l"/>
              </a:tabLst>
            </a:pPr>
            <a:endParaRPr lang="en-US">
              <a:solidFill>
                <a:srgbClr val="273239"/>
              </a:solidFill>
              <a:latin typeface="Arial" panose="020B0604020202020204" pitchFamily="34" charset="0"/>
              <a:cs typeface="Arial" panose="020B0604020202020204" pitchFamily="34" charset="0"/>
            </a:endParaRPr>
          </a:p>
          <a:p>
            <a:pPr marL="173736" lvl="1" indent="-173736">
              <a:spcBef>
                <a:spcPts val="414"/>
              </a:spcBef>
              <a:tabLst>
                <a:tab pos="379095" algn="l"/>
                <a:tab pos="379730" algn="l"/>
              </a:tabLst>
            </a:pPr>
            <a:r>
              <a:rPr lang="en-US">
                <a:solidFill>
                  <a:srgbClr val="273239"/>
                </a:solidFill>
                <a:latin typeface="Arial" panose="020B0604020202020204" pitchFamily="34" charset="0"/>
                <a:cs typeface="Arial" panose="020B0604020202020204" pitchFamily="34" charset="0"/>
              </a:rPr>
              <a:t>This performs an INSERT SQL statement behind the scenes. Django doesn’t hit the database until you explicitly call save().</a:t>
            </a:r>
          </a:p>
          <a:p>
            <a:pPr marL="173736" lvl="1" indent="-173736">
              <a:spcBef>
                <a:spcPts val="414"/>
              </a:spcBef>
              <a:tabLst>
                <a:tab pos="379095" algn="l"/>
                <a:tab pos="379730" algn="l"/>
              </a:tabLst>
            </a:pPr>
            <a:r>
              <a:rPr lang="en-US">
                <a:solidFill>
                  <a:srgbClr val="273239"/>
                </a:solidFill>
                <a:latin typeface="Arial" panose="020B0604020202020204" pitchFamily="34" charset="0"/>
                <a:cs typeface="Arial" panose="020B0604020202020204" pitchFamily="34" charset="0"/>
              </a:rPr>
              <a:t>The save() method has no return value.</a:t>
            </a:r>
          </a:p>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To create and save an object in a single step, use the create() method.</a:t>
            </a:r>
          </a:p>
        </p:txBody>
      </p:sp>
      <p:sp>
        <p:nvSpPr>
          <p:cNvPr id="2" name="Google Shape;61;g5fab984687_2_0">
            <a:extLst>
              <a:ext uri="{FF2B5EF4-FFF2-40B4-BE49-F238E27FC236}">
                <a16:creationId xmlns:a16="http://schemas.microsoft.com/office/drawing/2014/main" id="{72BD04D0-D52B-71D3-507B-C0FD5FA95E88}"/>
              </a:ext>
            </a:extLst>
          </p:cNvPr>
          <p:cNvSpPr txBox="1">
            <a:spLocks/>
          </p:cNvSpPr>
          <p:nvPr/>
        </p:nvSpPr>
        <p:spPr>
          <a:xfrm>
            <a:off x="151446" y="665162"/>
            <a:ext cx="39810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Making queries : Creating objects</a:t>
            </a:r>
          </a:p>
        </p:txBody>
      </p:sp>
      <p:sp>
        <p:nvSpPr>
          <p:cNvPr id="8" name="Rectangle 7">
            <a:extLst>
              <a:ext uri="{FF2B5EF4-FFF2-40B4-BE49-F238E27FC236}">
                <a16:creationId xmlns:a16="http://schemas.microsoft.com/office/drawing/2014/main" id="{B1E51D3C-4050-E9F6-C2E1-DF9087F8BA23}"/>
              </a:ext>
            </a:extLst>
          </p:cNvPr>
          <p:cNvSpPr/>
          <p:nvPr/>
        </p:nvSpPr>
        <p:spPr>
          <a:xfrm>
            <a:off x="396240" y="2346960"/>
            <a:ext cx="6263640" cy="89916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4765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9655"/>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Making queries : Saving changes to objects</a:t>
            </a:r>
          </a:p>
        </p:txBody>
      </p:sp>
      <p:sp>
        <p:nvSpPr>
          <p:cNvPr id="5" name="object 5"/>
          <p:cNvSpPr txBox="1"/>
          <p:nvPr/>
        </p:nvSpPr>
        <p:spPr>
          <a:xfrm>
            <a:off x="228600" y="1113770"/>
            <a:ext cx="8607876" cy="2833467"/>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To save changes to an object that’s already in the database, use save().</a:t>
            </a:r>
          </a:p>
          <a:p>
            <a:pPr marL="173736" indent="-173736">
              <a:lnSpc>
                <a:spcPct val="100000"/>
              </a:lnSpc>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Given a Blog instance b5 that has already been saved to the database, this example changes its name and updates its record in the database:</a:t>
            </a:r>
          </a:p>
          <a:p>
            <a:pPr marL="379095" indent="-367030">
              <a:lnSpc>
                <a:spcPct val="100000"/>
              </a:lnSpc>
              <a:spcBef>
                <a:spcPts val="414"/>
              </a:spcBef>
              <a:buFont typeface="Arial" panose="020B0604020202020204" pitchFamily="34" charset="0"/>
              <a:buChar char="•"/>
              <a:tabLst>
                <a:tab pos="379095" algn="l"/>
                <a:tab pos="379730" algn="l"/>
              </a:tabLst>
            </a:pPr>
            <a:endParaRPr lang="en-US">
              <a:solidFill>
                <a:srgbClr val="273239"/>
              </a:solidFill>
              <a:latin typeface="Arial" panose="020B0604020202020204" pitchFamily="34" charset="0"/>
              <a:cs typeface="Arial" panose="020B0604020202020204" pitchFamily="34" charset="0"/>
            </a:endParaRPr>
          </a:p>
          <a:p>
            <a:pPr marL="640715" lvl="1" indent="-171450">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&gt;&gt;&gt; b5.name = 'New name'</a:t>
            </a:r>
          </a:p>
          <a:p>
            <a:pPr marL="640715" lvl="1" indent="-171450">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&gt;&gt;&gt; b5.save()</a:t>
            </a:r>
          </a:p>
          <a:p>
            <a:pPr marL="379095" indent="-367030">
              <a:lnSpc>
                <a:spcPct val="100000"/>
              </a:lnSpc>
              <a:spcBef>
                <a:spcPts val="414"/>
              </a:spcBef>
              <a:buFont typeface="Arial" panose="020B0604020202020204" pitchFamily="34" charset="0"/>
              <a:buChar char="•"/>
              <a:tabLst>
                <a:tab pos="379095" algn="l"/>
                <a:tab pos="379730" algn="l"/>
              </a:tabLst>
            </a:pPr>
            <a:endParaRPr lang="en-US">
              <a:solidFill>
                <a:srgbClr val="273239"/>
              </a:solidFill>
              <a:latin typeface="Arial" panose="020B0604020202020204" pitchFamily="34" charset="0"/>
              <a:cs typeface="Arial" panose="020B0604020202020204" pitchFamily="34" charset="0"/>
            </a:endParaRPr>
          </a:p>
          <a:p>
            <a:pPr marL="173736" indent="-173736">
              <a:lnSpc>
                <a:spcPct val="100000"/>
              </a:lnSpc>
              <a:spcBef>
                <a:spcPts val="414"/>
              </a:spcBef>
              <a:buFont typeface="Arial" panose="020B0604020202020204" pitchFamily="34" charset="0"/>
              <a:buChar char="•"/>
              <a:tabLst>
                <a:tab pos="379095" algn="l"/>
                <a:tab pos="379730" algn="l"/>
              </a:tabLst>
            </a:pPr>
            <a:r>
              <a:rPr lang="en-US">
                <a:solidFill>
                  <a:srgbClr val="273239"/>
                </a:solidFill>
                <a:latin typeface="Arial" panose="020B0604020202020204" pitchFamily="34" charset="0"/>
                <a:cs typeface="Arial" panose="020B0604020202020204" pitchFamily="34" charset="0"/>
              </a:rPr>
              <a:t>This performs an UPDATE SQL statement behind the scenes. Django doesn’t hit the database until you explicitly call save().</a:t>
            </a:r>
          </a:p>
          <a:p>
            <a:pPr marL="379095" indent="-367030">
              <a:lnSpc>
                <a:spcPct val="100000"/>
              </a:lnSpc>
              <a:spcBef>
                <a:spcPts val="414"/>
              </a:spcBef>
              <a:buFont typeface="Arial" panose="020B0604020202020204" pitchFamily="34" charset="0"/>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379095" indent="-367030">
              <a:lnSpc>
                <a:spcPct val="100000"/>
              </a:lnSpc>
              <a:spcBef>
                <a:spcPts val="414"/>
              </a:spcBef>
              <a:buFont typeface="Arial" panose="020B0604020202020204" pitchFamily="34" charset="0"/>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080E9B3-F5F7-CA18-B3DC-20F2FCAA3955}"/>
              </a:ext>
            </a:extLst>
          </p:cNvPr>
          <p:cNvSpPr/>
          <p:nvPr/>
        </p:nvSpPr>
        <p:spPr>
          <a:xfrm>
            <a:off x="495300" y="1958340"/>
            <a:ext cx="3124200" cy="89916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15559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74574"/>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Making queries : Retrieving objects</a:t>
            </a:r>
          </a:p>
        </p:txBody>
      </p:sp>
      <p:sp>
        <p:nvSpPr>
          <p:cNvPr id="5" name="object 5"/>
          <p:cNvSpPr txBox="1"/>
          <p:nvPr/>
        </p:nvSpPr>
        <p:spPr>
          <a:xfrm>
            <a:off x="197708" y="1164086"/>
            <a:ext cx="8607876" cy="3043781"/>
          </a:xfrm>
          <a:prstGeom prst="rect">
            <a:avLst/>
          </a:prstGeom>
        </p:spPr>
        <p:txBody>
          <a:bodyPr vert="horz" wrap="square" lIns="0" tIns="52704" rIns="0" bIns="0" rtlCol="0" anchor="t">
            <a:spAutoFit/>
          </a:bodyPr>
          <a:lstStyle/>
          <a:p>
            <a:pPr marL="173355" indent="-173355">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rPr>
              <a:t>To retrieve objects from your database, construct a </a:t>
            </a:r>
            <a:r>
              <a:rPr lang="en-US" i="0" err="1">
                <a:solidFill>
                  <a:srgbClr val="273239"/>
                </a:solidFill>
                <a:effectLst/>
              </a:rPr>
              <a:t>QuerySet</a:t>
            </a:r>
            <a:r>
              <a:rPr lang="en-US" i="0">
                <a:solidFill>
                  <a:srgbClr val="273239"/>
                </a:solidFill>
                <a:effectLst/>
              </a:rPr>
              <a:t> via a Manager on your model class.</a:t>
            </a:r>
            <a:endParaRPr lang="en-US"/>
          </a:p>
          <a:p>
            <a:pPr marL="173355" indent="-173355">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rPr>
              <a:t>A </a:t>
            </a:r>
            <a:r>
              <a:rPr lang="en-US" i="0" err="1">
                <a:solidFill>
                  <a:srgbClr val="273239"/>
                </a:solidFill>
                <a:effectLst/>
              </a:rPr>
              <a:t>QuerySet</a:t>
            </a:r>
            <a:r>
              <a:rPr lang="en-US" i="0">
                <a:solidFill>
                  <a:srgbClr val="273239"/>
                </a:solidFill>
                <a:effectLst/>
              </a:rPr>
              <a:t> represents a collection of objects from your database. It can have zero, one or many filters. Filters narrow down the query results based on the given parameters. In SQL terms, a </a:t>
            </a:r>
            <a:r>
              <a:rPr lang="en-US" i="0" err="1">
                <a:solidFill>
                  <a:srgbClr val="273239"/>
                </a:solidFill>
                <a:effectLst/>
              </a:rPr>
              <a:t>QuerySet</a:t>
            </a:r>
            <a:r>
              <a:rPr lang="en-US" i="0">
                <a:solidFill>
                  <a:srgbClr val="273239"/>
                </a:solidFill>
                <a:effectLst/>
              </a:rPr>
              <a:t> equates to a SELECT statement, and a filter is a limiting clause such as WHERE or LIMIT.</a:t>
            </a:r>
          </a:p>
          <a:p>
            <a:pPr marL="173355" indent="-173355">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rPr>
              <a:t>You get a </a:t>
            </a:r>
            <a:r>
              <a:rPr lang="en-US" i="0" err="1">
                <a:solidFill>
                  <a:srgbClr val="273239"/>
                </a:solidFill>
                <a:effectLst/>
              </a:rPr>
              <a:t>QuerySet</a:t>
            </a:r>
            <a:r>
              <a:rPr lang="en-US" i="0">
                <a:solidFill>
                  <a:srgbClr val="273239"/>
                </a:solidFill>
                <a:effectLst/>
              </a:rPr>
              <a:t> by using your model’s Manager. Each model has at least one Manager, and it’s called objects by default. Access it directly via the model class, like so:</a:t>
            </a:r>
          </a:p>
          <a:p>
            <a:pPr marL="173355" lvl="1">
              <a:spcBef>
                <a:spcPts val="414"/>
              </a:spcBef>
              <a:tabLst>
                <a:tab pos="379095" algn="l"/>
                <a:tab pos="379730" algn="l"/>
              </a:tabLst>
            </a:pPr>
            <a:r>
              <a:rPr lang="en-US" sz="900" i="0">
                <a:solidFill>
                  <a:srgbClr val="273239"/>
                </a:solidFill>
                <a:effectLst/>
              </a:rPr>
              <a:t>&gt;&gt;&gt; </a:t>
            </a:r>
            <a:r>
              <a:rPr lang="en-US" sz="900" i="0" err="1">
                <a:solidFill>
                  <a:srgbClr val="273239"/>
                </a:solidFill>
                <a:effectLst/>
              </a:rPr>
              <a:t>Blog.objects</a:t>
            </a:r>
            <a:endParaRPr lang="en-US" sz="900" i="0">
              <a:solidFill>
                <a:srgbClr val="273239"/>
              </a:solidFill>
              <a:effectLst/>
            </a:endParaRPr>
          </a:p>
          <a:p>
            <a:pPr marL="173355" lvl="1">
              <a:spcBef>
                <a:spcPts val="414"/>
              </a:spcBef>
              <a:tabLst>
                <a:tab pos="379095" algn="l"/>
                <a:tab pos="379730" algn="l"/>
              </a:tabLst>
            </a:pPr>
            <a:r>
              <a:rPr lang="en-US" sz="900" i="0">
                <a:solidFill>
                  <a:srgbClr val="273239"/>
                </a:solidFill>
                <a:effectLst/>
              </a:rPr>
              <a:t>&lt;</a:t>
            </a:r>
            <a:r>
              <a:rPr lang="en-US" sz="900" i="0" err="1">
                <a:solidFill>
                  <a:srgbClr val="273239"/>
                </a:solidFill>
                <a:effectLst/>
              </a:rPr>
              <a:t>django.db.models.manager.Manager</a:t>
            </a:r>
            <a:r>
              <a:rPr lang="en-US" sz="900" i="0">
                <a:solidFill>
                  <a:srgbClr val="273239"/>
                </a:solidFill>
                <a:effectLst/>
              </a:rPr>
              <a:t> object at ...&gt;</a:t>
            </a:r>
          </a:p>
          <a:p>
            <a:pPr marL="173355" lvl="1">
              <a:spcBef>
                <a:spcPts val="414"/>
              </a:spcBef>
              <a:tabLst>
                <a:tab pos="379095" algn="l"/>
                <a:tab pos="379730" algn="l"/>
              </a:tabLst>
            </a:pPr>
            <a:r>
              <a:rPr lang="en-US" sz="900" i="0">
                <a:solidFill>
                  <a:srgbClr val="273239"/>
                </a:solidFill>
                <a:effectLst/>
              </a:rPr>
              <a:t>&gt;&gt;&gt; b = Blog(name='Foo', tagline='Bar')</a:t>
            </a:r>
          </a:p>
          <a:p>
            <a:pPr marL="173355" lvl="1">
              <a:spcBef>
                <a:spcPts val="414"/>
              </a:spcBef>
              <a:tabLst>
                <a:tab pos="379095" algn="l"/>
                <a:tab pos="379730" algn="l"/>
              </a:tabLst>
            </a:pPr>
            <a:r>
              <a:rPr lang="en-US" sz="900" i="0">
                <a:solidFill>
                  <a:srgbClr val="273239"/>
                </a:solidFill>
                <a:effectLst/>
              </a:rPr>
              <a:t>&gt;&gt;&gt; </a:t>
            </a:r>
            <a:r>
              <a:rPr lang="en-US" sz="900" i="0" err="1">
                <a:solidFill>
                  <a:srgbClr val="273239"/>
                </a:solidFill>
                <a:effectLst/>
              </a:rPr>
              <a:t>b.objects</a:t>
            </a:r>
            <a:endParaRPr lang="en-US" sz="900" i="0">
              <a:solidFill>
                <a:srgbClr val="273239"/>
              </a:solidFill>
              <a:effectLst/>
            </a:endParaRPr>
          </a:p>
          <a:p>
            <a:pPr marL="173355" lvl="1">
              <a:spcBef>
                <a:spcPts val="414"/>
              </a:spcBef>
              <a:tabLst>
                <a:tab pos="379095" algn="l"/>
                <a:tab pos="379730" algn="l"/>
              </a:tabLst>
            </a:pPr>
            <a:r>
              <a:rPr lang="en-US" sz="900" i="0">
                <a:solidFill>
                  <a:srgbClr val="273239"/>
                </a:solidFill>
                <a:effectLst/>
              </a:rPr>
              <a:t>Traceback:</a:t>
            </a:r>
          </a:p>
          <a:p>
            <a:pPr marL="173355" lvl="1">
              <a:spcBef>
                <a:spcPts val="414"/>
              </a:spcBef>
              <a:tabLst>
                <a:tab pos="379095" algn="l"/>
                <a:tab pos="379730" algn="l"/>
              </a:tabLst>
            </a:pPr>
            <a:r>
              <a:rPr lang="en-US" sz="900">
                <a:solidFill>
                  <a:srgbClr val="273239"/>
                </a:solidFill>
              </a:rPr>
              <a:t>   </a:t>
            </a:r>
            <a:r>
              <a:rPr lang="en-US" sz="900" i="0">
                <a:solidFill>
                  <a:srgbClr val="273239"/>
                </a:solidFill>
                <a:effectLst/>
              </a:rPr>
              <a:t> ...</a:t>
            </a:r>
          </a:p>
          <a:p>
            <a:pPr marL="173355" lvl="1">
              <a:spcBef>
                <a:spcPts val="414"/>
              </a:spcBef>
              <a:tabLst>
                <a:tab pos="379095" algn="l"/>
                <a:tab pos="379730" algn="l"/>
              </a:tabLst>
            </a:pPr>
            <a:r>
              <a:rPr lang="en-US" sz="900" i="0" err="1">
                <a:solidFill>
                  <a:srgbClr val="273239"/>
                </a:solidFill>
                <a:effectLst/>
              </a:rPr>
              <a:t>AttributeError</a:t>
            </a:r>
            <a:r>
              <a:rPr lang="en-US" sz="900" i="0">
                <a:solidFill>
                  <a:srgbClr val="273239"/>
                </a:solidFill>
                <a:effectLst/>
              </a:rPr>
              <a:t>: "Manager isn't accessible via Blog instances.“</a:t>
            </a:r>
          </a:p>
          <a:p>
            <a:pPr marL="183515" indent="-171450">
              <a:spcBef>
                <a:spcPts val="414"/>
              </a:spcBef>
              <a:buFont typeface="Arial" panose="020B0604020202020204" pitchFamily="34" charset="0"/>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4421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3608"/>
            <a:ext cx="8150676" cy="505267"/>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Making queries :</a:t>
            </a:r>
            <a:r>
              <a:rPr lang="en-US" sz="1600" b="1" i="0">
                <a:solidFill>
                  <a:srgbClr val="223366"/>
                </a:solidFill>
                <a:effectLst/>
                <a:latin typeface="Arial" panose="020B0604020202020204" pitchFamily="34" charset="0"/>
                <a:cs typeface="Arial" panose="020B0604020202020204" pitchFamily="34" charset="0"/>
              </a:rPr>
              <a:t> Retrieving specific objects with filters</a:t>
            </a:r>
            <a:br>
              <a:rPr lang="en-US" sz="1600" b="1" i="0">
                <a:solidFill>
                  <a:srgbClr val="223366"/>
                </a:solidFill>
                <a:effectLst/>
                <a:latin typeface="Arial" panose="020B0604020202020204" pitchFamily="34" charset="0"/>
                <a:cs typeface="Arial" panose="020B0604020202020204" pitchFamily="34" charset="0"/>
              </a:rPr>
            </a:br>
            <a:endParaRPr lang="en-IN" sz="1600" b="1" i="0">
              <a:solidFill>
                <a:srgbClr val="223366"/>
              </a:solidFill>
              <a:effectLst/>
              <a:latin typeface="Arial" panose="020B0604020202020204" pitchFamily="34" charset="0"/>
              <a:cs typeface="Arial" panose="020B0604020202020204" pitchFamily="34" charset="0"/>
            </a:endParaRPr>
          </a:p>
        </p:txBody>
      </p:sp>
      <p:sp>
        <p:nvSpPr>
          <p:cNvPr id="5" name="object 5"/>
          <p:cNvSpPr txBox="1"/>
          <p:nvPr/>
        </p:nvSpPr>
        <p:spPr>
          <a:xfrm>
            <a:off x="220980" y="1107507"/>
            <a:ext cx="8607876" cy="3618297"/>
          </a:xfrm>
          <a:prstGeom prst="rect">
            <a:avLst/>
          </a:prstGeom>
        </p:spPr>
        <p:txBody>
          <a:bodyPr vert="horz" wrap="square" lIns="0" tIns="52704" rIns="0" bIns="0" rtlCol="0">
            <a:spAutoFit/>
          </a:bodyPr>
          <a:lstStyle/>
          <a:p>
            <a:pPr marL="183515" indent="-171450">
              <a:lnSpc>
                <a:spcPct val="100000"/>
              </a:lnSpc>
              <a:spcBef>
                <a:spcPts val="414"/>
              </a:spcBef>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The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returned by all() describes all objects in the database table. Usually, though, you’ll need to select only a subset of the complete set of objects</a:t>
            </a:r>
            <a:r>
              <a:rPr lang="en-US" sz="1300">
                <a:solidFill>
                  <a:srgbClr val="273239"/>
                </a:solidFill>
                <a:latin typeface="Arial" panose="020B0604020202020204" pitchFamily="34" charset="0"/>
                <a:cs typeface="Arial" panose="020B0604020202020204" pitchFamily="34" charset="0"/>
              </a:rPr>
              <a:t>.</a:t>
            </a:r>
            <a:endParaRPr lang="en-US" sz="1300" i="0">
              <a:solidFill>
                <a:srgbClr val="273239"/>
              </a:solidFill>
              <a:effectLst/>
              <a:latin typeface="Arial" panose="020B0604020202020204" pitchFamily="34" charset="0"/>
              <a:cs typeface="Arial" panose="020B0604020202020204" pitchFamily="34" charset="0"/>
            </a:endParaRPr>
          </a:p>
          <a:p>
            <a:pPr marL="183515" indent="-171450">
              <a:lnSpc>
                <a:spcPct val="100000"/>
              </a:lnSpc>
              <a:spcBef>
                <a:spcPts val="414"/>
              </a:spcBef>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To create such a subset, you refine the initial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adding filter conditions. The two most common ways to refine a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are:</a:t>
            </a:r>
          </a:p>
          <a:p>
            <a:pPr marL="469265" lvl="1">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filter(**</a:t>
            </a:r>
            <a:r>
              <a:rPr lang="en-US" sz="1300" i="0" err="1">
                <a:solidFill>
                  <a:srgbClr val="273239"/>
                </a:solidFill>
                <a:effectLst/>
                <a:latin typeface="Arial" panose="020B0604020202020204" pitchFamily="34" charset="0"/>
                <a:cs typeface="Arial" panose="020B0604020202020204" pitchFamily="34" charset="0"/>
              </a:rPr>
              <a:t>kwargs</a:t>
            </a:r>
            <a:r>
              <a:rPr lang="en-US" sz="1300" i="0">
                <a:solidFill>
                  <a:srgbClr val="273239"/>
                </a:solidFill>
                <a:effectLst/>
                <a:latin typeface="Arial" panose="020B0604020202020204" pitchFamily="34" charset="0"/>
                <a:cs typeface="Arial" panose="020B0604020202020204" pitchFamily="34" charset="0"/>
              </a:rPr>
              <a:t>)</a:t>
            </a:r>
          </a:p>
          <a:p>
            <a:pPr marL="183515" indent="-171450">
              <a:lnSpc>
                <a:spcPct val="100000"/>
              </a:lnSpc>
              <a:spcBef>
                <a:spcPts val="414"/>
              </a:spcBef>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-Returns a new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containing objects that match the given lookup parameters.	</a:t>
            </a:r>
          </a:p>
          <a:p>
            <a:pPr marL="469265" lvl="1">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exclude(**</a:t>
            </a:r>
            <a:r>
              <a:rPr lang="en-US" sz="1300" i="0" err="1">
                <a:solidFill>
                  <a:srgbClr val="273239"/>
                </a:solidFill>
                <a:effectLst/>
                <a:latin typeface="Arial" panose="020B0604020202020204" pitchFamily="34" charset="0"/>
                <a:cs typeface="Arial" panose="020B0604020202020204" pitchFamily="34" charset="0"/>
              </a:rPr>
              <a:t>kwargs</a:t>
            </a:r>
            <a:r>
              <a:rPr lang="en-US" sz="1300"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-Returns a new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containing objects that do not match the given lookup parameters.</a:t>
            </a:r>
          </a:p>
          <a:p>
            <a:pPr marL="183515" indent="-171450">
              <a:lnSpc>
                <a:spcPct val="100000"/>
              </a:lnSpc>
              <a:spcBef>
                <a:spcPts val="414"/>
              </a:spcBef>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The lookup parameters (**</a:t>
            </a:r>
            <a:r>
              <a:rPr lang="en-US" sz="1300" i="0" err="1">
                <a:solidFill>
                  <a:srgbClr val="273239"/>
                </a:solidFill>
                <a:effectLst/>
                <a:latin typeface="Arial" panose="020B0604020202020204" pitchFamily="34" charset="0"/>
                <a:cs typeface="Arial" panose="020B0604020202020204" pitchFamily="34" charset="0"/>
              </a:rPr>
              <a:t>kwargs</a:t>
            </a:r>
            <a:r>
              <a:rPr lang="en-US" sz="1300" i="0">
                <a:solidFill>
                  <a:srgbClr val="273239"/>
                </a:solidFill>
                <a:effectLst/>
                <a:latin typeface="Arial" panose="020B0604020202020204" pitchFamily="34" charset="0"/>
                <a:cs typeface="Arial" panose="020B0604020202020204" pitchFamily="34" charset="0"/>
              </a:rPr>
              <a:t> in the above function definitions) should be in the format described in Field lookups below:</a:t>
            </a:r>
          </a:p>
          <a:p>
            <a:pPr marL="12065">
              <a:lnSpc>
                <a:spcPct val="100000"/>
              </a:lnSpc>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a:t>
            </a:r>
            <a:r>
              <a:rPr lang="en-US" sz="1300" b="1" i="0">
                <a:solidFill>
                  <a:srgbClr val="273239"/>
                </a:solidFill>
                <a:effectLst/>
                <a:latin typeface="Arial" panose="020B0604020202020204" pitchFamily="34" charset="0"/>
                <a:cs typeface="Arial" panose="020B0604020202020204" pitchFamily="34" charset="0"/>
              </a:rPr>
              <a:t>For example, </a:t>
            </a:r>
            <a:r>
              <a:rPr lang="en-US" sz="1300" i="0">
                <a:solidFill>
                  <a:srgbClr val="273239"/>
                </a:solidFill>
                <a:effectLst/>
                <a:latin typeface="Arial" panose="020B0604020202020204" pitchFamily="34" charset="0"/>
                <a:cs typeface="Arial" panose="020B0604020202020204" pitchFamily="34" charset="0"/>
              </a:rPr>
              <a:t>to get a </a:t>
            </a:r>
            <a:r>
              <a:rPr lang="en-US" sz="1300" i="0" err="1">
                <a:solidFill>
                  <a:srgbClr val="273239"/>
                </a:solidFill>
                <a:effectLst/>
                <a:latin typeface="Arial" panose="020B0604020202020204" pitchFamily="34" charset="0"/>
                <a:cs typeface="Arial" panose="020B0604020202020204" pitchFamily="34" charset="0"/>
              </a:rPr>
              <a:t>QuerySet</a:t>
            </a:r>
            <a:r>
              <a:rPr lang="en-US" sz="1300" i="0">
                <a:solidFill>
                  <a:srgbClr val="273239"/>
                </a:solidFill>
                <a:effectLst/>
                <a:latin typeface="Arial" panose="020B0604020202020204" pitchFamily="34" charset="0"/>
                <a:cs typeface="Arial" panose="020B0604020202020204" pitchFamily="34" charset="0"/>
              </a:rPr>
              <a:t> of blog entries from the year 2006, use filter() like so:</a:t>
            </a:r>
          </a:p>
          <a:p>
            <a:pPr marL="12065">
              <a:lnSpc>
                <a:spcPct val="100000"/>
              </a:lnSpc>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a:t>
            </a:r>
            <a:r>
              <a:rPr lang="en-US" sz="1300" b="1" i="0" err="1">
                <a:effectLst/>
                <a:latin typeface="Arial" panose="020B0604020202020204" pitchFamily="34" charset="0"/>
                <a:cs typeface="Arial" panose="020B0604020202020204" pitchFamily="34" charset="0"/>
              </a:rPr>
              <a:t>Entry.objects.filter</a:t>
            </a:r>
            <a:r>
              <a:rPr lang="en-US" sz="1300" b="1" i="0">
                <a:effectLst/>
                <a:latin typeface="Arial" panose="020B0604020202020204" pitchFamily="34" charset="0"/>
                <a:cs typeface="Arial" panose="020B0604020202020204" pitchFamily="34" charset="0"/>
              </a:rPr>
              <a:t>(</a:t>
            </a:r>
            <a:r>
              <a:rPr lang="en-US" sz="1300" b="1" i="0" err="1">
                <a:effectLst/>
                <a:latin typeface="Arial" panose="020B0604020202020204" pitchFamily="34" charset="0"/>
                <a:cs typeface="Arial" panose="020B0604020202020204" pitchFamily="34" charset="0"/>
              </a:rPr>
              <a:t>pub_date__year</a:t>
            </a:r>
            <a:r>
              <a:rPr lang="en-US" sz="1300" b="1" i="0">
                <a:effectLst/>
                <a:latin typeface="Arial" panose="020B0604020202020204" pitchFamily="34" charset="0"/>
                <a:cs typeface="Arial" panose="020B0604020202020204" pitchFamily="34" charset="0"/>
              </a:rPr>
              <a:t>=2006)</a:t>
            </a:r>
          </a:p>
          <a:p>
            <a:pPr marL="183515" indent="-171450">
              <a:lnSpc>
                <a:spcPct val="100000"/>
              </a:lnSpc>
              <a:spcBef>
                <a:spcPts val="414"/>
              </a:spcBef>
              <a:buFont typeface="Arial" panose="020B0604020202020204" pitchFamily="34" charset="0"/>
              <a:buChar char="•"/>
              <a:tabLst>
                <a:tab pos="379095" algn="l"/>
                <a:tab pos="379730" algn="l"/>
              </a:tabLst>
            </a:pPr>
            <a:endParaRPr lang="en-US" sz="1300" i="0">
              <a:solidFill>
                <a:srgbClr val="273239"/>
              </a:solidFill>
              <a:effectLst/>
              <a:latin typeface="Arial" panose="020B0604020202020204" pitchFamily="34" charset="0"/>
              <a:cs typeface="Arial" panose="020B0604020202020204" pitchFamily="34" charset="0"/>
            </a:endParaRPr>
          </a:p>
          <a:p>
            <a:pPr marL="183515" indent="-171450">
              <a:lnSpc>
                <a:spcPct val="100000"/>
              </a:lnSpc>
              <a:spcBef>
                <a:spcPts val="414"/>
              </a:spcBef>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With the default manager class, it is the same as:</a:t>
            </a:r>
          </a:p>
          <a:p>
            <a:pPr marL="12065">
              <a:lnSpc>
                <a:spcPct val="100000"/>
              </a:lnSpc>
              <a:spcBef>
                <a:spcPts val="414"/>
              </a:spcBef>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a:t>
            </a:r>
            <a:r>
              <a:rPr lang="en-US" sz="1300" b="1" i="0" err="1">
                <a:solidFill>
                  <a:srgbClr val="273239"/>
                </a:solidFill>
                <a:effectLst/>
                <a:latin typeface="Arial" panose="020B0604020202020204" pitchFamily="34" charset="0"/>
                <a:cs typeface="Arial" panose="020B0604020202020204" pitchFamily="34" charset="0"/>
              </a:rPr>
              <a:t>Entry.objects.all</a:t>
            </a:r>
            <a:r>
              <a:rPr lang="en-US" sz="1300" b="1" i="0">
                <a:solidFill>
                  <a:srgbClr val="273239"/>
                </a:solidFill>
                <a:effectLst/>
                <a:latin typeface="Arial" panose="020B0604020202020204" pitchFamily="34" charset="0"/>
                <a:cs typeface="Arial" panose="020B0604020202020204" pitchFamily="34" charset="0"/>
              </a:rPr>
              <a:t>().filter(</a:t>
            </a:r>
            <a:r>
              <a:rPr lang="en-US" sz="1300" b="1" i="0" err="1">
                <a:solidFill>
                  <a:srgbClr val="273239"/>
                </a:solidFill>
                <a:effectLst/>
                <a:latin typeface="Arial" panose="020B0604020202020204" pitchFamily="34" charset="0"/>
                <a:cs typeface="Arial" panose="020B0604020202020204" pitchFamily="34" charset="0"/>
              </a:rPr>
              <a:t>pub_date__year</a:t>
            </a:r>
            <a:r>
              <a:rPr lang="en-US" sz="1300" b="1" i="0">
                <a:solidFill>
                  <a:srgbClr val="273239"/>
                </a:solidFill>
                <a:effectLst/>
                <a:latin typeface="Arial" panose="020B0604020202020204" pitchFamily="34" charset="0"/>
                <a:cs typeface="Arial" panose="020B0604020202020204" pitchFamily="34" charset="0"/>
              </a:rPr>
              <a:t>=2006)</a:t>
            </a:r>
          </a:p>
        </p:txBody>
      </p:sp>
    </p:spTree>
    <p:extLst>
      <p:ext uri="{BB962C8B-B14F-4D97-AF65-F5344CB8AC3E}">
        <p14:creationId xmlns:p14="http://schemas.microsoft.com/office/powerpoint/2010/main" val="3580513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30121" y="773465"/>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Making queries :</a:t>
            </a:r>
            <a:r>
              <a:rPr lang="en-US" sz="1600" b="1" i="0">
                <a:solidFill>
                  <a:srgbClr val="223366"/>
                </a:solidFill>
                <a:effectLst/>
                <a:latin typeface="Arial" panose="020B0604020202020204" pitchFamily="34" charset="0"/>
                <a:cs typeface="Arial" panose="020B0604020202020204" pitchFamily="34" charset="0"/>
              </a:rPr>
              <a:t>Retrieving a single object with get()</a:t>
            </a:r>
            <a:r>
              <a:rPr lang="en-IN" sz="1600" b="1" i="0">
                <a:solidFill>
                  <a:srgbClr val="223366"/>
                </a:solidFill>
                <a:effectLst/>
                <a:latin typeface="Arial" panose="020B0604020202020204" pitchFamily="34" charset="0"/>
                <a:cs typeface="Arial" panose="020B0604020202020204" pitchFamily="34" charset="0"/>
              </a:rPr>
              <a:t> </a:t>
            </a:r>
          </a:p>
        </p:txBody>
      </p:sp>
      <p:sp>
        <p:nvSpPr>
          <p:cNvPr id="5" name="object 5"/>
          <p:cNvSpPr txBox="1"/>
          <p:nvPr/>
        </p:nvSpPr>
        <p:spPr>
          <a:xfrm>
            <a:off x="228600" y="1092267"/>
            <a:ext cx="8607876" cy="1766508"/>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filter() will always give you a </a:t>
            </a:r>
            <a:r>
              <a:rPr lang="en-US" i="0" err="1">
                <a:solidFill>
                  <a:srgbClr val="273239"/>
                </a:solidFill>
                <a:effectLst/>
                <a:latin typeface="Arial" panose="020B0604020202020204" pitchFamily="34" charset="0"/>
                <a:cs typeface="Arial" panose="020B0604020202020204" pitchFamily="34" charset="0"/>
              </a:rPr>
              <a:t>QuerySet</a:t>
            </a:r>
            <a:r>
              <a:rPr lang="en-US" i="0">
                <a:solidFill>
                  <a:srgbClr val="273239"/>
                </a:solidFill>
                <a:effectLst/>
                <a:latin typeface="Arial" panose="020B0604020202020204" pitchFamily="34" charset="0"/>
                <a:cs typeface="Arial" panose="020B0604020202020204" pitchFamily="34" charset="0"/>
              </a:rPr>
              <a:t>, even if only a single object matches the query - in this case, it will be a </a:t>
            </a:r>
            <a:r>
              <a:rPr lang="en-US" i="0" err="1">
                <a:solidFill>
                  <a:srgbClr val="273239"/>
                </a:solidFill>
                <a:effectLst/>
                <a:latin typeface="Arial" panose="020B0604020202020204" pitchFamily="34" charset="0"/>
                <a:cs typeface="Arial" panose="020B0604020202020204" pitchFamily="34" charset="0"/>
              </a:rPr>
              <a:t>QuerySet</a:t>
            </a:r>
            <a:r>
              <a:rPr lang="en-US" i="0">
                <a:solidFill>
                  <a:srgbClr val="273239"/>
                </a:solidFill>
                <a:effectLst/>
                <a:latin typeface="Arial" panose="020B0604020202020204" pitchFamily="34" charset="0"/>
                <a:cs typeface="Arial" panose="020B0604020202020204" pitchFamily="34" charset="0"/>
              </a:rPr>
              <a:t> containing a single element.</a:t>
            </a:r>
          </a:p>
          <a:p>
            <a:pPr marL="173736" indent="-173736">
              <a:lnSpc>
                <a:spcPct val="100000"/>
              </a:lnSpc>
              <a:spcBef>
                <a:spcPts val="414"/>
              </a:spcBef>
              <a:buFont typeface="Arial" panose="020B0604020202020204" pitchFamily="34" charset="0"/>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If you know there is only one object that matches your query, you can use the get() method on a Manager which returns the object directly:</a:t>
            </a:r>
          </a:p>
          <a:p>
            <a:pPr marL="173736" indent="-173736">
              <a:lnSpc>
                <a:spcPct val="100000"/>
              </a:lnSpc>
              <a:spcBef>
                <a:spcPts val="414"/>
              </a:spcBef>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83515" indent="-1714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&gt;&gt;&gt; </a:t>
            </a:r>
            <a:r>
              <a:rPr lang="en-US" i="0" err="1">
                <a:solidFill>
                  <a:srgbClr val="273239"/>
                </a:solidFill>
                <a:effectLst/>
                <a:latin typeface="Arial" panose="020B0604020202020204" pitchFamily="34" charset="0"/>
                <a:cs typeface="Arial" panose="020B0604020202020204" pitchFamily="34" charset="0"/>
              </a:rPr>
              <a:t>one_entry</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Entry.objects.get</a:t>
            </a:r>
            <a:r>
              <a:rPr lang="en-US" i="0">
                <a:solidFill>
                  <a:srgbClr val="273239"/>
                </a:solidFill>
                <a:effectLst/>
                <a:latin typeface="Arial" panose="020B0604020202020204" pitchFamily="34" charset="0"/>
                <a:cs typeface="Arial" panose="020B0604020202020204" pitchFamily="34" charset="0"/>
              </a:rPr>
              <a:t>(pk=1)</a:t>
            </a:r>
          </a:p>
        </p:txBody>
      </p:sp>
    </p:spTree>
    <p:extLst>
      <p:ext uri="{BB962C8B-B14F-4D97-AF65-F5344CB8AC3E}">
        <p14:creationId xmlns:p14="http://schemas.microsoft.com/office/powerpoint/2010/main" val="196630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71228"/>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Making queries : Limiting </a:t>
            </a:r>
            <a:r>
              <a:rPr lang="en-IN" sz="1600" b="1" i="0" err="1">
                <a:solidFill>
                  <a:srgbClr val="223366"/>
                </a:solidFill>
                <a:effectLst/>
                <a:latin typeface="Arial" panose="020B0604020202020204" pitchFamily="34" charset="0"/>
                <a:cs typeface="Arial" panose="020B0604020202020204" pitchFamily="34" charset="0"/>
              </a:rPr>
              <a:t>QuerySets</a:t>
            </a:r>
            <a:endParaRPr lang="en-IN" sz="1600" b="1" i="0">
              <a:solidFill>
                <a:srgbClr val="223366"/>
              </a:solidFill>
              <a:effectLst/>
              <a:latin typeface="Arial" panose="020B0604020202020204" pitchFamily="34" charset="0"/>
              <a:cs typeface="Arial" panose="020B0604020202020204" pitchFamily="34" charset="0"/>
            </a:endParaRPr>
          </a:p>
        </p:txBody>
      </p:sp>
      <p:sp>
        <p:nvSpPr>
          <p:cNvPr id="5" name="object 5"/>
          <p:cNvSpPr txBox="1"/>
          <p:nvPr/>
        </p:nvSpPr>
        <p:spPr>
          <a:xfrm>
            <a:off x="250853" y="1092267"/>
            <a:ext cx="8607876" cy="2351284"/>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Use a subset of Python’s array-slicing syntax to limit your </a:t>
            </a:r>
            <a:r>
              <a:rPr lang="en-US" sz="1400" i="0" err="1">
                <a:solidFill>
                  <a:srgbClr val="273239"/>
                </a:solidFill>
                <a:effectLst/>
                <a:latin typeface="Arial" panose="020B0604020202020204" pitchFamily="34" charset="0"/>
                <a:cs typeface="Arial" panose="020B0604020202020204" pitchFamily="34" charset="0"/>
              </a:rPr>
              <a:t>QuerySet</a:t>
            </a:r>
            <a:r>
              <a:rPr lang="en-US" sz="1400" i="0">
                <a:solidFill>
                  <a:srgbClr val="273239"/>
                </a:solidFill>
                <a:effectLst/>
                <a:latin typeface="Arial" panose="020B0604020202020204" pitchFamily="34" charset="0"/>
                <a:cs typeface="Arial" panose="020B0604020202020204" pitchFamily="34" charset="0"/>
              </a:rPr>
              <a:t> to a certain number of results. This is the equivalent of SQL’s LIMIT and OFFSET clauses.</a:t>
            </a:r>
          </a:p>
          <a:p>
            <a:pPr marL="173736" indent="-173736">
              <a:lnSpc>
                <a:spcPct val="100000"/>
              </a:lnSpc>
              <a:spcBef>
                <a:spcPts val="414"/>
              </a:spcBef>
              <a:buFont typeface="Arial" panose="020B0604020202020204" pitchFamily="34" charset="0"/>
              <a:buChar char="•"/>
              <a:tabLst>
                <a:tab pos="379095" algn="l"/>
                <a:tab pos="379730" algn="l"/>
              </a:tabLst>
            </a:pPr>
            <a:endParaRPr lang="en-US" sz="1400"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For example, this returns the first 5 objects (LIMIT 5):</a:t>
            </a:r>
          </a:p>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	&gt;&gt;&gt; </a:t>
            </a:r>
            <a:r>
              <a:rPr lang="en-US" sz="1400" i="0" err="1">
                <a:solidFill>
                  <a:srgbClr val="273239"/>
                </a:solidFill>
                <a:effectLst/>
                <a:latin typeface="Arial" panose="020B0604020202020204" pitchFamily="34" charset="0"/>
                <a:cs typeface="Arial" panose="020B0604020202020204" pitchFamily="34" charset="0"/>
              </a:rPr>
              <a:t>Entry.objects.all</a:t>
            </a:r>
            <a:r>
              <a:rPr lang="en-US" sz="1400" i="0">
                <a:solidFill>
                  <a:srgbClr val="273239"/>
                </a:solidFill>
                <a:effectLst/>
                <a:latin typeface="Arial" panose="020B0604020202020204" pitchFamily="34" charset="0"/>
                <a:cs typeface="Arial" panose="020B0604020202020204" pitchFamily="34" charset="0"/>
              </a:rPr>
              <a:t>()[:5]</a:t>
            </a:r>
          </a:p>
          <a:p>
            <a:pPr marL="173736" indent="-173736">
              <a:lnSpc>
                <a:spcPct val="100000"/>
              </a:lnSpc>
              <a:spcBef>
                <a:spcPts val="414"/>
              </a:spcBef>
              <a:buFont typeface="Arial" panose="020B0604020202020204" pitchFamily="34" charset="0"/>
              <a:buChar char="•"/>
              <a:tabLst>
                <a:tab pos="379095" algn="l"/>
                <a:tab pos="379730" algn="l"/>
              </a:tabLst>
            </a:pPr>
            <a:endParaRPr lang="en-US" sz="1400"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This returns the sixth through tenth objects (OFFSET 5 LIMIT 5):</a:t>
            </a:r>
          </a:p>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	&gt;&gt;&gt; </a:t>
            </a:r>
            <a:r>
              <a:rPr lang="en-US" sz="1400" i="0" err="1">
                <a:solidFill>
                  <a:srgbClr val="273239"/>
                </a:solidFill>
                <a:effectLst/>
                <a:latin typeface="Arial" panose="020B0604020202020204" pitchFamily="34" charset="0"/>
                <a:cs typeface="Arial" panose="020B0604020202020204" pitchFamily="34" charset="0"/>
              </a:rPr>
              <a:t>Entry.objects.all</a:t>
            </a:r>
            <a:r>
              <a:rPr lang="en-US" sz="1400" i="0">
                <a:solidFill>
                  <a:srgbClr val="273239"/>
                </a:solidFill>
                <a:effectLst/>
                <a:latin typeface="Arial" panose="020B0604020202020204" pitchFamily="34" charset="0"/>
                <a:cs typeface="Arial" panose="020B0604020202020204" pitchFamily="34" charset="0"/>
              </a:rPr>
              <a:t>()[5:10]</a:t>
            </a:r>
          </a:p>
          <a:p>
            <a:pPr marL="173736" indent="-173736">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Arial" panose="020B0604020202020204" pitchFamily="34" charset="0"/>
                <a:cs typeface="Arial" panose="020B0604020202020204" pitchFamily="34" charset="0"/>
              </a:rPr>
              <a:t>Negative indexing (i.e. </a:t>
            </a:r>
            <a:r>
              <a:rPr lang="en-US" sz="1400" i="0" err="1">
                <a:solidFill>
                  <a:srgbClr val="273239"/>
                </a:solidFill>
                <a:effectLst/>
                <a:latin typeface="Arial" panose="020B0604020202020204" pitchFamily="34" charset="0"/>
                <a:cs typeface="Arial" panose="020B0604020202020204" pitchFamily="34" charset="0"/>
              </a:rPr>
              <a:t>Entry.objects.all</a:t>
            </a:r>
            <a:r>
              <a:rPr lang="en-US" sz="1400" i="0">
                <a:solidFill>
                  <a:srgbClr val="273239"/>
                </a:solidFill>
                <a:effectLst/>
                <a:latin typeface="Arial" panose="020B0604020202020204" pitchFamily="34" charset="0"/>
                <a:cs typeface="Arial" panose="020B0604020202020204" pitchFamily="34" charset="0"/>
              </a:rPr>
              <a:t>()[-1]) is not supported</a:t>
            </a:r>
          </a:p>
        </p:txBody>
      </p:sp>
    </p:spTree>
    <p:extLst>
      <p:ext uri="{BB962C8B-B14F-4D97-AF65-F5344CB8AC3E}">
        <p14:creationId xmlns:p14="http://schemas.microsoft.com/office/powerpoint/2010/main" val="286020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1) Creating environment for Django project (Continued)</a:t>
            </a:r>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8" y="1357082"/>
            <a:ext cx="5626843" cy="1004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C) Install </a:t>
            </a:r>
            <a:r>
              <a:rPr lang="en-US" err="1"/>
              <a:t>pipenev</a:t>
            </a:r>
            <a:r>
              <a:rPr lang="en-US"/>
              <a:t> </a:t>
            </a:r>
          </a:p>
          <a:p>
            <a:pPr marL="173736" indent="-173736">
              <a:spcBef>
                <a:spcPts val="600"/>
              </a:spcBef>
              <a:buClr>
                <a:srgbClr val="223366"/>
              </a:buClr>
              <a:buFont typeface="Arial" panose="020B0604020202020204" pitchFamily="34" charset="0"/>
              <a:buChar char="•"/>
            </a:pPr>
            <a:r>
              <a:rPr lang="en-US"/>
              <a:t>&gt;   pip3 install </a:t>
            </a:r>
            <a:r>
              <a:rPr lang="en-US" err="1"/>
              <a:t>pipenv</a:t>
            </a:r>
            <a:r>
              <a:rPr lang="en-US"/>
              <a:t> </a:t>
            </a:r>
          </a:p>
        </p:txBody>
      </p:sp>
      <p:pic>
        <p:nvPicPr>
          <p:cNvPr id="4" name="Picture 3">
            <a:extLst>
              <a:ext uri="{FF2B5EF4-FFF2-40B4-BE49-F238E27FC236}">
                <a16:creationId xmlns:a16="http://schemas.microsoft.com/office/drawing/2014/main" id="{4B5B34F6-0518-C841-E3E8-10E416B81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029" y="1493556"/>
            <a:ext cx="5123698" cy="2881463"/>
          </a:xfrm>
          <a:prstGeom prst="rect">
            <a:avLst/>
          </a:prstGeom>
        </p:spPr>
      </p:pic>
    </p:spTree>
    <p:extLst>
      <p:ext uri="{BB962C8B-B14F-4D97-AF65-F5344CB8AC3E}">
        <p14:creationId xmlns:p14="http://schemas.microsoft.com/office/powerpoint/2010/main" val="40321041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66895" y="763608"/>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Performing raw SQL queries</a:t>
            </a:r>
          </a:p>
        </p:txBody>
      </p:sp>
      <p:sp>
        <p:nvSpPr>
          <p:cNvPr id="5" name="object 5"/>
          <p:cNvSpPr txBox="1"/>
          <p:nvPr/>
        </p:nvSpPr>
        <p:spPr>
          <a:xfrm>
            <a:off x="219067" y="1014636"/>
            <a:ext cx="8607876" cy="3797834"/>
          </a:xfrm>
          <a:prstGeom prst="rect">
            <a:avLst/>
          </a:prstGeom>
        </p:spPr>
        <p:txBody>
          <a:bodyPr vert="horz" wrap="square" lIns="0" tIns="52704" rIns="0" bIns="0" rtlCol="0">
            <a:spAutoFit/>
          </a:bodyPr>
          <a:lstStyle/>
          <a:p>
            <a:pPr marL="297815" indent="-285750">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Django gives you two ways of performing raw SQL queries: you can use </a:t>
            </a:r>
            <a:r>
              <a:rPr lang="en-US" sz="1400" i="0" err="1">
                <a:solidFill>
                  <a:srgbClr val="273239"/>
                </a:solidFill>
                <a:effectLst/>
                <a:latin typeface="+mj-lt"/>
              </a:rPr>
              <a:t>Manager.raw</a:t>
            </a:r>
            <a:r>
              <a:rPr lang="en-US" sz="1400" i="0">
                <a:solidFill>
                  <a:srgbClr val="273239"/>
                </a:solidFill>
                <a:effectLst/>
                <a:latin typeface="+mj-lt"/>
              </a:rPr>
              <a:t>() to perform raw queries and return model instances, or you can avoid the model layer entirely and execute custom SQL directly.</a:t>
            </a:r>
          </a:p>
          <a:p>
            <a:pPr marL="297815" indent="-285750">
              <a:lnSpc>
                <a:spcPct val="100000"/>
              </a:lnSpc>
              <a:spcBef>
                <a:spcPts val="414"/>
              </a:spcBef>
              <a:buFont typeface="Arial" panose="020B0604020202020204" pitchFamily="34" charset="0"/>
              <a:buChar char="•"/>
              <a:tabLst>
                <a:tab pos="379095" algn="l"/>
                <a:tab pos="379730" algn="l"/>
              </a:tabLst>
            </a:pPr>
            <a:endParaRPr lang="en-US" sz="1400" i="0">
              <a:solidFill>
                <a:srgbClr val="273239"/>
              </a:solidFill>
              <a:effectLst/>
              <a:latin typeface="+mj-lt"/>
            </a:endParaRPr>
          </a:p>
          <a:p>
            <a:pPr marL="297815" indent="-285750">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The raw() manager method can be used to perform raw SQL queries that return model instances:</a:t>
            </a:r>
          </a:p>
          <a:p>
            <a:pPr marL="12065">
              <a:lnSpc>
                <a:spcPct val="100000"/>
              </a:lnSpc>
              <a:spcBef>
                <a:spcPts val="414"/>
              </a:spcBef>
              <a:tabLst>
                <a:tab pos="379095" algn="l"/>
                <a:tab pos="379730" algn="l"/>
              </a:tabLst>
            </a:pPr>
            <a:r>
              <a:rPr lang="en-US" sz="1400" i="0">
                <a:solidFill>
                  <a:srgbClr val="273239"/>
                </a:solidFill>
                <a:effectLst/>
                <a:latin typeface="+mj-lt"/>
              </a:rPr>
              <a:t>			</a:t>
            </a:r>
            <a:r>
              <a:rPr lang="en-US" sz="1400" i="0" err="1">
                <a:solidFill>
                  <a:srgbClr val="273239"/>
                </a:solidFill>
                <a:effectLst/>
                <a:highlight>
                  <a:srgbClr val="C0C0C0"/>
                </a:highlight>
                <a:latin typeface="+mj-lt"/>
              </a:rPr>
              <a:t>Manager.raw</a:t>
            </a:r>
            <a:r>
              <a:rPr lang="en-US" sz="1400" i="0">
                <a:solidFill>
                  <a:srgbClr val="273239"/>
                </a:solidFill>
                <a:effectLst/>
                <a:highlight>
                  <a:srgbClr val="C0C0C0"/>
                </a:highlight>
                <a:latin typeface="+mj-lt"/>
              </a:rPr>
              <a:t>(</a:t>
            </a:r>
            <a:r>
              <a:rPr lang="en-US" sz="1400" i="0" err="1">
                <a:solidFill>
                  <a:srgbClr val="273239"/>
                </a:solidFill>
                <a:effectLst/>
                <a:highlight>
                  <a:srgbClr val="C0C0C0"/>
                </a:highlight>
                <a:latin typeface="+mj-lt"/>
              </a:rPr>
              <a:t>raw_query</a:t>
            </a:r>
            <a:r>
              <a:rPr lang="en-US" sz="1400" i="0">
                <a:solidFill>
                  <a:srgbClr val="273239"/>
                </a:solidFill>
                <a:effectLst/>
                <a:highlight>
                  <a:srgbClr val="C0C0C0"/>
                </a:highlight>
                <a:latin typeface="+mj-lt"/>
              </a:rPr>
              <a:t>, params=(), translations=None)</a:t>
            </a:r>
          </a:p>
          <a:p>
            <a:pPr marL="297815" indent="-285750">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This method takes a raw SQL query, executes it, and returns a </a:t>
            </a:r>
            <a:r>
              <a:rPr lang="en-US" sz="1400" i="0" err="1">
                <a:solidFill>
                  <a:srgbClr val="273239"/>
                </a:solidFill>
                <a:effectLst/>
                <a:latin typeface="+mj-lt"/>
              </a:rPr>
              <a:t>django.db.models.query.RawQuerySet</a:t>
            </a:r>
            <a:r>
              <a:rPr lang="en-US" sz="1400" i="0">
                <a:solidFill>
                  <a:srgbClr val="273239"/>
                </a:solidFill>
                <a:effectLst/>
                <a:latin typeface="+mj-lt"/>
              </a:rPr>
              <a:t> instance. This </a:t>
            </a:r>
            <a:r>
              <a:rPr lang="en-US" sz="1400" i="0" err="1">
                <a:solidFill>
                  <a:srgbClr val="273239"/>
                </a:solidFill>
                <a:effectLst/>
                <a:latin typeface="+mj-lt"/>
              </a:rPr>
              <a:t>RawQuerySet</a:t>
            </a:r>
            <a:r>
              <a:rPr lang="en-US" sz="1400" i="0">
                <a:solidFill>
                  <a:srgbClr val="273239"/>
                </a:solidFill>
                <a:effectLst/>
                <a:latin typeface="+mj-lt"/>
              </a:rPr>
              <a:t> instance can be iterated over like a normal </a:t>
            </a:r>
            <a:r>
              <a:rPr lang="en-US" sz="1400" i="0" err="1">
                <a:solidFill>
                  <a:srgbClr val="273239"/>
                </a:solidFill>
                <a:effectLst/>
                <a:latin typeface="+mj-lt"/>
              </a:rPr>
              <a:t>QuerySet</a:t>
            </a:r>
            <a:r>
              <a:rPr lang="en-US" sz="1400" i="0">
                <a:solidFill>
                  <a:srgbClr val="273239"/>
                </a:solidFill>
                <a:effectLst/>
                <a:latin typeface="+mj-lt"/>
              </a:rPr>
              <a:t> to provide object instances.</a:t>
            </a:r>
          </a:p>
          <a:p>
            <a:pPr marL="297815" indent="-285750">
              <a:lnSpc>
                <a:spcPct val="100000"/>
              </a:lnSpc>
              <a:spcBef>
                <a:spcPts val="414"/>
              </a:spcBef>
              <a:buFont typeface="Arial" panose="020B0604020202020204" pitchFamily="34" charset="0"/>
              <a:buChar char="•"/>
              <a:tabLst>
                <a:tab pos="379095" algn="l"/>
                <a:tab pos="379730" algn="l"/>
              </a:tabLst>
            </a:pPr>
            <a:endParaRPr lang="en-US" sz="1400">
              <a:solidFill>
                <a:srgbClr val="273239"/>
              </a:solidFill>
              <a:latin typeface="+mj-lt"/>
            </a:endParaRPr>
          </a:p>
          <a:p>
            <a:pPr marL="297815" indent="-285750">
              <a:lnSpc>
                <a:spcPct val="100000"/>
              </a:lnSpc>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This is best illustrated with an example. Suppose you have the following model:</a:t>
            </a:r>
          </a:p>
          <a:p>
            <a:pPr marL="755015" lvl="1" indent="-285750">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class Person(</a:t>
            </a:r>
            <a:r>
              <a:rPr lang="en-US" sz="1400" i="0" err="1">
                <a:solidFill>
                  <a:srgbClr val="273239"/>
                </a:solidFill>
                <a:effectLst/>
                <a:latin typeface="+mj-lt"/>
              </a:rPr>
              <a:t>models.Model</a:t>
            </a:r>
            <a:r>
              <a:rPr lang="en-US" sz="1400" i="0">
                <a:solidFill>
                  <a:srgbClr val="273239"/>
                </a:solidFill>
                <a:effectLst/>
                <a:latin typeface="+mj-lt"/>
              </a:rPr>
              <a:t>):</a:t>
            </a:r>
          </a:p>
          <a:p>
            <a:pPr marL="755015" lvl="1" indent="-285750">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    </a:t>
            </a:r>
            <a:r>
              <a:rPr lang="en-US" sz="1400" i="0" err="1">
                <a:solidFill>
                  <a:srgbClr val="273239"/>
                </a:solidFill>
                <a:effectLst/>
                <a:latin typeface="+mj-lt"/>
              </a:rPr>
              <a:t>first_name</a:t>
            </a:r>
            <a:r>
              <a:rPr lang="en-US" sz="1400" i="0">
                <a:solidFill>
                  <a:srgbClr val="273239"/>
                </a:solidFill>
                <a:effectLst/>
                <a:latin typeface="+mj-lt"/>
              </a:rPr>
              <a:t> = </a:t>
            </a:r>
            <a:r>
              <a:rPr lang="en-US" sz="1400" i="0" err="1">
                <a:solidFill>
                  <a:srgbClr val="273239"/>
                </a:solidFill>
                <a:effectLst/>
                <a:latin typeface="+mj-lt"/>
              </a:rPr>
              <a:t>models.CharField</a:t>
            </a:r>
            <a:r>
              <a:rPr lang="en-US" sz="1400" i="0">
                <a:solidFill>
                  <a:srgbClr val="273239"/>
                </a:solidFill>
                <a:effectLst/>
                <a:latin typeface="+mj-lt"/>
              </a:rPr>
              <a:t>(...)</a:t>
            </a:r>
          </a:p>
          <a:p>
            <a:pPr marL="755015" lvl="1" indent="-285750">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    </a:t>
            </a:r>
            <a:r>
              <a:rPr lang="en-US" sz="1400" i="0" err="1">
                <a:solidFill>
                  <a:srgbClr val="273239"/>
                </a:solidFill>
                <a:effectLst/>
                <a:latin typeface="+mj-lt"/>
              </a:rPr>
              <a:t>last_name</a:t>
            </a:r>
            <a:r>
              <a:rPr lang="en-US" sz="1400" i="0">
                <a:solidFill>
                  <a:srgbClr val="273239"/>
                </a:solidFill>
                <a:effectLst/>
                <a:latin typeface="+mj-lt"/>
              </a:rPr>
              <a:t> = </a:t>
            </a:r>
            <a:r>
              <a:rPr lang="en-US" sz="1400" i="0" err="1">
                <a:solidFill>
                  <a:srgbClr val="273239"/>
                </a:solidFill>
                <a:effectLst/>
                <a:latin typeface="+mj-lt"/>
              </a:rPr>
              <a:t>models.CharField</a:t>
            </a:r>
            <a:r>
              <a:rPr lang="en-US" sz="1400" i="0">
                <a:solidFill>
                  <a:srgbClr val="273239"/>
                </a:solidFill>
                <a:effectLst/>
                <a:latin typeface="+mj-lt"/>
              </a:rPr>
              <a:t>(...)</a:t>
            </a:r>
          </a:p>
          <a:p>
            <a:pPr marL="755015" lvl="1" indent="-285750">
              <a:spcBef>
                <a:spcPts val="414"/>
              </a:spcBef>
              <a:buFont typeface="Arial" panose="020B0604020202020204" pitchFamily="34" charset="0"/>
              <a:buChar char="•"/>
              <a:tabLst>
                <a:tab pos="379095" algn="l"/>
                <a:tab pos="379730" algn="l"/>
              </a:tabLst>
            </a:pPr>
            <a:r>
              <a:rPr lang="en-US" sz="1400" i="0">
                <a:solidFill>
                  <a:srgbClr val="273239"/>
                </a:solidFill>
                <a:effectLst/>
                <a:latin typeface="+mj-lt"/>
              </a:rPr>
              <a:t>    </a:t>
            </a:r>
            <a:r>
              <a:rPr lang="en-US" sz="1400" i="0" err="1">
                <a:solidFill>
                  <a:srgbClr val="273239"/>
                </a:solidFill>
                <a:effectLst/>
                <a:latin typeface="+mj-lt"/>
              </a:rPr>
              <a:t>birth_date</a:t>
            </a:r>
            <a:r>
              <a:rPr lang="en-US" sz="1400" i="0">
                <a:solidFill>
                  <a:srgbClr val="273239"/>
                </a:solidFill>
                <a:effectLst/>
                <a:latin typeface="+mj-lt"/>
              </a:rPr>
              <a:t> = </a:t>
            </a:r>
            <a:r>
              <a:rPr lang="en-US" sz="1400" i="0" err="1">
                <a:solidFill>
                  <a:srgbClr val="273239"/>
                </a:solidFill>
                <a:effectLst/>
                <a:latin typeface="+mj-lt"/>
              </a:rPr>
              <a:t>models.DateField</a:t>
            </a:r>
            <a:r>
              <a:rPr lang="en-US" sz="1400" i="0">
                <a:solidFill>
                  <a:srgbClr val="273239"/>
                </a:solidFill>
                <a:effectLst/>
                <a:latin typeface="+mj-lt"/>
              </a:rPr>
              <a:t>(...)</a:t>
            </a:r>
          </a:p>
        </p:txBody>
      </p:sp>
      <p:sp>
        <p:nvSpPr>
          <p:cNvPr id="7" name="Rectangle 6">
            <a:extLst>
              <a:ext uri="{FF2B5EF4-FFF2-40B4-BE49-F238E27FC236}">
                <a16:creationId xmlns:a16="http://schemas.microsoft.com/office/drawing/2014/main" id="{5651BBF1-183B-4A8B-A0C1-7EC76ECCAEA4}"/>
              </a:ext>
            </a:extLst>
          </p:cNvPr>
          <p:cNvSpPr/>
          <p:nvPr/>
        </p:nvSpPr>
        <p:spPr>
          <a:xfrm>
            <a:off x="621632" y="3740176"/>
            <a:ext cx="3380878" cy="10156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912575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677BC4-6B4F-457D-ABFA-8366541EB902}"/>
              </a:ext>
            </a:extLst>
          </p:cNvPr>
          <p:cNvSpPr/>
          <p:nvPr/>
        </p:nvSpPr>
        <p:spPr>
          <a:xfrm>
            <a:off x="990600" y="1390650"/>
            <a:ext cx="51816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object 4"/>
          <p:cNvSpPr txBox="1">
            <a:spLocks noGrp="1"/>
          </p:cNvSpPr>
          <p:nvPr>
            <p:ph type="title"/>
          </p:nvPr>
        </p:nvSpPr>
        <p:spPr>
          <a:xfrm>
            <a:off x="266895" y="767314"/>
            <a:ext cx="8150676" cy="259045"/>
          </a:xfrm>
          <a:prstGeom prst="rect">
            <a:avLst/>
          </a:prstGeom>
        </p:spPr>
        <p:txBody>
          <a:bodyPr vert="horz" wrap="square" lIns="0" tIns="12700" rIns="0" bIns="0" rtlCol="0">
            <a:spAutoFit/>
          </a:bodyPr>
          <a:lstStyle/>
          <a:p>
            <a:pPr algn="l" fontAlgn="base"/>
            <a:r>
              <a:rPr lang="en-IN" sz="1600" b="1" i="0">
                <a:solidFill>
                  <a:srgbClr val="223366"/>
                </a:solidFill>
                <a:effectLst/>
                <a:latin typeface="Arial" panose="020B0604020202020204" pitchFamily="34" charset="0"/>
                <a:cs typeface="Arial" panose="020B0604020202020204" pitchFamily="34" charset="0"/>
              </a:rPr>
              <a:t>Performing raw SQL queries (Continued)</a:t>
            </a:r>
          </a:p>
        </p:txBody>
      </p:sp>
      <p:sp>
        <p:nvSpPr>
          <p:cNvPr id="5" name="object 5"/>
          <p:cNvSpPr txBox="1"/>
          <p:nvPr/>
        </p:nvSpPr>
        <p:spPr>
          <a:xfrm>
            <a:off x="266895" y="1103720"/>
            <a:ext cx="8607876" cy="2812949"/>
          </a:xfrm>
          <a:prstGeom prst="rect">
            <a:avLst/>
          </a:prstGeom>
        </p:spPr>
        <p:txBody>
          <a:bodyPr vert="horz" wrap="square" lIns="0" tIns="52704" rIns="0" bIns="0" rtlCol="0" anchor="t">
            <a:spAutoFit/>
          </a:bodyPr>
          <a:lstStyle/>
          <a:p>
            <a:pPr marL="173355" indent="-173355">
              <a:lnSpc>
                <a:spcPct val="100000"/>
              </a:lnSpc>
              <a:spcBef>
                <a:spcPts val="414"/>
              </a:spcBef>
              <a:buFont typeface="Arial" panose="020B0604020202020204" pitchFamily="34" charset="0"/>
              <a:buChar char="•"/>
              <a:tabLst>
                <a:tab pos="379095" algn="l"/>
                <a:tab pos="379730" algn="l"/>
              </a:tabLst>
            </a:pPr>
            <a:r>
              <a:rPr lang="en-US" sz="1400" b="0" i="0">
                <a:solidFill>
                  <a:srgbClr val="0C3C26"/>
                </a:solidFill>
                <a:effectLst/>
              </a:rPr>
              <a:t>You could then execute custom SQL like so:</a:t>
            </a:r>
          </a:p>
          <a:p>
            <a:pPr marL="926465" lvl="2">
              <a:spcBef>
                <a:spcPts val="414"/>
              </a:spcBef>
              <a:tabLst>
                <a:tab pos="379095" algn="l"/>
                <a:tab pos="379730" algn="l"/>
              </a:tabLst>
            </a:pPr>
            <a:r>
              <a:rPr lang="en-US" sz="1200" i="0">
                <a:solidFill>
                  <a:srgbClr val="273239"/>
                </a:solidFill>
                <a:effectLst/>
              </a:rPr>
              <a:t>&gt;&gt;&gt; for p in </a:t>
            </a:r>
            <a:r>
              <a:rPr lang="en-US" sz="1200" i="0" err="1">
                <a:solidFill>
                  <a:srgbClr val="273239"/>
                </a:solidFill>
                <a:effectLst/>
              </a:rPr>
              <a:t>Person.objects.raw</a:t>
            </a:r>
            <a:r>
              <a:rPr lang="en-US" sz="1200" i="0">
                <a:solidFill>
                  <a:srgbClr val="273239"/>
                </a:solidFill>
                <a:effectLst/>
              </a:rPr>
              <a:t>('SELECT * FROM </a:t>
            </a:r>
            <a:r>
              <a:rPr lang="en-US" sz="1200" i="0" err="1">
                <a:solidFill>
                  <a:srgbClr val="273239"/>
                </a:solidFill>
                <a:effectLst/>
              </a:rPr>
              <a:t>myapp_person</a:t>
            </a:r>
            <a:r>
              <a:rPr lang="en-US" sz="1200" i="0">
                <a:solidFill>
                  <a:srgbClr val="273239"/>
                </a:solidFill>
                <a:effectLst/>
              </a:rPr>
              <a:t>'):</a:t>
            </a:r>
          </a:p>
          <a:p>
            <a:pPr marL="926465" lvl="2">
              <a:spcBef>
                <a:spcPts val="414"/>
              </a:spcBef>
              <a:tabLst>
                <a:tab pos="379095" algn="l"/>
                <a:tab pos="379730" algn="l"/>
              </a:tabLst>
            </a:pPr>
            <a:r>
              <a:rPr lang="en-US" sz="1200" i="0">
                <a:solidFill>
                  <a:srgbClr val="273239"/>
                </a:solidFill>
                <a:effectLst/>
              </a:rPr>
              <a:t>...</a:t>
            </a:r>
            <a:r>
              <a:rPr lang="en-US" sz="1200">
                <a:solidFill>
                  <a:srgbClr val="273239"/>
                </a:solidFill>
              </a:rPr>
              <a:t>    </a:t>
            </a:r>
            <a:r>
              <a:rPr lang="en-US" sz="1200" i="0">
                <a:solidFill>
                  <a:srgbClr val="273239"/>
                </a:solidFill>
                <a:effectLst/>
              </a:rPr>
              <a:t> print(p)</a:t>
            </a:r>
          </a:p>
          <a:p>
            <a:pPr marL="926465" lvl="2">
              <a:spcBef>
                <a:spcPts val="414"/>
              </a:spcBef>
              <a:tabLst>
                <a:tab pos="379095" algn="l"/>
                <a:tab pos="379730" algn="l"/>
              </a:tabLst>
            </a:pPr>
            <a:r>
              <a:rPr lang="en-US" sz="1200" i="0">
                <a:solidFill>
                  <a:srgbClr val="273239"/>
                </a:solidFill>
                <a:effectLst/>
              </a:rPr>
              <a:t>John Smith</a:t>
            </a:r>
          </a:p>
          <a:p>
            <a:pPr marL="926465" lvl="2">
              <a:spcBef>
                <a:spcPts val="414"/>
              </a:spcBef>
              <a:tabLst>
                <a:tab pos="379095" algn="l"/>
                <a:tab pos="379730" algn="l"/>
              </a:tabLst>
            </a:pPr>
            <a:r>
              <a:rPr lang="en-US" sz="1200" i="0">
                <a:solidFill>
                  <a:srgbClr val="273239"/>
                </a:solidFill>
                <a:effectLst/>
              </a:rPr>
              <a:t>Jane Jones</a:t>
            </a:r>
          </a:p>
          <a:p>
            <a:pPr marL="926465" lvl="2">
              <a:spcBef>
                <a:spcPts val="414"/>
              </a:spcBef>
              <a:tabLst>
                <a:tab pos="379095" algn="l"/>
                <a:tab pos="379730" algn="l"/>
              </a:tabLst>
            </a:pPr>
            <a:endParaRPr lang="en-US" sz="1400">
              <a:solidFill>
                <a:srgbClr val="273239"/>
              </a:solidFill>
            </a:endParaRPr>
          </a:p>
          <a:p>
            <a:pPr marL="469265" lvl="1">
              <a:spcBef>
                <a:spcPts val="414"/>
              </a:spcBef>
              <a:tabLst>
                <a:tab pos="379095" algn="l"/>
                <a:tab pos="379730" algn="l"/>
              </a:tabLst>
            </a:pPr>
            <a:r>
              <a:rPr lang="en-US">
                <a:solidFill>
                  <a:srgbClr val="273239"/>
                </a:solidFill>
              </a:rPr>
              <a:t> </a:t>
            </a:r>
            <a:r>
              <a:rPr lang="en-US" sz="1400">
                <a:solidFill>
                  <a:srgbClr val="273239"/>
                </a:solidFill>
              </a:rPr>
              <a:t>it’s exactly the same as running </a:t>
            </a:r>
            <a:r>
              <a:rPr lang="en-US" sz="1400" err="1">
                <a:solidFill>
                  <a:srgbClr val="273239"/>
                </a:solidFill>
              </a:rPr>
              <a:t>Person.objects.all</a:t>
            </a:r>
            <a:r>
              <a:rPr lang="en-US" sz="1400">
                <a:solidFill>
                  <a:srgbClr val="273239"/>
                </a:solidFill>
              </a:rPr>
              <a:t>().</a:t>
            </a:r>
            <a:r>
              <a:rPr lang="en-US">
                <a:solidFill>
                  <a:srgbClr val="273239"/>
                </a:solidFill>
              </a:rPr>
              <a:t> </a:t>
            </a:r>
            <a:endParaRPr lang="en-US" sz="1400">
              <a:solidFill>
                <a:srgbClr val="273239"/>
              </a:solidFill>
            </a:endParaRPr>
          </a:p>
          <a:p>
            <a:pPr marL="173355" indent="-173355">
              <a:spcBef>
                <a:spcPts val="414"/>
              </a:spcBef>
              <a:buFont typeface="Arial" panose="020B0604020202020204" pitchFamily="34" charset="0"/>
              <a:buChar char="•"/>
              <a:tabLst>
                <a:tab pos="379095" algn="l"/>
                <a:tab pos="379730" algn="l"/>
              </a:tabLst>
            </a:pPr>
            <a:r>
              <a:rPr lang="en-US" sz="1400" b="1">
                <a:solidFill>
                  <a:srgbClr val="273239"/>
                </a:solidFill>
              </a:rPr>
              <a:t>Index lookups:</a:t>
            </a:r>
          </a:p>
          <a:p>
            <a:pPr marL="173355" indent="-173355">
              <a:spcBef>
                <a:spcPts val="414"/>
              </a:spcBef>
              <a:buFont typeface="Arial" panose="020B0604020202020204" pitchFamily="34" charset="0"/>
              <a:buChar char="•"/>
              <a:tabLst>
                <a:tab pos="379095" algn="l"/>
                <a:tab pos="379730" algn="l"/>
              </a:tabLst>
            </a:pPr>
            <a:r>
              <a:rPr lang="en-US" sz="1400">
                <a:solidFill>
                  <a:srgbClr val="273239"/>
                </a:solidFill>
              </a:rPr>
              <a:t>raw() supports indexing, so if you need only the first result you can write:</a:t>
            </a:r>
          </a:p>
          <a:p>
            <a:pPr marL="173355" indent="-173355">
              <a:spcBef>
                <a:spcPts val="414"/>
              </a:spcBef>
              <a:tabLst>
                <a:tab pos="379095" algn="l"/>
                <a:tab pos="379730" algn="l"/>
              </a:tabLst>
            </a:pPr>
            <a:r>
              <a:rPr lang="en-US" sz="1400">
                <a:solidFill>
                  <a:srgbClr val="273239"/>
                </a:solidFill>
              </a:rPr>
              <a:t>	&gt;&gt;&gt; </a:t>
            </a:r>
            <a:r>
              <a:rPr lang="en-US" sz="1400" err="1">
                <a:solidFill>
                  <a:srgbClr val="273239"/>
                </a:solidFill>
              </a:rPr>
              <a:t>first_person</a:t>
            </a:r>
            <a:r>
              <a:rPr lang="en-US" sz="1400">
                <a:solidFill>
                  <a:srgbClr val="273239"/>
                </a:solidFill>
              </a:rPr>
              <a:t> = </a:t>
            </a:r>
            <a:r>
              <a:rPr lang="en-US" sz="1400" err="1">
                <a:solidFill>
                  <a:srgbClr val="273239"/>
                </a:solidFill>
              </a:rPr>
              <a:t>Person.objects.raw</a:t>
            </a:r>
            <a:r>
              <a:rPr lang="en-US" sz="1400">
                <a:solidFill>
                  <a:srgbClr val="273239"/>
                </a:solidFill>
              </a:rPr>
              <a:t>('SELECT * FROM </a:t>
            </a:r>
            <a:r>
              <a:rPr lang="en-US" sz="1400" err="1">
                <a:solidFill>
                  <a:srgbClr val="273239"/>
                </a:solidFill>
              </a:rPr>
              <a:t>myapp_person</a:t>
            </a:r>
            <a:r>
              <a:rPr lang="en-US" sz="1400">
                <a:solidFill>
                  <a:srgbClr val="273239"/>
                </a:solidFill>
              </a:rPr>
              <a:t>')[0]</a:t>
            </a:r>
          </a:p>
          <a:p>
            <a:pPr marL="12065">
              <a:spcBef>
                <a:spcPts val="414"/>
              </a:spcBef>
              <a:tabLst>
                <a:tab pos="379095" algn="l"/>
                <a:tab pos="379730" algn="l"/>
              </a:tabLst>
            </a:pPr>
            <a:endParaRPr lang="en-US" sz="1400" i="0">
              <a:solidFill>
                <a:srgbClr val="273239"/>
              </a:solidFill>
              <a:effectLst/>
            </a:endParaRPr>
          </a:p>
        </p:txBody>
      </p:sp>
    </p:spTree>
    <p:extLst>
      <p:ext uri="{BB962C8B-B14F-4D97-AF65-F5344CB8AC3E}">
        <p14:creationId xmlns:p14="http://schemas.microsoft.com/office/powerpoint/2010/main" val="2133414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9655"/>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Django CRUD (Create, Retrieve, Update, Delete) Function Based Views</a:t>
            </a:r>
          </a:p>
        </p:txBody>
      </p:sp>
      <p:sp>
        <p:nvSpPr>
          <p:cNvPr id="5" name="object 5"/>
          <p:cNvSpPr txBox="1"/>
          <p:nvPr/>
        </p:nvSpPr>
        <p:spPr>
          <a:xfrm>
            <a:off x="228600" y="1093671"/>
            <a:ext cx="7939380" cy="1663916"/>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Django is a Python-based web framework which allows you to quickly create web application without all of the installation or dependency problems that you normally will find with other frameworks.</a:t>
            </a:r>
          </a:p>
          <a:p>
            <a:pPr marL="173736" indent="-173736">
              <a:lnSpc>
                <a:spcPct val="100000"/>
              </a:lnSpc>
              <a:spcBef>
                <a:spcPts val="414"/>
              </a:spcBef>
              <a:buFont typeface="Arial" panose="020B0604020202020204" pitchFamily="34" charset="0"/>
              <a:buChar char="•"/>
              <a:tabLst>
                <a:tab pos="379095" algn="l"/>
                <a:tab pos="379730" algn="l"/>
              </a:tabLst>
            </a:pPr>
            <a:r>
              <a:rPr lang="en-US" b="0" i="0">
                <a:solidFill>
                  <a:srgbClr val="273239"/>
                </a:solidFill>
                <a:effectLst/>
                <a:latin typeface="Arial" panose="020B0604020202020204" pitchFamily="34" charset="0"/>
                <a:cs typeface="Arial" panose="020B0604020202020204" pitchFamily="34" charset="0"/>
              </a:rPr>
              <a:t>Django is based on MVT (Model View Template) architecture and revolves around CRUD (Create, Retrieve, Update, Delete) operations.</a:t>
            </a:r>
            <a:endParaRPr lang="en-US" b="0">
              <a:solidFill>
                <a:srgbClr val="273239"/>
              </a:solidFill>
              <a:latin typeface="Arial" panose="020B0604020202020204" pitchFamily="34" charset="0"/>
              <a:cs typeface="Arial" panose="020B0604020202020204" pitchFamily="34" charset="0"/>
            </a:endParaRPr>
          </a:p>
          <a:p>
            <a:pPr marL="173736" indent="-173736">
              <a:lnSpc>
                <a:spcPct val="100000"/>
              </a:lnSpc>
              <a:spcBef>
                <a:spcPts val="414"/>
              </a:spcBef>
              <a:buFont typeface="Arial" panose="020B0604020202020204" pitchFamily="34" charset="0"/>
              <a:buChar char="•"/>
              <a:tabLst>
                <a:tab pos="379095" algn="l"/>
                <a:tab pos="379730" algn="l"/>
              </a:tabLst>
            </a:pPr>
            <a:r>
              <a:rPr lang="en-US" b="0" i="0">
                <a:solidFill>
                  <a:srgbClr val="273239"/>
                </a:solidFill>
                <a:effectLst/>
                <a:latin typeface="Arial" panose="020B0604020202020204" pitchFamily="34" charset="0"/>
                <a:cs typeface="Arial" panose="020B0604020202020204" pitchFamily="34" charset="0"/>
              </a:rPr>
              <a:t>CRUD means performing Create, Retrieve, Update and Delete operations on a table in a database.</a:t>
            </a:r>
            <a:endParaRPr lang="en-US" i="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4652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773465"/>
            <a:ext cx="3733800" cy="259045"/>
          </a:xfrm>
          <a:prstGeom prst="rect">
            <a:avLst/>
          </a:prstGeom>
        </p:spPr>
        <p:txBody>
          <a:bodyPr vert="horz" wrap="square" lIns="0" tIns="12700" rIns="0" bIns="0" rtlCol="0">
            <a:spAutoFit/>
          </a:bodyPr>
          <a:lstStyle/>
          <a:p>
            <a:pPr marL="12700">
              <a:lnSpc>
                <a:spcPct val="100000"/>
              </a:lnSpc>
              <a:spcBef>
                <a:spcPts val="100"/>
              </a:spcBef>
            </a:pPr>
            <a:r>
              <a:rPr lang="en-US" sz="1600" b="1" spc="-5">
                <a:solidFill>
                  <a:srgbClr val="223366"/>
                </a:solidFill>
                <a:latin typeface="Arial" panose="020B0604020202020204" pitchFamily="34" charset="0"/>
                <a:cs typeface="Arial" panose="020B0604020202020204" pitchFamily="34" charset="0"/>
              </a:rPr>
              <a:t>Django CRUD Operations</a:t>
            </a:r>
            <a:endParaRPr sz="1600" b="1" spc="-5">
              <a:solidFill>
                <a:srgbClr val="223366"/>
              </a:solidFill>
              <a:latin typeface="Arial" panose="020B0604020202020204" pitchFamily="34" charset="0"/>
              <a:cs typeface="Arial" panose="020B0604020202020204" pitchFamily="34" charset="0"/>
            </a:endParaRPr>
          </a:p>
        </p:txBody>
      </p:sp>
      <p:sp>
        <p:nvSpPr>
          <p:cNvPr id="4" name="object 4"/>
          <p:cNvSpPr txBox="1"/>
          <p:nvPr/>
        </p:nvSpPr>
        <p:spPr>
          <a:xfrm>
            <a:off x="232450" y="1139190"/>
            <a:ext cx="4270376" cy="2240678"/>
          </a:xfrm>
          <a:prstGeom prst="rect">
            <a:avLst/>
          </a:prstGeom>
        </p:spPr>
        <p:txBody>
          <a:bodyPr vert="horz" wrap="square" lIns="0" tIns="12700" rIns="0" bIns="0" rtlCol="0">
            <a:spAutoFit/>
          </a:bodyPr>
          <a:lstStyle/>
          <a:p>
            <a:pPr marL="173736" marR="8255" indent="-173736">
              <a:lnSpc>
                <a:spcPct val="116100"/>
              </a:lnSpc>
              <a:buClr>
                <a:srgbClr val="223366"/>
              </a:buClr>
              <a:buFont typeface="Arial" panose="020B0604020202020204" pitchFamily="34" charset="0"/>
              <a:buChar char="•"/>
              <a:tabLst>
                <a:tab pos="349250" algn="l"/>
              </a:tabLst>
            </a:pPr>
            <a:r>
              <a:rPr lang="en-US" sz="1400" b="1">
                <a:latin typeface="Arial" panose="020B0604020202020204" pitchFamily="34" charset="0"/>
                <a:cs typeface="Arial" panose="020B0604020202020204" pitchFamily="34" charset="0"/>
              </a:rPr>
              <a:t>Create </a:t>
            </a:r>
            <a:r>
              <a:rPr lang="en-US" sz="1400">
                <a:latin typeface="Arial" panose="020B0604020202020204" pitchFamily="34" charset="0"/>
                <a:cs typeface="Arial" panose="020B0604020202020204" pitchFamily="34" charset="0"/>
              </a:rPr>
              <a:t>– create or add new entries in a table in the database. </a:t>
            </a:r>
          </a:p>
          <a:p>
            <a:pPr marL="173736" marR="8255" indent="-173736">
              <a:lnSpc>
                <a:spcPct val="116100"/>
              </a:lnSpc>
              <a:buClr>
                <a:srgbClr val="223366"/>
              </a:buClr>
              <a:buFont typeface="Arial" panose="020B0604020202020204" pitchFamily="34" charset="0"/>
              <a:buChar char="•"/>
              <a:tabLst>
                <a:tab pos="349250" algn="l"/>
              </a:tabLst>
            </a:pPr>
            <a:r>
              <a:rPr lang="en-US" sz="1400" b="1">
                <a:latin typeface="Arial" panose="020B0604020202020204" pitchFamily="34" charset="0"/>
                <a:cs typeface="Arial" panose="020B0604020202020204" pitchFamily="34" charset="0"/>
              </a:rPr>
              <a:t>Retrieve</a:t>
            </a:r>
            <a:r>
              <a:rPr lang="en-US" sz="1400">
                <a:latin typeface="Arial" panose="020B0604020202020204" pitchFamily="34" charset="0"/>
                <a:cs typeface="Arial" panose="020B0604020202020204" pitchFamily="34" charset="0"/>
              </a:rPr>
              <a:t> – read, retrieve, search, or view existing entries as a list(List View) or retrieve a particular entry in detail (Detail View) </a:t>
            </a:r>
          </a:p>
          <a:p>
            <a:pPr marL="173736" marR="8255" indent="-173736">
              <a:lnSpc>
                <a:spcPct val="116100"/>
              </a:lnSpc>
              <a:buClr>
                <a:srgbClr val="223366"/>
              </a:buClr>
              <a:buFont typeface="Arial" panose="020B0604020202020204" pitchFamily="34" charset="0"/>
              <a:buChar char="•"/>
              <a:tabLst>
                <a:tab pos="349250" algn="l"/>
              </a:tabLst>
            </a:pPr>
            <a:r>
              <a:rPr lang="en-US" sz="1400" b="1">
                <a:latin typeface="Arial" panose="020B0604020202020204" pitchFamily="34" charset="0"/>
                <a:cs typeface="Arial" panose="020B0604020202020204" pitchFamily="34" charset="0"/>
              </a:rPr>
              <a:t>Update </a:t>
            </a:r>
            <a:r>
              <a:rPr lang="en-US" sz="1400">
                <a:latin typeface="Arial" panose="020B0604020202020204" pitchFamily="34" charset="0"/>
                <a:cs typeface="Arial" panose="020B0604020202020204" pitchFamily="34" charset="0"/>
              </a:rPr>
              <a:t>– update or edit existing entries in a table in the database </a:t>
            </a:r>
          </a:p>
          <a:p>
            <a:pPr marL="173736" marR="8255" indent="-173736">
              <a:lnSpc>
                <a:spcPct val="116100"/>
              </a:lnSpc>
              <a:buClr>
                <a:srgbClr val="223366"/>
              </a:buClr>
              <a:buFont typeface="Arial" panose="020B0604020202020204" pitchFamily="34" charset="0"/>
              <a:buChar char="•"/>
              <a:tabLst>
                <a:tab pos="349250" algn="l"/>
              </a:tabLst>
            </a:pPr>
            <a:r>
              <a:rPr lang="en-US" sz="1400" b="1">
                <a:latin typeface="Arial" panose="020B0604020202020204" pitchFamily="34" charset="0"/>
                <a:cs typeface="Arial" panose="020B0604020202020204" pitchFamily="34" charset="0"/>
              </a:rPr>
              <a:t>Delete </a:t>
            </a:r>
            <a:r>
              <a:rPr lang="en-US" sz="1400">
                <a:latin typeface="Arial" panose="020B0604020202020204" pitchFamily="34" charset="0"/>
                <a:cs typeface="Arial" panose="020B0604020202020204" pitchFamily="34" charset="0"/>
              </a:rPr>
              <a:t>– delete, deactivate, or remove existing entries in a table in the database</a:t>
            </a:r>
          </a:p>
        </p:txBody>
      </p:sp>
      <p:pic>
        <p:nvPicPr>
          <p:cNvPr id="5" name="Picture 4">
            <a:extLst>
              <a:ext uri="{FF2B5EF4-FFF2-40B4-BE49-F238E27FC236}">
                <a16:creationId xmlns:a16="http://schemas.microsoft.com/office/drawing/2014/main" id="{CADCC1E2-B4C5-4738-BB00-22CC81F2C880}"/>
              </a:ext>
            </a:extLst>
          </p:cNvPr>
          <p:cNvPicPr>
            <a:picLocks noChangeAspect="1"/>
          </p:cNvPicPr>
          <p:nvPr/>
        </p:nvPicPr>
        <p:blipFill>
          <a:blip r:embed="rId3"/>
          <a:stretch>
            <a:fillRect/>
          </a:stretch>
        </p:blipFill>
        <p:spPr>
          <a:xfrm>
            <a:off x="4687696" y="1336508"/>
            <a:ext cx="4270376" cy="2627282"/>
          </a:xfrm>
          <a:prstGeom prst="rect">
            <a:avLst/>
          </a:prstGeom>
        </p:spPr>
      </p:pic>
      <p:sp>
        <p:nvSpPr>
          <p:cNvPr id="7" name="Rectangle: Rounded Corners 6">
            <a:hlinkClick r:id="rId4"/>
            <a:extLst>
              <a:ext uri="{FF2B5EF4-FFF2-40B4-BE49-F238E27FC236}">
                <a16:creationId xmlns:a16="http://schemas.microsoft.com/office/drawing/2014/main" id="{F25D9005-E95D-862A-A6B9-676CF0DE2DFC}"/>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4">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8" name="TextBox 8">
            <a:extLst>
              <a:ext uri="{FF2B5EF4-FFF2-40B4-BE49-F238E27FC236}">
                <a16:creationId xmlns:a16="http://schemas.microsoft.com/office/drawing/2014/main" id="{D321B846-4ABC-3485-EEC2-5C084B2B2D7D}"/>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6927319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773465"/>
            <a:ext cx="3733800" cy="259045"/>
          </a:xfrm>
          <a:prstGeom prst="rect">
            <a:avLst/>
          </a:prstGeom>
        </p:spPr>
        <p:txBody>
          <a:bodyPr vert="horz" wrap="square" lIns="0" tIns="12700" rIns="0" bIns="0" rtlCol="0" anchor="t">
            <a:spAutoFit/>
          </a:bodyPr>
          <a:lstStyle/>
          <a:p>
            <a:pPr marL="12700">
              <a:spcBef>
                <a:spcPts val="100"/>
              </a:spcBef>
            </a:pPr>
            <a:r>
              <a:rPr lang="en-US" sz="1600" b="1" spc="-5">
                <a:solidFill>
                  <a:srgbClr val="223366"/>
                </a:solidFill>
                <a:latin typeface="Arial"/>
                <a:cs typeface="Arial"/>
              </a:rPr>
              <a:t>Django Lab 23</a:t>
            </a:r>
            <a:endParaRPr sz="1600" b="1" spc="-5">
              <a:solidFill>
                <a:srgbClr val="223366"/>
              </a:solidFill>
              <a:latin typeface="Arial" panose="020B0604020202020204" pitchFamily="34" charset="0"/>
              <a:cs typeface="Arial" panose="020B0604020202020204" pitchFamily="34" charset="0"/>
            </a:endParaRPr>
          </a:p>
        </p:txBody>
      </p:sp>
      <p:sp>
        <p:nvSpPr>
          <p:cNvPr id="8" name="TextBox 8">
            <a:extLst>
              <a:ext uri="{FF2B5EF4-FFF2-40B4-BE49-F238E27FC236}">
                <a16:creationId xmlns:a16="http://schemas.microsoft.com/office/drawing/2014/main" id="{D321B846-4ABC-3485-EEC2-5C084B2B2D7D}"/>
              </a:ext>
            </a:extLst>
          </p:cNvPr>
          <p:cNvSpPr txBox="1"/>
          <p:nvPr/>
        </p:nvSpPr>
        <p:spPr>
          <a:xfrm>
            <a:off x="3782658" y="1767892"/>
            <a:ext cx="1011288" cy="25391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b="1">
                <a:solidFill>
                  <a:srgbClr val="002060"/>
                </a:solidFill>
              </a:rPr>
              <a:t>Click below</a:t>
            </a:r>
          </a:p>
        </p:txBody>
      </p:sp>
      <p:sp>
        <p:nvSpPr>
          <p:cNvPr id="2" name="TextBox 1">
            <a:extLst>
              <a:ext uri="{FF2B5EF4-FFF2-40B4-BE49-F238E27FC236}">
                <a16:creationId xmlns:a16="http://schemas.microsoft.com/office/drawing/2014/main" id="{08A52434-2E29-63DE-4583-1C168613F34B}"/>
              </a:ext>
            </a:extLst>
          </p:cNvPr>
          <p:cNvSpPr txBox="1"/>
          <p:nvPr/>
        </p:nvSpPr>
        <p:spPr>
          <a:xfrm>
            <a:off x="3514780" y="2210726"/>
            <a:ext cx="21116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DDE8FF"/>
                </a:solidFill>
                <a:highlight>
                  <a:srgbClr val="000080"/>
                </a:highlight>
                <a:hlinkClick r:id="rId3">
                  <a:extLst>
                    <a:ext uri="{A12FA001-AC4F-418D-AE19-62706E023703}">
                      <ahyp:hlinkClr xmlns:ahyp="http://schemas.microsoft.com/office/drawing/2018/hyperlinkcolor" val="tx"/>
                    </a:ext>
                  </a:extLst>
                </a:hlinkClick>
              </a:rPr>
              <a:t>Django </a:t>
            </a:r>
            <a:r>
              <a:rPr lang="en-US" sz="2800" b="1">
                <a:solidFill>
                  <a:srgbClr val="DDE8FF"/>
                </a:solidFill>
                <a:highlight>
                  <a:srgbClr val="000080"/>
                </a:highlight>
              </a:rPr>
              <a:t>  </a:t>
            </a:r>
          </a:p>
        </p:txBody>
      </p:sp>
    </p:spTree>
    <p:extLst>
      <p:ext uri="{BB962C8B-B14F-4D97-AF65-F5344CB8AC3E}">
        <p14:creationId xmlns:p14="http://schemas.microsoft.com/office/powerpoint/2010/main" val="209521688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BAEC206-0EB6-C48A-6528-8D0C432B7241}"/>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4" name="Rectangle 3">
            <a:extLst>
              <a:ext uri="{FF2B5EF4-FFF2-40B4-BE49-F238E27FC236}">
                <a16:creationId xmlns:a16="http://schemas.microsoft.com/office/drawing/2014/main" id="{5E3D6671-C37A-3643-F5A7-37F3F1704BA2}"/>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FEB68D98-658D-DC7A-7844-0DFEA937B1BA}"/>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C699E159-0D5F-E406-298B-2198BBB6CDB9}"/>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Rectangle: Rounded Corners 6">
            <a:extLst>
              <a:ext uri="{FF2B5EF4-FFF2-40B4-BE49-F238E27FC236}">
                <a16:creationId xmlns:a16="http://schemas.microsoft.com/office/drawing/2014/main" id="{0970E904-0FB0-470E-E799-1C47DF27CB95}"/>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E7D174E-7C97-460D-9E3C-48FFBC7F6129}"/>
              </a:ext>
            </a:extLst>
          </p:cNvPr>
          <p:cNvSpPr txBox="1"/>
          <p:nvPr/>
        </p:nvSpPr>
        <p:spPr>
          <a:xfrm>
            <a:off x="2575890" y="2312786"/>
            <a:ext cx="3992220" cy="477054"/>
          </a:xfrm>
          <a:prstGeom prst="rect">
            <a:avLst/>
          </a:prstGeom>
          <a:noFill/>
        </p:spPr>
        <p:txBody>
          <a:bodyPr wrap="square" rtlCol="0">
            <a:spAutoFit/>
          </a:bodyPr>
          <a:lstStyle/>
          <a:p>
            <a:pPr algn="ctr"/>
            <a:r>
              <a:rPr lang="en-US" sz="2500" b="1">
                <a:solidFill>
                  <a:schemeClr val="bg1"/>
                </a:solidFill>
              </a:rPr>
              <a:t> Handling Sessions</a:t>
            </a:r>
          </a:p>
        </p:txBody>
      </p:sp>
      <p:sp>
        <p:nvSpPr>
          <p:cNvPr id="10" name="Rectangle 9">
            <a:extLst>
              <a:ext uri="{FF2B5EF4-FFF2-40B4-BE49-F238E27FC236}">
                <a16:creationId xmlns:a16="http://schemas.microsoft.com/office/drawing/2014/main" id="{068BB7DC-ED43-B640-B404-C1300F6D70A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63257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8918"/>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What is session and How to use Sessions:</a:t>
            </a:r>
          </a:p>
        </p:txBody>
      </p:sp>
      <p:sp>
        <p:nvSpPr>
          <p:cNvPr id="5" name="object 5"/>
          <p:cNvSpPr txBox="1"/>
          <p:nvPr/>
        </p:nvSpPr>
        <p:spPr>
          <a:xfrm>
            <a:off x="215468" y="1125616"/>
            <a:ext cx="7939380" cy="1540805"/>
          </a:xfrm>
          <a:prstGeom prst="rect">
            <a:avLst/>
          </a:prstGeom>
        </p:spPr>
        <p:txBody>
          <a:bodyPr vert="horz" wrap="square" lIns="0" tIns="52704" rIns="0" bIns="0" rtlCol="0" anchor="t">
            <a:spAutoFit/>
          </a:bodyPr>
          <a:lstStyle/>
          <a:p>
            <a:pPr marL="173355" indent="-173355">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rPr>
              <a:t>The session framework lets you store and retrieve arbitrary data on a per-site-visitor basis. It stores data on the server side and abstracts the sending and receiving of cookies. Cookies contain a session ID – not the data itself (unless you’re using the </a:t>
            </a:r>
            <a:r>
              <a:rPr lang="en-US" sz="1500">
                <a:solidFill>
                  <a:srgbClr val="273239"/>
                </a:solidFill>
              </a:rPr>
              <a:t>cookie-based</a:t>
            </a:r>
            <a:r>
              <a:rPr lang="en-US" sz="1500" i="0">
                <a:solidFill>
                  <a:srgbClr val="273239"/>
                </a:solidFill>
                <a:effectLst/>
              </a:rPr>
              <a:t> backend).</a:t>
            </a:r>
            <a:endParaRPr lang="en-US"/>
          </a:p>
          <a:p>
            <a:pPr marL="173355" indent="-173355">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Django provides full support for anonymous sessions. </a:t>
            </a:r>
          </a:p>
          <a:p>
            <a:pPr marL="173355" indent="-173355">
              <a:lnSpc>
                <a:spcPct val="100000"/>
              </a:lnSpc>
              <a:spcBef>
                <a:spcPts val="414"/>
              </a:spcBef>
              <a:buFont typeface="Arial" panose="020B0604020202020204" pitchFamily="34" charset="0"/>
              <a:buChar char="•"/>
              <a:tabLst>
                <a:tab pos="379095" algn="l"/>
                <a:tab pos="379730" algn="l"/>
              </a:tabLst>
            </a:pPr>
            <a:endParaRPr lang="en-US" sz="1500" i="0">
              <a:solidFill>
                <a:srgbClr val="273239"/>
              </a:solidFill>
              <a:effectLst/>
              <a:latin typeface="Arial" panose="020B0604020202020204" pitchFamily="34" charset="0"/>
              <a:cs typeface="Arial" panose="020B0604020202020204" pitchFamily="34" charset="0"/>
            </a:endParaRPr>
          </a:p>
        </p:txBody>
      </p:sp>
      <p:sp>
        <p:nvSpPr>
          <p:cNvPr id="7" name="object 4">
            <a:extLst>
              <a:ext uri="{FF2B5EF4-FFF2-40B4-BE49-F238E27FC236}">
                <a16:creationId xmlns:a16="http://schemas.microsoft.com/office/drawing/2014/main" id="{FACFF395-7F08-49E1-BC7E-CEF41A0DC6C5}"/>
              </a:ext>
            </a:extLst>
          </p:cNvPr>
          <p:cNvSpPr txBox="1">
            <a:spLocks/>
          </p:cNvSpPr>
          <p:nvPr/>
        </p:nvSpPr>
        <p:spPr>
          <a:xfrm>
            <a:off x="290176" y="2435589"/>
            <a:ext cx="8150676" cy="228268"/>
          </a:xfrm>
          <a:prstGeom prst="rect">
            <a:avLst/>
          </a:prstGeom>
        </p:spPr>
        <p:txBody>
          <a:bodyPr vert="horz" wrap="square" lIns="0" tIns="12700" rIns="0" bIns="0" rtlCol="0">
            <a:spAutoFit/>
          </a:bodyPr>
          <a:lstStyle>
            <a:lvl1pPr>
              <a:defRPr sz="2400" b="0" i="0">
                <a:solidFill>
                  <a:schemeClr val="tx1"/>
                </a:solidFill>
                <a:latin typeface="Arial MT"/>
                <a:ea typeface="+mj-ea"/>
                <a:cs typeface="Arial MT"/>
              </a:defRPr>
            </a:lvl1pPr>
          </a:lstStyle>
          <a:p>
            <a:pPr algn="l" fontAlgn="base"/>
            <a:r>
              <a:rPr lang="en-US" sz="1400" b="1" kern="0">
                <a:latin typeface="Arial" panose="020B0604020202020204" pitchFamily="34" charset="0"/>
                <a:cs typeface="Arial" panose="020B0604020202020204" pitchFamily="34" charset="0"/>
              </a:rPr>
              <a:t>Enabling sessions </a:t>
            </a:r>
          </a:p>
        </p:txBody>
      </p:sp>
      <p:sp>
        <p:nvSpPr>
          <p:cNvPr id="8" name="object 5">
            <a:extLst>
              <a:ext uri="{FF2B5EF4-FFF2-40B4-BE49-F238E27FC236}">
                <a16:creationId xmlns:a16="http://schemas.microsoft.com/office/drawing/2014/main" id="{13441E97-1D28-4DB2-9FA1-6C78AE906472}"/>
              </a:ext>
            </a:extLst>
          </p:cNvPr>
          <p:cNvSpPr txBox="1"/>
          <p:nvPr/>
        </p:nvSpPr>
        <p:spPr>
          <a:xfrm>
            <a:off x="219941" y="2764074"/>
            <a:ext cx="8389652" cy="1592102"/>
          </a:xfrm>
          <a:prstGeom prst="rect">
            <a:avLst/>
          </a:prstGeom>
        </p:spPr>
        <p:txBody>
          <a:bodyPr vert="horz" wrap="square" lIns="0" tIns="52704" rIns="0" bIns="0" rtlCol="0" anchor="t">
            <a:spAutoFit/>
          </a:bodyPr>
          <a:lstStyle/>
          <a:p>
            <a:pPr marL="173355" indent="-173355">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urw-din"/>
              </a:rPr>
              <a:t>Sessions are implemented via a piece of middleware.</a:t>
            </a:r>
            <a:endParaRPr lang="en-US"/>
          </a:p>
          <a:p>
            <a:pPr marL="173355" indent="-173355">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urw-din"/>
              </a:rPr>
              <a:t>To enable session functionality, do the following:</a:t>
            </a:r>
          </a:p>
          <a:p>
            <a:pPr marL="173355" indent="-173355">
              <a:spcBef>
                <a:spcPts val="414"/>
              </a:spcBef>
              <a:buFont typeface="Arial" panose="020B0604020202020204" pitchFamily="34" charset="0"/>
              <a:buChar char="•"/>
              <a:tabLst>
                <a:tab pos="379095" algn="l"/>
                <a:tab pos="379730" algn="l"/>
              </a:tabLst>
            </a:pPr>
            <a:r>
              <a:rPr lang="en-US" sz="1500">
                <a:solidFill>
                  <a:srgbClr val="273239"/>
                </a:solidFill>
                <a:latin typeface="urw-din"/>
              </a:rPr>
              <a:t>Edit the MIDDLEWARE setting and make sure it contains '</a:t>
            </a:r>
            <a:r>
              <a:rPr lang="en-US" sz="1500" err="1">
                <a:solidFill>
                  <a:srgbClr val="273239"/>
                </a:solidFill>
                <a:latin typeface="urw-din"/>
              </a:rPr>
              <a:t>django.contrib.sessions.middleware.SessionMiddleware</a:t>
            </a:r>
            <a:r>
              <a:rPr lang="en-US" sz="1500">
                <a:solidFill>
                  <a:srgbClr val="273239"/>
                </a:solidFill>
                <a:latin typeface="urw-din"/>
              </a:rPr>
              <a:t>'. The default settings.py created by </a:t>
            </a:r>
            <a:r>
              <a:rPr lang="en-US" sz="1500" err="1">
                <a:solidFill>
                  <a:srgbClr val="273239"/>
                </a:solidFill>
                <a:latin typeface="urw-din"/>
              </a:rPr>
              <a:t>django</a:t>
            </a:r>
            <a:r>
              <a:rPr lang="en-US" sz="1500">
                <a:solidFill>
                  <a:srgbClr val="273239"/>
                </a:solidFill>
                <a:latin typeface="urw-din"/>
              </a:rPr>
              <a:t>-admin </a:t>
            </a:r>
            <a:r>
              <a:rPr lang="en-US" sz="1500" err="1">
                <a:solidFill>
                  <a:srgbClr val="273239"/>
                </a:solidFill>
                <a:latin typeface="urw-din"/>
              </a:rPr>
              <a:t>startproject</a:t>
            </a:r>
            <a:r>
              <a:rPr lang="en-US" sz="1500">
                <a:solidFill>
                  <a:srgbClr val="273239"/>
                </a:solidFill>
                <a:latin typeface="urw-din"/>
              </a:rPr>
              <a:t> has </a:t>
            </a:r>
            <a:r>
              <a:rPr lang="en-US" sz="1500" err="1">
                <a:solidFill>
                  <a:srgbClr val="273239"/>
                </a:solidFill>
                <a:latin typeface="urw-din"/>
              </a:rPr>
              <a:t>SessionMiddleware</a:t>
            </a:r>
            <a:r>
              <a:rPr lang="en-US" sz="1500">
                <a:solidFill>
                  <a:srgbClr val="273239"/>
                </a:solidFill>
                <a:latin typeface="urw-din"/>
              </a:rPr>
              <a:t> activated.</a:t>
            </a:r>
          </a:p>
          <a:p>
            <a:pPr marL="173355" indent="-173355">
              <a:spcBef>
                <a:spcPts val="413"/>
              </a:spcBef>
              <a:buFont typeface="Arial" panose="020B0604020202020204" pitchFamily="34" charset="0"/>
              <a:buChar char="•"/>
              <a:tabLst>
                <a:tab pos="379095" algn="l"/>
                <a:tab pos="379730" algn="l"/>
              </a:tabLst>
            </a:pPr>
            <a:endParaRPr lang="en-US" sz="1500">
              <a:solidFill>
                <a:srgbClr val="273239"/>
              </a:solidFill>
              <a:latin typeface="urw-din"/>
            </a:endParaRPr>
          </a:p>
        </p:txBody>
      </p:sp>
    </p:spTree>
    <p:extLst>
      <p:ext uri="{BB962C8B-B14F-4D97-AF65-F5344CB8AC3E}">
        <p14:creationId xmlns:p14="http://schemas.microsoft.com/office/powerpoint/2010/main" val="41960648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4217"/>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Configuring the session engine</a:t>
            </a:r>
          </a:p>
        </p:txBody>
      </p:sp>
      <p:sp>
        <p:nvSpPr>
          <p:cNvPr id="5" name="object 5"/>
          <p:cNvSpPr txBox="1"/>
          <p:nvPr/>
        </p:nvSpPr>
        <p:spPr>
          <a:xfrm>
            <a:off x="228600" y="1120345"/>
            <a:ext cx="7939380" cy="976548"/>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By default, Django stores sessions in your database (using the model </a:t>
            </a:r>
            <a:r>
              <a:rPr lang="en-US" sz="1500" i="0" err="1">
                <a:solidFill>
                  <a:srgbClr val="273239"/>
                </a:solidFill>
                <a:effectLst/>
                <a:latin typeface="Arial" panose="020B0604020202020204" pitchFamily="34" charset="0"/>
                <a:cs typeface="Arial" panose="020B0604020202020204" pitchFamily="34" charset="0"/>
              </a:rPr>
              <a:t>django.contrib.sessions.models.Session</a:t>
            </a:r>
            <a:r>
              <a:rPr lang="en-US" sz="1500" i="0">
                <a:solidFill>
                  <a:srgbClr val="273239"/>
                </a:solidFill>
                <a:effectLst/>
                <a:latin typeface="Arial" panose="020B0604020202020204" pitchFamily="34" charset="0"/>
                <a:cs typeface="Arial" panose="020B0604020202020204" pitchFamily="34" charset="0"/>
              </a:rPr>
              <a:t>). Though this is convenient, in some setups it’s faster to store session data elsewhere, so Django can be configured to store session data on your filesystem or in your cache.</a:t>
            </a:r>
          </a:p>
        </p:txBody>
      </p:sp>
      <p:sp>
        <p:nvSpPr>
          <p:cNvPr id="7" name="object 4">
            <a:extLst>
              <a:ext uri="{FF2B5EF4-FFF2-40B4-BE49-F238E27FC236}">
                <a16:creationId xmlns:a16="http://schemas.microsoft.com/office/drawing/2014/main" id="{FACFF395-7F08-49E1-BC7E-CEF41A0DC6C5}"/>
              </a:ext>
            </a:extLst>
          </p:cNvPr>
          <p:cNvSpPr txBox="1">
            <a:spLocks/>
          </p:cNvSpPr>
          <p:nvPr/>
        </p:nvSpPr>
        <p:spPr>
          <a:xfrm>
            <a:off x="228600" y="2167922"/>
            <a:ext cx="8150676" cy="228268"/>
          </a:xfrm>
          <a:prstGeom prst="rect">
            <a:avLst/>
          </a:prstGeom>
        </p:spPr>
        <p:txBody>
          <a:bodyPr vert="horz" wrap="square" lIns="0" tIns="12700" rIns="0" bIns="0" rtlCol="0">
            <a:spAutoFit/>
          </a:bodyPr>
          <a:lstStyle>
            <a:lvl1pPr>
              <a:defRPr sz="2400" b="0" i="0">
                <a:solidFill>
                  <a:schemeClr val="tx1"/>
                </a:solidFill>
                <a:latin typeface="Arial MT"/>
                <a:ea typeface="+mj-ea"/>
                <a:cs typeface="Arial MT"/>
              </a:defRPr>
            </a:lvl1pPr>
          </a:lstStyle>
          <a:p>
            <a:pPr fontAlgn="base"/>
            <a:r>
              <a:rPr lang="en-IN" sz="1400" b="1" i="0">
                <a:effectLst/>
                <a:latin typeface="Arial" panose="020B0604020202020204" pitchFamily="34" charset="0"/>
                <a:cs typeface="Arial" panose="020B0604020202020204" pitchFamily="34" charset="0"/>
              </a:rPr>
              <a:t>Using database-backed sessions</a:t>
            </a:r>
          </a:p>
        </p:txBody>
      </p:sp>
      <p:sp>
        <p:nvSpPr>
          <p:cNvPr id="8" name="object 5">
            <a:extLst>
              <a:ext uri="{FF2B5EF4-FFF2-40B4-BE49-F238E27FC236}">
                <a16:creationId xmlns:a16="http://schemas.microsoft.com/office/drawing/2014/main" id="{13441E97-1D28-4DB2-9FA1-6C78AE906472}"/>
              </a:ext>
            </a:extLst>
          </p:cNvPr>
          <p:cNvSpPr txBox="1"/>
          <p:nvPr/>
        </p:nvSpPr>
        <p:spPr>
          <a:xfrm>
            <a:off x="228600" y="2467219"/>
            <a:ext cx="7939380" cy="1027844"/>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If you want to use a database-backed session, you need to add '</a:t>
            </a:r>
            <a:r>
              <a:rPr lang="en-US" sz="1500" i="0" err="1">
                <a:solidFill>
                  <a:srgbClr val="273239"/>
                </a:solidFill>
                <a:effectLst/>
                <a:latin typeface="Arial" panose="020B0604020202020204" pitchFamily="34" charset="0"/>
                <a:cs typeface="Arial" panose="020B0604020202020204" pitchFamily="34" charset="0"/>
              </a:rPr>
              <a:t>django.contrib.sessions</a:t>
            </a:r>
            <a:r>
              <a:rPr lang="en-US" sz="1500" i="0">
                <a:solidFill>
                  <a:srgbClr val="273239"/>
                </a:solidFill>
                <a:effectLst/>
                <a:latin typeface="Arial" panose="020B0604020202020204" pitchFamily="34" charset="0"/>
                <a:cs typeface="Arial" panose="020B0604020202020204" pitchFamily="34" charset="0"/>
              </a:rPr>
              <a:t>' to your INSTALLED_APPS setting.</a:t>
            </a:r>
          </a:p>
          <a:p>
            <a:pPr marL="173736" indent="-173736">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Once you have configured your installation, run manage.py migrate to install the single database table that stores session data.</a:t>
            </a:r>
          </a:p>
        </p:txBody>
      </p:sp>
    </p:spTree>
    <p:extLst>
      <p:ext uri="{BB962C8B-B14F-4D97-AF65-F5344CB8AC3E}">
        <p14:creationId xmlns:p14="http://schemas.microsoft.com/office/powerpoint/2010/main" val="34383667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6209"/>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file-based Sessions</a:t>
            </a:r>
          </a:p>
        </p:txBody>
      </p:sp>
      <p:sp>
        <p:nvSpPr>
          <p:cNvPr id="5" name="object 5"/>
          <p:cNvSpPr txBox="1"/>
          <p:nvPr/>
        </p:nvSpPr>
        <p:spPr>
          <a:xfrm>
            <a:off x="228600" y="1104900"/>
            <a:ext cx="7939380" cy="1258677"/>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To use file-based sessions, set the SESSION_ENGINE setting to "</a:t>
            </a:r>
            <a:r>
              <a:rPr lang="en-US" sz="1500" i="0" err="1">
                <a:solidFill>
                  <a:srgbClr val="273239"/>
                </a:solidFill>
                <a:effectLst/>
                <a:latin typeface="Arial" panose="020B0604020202020204" pitchFamily="34" charset="0"/>
                <a:cs typeface="Arial" panose="020B0604020202020204" pitchFamily="34" charset="0"/>
              </a:rPr>
              <a:t>django.contrib.sessions.backends.file</a:t>
            </a:r>
            <a:r>
              <a:rPr lang="en-US" sz="1500" i="0">
                <a:solidFill>
                  <a:srgbClr val="273239"/>
                </a:solidFill>
                <a:effectLst/>
                <a:latin typeface="Arial" panose="020B0604020202020204" pitchFamily="34" charset="0"/>
                <a:cs typeface="Arial" panose="020B0604020202020204" pitchFamily="34" charset="0"/>
              </a:rPr>
              <a:t>".</a:t>
            </a:r>
          </a:p>
          <a:p>
            <a:pPr marL="173736" indent="-173736">
              <a:lnSpc>
                <a:spcPct val="100000"/>
              </a:lnSpc>
              <a:spcBef>
                <a:spcPts val="414"/>
              </a:spcBef>
              <a:buFont typeface="Arial" panose="020B0604020202020204" pitchFamily="34" charset="0"/>
              <a:buChar char="•"/>
              <a:tabLst>
                <a:tab pos="379095" algn="l"/>
                <a:tab pos="379730" algn="l"/>
              </a:tabLst>
            </a:pPr>
            <a:r>
              <a:rPr lang="en-US" sz="1500" i="0">
                <a:solidFill>
                  <a:srgbClr val="273239"/>
                </a:solidFill>
                <a:effectLst/>
                <a:latin typeface="Arial" panose="020B0604020202020204" pitchFamily="34" charset="0"/>
                <a:cs typeface="Arial" panose="020B0604020202020204" pitchFamily="34" charset="0"/>
              </a:rPr>
              <a:t>You might also want to set the SESSION_FILE_PATH setting (which defaults to output from </a:t>
            </a:r>
            <a:r>
              <a:rPr lang="en-US" sz="1500" i="0" err="1">
                <a:solidFill>
                  <a:srgbClr val="273239"/>
                </a:solidFill>
                <a:effectLst/>
                <a:latin typeface="Arial" panose="020B0604020202020204" pitchFamily="34" charset="0"/>
                <a:cs typeface="Arial" panose="020B0604020202020204" pitchFamily="34" charset="0"/>
              </a:rPr>
              <a:t>tempfile.gettempdir</a:t>
            </a:r>
            <a:r>
              <a:rPr lang="en-US" sz="1500" i="0">
                <a:solidFill>
                  <a:srgbClr val="273239"/>
                </a:solidFill>
                <a:effectLst/>
                <a:latin typeface="Arial" panose="020B0604020202020204" pitchFamily="34" charset="0"/>
                <a:cs typeface="Arial" panose="020B0604020202020204" pitchFamily="34" charset="0"/>
              </a:rPr>
              <a:t>(), most likely /</a:t>
            </a:r>
            <a:r>
              <a:rPr lang="en-US" sz="1500" i="0" err="1">
                <a:solidFill>
                  <a:srgbClr val="273239"/>
                </a:solidFill>
                <a:effectLst/>
                <a:latin typeface="Arial" panose="020B0604020202020204" pitchFamily="34" charset="0"/>
                <a:cs typeface="Arial" panose="020B0604020202020204" pitchFamily="34" charset="0"/>
              </a:rPr>
              <a:t>tmp</a:t>
            </a:r>
            <a:r>
              <a:rPr lang="en-US" sz="1500" i="0">
                <a:solidFill>
                  <a:srgbClr val="273239"/>
                </a:solidFill>
                <a:effectLst/>
                <a:latin typeface="Arial" panose="020B0604020202020204" pitchFamily="34" charset="0"/>
                <a:cs typeface="Arial" panose="020B0604020202020204" pitchFamily="34" charset="0"/>
              </a:rPr>
              <a:t>) to control where Django stores session files. Be sure to check that your web server has permissions to read and write to this location.</a:t>
            </a:r>
          </a:p>
        </p:txBody>
      </p:sp>
      <p:sp>
        <p:nvSpPr>
          <p:cNvPr id="7" name="object 4">
            <a:extLst>
              <a:ext uri="{FF2B5EF4-FFF2-40B4-BE49-F238E27FC236}">
                <a16:creationId xmlns:a16="http://schemas.microsoft.com/office/drawing/2014/main" id="{FACFF395-7F08-49E1-BC7E-CEF41A0DC6C5}"/>
              </a:ext>
            </a:extLst>
          </p:cNvPr>
          <p:cNvSpPr txBox="1">
            <a:spLocks/>
          </p:cNvSpPr>
          <p:nvPr/>
        </p:nvSpPr>
        <p:spPr>
          <a:xfrm>
            <a:off x="228600" y="2527420"/>
            <a:ext cx="8150676" cy="228268"/>
          </a:xfrm>
          <a:prstGeom prst="rect">
            <a:avLst/>
          </a:prstGeom>
        </p:spPr>
        <p:txBody>
          <a:bodyPr vert="horz" wrap="square" lIns="0" tIns="12700" rIns="0" bIns="0" rtlCol="0">
            <a:spAutoFit/>
          </a:bodyPr>
          <a:lstStyle>
            <a:lvl1pPr>
              <a:defRPr sz="2400" b="0" i="0">
                <a:solidFill>
                  <a:schemeClr val="tx1"/>
                </a:solidFill>
                <a:latin typeface="Arial MT"/>
                <a:ea typeface="+mj-ea"/>
                <a:cs typeface="Arial MT"/>
              </a:defRPr>
            </a:lvl1pPr>
          </a:lstStyle>
          <a:p>
            <a:pPr fontAlgn="base"/>
            <a:r>
              <a:rPr lang="en-IN" sz="1400" b="1" i="0">
                <a:effectLst/>
                <a:latin typeface="Arial" panose="020B0604020202020204" pitchFamily="34" charset="0"/>
                <a:cs typeface="Arial" panose="020B0604020202020204" pitchFamily="34" charset="0"/>
              </a:rPr>
              <a:t>Using cookie-based sessions</a:t>
            </a:r>
            <a:endParaRPr lang="en-US" sz="1400" b="1" kern="0">
              <a:latin typeface="Arial" panose="020B0604020202020204" pitchFamily="34" charset="0"/>
              <a:cs typeface="Arial" panose="020B0604020202020204" pitchFamily="34" charset="0"/>
            </a:endParaRPr>
          </a:p>
        </p:txBody>
      </p:sp>
      <p:sp>
        <p:nvSpPr>
          <p:cNvPr id="8" name="object 5">
            <a:extLst>
              <a:ext uri="{FF2B5EF4-FFF2-40B4-BE49-F238E27FC236}">
                <a16:creationId xmlns:a16="http://schemas.microsoft.com/office/drawing/2014/main" id="{13441E97-1D28-4DB2-9FA1-6C78AE906472}"/>
              </a:ext>
            </a:extLst>
          </p:cNvPr>
          <p:cNvSpPr txBox="1"/>
          <p:nvPr/>
        </p:nvSpPr>
        <p:spPr>
          <a:xfrm>
            <a:off x="228600" y="2837899"/>
            <a:ext cx="7939380" cy="966289"/>
          </a:xfrm>
          <a:prstGeom prst="rect">
            <a:avLst/>
          </a:prstGeom>
        </p:spPr>
        <p:txBody>
          <a:bodyPr vert="horz" wrap="square" lIns="0" tIns="52704" rIns="0" bIns="0" rtlCol="0">
            <a:spAutoFit/>
          </a:bodyPr>
          <a:lstStyle/>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To use cookies-based sessions, set the SESSION_ENGINE setting to "</a:t>
            </a:r>
            <a:r>
              <a:rPr lang="en-US" i="0" err="1">
                <a:solidFill>
                  <a:srgbClr val="273239"/>
                </a:solidFill>
                <a:effectLst/>
                <a:latin typeface="Arial" panose="020B0604020202020204" pitchFamily="34" charset="0"/>
                <a:cs typeface="Arial" panose="020B0604020202020204" pitchFamily="34" charset="0"/>
              </a:rPr>
              <a:t>django.contrib.sessions.backends.signed_cookies</a:t>
            </a:r>
            <a:r>
              <a:rPr lang="en-US" i="0">
                <a:solidFill>
                  <a:srgbClr val="273239"/>
                </a:solidFill>
                <a:effectLst/>
                <a:latin typeface="Arial" panose="020B0604020202020204" pitchFamily="34" charset="0"/>
                <a:cs typeface="Arial" panose="020B0604020202020204" pitchFamily="34" charset="0"/>
              </a:rPr>
              <a:t>". </a:t>
            </a:r>
          </a:p>
          <a:p>
            <a:pPr marL="173736" indent="-173736">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The session data will be stored using Django’s tools for cryptographic signing and the SECRET_KEY setting.</a:t>
            </a:r>
          </a:p>
        </p:txBody>
      </p:sp>
    </p:spTree>
    <p:extLst>
      <p:ext uri="{BB962C8B-B14F-4D97-AF65-F5344CB8AC3E}">
        <p14:creationId xmlns:p14="http://schemas.microsoft.com/office/powerpoint/2010/main" val="32398093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3704" y="762094"/>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sessions in views</a:t>
            </a:r>
          </a:p>
        </p:txBody>
      </p:sp>
      <p:sp>
        <p:nvSpPr>
          <p:cNvPr id="5" name="object 5"/>
          <p:cNvSpPr txBox="1"/>
          <p:nvPr/>
        </p:nvSpPr>
        <p:spPr>
          <a:xfrm>
            <a:off x="238440" y="1095781"/>
            <a:ext cx="8724284" cy="3700371"/>
          </a:xfrm>
          <a:prstGeom prst="rect">
            <a:avLst/>
          </a:prstGeom>
        </p:spPr>
        <p:txBody>
          <a:bodyPr vert="horz" wrap="square" lIns="0" tIns="52704" rIns="0" bIns="0" rtlCol="0">
            <a:spAutoFit/>
          </a:bodyPr>
          <a:lstStyle/>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When </a:t>
            </a:r>
            <a:r>
              <a:rPr lang="en-US" sz="1300" i="0" err="1">
                <a:solidFill>
                  <a:srgbClr val="273239"/>
                </a:solidFill>
                <a:effectLst/>
                <a:latin typeface="Arial" panose="020B0604020202020204" pitchFamily="34" charset="0"/>
                <a:cs typeface="Arial" panose="020B0604020202020204" pitchFamily="34" charset="0"/>
              </a:rPr>
              <a:t>SessionMiddleware</a:t>
            </a:r>
            <a:r>
              <a:rPr lang="en-US" sz="1300" i="0">
                <a:solidFill>
                  <a:srgbClr val="273239"/>
                </a:solidFill>
                <a:effectLst/>
                <a:latin typeface="Arial" panose="020B0604020202020204" pitchFamily="34" charset="0"/>
                <a:cs typeface="Arial" panose="020B0604020202020204" pitchFamily="34" charset="0"/>
              </a:rPr>
              <a:t> is activated, each </a:t>
            </a:r>
            <a:r>
              <a:rPr lang="en-US" sz="1300" i="0" err="1">
                <a:solidFill>
                  <a:srgbClr val="273239"/>
                </a:solidFill>
                <a:effectLst/>
                <a:latin typeface="Arial" panose="020B0604020202020204" pitchFamily="34" charset="0"/>
                <a:cs typeface="Arial" panose="020B0604020202020204" pitchFamily="34" charset="0"/>
              </a:rPr>
              <a:t>HttpRequest</a:t>
            </a:r>
            <a:r>
              <a:rPr lang="en-US" sz="1300" i="0">
                <a:solidFill>
                  <a:srgbClr val="273239"/>
                </a:solidFill>
                <a:effectLst/>
                <a:latin typeface="Arial" panose="020B0604020202020204" pitchFamily="34" charset="0"/>
                <a:cs typeface="Arial" panose="020B0604020202020204" pitchFamily="34" charset="0"/>
              </a:rPr>
              <a:t> object – the first argument to any Django view function – will have a session attribute, which is a dictionary-like object.</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You can read it and write to </a:t>
            </a:r>
            <a:r>
              <a:rPr lang="en-US" sz="1300" i="0" err="1">
                <a:solidFill>
                  <a:srgbClr val="273239"/>
                </a:solidFill>
                <a:effectLst/>
                <a:latin typeface="Arial" panose="020B0604020202020204" pitchFamily="34" charset="0"/>
                <a:cs typeface="Arial" panose="020B0604020202020204" pitchFamily="34" charset="0"/>
              </a:rPr>
              <a:t>request.session</a:t>
            </a:r>
            <a:r>
              <a:rPr lang="en-US" sz="1300" i="0">
                <a:solidFill>
                  <a:srgbClr val="273239"/>
                </a:solidFill>
                <a:effectLst/>
                <a:latin typeface="Arial" panose="020B0604020202020204" pitchFamily="34" charset="0"/>
                <a:cs typeface="Arial" panose="020B0604020202020204" pitchFamily="34" charset="0"/>
              </a:rPr>
              <a:t> at any point in your view. You can edit it multiple times.</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a:t>
            </a:r>
            <a:r>
              <a:rPr lang="en-US" sz="1300" b="1" i="0">
                <a:solidFill>
                  <a:srgbClr val="273239"/>
                </a:solidFill>
                <a:effectLst/>
                <a:latin typeface="Arial" panose="020B0604020202020204" pitchFamily="34" charset="0"/>
                <a:cs typeface="Arial" panose="020B0604020202020204" pitchFamily="34" charset="0"/>
              </a:rPr>
              <a:t>class </a:t>
            </a:r>
            <a:r>
              <a:rPr lang="en-US" sz="1300" b="1" i="0" err="1">
                <a:solidFill>
                  <a:srgbClr val="273239"/>
                </a:solidFill>
                <a:effectLst/>
                <a:latin typeface="Arial" panose="020B0604020202020204" pitchFamily="34" charset="0"/>
                <a:cs typeface="Arial" panose="020B0604020202020204" pitchFamily="34" charset="0"/>
              </a:rPr>
              <a:t>backends.base.SessionBase</a:t>
            </a:r>
            <a:endParaRPr lang="en-US" sz="1300" b="1"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This is the base class for all session objects. It has the following standard dictionary methods:</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__</a:t>
            </a:r>
            <a:r>
              <a:rPr lang="en-US" sz="1300" i="0" err="1">
                <a:solidFill>
                  <a:srgbClr val="273239"/>
                </a:solidFill>
                <a:effectLst/>
                <a:latin typeface="Arial" panose="020B0604020202020204" pitchFamily="34" charset="0"/>
                <a:cs typeface="Arial" panose="020B0604020202020204" pitchFamily="34" charset="0"/>
              </a:rPr>
              <a:t>getitem</a:t>
            </a:r>
            <a:r>
              <a:rPr lang="en-US" sz="1300" i="0">
                <a:solidFill>
                  <a:srgbClr val="273239"/>
                </a:solidFill>
                <a:effectLst/>
                <a:latin typeface="Arial" panose="020B0604020202020204" pitchFamily="34" charset="0"/>
                <a:cs typeface="Arial" panose="020B0604020202020204" pitchFamily="34" charset="0"/>
              </a:rPr>
              <a:t>__(key)</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Example: </a:t>
            </a:r>
            <a:r>
              <a:rPr lang="en-US" sz="1300" i="0" err="1">
                <a:solidFill>
                  <a:srgbClr val="273239"/>
                </a:solidFill>
                <a:effectLst/>
                <a:latin typeface="Arial" panose="020B0604020202020204" pitchFamily="34" charset="0"/>
                <a:cs typeface="Arial" panose="020B0604020202020204" pitchFamily="34" charset="0"/>
              </a:rPr>
              <a:t>fav_color</a:t>
            </a:r>
            <a:r>
              <a:rPr lang="en-US" sz="1300" i="0">
                <a:solidFill>
                  <a:srgbClr val="273239"/>
                </a:solidFill>
                <a:effectLst/>
                <a:latin typeface="Arial" panose="020B0604020202020204" pitchFamily="34" charset="0"/>
                <a:cs typeface="Arial" panose="020B0604020202020204" pitchFamily="34" charset="0"/>
              </a:rPr>
              <a:t> = </a:t>
            </a:r>
            <a:r>
              <a:rPr lang="en-US" sz="1300" i="0" err="1">
                <a:solidFill>
                  <a:srgbClr val="273239"/>
                </a:solidFill>
                <a:effectLst/>
                <a:latin typeface="Arial" panose="020B0604020202020204" pitchFamily="34" charset="0"/>
                <a:cs typeface="Arial" panose="020B0604020202020204" pitchFamily="34" charset="0"/>
              </a:rPr>
              <a:t>request.session</a:t>
            </a:r>
            <a:r>
              <a:rPr lang="en-US" sz="1300" i="0">
                <a:solidFill>
                  <a:srgbClr val="273239"/>
                </a:solidFill>
                <a:effectLst/>
                <a:latin typeface="Arial" panose="020B0604020202020204" pitchFamily="34" charset="0"/>
                <a:cs typeface="Arial" panose="020B0604020202020204" pitchFamily="34" charset="0"/>
              </a:rPr>
              <a:t>['</a:t>
            </a:r>
            <a:r>
              <a:rPr lang="en-US" sz="1300" i="0" err="1">
                <a:solidFill>
                  <a:srgbClr val="273239"/>
                </a:solidFill>
                <a:effectLst/>
                <a:latin typeface="Arial" panose="020B0604020202020204" pitchFamily="34" charset="0"/>
                <a:cs typeface="Arial" panose="020B0604020202020204" pitchFamily="34" charset="0"/>
              </a:rPr>
              <a:t>fav_color</a:t>
            </a:r>
            <a:r>
              <a:rPr lang="en-US" sz="1300" i="0">
                <a:solidFill>
                  <a:srgbClr val="273239"/>
                </a:solidFill>
                <a:effectLst/>
                <a:latin typeface="Arial" panose="020B0604020202020204" pitchFamily="34" charset="0"/>
                <a:cs typeface="Arial" panose="020B0604020202020204" pitchFamily="34" charset="0"/>
              </a:rPr>
              <a:t>']</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endParaRPr lang="en-US" sz="1300"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__</a:t>
            </a:r>
            <a:r>
              <a:rPr lang="en-US" sz="1300" i="0" err="1">
                <a:solidFill>
                  <a:srgbClr val="273239"/>
                </a:solidFill>
                <a:effectLst/>
                <a:latin typeface="Arial" panose="020B0604020202020204" pitchFamily="34" charset="0"/>
                <a:cs typeface="Arial" panose="020B0604020202020204" pitchFamily="34" charset="0"/>
              </a:rPr>
              <a:t>setitem</a:t>
            </a:r>
            <a:r>
              <a:rPr lang="en-US" sz="1300" i="0">
                <a:solidFill>
                  <a:srgbClr val="273239"/>
                </a:solidFill>
                <a:effectLst/>
                <a:latin typeface="Arial" panose="020B0604020202020204" pitchFamily="34" charset="0"/>
                <a:cs typeface="Arial" panose="020B0604020202020204" pitchFamily="34" charset="0"/>
              </a:rPr>
              <a:t>__(key, value)</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Example: </a:t>
            </a:r>
            <a:r>
              <a:rPr lang="en-US" sz="1300" i="0" err="1">
                <a:solidFill>
                  <a:srgbClr val="273239"/>
                </a:solidFill>
                <a:effectLst/>
                <a:latin typeface="Arial" panose="020B0604020202020204" pitchFamily="34" charset="0"/>
                <a:cs typeface="Arial" panose="020B0604020202020204" pitchFamily="34" charset="0"/>
              </a:rPr>
              <a:t>request.session</a:t>
            </a:r>
            <a:r>
              <a:rPr lang="en-US" sz="1300" i="0">
                <a:solidFill>
                  <a:srgbClr val="273239"/>
                </a:solidFill>
                <a:effectLst/>
                <a:latin typeface="Arial" panose="020B0604020202020204" pitchFamily="34" charset="0"/>
                <a:cs typeface="Arial" panose="020B0604020202020204" pitchFamily="34" charset="0"/>
              </a:rPr>
              <a:t>['</a:t>
            </a:r>
            <a:r>
              <a:rPr lang="en-US" sz="1300" i="0" err="1">
                <a:solidFill>
                  <a:srgbClr val="273239"/>
                </a:solidFill>
                <a:effectLst/>
                <a:latin typeface="Arial" panose="020B0604020202020204" pitchFamily="34" charset="0"/>
                <a:cs typeface="Arial" panose="020B0604020202020204" pitchFamily="34" charset="0"/>
              </a:rPr>
              <a:t>fav_color</a:t>
            </a:r>
            <a:r>
              <a:rPr lang="en-US" sz="1300" i="0">
                <a:solidFill>
                  <a:srgbClr val="273239"/>
                </a:solidFill>
                <a:effectLst/>
                <a:latin typeface="Arial" panose="020B0604020202020204" pitchFamily="34" charset="0"/>
                <a:cs typeface="Arial" panose="020B0604020202020204" pitchFamily="34" charset="0"/>
              </a:rPr>
              <a:t>'] = 'blue’</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endParaRPr lang="en-US" sz="1300" i="0">
              <a:solidFill>
                <a:srgbClr val="273239"/>
              </a:solidFill>
              <a:effectLst/>
              <a:latin typeface="Arial" panose="020B0604020202020204" pitchFamily="34" charset="0"/>
              <a:cs typeface="Arial" panose="020B0604020202020204" pitchFamily="34" charset="0"/>
            </a:endParaRP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__</a:t>
            </a:r>
            <a:r>
              <a:rPr lang="en-US" sz="1300" i="0" err="1">
                <a:solidFill>
                  <a:srgbClr val="273239"/>
                </a:solidFill>
                <a:effectLst/>
                <a:latin typeface="Arial" panose="020B0604020202020204" pitchFamily="34" charset="0"/>
                <a:cs typeface="Arial" panose="020B0604020202020204" pitchFamily="34" charset="0"/>
              </a:rPr>
              <a:t>delitem</a:t>
            </a:r>
            <a:r>
              <a:rPr lang="en-US" sz="1300" i="0">
                <a:solidFill>
                  <a:srgbClr val="273239"/>
                </a:solidFill>
                <a:effectLst/>
                <a:latin typeface="Arial" panose="020B0604020202020204" pitchFamily="34" charset="0"/>
                <a:cs typeface="Arial" panose="020B0604020202020204" pitchFamily="34" charset="0"/>
              </a:rPr>
              <a:t>__(key)¶</a:t>
            </a:r>
          </a:p>
          <a:p>
            <a:pPr marL="173736" indent="-173736">
              <a:lnSpc>
                <a:spcPct val="100000"/>
              </a:lnSpc>
              <a:spcBef>
                <a:spcPts val="600"/>
              </a:spcBef>
              <a:buClr>
                <a:srgbClr val="223366"/>
              </a:buClr>
              <a:buFont typeface="Arial" panose="020B0604020202020204" pitchFamily="34" charset="0"/>
              <a:buChar char="•"/>
              <a:tabLst>
                <a:tab pos="379095" algn="l"/>
                <a:tab pos="379730" algn="l"/>
              </a:tabLst>
            </a:pPr>
            <a:r>
              <a:rPr lang="en-US" sz="1300" i="0">
                <a:solidFill>
                  <a:srgbClr val="273239"/>
                </a:solidFill>
                <a:effectLst/>
                <a:latin typeface="Arial" panose="020B0604020202020204" pitchFamily="34" charset="0"/>
                <a:cs typeface="Arial" panose="020B0604020202020204" pitchFamily="34" charset="0"/>
              </a:rPr>
              <a:t>	Example: del </a:t>
            </a:r>
            <a:r>
              <a:rPr lang="en-US" sz="1300" i="0" err="1">
                <a:solidFill>
                  <a:srgbClr val="273239"/>
                </a:solidFill>
                <a:effectLst/>
                <a:latin typeface="Arial" panose="020B0604020202020204" pitchFamily="34" charset="0"/>
                <a:cs typeface="Arial" panose="020B0604020202020204" pitchFamily="34" charset="0"/>
              </a:rPr>
              <a:t>request.session</a:t>
            </a:r>
            <a:r>
              <a:rPr lang="en-US" sz="1300" i="0">
                <a:solidFill>
                  <a:srgbClr val="273239"/>
                </a:solidFill>
                <a:effectLst/>
                <a:latin typeface="Arial" panose="020B0604020202020204" pitchFamily="34" charset="0"/>
                <a:cs typeface="Arial" panose="020B0604020202020204" pitchFamily="34" charset="0"/>
              </a:rPr>
              <a:t>['</a:t>
            </a:r>
            <a:r>
              <a:rPr lang="en-US" sz="1300" i="0" err="1">
                <a:solidFill>
                  <a:srgbClr val="273239"/>
                </a:solidFill>
                <a:effectLst/>
                <a:latin typeface="Arial" panose="020B0604020202020204" pitchFamily="34" charset="0"/>
                <a:cs typeface="Arial" panose="020B0604020202020204" pitchFamily="34" charset="0"/>
              </a:rPr>
              <a:t>fav_color</a:t>
            </a:r>
            <a:r>
              <a:rPr lang="en-US" sz="1300" i="0">
                <a:solidFill>
                  <a:srgbClr val="273239"/>
                </a:solidFill>
                <a:effectLst/>
                <a:latin typeface="Arial" panose="020B0604020202020204" pitchFamily="34" charset="0"/>
                <a:cs typeface="Arial" panose="020B0604020202020204" pitchFamily="34" charset="0"/>
              </a:rPr>
              <a:t>']. This raises </a:t>
            </a:r>
            <a:r>
              <a:rPr lang="en-US" sz="1300" i="0" err="1">
                <a:solidFill>
                  <a:srgbClr val="273239"/>
                </a:solidFill>
                <a:effectLst/>
                <a:latin typeface="Arial" panose="020B0604020202020204" pitchFamily="34" charset="0"/>
                <a:cs typeface="Arial" panose="020B0604020202020204" pitchFamily="34" charset="0"/>
              </a:rPr>
              <a:t>KeyError</a:t>
            </a:r>
            <a:r>
              <a:rPr lang="en-US" sz="1300" i="0">
                <a:solidFill>
                  <a:srgbClr val="273239"/>
                </a:solidFill>
                <a:effectLst/>
                <a:latin typeface="Arial" panose="020B0604020202020204" pitchFamily="34" charset="0"/>
                <a:cs typeface="Arial" panose="020B0604020202020204" pitchFamily="34" charset="0"/>
              </a:rPr>
              <a:t> if the given key isn’t already in the 	session.</a:t>
            </a:r>
          </a:p>
        </p:txBody>
      </p:sp>
    </p:spTree>
    <p:extLst>
      <p:ext uri="{BB962C8B-B14F-4D97-AF65-F5344CB8AC3E}">
        <p14:creationId xmlns:p14="http://schemas.microsoft.com/office/powerpoint/2010/main" val="404700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1) Creating environment for Django project (Continued)</a:t>
            </a:r>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8" y="1357082"/>
            <a:ext cx="5626843" cy="1004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D) Install visual studio code  editor </a:t>
            </a:r>
          </a:p>
          <a:p>
            <a:pPr marL="173736" indent="-173736">
              <a:spcBef>
                <a:spcPts val="600"/>
              </a:spcBef>
              <a:buClr>
                <a:srgbClr val="223366"/>
              </a:buClr>
              <a:buFont typeface="Arial" panose="020B0604020202020204" pitchFamily="34" charset="0"/>
              <a:buChar char="•"/>
            </a:pPr>
            <a:r>
              <a:rPr lang="en-US"/>
              <a:t>Visit URI and download </a:t>
            </a:r>
            <a:r>
              <a:rPr lang="en-US">
                <a:solidFill>
                  <a:srgbClr val="0000FF"/>
                </a:solidFill>
                <a:hlinkClick r:id="rId3">
                  <a:extLst>
                    <a:ext uri="{A12FA001-AC4F-418D-AE19-62706E023703}">
                      <ahyp:hlinkClr xmlns:ahyp="http://schemas.microsoft.com/office/drawing/2018/hyperlinkcolor" val="tx"/>
                    </a:ext>
                  </a:extLst>
                </a:hlinkClick>
              </a:rPr>
              <a:t>https://code.visualstudio.com/</a:t>
            </a:r>
            <a:endParaRPr lang="en-US">
              <a:solidFill>
                <a:srgbClr val="0000FF"/>
              </a:solidFill>
            </a:endParaRPr>
          </a:p>
        </p:txBody>
      </p:sp>
      <p:pic>
        <p:nvPicPr>
          <p:cNvPr id="4" name="Picture 3">
            <a:extLst>
              <a:ext uri="{FF2B5EF4-FFF2-40B4-BE49-F238E27FC236}">
                <a16:creationId xmlns:a16="http://schemas.microsoft.com/office/drawing/2014/main" id="{4B5B34F6-0518-C841-E3E8-10E416B81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811" y="1774111"/>
            <a:ext cx="4053434" cy="2382698"/>
          </a:xfrm>
          <a:prstGeom prst="rect">
            <a:avLst/>
          </a:prstGeom>
        </p:spPr>
      </p:pic>
    </p:spTree>
    <p:extLst>
      <p:ext uri="{BB962C8B-B14F-4D97-AF65-F5344CB8AC3E}">
        <p14:creationId xmlns:p14="http://schemas.microsoft.com/office/powerpoint/2010/main" val="40097962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8696" y="769655"/>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Sessions in Views (Continued)</a:t>
            </a:r>
          </a:p>
        </p:txBody>
      </p:sp>
      <p:sp>
        <p:nvSpPr>
          <p:cNvPr id="5" name="object 5"/>
          <p:cNvSpPr txBox="1"/>
          <p:nvPr/>
        </p:nvSpPr>
        <p:spPr>
          <a:xfrm>
            <a:off x="207388" y="1074420"/>
            <a:ext cx="7939380" cy="3469539"/>
          </a:xfrm>
          <a:prstGeom prst="rect">
            <a:avLst/>
          </a:prstGeom>
        </p:spPr>
        <p:txBody>
          <a:bodyPr vert="horz" wrap="square" lIns="0" tIns="52704" rIns="0" bIns="0" rtlCol="0">
            <a:spAutoFit/>
          </a:bodyPr>
          <a:lstStyle/>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___contains__(key)</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Example: '</a:t>
            </a:r>
            <a:r>
              <a:rPr lang="en-US" i="0" err="1">
                <a:solidFill>
                  <a:srgbClr val="273239"/>
                </a:solidFill>
                <a:effectLst/>
                <a:latin typeface="Arial" panose="020B0604020202020204" pitchFamily="34" charset="0"/>
                <a:cs typeface="Arial" panose="020B0604020202020204" pitchFamily="34" charset="0"/>
              </a:rPr>
              <a:t>fav_color</a:t>
            </a:r>
            <a:r>
              <a:rPr lang="en-US" i="0">
                <a:solidFill>
                  <a:srgbClr val="273239"/>
                </a:solidFill>
                <a:effectLst/>
                <a:latin typeface="Arial" panose="020B0604020202020204" pitchFamily="34" charset="0"/>
                <a:cs typeface="Arial" panose="020B0604020202020204" pitchFamily="34" charset="0"/>
              </a:rPr>
              <a:t>' in </a:t>
            </a:r>
            <a:r>
              <a:rPr lang="en-US" i="0" err="1">
                <a:solidFill>
                  <a:srgbClr val="273239"/>
                </a:solidFill>
                <a:effectLst/>
                <a:latin typeface="Arial" panose="020B0604020202020204" pitchFamily="34" charset="0"/>
                <a:cs typeface="Arial" panose="020B0604020202020204" pitchFamily="34" charset="0"/>
              </a:rPr>
              <a:t>request.session</a:t>
            </a:r>
            <a:endParaRPr lang="en-US" i="0">
              <a:solidFill>
                <a:srgbClr val="273239"/>
              </a:solidFill>
              <a:effectLst/>
              <a:latin typeface="Arial" panose="020B0604020202020204" pitchFamily="34" charset="0"/>
              <a:cs typeface="Arial" panose="020B0604020202020204" pitchFamily="34" charset="0"/>
            </a:endParaRPr>
          </a:p>
          <a:p>
            <a:pPr marL="379095" indent="-367030">
              <a:lnSpc>
                <a:spcPct val="100000"/>
              </a:lnSpc>
              <a:spcBef>
                <a:spcPts val="414"/>
              </a:spcBef>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get(key, default=None)</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Example: </a:t>
            </a:r>
            <a:r>
              <a:rPr lang="en-US" i="0" err="1">
                <a:solidFill>
                  <a:srgbClr val="273239"/>
                </a:solidFill>
                <a:effectLst/>
                <a:latin typeface="Arial" panose="020B0604020202020204" pitchFamily="34" charset="0"/>
                <a:cs typeface="Arial" panose="020B0604020202020204" pitchFamily="34" charset="0"/>
              </a:rPr>
              <a:t>fav_color</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request.session.get</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fav_color</a:t>
            </a:r>
            <a:r>
              <a:rPr lang="en-US" i="0">
                <a:solidFill>
                  <a:srgbClr val="273239"/>
                </a:solidFill>
                <a:effectLst/>
                <a:latin typeface="Arial" panose="020B0604020202020204" pitchFamily="34" charset="0"/>
                <a:cs typeface="Arial" panose="020B0604020202020204" pitchFamily="34" charset="0"/>
              </a:rPr>
              <a:t>', 'red')</a:t>
            </a:r>
          </a:p>
          <a:p>
            <a:pPr marL="379095" indent="-367030">
              <a:lnSpc>
                <a:spcPct val="100000"/>
              </a:lnSpc>
              <a:spcBef>
                <a:spcPts val="414"/>
              </a:spcBef>
              <a:buChar char="●"/>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pop(key, default=__</a:t>
            </a:r>
            <a:r>
              <a:rPr lang="en-US" i="0" err="1">
                <a:solidFill>
                  <a:srgbClr val="273239"/>
                </a:solidFill>
                <a:effectLst/>
                <a:latin typeface="Arial" panose="020B0604020202020204" pitchFamily="34" charset="0"/>
                <a:cs typeface="Arial" panose="020B0604020202020204" pitchFamily="34" charset="0"/>
              </a:rPr>
              <a:t>not_given</a:t>
            </a:r>
            <a:r>
              <a:rPr lang="en-US"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	Example: </a:t>
            </a:r>
            <a:r>
              <a:rPr lang="en-US" i="0" err="1">
                <a:solidFill>
                  <a:srgbClr val="273239"/>
                </a:solidFill>
                <a:effectLst/>
                <a:latin typeface="Arial" panose="020B0604020202020204" pitchFamily="34" charset="0"/>
                <a:cs typeface="Arial" panose="020B0604020202020204" pitchFamily="34" charset="0"/>
              </a:rPr>
              <a:t>fav_color</a:t>
            </a:r>
            <a:r>
              <a:rPr lang="en-US" i="0">
                <a:solidFill>
                  <a:srgbClr val="273239"/>
                </a:solidFill>
                <a:effectLst/>
                <a:latin typeface="Arial" panose="020B0604020202020204" pitchFamily="34" charset="0"/>
                <a:cs typeface="Arial" panose="020B0604020202020204" pitchFamily="34" charset="0"/>
              </a:rPr>
              <a:t> = </a:t>
            </a:r>
            <a:r>
              <a:rPr lang="en-US" i="0" err="1">
                <a:solidFill>
                  <a:srgbClr val="273239"/>
                </a:solidFill>
                <a:effectLst/>
                <a:latin typeface="Arial" panose="020B0604020202020204" pitchFamily="34" charset="0"/>
                <a:cs typeface="Arial" panose="020B0604020202020204" pitchFamily="34" charset="0"/>
              </a:rPr>
              <a:t>request.session.pop</a:t>
            </a:r>
            <a:r>
              <a:rPr lang="en-US" i="0">
                <a:solidFill>
                  <a:srgbClr val="273239"/>
                </a:solidFill>
                <a:effectLst/>
                <a:latin typeface="Arial" panose="020B0604020202020204" pitchFamily="34" charset="0"/>
                <a:cs typeface="Arial" panose="020B0604020202020204" pitchFamily="34" charset="0"/>
              </a:rPr>
              <a:t>('</a:t>
            </a:r>
            <a:r>
              <a:rPr lang="en-US" i="0" err="1">
                <a:solidFill>
                  <a:srgbClr val="273239"/>
                </a:solidFill>
                <a:effectLst/>
                <a:latin typeface="Arial" panose="020B0604020202020204" pitchFamily="34" charset="0"/>
                <a:cs typeface="Arial" panose="020B0604020202020204" pitchFamily="34" charset="0"/>
              </a:rPr>
              <a:t>fav_color</a:t>
            </a:r>
            <a:r>
              <a:rPr lang="en-US" i="0">
                <a:solidFill>
                  <a:srgbClr val="273239"/>
                </a:solidFill>
                <a:effectLst/>
                <a:latin typeface="Arial" panose="020B0604020202020204" pitchFamily="34" charset="0"/>
                <a:cs typeface="Arial" panose="020B0604020202020204" pitchFamily="34" charset="0"/>
              </a:rPr>
              <a:t>', 'blue’)</a:t>
            </a:r>
          </a:p>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keys()</a:t>
            </a:r>
          </a:p>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items()</a:t>
            </a:r>
          </a:p>
          <a:p>
            <a:pPr marL="297815" indent="-285750">
              <a:lnSpc>
                <a:spcPct val="100000"/>
              </a:lnSpc>
              <a:spcBef>
                <a:spcPts val="414"/>
              </a:spcBef>
              <a:buFont typeface="Arial" panose="020B0604020202020204" pitchFamily="34" charset="0"/>
              <a:buChar char="•"/>
              <a:tabLst>
                <a:tab pos="379095" algn="l"/>
                <a:tab pos="379730" algn="l"/>
              </a:tabLst>
            </a:pPr>
            <a:r>
              <a:rPr lang="en-US" i="0" err="1">
                <a:solidFill>
                  <a:srgbClr val="273239"/>
                </a:solidFill>
                <a:effectLst/>
                <a:latin typeface="Arial" panose="020B0604020202020204" pitchFamily="34" charset="0"/>
                <a:cs typeface="Arial" panose="020B0604020202020204" pitchFamily="34" charset="0"/>
              </a:rPr>
              <a:t>setdefault</a:t>
            </a:r>
            <a:r>
              <a:rPr lang="en-US" i="0">
                <a:solidFill>
                  <a:srgbClr val="273239"/>
                </a:solidFill>
                <a:effectLst/>
                <a:latin typeface="Arial" panose="020B0604020202020204" pitchFamily="34" charset="0"/>
                <a:cs typeface="Arial" panose="020B0604020202020204" pitchFamily="34" charset="0"/>
              </a:rPr>
              <a:t>()</a:t>
            </a:r>
          </a:p>
          <a:p>
            <a:pPr marL="297815" indent="-285750">
              <a:lnSpc>
                <a:spcPct val="100000"/>
              </a:lnSpc>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clear()</a:t>
            </a:r>
          </a:p>
          <a:p>
            <a:pPr marL="12065">
              <a:lnSpc>
                <a:spcPct val="100000"/>
              </a:lnSpc>
              <a:spcBef>
                <a:spcPts val="414"/>
              </a:spcBef>
              <a:tabLst>
                <a:tab pos="379095" algn="l"/>
                <a:tab pos="379730" algn="l"/>
              </a:tabLst>
            </a:pPr>
            <a:endParaRPr lang="en-US">
              <a:solidFill>
                <a:srgbClr val="27323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61193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75776"/>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Sessions in Views (Continued)</a:t>
            </a:r>
          </a:p>
        </p:txBody>
      </p:sp>
      <p:sp>
        <p:nvSpPr>
          <p:cNvPr id="5" name="object 5"/>
          <p:cNvSpPr txBox="1"/>
          <p:nvPr/>
        </p:nvSpPr>
        <p:spPr>
          <a:xfrm>
            <a:off x="228600" y="1103370"/>
            <a:ext cx="8730973" cy="3264354"/>
          </a:xfrm>
          <a:prstGeom prst="rect">
            <a:avLst/>
          </a:prstGeom>
        </p:spPr>
        <p:txBody>
          <a:bodyPr vert="horz" wrap="square" lIns="0" tIns="52704" rIns="0" bIns="0" rtlCol="0">
            <a:spAutoFit/>
          </a:bodyPr>
          <a:lstStyle/>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It also has these methods:</a:t>
            </a:r>
          </a:p>
          <a:p>
            <a:pPr marL="12065">
              <a:lnSpc>
                <a:spcPct val="100000"/>
              </a:lnSpc>
              <a:spcBef>
                <a:spcPts val="414"/>
              </a:spcBef>
              <a:tabLst>
                <a:tab pos="379095" algn="l"/>
                <a:tab pos="379730" algn="l"/>
              </a:tabLst>
            </a:pPr>
            <a:r>
              <a:rPr lang="en-US" b="1" i="0">
                <a:solidFill>
                  <a:srgbClr val="273239"/>
                </a:solidFill>
                <a:effectLst/>
                <a:latin typeface="Arial" panose="020B0604020202020204" pitchFamily="34" charset="0"/>
                <a:cs typeface="Arial" panose="020B0604020202020204" pitchFamily="34" charset="0"/>
              </a:rPr>
              <a:t>flush()</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Deletes the current session data from the session and deletes the session cookie. This is used if you want to ensure that the previous session data can’t be accessed again from the user’s browser (for example, the </a:t>
            </a:r>
            <a:r>
              <a:rPr lang="en-US" b="1" i="0" err="1">
                <a:solidFill>
                  <a:srgbClr val="273239"/>
                </a:solidFill>
                <a:effectLst/>
                <a:latin typeface="Arial" panose="020B0604020202020204" pitchFamily="34" charset="0"/>
                <a:cs typeface="Arial" panose="020B0604020202020204" pitchFamily="34" charset="0"/>
              </a:rPr>
              <a:t>django.contrib.auth.logout</a:t>
            </a:r>
            <a:r>
              <a:rPr lang="en-US" b="1" i="0">
                <a:solidFill>
                  <a:srgbClr val="273239"/>
                </a:solidFill>
                <a:effectLst/>
                <a:latin typeface="Arial" panose="020B0604020202020204" pitchFamily="34" charset="0"/>
                <a:cs typeface="Arial" panose="020B0604020202020204" pitchFamily="34" charset="0"/>
              </a:rPr>
              <a:t>() </a:t>
            </a:r>
            <a:r>
              <a:rPr lang="en-US" i="0">
                <a:solidFill>
                  <a:srgbClr val="273239"/>
                </a:solidFill>
                <a:effectLst/>
                <a:latin typeface="Arial" panose="020B0604020202020204" pitchFamily="34" charset="0"/>
                <a:cs typeface="Arial" panose="020B0604020202020204" pitchFamily="34" charset="0"/>
              </a:rPr>
              <a:t>function calls it).</a:t>
            </a:r>
          </a:p>
          <a:p>
            <a:pPr marL="12065">
              <a:lnSpc>
                <a:spcPct val="100000"/>
              </a:lnSpc>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b="1" i="0" err="1">
                <a:solidFill>
                  <a:srgbClr val="273239"/>
                </a:solidFill>
                <a:effectLst/>
                <a:latin typeface="Arial" panose="020B0604020202020204" pitchFamily="34" charset="0"/>
                <a:cs typeface="Arial" panose="020B0604020202020204" pitchFamily="34" charset="0"/>
              </a:rPr>
              <a:t>set_test_cookie</a:t>
            </a:r>
            <a:r>
              <a:rPr lang="en-US" b="1"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Sets a test cookie to determine whether the user’s browser supports cookies. Due to the way cookies work, you won’t be able to test this until the user’s next page request. </a:t>
            </a:r>
          </a:p>
          <a:p>
            <a:pPr marL="12065">
              <a:lnSpc>
                <a:spcPct val="100000"/>
              </a:lnSpc>
              <a:spcBef>
                <a:spcPts val="414"/>
              </a:spcBef>
              <a:tabLst>
                <a:tab pos="379095" algn="l"/>
                <a:tab pos="379730" algn="l"/>
              </a:tabLst>
            </a:pPr>
            <a:endParaRPr lang="en-US" b="1"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b="1" i="0" err="1">
                <a:solidFill>
                  <a:srgbClr val="273239"/>
                </a:solidFill>
                <a:effectLst/>
                <a:latin typeface="Arial" panose="020B0604020202020204" pitchFamily="34" charset="0"/>
                <a:cs typeface="Arial" panose="020B0604020202020204" pitchFamily="34" charset="0"/>
              </a:rPr>
              <a:t>test_cookie_worked</a:t>
            </a:r>
            <a:r>
              <a:rPr lang="en-US" b="1"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Returns either </a:t>
            </a:r>
            <a:r>
              <a:rPr lang="en-US" b="1" i="0">
                <a:solidFill>
                  <a:srgbClr val="273239"/>
                </a:solidFill>
                <a:effectLst/>
                <a:latin typeface="Arial" panose="020B0604020202020204" pitchFamily="34" charset="0"/>
                <a:cs typeface="Arial" panose="020B0604020202020204" pitchFamily="34" charset="0"/>
              </a:rPr>
              <a:t>True </a:t>
            </a:r>
            <a:r>
              <a:rPr lang="en-US" i="0">
                <a:solidFill>
                  <a:srgbClr val="273239"/>
                </a:solidFill>
                <a:effectLst/>
                <a:latin typeface="Arial" panose="020B0604020202020204" pitchFamily="34" charset="0"/>
                <a:cs typeface="Arial" panose="020B0604020202020204" pitchFamily="34" charset="0"/>
              </a:rPr>
              <a:t>or </a:t>
            </a:r>
            <a:r>
              <a:rPr lang="en-US" b="1" i="0">
                <a:solidFill>
                  <a:srgbClr val="273239"/>
                </a:solidFill>
                <a:effectLst/>
                <a:latin typeface="Arial" panose="020B0604020202020204" pitchFamily="34" charset="0"/>
                <a:cs typeface="Arial" panose="020B0604020202020204" pitchFamily="34" charset="0"/>
              </a:rPr>
              <a:t>False, </a:t>
            </a:r>
            <a:r>
              <a:rPr lang="en-US" i="0">
                <a:solidFill>
                  <a:srgbClr val="273239"/>
                </a:solidFill>
                <a:effectLst/>
                <a:latin typeface="Arial" panose="020B0604020202020204" pitchFamily="34" charset="0"/>
                <a:cs typeface="Arial" panose="020B0604020202020204" pitchFamily="34" charset="0"/>
              </a:rPr>
              <a:t>depending on whether the user’s browser accepted the test cookie. Due to the way cookies work, you’ll have to call </a:t>
            </a:r>
            <a:r>
              <a:rPr lang="en-US" b="1" i="0" err="1">
                <a:solidFill>
                  <a:srgbClr val="273239"/>
                </a:solidFill>
                <a:effectLst/>
                <a:latin typeface="Arial" panose="020B0604020202020204" pitchFamily="34" charset="0"/>
                <a:cs typeface="Arial" panose="020B0604020202020204" pitchFamily="34" charset="0"/>
              </a:rPr>
              <a:t>set_test_cookie</a:t>
            </a:r>
            <a:r>
              <a:rPr lang="en-US" b="1" i="0">
                <a:solidFill>
                  <a:srgbClr val="273239"/>
                </a:solidFill>
                <a:effectLst/>
                <a:latin typeface="Arial" panose="020B0604020202020204" pitchFamily="34" charset="0"/>
                <a:cs typeface="Arial" panose="020B0604020202020204" pitchFamily="34" charset="0"/>
              </a:rPr>
              <a:t>() </a:t>
            </a:r>
            <a:r>
              <a:rPr lang="en-US" i="0">
                <a:solidFill>
                  <a:srgbClr val="273239"/>
                </a:solidFill>
                <a:effectLst/>
                <a:latin typeface="Arial" panose="020B0604020202020204" pitchFamily="34" charset="0"/>
                <a:cs typeface="Arial" panose="020B0604020202020204" pitchFamily="34" charset="0"/>
              </a:rPr>
              <a:t>on a previous, separate page request. </a:t>
            </a:r>
          </a:p>
        </p:txBody>
      </p:sp>
    </p:spTree>
    <p:extLst>
      <p:ext uri="{BB962C8B-B14F-4D97-AF65-F5344CB8AC3E}">
        <p14:creationId xmlns:p14="http://schemas.microsoft.com/office/powerpoint/2010/main" val="6090753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57451"/>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Sessions in Views (Continued)</a:t>
            </a:r>
          </a:p>
        </p:txBody>
      </p:sp>
      <p:sp>
        <p:nvSpPr>
          <p:cNvPr id="5" name="object 5"/>
          <p:cNvSpPr txBox="1"/>
          <p:nvPr/>
        </p:nvSpPr>
        <p:spPr>
          <a:xfrm>
            <a:off x="228600" y="1116330"/>
            <a:ext cx="8730973" cy="3623427"/>
          </a:xfrm>
          <a:prstGeom prst="rect">
            <a:avLst/>
          </a:prstGeom>
        </p:spPr>
        <p:txBody>
          <a:bodyPr vert="horz" wrap="square" lIns="0" tIns="52704" rIns="0" bIns="0" rtlCol="0">
            <a:spAutoFit/>
          </a:bodyPr>
          <a:lstStyle/>
          <a:p>
            <a:pPr marL="12065">
              <a:lnSpc>
                <a:spcPct val="100000"/>
              </a:lnSpc>
              <a:spcBef>
                <a:spcPts val="414"/>
              </a:spcBef>
              <a:tabLst>
                <a:tab pos="379095" algn="l"/>
                <a:tab pos="379730" algn="l"/>
              </a:tabLst>
            </a:pPr>
            <a:r>
              <a:rPr lang="en-US" sz="1200" i="0" err="1">
                <a:solidFill>
                  <a:srgbClr val="273239"/>
                </a:solidFill>
                <a:effectLst/>
                <a:latin typeface="Arial" panose="020B0604020202020204" pitchFamily="34" charset="0"/>
                <a:cs typeface="Arial" panose="020B0604020202020204" pitchFamily="34" charset="0"/>
              </a:rPr>
              <a:t>delete_test_cookie</a:t>
            </a:r>
            <a:r>
              <a:rPr lang="en-US" sz="1200"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Deletes the test cookie. Use this to clean up after yourself.</a:t>
            </a:r>
          </a:p>
          <a:p>
            <a:pPr marL="12065">
              <a:lnSpc>
                <a:spcPct val="100000"/>
              </a:lnSpc>
              <a:spcBef>
                <a:spcPts val="414"/>
              </a:spcBef>
              <a:tabLst>
                <a:tab pos="379095" algn="l"/>
                <a:tab pos="379730" algn="l"/>
              </a:tabLst>
            </a:pPr>
            <a:endParaRPr lang="en-US" sz="1200"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sz="1200" i="0" err="1">
                <a:solidFill>
                  <a:srgbClr val="273239"/>
                </a:solidFill>
                <a:effectLst/>
                <a:latin typeface="Arial" panose="020B0604020202020204" pitchFamily="34" charset="0"/>
                <a:cs typeface="Arial" panose="020B0604020202020204" pitchFamily="34" charset="0"/>
              </a:rPr>
              <a:t>get_session_cookie_age</a:t>
            </a:r>
            <a:r>
              <a:rPr lang="en-US" sz="1200"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Returns the value of the setting SESSION_COOKIE_AGE. This can be overridden in a custom session backend.</a:t>
            </a:r>
          </a:p>
          <a:p>
            <a:pPr marL="12065">
              <a:lnSpc>
                <a:spcPct val="100000"/>
              </a:lnSpc>
              <a:spcBef>
                <a:spcPts val="414"/>
              </a:spcBef>
              <a:tabLst>
                <a:tab pos="379095" algn="l"/>
                <a:tab pos="379730" algn="l"/>
              </a:tabLst>
            </a:pPr>
            <a:endParaRPr lang="en-US" sz="1200"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sz="1200" i="0" err="1">
                <a:solidFill>
                  <a:srgbClr val="273239"/>
                </a:solidFill>
                <a:effectLst/>
                <a:latin typeface="Arial" panose="020B0604020202020204" pitchFamily="34" charset="0"/>
                <a:cs typeface="Arial" panose="020B0604020202020204" pitchFamily="34" charset="0"/>
              </a:rPr>
              <a:t>set_expiry</a:t>
            </a:r>
            <a:r>
              <a:rPr lang="en-US" sz="1200" i="0">
                <a:solidFill>
                  <a:srgbClr val="273239"/>
                </a:solidFill>
                <a:effectLst/>
                <a:latin typeface="Arial" panose="020B0604020202020204" pitchFamily="34" charset="0"/>
                <a:cs typeface="Arial" panose="020B0604020202020204" pitchFamily="34" charset="0"/>
              </a:rPr>
              <a:t>(value)</a:t>
            </a:r>
          </a:p>
          <a:p>
            <a:pPr marL="12065">
              <a:lnSpc>
                <a:spcPct val="100000"/>
              </a:lnSpc>
              <a:spcBef>
                <a:spcPts val="414"/>
              </a:spcBef>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Sets the expiration time for the session. You can pass a number of different values:</a:t>
            </a:r>
          </a:p>
          <a:p>
            <a:pPr marL="755015" lvl="1" indent="-173736">
              <a:spcBef>
                <a:spcPts val="414"/>
              </a:spcBef>
              <a:buClr>
                <a:srgbClr val="223366"/>
              </a:buClr>
              <a:buFont typeface="Arial" panose="020B0604020202020204" pitchFamily="34" charset="0"/>
              <a:buChar char="•"/>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If value is an integer, the session will expire after that many seconds of inactivity. For example, calling </a:t>
            </a:r>
            <a:r>
              <a:rPr lang="en-US" sz="1200" i="0" err="1">
                <a:solidFill>
                  <a:srgbClr val="273239"/>
                </a:solidFill>
                <a:effectLst/>
                <a:latin typeface="Arial" panose="020B0604020202020204" pitchFamily="34" charset="0"/>
                <a:cs typeface="Arial" panose="020B0604020202020204" pitchFamily="34" charset="0"/>
              </a:rPr>
              <a:t>request.session.set_expiry</a:t>
            </a:r>
            <a:r>
              <a:rPr lang="en-US" sz="1200" i="0">
                <a:solidFill>
                  <a:srgbClr val="273239"/>
                </a:solidFill>
                <a:effectLst/>
                <a:latin typeface="Arial" panose="020B0604020202020204" pitchFamily="34" charset="0"/>
                <a:cs typeface="Arial" panose="020B0604020202020204" pitchFamily="34" charset="0"/>
              </a:rPr>
              <a:t>(300) would make the session expire in 5 minutes.</a:t>
            </a:r>
          </a:p>
          <a:p>
            <a:pPr marL="755015" lvl="1" indent="-173736">
              <a:spcBef>
                <a:spcPts val="414"/>
              </a:spcBef>
              <a:buClr>
                <a:srgbClr val="223366"/>
              </a:buClr>
              <a:buFont typeface="Arial" panose="020B0604020202020204" pitchFamily="34" charset="0"/>
              <a:buChar char="•"/>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If value is a datetime or </a:t>
            </a:r>
            <a:r>
              <a:rPr lang="en-US" sz="1200" i="0" err="1">
                <a:solidFill>
                  <a:srgbClr val="273239"/>
                </a:solidFill>
                <a:effectLst/>
                <a:latin typeface="Arial" panose="020B0604020202020204" pitchFamily="34" charset="0"/>
                <a:cs typeface="Arial" panose="020B0604020202020204" pitchFamily="34" charset="0"/>
              </a:rPr>
              <a:t>timedelta</a:t>
            </a:r>
            <a:r>
              <a:rPr lang="en-US" sz="1200" i="0">
                <a:solidFill>
                  <a:srgbClr val="273239"/>
                </a:solidFill>
                <a:effectLst/>
                <a:latin typeface="Arial" panose="020B0604020202020204" pitchFamily="34" charset="0"/>
                <a:cs typeface="Arial" panose="020B0604020202020204" pitchFamily="34" charset="0"/>
              </a:rPr>
              <a:t> object, the session will expire at that specific date/time. Note that datetime and </a:t>
            </a:r>
            <a:r>
              <a:rPr lang="en-US" sz="1200" i="0" err="1">
                <a:solidFill>
                  <a:srgbClr val="273239"/>
                </a:solidFill>
                <a:effectLst/>
                <a:latin typeface="Arial" panose="020B0604020202020204" pitchFamily="34" charset="0"/>
                <a:cs typeface="Arial" panose="020B0604020202020204" pitchFamily="34" charset="0"/>
              </a:rPr>
              <a:t>timedelta</a:t>
            </a:r>
            <a:r>
              <a:rPr lang="en-US" sz="1200" i="0">
                <a:solidFill>
                  <a:srgbClr val="273239"/>
                </a:solidFill>
                <a:effectLst/>
                <a:latin typeface="Arial" panose="020B0604020202020204" pitchFamily="34" charset="0"/>
                <a:cs typeface="Arial" panose="020B0604020202020204" pitchFamily="34" charset="0"/>
              </a:rPr>
              <a:t> values are only serializable if you are using the </a:t>
            </a:r>
            <a:r>
              <a:rPr lang="en-US" sz="1200" i="0" err="1">
                <a:solidFill>
                  <a:srgbClr val="273239"/>
                </a:solidFill>
                <a:effectLst/>
                <a:latin typeface="Arial" panose="020B0604020202020204" pitchFamily="34" charset="0"/>
                <a:cs typeface="Arial" panose="020B0604020202020204" pitchFamily="34" charset="0"/>
              </a:rPr>
              <a:t>PickleSerializer</a:t>
            </a:r>
            <a:r>
              <a:rPr lang="en-US" sz="1200" i="0">
                <a:solidFill>
                  <a:srgbClr val="273239"/>
                </a:solidFill>
                <a:effectLst/>
                <a:latin typeface="Arial" panose="020B0604020202020204" pitchFamily="34" charset="0"/>
                <a:cs typeface="Arial" panose="020B0604020202020204" pitchFamily="34" charset="0"/>
              </a:rPr>
              <a:t>.</a:t>
            </a:r>
          </a:p>
          <a:p>
            <a:pPr marL="755015" lvl="1" indent="-173736">
              <a:spcBef>
                <a:spcPts val="414"/>
              </a:spcBef>
              <a:buClr>
                <a:srgbClr val="223366"/>
              </a:buClr>
              <a:buFont typeface="Arial" panose="020B0604020202020204" pitchFamily="34" charset="0"/>
              <a:buChar char="•"/>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If value is 0, the user’s session cookie will expire when the user’s web browser is closed.</a:t>
            </a:r>
          </a:p>
          <a:p>
            <a:pPr marL="755015" lvl="1" indent="-173736">
              <a:spcBef>
                <a:spcPts val="414"/>
              </a:spcBef>
              <a:buClr>
                <a:srgbClr val="223366"/>
              </a:buClr>
              <a:buFont typeface="Arial" panose="020B0604020202020204" pitchFamily="34" charset="0"/>
              <a:buChar char="•"/>
              <a:tabLst>
                <a:tab pos="379095" algn="l"/>
                <a:tab pos="379730" algn="l"/>
              </a:tabLst>
            </a:pPr>
            <a:r>
              <a:rPr lang="en-US" sz="1200" i="0">
                <a:solidFill>
                  <a:srgbClr val="273239"/>
                </a:solidFill>
                <a:effectLst/>
                <a:latin typeface="Arial" panose="020B0604020202020204" pitchFamily="34" charset="0"/>
                <a:cs typeface="Arial" panose="020B0604020202020204" pitchFamily="34" charset="0"/>
              </a:rPr>
              <a:t>If value is None, the session reverts to using the global session expiry policy.</a:t>
            </a:r>
            <a:endParaRPr lang="en-US" sz="1200">
              <a:solidFill>
                <a:srgbClr val="273239"/>
              </a:solidFill>
              <a:latin typeface="Arial" panose="020B0604020202020204" pitchFamily="34" charset="0"/>
              <a:cs typeface="Arial" panose="020B0604020202020204" pitchFamily="34" charset="0"/>
            </a:endParaRPr>
          </a:p>
          <a:p>
            <a:pPr marL="297815" indent="-285750">
              <a:spcBef>
                <a:spcPts val="414"/>
              </a:spcBef>
              <a:buFont typeface="Arial" panose="020B0604020202020204" pitchFamily="34" charset="0"/>
              <a:buChar char="•"/>
              <a:tabLst>
                <a:tab pos="379095" algn="l"/>
                <a:tab pos="379730" algn="l"/>
              </a:tabLst>
            </a:pPr>
            <a:r>
              <a:rPr lang="en-US" sz="1200" i="0">
                <a:solidFill>
                  <a:srgbClr val="0C3C26"/>
                </a:solidFill>
                <a:effectLst/>
                <a:latin typeface="Arial" panose="020B0604020202020204" pitchFamily="34" charset="0"/>
                <a:cs typeface="Arial" panose="020B0604020202020204" pitchFamily="34" charset="0"/>
              </a:rPr>
              <a:t>Reading a session is not considered activity for expiration purposes. Session expiration is computed from the last time the session was </a:t>
            </a:r>
            <a:r>
              <a:rPr lang="en-US" sz="1200" i="1">
                <a:solidFill>
                  <a:srgbClr val="0C3C26"/>
                </a:solidFill>
                <a:effectLst/>
                <a:latin typeface="Arial" panose="020B0604020202020204" pitchFamily="34" charset="0"/>
                <a:cs typeface="Arial" panose="020B0604020202020204" pitchFamily="34" charset="0"/>
              </a:rPr>
              <a:t>modified</a:t>
            </a:r>
            <a:r>
              <a:rPr lang="en-US" sz="1200" i="0">
                <a:solidFill>
                  <a:srgbClr val="0C3C26"/>
                </a:solidFill>
                <a:effectLst/>
                <a:latin typeface="Arial" panose="020B0604020202020204" pitchFamily="34" charset="0"/>
                <a:cs typeface="Arial" panose="020B0604020202020204" pitchFamily="34" charset="0"/>
              </a:rPr>
              <a:t>.</a:t>
            </a:r>
            <a:endParaRPr lang="en-US" sz="1200" i="0">
              <a:solidFill>
                <a:srgbClr val="273239"/>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7185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75608"/>
            <a:ext cx="8150676" cy="259045"/>
          </a:xfrm>
          <a:prstGeom prst="rect">
            <a:avLst/>
          </a:prstGeom>
        </p:spPr>
        <p:txBody>
          <a:bodyPr vert="horz" wrap="square" lIns="0" tIns="12700" rIns="0" bIns="0" rtlCol="0">
            <a:spAutoFit/>
          </a:bodyPr>
          <a:lstStyle/>
          <a:p>
            <a:pPr algn="l" fontAlgn="base"/>
            <a:r>
              <a:rPr lang="en-US" sz="1600" b="1" i="0">
                <a:solidFill>
                  <a:srgbClr val="223366"/>
                </a:solidFill>
                <a:effectLst/>
                <a:latin typeface="Arial" panose="020B0604020202020204" pitchFamily="34" charset="0"/>
                <a:cs typeface="Arial" panose="020B0604020202020204" pitchFamily="34" charset="0"/>
              </a:rPr>
              <a:t>Using sessions in views (Continued)</a:t>
            </a:r>
          </a:p>
        </p:txBody>
      </p:sp>
      <p:sp>
        <p:nvSpPr>
          <p:cNvPr id="5" name="object 5"/>
          <p:cNvSpPr txBox="1"/>
          <p:nvPr/>
        </p:nvSpPr>
        <p:spPr>
          <a:xfrm>
            <a:off x="228600" y="1103233"/>
            <a:ext cx="8730973" cy="3582390"/>
          </a:xfrm>
          <a:prstGeom prst="rect">
            <a:avLst/>
          </a:prstGeom>
        </p:spPr>
        <p:txBody>
          <a:bodyPr vert="horz" wrap="square" lIns="0" tIns="52704" rIns="0" bIns="0" rtlCol="0">
            <a:spAutoFit/>
          </a:bodyPr>
          <a:lstStyle/>
          <a:p>
            <a:pPr marL="12065">
              <a:lnSpc>
                <a:spcPct val="100000"/>
              </a:lnSpc>
              <a:spcBef>
                <a:spcPts val="414"/>
              </a:spcBef>
              <a:tabLst>
                <a:tab pos="379095" algn="l"/>
                <a:tab pos="379730" algn="l"/>
              </a:tabLst>
            </a:pPr>
            <a:r>
              <a:rPr lang="en-US" i="0" err="1">
                <a:solidFill>
                  <a:srgbClr val="273239"/>
                </a:solidFill>
                <a:effectLst/>
                <a:latin typeface="Arial" panose="020B0604020202020204" pitchFamily="34" charset="0"/>
                <a:cs typeface="Arial" panose="020B0604020202020204" pitchFamily="34" charset="0"/>
              </a:rPr>
              <a:t>get_expiry_age</a:t>
            </a:r>
            <a:r>
              <a:rPr lang="en-US"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Returns the number of seconds until this session expires. For sessions with no custom expiration (or those set to expire at browser close), this will equal SESSION_COOKIE_AGE.</a:t>
            </a:r>
          </a:p>
          <a:p>
            <a:pPr marL="12065">
              <a:lnSpc>
                <a:spcPct val="100000"/>
              </a:lnSpc>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This function accepts two optional keyword arguments:</a:t>
            </a:r>
          </a:p>
          <a:p>
            <a:pPr marL="755015" lvl="1" indent="-285750">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modification: last modification of the session, as a datetime object. Defaults to the current time.</a:t>
            </a:r>
          </a:p>
          <a:p>
            <a:pPr marL="755015" lvl="1" indent="-285750">
              <a:spcBef>
                <a:spcPts val="414"/>
              </a:spcBef>
              <a:buFont typeface="Arial" panose="020B0604020202020204" pitchFamily="34" charset="0"/>
              <a:buChar char="•"/>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expiry: expiry information for the session, as a datetime object, an int (in seconds), or None. Defaults to the value stored in the session by </a:t>
            </a:r>
            <a:r>
              <a:rPr lang="en-US" i="0" err="1">
                <a:solidFill>
                  <a:srgbClr val="273239"/>
                </a:solidFill>
                <a:effectLst/>
                <a:latin typeface="Arial" panose="020B0604020202020204" pitchFamily="34" charset="0"/>
                <a:cs typeface="Arial" panose="020B0604020202020204" pitchFamily="34" charset="0"/>
              </a:rPr>
              <a:t>set_expiry</a:t>
            </a:r>
            <a:r>
              <a:rPr lang="en-US" i="0">
                <a:solidFill>
                  <a:srgbClr val="273239"/>
                </a:solidFill>
                <a:effectLst/>
                <a:latin typeface="Arial" panose="020B0604020202020204" pitchFamily="34" charset="0"/>
                <a:cs typeface="Arial" panose="020B0604020202020204" pitchFamily="34" charset="0"/>
              </a:rPr>
              <a:t>(), if there is one, or None.</a:t>
            </a:r>
          </a:p>
          <a:p>
            <a:pPr marL="12065">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spcBef>
                <a:spcPts val="414"/>
              </a:spcBef>
              <a:tabLst>
                <a:tab pos="379095" algn="l"/>
                <a:tab pos="379730" algn="l"/>
              </a:tabLst>
            </a:pPr>
            <a:r>
              <a:rPr lang="en-US" i="0" err="1">
                <a:solidFill>
                  <a:srgbClr val="273239"/>
                </a:solidFill>
                <a:effectLst/>
                <a:latin typeface="Arial" panose="020B0604020202020204" pitchFamily="34" charset="0"/>
                <a:cs typeface="Arial" panose="020B0604020202020204" pitchFamily="34" charset="0"/>
              </a:rPr>
              <a:t>get_expiry_date</a:t>
            </a:r>
            <a:r>
              <a:rPr lang="en-US" i="0">
                <a:solidFill>
                  <a:srgbClr val="273239"/>
                </a:solidFill>
                <a:effectLst/>
                <a:latin typeface="Arial" panose="020B0604020202020204" pitchFamily="34" charset="0"/>
                <a:cs typeface="Arial" panose="020B0604020202020204" pitchFamily="34" charset="0"/>
              </a:rPr>
              <a:t>()</a:t>
            </a:r>
          </a:p>
          <a:p>
            <a:pPr marL="12065">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Returns the date this session will expire. For sessions with no custom expiration (or those set to expire at browser close), this will equal the date SESSION_COOKIE_AGE seconds from now.</a:t>
            </a:r>
          </a:p>
          <a:p>
            <a:pPr marL="12065">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This function accepts the same keyword arguments as </a:t>
            </a:r>
            <a:r>
              <a:rPr lang="en-US" i="0" err="1">
                <a:solidFill>
                  <a:srgbClr val="273239"/>
                </a:solidFill>
                <a:effectLst/>
                <a:latin typeface="Arial" panose="020B0604020202020204" pitchFamily="34" charset="0"/>
                <a:cs typeface="Arial" panose="020B0604020202020204" pitchFamily="34" charset="0"/>
              </a:rPr>
              <a:t>get_expiry_age</a:t>
            </a:r>
            <a:r>
              <a:rPr lang="en-US" i="0">
                <a:solidFill>
                  <a:srgbClr val="273239"/>
                </a:solidFill>
                <a:effectLst/>
                <a:latin typeface="Arial" panose="020B0604020202020204" pitchFamily="34" charset="0"/>
                <a:cs typeface="Arial" panose="020B0604020202020204" pitchFamily="34" charset="0"/>
              </a:rPr>
              <a:t>(), and similar notes on usage apply.</a:t>
            </a:r>
          </a:p>
        </p:txBody>
      </p:sp>
    </p:spTree>
    <p:extLst>
      <p:ext uri="{BB962C8B-B14F-4D97-AF65-F5344CB8AC3E}">
        <p14:creationId xmlns:p14="http://schemas.microsoft.com/office/powerpoint/2010/main" val="20102249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8600" y="765071"/>
            <a:ext cx="4343400" cy="259045"/>
          </a:xfrm>
          <a:prstGeom prst="rect">
            <a:avLst/>
          </a:prstGeom>
        </p:spPr>
        <p:txBody>
          <a:bodyPr vert="horz" wrap="square" lIns="0" tIns="12700" rIns="0" bIns="0" rtlCol="0">
            <a:spAutoFit/>
          </a:bodyPr>
          <a:lstStyle/>
          <a:p>
            <a:pPr algn="l" fontAlgn="base"/>
            <a:r>
              <a:rPr lang="en-US" sz="1600" b="1" i="0">
                <a:solidFill>
                  <a:srgbClr val="213163"/>
                </a:solidFill>
                <a:effectLst/>
                <a:latin typeface="Arial" panose="020B0604020202020204" pitchFamily="34" charset="0"/>
                <a:cs typeface="Arial" panose="020B0604020202020204" pitchFamily="34" charset="0"/>
              </a:rPr>
              <a:t>Using Sessions in Views (Continued)</a:t>
            </a:r>
          </a:p>
        </p:txBody>
      </p:sp>
      <p:sp>
        <p:nvSpPr>
          <p:cNvPr id="5" name="object 5"/>
          <p:cNvSpPr txBox="1"/>
          <p:nvPr/>
        </p:nvSpPr>
        <p:spPr>
          <a:xfrm>
            <a:off x="206513" y="1092696"/>
            <a:ext cx="8730973" cy="2566727"/>
          </a:xfrm>
          <a:prstGeom prst="rect">
            <a:avLst/>
          </a:prstGeom>
        </p:spPr>
        <p:txBody>
          <a:bodyPr vert="horz" wrap="square" lIns="0" tIns="52704" rIns="0" bIns="0" rtlCol="0">
            <a:spAutoFit/>
          </a:bodyPr>
          <a:lstStyle/>
          <a:p>
            <a:pPr marL="12065">
              <a:lnSpc>
                <a:spcPct val="100000"/>
              </a:lnSpc>
              <a:spcBef>
                <a:spcPts val="414"/>
              </a:spcBef>
              <a:tabLst>
                <a:tab pos="379095" algn="l"/>
                <a:tab pos="379730" algn="l"/>
              </a:tabLst>
            </a:pPr>
            <a:r>
              <a:rPr lang="en-US" b="1" i="0" err="1">
                <a:solidFill>
                  <a:srgbClr val="273239"/>
                </a:solidFill>
                <a:effectLst/>
                <a:latin typeface="Arial" panose="020B0604020202020204" pitchFamily="34" charset="0"/>
                <a:cs typeface="Arial" panose="020B0604020202020204" pitchFamily="34" charset="0"/>
              </a:rPr>
              <a:t>get_expire_at_browser_close</a:t>
            </a:r>
            <a:r>
              <a:rPr lang="en-US" b="1"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Returns either </a:t>
            </a:r>
            <a:r>
              <a:rPr lang="en-US" b="1" i="0">
                <a:solidFill>
                  <a:srgbClr val="273239"/>
                </a:solidFill>
                <a:effectLst/>
                <a:latin typeface="Arial" panose="020B0604020202020204" pitchFamily="34" charset="0"/>
                <a:cs typeface="Arial" panose="020B0604020202020204" pitchFamily="34" charset="0"/>
              </a:rPr>
              <a:t>True</a:t>
            </a:r>
            <a:r>
              <a:rPr lang="en-US" i="0">
                <a:solidFill>
                  <a:srgbClr val="273239"/>
                </a:solidFill>
                <a:effectLst/>
                <a:latin typeface="Arial" panose="020B0604020202020204" pitchFamily="34" charset="0"/>
                <a:cs typeface="Arial" panose="020B0604020202020204" pitchFamily="34" charset="0"/>
              </a:rPr>
              <a:t> or </a:t>
            </a:r>
            <a:r>
              <a:rPr lang="en-US" b="1" i="0">
                <a:solidFill>
                  <a:srgbClr val="273239"/>
                </a:solidFill>
                <a:effectLst/>
                <a:latin typeface="Arial" panose="020B0604020202020204" pitchFamily="34" charset="0"/>
                <a:cs typeface="Arial" panose="020B0604020202020204" pitchFamily="34" charset="0"/>
              </a:rPr>
              <a:t>False</a:t>
            </a:r>
            <a:r>
              <a:rPr lang="en-US" i="0">
                <a:solidFill>
                  <a:srgbClr val="273239"/>
                </a:solidFill>
                <a:effectLst/>
                <a:latin typeface="Arial" panose="020B0604020202020204" pitchFamily="34" charset="0"/>
                <a:cs typeface="Arial" panose="020B0604020202020204" pitchFamily="34" charset="0"/>
              </a:rPr>
              <a:t>, depending on whether the user’s session cookie will expire when the user’s web browser is closed.</a:t>
            </a:r>
          </a:p>
          <a:p>
            <a:pPr marL="12065">
              <a:lnSpc>
                <a:spcPct val="100000"/>
              </a:lnSpc>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b="1" i="0" err="1">
                <a:solidFill>
                  <a:srgbClr val="273239"/>
                </a:solidFill>
                <a:effectLst/>
                <a:latin typeface="Arial" panose="020B0604020202020204" pitchFamily="34" charset="0"/>
                <a:cs typeface="Arial" panose="020B0604020202020204" pitchFamily="34" charset="0"/>
              </a:rPr>
              <a:t>clear_expired</a:t>
            </a:r>
            <a:r>
              <a:rPr lang="en-US" b="1"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Removes expired sessions from the session store. This class method is called by </a:t>
            </a:r>
            <a:r>
              <a:rPr lang="en-US" b="1" i="0" err="1">
                <a:solidFill>
                  <a:srgbClr val="273239"/>
                </a:solidFill>
                <a:effectLst/>
                <a:latin typeface="Arial" panose="020B0604020202020204" pitchFamily="34" charset="0"/>
                <a:cs typeface="Arial" panose="020B0604020202020204" pitchFamily="34" charset="0"/>
              </a:rPr>
              <a:t>clearsessions</a:t>
            </a:r>
            <a:r>
              <a:rPr lang="en-US"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endParaRPr lang="en-US" i="0">
              <a:solidFill>
                <a:srgbClr val="273239"/>
              </a:solidFill>
              <a:effectLst/>
              <a:latin typeface="Arial" panose="020B0604020202020204" pitchFamily="34" charset="0"/>
              <a:cs typeface="Arial" panose="020B0604020202020204" pitchFamily="34" charset="0"/>
            </a:endParaRPr>
          </a:p>
          <a:p>
            <a:pPr marL="12065">
              <a:lnSpc>
                <a:spcPct val="100000"/>
              </a:lnSpc>
              <a:spcBef>
                <a:spcPts val="414"/>
              </a:spcBef>
              <a:tabLst>
                <a:tab pos="379095" algn="l"/>
                <a:tab pos="379730" algn="l"/>
              </a:tabLst>
            </a:pPr>
            <a:r>
              <a:rPr lang="en-US" b="1" i="0" err="1">
                <a:solidFill>
                  <a:srgbClr val="273239"/>
                </a:solidFill>
                <a:effectLst/>
                <a:latin typeface="Arial" panose="020B0604020202020204" pitchFamily="34" charset="0"/>
                <a:cs typeface="Arial" panose="020B0604020202020204" pitchFamily="34" charset="0"/>
              </a:rPr>
              <a:t>cycle_key</a:t>
            </a:r>
            <a:r>
              <a:rPr lang="en-US" b="1" i="0">
                <a:solidFill>
                  <a:srgbClr val="273239"/>
                </a:solidFill>
                <a:effectLst/>
                <a:latin typeface="Arial" panose="020B0604020202020204" pitchFamily="34" charset="0"/>
                <a:cs typeface="Arial" panose="020B0604020202020204" pitchFamily="34" charset="0"/>
              </a:rPr>
              <a:t>()</a:t>
            </a:r>
          </a:p>
          <a:p>
            <a:pPr marL="12065">
              <a:lnSpc>
                <a:spcPct val="100000"/>
              </a:lnSpc>
              <a:spcBef>
                <a:spcPts val="414"/>
              </a:spcBef>
              <a:tabLst>
                <a:tab pos="379095" algn="l"/>
                <a:tab pos="379730" algn="l"/>
              </a:tabLst>
            </a:pPr>
            <a:r>
              <a:rPr lang="en-US" i="0">
                <a:solidFill>
                  <a:srgbClr val="273239"/>
                </a:solidFill>
                <a:effectLst/>
                <a:latin typeface="Arial" panose="020B0604020202020204" pitchFamily="34" charset="0"/>
                <a:cs typeface="Arial" panose="020B0604020202020204" pitchFamily="34" charset="0"/>
              </a:rPr>
              <a:t>Creates a new session key while retaining the current session data. </a:t>
            </a:r>
            <a:r>
              <a:rPr lang="en-US" b="1" i="0" err="1">
                <a:solidFill>
                  <a:srgbClr val="273239"/>
                </a:solidFill>
                <a:effectLst/>
                <a:latin typeface="Arial" panose="020B0604020202020204" pitchFamily="34" charset="0"/>
                <a:cs typeface="Arial" panose="020B0604020202020204" pitchFamily="34" charset="0"/>
              </a:rPr>
              <a:t>django.contrib.auth.login</a:t>
            </a:r>
            <a:r>
              <a:rPr lang="en-US" b="1" i="0">
                <a:solidFill>
                  <a:srgbClr val="273239"/>
                </a:solidFill>
                <a:effectLst/>
                <a:latin typeface="Arial" panose="020B0604020202020204" pitchFamily="34" charset="0"/>
                <a:cs typeface="Arial" panose="020B0604020202020204" pitchFamily="34" charset="0"/>
              </a:rPr>
              <a:t>() </a:t>
            </a:r>
            <a:r>
              <a:rPr lang="en-US" i="0">
                <a:solidFill>
                  <a:srgbClr val="273239"/>
                </a:solidFill>
                <a:effectLst/>
                <a:latin typeface="Arial" panose="020B0604020202020204" pitchFamily="34" charset="0"/>
                <a:cs typeface="Arial" panose="020B0604020202020204" pitchFamily="34" charset="0"/>
              </a:rPr>
              <a:t>calls this method to mitigate against session fixation.</a:t>
            </a:r>
          </a:p>
        </p:txBody>
      </p:sp>
    </p:spTree>
    <p:extLst>
      <p:ext uri="{BB962C8B-B14F-4D97-AF65-F5344CB8AC3E}">
        <p14:creationId xmlns:p14="http://schemas.microsoft.com/office/powerpoint/2010/main" val="14843245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8A34F1C-BAE6-DC0E-538E-296FB2E03102}"/>
              </a:ext>
            </a:extLst>
          </p:cNvPr>
          <p:cNvSpPr>
            <a:spLocks noGrp="1"/>
          </p:cNvSpPr>
          <p:nvPr>
            <p:ph type="subTitle"/>
          </p:nvPr>
        </p:nvSpPr>
        <p:spPr>
          <a:xfrm>
            <a:off x="242926" y="521801"/>
            <a:ext cx="8229330" cy="1122219"/>
          </a:xfrm>
        </p:spPr>
        <p:txBody>
          <a:bodyPr/>
          <a:lstStyle/>
          <a:p>
            <a:pPr algn="ctr"/>
            <a:r>
              <a:rPr lang="en-US" sz="2400" b="1">
                <a:solidFill>
                  <a:srgbClr val="223366"/>
                </a:solidFill>
              </a:rPr>
              <a:t>REST API</a:t>
            </a:r>
          </a:p>
        </p:txBody>
      </p:sp>
      <p:pic>
        <p:nvPicPr>
          <p:cNvPr id="7" name="Picture 6">
            <a:extLst>
              <a:ext uri="{FF2B5EF4-FFF2-40B4-BE49-F238E27FC236}">
                <a16:creationId xmlns:a16="http://schemas.microsoft.com/office/drawing/2014/main" id="{E1F1B990-8E0B-F3E6-1D44-09616201ED00}"/>
              </a:ext>
            </a:extLst>
          </p:cNvPr>
          <p:cNvPicPr>
            <a:picLocks noChangeAspect="1"/>
          </p:cNvPicPr>
          <p:nvPr/>
        </p:nvPicPr>
        <p:blipFill>
          <a:blip r:embed="rId3"/>
          <a:stretch>
            <a:fillRect/>
          </a:stretch>
        </p:blipFill>
        <p:spPr>
          <a:xfrm>
            <a:off x="2042784" y="1416908"/>
            <a:ext cx="4629614" cy="2503844"/>
          </a:xfrm>
          <a:prstGeom prst="rect">
            <a:avLst/>
          </a:prstGeom>
        </p:spPr>
      </p:pic>
      <p:sp>
        <p:nvSpPr>
          <p:cNvPr id="2" name="Rectangle: Rounded Corners 1">
            <a:hlinkClick r:id="rId4"/>
            <a:extLst>
              <a:ext uri="{FF2B5EF4-FFF2-40B4-BE49-F238E27FC236}">
                <a16:creationId xmlns:a16="http://schemas.microsoft.com/office/drawing/2014/main" id="{73155514-40AE-B0B8-3185-08DFF4046EA1}"/>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4">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3" name="TextBox 8">
            <a:extLst>
              <a:ext uri="{FF2B5EF4-FFF2-40B4-BE49-F238E27FC236}">
                <a16:creationId xmlns:a16="http://schemas.microsoft.com/office/drawing/2014/main" id="{C34F3DF4-B0DC-B821-8270-18CC3856B2A4}"/>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4923718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990C0C-3C48-F00E-103A-EB1F83E83836}"/>
              </a:ext>
            </a:extLst>
          </p:cNvPr>
          <p:cNvSpPr>
            <a:spLocks noGrp="1"/>
          </p:cNvSpPr>
          <p:nvPr>
            <p:ph type="subTitle"/>
          </p:nvPr>
        </p:nvSpPr>
        <p:spPr>
          <a:xfrm>
            <a:off x="228600" y="1144404"/>
            <a:ext cx="8229330" cy="1543050"/>
          </a:xfrm>
        </p:spPr>
        <p:txBody>
          <a:bodyPr anchor="t"/>
          <a:lstStyle/>
          <a:p>
            <a:pPr marL="173736" indent="-173736">
              <a:buClr>
                <a:srgbClr val="213163"/>
              </a:buClr>
              <a:buFont typeface="Arial" panose="020B0604020202020204" pitchFamily="34" charset="0"/>
              <a:buChar char="•"/>
            </a:pPr>
            <a:r>
              <a:rPr lang="en-US"/>
              <a:t>A REST API (Representational State Transfer Application Programming Interface) is a type of web API that follows the principles of REST, an architectural style for designing networked applications. </a:t>
            </a:r>
          </a:p>
          <a:p>
            <a:pPr marL="173736" indent="-173736">
              <a:buClr>
                <a:srgbClr val="213163"/>
              </a:buClr>
              <a:buFont typeface="Arial" panose="020B0604020202020204" pitchFamily="34" charset="0"/>
              <a:buChar char="•"/>
            </a:pPr>
            <a:endParaRPr lang="en-US"/>
          </a:p>
          <a:p>
            <a:pPr marL="173736" indent="-173736">
              <a:buClr>
                <a:srgbClr val="213163"/>
              </a:buClr>
              <a:buFont typeface="Arial" panose="020B0604020202020204" pitchFamily="34" charset="0"/>
              <a:buChar char="•"/>
            </a:pPr>
            <a:r>
              <a:rPr lang="en-US"/>
              <a:t>It provides a way for different software systems to communicate and interact with each other over the internet. REST APIs are widely used in web development to allow applications to exchange data and perform actions on remote servers.</a:t>
            </a:r>
          </a:p>
        </p:txBody>
      </p:sp>
      <p:sp>
        <p:nvSpPr>
          <p:cNvPr id="2" name="object 4">
            <a:extLst>
              <a:ext uri="{FF2B5EF4-FFF2-40B4-BE49-F238E27FC236}">
                <a16:creationId xmlns:a16="http://schemas.microsoft.com/office/drawing/2014/main" id="{28DBEDB2-ADE3-2419-14CA-0B2EF55A3792}"/>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Introduction to REST API</a:t>
            </a:r>
          </a:p>
        </p:txBody>
      </p:sp>
    </p:spTree>
    <p:extLst>
      <p:ext uri="{BB962C8B-B14F-4D97-AF65-F5344CB8AC3E}">
        <p14:creationId xmlns:p14="http://schemas.microsoft.com/office/powerpoint/2010/main" val="22572421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404076-0567-E8D7-ABF0-2B378DFBB18B}"/>
              </a:ext>
            </a:extLst>
          </p:cNvPr>
          <p:cNvSpPr>
            <a:spLocks noGrp="1"/>
          </p:cNvSpPr>
          <p:nvPr>
            <p:ph type="subTitle"/>
          </p:nvPr>
        </p:nvSpPr>
        <p:spPr>
          <a:xfrm>
            <a:off x="228600" y="932247"/>
            <a:ext cx="8229330" cy="2982960"/>
          </a:xfrm>
        </p:spPr>
        <p:txBody>
          <a:bodyPr anchor="t"/>
          <a:lstStyle/>
          <a:p>
            <a:endParaRPr lang="en-US"/>
          </a:p>
          <a:p>
            <a:pPr>
              <a:buFont typeface="+mj-lt"/>
              <a:buAutoNum type="arabicPeriod"/>
            </a:pPr>
            <a:r>
              <a:rPr lang="en-US" b="1"/>
              <a:t>Resources: </a:t>
            </a:r>
            <a:r>
              <a:rPr lang="en-US"/>
              <a:t>In REST, everything is a resource, which can be a data object, a service, or any other piece of information. Each resource is uniquely identified by a URI (Uniform Resource Identifier).</a:t>
            </a:r>
          </a:p>
          <a:p>
            <a:pPr>
              <a:buFont typeface="+mj-lt"/>
              <a:buAutoNum type="arabicPeriod"/>
            </a:pPr>
            <a:r>
              <a:rPr lang="en-US" b="1"/>
              <a:t>HTTP Methods: </a:t>
            </a:r>
            <a:r>
              <a:rPr lang="en-US"/>
              <a:t>REST APIs use standard HTTP methods to perform actions on resources. The most common methods are:</a:t>
            </a:r>
          </a:p>
          <a:p>
            <a:pPr>
              <a:buFont typeface="+mj-lt"/>
              <a:buAutoNum type="arabicPeriod"/>
            </a:pPr>
            <a:endParaRPr lang="en-US"/>
          </a:p>
          <a:p>
            <a:pPr marL="742950" lvl="1" indent="-285750">
              <a:buFont typeface="+mj-lt"/>
              <a:buAutoNum type="arabicPeriod"/>
            </a:pPr>
            <a:r>
              <a:rPr lang="en-US"/>
              <a:t>GET: Retrieve a representation of the resource.</a:t>
            </a:r>
          </a:p>
          <a:p>
            <a:pPr marL="742950" lvl="1" indent="-285750">
              <a:buFont typeface="+mj-lt"/>
              <a:buAutoNum type="arabicPeriod"/>
            </a:pPr>
            <a:r>
              <a:rPr lang="en-US"/>
              <a:t>POST: Create a new resource.</a:t>
            </a:r>
          </a:p>
          <a:p>
            <a:pPr marL="742950" lvl="1" indent="-285750">
              <a:buFont typeface="+mj-lt"/>
              <a:buAutoNum type="arabicPeriod"/>
            </a:pPr>
            <a:r>
              <a:rPr lang="en-US"/>
              <a:t>PUT: Update an existing resource.</a:t>
            </a:r>
          </a:p>
          <a:p>
            <a:pPr marL="742950" lvl="1" indent="-285750">
              <a:buFont typeface="+mj-lt"/>
              <a:buAutoNum type="arabicPeriod"/>
            </a:pPr>
            <a:r>
              <a:rPr lang="en-US"/>
              <a:t>DELETE: Remove a resource.</a:t>
            </a:r>
          </a:p>
          <a:p>
            <a:pPr algn="just"/>
            <a:endParaRPr lang="en-US"/>
          </a:p>
        </p:txBody>
      </p:sp>
      <p:sp>
        <p:nvSpPr>
          <p:cNvPr id="2" name="object 4">
            <a:extLst>
              <a:ext uri="{FF2B5EF4-FFF2-40B4-BE49-F238E27FC236}">
                <a16:creationId xmlns:a16="http://schemas.microsoft.com/office/drawing/2014/main" id="{D27C7968-6DF3-A75A-3CD3-458C65738A7A}"/>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Key Concepts of REST API:</a:t>
            </a:r>
          </a:p>
        </p:txBody>
      </p:sp>
    </p:spTree>
    <p:extLst>
      <p:ext uri="{BB962C8B-B14F-4D97-AF65-F5344CB8AC3E}">
        <p14:creationId xmlns:p14="http://schemas.microsoft.com/office/powerpoint/2010/main" val="28720917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0DBCBC1-DA97-5CA0-79F0-93D43A243D4F}"/>
              </a:ext>
            </a:extLst>
          </p:cNvPr>
          <p:cNvSpPr txBox="1"/>
          <p:nvPr/>
        </p:nvSpPr>
        <p:spPr>
          <a:xfrm>
            <a:off x="137160" y="1084246"/>
            <a:ext cx="7687961" cy="1600438"/>
          </a:xfrm>
          <a:prstGeom prst="rect">
            <a:avLst/>
          </a:prstGeom>
          <a:noFill/>
        </p:spPr>
        <p:txBody>
          <a:bodyPr wrap="square">
            <a:spAutoFit/>
          </a:bodyPr>
          <a:lstStyle/>
          <a:p>
            <a:pPr marL="173736" indent="-173736">
              <a:buFont typeface="Arial" panose="020B0604020202020204" pitchFamily="34" charset="0"/>
              <a:buChar char="•"/>
            </a:pPr>
            <a:r>
              <a:rPr lang="en-US" b="1"/>
              <a:t>Statelessness: </a:t>
            </a:r>
            <a:r>
              <a:rPr lang="en-US"/>
              <a:t>REST APIs are stateless, meaning each request from a client to the server must contain all the necessary information to understand and process the request. The server does not store any information about the client's state between requests.</a:t>
            </a:r>
          </a:p>
          <a:p>
            <a:pPr marL="173736" indent="-173736">
              <a:buFont typeface="Arial" panose="020B0604020202020204" pitchFamily="34" charset="0"/>
              <a:buChar char="•"/>
            </a:pPr>
            <a:endParaRPr lang="en-US"/>
          </a:p>
          <a:p>
            <a:pPr marL="173736" indent="-173736">
              <a:buFont typeface="Arial" panose="020B0604020202020204" pitchFamily="34" charset="0"/>
              <a:buChar char="•"/>
            </a:pPr>
            <a:r>
              <a:rPr lang="en-US" b="1"/>
              <a:t>Representations: </a:t>
            </a:r>
            <a:r>
              <a:rPr lang="en-US"/>
              <a:t>Resources in a REST API can have multiple representations, such as JSON, XML, HTML, or others. Clients can specify the desired representation in the HTTP request headers.</a:t>
            </a:r>
          </a:p>
        </p:txBody>
      </p:sp>
      <p:sp>
        <p:nvSpPr>
          <p:cNvPr id="2" name="object 4">
            <a:extLst>
              <a:ext uri="{FF2B5EF4-FFF2-40B4-BE49-F238E27FC236}">
                <a16:creationId xmlns:a16="http://schemas.microsoft.com/office/drawing/2014/main" id="{AF225E75-1DA3-806E-BDA0-DFAC6217FCEA}"/>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Key Concepts of REST API:</a:t>
            </a:r>
          </a:p>
        </p:txBody>
      </p:sp>
    </p:spTree>
    <p:extLst>
      <p:ext uri="{BB962C8B-B14F-4D97-AF65-F5344CB8AC3E}">
        <p14:creationId xmlns:p14="http://schemas.microsoft.com/office/powerpoint/2010/main" val="70890709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5ECCB6-2B08-E4A4-CDBB-883C3E50E501}"/>
              </a:ext>
            </a:extLst>
          </p:cNvPr>
          <p:cNvSpPr>
            <a:spLocks noGrp="1"/>
          </p:cNvSpPr>
          <p:nvPr>
            <p:ph type="subTitle"/>
          </p:nvPr>
        </p:nvSpPr>
        <p:spPr>
          <a:xfrm>
            <a:off x="228600" y="1152024"/>
            <a:ext cx="8229330" cy="2982960"/>
          </a:xfrm>
        </p:spPr>
        <p:txBody>
          <a:bodyPr anchor="t"/>
          <a:lstStyle/>
          <a:p>
            <a:pPr marL="173736" indent="-173736">
              <a:buFont typeface="Arial" panose="020B0604020202020204" pitchFamily="34" charset="0"/>
              <a:buChar char="•"/>
            </a:pPr>
            <a:r>
              <a:rPr lang="en-US" b="1"/>
              <a:t>Uniform Interface: </a:t>
            </a:r>
            <a:r>
              <a:rPr lang="en-US"/>
              <a:t>REST APIs follow a uniform and consistent interface, which simplifies communication between clients and servers. This allows different clients to interact with the same API easily.</a:t>
            </a:r>
          </a:p>
          <a:p>
            <a:pPr marL="173736" indent="-173736">
              <a:buFont typeface="Arial" panose="020B0604020202020204" pitchFamily="34" charset="0"/>
              <a:buChar char="•"/>
            </a:pPr>
            <a:endParaRPr lang="en-US" b="1"/>
          </a:p>
          <a:p>
            <a:pPr marL="173736" indent="-173736">
              <a:buFont typeface="Arial" panose="020B0604020202020204" pitchFamily="34" charset="0"/>
              <a:buChar char="•"/>
            </a:pPr>
            <a:r>
              <a:rPr lang="en-US" b="1"/>
              <a:t>Hypermedia as the Engine of Application State (HATEOAS): </a:t>
            </a:r>
            <a:r>
              <a:rPr lang="en-US"/>
              <a:t>HATEOAS is an important principle of REST that suggests including hypermedia links in the API responses. These links guide clients on how to interact with the API and discover available actions dynamically.</a:t>
            </a:r>
          </a:p>
        </p:txBody>
      </p:sp>
      <p:sp>
        <p:nvSpPr>
          <p:cNvPr id="2" name="object 4">
            <a:extLst>
              <a:ext uri="{FF2B5EF4-FFF2-40B4-BE49-F238E27FC236}">
                <a16:creationId xmlns:a16="http://schemas.microsoft.com/office/drawing/2014/main" id="{A76F1BE3-AC32-DCF8-C186-1F0114E6ACD5}"/>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Key Concepts of REST API:</a:t>
            </a:r>
          </a:p>
        </p:txBody>
      </p:sp>
    </p:spTree>
    <p:extLst>
      <p:ext uri="{BB962C8B-B14F-4D97-AF65-F5344CB8AC3E}">
        <p14:creationId xmlns:p14="http://schemas.microsoft.com/office/powerpoint/2010/main" val="324857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2223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A) Switch to Desktop</a:t>
            </a:r>
          </a:p>
          <a:p>
            <a:pPr>
              <a:spcBef>
                <a:spcPts val="600"/>
              </a:spcBef>
              <a:buClr>
                <a:srgbClr val="223366"/>
              </a:buClr>
            </a:pPr>
            <a:r>
              <a:rPr lang="en-US"/>
              <a:t>&gt; cd Desktop</a:t>
            </a:r>
          </a:p>
          <a:p>
            <a:pPr>
              <a:spcBef>
                <a:spcPts val="600"/>
              </a:spcBef>
              <a:buClr>
                <a:srgbClr val="223366"/>
              </a:buClr>
            </a:pPr>
            <a:r>
              <a:rPr lang="en-US" b="1"/>
              <a:t>B) Create Project folder </a:t>
            </a:r>
          </a:p>
          <a:p>
            <a:pPr>
              <a:spcBef>
                <a:spcPts val="600"/>
              </a:spcBef>
              <a:buClr>
                <a:srgbClr val="223366"/>
              </a:buClr>
            </a:pPr>
            <a:r>
              <a:rPr lang="en-US"/>
              <a:t>&gt; </a:t>
            </a:r>
            <a:r>
              <a:rPr lang="en-US" err="1"/>
              <a:t>mkdir</a:t>
            </a:r>
            <a:r>
              <a:rPr lang="en-US"/>
              <a:t> &lt;&lt;</a:t>
            </a:r>
            <a:r>
              <a:rPr lang="en-US" err="1"/>
              <a:t>projectname_folder</a:t>
            </a:r>
            <a:r>
              <a:rPr lang="en-US"/>
              <a:t>&gt;&gt;</a:t>
            </a:r>
          </a:p>
          <a:p>
            <a:pPr>
              <a:spcBef>
                <a:spcPts val="600"/>
              </a:spcBef>
              <a:buClr>
                <a:srgbClr val="223366"/>
              </a:buClr>
            </a:pPr>
            <a:r>
              <a:rPr lang="en-US"/>
              <a:t>&gt; </a:t>
            </a:r>
            <a:r>
              <a:rPr lang="en-US" err="1"/>
              <a:t>mkdir</a:t>
            </a:r>
            <a:r>
              <a:rPr lang="en-US"/>
              <a:t> </a:t>
            </a:r>
            <a:r>
              <a:rPr lang="en-US" err="1"/>
              <a:t>learndjango</a:t>
            </a:r>
            <a:r>
              <a:rPr lang="en-US"/>
              <a:t>  </a:t>
            </a:r>
          </a:p>
          <a:p>
            <a:pPr>
              <a:spcBef>
                <a:spcPts val="600"/>
              </a:spcBef>
              <a:buClr>
                <a:srgbClr val="223366"/>
              </a:buClr>
            </a:pPr>
            <a:r>
              <a:rPr lang="en-US"/>
              <a:t>Move to  </a:t>
            </a:r>
            <a:r>
              <a:rPr lang="en-US" err="1"/>
              <a:t>learndjango</a:t>
            </a:r>
            <a:r>
              <a:rPr lang="en-US"/>
              <a:t>   directory </a:t>
            </a:r>
          </a:p>
          <a:p>
            <a:pPr>
              <a:spcBef>
                <a:spcPts val="600"/>
              </a:spcBef>
              <a:buClr>
                <a:srgbClr val="223366"/>
              </a:buClr>
            </a:pPr>
            <a:r>
              <a:rPr lang="en-US"/>
              <a:t>&gt;cd </a:t>
            </a:r>
            <a:r>
              <a:rPr lang="en-US" err="1"/>
              <a:t>learndjango</a:t>
            </a:r>
            <a:endParaRPr lang="en-US"/>
          </a:p>
        </p:txBody>
      </p:sp>
      <p:pic>
        <p:nvPicPr>
          <p:cNvPr id="4" name="Picture 3" descr="A screen shot of a computer&#10;&#10;Description automatically generated">
            <a:extLst>
              <a:ext uri="{FF2B5EF4-FFF2-40B4-BE49-F238E27FC236}">
                <a16:creationId xmlns:a16="http://schemas.microsoft.com/office/drawing/2014/main" id="{AA21FBA7-04B8-2A9A-8FC7-7C485706EF07}"/>
              </a:ext>
            </a:extLst>
          </p:cNvPr>
          <p:cNvPicPr>
            <a:picLocks noChangeAspect="1"/>
          </p:cNvPicPr>
          <p:nvPr/>
        </p:nvPicPr>
        <p:blipFill>
          <a:blip r:embed="rId3"/>
          <a:stretch>
            <a:fillRect/>
          </a:stretch>
        </p:blipFill>
        <p:spPr>
          <a:xfrm>
            <a:off x="4420630" y="1632727"/>
            <a:ext cx="4017490" cy="1669526"/>
          </a:xfrm>
          <a:prstGeom prst="rect">
            <a:avLst/>
          </a:prstGeom>
        </p:spPr>
      </p:pic>
    </p:spTree>
    <p:extLst>
      <p:ext uri="{BB962C8B-B14F-4D97-AF65-F5344CB8AC3E}">
        <p14:creationId xmlns:p14="http://schemas.microsoft.com/office/powerpoint/2010/main" val="410179840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B82F9A-582E-3FB2-4254-CDF0DE039C7D}"/>
              </a:ext>
            </a:extLst>
          </p:cNvPr>
          <p:cNvSpPr>
            <a:spLocks noGrp="1"/>
          </p:cNvSpPr>
          <p:nvPr>
            <p:ph type="subTitle"/>
          </p:nvPr>
        </p:nvSpPr>
        <p:spPr>
          <a:xfrm>
            <a:off x="228600" y="1144003"/>
            <a:ext cx="8229330" cy="1428750"/>
          </a:xfrm>
        </p:spPr>
        <p:txBody>
          <a:bodyPr anchor="t"/>
          <a:lstStyle/>
          <a:p>
            <a:pPr marL="173736" indent="-173736">
              <a:buFont typeface="Arial" panose="020B0604020202020204" pitchFamily="34" charset="0"/>
              <a:buChar char="•"/>
            </a:pPr>
            <a:r>
              <a:rPr lang="en-US"/>
              <a:t>The working of a REST API in Django involves building an API using the Django web framework that adheres to the principles of RESTful architecture.</a:t>
            </a:r>
          </a:p>
          <a:p>
            <a:pPr marL="173736" indent="-173736"/>
            <a:r>
              <a:rPr lang="en-US"/>
              <a:t> </a:t>
            </a:r>
          </a:p>
          <a:p>
            <a:pPr marL="173736" indent="-173736">
              <a:buFont typeface="Arial" panose="020B0604020202020204" pitchFamily="34" charset="0"/>
              <a:buChar char="•"/>
            </a:pPr>
            <a:r>
              <a:rPr lang="en-US"/>
              <a:t>Django provides a powerful framework to create RESTful APIs easily with the help of Django REST Framework (DRF), a popular third-party package. </a:t>
            </a:r>
          </a:p>
          <a:p>
            <a:pPr marL="173736" indent="-173736"/>
            <a:endParaRPr lang="en-US"/>
          </a:p>
        </p:txBody>
      </p:sp>
      <p:sp>
        <p:nvSpPr>
          <p:cNvPr id="2" name="object 4">
            <a:extLst>
              <a:ext uri="{FF2B5EF4-FFF2-40B4-BE49-F238E27FC236}">
                <a16:creationId xmlns:a16="http://schemas.microsoft.com/office/drawing/2014/main" id="{FC54BE33-51E9-EC4F-86F4-EA46F1EBC593}"/>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Working of rest API: Django </a:t>
            </a:r>
          </a:p>
        </p:txBody>
      </p:sp>
    </p:spTree>
    <p:extLst>
      <p:ext uri="{BB962C8B-B14F-4D97-AF65-F5344CB8AC3E}">
        <p14:creationId xmlns:p14="http://schemas.microsoft.com/office/powerpoint/2010/main" val="28410782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2E285F-AFD4-DD6B-19E4-1D9C3A398B87}"/>
              </a:ext>
            </a:extLst>
          </p:cNvPr>
          <p:cNvSpPr>
            <a:spLocks noGrp="1"/>
          </p:cNvSpPr>
          <p:nvPr>
            <p:ph type="subTitle"/>
          </p:nvPr>
        </p:nvSpPr>
        <p:spPr>
          <a:xfrm>
            <a:off x="228600" y="1128362"/>
            <a:ext cx="8229330" cy="2982960"/>
          </a:xfrm>
        </p:spPr>
        <p:txBody>
          <a:bodyPr anchor="t"/>
          <a:lstStyle/>
          <a:p>
            <a:r>
              <a:rPr lang="en-US"/>
              <a:t>Start by creating a new Django project if you haven't already:</a:t>
            </a:r>
          </a:p>
          <a:p>
            <a:endParaRPr lang="en-US"/>
          </a:p>
          <a:p>
            <a:r>
              <a:rPr lang="en-US"/>
              <a:t>	</a:t>
            </a:r>
            <a:r>
              <a:rPr lang="en-US" b="1" err="1"/>
              <a:t>django</a:t>
            </a:r>
            <a:r>
              <a:rPr lang="en-US" b="1"/>
              <a:t>-admin </a:t>
            </a:r>
            <a:r>
              <a:rPr lang="en-US" b="1" err="1"/>
              <a:t>startproject</a:t>
            </a:r>
            <a:r>
              <a:rPr lang="en-US" b="1"/>
              <a:t> </a:t>
            </a:r>
            <a:r>
              <a:rPr lang="en-US" b="1" err="1"/>
              <a:t>project_name</a:t>
            </a:r>
            <a:endParaRPr lang="en-US" b="1"/>
          </a:p>
          <a:p>
            <a:endParaRPr lang="en-US"/>
          </a:p>
          <a:p>
            <a:r>
              <a:rPr lang="en-US"/>
              <a:t>Create a Django app within your project:</a:t>
            </a:r>
          </a:p>
          <a:p>
            <a:endParaRPr lang="en-US"/>
          </a:p>
          <a:p>
            <a:r>
              <a:rPr lang="en-US"/>
              <a:t>	</a:t>
            </a:r>
            <a:r>
              <a:rPr lang="en-US" b="1"/>
              <a:t>python manage.py </a:t>
            </a:r>
            <a:r>
              <a:rPr lang="en-US" b="1" err="1"/>
              <a:t>startapp</a:t>
            </a:r>
            <a:r>
              <a:rPr lang="en-US" b="1"/>
              <a:t> </a:t>
            </a:r>
            <a:r>
              <a:rPr lang="en-US" b="1" err="1"/>
              <a:t>app_name</a:t>
            </a:r>
            <a:endParaRPr lang="en-US" b="1"/>
          </a:p>
          <a:p>
            <a:endParaRPr lang="en-US" b="1"/>
          </a:p>
          <a:p>
            <a:endParaRPr lang="en-US" b="1"/>
          </a:p>
          <a:p>
            <a:endParaRPr lang="en-US"/>
          </a:p>
          <a:p>
            <a:endParaRPr lang="en-US"/>
          </a:p>
          <a:p>
            <a:endParaRPr lang="en-US"/>
          </a:p>
          <a:p>
            <a:endParaRPr lang="en-US"/>
          </a:p>
          <a:p>
            <a:endParaRPr lang="en-US"/>
          </a:p>
          <a:p>
            <a:endParaRPr lang="en-US"/>
          </a:p>
        </p:txBody>
      </p:sp>
      <p:sp>
        <p:nvSpPr>
          <p:cNvPr id="2" name="object 4">
            <a:extLst>
              <a:ext uri="{FF2B5EF4-FFF2-40B4-BE49-F238E27FC236}">
                <a16:creationId xmlns:a16="http://schemas.microsoft.com/office/drawing/2014/main" id="{AA177AA9-A6F4-BEC1-9802-38A17BF4F233}"/>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Set up a Django Project and App:</a:t>
            </a:r>
          </a:p>
        </p:txBody>
      </p:sp>
    </p:spTree>
    <p:extLst>
      <p:ext uri="{BB962C8B-B14F-4D97-AF65-F5344CB8AC3E}">
        <p14:creationId xmlns:p14="http://schemas.microsoft.com/office/powerpoint/2010/main" val="1932413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78C6C5-1071-8A07-B5E1-45111D31C730}"/>
              </a:ext>
            </a:extLst>
          </p:cNvPr>
          <p:cNvSpPr>
            <a:spLocks noGrp="1"/>
          </p:cNvSpPr>
          <p:nvPr>
            <p:ph type="subTitle"/>
          </p:nvPr>
        </p:nvSpPr>
        <p:spPr>
          <a:xfrm>
            <a:off x="228600" y="1139224"/>
            <a:ext cx="8229330" cy="2982960"/>
          </a:xfrm>
        </p:spPr>
        <p:txBody>
          <a:bodyPr anchor="t"/>
          <a:lstStyle/>
          <a:p>
            <a:r>
              <a:rPr lang="en-US" b="1"/>
              <a:t> Define Models:</a:t>
            </a:r>
          </a:p>
          <a:p>
            <a:endParaRPr lang="en-US"/>
          </a:p>
          <a:p>
            <a:pPr marL="173736" indent="-173736">
              <a:buFont typeface="Arial" panose="020B0604020202020204" pitchFamily="34" charset="0"/>
              <a:buChar char="•"/>
            </a:pPr>
            <a:r>
              <a:rPr lang="en-US"/>
              <a:t>In your app, define the data models using Django's ORM (Object-Relational Mapping). Models represent the data that will be exposed through the API.</a:t>
            </a:r>
          </a:p>
          <a:p>
            <a:pPr marL="285750" indent="-285750">
              <a:buFont typeface="Arial" panose="020B0604020202020204" pitchFamily="34" charset="0"/>
              <a:buChar char="•"/>
            </a:pPr>
            <a:endParaRPr lang="en-US"/>
          </a:p>
          <a:p>
            <a:r>
              <a:rPr lang="en-US" b="1"/>
              <a:t>Configure Serializers:</a:t>
            </a:r>
          </a:p>
          <a:p>
            <a:endParaRPr lang="en-US"/>
          </a:p>
          <a:p>
            <a:pPr marL="173736" indent="-173736">
              <a:buFont typeface="Arial" panose="020B0604020202020204" pitchFamily="34" charset="0"/>
              <a:buChar char="•"/>
            </a:pPr>
            <a:r>
              <a:rPr lang="en-US"/>
              <a:t>Serializers in Django REST Framework allow you to convert complex data types, such as Django models, into Python data types that can be rendered into JSON or XML content.</a:t>
            </a:r>
          </a:p>
          <a:p>
            <a:pPr marL="173736" indent="-173736">
              <a:buFont typeface="Arial" panose="020B0604020202020204" pitchFamily="34" charset="0"/>
              <a:buChar char="•"/>
            </a:pPr>
            <a:r>
              <a:rPr lang="en-US"/>
              <a:t>Serializers also handle parsing incoming request data and validating it.</a:t>
            </a:r>
          </a:p>
        </p:txBody>
      </p:sp>
    </p:spTree>
    <p:extLst>
      <p:ext uri="{BB962C8B-B14F-4D97-AF65-F5344CB8AC3E}">
        <p14:creationId xmlns:p14="http://schemas.microsoft.com/office/powerpoint/2010/main" val="22306199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9352C0-A1D4-CD2E-ADB8-BFBF48EC49C5}"/>
              </a:ext>
            </a:extLst>
          </p:cNvPr>
          <p:cNvSpPr>
            <a:spLocks noGrp="1"/>
          </p:cNvSpPr>
          <p:nvPr>
            <p:ph type="subTitle"/>
          </p:nvPr>
        </p:nvSpPr>
        <p:spPr>
          <a:xfrm>
            <a:off x="228600" y="1144804"/>
            <a:ext cx="8229330" cy="2982960"/>
          </a:xfrm>
        </p:spPr>
        <p:txBody>
          <a:bodyPr anchor="t"/>
          <a:lstStyle/>
          <a:p>
            <a:r>
              <a:rPr lang="en-US" b="1"/>
              <a:t>Create Views and </a:t>
            </a:r>
            <a:r>
              <a:rPr lang="en-US" b="1" err="1"/>
              <a:t>ViewSets</a:t>
            </a:r>
            <a:r>
              <a:rPr lang="en-US" b="1"/>
              <a:t>:</a:t>
            </a:r>
          </a:p>
          <a:p>
            <a:endParaRPr lang="en-US"/>
          </a:p>
          <a:p>
            <a:pPr marL="173736" indent="-173736">
              <a:buFont typeface="Arial" panose="020B0604020202020204" pitchFamily="34" charset="0"/>
              <a:buChar char="•"/>
            </a:pPr>
            <a:r>
              <a:rPr lang="en-US"/>
              <a:t>Views in Django REST Framework are similar to Django views but are tailored for handling API requests.</a:t>
            </a:r>
          </a:p>
          <a:p>
            <a:pPr marL="173736" indent="-173736">
              <a:buFont typeface="Arial" panose="020B0604020202020204" pitchFamily="34" charset="0"/>
              <a:buChar char="•"/>
            </a:pPr>
            <a:r>
              <a:rPr lang="en-US"/>
              <a:t>You can use class-based views or function-based views to define how your API views process incoming requests and return responses. </a:t>
            </a:r>
            <a:r>
              <a:rPr lang="en-US" err="1"/>
              <a:t>ViewSets</a:t>
            </a:r>
            <a:r>
              <a:rPr lang="en-US"/>
              <a:t> are a convenient way to combine the logic for CRUD operations (list, create, retrieve, update, delete) on a resource.</a:t>
            </a:r>
          </a:p>
          <a:p>
            <a:endParaRPr lang="en-US"/>
          </a:p>
          <a:p>
            <a:r>
              <a:rPr lang="en-US" b="1"/>
              <a:t>Set up URL Patterns:</a:t>
            </a:r>
          </a:p>
          <a:p>
            <a:endParaRPr lang="en-US"/>
          </a:p>
          <a:p>
            <a:pPr marL="173736" indent="-173736">
              <a:buFont typeface="Arial" panose="020B0604020202020204" pitchFamily="34" charset="0"/>
              <a:buChar char="•"/>
            </a:pPr>
            <a:r>
              <a:rPr lang="en-US"/>
              <a:t>In the app's urls.py file, define URL patterns that map to your API views or </a:t>
            </a:r>
            <a:r>
              <a:rPr lang="en-US" err="1"/>
              <a:t>ViewSets</a:t>
            </a:r>
            <a:r>
              <a:rPr lang="en-US"/>
              <a:t>.</a:t>
            </a:r>
          </a:p>
          <a:p>
            <a:pPr marL="173736" indent="-173736">
              <a:buFont typeface="Arial" panose="020B0604020202020204" pitchFamily="34" charset="0"/>
              <a:buChar char="•"/>
            </a:pPr>
            <a:r>
              <a:rPr lang="en-US"/>
              <a:t>These URL patterns determine the API endpoints that clients can use to interact with your API.</a:t>
            </a:r>
          </a:p>
        </p:txBody>
      </p:sp>
    </p:spTree>
    <p:extLst>
      <p:ext uri="{BB962C8B-B14F-4D97-AF65-F5344CB8AC3E}">
        <p14:creationId xmlns:p14="http://schemas.microsoft.com/office/powerpoint/2010/main" val="139148600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79CE65-F908-B985-F6D6-37B264C9444E}"/>
              </a:ext>
            </a:extLst>
          </p:cNvPr>
          <p:cNvSpPr>
            <a:spLocks noGrp="1"/>
          </p:cNvSpPr>
          <p:nvPr>
            <p:ph type="subTitle"/>
          </p:nvPr>
        </p:nvSpPr>
        <p:spPr>
          <a:xfrm>
            <a:off x="228600" y="1136783"/>
            <a:ext cx="8229330" cy="2982960"/>
          </a:xfrm>
        </p:spPr>
        <p:txBody>
          <a:bodyPr anchor="t"/>
          <a:lstStyle/>
          <a:p>
            <a:r>
              <a:rPr lang="en-US" b="1"/>
              <a:t>Test Your API:</a:t>
            </a:r>
          </a:p>
          <a:p>
            <a:endParaRPr lang="en-US"/>
          </a:p>
          <a:p>
            <a:pPr marL="173736" indent="-173736">
              <a:buFont typeface="Arial" panose="020B0604020202020204" pitchFamily="34" charset="0"/>
              <a:buChar char="•"/>
            </a:pPr>
            <a:r>
              <a:rPr lang="en-US"/>
              <a:t>Run the Django development server and test your API using tools like </a:t>
            </a:r>
            <a:r>
              <a:rPr lang="en-US" err="1"/>
              <a:t>cURL</a:t>
            </a:r>
            <a:r>
              <a:rPr lang="en-US"/>
              <a:t>, Postman, or any other API client.</a:t>
            </a:r>
          </a:p>
          <a:p>
            <a:pPr marL="173736" indent="-173736">
              <a:buFont typeface="Arial" panose="020B0604020202020204" pitchFamily="34" charset="0"/>
              <a:buChar char="•"/>
            </a:pPr>
            <a:r>
              <a:rPr lang="en-US"/>
              <a:t>Use the API endpoints to perform CRUD operations on resources and verify the responses.</a:t>
            </a:r>
          </a:p>
          <a:p>
            <a:endParaRPr lang="en-US"/>
          </a:p>
          <a:p>
            <a:r>
              <a:rPr lang="en-US" b="1"/>
              <a:t>Deploy and Scale (Production):</a:t>
            </a:r>
          </a:p>
          <a:p>
            <a:endParaRPr lang="en-US"/>
          </a:p>
          <a:p>
            <a:pPr marL="173736" indent="-173736">
              <a:buFont typeface="Arial" panose="020B0604020202020204" pitchFamily="34" charset="0"/>
              <a:buChar char="•"/>
            </a:pPr>
            <a:r>
              <a:rPr lang="en-US"/>
              <a:t>Once your API is ready for production, you can deploy it to a web server or cloud platform like AWS, Heroku, or </a:t>
            </a:r>
            <a:r>
              <a:rPr lang="en-US" err="1"/>
              <a:t>DigitalOcean</a:t>
            </a:r>
            <a:r>
              <a:rPr lang="en-US"/>
              <a:t>.</a:t>
            </a:r>
          </a:p>
          <a:p>
            <a:pPr marL="173736" indent="-173736">
              <a:buFont typeface="Arial" panose="020B0604020202020204" pitchFamily="34" charset="0"/>
              <a:buChar char="•"/>
            </a:pPr>
            <a:r>
              <a:rPr lang="en-US"/>
              <a:t>Depending on the traffic and usage, you may need to scale your API to handle more requests efficiently.</a:t>
            </a:r>
          </a:p>
        </p:txBody>
      </p:sp>
    </p:spTree>
    <p:extLst>
      <p:ext uri="{BB962C8B-B14F-4D97-AF65-F5344CB8AC3E}">
        <p14:creationId xmlns:p14="http://schemas.microsoft.com/office/powerpoint/2010/main" val="76078876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1B0A62-71D8-C47F-4008-5252B82F8DAA}"/>
              </a:ext>
            </a:extLst>
          </p:cNvPr>
          <p:cNvSpPr>
            <a:spLocks noGrp="1"/>
          </p:cNvSpPr>
          <p:nvPr>
            <p:ph type="subTitle"/>
          </p:nvPr>
        </p:nvSpPr>
        <p:spPr>
          <a:xfrm>
            <a:off x="228600" y="1135982"/>
            <a:ext cx="8229330" cy="2982960"/>
          </a:xfrm>
        </p:spPr>
        <p:txBody>
          <a:bodyPr anchor="t"/>
          <a:lstStyle/>
          <a:p>
            <a:pPr marL="173736" indent="-173736">
              <a:spcBef>
                <a:spcPts val="600"/>
              </a:spcBef>
              <a:buClr>
                <a:srgbClr val="213163"/>
              </a:buClr>
              <a:buFont typeface="Arial" panose="020B0604020202020204" pitchFamily="34" charset="0"/>
              <a:buChar char="•"/>
            </a:pPr>
            <a:r>
              <a:rPr lang="en-US" b="1"/>
              <a:t>Scalability: </a:t>
            </a:r>
            <a:r>
              <a:rPr lang="en-US"/>
              <a:t>RESTful architecture is scalable and can handle a large number of clients and requests efficiently.</a:t>
            </a:r>
          </a:p>
          <a:p>
            <a:pPr marL="173736" indent="-173736">
              <a:spcBef>
                <a:spcPts val="600"/>
              </a:spcBef>
              <a:buClr>
                <a:srgbClr val="213163"/>
              </a:buClr>
              <a:buFont typeface="Arial" panose="020B0604020202020204" pitchFamily="34" charset="0"/>
              <a:buChar char="•"/>
            </a:pPr>
            <a:r>
              <a:rPr lang="en-US"/>
              <a:t> </a:t>
            </a:r>
            <a:r>
              <a:rPr lang="en-US" b="1"/>
              <a:t>Platform Independence: </a:t>
            </a:r>
            <a:r>
              <a:rPr lang="en-US"/>
              <a:t>Clients and servers in a RESTful API can be built using different programming languages and platforms, as long as they adhere to the standard HTTP methods and representations.</a:t>
            </a:r>
          </a:p>
          <a:p>
            <a:pPr marL="173736" indent="-173736">
              <a:spcBef>
                <a:spcPts val="600"/>
              </a:spcBef>
              <a:buClr>
                <a:srgbClr val="213163"/>
              </a:buClr>
              <a:buFont typeface="Arial" panose="020B0604020202020204" pitchFamily="34" charset="0"/>
              <a:buChar char="•"/>
            </a:pPr>
            <a:r>
              <a:rPr lang="en-US" b="1"/>
              <a:t>Simplicity and Ease of Use: </a:t>
            </a:r>
            <a:r>
              <a:rPr lang="en-US"/>
              <a:t>REST APIs are easy to understand and use, making them popular among developers.</a:t>
            </a:r>
          </a:p>
          <a:p>
            <a:pPr marL="173736" indent="-173736">
              <a:spcBef>
                <a:spcPts val="600"/>
              </a:spcBef>
              <a:buClr>
                <a:srgbClr val="213163"/>
              </a:buClr>
              <a:buFont typeface="Arial" panose="020B0604020202020204" pitchFamily="34" charset="0"/>
              <a:buChar char="•"/>
            </a:pPr>
            <a:r>
              <a:rPr lang="en-US" b="1"/>
              <a:t>Stateless Communication: </a:t>
            </a:r>
            <a:r>
              <a:rPr lang="en-US"/>
              <a:t>The stateless nature of REST allows for better performance and easier caching of responses.</a:t>
            </a:r>
          </a:p>
          <a:p>
            <a:pPr marL="173736" indent="-173736">
              <a:spcBef>
                <a:spcPts val="600"/>
              </a:spcBef>
              <a:buClr>
                <a:srgbClr val="213163"/>
              </a:buClr>
              <a:buFont typeface="Arial" panose="020B0604020202020204" pitchFamily="34" charset="0"/>
              <a:buChar char="•"/>
            </a:pPr>
            <a:r>
              <a:rPr lang="en-US" b="1"/>
              <a:t>Wide Adoption: </a:t>
            </a:r>
            <a:r>
              <a:rPr lang="en-US"/>
              <a:t>REST APIs are widely adopted, and there are many tools and libraries available to develop, test, and consume RESTful services.</a:t>
            </a:r>
          </a:p>
        </p:txBody>
      </p:sp>
      <p:sp>
        <p:nvSpPr>
          <p:cNvPr id="2" name="object 4">
            <a:extLst>
              <a:ext uri="{FF2B5EF4-FFF2-40B4-BE49-F238E27FC236}">
                <a16:creationId xmlns:a16="http://schemas.microsoft.com/office/drawing/2014/main" id="{611E4566-8DED-2C1C-801A-12E475A44AAF}"/>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Advantages of REST API:</a:t>
            </a:r>
          </a:p>
        </p:txBody>
      </p:sp>
    </p:spTree>
    <p:extLst>
      <p:ext uri="{BB962C8B-B14F-4D97-AF65-F5344CB8AC3E}">
        <p14:creationId xmlns:p14="http://schemas.microsoft.com/office/powerpoint/2010/main" val="416687103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D1838F-8F3A-6928-448F-77998BE6502A}"/>
              </a:ext>
            </a:extLst>
          </p:cNvPr>
          <p:cNvSpPr>
            <a:spLocks noGrp="1"/>
          </p:cNvSpPr>
          <p:nvPr>
            <p:ph type="subTitle"/>
          </p:nvPr>
        </p:nvSpPr>
        <p:spPr>
          <a:xfrm>
            <a:off x="228600" y="1127961"/>
            <a:ext cx="8229330" cy="3552036"/>
          </a:xfrm>
        </p:spPr>
        <p:txBody>
          <a:bodyPr anchor="t"/>
          <a:lstStyle/>
          <a:p>
            <a:pPr>
              <a:spcBef>
                <a:spcPts val="600"/>
              </a:spcBef>
            </a:pPr>
            <a:r>
              <a:rPr lang="en-US" b="1"/>
              <a:t>1. Increased design complexity.</a:t>
            </a:r>
          </a:p>
          <a:p>
            <a:pPr marL="173736" indent="-173736">
              <a:spcBef>
                <a:spcPts val="600"/>
              </a:spcBef>
              <a:buClr>
                <a:srgbClr val="213163"/>
              </a:buClr>
              <a:buFont typeface="Arial" panose="020B0604020202020204" pitchFamily="34" charset="0"/>
              <a:buChar char="•"/>
            </a:pPr>
            <a:r>
              <a:rPr lang="en-US"/>
              <a:t>Although they are easier to use, the design of a REST API can be more complex than other APIs, especially if you are not familiar with web architecture. </a:t>
            </a:r>
          </a:p>
          <a:p>
            <a:pPr marL="173736" indent="-173736">
              <a:spcBef>
                <a:spcPts val="600"/>
              </a:spcBef>
              <a:buClr>
                <a:srgbClr val="213163"/>
              </a:buClr>
              <a:buFont typeface="Arial" panose="020B0604020202020204" pitchFamily="34" charset="0"/>
              <a:buChar char="•"/>
            </a:pPr>
            <a:r>
              <a:rPr lang="en-US"/>
              <a:t>The REST API uses architectural principles that you need to be familiar with in order to develop your API.</a:t>
            </a:r>
          </a:p>
          <a:p>
            <a:pPr>
              <a:spcBef>
                <a:spcPts val="600"/>
              </a:spcBef>
            </a:pPr>
            <a:r>
              <a:rPr lang="en-US" b="1"/>
              <a:t>2. Web connection</a:t>
            </a:r>
          </a:p>
          <a:p>
            <a:pPr marL="173736" indent="-173736">
              <a:spcBef>
                <a:spcPts val="600"/>
              </a:spcBef>
              <a:buClr>
                <a:srgbClr val="213163"/>
              </a:buClr>
              <a:buFont typeface="Arial" panose="020B0604020202020204" pitchFamily="34" charset="0"/>
              <a:buChar char="•"/>
            </a:pPr>
            <a:r>
              <a:rPr lang="en-US"/>
              <a:t>All changes to your REST API must be executed on the web and only on the web. It’s impossible to edit the API from your desktop without an internet connection, unlike HTML web files, for example. You must always connect to make the slightest change.</a:t>
            </a:r>
          </a:p>
          <a:p>
            <a:pPr marL="173736" indent="-173736">
              <a:spcBef>
                <a:spcPts val="600"/>
              </a:spcBef>
              <a:buClr>
                <a:srgbClr val="213163"/>
              </a:buClr>
              <a:buFont typeface="Arial" panose="020B0604020202020204" pitchFamily="34" charset="0"/>
              <a:buChar char="•"/>
            </a:pPr>
            <a:r>
              <a:rPr lang="en-US"/>
              <a:t>A REST API requires an Internet connection to function, which means it may be less useful in offline environments.</a:t>
            </a:r>
          </a:p>
          <a:p>
            <a:pPr>
              <a:spcBef>
                <a:spcPts val="600"/>
              </a:spcBef>
            </a:pPr>
            <a:r>
              <a:rPr lang="en-US"/>
              <a:t>3</a:t>
            </a:r>
            <a:r>
              <a:rPr lang="en-US" b="1"/>
              <a:t>. Variable performance and flexibility</a:t>
            </a:r>
          </a:p>
          <a:p>
            <a:pPr marL="173736" indent="-173736">
              <a:spcBef>
                <a:spcPts val="600"/>
              </a:spcBef>
              <a:buClr>
                <a:srgbClr val="213163"/>
              </a:buClr>
              <a:buFont typeface="Arial" panose="020B0604020202020204" pitchFamily="34" charset="0"/>
              <a:buChar char="•"/>
            </a:pPr>
            <a:r>
              <a:rPr lang="en-US"/>
              <a:t>On the other hand, REST APIs can have slightly lower performance than other APIs, depending on the servers and their internet speed.</a:t>
            </a:r>
          </a:p>
        </p:txBody>
      </p:sp>
      <p:sp>
        <p:nvSpPr>
          <p:cNvPr id="2" name="object 4">
            <a:extLst>
              <a:ext uri="{FF2B5EF4-FFF2-40B4-BE49-F238E27FC236}">
                <a16:creationId xmlns:a16="http://schemas.microsoft.com/office/drawing/2014/main" id="{CB9CD116-67B1-A80C-D27B-357DFCC44D5E}"/>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Disadvantages of REST API:</a:t>
            </a:r>
          </a:p>
        </p:txBody>
      </p:sp>
    </p:spTree>
    <p:extLst>
      <p:ext uri="{BB962C8B-B14F-4D97-AF65-F5344CB8AC3E}">
        <p14:creationId xmlns:p14="http://schemas.microsoft.com/office/powerpoint/2010/main" val="316002251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D012D8-09E9-36D3-7A96-3DAA34A81647}"/>
              </a:ext>
            </a:extLst>
          </p:cNvPr>
          <p:cNvSpPr>
            <a:spLocks noGrp="1"/>
          </p:cNvSpPr>
          <p:nvPr>
            <p:ph type="subTitle"/>
          </p:nvPr>
        </p:nvSpPr>
        <p:spPr>
          <a:xfrm>
            <a:off x="228600" y="1162050"/>
            <a:ext cx="8229330" cy="3552037"/>
          </a:xfrm>
        </p:spPr>
        <p:txBody>
          <a:bodyPr anchor="t"/>
          <a:lstStyle/>
          <a:p>
            <a:pPr marL="173736" indent="-173736">
              <a:buFont typeface="Arial" panose="020B0604020202020204" pitchFamily="34" charset="0"/>
              <a:buChar char="•"/>
            </a:pPr>
            <a:r>
              <a:rPr lang="en-US"/>
              <a:t>GET: The GET method is used to retrieve data from the server. When a client sends a GET request to a specific URI, the server responds with the representation of the requested resource. GET requests are idempotent, meaning multiple identical requests have the same effect as a single request and do not modify the server's state.</a:t>
            </a:r>
          </a:p>
          <a:p>
            <a:pPr marL="173736" indent="-173736">
              <a:buFont typeface="Arial" panose="020B0604020202020204" pitchFamily="34" charset="0"/>
              <a:buChar char="•"/>
            </a:pPr>
            <a:endParaRPr lang="en-US"/>
          </a:p>
          <a:p>
            <a:pPr marL="173736" indent="-173736">
              <a:buFont typeface="Arial" panose="020B0604020202020204" pitchFamily="34" charset="0"/>
              <a:buChar char="•"/>
            </a:pPr>
            <a:r>
              <a:rPr lang="en-US"/>
              <a:t>POST: The POST method is used to submit data to be processed to the server. It is typically used to create new resources on the server. When a client sends a POST request to a URI, the server processes the request data and creates a new resource. Unlike GET, POST requests are not idempotent.</a:t>
            </a:r>
          </a:p>
          <a:p>
            <a:pPr marL="173736" indent="-173736">
              <a:buFont typeface="Arial" panose="020B0604020202020204" pitchFamily="34" charset="0"/>
              <a:buChar char="•"/>
            </a:pPr>
            <a:endParaRPr lang="en-US"/>
          </a:p>
          <a:p>
            <a:pPr marL="173736" indent="-173736">
              <a:buFont typeface="Arial" panose="020B0604020202020204" pitchFamily="34" charset="0"/>
              <a:buChar char="•"/>
            </a:pPr>
            <a:r>
              <a:rPr lang="en-US"/>
              <a:t>PUT: The PUT method is used to update an existing resource on the server. When a client sends a PUT request to a specific URI, the server updates the resource if it exists or creates a new resource if it does not exist. PUT requests are idempotent, so multiple identical PUT requests will not result in additional changes.</a:t>
            </a:r>
          </a:p>
        </p:txBody>
      </p:sp>
      <p:sp>
        <p:nvSpPr>
          <p:cNvPr id="2" name="object 4">
            <a:extLst>
              <a:ext uri="{FF2B5EF4-FFF2-40B4-BE49-F238E27FC236}">
                <a16:creationId xmlns:a16="http://schemas.microsoft.com/office/drawing/2014/main" id="{C320E367-970A-8EDC-7CE4-B5AE0536DA54}"/>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REST API methods</a:t>
            </a:r>
          </a:p>
        </p:txBody>
      </p:sp>
    </p:spTree>
    <p:extLst>
      <p:ext uri="{BB962C8B-B14F-4D97-AF65-F5344CB8AC3E}">
        <p14:creationId xmlns:p14="http://schemas.microsoft.com/office/powerpoint/2010/main" val="25785798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461C15-D97A-8978-34CD-A094CE392E90}"/>
              </a:ext>
            </a:extLst>
          </p:cNvPr>
          <p:cNvSpPr>
            <a:spLocks noGrp="1"/>
          </p:cNvSpPr>
          <p:nvPr>
            <p:ph type="subTitle"/>
          </p:nvPr>
        </p:nvSpPr>
        <p:spPr>
          <a:xfrm>
            <a:off x="228600" y="1144887"/>
            <a:ext cx="8229330" cy="3584988"/>
          </a:xfrm>
        </p:spPr>
        <p:txBody>
          <a:bodyPr anchor="t"/>
          <a:lstStyle/>
          <a:p>
            <a:pPr marL="173736" indent="-173736">
              <a:buClr>
                <a:srgbClr val="213163"/>
              </a:buClr>
              <a:buFont typeface="Arial" panose="020B0604020202020204" pitchFamily="34" charset="0"/>
              <a:buChar char="•"/>
            </a:pPr>
            <a:r>
              <a:rPr lang="en-US"/>
              <a:t>DELETE: The DELETE method is used to remove a resource from the server. When a client sends a DELETE request to a specific URI, the server removes the resource. DELETE requests are idempotent, so making multiple identical DELETE requests has the same effect as a single request.</a:t>
            </a:r>
          </a:p>
          <a:p>
            <a:pPr marL="173736" indent="-173736">
              <a:buClr>
                <a:srgbClr val="213163"/>
              </a:buClr>
              <a:buFont typeface="Arial" panose="020B0604020202020204" pitchFamily="34" charset="0"/>
              <a:buChar char="•"/>
            </a:pPr>
            <a:endParaRPr lang="en-US"/>
          </a:p>
          <a:p>
            <a:pPr marL="173736" indent="-173736">
              <a:buClr>
                <a:srgbClr val="213163"/>
              </a:buClr>
              <a:buFont typeface="Arial" panose="020B0604020202020204" pitchFamily="34" charset="0"/>
              <a:buChar char="•"/>
            </a:pPr>
            <a:r>
              <a:rPr lang="en-US"/>
              <a:t>PATCH: The PATCH method is used to partially update an existing resource on the server. It allows clients to send only the changes they want to apply to the resource rather than sending the entire resource. PATCH requests are not always idempotent, depending on how the server handles them.</a:t>
            </a:r>
          </a:p>
          <a:p>
            <a:pPr marL="173736" indent="-173736">
              <a:buClr>
                <a:srgbClr val="213163"/>
              </a:buClr>
              <a:buFont typeface="Arial" panose="020B0604020202020204" pitchFamily="34" charset="0"/>
              <a:buChar char="•"/>
            </a:pPr>
            <a:endParaRPr lang="en-US"/>
          </a:p>
          <a:p>
            <a:pPr marL="173736" indent="-173736">
              <a:buClr>
                <a:srgbClr val="213163"/>
              </a:buClr>
              <a:buFont typeface="Arial" panose="020B0604020202020204" pitchFamily="34" charset="0"/>
              <a:buChar char="•"/>
            </a:pPr>
            <a:r>
              <a:rPr lang="en-US"/>
              <a:t>HEAD: The HEAD method is similar to GET but returns only the response headers without the actual response body. It is often used to check the status or retrieve metadata about a resource without transferring the entire content.</a:t>
            </a:r>
          </a:p>
          <a:p>
            <a:pPr marL="173736" indent="-173736">
              <a:buClr>
                <a:srgbClr val="213163"/>
              </a:buClr>
              <a:buFont typeface="Arial" panose="020B0604020202020204" pitchFamily="34" charset="0"/>
              <a:buChar char="•"/>
            </a:pPr>
            <a:endParaRPr lang="en-US"/>
          </a:p>
          <a:p>
            <a:pPr marL="173736" indent="-173736">
              <a:buClr>
                <a:srgbClr val="213163"/>
              </a:buClr>
              <a:buFont typeface="Arial" panose="020B0604020202020204" pitchFamily="34" charset="0"/>
              <a:buChar char="•"/>
            </a:pPr>
            <a:r>
              <a:rPr lang="en-US"/>
              <a:t>OPTIONS: The OPTIONS method is used to retrieve information about the communication options available for a resource. It is often used to determine the allowed methods, headers, and other information about the resource.</a:t>
            </a:r>
          </a:p>
        </p:txBody>
      </p:sp>
      <p:sp>
        <p:nvSpPr>
          <p:cNvPr id="2" name="object 4">
            <a:extLst>
              <a:ext uri="{FF2B5EF4-FFF2-40B4-BE49-F238E27FC236}">
                <a16:creationId xmlns:a16="http://schemas.microsoft.com/office/drawing/2014/main" id="{08D74772-20FF-D768-0626-06B6AD51FFFF}"/>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REST API methods</a:t>
            </a:r>
          </a:p>
        </p:txBody>
      </p:sp>
    </p:spTree>
    <p:extLst>
      <p:ext uri="{BB962C8B-B14F-4D97-AF65-F5344CB8AC3E}">
        <p14:creationId xmlns:p14="http://schemas.microsoft.com/office/powerpoint/2010/main" val="427082460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lines&#10;&#10;Description automatically generated">
            <a:extLst>
              <a:ext uri="{FF2B5EF4-FFF2-40B4-BE49-F238E27FC236}">
                <a16:creationId xmlns:a16="http://schemas.microsoft.com/office/drawing/2014/main" id="{CC6583C6-811D-0AD5-3382-CC3D426F34B8}"/>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4" name="Rectangle 3">
            <a:extLst>
              <a:ext uri="{FF2B5EF4-FFF2-40B4-BE49-F238E27FC236}">
                <a16:creationId xmlns:a16="http://schemas.microsoft.com/office/drawing/2014/main" id="{88DB11E3-BD15-7845-F74E-D8E2B29EF15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3D07BF33-0A3B-654C-5C6F-450501BB0506}"/>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C94F6ED4-A855-9415-8957-7716AB7264B4}"/>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Rectangle: Rounded Corners 6">
            <a:extLst>
              <a:ext uri="{FF2B5EF4-FFF2-40B4-BE49-F238E27FC236}">
                <a16:creationId xmlns:a16="http://schemas.microsoft.com/office/drawing/2014/main" id="{415E343F-FBEA-E376-BD34-D5E6880BD2D5}"/>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96E78C-D86D-9567-974F-3362532818AD}"/>
              </a:ext>
            </a:extLst>
          </p:cNvPr>
          <p:cNvSpPr txBox="1"/>
          <p:nvPr/>
        </p:nvSpPr>
        <p:spPr>
          <a:xfrm>
            <a:off x="2575890" y="2312786"/>
            <a:ext cx="3992220" cy="1246495"/>
          </a:xfrm>
          <a:prstGeom prst="rect">
            <a:avLst/>
          </a:prstGeom>
          <a:noFill/>
        </p:spPr>
        <p:txBody>
          <a:bodyPr wrap="square" rtlCol="0">
            <a:spAutoFit/>
          </a:bodyPr>
          <a:lstStyle/>
          <a:p>
            <a:pPr algn="ctr"/>
            <a:r>
              <a:rPr lang="en-US" sz="2500" b="1">
                <a:solidFill>
                  <a:schemeClr val="bg1"/>
                </a:solidFill>
              </a:rPr>
              <a:t>MODEL, SERIALIZER, AND VIEW </a:t>
            </a:r>
            <a:br>
              <a:rPr lang="en-US" sz="2500" b="1">
                <a:solidFill>
                  <a:schemeClr val="bg1"/>
                </a:solidFill>
              </a:rPr>
            </a:br>
            <a:endParaRPr lang="en-US" sz="2500" b="1">
              <a:solidFill>
                <a:schemeClr val="bg1"/>
              </a:solidFill>
            </a:endParaRPr>
          </a:p>
        </p:txBody>
      </p:sp>
      <p:sp>
        <p:nvSpPr>
          <p:cNvPr id="9" name="Rectangle 8">
            <a:extLst>
              <a:ext uri="{FF2B5EF4-FFF2-40B4-BE49-F238E27FC236}">
                <a16:creationId xmlns:a16="http://schemas.microsoft.com/office/drawing/2014/main" id="{B0CCB5DA-462B-BF00-93D3-DB1B429F17B8}"/>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77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FEE84B-060E-0646-61C1-61E6884BACC3}"/>
              </a:ext>
            </a:extLst>
          </p:cNvPr>
          <p:cNvSpPr txBox="1"/>
          <p:nvPr/>
        </p:nvSpPr>
        <p:spPr>
          <a:xfrm>
            <a:off x="2575890" y="2441122"/>
            <a:ext cx="3992220" cy="861774"/>
          </a:xfrm>
          <a:prstGeom prst="rect">
            <a:avLst/>
          </a:prstGeom>
          <a:noFill/>
        </p:spPr>
        <p:txBody>
          <a:bodyPr wrap="square" rtlCol="0">
            <a:spAutoFit/>
          </a:bodyPr>
          <a:lstStyle/>
          <a:p>
            <a:pPr algn="ctr"/>
            <a:r>
              <a:rPr lang="en-US" sz="2500" b="1">
                <a:solidFill>
                  <a:schemeClr val="bg1"/>
                </a:solidFill>
              </a:rPr>
              <a:t>Back-End Frameworks - Django</a:t>
            </a:r>
          </a:p>
        </p:txBody>
      </p:sp>
      <p:sp>
        <p:nvSpPr>
          <p:cNvPr id="11" name="Rectangle: Rounded Corners 10">
            <a:extLst>
              <a:ext uri="{FF2B5EF4-FFF2-40B4-BE49-F238E27FC236}">
                <a16:creationId xmlns:a16="http://schemas.microsoft.com/office/drawing/2014/main" id="{7EE426C9-FEED-5600-C4C2-AD0B7C10F17F}"/>
              </a:ext>
            </a:extLst>
          </p:cNvPr>
          <p:cNvSpPr/>
          <p:nvPr/>
        </p:nvSpPr>
        <p:spPr>
          <a:xfrm>
            <a:off x="3872402" y="1895294"/>
            <a:ext cx="1399196" cy="423368"/>
          </a:xfrm>
          <a:prstGeom prst="roundRect">
            <a:avLst/>
          </a:prstGeom>
          <a:solidFill>
            <a:srgbClr val="00B0F0"/>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t>Unit - 2</a:t>
            </a:r>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2223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C) Install </a:t>
            </a:r>
            <a:r>
              <a:rPr lang="en-US" err="1"/>
              <a:t>django</a:t>
            </a:r>
            <a:endParaRPr lang="en-US"/>
          </a:p>
          <a:p>
            <a:pPr>
              <a:spcBef>
                <a:spcPts val="600"/>
              </a:spcBef>
              <a:buClr>
                <a:srgbClr val="223366"/>
              </a:buClr>
            </a:pPr>
            <a:r>
              <a:rPr lang="en-US"/>
              <a:t>&gt;</a:t>
            </a:r>
            <a:r>
              <a:rPr lang="en-US" err="1"/>
              <a:t>pipenv</a:t>
            </a:r>
            <a:r>
              <a:rPr lang="en-US"/>
              <a:t> install </a:t>
            </a:r>
            <a:r>
              <a:rPr lang="en-US" err="1"/>
              <a:t>django</a:t>
            </a:r>
            <a:endParaRPr lang="en-US"/>
          </a:p>
          <a:p>
            <a:pPr>
              <a:spcBef>
                <a:spcPts val="600"/>
              </a:spcBef>
              <a:buClr>
                <a:srgbClr val="223366"/>
              </a:buClr>
            </a:pPr>
            <a:endParaRPr lang="en-US"/>
          </a:p>
          <a:p>
            <a:pPr>
              <a:spcBef>
                <a:spcPts val="600"/>
              </a:spcBef>
              <a:buClr>
                <a:srgbClr val="223366"/>
              </a:buClr>
            </a:pPr>
            <a:r>
              <a:rPr lang="en-US"/>
              <a:t> </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Successfully created the virtual environment </a:t>
            </a:r>
          </a:p>
          <a:p>
            <a:pPr>
              <a:spcBef>
                <a:spcPts val="600"/>
              </a:spcBef>
              <a:buClr>
                <a:srgbClr val="223366"/>
              </a:buClr>
            </a:pPr>
            <a:endParaRPr lang="en-US"/>
          </a:p>
        </p:txBody>
      </p:sp>
      <p:pic>
        <p:nvPicPr>
          <p:cNvPr id="4" name="Picture 3">
            <a:extLst>
              <a:ext uri="{FF2B5EF4-FFF2-40B4-BE49-F238E27FC236}">
                <a16:creationId xmlns:a16="http://schemas.microsoft.com/office/drawing/2014/main" id="{72DE3E06-E6DE-191C-3E02-49038158D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5" y="2469000"/>
            <a:ext cx="3970293" cy="1013109"/>
          </a:xfrm>
          <a:prstGeom prst="rect">
            <a:avLst/>
          </a:prstGeom>
        </p:spPr>
      </p:pic>
      <p:pic>
        <p:nvPicPr>
          <p:cNvPr id="5" name="Picture 4">
            <a:extLst>
              <a:ext uri="{FF2B5EF4-FFF2-40B4-BE49-F238E27FC236}">
                <a16:creationId xmlns:a16="http://schemas.microsoft.com/office/drawing/2014/main" id="{8BFA00C3-7556-3BE5-C42E-1EBAC2FA5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9717" y="1814254"/>
            <a:ext cx="3791145" cy="1955901"/>
          </a:xfrm>
          <a:prstGeom prst="rect">
            <a:avLst/>
          </a:prstGeom>
        </p:spPr>
      </p:pic>
    </p:spTree>
    <p:extLst>
      <p:ext uri="{BB962C8B-B14F-4D97-AF65-F5344CB8AC3E}">
        <p14:creationId xmlns:p14="http://schemas.microsoft.com/office/powerpoint/2010/main" val="32368789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FE35B6-9392-3006-A8D2-0A45C8D44A0F}"/>
              </a:ext>
            </a:extLst>
          </p:cNvPr>
          <p:cNvSpPr>
            <a:spLocks noGrp="1"/>
          </p:cNvSpPr>
          <p:nvPr>
            <p:ph type="subTitle"/>
          </p:nvPr>
        </p:nvSpPr>
        <p:spPr>
          <a:xfrm>
            <a:off x="228600" y="1148047"/>
            <a:ext cx="8229330" cy="2982960"/>
          </a:xfrm>
        </p:spPr>
        <p:txBody>
          <a:bodyPr/>
          <a:lstStyle/>
          <a:p>
            <a:r>
              <a:rPr lang="en-US" b="1"/>
              <a:t>Model, Serializer, and view </a:t>
            </a:r>
          </a:p>
          <a:p>
            <a:endParaRPr lang="en-US" b="1"/>
          </a:p>
          <a:p>
            <a:pPr marL="173736" indent="-173736">
              <a:buFont typeface="Arial" panose="020B0604020202020204" pitchFamily="34" charset="0"/>
              <a:buChar char="•"/>
            </a:pPr>
            <a:r>
              <a:rPr lang="en-US"/>
              <a:t>Django REST Framework (DRF), Model, Serializer, and View are important components used to build RESTful APIs. </a:t>
            </a:r>
          </a:p>
          <a:p>
            <a:endParaRPr lang="en-US"/>
          </a:p>
          <a:p>
            <a:r>
              <a:rPr lang="en-US" b="1"/>
              <a:t>Model:</a:t>
            </a:r>
          </a:p>
          <a:p>
            <a:endParaRPr lang="en-US"/>
          </a:p>
          <a:p>
            <a:pPr marL="173736" indent="-173736">
              <a:buFont typeface="Arial" panose="020B0604020202020204" pitchFamily="34" charset="0"/>
              <a:buChar char="•"/>
            </a:pPr>
            <a:r>
              <a:rPr lang="en-US"/>
              <a:t>In DRF, the Model represents the data structure and business logic of the resources that you want to expose through your API.</a:t>
            </a:r>
          </a:p>
          <a:p>
            <a:pPr marL="173736" indent="-173736">
              <a:buFont typeface="Arial" panose="020B0604020202020204" pitchFamily="34" charset="0"/>
              <a:buChar char="•"/>
            </a:pPr>
            <a:r>
              <a:rPr lang="en-US"/>
              <a:t>Models are defined using Django's ORM (Object-Relational Mapping) and represent the database tables.</a:t>
            </a:r>
          </a:p>
          <a:p>
            <a:pPr marL="173736" indent="-173736">
              <a:buFont typeface="Arial" panose="020B0604020202020204" pitchFamily="34" charset="0"/>
              <a:buChar char="•"/>
            </a:pPr>
            <a:r>
              <a:rPr lang="en-US"/>
              <a:t>Each model class typically corresponds to a single database table and its fields represent the table's columns.</a:t>
            </a:r>
          </a:p>
          <a:p>
            <a:endParaRPr lang="en-US"/>
          </a:p>
        </p:txBody>
      </p:sp>
    </p:spTree>
    <p:extLst>
      <p:ext uri="{BB962C8B-B14F-4D97-AF65-F5344CB8AC3E}">
        <p14:creationId xmlns:p14="http://schemas.microsoft.com/office/powerpoint/2010/main" val="82170620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641AD-B5B9-735D-6543-2868727944E9}"/>
              </a:ext>
            </a:extLst>
          </p:cNvPr>
          <p:cNvPicPr>
            <a:picLocks noChangeAspect="1"/>
          </p:cNvPicPr>
          <p:nvPr/>
        </p:nvPicPr>
        <p:blipFill>
          <a:blip r:embed="rId3"/>
          <a:stretch>
            <a:fillRect/>
          </a:stretch>
        </p:blipFill>
        <p:spPr>
          <a:xfrm>
            <a:off x="1159071" y="1379116"/>
            <a:ext cx="6825858" cy="2647452"/>
          </a:xfrm>
          <a:prstGeom prst="rect">
            <a:avLst/>
          </a:prstGeom>
        </p:spPr>
      </p:pic>
      <p:sp>
        <p:nvSpPr>
          <p:cNvPr id="2" name="object 4">
            <a:extLst>
              <a:ext uri="{FF2B5EF4-FFF2-40B4-BE49-F238E27FC236}">
                <a16:creationId xmlns:a16="http://schemas.microsoft.com/office/drawing/2014/main" id="{E935196C-763D-9CF8-93EA-BDF86C5F8897}"/>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Model:</a:t>
            </a:r>
          </a:p>
        </p:txBody>
      </p:sp>
    </p:spTree>
    <p:extLst>
      <p:ext uri="{BB962C8B-B14F-4D97-AF65-F5344CB8AC3E}">
        <p14:creationId xmlns:p14="http://schemas.microsoft.com/office/powerpoint/2010/main" val="4252106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E13D88-8091-1B79-23C5-D7D10E68F039}"/>
              </a:ext>
            </a:extLst>
          </p:cNvPr>
          <p:cNvSpPr>
            <a:spLocks noGrp="1"/>
          </p:cNvSpPr>
          <p:nvPr>
            <p:ph type="subTitle"/>
          </p:nvPr>
        </p:nvSpPr>
        <p:spPr>
          <a:xfrm>
            <a:off x="228600" y="1137987"/>
            <a:ext cx="8229330" cy="1317251"/>
          </a:xfrm>
        </p:spPr>
        <p:txBody>
          <a:bodyPr anchor="t"/>
          <a:lstStyle/>
          <a:p>
            <a:pPr marL="173736" indent="-173736" algn="just">
              <a:buClr>
                <a:srgbClr val="213163"/>
              </a:buClr>
              <a:buFont typeface="Arial" panose="020B0604020202020204" pitchFamily="34" charset="0"/>
              <a:buChar char="•"/>
            </a:pPr>
            <a:r>
              <a:rPr lang="en-US"/>
              <a:t>Serializers in DRF are responsible for converting complex data types (like Django models) into JSON or XML data that can be easily rendered and understood by the client.</a:t>
            </a:r>
          </a:p>
          <a:p>
            <a:pPr marL="173736" indent="-173736" algn="just">
              <a:buClr>
                <a:srgbClr val="213163"/>
              </a:buClr>
              <a:buFont typeface="Arial" panose="020B0604020202020204" pitchFamily="34" charset="0"/>
              <a:buChar char="•"/>
            </a:pPr>
            <a:r>
              <a:rPr lang="en-US"/>
              <a:t>They also handle parsing incoming request data and validating it before saving it to the database.</a:t>
            </a:r>
          </a:p>
          <a:p>
            <a:pPr marL="173736" indent="-173736" algn="just">
              <a:buClr>
                <a:srgbClr val="213163"/>
              </a:buClr>
              <a:buFont typeface="Arial" panose="020B0604020202020204" pitchFamily="34" charset="0"/>
              <a:buChar char="•"/>
            </a:pPr>
            <a:r>
              <a:rPr lang="en-US"/>
              <a:t>DRF provides serializers, such as </a:t>
            </a:r>
            <a:r>
              <a:rPr lang="en-US" err="1"/>
              <a:t>ModelSerializer</a:t>
            </a:r>
            <a:r>
              <a:rPr lang="en-US"/>
              <a:t>, to automate the serialization process based on the model definition.</a:t>
            </a:r>
          </a:p>
        </p:txBody>
      </p:sp>
      <p:sp>
        <p:nvSpPr>
          <p:cNvPr id="2" name="object 4">
            <a:extLst>
              <a:ext uri="{FF2B5EF4-FFF2-40B4-BE49-F238E27FC236}">
                <a16:creationId xmlns:a16="http://schemas.microsoft.com/office/drawing/2014/main" id="{E3DA3F70-0CC6-4CFF-B2AB-D1586062EAA5}"/>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Serializer:</a:t>
            </a:r>
          </a:p>
        </p:txBody>
      </p:sp>
    </p:spTree>
    <p:extLst>
      <p:ext uri="{BB962C8B-B14F-4D97-AF65-F5344CB8AC3E}">
        <p14:creationId xmlns:p14="http://schemas.microsoft.com/office/powerpoint/2010/main" val="36479793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D96C6F-F3E4-A737-BDE9-5EBAB9C426BE}"/>
              </a:ext>
            </a:extLst>
          </p:cNvPr>
          <p:cNvPicPr>
            <a:picLocks noChangeAspect="1"/>
          </p:cNvPicPr>
          <p:nvPr/>
        </p:nvPicPr>
        <p:blipFill>
          <a:blip r:embed="rId3"/>
          <a:stretch>
            <a:fillRect/>
          </a:stretch>
        </p:blipFill>
        <p:spPr>
          <a:xfrm>
            <a:off x="1500874" y="1550367"/>
            <a:ext cx="6142252" cy="2240474"/>
          </a:xfrm>
          <a:prstGeom prst="rect">
            <a:avLst/>
          </a:prstGeom>
        </p:spPr>
      </p:pic>
      <p:sp>
        <p:nvSpPr>
          <p:cNvPr id="2" name="object 4">
            <a:extLst>
              <a:ext uri="{FF2B5EF4-FFF2-40B4-BE49-F238E27FC236}">
                <a16:creationId xmlns:a16="http://schemas.microsoft.com/office/drawing/2014/main" id="{E98C452E-ECD4-6216-179E-855A2CA53BA4}"/>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Serializer:</a:t>
            </a:r>
          </a:p>
        </p:txBody>
      </p:sp>
    </p:spTree>
    <p:extLst>
      <p:ext uri="{BB962C8B-B14F-4D97-AF65-F5344CB8AC3E}">
        <p14:creationId xmlns:p14="http://schemas.microsoft.com/office/powerpoint/2010/main" val="34320381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6B9CDE-84B3-38D7-B6D7-115834AD8147}"/>
              </a:ext>
            </a:extLst>
          </p:cNvPr>
          <p:cNvSpPr>
            <a:spLocks noGrp="1"/>
          </p:cNvSpPr>
          <p:nvPr>
            <p:ph type="subTitle"/>
          </p:nvPr>
        </p:nvSpPr>
        <p:spPr>
          <a:xfrm>
            <a:off x="228600" y="1137987"/>
            <a:ext cx="8229330" cy="1101090"/>
          </a:xfrm>
        </p:spPr>
        <p:txBody>
          <a:bodyPr anchor="t"/>
          <a:lstStyle/>
          <a:p>
            <a:pPr marL="285750" indent="-285750">
              <a:buFont typeface="Arial" panose="020B0604020202020204" pitchFamily="34" charset="0"/>
              <a:buChar char="•"/>
            </a:pPr>
            <a:r>
              <a:rPr lang="en-US"/>
              <a:t>In DRF, views handle incoming HTTP requests and return appropriate HTTP responses.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Views can be function-based or class-based and are responsible for processing the data, performing CRUD operations, and returning serialized data as responses.</a:t>
            </a:r>
          </a:p>
          <a:p>
            <a:endParaRPr lang="en-US"/>
          </a:p>
        </p:txBody>
      </p:sp>
      <p:sp>
        <p:nvSpPr>
          <p:cNvPr id="2" name="object 4">
            <a:extLst>
              <a:ext uri="{FF2B5EF4-FFF2-40B4-BE49-F238E27FC236}">
                <a16:creationId xmlns:a16="http://schemas.microsoft.com/office/drawing/2014/main" id="{E6FC6C06-5926-4967-5CF5-1BD881A6C94C}"/>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View:</a:t>
            </a:r>
          </a:p>
        </p:txBody>
      </p:sp>
    </p:spTree>
    <p:extLst>
      <p:ext uri="{BB962C8B-B14F-4D97-AF65-F5344CB8AC3E}">
        <p14:creationId xmlns:p14="http://schemas.microsoft.com/office/powerpoint/2010/main" val="311531335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DF0E8A-8522-D8F3-CC1C-A83806600900}"/>
              </a:ext>
            </a:extLst>
          </p:cNvPr>
          <p:cNvPicPr>
            <a:picLocks noChangeAspect="1"/>
          </p:cNvPicPr>
          <p:nvPr/>
        </p:nvPicPr>
        <p:blipFill>
          <a:blip r:embed="rId3"/>
          <a:stretch>
            <a:fillRect/>
          </a:stretch>
        </p:blipFill>
        <p:spPr>
          <a:xfrm>
            <a:off x="1702821" y="1263784"/>
            <a:ext cx="5738357" cy="3033023"/>
          </a:xfrm>
          <a:prstGeom prst="rect">
            <a:avLst/>
          </a:prstGeom>
        </p:spPr>
      </p:pic>
      <p:sp>
        <p:nvSpPr>
          <p:cNvPr id="2" name="object 4">
            <a:extLst>
              <a:ext uri="{FF2B5EF4-FFF2-40B4-BE49-F238E27FC236}">
                <a16:creationId xmlns:a16="http://schemas.microsoft.com/office/drawing/2014/main" id="{086D6D81-3FA2-366B-9C53-9A72FE7FA7BA}"/>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View:</a:t>
            </a:r>
          </a:p>
        </p:txBody>
      </p:sp>
    </p:spTree>
    <p:extLst>
      <p:ext uri="{BB962C8B-B14F-4D97-AF65-F5344CB8AC3E}">
        <p14:creationId xmlns:p14="http://schemas.microsoft.com/office/powerpoint/2010/main" val="137481313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501B6E-D564-6B8E-4E0A-FB28487E25A6}"/>
              </a:ext>
            </a:extLst>
          </p:cNvPr>
          <p:cNvPicPr>
            <a:picLocks noChangeAspect="1"/>
          </p:cNvPicPr>
          <p:nvPr/>
        </p:nvPicPr>
        <p:blipFill>
          <a:blip r:embed="rId3"/>
          <a:stretch>
            <a:fillRect/>
          </a:stretch>
        </p:blipFill>
        <p:spPr>
          <a:xfrm>
            <a:off x="1409426" y="1379837"/>
            <a:ext cx="6325148" cy="3010161"/>
          </a:xfrm>
          <a:prstGeom prst="rect">
            <a:avLst/>
          </a:prstGeom>
        </p:spPr>
      </p:pic>
      <p:sp>
        <p:nvSpPr>
          <p:cNvPr id="2" name="object 4">
            <a:extLst>
              <a:ext uri="{FF2B5EF4-FFF2-40B4-BE49-F238E27FC236}">
                <a16:creationId xmlns:a16="http://schemas.microsoft.com/office/drawing/2014/main" id="{ECDEA538-6F05-4A63-BB85-D5CA221F8B5B}"/>
              </a:ext>
            </a:extLst>
          </p:cNvPr>
          <p:cNvSpPr txBox="1">
            <a:spLocks/>
          </p:cNvSpPr>
          <p:nvPr/>
        </p:nvSpPr>
        <p:spPr>
          <a:xfrm>
            <a:off x="228600" y="765071"/>
            <a:ext cx="4343400" cy="259045"/>
          </a:xfrm>
          <a:prstGeom prst="rect">
            <a:avLst/>
          </a:prstGeom>
        </p:spPr>
        <p:txBody>
          <a:bodyPr vert="horz" wrap="square" lIns="0" tIns="1270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r>
              <a:rPr lang="en-US" sz="1600" b="1">
                <a:solidFill>
                  <a:srgbClr val="213163"/>
                </a:solidFill>
                <a:latin typeface="Arial" panose="020B0604020202020204" pitchFamily="34" charset="0"/>
                <a:cs typeface="Arial" panose="020B0604020202020204" pitchFamily="34" charset="0"/>
              </a:rPr>
              <a:t>Example View (Class-Based View):</a:t>
            </a:r>
          </a:p>
        </p:txBody>
      </p:sp>
    </p:spTree>
    <p:extLst>
      <p:ext uri="{BB962C8B-B14F-4D97-AF65-F5344CB8AC3E}">
        <p14:creationId xmlns:p14="http://schemas.microsoft.com/office/powerpoint/2010/main" val="201114005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7636" y="696966"/>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Summary</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0016" y="1000179"/>
            <a:ext cx="5148264" cy="3785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a:t>Well done! You have completed this course.</a:t>
            </a:r>
          </a:p>
          <a:p>
            <a:pPr marL="182880" indent="-182880">
              <a:spcBef>
                <a:spcPts val="600"/>
              </a:spcBef>
              <a:buClr>
                <a:srgbClr val="213163"/>
              </a:buClr>
              <a:buFont typeface="Arial" panose="020B0604020202020204" pitchFamily="34" charset="0"/>
              <a:buChar char="•"/>
            </a:pPr>
            <a:r>
              <a:rPr lang="en-US"/>
              <a:t>You have learned how to install Django and set up a development environment to start building web applications.</a:t>
            </a:r>
          </a:p>
          <a:p>
            <a:pPr marL="182880" indent="-182880">
              <a:spcBef>
                <a:spcPts val="600"/>
              </a:spcBef>
              <a:buClr>
                <a:srgbClr val="213163"/>
              </a:buClr>
              <a:buFont typeface="Arial" panose="020B0604020202020204" pitchFamily="34" charset="0"/>
              <a:buChar char="•"/>
            </a:pPr>
            <a:r>
              <a:rPr lang="en-US"/>
              <a:t>You understand the Model-View-Template (MVT) architectural pattern used by Django and how it helps in organizing code for web applications.</a:t>
            </a:r>
          </a:p>
          <a:p>
            <a:pPr marL="182880" indent="-182880">
              <a:spcBef>
                <a:spcPts val="600"/>
              </a:spcBef>
              <a:buClr>
                <a:srgbClr val="213163"/>
              </a:buClr>
              <a:buFont typeface="Arial" panose="020B0604020202020204" pitchFamily="34" charset="0"/>
              <a:buChar char="•"/>
            </a:pPr>
            <a:r>
              <a:rPr lang="en-US"/>
              <a:t>You can create models in Django to define the application's data structure and use Django's Object-Relational Mapping (ORM) to interact with databases</a:t>
            </a:r>
          </a:p>
          <a:p>
            <a:pPr marL="182880" indent="-182880">
              <a:spcBef>
                <a:spcPts val="600"/>
              </a:spcBef>
              <a:buClr>
                <a:srgbClr val="213163"/>
              </a:buClr>
              <a:buFont typeface="Arial" panose="020B0604020202020204" pitchFamily="34" charset="0"/>
              <a:buChar char="•"/>
            </a:pPr>
            <a:r>
              <a:rPr lang="en-US"/>
              <a:t>You know how to map URLs to view functions in Django, allowing you to handle HTTP requests and generate appropriate responses.</a:t>
            </a:r>
          </a:p>
          <a:p>
            <a:pPr marL="182880" indent="-182880">
              <a:spcBef>
                <a:spcPts val="600"/>
              </a:spcBef>
              <a:buClr>
                <a:srgbClr val="213163"/>
              </a:buClr>
              <a:buFont typeface="Arial" panose="020B0604020202020204" pitchFamily="34" charset="0"/>
              <a:buChar char="•"/>
            </a:pPr>
            <a:r>
              <a:rPr lang="en-US"/>
              <a:t>You have learned how to use Django's template engine to create dynamic HTML templates and how to serve static files like CSS and JavaScript.</a:t>
            </a:r>
          </a:p>
        </p:txBody>
      </p:sp>
      <p:pic>
        <p:nvPicPr>
          <p:cNvPr id="4" name="Picture 3">
            <a:extLst>
              <a:ext uri="{FF2B5EF4-FFF2-40B4-BE49-F238E27FC236}">
                <a16:creationId xmlns:a16="http://schemas.microsoft.com/office/drawing/2014/main" id="{65AB62BC-2411-E2C4-883B-BF519EC59DC8}"/>
              </a:ext>
            </a:extLst>
          </p:cNvPr>
          <p:cNvPicPr>
            <a:picLocks noChangeAspect="1"/>
          </p:cNvPicPr>
          <p:nvPr/>
        </p:nvPicPr>
        <p:blipFill>
          <a:blip r:embed="rId3"/>
          <a:stretch>
            <a:fillRect/>
          </a:stretch>
        </p:blipFill>
        <p:spPr>
          <a:xfrm>
            <a:off x="5600700" y="1385269"/>
            <a:ext cx="3197544" cy="3197544"/>
          </a:xfrm>
          <a:prstGeom prst="rect">
            <a:avLst/>
          </a:prstGeom>
        </p:spPr>
      </p:pic>
    </p:spTree>
    <p:extLst>
      <p:ext uri="{BB962C8B-B14F-4D97-AF65-F5344CB8AC3E}">
        <p14:creationId xmlns:p14="http://schemas.microsoft.com/office/powerpoint/2010/main" val="166051481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32397" y="6759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7" y="977165"/>
            <a:ext cx="4814631" cy="1594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AutoNum type="arabicPeriod"/>
            </a:pPr>
            <a:r>
              <a:rPr lang="en-US" b="1"/>
              <a:t>What does Django's ORM stand for?</a:t>
            </a:r>
          </a:p>
          <a:p>
            <a:pPr marL="342900" indent="-342900">
              <a:spcBef>
                <a:spcPts val="600"/>
              </a:spcBef>
              <a:buAutoNum type="alphaLcParenR"/>
            </a:pPr>
            <a:r>
              <a:rPr lang="en-US" b="1"/>
              <a:t>Object-Relational Mapping </a:t>
            </a:r>
          </a:p>
          <a:p>
            <a:pPr marL="342900" indent="-342900">
              <a:spcBef>
                <a:spcPts val="600"/>
              </a:spcBef>
              <a:buAutoNum type="alphaLcParenR"/>
            </a:pPr>
            <a:r>
              <a:rPr lang="en-US"/>
              <a:t>Object-Rendering Model </a:t>
            </a:r>
          </a:p>
          <a:p>
            <a:pPr marL="342900" indent="-342900">
              <a:spcBef>
                <a:spcPts val="600"/>
              </a:spcBef>
              <a:buFont typeface="+mj-lt"/>
              <a:buAutoNum type="alphaLcParenR"/>
            </a:pPr>
            <a:r>
              <a:rPr lang="en-US"/>
              <a:t>Object-Relational Model </a:t>
            </a:r>
          </a:p>
          <a:p>
            <a:pPr marL="342900" indent="-342900">
              <a:spcBef>
                <a:spcPts val="600"/>
              </a:spcBef>
              <a:buFont typeface="+mj-lt"/>
              <a:buAutoNum type="alphaLcParenR"/>
            </a:pPr>
            <a:r>
              <a:rPr lang="en-US"/>
              <a:t>Object-Request Mapping    ​</a:t>
            </a:r>
          </a:p>
        </p:txBody>
      </p:sp>
      <p:sp>
        <p:nvSpPr>
          <p:cNvPr id="4" name="Google Shape;62;g5fab984687_2_0">
            <a:extLst>
              <a:ext uri="{FF2B5EF4-FFF2-40B4-BE49-F238E27FC236}">
                <a16:creationId xmlns:a16="http://schemas.microsoft.com/office/drawing/2014/main" id="{492408F4-F8F2-2745-3D8F-1C562648B101}"/>
              </a:ext>
            </a:extLst>
          </p:cNvPr>
          <p:cNvSpPr txBox="1">
            <a:spLocks/>
          </p:cNvSpPr>
          <p:nvPr/>
        </p:nvSpPr>
        <p:spPr>
          <a:xfrm>
            <a:off x="132396" y="2629503"/>
            <a:ext cx="4814631" cy="5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a:t>Answer : A) Object-Relational Mapping </a:t>
            </a:r>
            <a:r>
              <a:rPr lang="en-US"/>
              <a:t>​</a:t>
            </a:r>
          </a:p>
        </p:txBody>
      </p:sp>
    </p:spTree>
    <p:extLst>
      <p:ext uri="{BB962C8B-B14F-4D97-AF65-F5344CB8AC3E}">
        <p14:creationId xmlns:p14="http://schemas.microsoft.com/office/powerpoint/2010/main" val="214337449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7A89ED-D1F1-AE47-ADCC-30B52657991E}"/>
              </a:ext>
            </a:extLst>
          </p:cNvPr>
          <p:cNvSpPr txBox="1"/>
          <p:nvPr/>
        </p:nvSpPr>
        <p:spPr>
          <a:xfrm>
            <a:off x="132397" y="1113099"/>
            <a:ext cx="7604068" cy="1477328"/>
          </a:xfrm>
          <a:prstGeom prst="rect">
            <a:avLst/>
          </a:prstGeom>
          <a:noFill/>
        </p:spPr>
        <p:txBody>
          <a:bodyPr wrap="square">
            <a:spAutoFit/>
          </a:bodyPr>
          <a:lstStyle/>
          <a:p>
            <a:pPr marL="347472" indent="-347472">
              <a:spcBef>
                <a:spcPts val="600"/>
              </a:spcBef>
            </a:pPr>
            <a:r>
              <a:rPr lang="en-US" b="1"/>
              <a:t>2. In Django, what does the term "View" refer to?</a:t>
            </a:r>
          </a:p>
          <a:p>
            <a:pPr marL="347472" indent="-347472">
              <a:spcBef>
                <a:spcPts val="600"/>
              </a:spcBef>
              <a:buFont typeface="+mj-lt"/>
              <a:buAutoNum type="alphaLcParenR"/>
            </a:pPr>
            <a:r>
              <a:rPr lang="en-US"/>
              <a:t>The part of the website that users see </a:t>
            </a:r>
          </a:p>
          <a:p>
            <a:pPr marL="347472" indent="-347472">
              <a:spcBef>
                <a:spcPts val="600"/>
              </a:spcBef>
              <a:buFont typeface="+mj-lt"/>
              <a:buAutoNum type="alphaLcParenR"/>
            </a:pPr>
            <a:r>
              <a:rPr lang="en-US" b="1"/>
              <a:t>A Python function that processes HTTP requests and returns HTTP responses</a:t>
            </a:r>
          </a:p>
          <a:p>
            <a:pPr marL="347472" indent="-347472">
              <a:spcBef>
                <a:spcPts val="600"/>
              </a:spcBef>
              <a:buFont typeface="+mj-lt"/>
              <a:buAutoNum type="alphaLcParenR"/>
            </a:pPr>
            <a:r>
              <a:rPr lang="en-US"/>
              <a:t>The HTML template that renders the webpage </a:t>
            </a:r>
          </a:p>
          <a:p>
            <a:pPr marL="347472" indent="-347472">
              <a:spcBef>
                <a:spcPts val="600"/>
              </a:spcBef>
              <a:buFont typeface="+mj-lt"/>
              <a:buAutoNum type="alphaLcParenR"/>
            </a:pPr>
            <a:r>
              <a:rPr lang="en-US"/>
              <a:t>The database schema for storing data</a:t>
            </a:r>
          </a:p>
        </p:txBody>
      </p:sp>
      <p:sp>
        <p:nvSpPr>
          <p:cNvPr id="2" name="Google Shape;61;g5fab984687_2_0">
            <a:extLst>
              <a:ext uri="{FF2B5EF4-FFF2-40B4-BE49-F238E27FC236}">
                <a16:creationId xmlns:a16="http://schemas.microsoft.com/office/drawing/2014/main" id="{B444DB8E-3A2D-E006-13F4-990149A31C4D}"/>
              </a:ext>
            </a:extLst>
          </p:cNvPr>
          <p:cNvSpPr txBox="1">
            <a:spLocks/>
          </p:cNvSpPr>
          <p:nvPr/>
        </p:nvSpPr>
        <p:spPr>
          <a:xfrm>
            <a:off x="132397" y="6759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64D52C19-E577-97E8-9A1B-D9122E2E0E58}"/>
              </a:ext>
            </a:extLst>
          </p:cNvPr>
          <p:cNvSpPr txBox="1">
            <a:spLocks/>
          </p:cNvSpPr>
          <p:nvPr/>
        </p:nvSpPr>
        <p:spPr>
          <a:xfrm>
            <a:off x="132396" y="2629503"/>
            <a:ext cx="8137309" cy="5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a:t>Answer : b) A Python function that processes HTTP requests and returns HTTP responses</a:t>
            </a:r>
          </a:p>
          <a:p>
            <a:pPr>
              <a:spcBef>
                <a:spcPts val="600"/>
              </a:spcBef>
            </a:pPr>
            <a:endParaRPr lang="en-US"/>
          </a:p>
        </p:txBody>
      </p:sp>
    </p:spTree>
    <p:extLst>
      <p:ext uri="{BB962C8B-B14F-4D97-AF65-F5344CB8AC3E}">
        <p14:creationId xmlns:p14="http://schemas.microsoft.com/office/powerpoint/2010/main" val="208501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2223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C) Install </a:t>
            </a:r>
            <a:r>
              <a:rPr lang="en-US" err="1"/>
              <a:t>django</a:t>
            </a:r>
            <a:r>
              <a:rPr lang="en-US"/>
              <a:t> (Continued)</a:t>
            </a:r>
          </a:p>
          <a:p>
            <a:pPr>
              <a:spcBef>
                <a:spcPts val="600"/>
              </a:spcBef>
              <a:buClr>
                <a:srgbClr val="223366"/>
              </a:buClr>
            </a:pPr>
            <a:r>
              <a:rPr lang="en-US"/>
              <a:t>Virtual environment location is shown in above image C:\Users\Hp\.virtualenvs\learndjango-wvaKlYya</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 </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p:txBody>
      </p:sp>
      <p:pic>
        <p:nvPicPr>
          <p:cNvPr id="2" name="Picture 1">
            <a:extLst>
              <a:ext uri="{FF2B5EF4-FFF2-40B4-BE49-F238E27FC236}">
                <a16:creationId xmlns:a16="http://schemas.microsoft.com/office/drawing/2014/main" id="{FC38AA44-359B-1F9F-0BAC-54237F86F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674" y="977030"/>
            <a:ext cx="3916218" cy="3410190"/>
          </a:xfrm>
          <a:prstGeom prst="rect">
            <a:avLst/>
          </a:prstGeom>
        </p:spPr>
      </p:pic>
    </p:spTree>
    <p:extLst>
      <p:ext uri="{BB962C8B-B14F-4D97-AF65-F5344CB8AC3E}">
        <p14:creationId xmlns:p14="http://schemas.microsoft.com/office/powerpoint/2010/main" val="192198315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9D9D77-CEE2-28AD-404F-092B77BD0135}"/>
              </a:ext>
            </a:extLst>
          </p:cNvPr>
          <p:cNvSpPr txBox="1"/>
          <p:nvPr/>
        </p:nvSpPr>
        <p:spPr>
          <a:xfrm>
            <a:off x="132397" y="1109641"/>
            <a:ext cx="7487690" cy="1477328"/>
          </a:xfrm>
          <a:prstGeom prst="rect">
            <a:avLst/>
          </a:prstGeom>
          <a:noFill/>
        </p:spPr>
        <p:txBody>
          <a:bodyPr wrap="square">
            <a:spAutoFit/>
          </a:bodyPr>
          <a:lstStyle/>
          <a:p>
            <a:pPr>
              <a:spcBef>
                <a:spcPts val="600"/>
              </a:spcBef>
            </a:pPr>
            <a:r>
              <a:rPr lang="en-US" b="1"/>
              <a:t>3. Which file is typically used to define Django model classes?</a:t>
            </a:r>
          </a:p>
          <a:p>
            <a:pPr marL="342900" indent="-342900">
              <a:spcBef>
                <a:spcPts val="600"/>
              </a:spcBef>
              <a:buAutoNum type="alphaLcParenR"/>
            </a:pPr>
            <a:r>
              <a:rPr lang="en-US"/>
              <a:t>views.py </a:t>
            </a:r>
          </a:p>
          <a:p>
            <a:pPr marL="342900" indent="-342900">
              <a:spcBef>
                <a:spcPts val="600"/>
              </a:spcBef>
              <a:buAutoNum type="alphaLcParenR"/>
            </a:pPr>
            <a:r>
              <a:rPr lang="en-US" b="1"/>
              <a:t>models.py </a:t>
            </a:r>
          </a:p>
          <a:p>
            <a:pPr marL="342900" indent="-342900">
              <a:spcBef>
                <a:spcPts val="600"/>
              </a:spcBef>
              <a:buAutoNum type="alphaLcParenR"/>
            </a:pPr>
            <a:r>
              <a:rPr lang="en-US"/>
              <a:t>settings.py </a:t>
            </a:r>
          </a:p>
          <a:p>
            <a:pPr marL="342900" indent="-342900">
              <a:spcBef>
                <a:spcPts val="600"/>
              </a:spcBef>
              <a:buAutoNum type="alphaLcParenR"/>
            </a:pPr>
            <a:r>
              <a:rPr lang="en-US"/>
              <a:t>urls.py</a:t>
            </a:r>
          </a:p>
        </p:txBody>
      </p:sp>
      <p:sp>
        <p:nvSpPr>
          <p:cNvPr id="2" name="Google Shape;61;g5fab984687_2_0">
            <a:extLst>
              <a:ext uri="{FF2B5EF4-FFF2-40B4-BE49-F238E27FC236}">
                <a16:creationId xmlns:a16="http://schemas.microsoft.com/office/drawing/2014/main" id="{28953962-7954-83D4-84F6-7002438832AA}"/>
              </a:ext>
            </a:extLst>
          </p:cNvPr>
          <p:cNvSpPr txBox="1">
            <a:spLocks/>
          </p:cNvSpPr>
          <p:nvPr/>
        </p:nvSpPr>
        <p:spPr>
          <a:xfrm>
            <a:off x="132397" y="6759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CA428293-6223-0B91-BB9C-4D955E46FB63}"/>
              </a:ext>
            </a:extLst>
          </p:cNvPr>
          <p:cNvSpPr txBox="1">
            <a:spLocks/>
          </p:cNvSpPr>
          <p:nvPr/>
        </p:nvSpPr>
        <p:spPr>
          <a:xfrm>
            <a:off x="132396" y="2629503"/>
            <a:ext cx="8137309" cy="5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a:t>Answer : b) models.py </a:t>
            </a:r>
          </a:p>
          <a:p>
            <a:pPr>
              <a:spcBef>
                <a:spcPts val="600"/>
              </a:spcBef>
            </a:pPr>
            <a:endParaRPr lang="en-US"/>
          </a:p>
        </p:txBody>
      </p:sp>
    </p:spTree>
    <p:extLst>
      <p:ext uri="{BB962C8B-B14F-4D97-AF65-F5344CB8AC3E}">
        <p14:creationId xmlns:p14="http://schemas.microsoft.com/office/powerpoint/2010/main" val="25520466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C3526-A0FD-8641-74AB-329A16F4C61A}"/>
              </a:ext>
            </a:extLst>
          </p:cNvPr>
          <p:cNvSpPr txBox="1"/>
          <p:nvPr/>
        </p:nvSpPr>
        <p:spPr>
          <a:xfrm>
            <a:off x="132397" y="1096196"/>
            <a:ext cx="8221288" cy="1477328"/>
          </a:xfrm>
          <a:prstGeom prst="rect">
            <a:avLst/>
          </a:prstGeom>
          <a:noFill/>
        </p:spPr>
        <p:txBody>
          <a:bodyPr wrap="square">
            <a:spAutoFit/>
          </a:bodyPr>
          <a:lstStyle/>
          <a:p>
            <a:pPr>
              <a:spcBef>
                <a:spcPts val="600"/>
              </a:spcBef>
            </a:pPr>
            <a:r>
              <a:rPr lang="en-US" b="1"/>
              <a:t>4. What is the purpose of Django's admin interface?</a:t>
            </a:r>
          </a:p>
          <a:p>
            <a:pPr marL="342900" indent="-342900">
              <a:spcBef>
                <a:spcPts val="600"/>
              </a:spcBef>
              <a:buAutoNum type="alphaLcParenR"/>
            </a:pPr>
            <a:r>
              <a:rPr lang="en-US"/>
              <a:t>To display analytics and user statistics</a:t>
            </a:r>
          </a:p>
          <a:p>
            <a:pPr marL="342900" indent="-342900">
              <a:spcBef>
                <a:spcPts val="600"/>
              </a:spcBef>
              <a:buAutoNum type="alphaLcParenR"/>
            </a:pPr>
            <a:r>
              <a:rPr lang="en-US"/>
              <a:t>To manage database migrations</a:t>
            </a:r>
          </a:p>
          <a:p>
            <a:pPr marL="342900" indent="-342900">
              <a:spcBef>
                <a:spcPts val="600"/>
              </a:spcBef>
              <a:buAutoNum type="alphaLcParenR"/>
            </a:pPr>
            <a:r>
              <a:rPr lang="en-US" b="1"/>
              <a:t>To provide a graphical user interface for managing application data </a:t>
            </a:r>
          </a:p>
          <a:p>
            <a:pPr marL="342900" indent="-342900">
              <a:spcBef>
                <a:spcPts val="600"/>
              </a:spcBef>
              <a:buAutoNum type="alphaLcParenR"/>
            </a:pPr>
            <a:r>
              <a:rPr lang="en-US"/>
              <a:t>To automatically generate HTML templates for web pages</a:t>
            </a:r>
          </a:p>
        </p:txBody>
      </p:sp>
      <p:sp>
        <p:nvSpPr>
          <p:cNvPr id="2" name="Google Shape;61;g5fab984687_2_0">
            <a:extLst>
              <a:ext uri="{FF2B5EF4-FFF2-40B4-BE49-F238E27FC236}">
                <a16:creationId xmlns:a16="http://schemas.microsoft.com/office/drawing/2014/main" id="{A43C8A9F-8682-A298-57BA-A093B718CADD}"/>
              </a:ext>
            </a:extLst>
          </p:cNvPr>
          <p:cNvSpPr txBox="1">
            <a:spLocks/>
          </p:cNvSpPr>
          <p:nvPr/>
        </p:nvSpPr>
        <p:spPr>
          <a:xfrm>
            <a:off x="132397" y="6759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3" name="Google Shape;62;g5fab984687_2_0">
            <a:extLst>
              <a:ext uri="{FF2B5EF4-FFF2-40B4-BE49-F238E27FC236}">
                <a16:creationId xmlns:a16="http://schemas.microsoft.com/office/drawing/2014/main" id="{5CE813E4-B392-3999-BEA9-AA5ECAC7BEC5}"/>
              </a:ext>
            </a:extLst>
          </p:cNvPr>
          <p:cNvSpPr txBox="1">
            <a:spLocks/>
          </p:cNvSpPr>
          <p:nvPr/>
        </p:nvSpPr>
        <p:spPr>
          <a:xfrm>
            <a:off x="148438" y="2629503"/>
            <a:ext cx="8137309" cy="5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t>Answer : c) To provide a graphical user interface for managing application data</a:t>
            </a:r>
          </a:p>
        </p:txBody>
      </p:sp>
    </p:spTree>
    <p:extLst>
      <p:ext uri="{BB962C8B-B14F-4D97-AF65-F5344CB8AC3E}">
        <p14:creationId xmlns:p14="http://schemas.microsoft.com/office/powerpoint/2010/main" val="41620496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32397" y="982178"/>
            <a:ext cx="8309871" cy="2385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a:t>5. How does Django handle URL routing?</a:t>
            </a:r>
          </a:p>
          <a:p>
            <a:pPr marL="342900" indent="-342900">
              <a:spcBef>
                <a:spcPts val="600"/>
              </a:spcBef>
              <a:buAutoNum type="alphaLcParenR"/>
            </a:pPr>
            <a:r>
              <a:rPr lang="en-US" b="1"/>
              <a:t>It uses regular expressions to match URLs to view functions </a:t>
            </a:r>
          </a:p>
          <a:p>
            <a:pPr marL="342900" indent="-342900">
              <a:spcBef>
                <a:spcPts val="600"/>
              </a:spcBef>
              <a:buAutoNum type="alphaLcParenR"/>
            </a:pPr>
            <a:r>
              <a:rPr lang="en-US"/>
              <a:t>It uses a centralized URL mapping file </a:t>
            </a:r>
          </a:p>
          <a:p>
            <a:pPr marL="342900" indent="-342900">
              <a:spcBef>
                <a:spcPts val="600"/>
              </a:spcBef>
              <a:buAutoNum type="alphaLcParenR"/>
            </a:pPr>
            <a:r>
              <a:rPr lang="en-US"/>
              <a:t>It follows a hierarchical folder structure to organize URLs </a:t>
            </a:r>
          </a:p>
          <a:p>
            <a:pPr marL="342900" indent="-342900">
              <a:spcBef>
                <a:spcPts val="600"/>
              </a:spcBef>
              <a:buAutoNum type="alphaLcParenR"/>
            </a:pPr>
            <a:r>
              <a:rPr lang="en-US"/>
              <a:t>It uses JavaScript to dynamically map URLs​</a:t>
            </a:r>
          </a:p>
        </p:txBody>
      </p:sp>
      <p:sp>
        <p:nvSpPr>
          <p:cNvPr id="4" name="Google Shape;61;g5fab984687_2_0">
            <a:extLst>
              <a:ext uri="{FF2B5EF4-FFF2-40B4-BE49-F238E27FC236}">
                <a16:creationId xmlns:a16="http://schemas.microsoft.com/office/drawing/2014/main" id="{CA73A796-B282-6F45-0190-44C0BF262871}"/>
              </a:ext>
            </a:extLst>
          </p:cNvPr>
          <p:cNvSpPr txBox="1">
            <a:spLocks/>
          </p:cNvSpPr>
          <p:nvPr/>
        </p:nvSpPr>
        <p:spPr>
          <a:xfrm>
            <a:off x="132397" y="6759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Quiz</a:t>
            </a:r>
            <a:endParaRPr lang="en-US" sz="1600"/>
          </a:p>
        </p:txBody>
      </p:sp>
      <p:sp>
        <p:nvSpPr>
          <p:cNvPr id="2" name="Google Shape;62;g5fab984687_2_0">
            <a:extLst>
              <a:ext uri="{FF2B5EF4-FFF2-40B4-BE49-F238E27FC236}">
                <a16:creationId xmlns:a16="http://schemas.microsoft.com/office/drawing/2014/main" id="{29525B81-2B31-AEEF-A46C-8C7D0C0068D4}"/>
              </a:ext>
            </a:extLst>
          </p:cNvPr>
          <p:cNvSpPr txBox="1">
            <a:spLocks/>
          </p:cNvSpPr>
          <p:nvPr/>
        </p:nvSpPr>
        <p:spPr>
          <a:xfrm>
            <a:off x="132396" y="2629503"/>
            <a:ext cx="8137309" cy="5227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a:t>Answer : a) It uses regular expressions to match URLs to view functions </a:t>
            </a:r>
          </a:p>
          <a:p>
            <a:pPr>
              <a:spcBef>
                <a:spcPts val="600"/>
              </a:spcBef>
            </a:pPr>
            <a:endParaRPr lang="en-US"/>
          </a:p>
        </p:txBody>
      </p:sp>
    </p:spTree>
    <p:extLst>
      <p:ext uri="{BB962C8B-B14F-4D97-AF65-F5344CB8AC3E}">
        <p14:creationId xmlns:p14="http://schemas.microsoft.com/office/powerpoint/2010/main" val="28294708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4777" y="686363"/>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solidFill>
                <a:srgbClr val="213163"/>
              </a:solidFill>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0418" y="977144"/>
            <a:ext cx="8371524" cy="299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https://en.wikipedia.org/wiki/Web_framework</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https://en.wikipedia.org/wiki/Django_(web_framework)</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https://www.tutorialspoint.com/struts_2/basic_mvc_architecture.htm</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https://www.geeksforgeeks.org/django-project-mvt-structure/</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https://docs.djangoproject.com/en/4.0/topics/http/views/</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8">
                  <a:extLst>
                    <a:ext uri="{A12FA001-AC4F-418D-AE19-62706E023703}">
                      <ahyp:hlinkClr xmlns:ahyp="http://schemas.microsoft.com/office/drawing/2018/hyperlinkcolor" val="tx"/>
                    </a:ext>
                  </a:extLst>
                </a:hlinkClick>
              </a:rPr>
              <a:t>https://www.geeksforgeeks.org/views-in-django-python/</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9">
                  <a:extLst>
                    <a:ext uri="{A12FA001-AC4F-418D-AE19-62706E023703}">
                      <ahyp:hlinkClr xmlns:ahyp="http://schemas.microsoft.com/office/drawing/2018/hyperlinkcolor" val="tx"/>
                    </a:ext>
                  </a:extLst>
                </a:hlinkClick>
              </a:rPr>
              <a:t>https://docs.djangoproject.com/en/4.0/topics/db/sql/</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0">
                  <a:extLst>
                    <a:ext uri="{A12FA001-AC4F-418D-AE19-62706E023703}">
                      <ahyp:hlinkClr xmlns:ahyp="http://schemas.microsoft.com/office/drawing/2018/hyperlinkcolor" val="tx"/>
                    </a:ext>
                  </a:extLst>
                </a:hlinkClick>
              </a:rPr>
              <a:t>https://www.guru99.com/django-tutorial.html#5</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1">
                  <a:extLst>
                    <a:ext uri="{A12FA001-AC4F-418D-AE19-62706E023703}">
                      <ahyp:hlinkClr xmlns:ahyp="http://schemas.microsoft.com/office/drawing/2018/hyperlinkcolor" val="tx"/>
                    </a:ext>
                  </a:extLst>
                </a:hlinkClick>
              </a:rPr>
              <a:t>https://www.javatpoint.com/django-tutorial</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2">
                  <a:extLst>
                    <a:ext uri="{A12FA001-AC4F-418D-AE19-62706E023703}">
                      <ahyp:hlinkClr xmlns:ahyp="http://schemas.microsoft.com/office/drawing/2018/hyperlinkcolor" val="tx"/>
                    </a:ext>
                  </a:extLst>
                </a:hlinkClick>
              </a:rPr>
              <a:t>https://docs.djangoproject.com/en/4.0/ref/request-response/</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3">
                  <a:extLst>
                    <a:ext uri="{A12FA001-AC4F-418D-AE19-62706E023703}">
                      <ahyp:hlinkClr xmlns:ahyp="http://schemas.microsoft.com/office/drawing/2018/hyperlinkcolor" val="tx"/>
                    </a:ext>
                  </a:extLst>
                </a:hlinkClick>
              </a:rPr>
              <a:t>https://docs.djangoproject.com/</a:t>
            </a: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4">
                  <a:extLst>
                    <a:ext uri="{A12FA001-AC4F-418D-AE19-62706E023703}">
                      <ahyp:hlinkClr xmlns:ahyp="http://schemas.microsoft.com/office/drawing/2018/hyperlinkcolor" val="tx"/>
                    </a:ext>
                  </a:extLst>
                </a:hlinkClick>
              </a:rPr>
              <a:t>https://docs.djangoproject.com/en/4.0/intro/tutorial01/</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171450" marR="0" lvl="0" indent="-171450">
              <a:spcBef>
                <a:spcPts val="600"/>
              </a:spcBef>
              <a:spcAft>
                <a:spcPts val="0"/>
              </a:spcAft>
              <a:buClr>
                <a:srgbClr val="213163"/>
              </a:buClr>
              <a:buSzPts val="1200"/>
              <a:buFont typeface="Arial" panose="020B0604020202020204" pitchFamily="34" charset="0"/>
              <a:buChar char="•"/>
              <a:tabLst>
                <a:tab pos="609600" algn="l"/>
              </a:tabLst>
            </a:pPr>
            <a:r>
              <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15">
                  <a:extLst>
                    <a:ext uri="{A12FA001-AC4F-418D-AE19-62706E023703}">
                      <ahyp:hlinkClr xmlns:ahyp="http://schemas.microsoft.com/office/drawing/2018/hyperlinkcolor" val="tx"/>
                    </a:ext>
                  </a:extLst>
                </a:hlinkClick>
              </a:rPr>
              <a:t>https://docs.djangoproject.com/en/4.0/intro/tutorial02/</a:t>
            </a:r>
            <a:endParaRPr lang="en-US">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091900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169747"/>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solidFill>
                  <a:srgbClr val="223366"/>
                </a:solidFill>
              </a:rPr>
              <a:t>Thank You!</a:t>
            </a:r>
          </a:p>
        </p:txBody>
      </p:sp>
    </p:spTree>
    <p:extLst>
      <p:ext uri="{BB962C8B-B14F-4D97-AF65-F5344CB8AC3E}">
        <p14:creationId xmlns:p14="http://schemas.microsoft.com/office/powerpoint/2010/main" val="188237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5919096" cy="2223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C) Install </a:t>
            </a:r>
            <a:r>
              <a:rPr lang="en-US" err="1"/>
              <a:t>django</a:t>
            </a:r>
            <a:r>
              <a:rPr lang="en-US"/>
              <a:t> (Continued)</a:t>
            </a:r>
          </a:p>
          <a:p>
            <a:pPr>
              <a:spcBef>
                <a:spcPts val="600"/>
              </a:spcBef>
              <a:buClr>
                <a:srgbClr val="223366"/>
              </a:buClr>
            </a:pPr>
            <a:r>
              <a:rPr lang="en-US"/>
              <a:t>Activate python interpreter under this virtual environment</a:t>
            </a:r>
          </a:p>
          <a:p>
            <a:pPr>
              <a:spcBef>
                <a:spcPts val="600"/>
              </a:spcBef>
              <a:buClr>
                <a:srgbClr val="223366"/>
              </a:buClr>
            </a:pPr>
            <a:r>
              <a:rPr lang="en-US"/>
              <a:t>     &gt;</a:t>
            </a:r>
            <a:r>
              <a:rPr lang="en-US" err="1"/>
              <a:t>pipenv</a:t>
            </a:r>
            <a:r>
              <a:rPr lang="en-US"/>
              <a:t> shell</a:t>
            </a:r>
          </a:p>
          <a:p>
            <a:pPr>
              <a:spcBef>
                <a:spcPts val="600"/>
              </a:spcBef>
              <a:buClr>
                <a:srgbClr val="223366"/>
              </a:buClr>
            </a:pPr>
            <a:endParaRPr lang="en-US"/>
          </a:p>
        </p:txBody>
      </p:sp>
      <p:pic>
        <p:nvPicPr>
          <p:cNvPr id="4" name="Picture 3">
            <a:extLst>
              <a:ext uri="{FF2B5EF4-FFF2-40B4-BE49-F238E27FC236}">
                <a16:creationId xmlns:a16="http://schemas.microsoft.com/office/drawing/2014/main" id="{C511C4F0-9DC2-0F9F-5E5D-4E3C776D3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103" y="2574625"/>
            <a:ext cx="7396630" cy="1752815"/>
          </a:xfrm>
          <a:prstGeom prst="rect">
            <a:avLst/>
          </a:prstGeom>
        </p:spPr>
      </p:pic>
    </p:spTree>
    <p:extLst>
      <p:ext uri="{BB962C8B-B14F-4D97-AF65-F5344CB8AC3E}">
        <p14:creationId xmlns:p14="http://schemas.microsoft.com/office/powerpoint/2010/main" val="165500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22238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C) Install </a:t>
            </a:r>
            <a:r>
              <a:rPr lang="en-US" err="1"/>
              <a:t>django</a:t>
            </a:r>
            <a:r>
              <a:rPr lang="en-US"/>
              <a:t> (Continued)</a:t>
            </a:r>
          </a:p>
          <a:p>
            <a:pPr>
              <a:spcBef>
                <a:spcPts val="600"/>
              </a:spcBef>
              <a:buClr>
                <a:srgbClr val="223366"/>
              </a:buClr>
            </a:pPr>
            <a:r>
              <a:rPr lang="en-US"/>
              <a:t>Run </a:t>
            </a:r>
            <a:r>
              <a:rPr lang="en-US" err="1"/>
              <a:t>django</a:t>
            </a:r>
            <a:r>
              <a:rPr lang="en-US"/>
              <a:t>-admin to start new project. </a:t>
            </a:r>
          </a:p>
          <a:p>
            <a:pPr>
              <a:spcBef>
                <a:spcPts val="600"/>
              </a:spcBef>
              <a:buClr>
                <a:srgbClr val="223366"/>
              </a:buClr>
            </a:pPr>
            <a:r>
              <a:rPr lang="en-US" err="1"/>
              <a:t>django</a:t>
            </a:r>
            <a:r>
              <a:rPr lang="en-US"/>
              <a:t> admin is utility comes along with </a:t>
            </a:r>
            <a:r>
              <a:rPr lang="en-US" err="1"/>
              <a:t>django</a:t>
            </a:r>
            <a:endParaRPr lang="en-US"/>
          </a:p>
          <a:p>
            <a:pPr>
              <a:spcBef>
                <a:spcPts val="600"/>
              </a:spcBef>
              <a:buClr>
                <a:srgbClr val="223366"/>
              </a:buClr>
            </a:pPr>
            <a:r>
              <a:rPr lang="en-US"/>
              <a:t> &gt;</a:t>
            </a:r>
            <a:r>
              <a:rPr lang="en-US" err="1"/>
              <a:t>django</a:t>
            </a:r>
            <a:r>
              <a:rPr lang="en-US"/>
              <a:t>-admin</a:t>
            </a:r>
          </a:p>
          <a:p>
            <a:pPr>
              <a:spcBef>
                <a:spcPts val="600"/>
              </a:spcBef>
              <a:buClr>
                <a:srgbClr val="223366"/>
              </a:buClr>
            </a:pPr>
            <a:endParaRPr lang="en-US"/>
          </a:p>
        </p:txBody>
      </p:sp>
      <p:pic>
        <p:nvPicPr>
          <p:cNvPr id="2" name="Picture 1">
            <a:extLst>
              <a:ext uri="{FF2B5EF4-FFF2-40B4-BE49-F238E27FC236}">
                <a16:creationId xmlns:a16="http://schemas.microsoft.com/office/drawing/2014/main" id="{E24D9E9C-0332-F602-C8B9-0C45A3FDE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642" y="2303335"/>
            <a:ext cx="5128170" cy="2559822"/>
          </a:xfrm>
          <a:prstGeom prst="rect">
            <a:avLst/>
          </a:prstGeom>
        </p:spPr>
      </p:pic>
    </p:spTree>
    <p:extLst>
      <p:ext uri="{BB962C8B-B14F-4D97-AF65-F5344CB8AC3E}">
        <p14:creationId xmlns:p14="http://schemas.microsoft.com/office/powerpoint/2010/main" val="295180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3113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D) start our project </a:t>
            </a:r>
            <a:r>
              <a:rPr lang="en-US" err="1"/>
              <a:t>learndjango</a:t>
            </a:r>
            <a:endParaRPr lang="en-US"/>
          </a:p>
          <a:p>
            <a:pPr>
              <a:spcBef>
                <a:spcPts val="600"/>
              </a:spcBef>
              <a:buClr>
                <a:srgbClr val="223366"/>
              </a:buClr>
            </a:pPr>
            <a:r>
              <a:rPr lang="en-US" err="1"/>
              <a:t>django</a:t>
            </a:r>
            <a:r>
              <a:rPr lang="en-US"/>
              <a:t>-admin </a:t>
            </a:r>
            <a:r>
              <a:rPr lang="en-US" err="1"/>
              <a:t>startproject</a:t>
            </a:r>
            <a:r>
              <a:rPr lang="en-US"/>
              <a:t> &lt;&lt;</a:t>
            </a:r>
            <a:r>
              <a:rPr lang="en-US" err="1"/>
              <a:t>project_name</a:t>
            </a:r>
            <a:r>
              <a:rPr lang="en-US"/>
              <a:t>&gt;&gt;</a:t>
            </a:r>
          </a:p>
          <a:p>
            <a:pPr>
              <a:spcBef>
                <a:spcPts val="600"/>
              </a:spcBef>
              <a:buClr>
                <a:srgbClr val="223366"/>
              </a:buClr>
            </a:pPr>
            <a:r>
              <a:rPr lang="en-US"/>
              <a:t>&gt; </a:t>
            </a:r>
            <a:r>
              <a:rPr lang="en-US" err="1"/>
              <a:t>django</a:t>
            </a:r>
            <a:r>
              <a:rPr lang="en-US"/>
              <a:t>-admin </a:t>
            </a:r>
            <a:r>
              <a:rPr lang="en-US" err="1"/>
              <a:t>startproject</a:t>
            </a:r>
            <a:r>
              <a:rPr lang="en-US"/>
              <a:t> </a:t>
            </a:r>
            <a:r>
              <a:rPr lang="en-US" err="1"/>
              <a:t>learndjango</a:t>
            </a:r>
            <a:endParaRPr lang="en-US"/>
          </a:p>
          <a:p>
            <a:pPr marL="173736" indent="-173736">
              <a:spcBef>
                <a:spcPts val="600"/>
              </a:spcBef>
              <a:buClr>
                <a:srgbClr val="223366"/>
              </a:buClr>
              <a:buFont typeface="Arial" panose="020B0604020202020204" pitchFamily="34" charset="0"/>
              <a:buChar char="•"/>
            </a:pPr>
            <a:r>
              <a:rPr lang="en-US"/>
              <a:t>It creates the two directories with the same name  </a:t>
            </a:r>
            <a:r>
              <a:rPr lang="en-US" err="1"/>
              <a:t>learndjango</a:t>
            </a:r>
            <a:r>
              <a:rPr lang="en-US"/>
              <a:t> </a:t>
            </a:r>
          </a:p>
          <a:p>
            <a:pPr marL="173736" indent="-173736">
              <a:spcBef>
                <a:spcPts val="600"/>
              </a:spcBef>
              <a:buClr>
                <a:srgbClr val="223366"/>
              </a:buClr>
              <a:buFont typeface="Arial" panose="020B0604020202020204" pitchFamily="34" charset="0"/>
              <a:buChar char="•"/>
            </a:pPr>
            <a:r>
              <a:rPr lang="en-US"/>
              <a:t>-First directory </a:t>
            </a:r>
            <a:r>
              <a:rPr lang="en-US" err="1"/>
              <a:t>learndjango</a:t>
            </a:r>
            <a:r>
              <a:rPr lang="en-US"/>
              <a:t>  is the project directory and second directory </a:t>
            </a:r>
            <a:r>
              <a:rPr lang="en-US" err="1"/>
              <a:t>learndjango</a:t>
            </a:r>
            <a:r>
              <a:rPr lang="en-US"/>
              <a:t> is the </a:t>
            </a:r>
            <a:r>
              <a:rPr lang="en-US" err="1"/>
              <a:t>django</a:t>
            </a:r>
            <a:r>
              <a:rPr lang="en-US"/>
              <a:t> application directory </a:t>
            </a:r>
          </a:p>
          <a:p>
            <a:pPr marL="173736" indent="-173736">
              <a:spcBef>
                <a:spcPts val="600"/>
              </a:spcBef>
              <a:buClr>
                <a:srgbClr val="223366"/>
              </a:buClr>
              <a:buFont typeface="Arial" panose="020B0604020202020204" pitchFamily="34" charset="0"/>
              <a:buChar char="•"/>
            </a:pPr>
            <a:r>
              <a:rPr lang="en-US"/>
              <a:t>-delete the first directory </a:t>
            </a:r>
            <a:r>
              <a:rPr lang="en-US" err="1"/>
              <a:t>learndjango</a:t>
            </a:r>
            <a:r>
              <a:rPr lang="en-US"/>
              <a:t> and go to the command prompt </a:t>
            </a:r>
          </a:p>
        </p:txBody>
      </p:sp>
      <p:pic>
        <p:nvPicPr>
          <p:cNvPr id="4" name="Picture 3">
            <a:extLst>
              <a:ext uri="{FF2B5EF4-FFF2-40B4-BE49-F238E27FC236}">
                <a16:creationId xmlns:a16="http://schemas.microsoft.com/office/drawing/2014/main" id="{A29AF047-9FCE-31AB-828D-0D3D989254D5}"/>
              </a:ext>
            </a:extLst>
          </p:cNvPr>
          <p:cNvPicPr>
            <a:picLocks noChangeAspect="1"/>
          </p:cNvPicPr>
          <p:nvPr/>
        </p:nvPicPr>
        <p:blipFill rotWithShape="1">
          <a:blip r:embed="rId3">
            <a:extLst>
              <a:ext uri="{28A0092B-C50C-407E-A947-70E740481C1C}">
                <a14:useLocalDpi xmlns:a14="http://schemas.microsoft.com/office/drawing/2010/main" val="0"/>
              </a:ext>
            </a:extLst>
          </a:blip>
          <a:srcRect r="27281"/>
          <a:stretch/>
        </p:blipFill>
        <p:spPr>
          <a:xfrm>
            <a:off x="5098473" y="1015251"/>
            <a:ext cx="3260436" cy="1094662"/>
          </a:xfrm>
          <a:prstGeom prst="rect">
            <a:avLst/>
          </a:prstGeom>
        </p:spPr>
      </p:pic>
      <p:pic>
        <p:nvPicPr>
          <p:cNvPr id="5" name="Picture 4">
            <a:extLst>
              <a:ext uri="{FF2B5EF4-FFF2-40B4-BE49-F238E27FC236}">
                <a16:creationId xmlns:a16="http://schemas.microsoft.com/office/drawing/2014/main" id="{DCE3B4C2-231C-F63F-E5E8-AF6BD11F81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600" y="2508149"/>
            <a:ext cx="3873699" cy="1962251"/>
          </a:xfrm>
          <a:prstGeom prst="rect">
            <a:avLst/>
          </a:prstGeom>
        </p:spPr>
      </p:pic>
    </p:spTree>
    <p:extLst>
      <p:ext uri="{BB962C8B-B14F-4D97-AF65-F5344CB8AC3E}">
        <p14:creationId xmlns:p14="http://schemas.microsoft.com/office/powerpoint/2010/main" val="390473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3113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E) Go Back to the terminal and execute the command </a:t>
            </a:r>
          </a:p>
          <a:p>
            <a:pPr>
              <a:spcBef>
                <a:spcPts val="600"/>
              </a:spcBef>
              <a:buClr>
                <a:srgbClr val="223366"/>
              </a:buClr>
            </a:pPr>
            <a:r>
              <a:rPr lang="en-US" err="1"/>
              <a:t>django</a:t>
            </a:r>
            <a:r>
              <a:rPr lang="en-US"/>
              <a:t>-admin </a:t>
            </a:r>
            <a:r>
              <a:rPr lang="en-US" err="1"/>
              <a:t>startproject</a:t>
            </a:r>
            <a:r>
              <a:rPr lang="en-US"/>
              <a:t> </a:t>
            </a:r>
            <a:r>
              <a:rPr lang="en-US" err="1"/>
              <a:t>learndjango</a:t>
            </a:r>
            <a:r>
              <a:rPr lang="en-US"/>
              <a:t> .</a:t>
            </a:r>
          </a:p>
          <a:p>
            <a:pPr marL="285750" indent="-285750">
              <a:spcBef>
                <a:spcPts val="600"/>
              </a:spcBef>
              <a:buClr>
                <a:srgbClr val="223366"/>
              </a:buClr>
              <a:buFont typeface="Wingdings" panose="05000000000000000000" pitchFamily="2" charset="2"/>
              <a:buChar char="Ø"/>
            </a:pPr>
            <a:endParaRPr lang="en-US"/>
          </a:p>
          <a:p>
            <a:pPr>
              <a:spcBef>
                <a:spcPts val="600"/>
              </a:spcBef>
              <a:buClr>
                <a:srgbClr val="223366"/>
              </a:buClr>
            </a:pPr>
            <a:r>
              <a:rPr lang="en-US"/>
              <a:t>It will use current directory as our project directory .It will now not going to create the additional directory.</a:t>
            </a:r>
          </a:p>
          <a:p>
            <a:pPr marL="285750" indent="-285750">
              <a:spcBef>
                <a:spcPts val="600"/>
              </a:spcBef>
              <a:buClr>
                <a:srgbClr val="223366"/>
              </a:buClr>
              <a:buFont typeface="Wingdings" panose="05000000000000000000" pitchFamily="2" charset="2"/>
              <a:buChar char="Ø"/>
            </a:pPr>
            <a:endParaRPr lang="en-US"/>
          </a:p>
        </p:txBody>
      </p:sp>
      <p:pic>
        <p:nvPicPr>
          <p:cNvPr id="4" name="Picture 3">
            <a:extLst>
              <a:ext uri="{FF2B5EF4-FFF2-40B4-BE49-F238E27FC236}">
                <a16:creationId xmlns:a16="http://schemas.microsoft.com/office/drawing/2014/main" id="{A29AF047-9FCE-31AB-828D-0D3D989254D5}"/>
              </a:ext>
            </a:extLst>
          </p:cNvPr>
          <p:cNvPicPr>
            <a:picLocks noChangeAspect="1"/>
          </p:cNvPicPr>
          <p:nvPr/>
        </p:nvPicPr>
        <p:blipFill rotWithShape="1">
          <a:blip r:embed="rId3">
            <a:extLst>
              <a:ext uri="{28A0092B-C50C-407E-A947-70E740481C1C}">
                <a14:useLocalDpi xmlns:a14="http://schemas.microsoft.com/office/drawing/2010/main" val="0"/>
              </a:ext>
            </a:extLst>
          </a:blip>
          <a:srcRect r="27281"/>
          <a:stretch/>
        </p:blipFill>
        <p:spPr>
          <a:xfrm>
            <a:off x="5098473" y="1015251"/>
            <a:ext cx="3260436" cy="1094662"/>
          </a:xfrm>
          <a:prstGeom prst="rect">
            <a:avLst/>
          </a:prstGeom>
        </p:spPr>
      </p:pic>
      <p:pic>
        <p:nvPicPr>
          <p:cNvPr id="5" name="Picture 4">
            <a:extLst>
              <a:ext uri="{FF2B5EF4-FFF2-40B4-BE49-F238E27FC236}">
                <a16:creationId xmlns:a16="http://schemas.microsoft.com/office/drawing/2014/main" id="{DCE3B4C2-231C-F63F-E5E8-AF6BD11F81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600" y="2508149"/>
            <a:ext cx="3873699" cy="1962251"/>
          </a:xfrm>
          <a:prstGeom prst="rect">
            <a:avLst/>
          </a:prstGeom>
        </p:spPr>
      </p:pic>
    </p:spTree>
    <p:extLst>
      <p:ext uri="{BB962C8B-B14F-4D97-AF65-F5344CB8AC3E}">
        <p14:creationId xmlns:p14="http://schemas.microsoft.com/office/powerpoint/2010/main" val="286664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9" y="1357082"/>
            <a:ext cx="4265210" cy="3113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F) Start webserver </a:t>
            </a:r>
          </a:p>
          <a:p>
            <a:pPr>
              <a:spcBef>
                <a:spcPts val="600"/>
              </a:spcBef>
              <a:buClr>
                <a:srgbClr val="223366"/>
              </a:buClr>
            </a:pPr>
            <a:r>
              <a:rPr lang="en-US"/>
              <a:t>Start webserver - Run the command </a:t>
            </a:r>
          </a:p>
          <a:p>
            <a:pPr>
              <a:spcBef>
                <a:spcPts val="600"/>
              </a:spcBef>
              <a:buClr>
                <a:srgbClr val="223366"/>
              </a:buClr>
            </a:pPr>
            <a:r>
              <a:rPr lang="en-US"/>
              <a:t>&gt;python manage.py </a:t>
            </a:r>
            <a:r>
              <a:rPr lang="en-US" err="1"/>
              <a:t>runserver</a:t>
            </a:r>
            <a:r>
              <a:rPr lang="en-US"/>
              <a:t> </a:t>
            </a:r>
          </a:p>
          <a:p>
            <a:pPr>
              <a:spcBef>
                <a:spcPts val="600"/>
              </a:spcBef>
              <a:buClr>
                <a:srgbClr val="223366"/>
              </a:buClr>
            </a:pPr>
            <a:r>
              <a:rPr lang="en-US"/>
              <a:t>It will start server at http://127.0.0.1:8000/ </a:t>
            </a:r>
          </a:p>
        </p:txBody>
      </p:sp>
      <p:pic>
        <p:nvPicPr>
          <p:cNvPr id="2" name="Picture 1">
            <a:extLst>
              <a:ext uri="{FF2B5EF4-FFF2-40B4-BE49-F238E27FC236}">
                <a16:creationId xmlns:a16="http://schemas.microsoft.com/office/drawing/2014/main" id="{241659B2-04A7-9C68-1EE6-5D9F315C1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403" y="1314450"/>
            <a:ext cx="4194830" cy="1151659"/>
          </a:xfrm>
          <a:prstGeom prst="rect">
            <a:avLst/>
          </a:prstGeom>
        </p:spPr>
      </p:pic>
    </p:spTree>
    <p:extLst>
      <p:ext uri="{BB962C8B-B14F-4D97-AF65-F5344CB8AC3E}">
        <p14:creationId xmlns:p14="http://schemas.microsoft.com/office/powerpoint/2010/main" val="838322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5626843" cy="575891"/>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b="1"/>
              <a:t>Step 2) Creating the first Project with </a:t>
            </a:r>
            <a:r>
              <a:rPr lang="en-US" b="1" err="1"/>
              <a:t>django</a:t>
            </a:r>
            <a:endParaRPr lang="en-US" b="1"/>
          </a:p>
        </p:txBody>
      </p:sp>
      <p:sp>
        <p:nvSpPr>
          <p:cNvPr id="3" name="Google Shape;62;g5fab984687_2_0">
            <a:extLst>
              <a:ext uri="{FF2B5EF4-FFF2-40B4-BE49-F238E27FC236}">
                <a16:creationId xmlns:a16="http://schemas.microsoft.com/office/drawing/2014/main" id="{EB6B164F-1C1E-4F00-4B84-D485CB1EE648}"/>
              </a:ext>
            </a:extLst>
          </p:cNvPr>
          <p:cNvSpPr txBox="1">
            <a:spLocks/>
          </p:cNvSpPr>
          <p:nvPr/>
        </p:nvSpPr>
        <p:spPr>
          <a:xfrm>
            <a:off x="159008" y="1357082"/>
            <a:ext cx="8624773" cy="10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G) Load the landing page/welcome page of Django</a:t>
            </a:r>
          </a:p>
          <a:p>
            <a:pPr>
              <a:spcBef>
                <a:spcPts val="600"/>
              </a:spcBef>
              <a:buClr>
                <a:srgbClr val="223366"/>
              </a:buClr>
            </a:pPr>
            <a:r>
              <a:rPr lang="en-US"/>
              <a:t>Now open browser and type address http://127.0.0.1:8000/ to open home page of our Django project </a:t>
            </a:r>
            <a:r>
              <a:rPr lang="en-US" err="1"/>
              <a:t>learndjango</a:t>
            </a:r>
            <a:endParaRPr lang="en-US"/>
          </a:p>
          <a:p>
            <a:pPr>
              <a:spcBef>
                <a:spcPts val="600"/>
              </a:spcBef>
              <a:buClr>
                <a:srgbClr val="223366"/>
              </a:buClr>
            </a:pPr>
            <a:endParaRPr lang="en-US"/>
          </a:p>
          <a:p>
            <a:pPr>
              <a:spcBef>
                <a:spcPts val="600"/>
              </a:spcBef>
              <a:buClr>
                <a:srgbClr val="223366"/>
              </a:buClr>
            </a:pPr>
            <a:endParaRPr lang="en-US"/>
          </a:p>
        </p:txBody>
      </p:sp>
      <p:pic>
        <p:nvPicPr>
          <p:cNvPr id="4" name="Picture 3">
            <a:extLst>
              <a:ext uri="{FF2B5EF4-FFF2-40B4-BE49-F238E27FC236}">
                <a16:creationId xmlns:a16="http://schemas.microsoft.com/office/drawing/2014/main" id="{831F0500-EC7D-5251-1327-0DAE8B6AB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428" y="2271643"/>
            <a:ext cx="3835597" cy="1949550"/>
          </a:xfrm>
          <a:prstGeom prst="rect">
            <a:avLst/>
          </a:prstGeom>
        </p:spPr>
      </p:pic>
      <p:sp>
        <p:nvSpPr>
          <p:cNvPr id="5" name="Google Shape;62;g5fab984687_2_0">
            <a:extLst>
              <a:ext uri="{FF2B5EF4-FFF2-40B4-BE49-F238E27FC236}">
                <a16:creationId xmlns:a16="http://schemas.microsoft.com/office/drawing/2014/main" id="{40AF2C65-73A9-9902-30BE-8F86C3CC1696}"/>
              </a:ext>
            </a:extLst>
          </p:cNvPr>
          <p:cNvSpPr txBox="1">
            <a:spLocks/>
          </p:cNvSpPr>
          <p:nvPr/>
        </p:nvSpPr>
        <p:spPr>
          <a:xfrm>
            <a:off x="1058559" y="4230741"/>
            <a:ext cx="7026883" cy="452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Congratulation! You have installed and run the Django home page successfully.</a:t>
            </a:r>
          </a:p>
        </p:txBody>
      </p:sp>
    </p:spTree>
    <p:extLst>
      <p:ext uri="{BB962C8B-B14F-4D97-AF65-F5344CB8AC3E}">
        <p14:creationId xmlns:p14="http://schemas.microsoft.com/office/powerpoint/2010/main" val="1956603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86691"/>
            <a:ext cx="8823004" cy="2948000"/>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Throughout this tutorial section, we’ll walk you through the creation of a basic poll application.</a:t>
            </a:r>
          </a:p>
          <a:p>
            <a:pPr>
              <a:spcBef>
                <a:spcPts val="600"/>
              </a:spcBef>
              <a:buClr>
                <a:srgbClr val="223366"/>
              </a:buClr>
            </a:pPr>
            <a:r>
              <a:rPr lang="en-US"/>
              <a:t>It’ll consist of two parts:</a:t>
            </a:r>
          </a:p>
          <a:p>
            <a:pPr marL="228600" indent="-228600">
              <a:spcBef>
                <a:spcPts val="600"/>
              </a:spcBef>
              <a:buClr>
                <a:srgbClr val="223366"/>
              </a:buClr>
              <a:buFont typeface="+mj-lt"/>
              <a:buAutoNum type="arabicPeriod"/>
            </a:pPr>
            <a:r>
              <a:rPr lang="en-US"/>
              <a:t>A public site that lets people view polls and vote in them.</a:t>
            </a:r>
          </a:p>
          <a:p>
            <a:pPr marL="228600" indent="-228600">
              <a:spcBef>
                <a:spcPts val="600"/>
              </a:spcBef>
              <a:buClr>
                <a:srgbClr val="223366"/>
              </a:buClr>
              <a:buFont typeface="+mj-lt"/>
              <a:buAutoNum type="arabicPeriod"/>
            </a:pPr>
            <a:r>
              <a:rPr lang="en-US"/>
              <a:t>An admin site that lets you add, change, and delete polls.</a:t>
            </a:r>
          </a:p>
          <a:p>
            <a:pPr marL="228600" indent="-228600">
              <a:spcBef>
                <a:spcPts val="600"/>
              </a:spcBef>
              <a:buClr>
                <a:srgbClr val="223366"/>
              </a:buClr>
              <a:buFont typeface="Arial" panose="020B0604020202020204" pitchFamily="34" charset="0"/>
              <a:buChar char="•"/>
            </a:pPr>
            <a:r>
              <a:rPr lang="en-US"/>
              <a:t>We’ll assume you have Django installed already. You can tell Django is installed and which version by running the following command in a command prompt</a:t>
            </a:r>
          </a:p>
          <a:p>
            <a:pPr>
              <a:spcBef>
                <a:spcPts val="600"/>
              </a:spcBef>
              <a:buClr>
                <a:srgbClr val="223366"/>
              </a:buClr>
            </a:pPr>
            <a:r>
              <a:rPr lang="en-US"/>
              <a:t>      &gt; python -m </a:t>
            </a:r>
            <a:r>
              <a:rPr lang="en-US" err="1"/>
              <a:t>django</a:t>
            </a:r>
            <a:r>
              <a:rPr lang="en-US"/>
              <a:t> --version</a:t>
            </a:r>
          </a:p>
          <a:p>
            <a:pPr marL="228600" indent="-228600">
              <a:spcBef>
                <a:spcPts val="600"/>
              </a:spcBef>
              <a:buClr>
                <a:srgbClr val="223366"/>
              </a:buClr>
              <a:buFont typeface="Arial" panose="020B0604020202020204" pitchFamily="34" charset="0"/>
              <a:buChar char="•"/>
            </a:pPr>
            <a:r>
              <a:rPr lang="en-US"/>
              <a:t>If Django is installed, you should see the version of your installation. If it isn’t, you’ll get an error telling “No module named </a:t>
            </a:r>
            <a:r>
              <a:rPr lang="en-US" err="1"/>
              <a:t>django</a:t>
            </a:r>
            <a:r>
              <a:rPr lang="en-US"/>
              <a:t>”.</a:t>
            </a:r>
          </a:p>
          <a:p>
            <a:pPr marL="228600" indent="-228600">
              <a:spcBef>
                <a:spcPts val="600"/>
              </a:spcBef>
              <a:buClr>
                <a:srgbClr val="223366"/>
              </a:buClr>
              <a:buFont typeface="Arial" panose="020B0604020202020204" pitchFamily="34" charset="0"/>
              <a:buChar char="•"/>
            </a:pPr>
            <a:r>
              <a:rPr lang="en-US"/>
              <a:t>This tutorial is written for Django 4.0, which supports Python 3.8 and later.</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Tree>
    <p:extLst>
      <p:ext uri="{BB962C8B-B14F-4D97-AF65-F5344CB8AC3E}">
        <p14:creationId xmlns:p14="http://schemas.microsoft.com/office/powerpoint/2010/main" val="408383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your project</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438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If this is your first time using Django, you’ll have to take care of some initial setup. Namely, you’ll need to auto-generate some code that establishes a Django project – a collection of settings for an instance of Django, including database configuration, Django-specific options and application-specific settings.</a:t>
            </a:r>
          </a:p>
          <a:p>
            <a:pPr marL="173736" indent="-173736">
              <a:spcBef>
                <a:spcPts val="600"/>
              </a:spcBef>
              <a:buClr>
                <a:srgbClr val="223366"/>
              </a:buClr>
              <a:buFont typeface="Arial" panose="020B0604020202020204" pitchFamily="34" charset="0"/>
              <a:buChar char="•"/>
            </a:pPr>
            <a:r>
              <a:rPr lang="en-US"/>
              <a:t>From the command line, cd into a directory where you’d like to store your code, then run the following command:</a:t>
            </a:r>
          </a:p>
          <a:p>
            <a:pPr>
              <a:spcBef>
                <a:spcPts val="600"/>
              </a:spcBef>
              <a:buClr>
                <a:srgbClr val="223366"/>
              </a:buClr>
            </a:pPr>
            <a:r>
              <a:rPr lang="en-US"/>
              <a:t>			&gt; </a:t>
            </a:r>
            <a:r>
              <a:rPr lang="en-US" err="1"/>
              <a:t>django</a:t>
            </a:r>
            <a:r>
              <a:rPr lang="en-US"/>
              <a:t>-admin </a:t>
            </a:r>
            <a:r>
              <a:rPr lang="en-US" err="1"/>
              <a:t>startproject</a:t>
            </a:r>
            <a:r>
              <a:rPr lang="en-US"/>
              <a:t> </a:t>
            </a:r>
            <a:r>
              <a:rPr lang="en-US" err="1"/>
              <a:t>mysite</a:t>
            </a:r>
            <a:endParaRPr lang="en-US"/>
          </a:p>
          <a:p>
            <a:pPr>
              <a:spcBef>
                <a:spcPts val="600"/>
              </a:spcBef>
              <a:buClr>
                <a:srgbClr val="223366"/>
              </a:buClr>
            </a:pPr>
            <a:endParaRPr lang="en-US"/>
          </a:p>
          <a:p>
            <a:pPr>
              <a:spcBef>
                <a:spcPts val="600"/>
              </a:spcBef>
              <a:buClr>
                <a:srgbClr val="223366"/>
              </a:buClr>
            </a:pPr>
            <a:r>
              <a:rPr lang="en-US"/>
              <a:t>	This will create a </a:t>
            </a:r>
            <a:r>
              <a:rPr lang="en-US" err="1"/>
              <a:t>mysite</a:t>
            </a:r>
            <a:r>
              <a:rPr lang="en-US"/>
              <a:t> directory in your current directory.</a:t>
            </a:r>
          </a:p>
          <a:p>
            <a:pPr>
              <a:spcBef>
                <a:spcPts val="600"/>
              </a:spcBef>
              <a:buClr>
                <a:srgbClr val="223366"/>
              </a:buClr>
            </a:pPr>
            <a:endParaRPr lang="en-US"/>
          </a:p>
        </p:txBody>
      </p:sp>
    </p:spTree>
    <p:extLst>
      <p:ext uri="{BB962C8B-B14F-4D97-AF65-F5344CB8AC3E}">
        <p14:creationId xmlns:p14="http://schemas.microsoft.com/office/powerpoint/2010/main" val="198388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730B66D-612E-A6C4-D3AF-3B61A8A4CFC6}"/>
              </a:ext>
            </a:extLst>
          </p:cNvPr>
          <p:cNvSpPr txBox="1"/>
          <p:nvPr/>
        </p:nvSpPr>
        <p:spPr>
          <a:xfrm>
            <a:off x="684007" y="2198765"/>
            <a:ext cx="7775984" cy="584775"/>
          </a:xfrm>
          <a:prstGeom prst="rect">
            <a:avLst/>
          </a:prstGeom>
          <a:noFill/>
        </p:spPr>
        <p:txBody>
          <a:bodyPr wrap="square" lIns="91440" tIns="45720" rIns="91440" bIns="45720" rtlCol="0" anchor="t">
            <a:spAutoFit/>
          </a:bodyPr>
          <a:lstStyle/>
          <a:p>
            <a:pPr algn="ctr"/>
            <a:r>
              <a:rPr lang="en-US" sz="1800" b="1">
                <a:solidFill>
                  <a:schemeClr val="tx1"/>
                </a:solidFill>
              </a:rPr>
              <a:t>Disclaimer</a:t>
            </a:r>
          </a:p>
          <a:p>
            <a:pPr algn="ctr"/>
            <a:r>
              <a:rPr lang="en-US">
                <a:solidFill>
                  <a:schemeClr val="tx1"/>
                </a:solidFill>
              </a:rPr>
              <a:t>The content is curated from online/offline resources and is used for educational purpose only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your project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438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Let’s look at what </a:t>
            </a:r>
            <a:r>
              <a:rPr lang="en-US" err="1"/>
              <a:t>startproject</a:t>
            </a:r>
            <a:r>
              <a:rPr lang="en-US"/>
              <a:t> created:</a:t>
            </a:r>
          </a:p>
          <a:p>
            <a:pPr marL="173736" indent="-173736">
              <a:spcBef>
                <a:spcPts val="600"/>
              </a:spcBef>
              <a:buClr>
                <a:srgbClr val="223366"/>
              </a:buClr>
              <a:buFont typeface="Arial" panose="020B0604020202020204" pitchFamily="34" charset="0"/>
              <a:buChar char="•"/>
            </a:pPr>
            <a:endParaRPr lang="en-US"/>
          </a:p>
          <a:p>
            <a:pPr marL="365760">
              <a:spcBef>
                <a:spcPts val="600"/>
              </a:spcBef>
              <a:buClr>
                <a:srgbClr val="223366"/>
              </a:buClr>
            </a:pPr>
            <a:r>
              <a:rPr lang="en-US" err="1"/>
              <a:t>mysite</a:t>
            </a:r>
            <a:r>
              <a:rPr lang="en-US"/>
              <a:t>/</a:t>
            </a:r>
          </a:p>
          <a:p>
            <a:pPr marL="365760">
              <a:spcBef>
                <a:spcPts val="600"/>
              </a:spcBef>
              <a:buClr>
                <a:srgbClr val="223366"/>
              </a:buClr>
            </a:pPr>
            <a:r>
              <a:rPr lang="en-US"/>
              <a:t>    manage.py</a:t>
            </a:r>
          </a:p>
          <a:p>
            <a:pPr marL="365760">
              <a:spcBef>
                <a:spcPts val="600"/>
              </a:spcBef>
              <a:buClr>
                <a:srgbClr val="223366"/>
              </a:buClr>
            </a:pPr>
            <a:r>
              <a:rPr lang="en-US"/>
              <a:t>    </a:t>
            </a:r>
            <a:r>
              <a:rPr lang="en-US" err="1"/>
              <a:t>mysite</a:t>
            </a:r>
            <a:r>
              <a:rPr lang="en-US"/>
              <a:t>/</a:t>
            </a:r>
          </a:p>
          <a:p>
            <a:pPr marL="365760">
              <a:spcBef>
                <a:spcPts val="600"/>
              </a:spcBef>
              <a:buClr>
                <a:srgbClr val="223366"/>
              </a:buClr>
            </a:pPr>
            <a:r>
              <a:rPr lang="en-US"/>
              <a:t>        __init__.py</a:t>
            </a:r>
          </a:p>
          <a:p>
            <a:pPr marL="365760">
              <a:spcBef>
                <a:spcPts val="600"/>
              </a:spcBef>
              <a:buClr>
                <a:srgbClr val="223366"/>
              </a:buClr>
            </a:pPr>
            <a:r>
              <a:rPr lang="en-US"/>
              <a:t>        settings.py</a:t>
            </a:r>
          </a:p>
          <a:p>
            <a:pPr marL="365760">
              <a:spcBef>
                <a:spcPts val="600"/>
              </a:spcBef>
              <a:buClr>
                <a:srgbClr val="223366"/>
              </a:buClr>
            </a:pPr>
            <a:r>
              <a:rPr lang="en-US"/>
              <a:t>        urls.py</a:t>
            </a:r>
          </a:p>
          <a:p>
            <a:pPr marL="365760">
              <a:spcBef>
                <a:spcPts val="600"/>
              </a:spcBef>
              <a:buClr>
                <a:srgbClr val="223366"/>
              </a:buClr>
            </a:pPr>
            <a:r>
              <a:rPr lang="en-US"/>
              <a:t>        asgi.py</a:t>
            </a:r>
          </a:p>
          <a:p>
            <a:pPr marL="365760">
              <a:spcBef>
                <a:spcPts val="600"/>
              </a:spcBef>
              <a:buClr>
                <a:srgbClr val="223366"/>
              </a:buClr>
            </a:pPr>
            <a:r>
              <a:rPr lang="en-US"/>
              <a:t>        wsgi.py</a:t>
            </a:r>
          </a:p>
          <a:p>
            <a:pPr marL="365760">
              <a:spcBef>
                <a:spcPts val="600"/>
              </a:spcBef>
              <a:buClr>
                <a:srgbClr val="223366"/>
              </a:buClr>
            </a:pPr>
            <a:endParaRPr lang="en-US"/>
          </a:p>
          <a:p>
            <a:pPr marL="173736" indent="-173736">
              <a:spcBef>
                <a:spcPts val="600"/>
              </a:spcBef>
              <a:buClr>
                <a:srgbClr val="223366"/>
              </a:buClr>
              <a:buFont typeface="Arial" panose="020B0604020202020204" pitchFamily="34" charset="0"/>
              <a:buChar char="•"/>
            </a:pPr>
            <a:r>
              <a:rPr lang="en-US"/>
              <a:t>We will discuss on these files in next slide.</a:t>
            </a:r>
          </a:p>
        </p:txBody>
      </p:sp>
      <p:sp>
        <p:nvSpPr>
          <p:cNvPr id="4" name="Rectangle: Rounded Corners 3">
            <a:extLst>
              <a:ext uri="{FF2B5EF4-FFF2-40B4-BE49-F238E27FC236}">
                <a16:creationId xmlns:a16="http://schemas.microsoft.com/office/drawing/2014/main" id="{6F5E32E0-A9DE-432D-62ED-744E73389456}"/>
              </a:ext>
            </a:extLst>
          </p:cNvPr>
          <p:cNvSpPr/>
          <p:nvPr/>
        </p:nvSpPr>
        <p:spPr>
          <a:xfrm>
            <a:off x="471055" y="1967345"/>
            <a:ext cx="1856509" cy="2492659"/>
          </a:xfrm>
          <a:prstGeom prst="roundRect">
            <a:avLst>
              <a:gd name="adj" fmla="val 12189"/>
            </a:avLst>
          </a:prstGeom>
          <a:noFill/>
          <a:ln>
            <a:solidFill>
              <a:srgbClr val="0000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5132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your project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438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Let us discuss on different files created by Django . These files are as follows: </a:t>
            </a:r>
          </a:p>
          <a:p>
            <a:pPr marL="173736" indent="-173736">
              <a:spcBef>
                <a:spcPts val="600"/>
              </a:spcBef>
              <a:buClr>
                <a:srgbClr val="223366"/>
              </a:buClr>
              <a:buFont typeface="Arial" panose="020B0604020202020204" pitchFamily="34" charset="0"/>
              <a:buChar char="•"/>
            </a:pPr>
            <a:r>
              <a:rPr lang="en-US"/>
              <a:t>The outer </a:t>
            </a:r>
            <a:r>
              <a:rPr lang="en-US" err="1"/>
              <a:t>mysite</a:t>
            </a:r>
            <a:r>
              <a:rPr lang="en-US"/>
              <a:t>/ root directory is a container for your project. Its name doesn’t matter to Django; you can rename it to anything you like.</a:t>
            </a:r>
          </a:p>
          <a:p>
            <a:pPr marL="173736" indent="-173736">
              <a:spcBef>
                <a:spcPts val="600"/>
              </a:spcBef>
              <a:buClr>
                <a:srgbClr val="223366"/>
              </a:buClr>
              <a:buFont typeface="Arial" panose="020B0604020202020204" pitchFamily="34" charset="0"/>
              <a:buChar char="•"/>
            </a:pPr>
            <a:r>
              <a:rPr lang="en-US"/>
              <a:t>manage.py: A command-line utility that lets you interact with this Django project in various ways. You can read all the details about manage.py in </a:t>
            </a:r>
            <a:r>
              <a:rPr lang="en-US" err="1"/>
              <a:t>django</a:t>
            </a:r>
            <a:r>
              <a:rPr lang="en-US"/>
              <a:t>-admin and manage.py.</a:t>
            </a:r>
          </a:p>
          <a:p>
            <a:pPr marL="173736" indent="-173736">
              <a:spcBef>
                <a:spcPts val="600"/>
              </a:spcBef>
              <a:buClr>
                <a:srgbClr val="223366"/>
              </a:buClr>
              <a:buFont typeface="Arial" panose="020B0604020202020204" pitchFamily="34" charset="0"/>
              <a:buChar char="•"/>
            </a:pPr>
            <a:r>
              <a:rPr lang="en-US"/>
              <a:t>The inner </a:t>
            </a:r>
            <a:r>
              <a:rPr lang="en-US" err="1"/>
              <a:t>mysite</a:t>
            </a:r>
            <a:r>
              <a:rPr lang="en-US"/>
              <a:t>/ directory is the actual Python package for your project. Its name is the Python package name you’ll need to use to import anything inside it (e.g. </a:t>
            </a:r>
            <a:r>
              <a:rPr lang="en-US" err="1"/>
              <a:t>mysite.urls</a:t>
            </a:r>
            <a:r>
              <a:rPr lang="en-US"/>
              <a:t>).</a:t>
            </a:r>
          </a:p>
          <a:p>
            <a:pPr marL="173736" indent="-173736">
              <a:spcBef>
                <a:spcPts val="600"/>
              </a:spcBef>
              <a:buClr>
                <a:srgbClr val="223366"/>
              </a:buClr>
              <a:buFont typeface="Arial" panose="020B0604020202020204" pitchFamily="34" charset="0"/>
              <a:buChar char="•"/>
            </a:pPr>
            <a:r>
              <a:rPr lang="en-US" err="1"/>
              <a:t>mysite</a:t>
            </a:r>
            <a:r>
              <a:rPr lang="en-US"/>
              <a:t>/__init__.py: An empty file that tells Python that this directory should be considered a Python package. </a:t>
            </a:r>
          </a:p>
          <a:p>
            <a:pPr>
              <a:spcBef>
                <a:spcPts val="600"/>
              </a:spcBef>
              <a:buClr>
                <a:srgbClr val="223366"/>
              </a:buClr>
            </a:pPr>
            <a:endParaRPr lang="en-US"/>
          </a:p>
        </p:txBody>
      </p:sp>
    </p:spTree>
    <p:extLst>
      <p:ext uri="{BB962C8B-B14F-4D97-AF65-F5344CB8AC3E}">
        <p14:creationId xmlns:p14="http://schemas.microsoft.com/office/powerpoint/2010/main" val="2861622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your project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438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Let us discuss on different files created by Django (Continued)</a:t>
            </a:r>
          </a:p>
          <a:p>
            <a:pPr marL="173736" indent="-173736">
              <a:spcBef>
                <a:spcPts val="600"/>
              </a:spcBef>
              <a:buClr>
                <a:srgbClr val="223366"/>
              </a:buClr>
              <a:buFont typeface="Arial" panose="020B0604020202020204" pitchFamily="34" charset="0"/>
              <a:buChar char="•"/>
            </a:pPr>
            <a:r>
              <a:rPr lang="en-US" err="1"/>
              <a:t>mysite</a:t>
            </a:r>
            <a:r>
              <a:rPr lang="en-US"/>
              <a:t>/urls.py: The URL declarations for this Django project; a “table of contents” of your Django-powered site. You can read more about URLs in URL dispatcher.</a:t>
            </a:r>
          </a:p>
          <a:p>
            <a:pPr marL="173736" indent="-173736">
              <a:spcBef>
                <a:spcPts val="600"/>
              </a:spcBef>
              <a:buClr>
                <a:srgbClr val="223366"/>
              </a:buClr>
              <a:buFont typeface="Arial" panose="020B0604020202020204" pitchFamily="34" charset="0"/>
              <a:buChar char="•"/>
            </a:pPr>
            <a:r>
              <a:rPr lang="en-US" err="1"/>
              <a:t>mysite</a:t>
            </a:r>
            <a:r>
              <a:rPr lang="en-US"/>
              <a:t>/asgi.py: An entry-point for ASGI-compatible web servers to serve your project. See How to deploy with ASGI for more details.</a:t>
            </a:r>
          </a:p>
          <a:p>
            <a:pPr marL="173736" indent="-173736">
              <a:spcBef>
                <a:spcPts val="600"/>
              </a:spcBef>
              <a:buClr>
                <a:srgbClr val="223366"/>
              </a:buClr>
              <a:buFont typeface="Arial" panose="020B0604020202020204" pitchFamily="34" charset="0"/>
              <a:buChar char="•"/>
            </a:pPr>
            <a:r>
              <a:rPr lang="en-US" err="1"/>
              <a:t>mysite</a:t>
            </a:r>
            <a:r>
              <a:rPr lang="en-US"/>
              <a:t>/wsgi.py: An entry-point for WSGI-compatible web servers to serve your project. See How to deploy with WSGI for more details.</a:t>
            </a:r>
          </a:p>
        </p:txBody>
      </p:sp>
    </p:spTree>
    <p:extLst>
      <p:ext uri="{BB962C8B-B14F-4D97-AF65-F5344CB8AC3E}">
        <p14:creationId xmlns:p14="http://schemas.microsoft.com/office/powerpoint/2010/main" val="462499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The development server : Run the server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0638"/>
            <a:ext cx="8823004" cy="365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sz="1300"/>
              <a:t>Let’s verify your Django project works. Change into the outer </a:t>
            </a:r>
            <a:r>
              <a:rPr lang="en-US" sz="1300" err="1"/>
              <a:t>mysite</a:t>
            </a:r>
            <a:r>
              <a:rPr lang="en-US" sz="1300"/>
              <a:t> directory, if you haven’t already, and run the following commands:</a:t>
            </a:r>
          </a:p>
          <a:p>
            <a:pPr>
              <a:spcBef>
                <a:spcPts val="600"/>
              </a:spcBef>
              <a:buClr>
                <a:srgbClr val="223366"/>
              </a:buClr>
            </a:pPr>
            <a:r>
              <a:rPr lang="en-US" sz="1300"/>
              <a:t>			&gt;python manage.py </a:t>
            </a:r>
            <a:r>
              <a:rPr lang="en-US" sz="1300" err="1"/>
              <a:t>runserver</a:t>
            </a:r>
            <a:endParaRPr lang="en-US" sz="1300"/>
          </a:p>
          <a:p>
            <a:pPr marL="173736" indent="-173736">
              <a:spcBef>
                <a:spcPts val="600"/>
              </a:spcBef>
              <a:buClr>
                <a:srgbClr val="223366"/>
              </a:buClr>
              <a:buFont typeface="Arial" panose="020B0604020202020204" pitchFamily="34" charset="0"/>
              <a:buChar char="•"/>
            </a:pPr>
            <a:r>
              <a:rPr lang="en-US" sz="1300"/>
              <a:t>You’ll see the following output on the command line:</a:t>
            </a:r>
          </a:p>
          <a:p>
            <a:pPr marL="365760">
              <a:spcBef>
                <a:spcPts val="600"/>
              </a:spcBef>
              <a:buClr>
                <a:srgbClr val="223366"/>
              </a:buClr>
            </a:pPr>
            <a:r>
              <a:rPr lang="en-US" sz="1300"/>
              <a:t>Performing system checks...</a:t>
            </a:r>
          </a:p>
          <a:p>
            <a:pPr marL="365760">
              <a:spcBef>
                <a:spcPts val="600"/>
              </a:spcBef>
              <a:buClr>
                <a:srgbClr val="223366"/>
              </a:buClr>
            </a:pPr>
            <a:r>
              <a:rPr lang="en-US" sz="1300"/>
              <a:t>System check identified no issues (0 silenced).</a:t>
            </a:r>
          </a:p>
          <a:p>
            <a:pPr marL="365760">
              <a:spcBef>
                <a:spcPts val="600"/>
              </a:spcBef>
              <a:buClr>
                <a:srgbClr val="223366"/>
              </a:buClr>
            </a:pPr>
            <a:r>
              <a:rPr lang="en-US" sz="1300"/>
              <a:t>You have unapplied migrations; your app may not work properly until they are applied.</a:t>
            </a:r>
          </a:p>
          <a:p>
            <a:pPr marL="365760">
              <a:spcBef>
                <a:spcPts val="600"/>
              </a:spcBef>
              <a:buClr>
                <a:srgbClr val="223366"/>
              </a:buClr>
            </a:pPr>
            <a:r>
              <a:rPr lang="en-US" sz="1300"/>
              <a:t>Run 'python manage.py migrate' to apply them.</a:t>
            </a:r>
          </a:p>
          <a:p>
            <a:pPr marL="365760">
              <a:spcBef>
                <a:spcPts val="600"/>
              </a:spcBef>
              <a:buClr>
                <a:srgbClr val="223366"/>
              </a:buClr>
            </a:pPr>
            <a:r>
              <a:rPr lang="en-US" sz="1300"/>
              <a:t>April 20, 2022 - 15:50:53</a:t>
            </a:r>
          </a:p>
          <a:p>
            <a:pPr marL="365760">
              <a:spcBef>
                <a:spcPts val="600"/>
              </a:spcBef>
              <a:buClr>
                <a:srgbClr val="223366"/>
              </a:buClr>
            </a:pPr>
            <a:r>
              <a:rPr lang="en-US" sz="1300"/>
              <a:t>Django version 4.0, using settings '</a:t>
            </a:r>
            <a:r>
              <a:rPr lang="en-US" sz="1300" err="1"/>
              <a:t>mysite.settings</a:t>
            </a:r>
            <a:r>
              <a:rPr lang="en-US" sz="1300"/>
              <a:t>'</a:t>
            </a:r>
          </a:p>
          <a:p>
            <a:pPr marL="365760">
              <a:spcBef>
                <a:spcPts val="600"/>
              </a:spcBef>
              <a:buClr>
                <a:srgbClr val="223366"/>
              </a:buClr>
            </a:pPr>
            <a:r>
              <a:rPr lang="en-US" sz="1300"/>
              <a:t>Starting development server at http://127.0.0.1:8000/</a:t>
            </a:r>
          </a:p>
          <a:p>
            <a:pPr marL="365760">
              <a:spcBef>
                <a:spcPts val="600"/>
              </a:spcBef>
              <a:buClr>
                <a:srgbClr val="223366"/>
              </a:buClr>
            </a:pPr>
            <a:r>
              <a:rPr lang="en-US" sz="1300"/>
              <a:t>Quit the server with CONTROL-C.</a:t>
            </a:r>
          </a:p>
          <a:p>
            <a:pPr marL="173736" indent="-173736">
              <a:spcBef>
                <a:spcPts val="600"/>
              </a:spcBef>
              <a:buClr>
                <a:srgbClr val="223366"/>
              </a:buClr>
              <a:buFont typeface="Arial" panose="020B0604020202020204" pitchFamily="34" charset="0"/>
              <a:buChar char="•"/>
            </a:pPr>
            <a:r>
              <a:rPr lang="en-US" sz="1300"/>
              <a:t>Ignore the warning about unapplied database migrations for now; we’ll deal with the database shortly.</a:t>
            </a:r>
          </a:p>
        </p:txBody>
      </p:sp>
      <p:sp>
        <p:nvSpPr>
          <p:cNvPr id="4" name="Rectangle 3">
            <a:extLst>
              <a:ext uri="{FF2B5EF4-FFF2-40B4-BE49-F238E27FC236}">
                <a16:creationId xmlns:a16="http://schemas.microsoft.com/office/drawing/2014/main" id="{644AA09C-878D-A651-2271-F3EC4B5025FD}"/>
              </a:ext>
            </a:extLst>
          </p:cNvPr>
          <p:cNvSpPr/>
          <p:nvPr/>
        </p:nvSpPr>
        <p:spPr>
          <a:xfrm>
            <a:off x="544945" y="2410691"/>
            <a:ext cx="7075055" cy="2207491"/>
          </a:xfrm>
          <a:prstGeom prst="rect">
            <a:avLst/>
          </a:prstGeom>
          <a:noFill/>
          <a:ln>
            <a:solidFill>
              <a:srgbClr val="0000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325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The development server : Changing the port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By default, the </a:t>
            </a:r>
            <a:r>
              <a:rPr lang="en-US" err="1"/>
              <a:t>runserver</a:t>
            </a:r>
            <a:r>
              <a:rPr lang="en-US"/>
              <a:t> command starts the development server on the internal IP at port 8000.</a:t>
            </a:r>
          </a:p>
          <a:p>
            <a:pPr marL="173736" indent="-173736">
              <a:spcBef>
                <a:spcPts val="600"/>
              </a:spcBef>
              <a:buClr>
                <a:srgbClr val="223366"/>
              </a:buClr>
              <a:buFont typeface="Arial" panose="020B0604020202020204" pitchFamily="34" charset="0"/>
              <a:buChar char="•"/>
            </a:pPr>
            <a:r>
              <a:rPr lang="en-US"/>
              <a:t>If you want to change the server’s port, pass it as a command-line argument. For instance, this command starts the server on port 8080:</a:t>
            </a:r>
          </a:p>
          <a:p>
            <a:pPr>
              <a:spcBef>
                <a:spcPts val="600"/>
              </a:spcBef>
              <a:buClr>
                <a:srgbClr val="223366"/>
              </a:buClr>
            </a:pPr>
            <a:r>
              <a:rPr lang="en-US"/>
              <a:t>    &gt;python manage.py </a:t>
            </a:r>
            <a:r>
              <a:rPr lang="en-US" err="1"/>
              <a:t>runserver</a:t>
            </a:r>
            <a:r>
              <a:rPr lang="en-US"/>
              <a:t> 8080</a:t>
            </a:r>
          </a:p>
          <a:p>
            <a:pPr marL="173736" indent="-173736">
              <a:spcBef>
                <a:spcPts val="600"/>
              </a:spcBef>
              <a:buClr>
                <a:srgbClr val="223366"/>
              </a:buClr>
              <a:buFont typeface="Arial" panose="020B0604020202020204" pitchFamily="34" charset="0"/>
              <a:buChar char="•"/>
            </a:pPr>
            <a:r>
              <a:rPr lang="en-US"/>
              <a:t>If you want to change the server’s IP, pass it along with the port. For example, to listen on all available public IPs (which is useful if you are running Vagrant or want to show off your work on other computers on the network), use:</a:t>
            </a:r>
          </a:p>
          <a:p>
            <a:pPr>
              <a:spcBef>
                <a:spcPts val="600"/>
              </a:spcBef>
              <a:buClr>
                <a:srgbClr val="223366"/>
              </a:buClr>
            </a:pPr>
            <a:r>
              <a:rPr lang="en-US"/>
              <a:t>    &gt;python manage.py </a:t>
            </a:r>
            <a:r>
              <a:rPr lang="en-US" err="1"/>
              <a:t>runserver</a:t>
            </a:r>
            <a:r>
              <a:rPr lang="en-US"/>
              <a:t> 0:8000</a:t>
            </a:r>
          </a:p>
          <a:p>
            <a:pPr>
              <a:spcBef>
                <a:spcPts val="600"/>
              </a:spcBef>
              <a:buClr>
                <a:srgbClr val="223366"/>
              </a:buClr>
            </a:pPr>
            <a:r>
              <a:rPr lang="en-US"/>
              <a:t>    0 is a shortcut for 0.0.0.0.</a:t>
            </a:r>
          </a:p>
          <a:p>
            <a:pPr marL="173736" indent="-173736">
              <a:spcBef>
                <a:spcPts val="600"/>
              </a:spcBef>
              <a:buClr>
                <a:srgbClr val="223366"/>
              </a:buClr>
              <a:buFont typeface="Arial" panose="020B0604020202020204" pitchFamily="34" charset="0"/>
              <a:buChar char="•"/>
            </a:pPr>
            <a:r>
              <a:rPr lang="en-US"/>
              <a:t>Automatic reloading of </a:t>
            </a:r>
            <a:r>
              <a:rPr lang="en-US" err="1"/>
              <a:t>runserver</a:t>
            </a:r>
            <a:endParaRPr lang="en-US"/>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2971723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The development server : Automatic reloading of </a:t>
            </a:r>
            <a:r>
              <a:rPr lang="en-US" b="1" err="1"/>
              <a:t>runserver</a:t>
            </a:r>
            <a:endParaRPr lang="en-US" b="1"/>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The development server automatically reloads Python code for each request as needed. You don’t need to restart the server for code changes to take effect. However, some actions like adding files don’t trigger a restart, so you’ll have to restart the server in these cases.</a:t>
            </a:r>
          </a:p>
        </p:txBody>
      </p:sp>
    </p:spTree>
    <p:extLst>
      <p:ext uri="{BB962C8B-B14F-4D97-AF65-F5344CB8AC3E}">
        <p14:creationId xmlns:p14="http://schemas.microsoft.com/office/powerpoint/2010/main" val="3534939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Projects vs. apps</a:t>
            </a:r>
          </a:p>
          <a:p>
            <a:pPr marL="173736" indent="-173736">
              <a:spcBef>
                <a:spcPts val="600"/>
              </a:spcBef>
              <a:buClr>
                <a:srgbClr val="223366"/>
              </a:buClr>
              <a:buFont typeface="Arial" panose="020B0604020202020204" pitchFamily="34" charset="0"/>
              <a:buChar char="•"/>
            </a:pPr>
            <a:r>
              <a:rPr lang="en-US"/>
              <a:t>What’s the difference between a project and an app? An app is a web application that does something – e.g., a blog system, a database of public records or a small poll app. A project is a collection of configuration and apps for a particular website. A project can contain multiple apps. An app can be in multiple projects.</a:t>
            </a:r>
          </a:p>
        </p:txBody>
      </p:sp>
    </p:spTree>
    <p:extLst>
      <p:ext uri="{BB962C8B-B14F-4D97-AF65-F5344CB8AC3E}">
        <p14:creationId xmlns:p14="http://schemas.microsoft.com/office/powerpoint/2010/main" val="3124730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that your environment – a “project” – is set up, you’re set to start doing work.</a:t>
            </a:r>
          </a:p>
          <a:p>
            <a:pPr marL="173736" indent="-173736">
              <a:spcBef>
                <a:spcPts val="600"/>
              </a:spcBef>
              <a:buClr>
                <a:srgbClr val="223366"/>
              </a:buClr>
              <a:buFont typeface="Arial" panose="020B0604020202020204" pitchFamily="34" charset="0"/>
              <a:buChar char="•"/>
            </a:pPr>
            <a:r>
              <a:rPr lang="en-US"/>
              <a:t>Each application you write in Django consists of a Python package that follows a certain convention. Django comes with a utility that automatically generates the basic directory structure of an app, so you can focus on writing code rather than creating directories.</a:t>
            </a:r>
          </a:p>
          <a:p>
            <a:pPr marL="173736" indent="-173736">
              <a:spcBef>
                <a:spcPts val="600"/>
              </a:spcBef>
              <a:buClr>
                <a:srgbClr val="223366"/>
              </a:buClr>
              <a:buFont typeface="Arial" panose="020B0604020202020204" pitchFamily="34" charset="0"/>
              <a:buChar char="•"/>
            </a:pPr>
            <a:r>
              <a:rPr lang="en-US"/>
              <a:t>Your apps can live anywhere on your Python path. In this tutorial, we’ll create our poll app in the same directory as your manage.py file so that it can be imported as its own top-level module, rather than a submodule of </a:t>
            </a:r>
            <a:r>
              <a:rPr lang="en-US" err="1"/>
              <a:t>mysite</a:t>
            </a:r>
            <a:r>
              <a:rPr lang="en-US"/>
              <a:t>.</a:t>
            </a:r>
          </a:p>
          <a:p>
            <a:pPr marL="173736" indent="-173736">
              <a:spcBef>
                <a:spcPts val="600"/>
              </a:spcBef>
              <a:buClr>
                <a:srgbClr val="223366"/>
              </a:buClr>
              <a:buFont typeface="Arial" panose="020B0604020202020204" pitchFamily="34" charset="0"/>
              <a:buChar char="•"/>
            </a:pPr>
            <a:r>
              <a:rPr lang="en-US"/>
              <a:t>To create your app, make sure you’re in the same directory as manage.py and type this command:</a:t>
            </a:r>
          </a:p>
          <a:p>
            <a:pPr marL="173736" indent="-173736">
              <a:spcBef>
                <a:spcPts val="600"/>
              </a:spcBef>
              <a:buClr>
                <a:srgbClr val="223366"/>
              </a:buClr>
            </a:pPr>
            <a:r>
              <a:rPr lang="en-US"/>
              <a:t>      &gt;python manage.py </a:t>
            </a:r>
            <a:r>
              <a:rPr lang="en-US" err="1"/>
              <a:t>startapp</a:t>
            </a:r>
            <a:r>
              <a:rPr lang="en-US"/>
              <a:t> polls</a:t>
            </a:r>
          </a:p>
        </p:txBody>
      </p:sp>
    </p:spTree>
    <p:extLst>
      <p:ext uri="{BB962C8B-B14F-4D97-AF65-F5344CB8AC3E}">
        <p14:creationId xmlns:p14="http://schemas.microsoft.com/office/powerpoint/2010/main" val="3308123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that your environment – a “project” – is set up, you’re set to start doing work.</a:t>
            </a:r>
          </a:p>
          <a:p>
            <a:pPr marL="173736" indent="-173736">
              <a:spcBef>
                <a:spcPts val="600"/>
              </a:spcBef>
              <a:buClr>
                <a:srgbClr val="223366"/>
              </a:buClr>
              <a:buFont typeface="Arial" panose="020B0604020202020204" pitchFamily="34" charset="0"/>
              <a:buChar char="•"/>
            </a:pPr>
            <a:r>
              <a:rPr lang="en-US"/>
              <a:t>That’ll create a directory polls, which is laid out like this:</a:t>
            </a:r>
          </a:p>
          <a:p>
            <a:pPr marL="548640">
              <a:spcBef>
                <a:spcPts val="600"/>
              </a:spcBef>
              <a:buClr>
                <a:srgbClr val="223366"/>
              </a:buClr>
            </a:pPr>
            <a:r>
              <a:rPr lang="en-US"/>
              <a:t>polls/</a:t>
            </a:r>
          </a:p>
          <a:p>
            <a:pPr marL="548640">
              <a:spcBef>
                <a:spcPts val="600"/>
              </a:spcBef>
              <a:buClr>
                <a:srgbClr val="223366"/>
              </a:buClr>
            </a:pPr>
            <a:r>
              <a:rPr lang="en-US"/>
              <a:t>    __init__.py</a:t>
            </a:r>
          </a:p>
          <a:p>
            <a:pPr marL="548640">
              <a:spcBef>
                <a:spcPts val="600"/>
              </a:spcBef>
              <a:buClr>
                <a:srgbClr val="223366"/>
              </a:buClr>
            </a:pPr>
            <a:r>
              <a:rPr lang="en-US"/>
              <a:t>    admin.py</a:t>
            </a:r>
          </a:p>
          <a:p>
            <a:pPr marL="548640">
              <a:spcBef>
                <a:spcPts val="600"/>
              </a:spcBef>
              <a:buClr>
                <a:srgbClr val="223366"/>
              </a:buClr>
            </a:pPr>
            <a:r>
              <a:rPr lang="en-US"/>
              <a:t>    apps.py</a:t>
            </a:r>
          </a:p>
          <a:p>
            <a:pPr marL="548640">
              <a:spcBef>
                <a:spcPts val="600"/>
              </a:spcBef>
              <a:buClr>
                <a:srgbClr val="223366"/>
              </a:buClr>
            </a:pPr>
            <a:r>
              <a:rPr lang="en-US"/>
              <a:t>    migrations/</a:t>
            </a:r>
          </a:p>
          <a:p>
            <a:pPr marL="548640">
              <a:spcBef>
                <a:spcPts val="600"/>
              </a:spcBef>
              <a:buClr>
                <a:srgbClr val="223366"/>
              </a:buClr>
            </a:pPr>
            <a:r>
              <a:rPr lang="en-US"/>
              <a:t>        __init__.py</a:t>
            </a:r>
          </a:p>
          <a:p>
            <a:pPr marL="548640">
              <a:spcBef>
                <a:spcPts val="600"/>
              </a:spcBef>
              <a:buClr>
                <a:srgbClr val="223366"/>
              </a:buClr>
            </a:pPr>
            <a:r>
              <a:rPr lang="en-US"/>
              <a:t>    models.py</a:t>
            </a:r>
          </a:p>
          <a:p>
            <a:pPr marL="548640">
              <a:spcBef>
                <a:spcPts val="600"/>
              </a:spcBef>
              <a:buClr>
                <a:srgbClr val="223366"/>
              </a:buClr>
            </a:pPr>
            <a:r>
              <a:rPr lang="en-US"/>
              <a:t>    tests.py</a:t>
            </a:r>
          </a:p>
          <a:p>
            <a:pPr marL="548640">
              <a:spcBef>
                <a:spcPts val="600"/>
              </a:spcBef>
              <a:buClr>
                <a:srgbClr val="223366"/>
              </a:buClr>
            </a:pPr>
            <a:r>
              <a:rPr lang="en-US"/>
              <a:t>    views.py	</a:t>
            </a:r>
          </a:p>
          <a:p>
            <a:pPr>
              <a:spcBef>
                <a:spcPts val="600"/>
              </a:spcBef>
              <a:buClr>
                <a:srgbClr val="223366"/>
              </a:buClr>
            </a:pPr>
            <a:r>
              <a:rPr lang="en-US"/>
              <a:t>This directory structure will house the poll application.</a:t>
            </a:r>
          </a:p>
        </p:txBody>
      </p:sp>
      <p:sp>
        <p:nvSpPr>
          <p:cNvPr id="4" name="Rectangle: Rounded Corners 3">
            <a:extLst>
              <a:ext uri="{FF2B5EF4-FFF2-40B4-BE49-F238E27FC236}">
                <a16:creationId xmlns:a16="http://schemas.microsoft.com/office/drawing/2014/main" id="{9BD07F62-2DEF-A569-AF27-FFE1C6CF61A4}"/>
              </a:ext>
            </a:extLst>
          </p:cNvPr>
          <p:cNvSpPr/>
          <p:nvPr/>
        </p:nvSpPr>
        <p:spPr>
          <a:xfrm>
            <a:off x="637309" y="2022764"/>
            <a:ext cx="1828800" cy="2641600"/>
          </a:xfrm>
          <a:prstGeom prst="roundRect">
            <a:avLst>
              <a:gd name="adj" fmla="val 9091"/>
            </a:avLst>
          </a:prstGeom>
          <a:noFill/>
          <a:ln w="12700">
            <a:solidFill>
              <a:srgbClr val="0000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5390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that your environment – a “project” – is set up, you’re set to start doing work.</a:t>
            </a:r>
          </a:p>
          <a:p>
            <a:pPr marL="173736" indent="-173736">
              <a:spcBef>
                <a:spcPts val="600"/>
              </a:spcBef>
              <a:buClr>
                <a:srgbClr val="223366"/>
              </a:buClr>
              <a:buFont typeface="Arial" panose="020B0604020202020204" pitchFamily="34" charset="0"/>
              <a:buChar char="•"/>
            </a:pPr>
            <a:r>
              <a:rPr lang="en-US"/>
              <a:t>Let’s write the first view. Open the file polls/views.py and put the following Python code in it:</a:t>
            </a:r>
          </a:p>
          <a:p>
            <a:pPr marL="173736" indent="-173736">
              <a:spcBef>
                <a:spcPts val="600"/>
              </a:spcBef>
              <a:buClr>
                <a:srgbClr val="223366"/>
              </a:buClr>
              <a:buFont typeface="Arial" panose="020B0604020202020204" pitchFamily="34" charset="0"/>
              <a:buChar char="•"/>
            </a:pPr>
            <a:endParaRPr lang="en-US"/>
          </a:p>
          <a:p>
            <a:pPr marL="548640">
              <a:spcBef>
                <a:spcPts val="600"/>
              </a:spcBef>
              <a:buClr>
                <a:srgbClr val="223366"/>
              </a:buClr>
            </a:pPr>
            <a:r>
              <a:rPr lang="en-US"/>
              <a:t>from </a:t>
            </a:r>
            <a:r>
              <a:rPr lang="en-US" err="1"/>
              <a:t>django.http</a:t>
            </a:r>
            <a:r>
              <a:rPr lang="en-US"/>
              <a:t> import HttpResponse</a:t>
            </a:r>
          </a:p>
          <a:p>
            <a:pPr marL="548640">
              <a:spcBef>
                <a:spcPts val="600"/>
              </a:spcBef>
              <a:buClr>
                <a:srgbClr val="223366"/>
              </a:buClr>
            </a:pPr>
            <a:r>
              <a:rPr lang="en-US"/>
              <a:t>def index(request):</a:t>
            </a:r>
          </a:p>
          <a:p>
            <a:pPr marL="548640">
              <a:spcBef>
                <a:spcPts val="600"/>
              </a:spcBef>
              <a:buClr>
                <a:srgbClr val="223366"/>
              </a:buClr>
            </a:pPr>
            <a:r>
              <a:rPr lang="en-US"/>
              <a:t>    return HttpResponse("Hello, world. You're at the polls index.")</a:t>
            </a:r>
          </a:p>
          <a:p>
            <a:pPr marL="374904">
              <a:spcBef>
                <a:spcPts val="600"/>
              </a:spcBef>
              <a:buClr>
                <a:srgbClr val="223366"/>
              </a:buClr>
            </a:pPr>
            <a:endParaRPr lang="en-US"/>
          </a:p>
          <a:p>
            <a:pPr marL="173736" indent="-173736">
              <a:spcBef>
                <a:spcPts val="600"/>
              </a:spcBef>
              <a:buClr>
                <a:srgbClr val="223366"/>
              </a:buClr>
              <a:buFont typeface="Arial" panose="020B0604020202020204" pitchFamily="34" charset="0"/>
              <a:buChar char="•"/>
            </a:pPr>
            <a:endParaRPr lang="en-US"/>
          </a:p>
          <a:p>
            <a:pPr>
              <a:spcBef>
                <a:spcPts val="600"/>
              </a:spcBef>
              <a:buClr>
                <a:srgbClr val="223366"/>
              </a:buClr>
            </a:pPr>
            <a:r>
              <a:rPr lang="en-US"/>
              <a:t>This is the simplest view possible in Django. To call the view, we need to map it to a URL - and for this we need a </a:t>
            </a:r>
            <a:r>
              <a:rPr lang="en-US" err="1"/>
              <a:t>URLconf</a:t>
            </a:r>
            <a:r>
              <a:rPr lang="en-US"/>
              <a:t>.</a:t>
            </a:r>
          </a:p>
        </p:txBody>
      </p:sp>
      <p:sp>
        <p:nvSpPr>
          <p:cNvPr id="5" name="Rectangle 4">
            <a:extLst>
              <a:ext uri="{FF2B5EF4-FFF2-40B4-BE49-F238E27FC236}">
                <a16:creationId xmlns:a16="http://schemas.microsoft.com/office/drawing/2014/main" id="{8E61E2B0-CEF8-5AAC-4391-1A26C28F897B}"/>
              </a:ext>
            </a:extLst>
          </p:cNvPr>
          <p:cNvSpPr/>
          <p:nvPr/>
        </p:nvSpPr>
        <p:spPr>
          <a:xfrm>
            <a:off x="618836" y="2216727"/>
            <a:ext cx="5671128" cy="1154546"/>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74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Learning Objectives</a:t>
            </a:r>
            <a:endParaRPr sz="1600"/>
          </a:p>
        </p:txBody>
      </p:sp>
      <p:sp>
        <p:nvSpPr>
          <p:cNvPr id="62" name="Google Shape;62;g5fab984687_2_0"/>
          <p:cNvSpPr txBox="1">
            <a:spLocks noGrp="1"/>
          </p:cNvSpPr>
          <p:nvPr>
            <p:ph type="body" idx="4294967295"/>
          </p:nvPr>
        </p:nvSpPr>
        <p:spPr>
          <a:xfrm>
            <a:off x="160499" y="986691"/>
            <a:ext cx="5534034" cy="3437825"/>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You will learn in this lesson:</a:t>
            </a:r>
          </a:p>
          <a:p>
            <a:pPr marL="173736" indent="-173736">
              <a:spcBef>
                <a:spcPts val="600"/>
              </a:spcBef>
              <a:buClr>
                <a:srgbClr val="223366"/>
              </a:buClr>
              <a:buFont typeface="Arial" panose="020B0604020202020204" pitchFamily="34" charset="0"/>
              <a:buChar char="•"/>
            </a:pPr>
            <a:r>
              <a:rPr lang="en-US"/>
              <a:t>Learn how to install Django and set up a development environment to start building web applications</a:t>
            </a:r>
          </a:p>
          <a:p>
            <a:pPr marL="173736" indent="-173736">
              <a:spcBef>
                <a:spcPts val="600"/>
              </a:spcBef>
              <a:buClr>
                <a:srgbClr val="223366"/>
              </a:buClr>
              <a:buFont typeface="Arial" panose="020B0604020202020204" pitchFamily="34" charset="0"/>
              <a:buChar char="•"/>
            </a:pPr>
            <a:r>
              <a:rPr lang="en-US"/>
              <a:t>Understand the Model-View-Template (MVT) architectural pattern used by Django and how it differs from traditional Model-View-Controller (MVC).</a:t>
            </a:r>
          </a:p>
          <a:p>
            <a:pPr marL="173736" indent="-173736">
              <a:spcBef>
                <a:spcPts val="600"/>
              </a:spcBef>
              <a:buClr>
                <a:srgbClr val="223366"/>
              </a:buClr>
              <a:buFont typeface="Arial" panose="020B0604020202020204" pitchFamily="34" charset="0"/>
              <a:buChar char="•"/>
            </a:pPr>
            <a:r>
              <a:rPr lang="en-US"/>
              <a:t>Learn how to define models in Django and perform database operations using Django's Object-Relational Mapping (ORM) capabilities.</a:t>
            </a:r>
          </a:p>
          <a:p>
            <a:pPr marL="173736" indent="-173736">
              <a:spcBef>
                <a:spcPts val="600"/>
              </a:spcBef>
              <a:buClr>
                <a:srgbClr val="223366"/>
              </a:buClr>
              <a:buFont typeface="Arial" panose="020B0604020202020204" pitchFamily="34" charset="0"/>
              <a:buChar char="•"/>
            </a:pPr>
            <a:r>
              <a:rPr lang="en-US"/>
              <a:t>Master the concept of URL routing and how to create views (functions) to handle HTTP requests and generate responses.</a:t>
            </a:r>
          </a:p>
          <a:p>
            <a:pPr marL="173736" indent="-173736">
              <a:spcBef>
                <a:spcPts val="600"/>
              </a:spcBef>
              <a:buClr>
                <a:srgbClr val="223366"/>
              </a:buClr>
              <a:buFont typeface="Arial" panose="020B0604020202020204" pitchFamily="34" charset="0"/>
              <a:buChar char="•"/>
            </a:pPr>
            <a:r>
              <a:rPr lang="en-US"/>
              <a:t>Learn how to create and use HTML templates to render dynamic content and serve static files like CSS and JavaScript.</a:t>
            </a:r>
          </a:p>
        </p:txBody>
      </p:sp>
      <p:pic>
        <p:nvPicPr>
          <p:cNvPr id="3" name="Picture 2" descr="A yellow and blue target with a red arrow in the center&#10;&#10;Description automatically generated">
            <a:extLst>
              <a:ext uri="{FF2B5EF4-FFF2-40B4-BE49-F238E27FC236}">
                <a16:creationId xmlns:a16="http://schemas.microsoft.com/office/drawing/2014/main" id="{8A9ABC49-2C73-F5D0-173B-9806D6AE968C}"/>
              </a:ext>
            </a:extLst>
          </p:cNvPr>
          <p:cNvPicPr>
            <a:picLocks noChangeAspect="1"/>
          </p:cNvPicPr>
          <p:nvPr/>
        </p:nvPicPr>
        <p:blipFill>
          <a:blip r:embed="rId3"/>
          <a:stretch>
            <a:fillRect/>
          </a:stretch>
        </p:blipFill>
        <p:spPr>
          <a:xfrm>
            <a:off x="5694533" y="1282633"/>
            <a:ext cx="3172285" cy="3155705"/>
          </a:xfrm>
          <a:prstGeom prst="rect">
            <a:avLst/>
          </a:prstGeom>
        </p:spPr>
      </p:pic>
    </p:spTree>
    <p:extLst>
      <p:ext uri="{BB962C8B-B14F-4D97-AF65-F5344CB8AC3E}">
        <p14:creationId xmlns:p14="http://schemas.microsoft.com/office/powerpoint/2010/main" val="409465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To create a </a:t>
            </a:r>
            <a:r>
              <a:rPr lang="en-US" err="1"/>
              <a:t>URLconf</a:t>
            </a:r>
            <a:r>
              <a:rPr lang="en-US"/>
              <a:t> in the polls directory, create a file called urls.py. Your app directory should now look like:</a:t>
            </a:r>
          </a:p>
          <a:p>
            <a:pPr marL="640080">
              <a:spcBef>
                <a:spcPts val="600"/>
              </a:spcBef>
              <a:buClr>
                <a:srgbClr val="223366"/>
              </a:buClr>
            </a:pPr>
            <a:r>
              <a:rPr lang="en-US"/>
              <a:t>polls/</a:t>
            </a:r>
          </a:p>
          <a:p>
            <a:pPr marL="640080">
              <a:spcBef>
                <a:spcPts val="600"/>
              </a:spcBef>
              <a:buClr>
                <a:srgbClr val="223366"/>
              </a:buClr>
            </a:pPr>
            <a:r>
              <a:rPr lang="en-US"/>
              <a:t>    __init__.py</a:t>
            </a:r>
          </a:p>
          <a:p>
            <a:pPr marL="640080">
              <a:spcBef>
                <a:spcPts val="600"/>
              </a:spcBef>
              <a:buClr>
                <a:srgbClr val="223366"/>
              </a:buClr>
            </a:pPr>
            <a:r>
              <a:rPr lang="en-US"/>
              <a:t>    admin.py</a:t>
            </a:r>
          </a:p>
          <a:p>
            <a:pPr marL="640080">
              <a:spcBef>
                <a:spcPts val="600"/>
              </a:spcBef>
              <a:buClr>
                <a:srgbClr val="223366"/>
              </a:buClr>
            </a:pPr>
            <a:r>
              <a:rPr lang="en-US"/>
              <a:t>    apps.py</a:t>
            </a:r>
          </a:p>
          <a:p>
            <a:pPr marL="640080">
              <a:spcBef>
                <a:spcPts val="600"/>
              </a:spcBef>
              <a:buClr>
                <a:srgbClr val="223366"/>
              </a:buClr>
            </a:pPr>
            <a:r>
              <a:rPr lang="en-US"/>
              <a:t>    migrations/</a:t>
            </a:r>
          </a:p>
          <a:p>
            <a:pPr marL="640080">
              <a:spcBef>
                <a:spcPts val="600"/>
              </a:spcBef>
              <a:buClr>
                <a:srgbClr val="223366"/>
              </a:buClr>
            </a:pPr>
            <a:r>
              <a:rPr lang="en-US"/>
              <a:t>        __init__.py</a:t>
            </a:r>
          </a:p>
          <a:p>
            <a:pPr marL="640080">
              <a:spcBef>
                <a:spcPts val="600"/>
              </a:spcBef>
              <a:buClr>
                <a:srgbClr val="223366"/>
              </a:buClr>
            </a:pPr>
            <a:r>
              <a:rPr lang="en-US"/>
              <a:t>    models.py</a:t>
            </a:r>
          </a:p>
          <a:p>
            <a:pPr marL="640080">
              <a:spcBef>
                <a:spcPts val="600"/>
              </a:spcBef>
              <a:buClr>
                <a:srgbClr val="223366"/>
              </a:buClr>
            </a:pPr>
            <a:r>
              <a:rPr lang="en-US"/>
              <a:t>    tests.py</a:t>
            </a:r>
          </a:p>
          <a:p>
            <a:pPr marL="640080">
              <a:spcBef>
                <a:spcPts val="600"/>
              </a:spcBef>
              <a:buClr>
                <a:srgbClr val="223366"/>
              </a:buClr>
            </a:pPr>
            <a:r>
              <a:rPr lang="en-US"/>
              <a:t>    urls.py</a:t>
            </a:r>
          </a:p>
          <a:p>
            <a:pPr marL="640080">
              <a:spcBef>
                <a:spcPts val="600"/>
              </a:spcBef>
              <a:buClr>
                <a:srgbClr val="223366"/>
              </a:buClr>
            </a:pPr>
            <a:r>
              <a:rPr lang="en-US"/>
              <a:t>    views.py</a:t>
            </a:r>
          </a:p>
          <a:p>
            <a:pPr marL="173736" indent="-173736">
              <a:spcBef>
                <a:spcPts val="600"/>
              </a:spcBef>
              <a:buClr>
                <a:srgbClr val="223366"/>
              </a:buClr>
              <a:buFont typeface="Arial" panose="020B0604020202020204" pitchFamily="34" charset="0"/>
              <a:buChar char="•"/>
            </a:pPr>
            <a:endParaRPr lang="en-US"/>
          </a:p>
        </p:txBody>
      </p:sp>
      <p:sp>
        <p:nvSpPr>
          <p:cNvPr id="5" name="Rectangle 4">
            <a:extLst>
              <a:ext uri="{FF2B5EF4-FFF2-40B4-BE49-F238E27FC236}">
                <a16:creationId xmlns:a16="http://schemas.microsoft.com/office/drawing/2014/main" id="{8E61E2B0-CEF8-5AAC-4391-1A26C28F897B}"/>
              </a:ext>
            </a:extLst>
          </p:cNvPr>
          <p:cNvSpPr/>
          <p:nvPr/>
        </p:nvSpPr>
        <p:spPr>
          <a:xfrm>
            <a:off x="711201" y="1948877"/>
            <a:ext cx="1985817" cy="2900214"/>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3928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In the polls/urls.py file include the following code:</a:t>
            </a:r>
          </a:p>
          <a:p>
            <a:pPr marL="173736" indent="-173736">
              <a:spcBef>
                <a:spcPts val="600"/>
              </a:spcBef>
              <a:buClr>
                <a:srgbClr val="223366"/>
              </a:buClr>
              <a:buFont typeface="Arial" panose="020B0604020202020204" pitchFamily="34" charset="0"/>
              <a:buChar char="•"/>
            </a:pPr>
            <a:endParaRPr lang="en-US"/>
          </a:p>
          <a:p>
            <a:pPr marL="640080">
              <a:spcBef>
                <a:spcPts val="600"/>
              </a:spcBef>
              <a:buClr>
                <a:srgbClr val="223366"/>
              </a:buClr>
            </a:pPr>
            <a:r>
              <a:rPr lang="en-US"/>
              <a:t>from </a:t>
            </a:r>
            <a:r>
              <a:rPr lang="en-US" err="1"/>
              <a:t>django.urls</a:t>
            </a:r>
            <a:r>
              <a:rPr lang="en-US"/>
              <a:t> import path</a:t>
            </a:r>
          </a:p>
          <a:p>
            <a:pPr marL="640080">
              <a:spcBef>
                <a:spcPts val="600"/>
              </a:spcBef>
              <a:buClr>
                <a:srgbClr val="223366"/>
              </a:buClr>
            </a:pPr>
            <a:endParaRPr lang="en-US"/>
          </a:p>
          <a:p>
            <a:pPr marL="640080">
              <a:spcBef>
                <a:spcPts val="600"/>
              </a:spcBef>
              <a:buClr>
                <a:srgbClr val="223366"/>
              </a:buClr>
            </a:pPr>
            <a:r>
              <a:rPr lang="en-US"/>
              <a:t>from . import views</a:t>
            </a:r>
          </a:p>
          <a:p>
            <a:pPr marL="640080">
              <a:spcBef>
                <a:spcPts val="600"/>
              </a:spcBef>
              <a:buClr>
                <a:srgbClr val="223366"/>
              </a:buClr>
            </a:pPr>
            <a:endParaRPr lang="en-US"/>
          </a:p>
          <a:p>
            <a:pPr marL="640080">
              <a:spcBef>
                <a:spcPts val="600"/>
              </a:spcBef>
              <a:buClr>
                <a:srgbClr val="223366"/>
              </a:buClr>
            </a:pPr>
            <a:r>
              <a:rPr lang="en-US" err="1"/>
              <a:t>urlpatterns</a:t>
            </a:r>
            <a:r>
              <a:rPr lang="en-US"/>
              <a:t> = [</a:t>
            </a:r>
          </a:p>
          <a:p>
            <a:pPr marL="640080">
              <a:spcBef>
                <a:spcPts val="600"/>
              </a:spcBef>
              <a:buClr>
                <a:srgbClr val="223366"/>
              </a:buClr>
            </a:pPr>
            <a:r>
              <a:rPr lang="en-US"/>
              <a:t>    path('', </a:t>
            </a:r>
            <a:r>
              <a:rPr lang="en-US" err="1"/>
              <a:t>views.index</a:t>
            </a:r>
            <a:r>
              <a:rPr lang="en-US"/>
              <a:t>, name='index'),</a:t>
            </a:r>
          </a:p>
          <a:p>
            <a:pPr marL="640080">
              <a:spcBef>
                <a:spcPts val="600"/>
              </a:spcBef>
              <a:buClr>
                <a:srgbClr val="223366"/>
              </a:buClr>
            </a:pPr>
            <a:r>
              <a:rPr lang="en-US"/>
              <a:t>]</a:t>
            </a:r>
          </a:p>
          <a:p>
            <a:pPr marL="173736" indent="-173736">
              <a:spcBef>
                <a:spcPts val="600"/>
              </a:spcBef>
              <a:buClr>
                <a:srgbClr val="223366"/>
              </a:buClr>
              <a:buFont typeface="Arial" panose="020B0604020202020204" pitchFamily="34" charset="0"/>
              <a:buChar char="•"/>
            </a:pPr>
            <a:endParaRPr lang="en-US"/>
          </a:p>
        </p:txBody>
      </p:sp>
      <p:sp>
        <p:nvSpPr>
          <p:cNvPr id="5" name="Rectangle 4">
            <a:extLst>
              <a:ext uri="{FF2B5EF4-FFF2-40B4-BE49-F238E27FC236}">
                <a16:creationId xmlns:a16="http://schemas.microsoft.com/office/drawing/2014/main" id="{8E61E2B0-CEF8-5AAC-4391-1A26C28F897B}"/>
              </a:ext>
            </a:extLst>
          </p:cNvPr>
          <p:cNvSpPr/>
          <p:nvPr/>
        </p:nvSpPr>
        <p:spPr>
          <a:xfrm>
            <a:off x="766617" y="1948877"/>
            <a:ext cx="3352801" cy="2355268"/>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1028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The next step is to point the root </a:t>
            </a:r>
            <a:r>
              <a:rPr lang="en-US" err="1"/>
              <a:t>URLconf</a:t>
            </a:r>
            <a:r>
              <a:rPr lang="en-US"/>
              <a:t> at the </a:t>
            </a:r>
            <a:r>
              <a:rPr lang="en-US" err="1"/>
              <a:t>polls.urls</a:t>
            </a:r>
            <a:r>
              <a:rPr lang="en-US"/>
              <a:t> module. In </a:t>
            </a:r>
            <a:r>
              <a:rPr lang="en-US" err="1"/>
              <a:t>mysite</a:t>
            </a:r>
            <a:r>
              <a:rPr lang="en-US"/>
              <a:t>/urls.py, add an import for </a:t>
            </a:r>
            <a:r>
              <a:rPr lang="en-US" err="1"/>
              <a:t>django.urls.include</a:t>
            </a:r>
            <a:r>
              <a:rPr lang="en-US"/>
              <a:t> and insert an include() in the </a:t>
            </a:r>
            <a:r>
              <a:rPr lang="en-US" err="1"/>
              <a:t>urlpatterns</a:t>
            </a:r>
            <a:r>
              <a:rPr lang="en-US"/>
              <a:t> list, so you have</a:t>
            </a:r>
          </a:p>
          <a:p>
            <a:pPr marL="173736" indent="-173736">
              <a:spcBef>
                <a:spcPts val="600"/>
              </a:spcBef>
              <a:buClr>
                <a:srgbClr val="223366"/>
              </a:buClr>
              <a:buFont typeface="Arial" panose="020B0604020202020204" pitchFamily="34" charset="0"/>
              <a:buChar char="•"/>
            </a:pPr>
            <a:endParaRPr lang="en-US"/>
          </a:p>
          <a:p>
            <a:pPr marL="548640">
              <a:spcBef>
                <a:spcPts val="600"/>
              </a:spcBef>
              <a:buClr>
                <a:srgbClr val="223366"/>
              </a:buClr>
            </a:pPr>
            <a:r>
              <a:rPr lang="en-US"/>
              <a:t>from </a:t>
            </a:r>
            <a:r>
              <a:rPr lang="en-US" err="1"/>
              <a:t>django.contrib</a:t>
            </a:r>
            <a:r>
              <a:rPr lang="en-US"/>
              <a:t> import admin</a:t>
            </a:r>
          </a:p>
          <a:p>
            <a:pPr marL="548640">
              <a:spcBef>
                <a:spcPts val="600"/>
              </a:spcBef>
              <a:buClr>
                <a:srgbClr val="223366"/>
              </a:buClr>
            </a:pPr>
            <a:r>
              <a:rPr lang="en-US"/>
              <a:t>from </a:t>
            </a:r>
            <a:r>
              <a:rPr lang="en-US" err="1"/>
              <a:t>django.urls</a:t>
            </a:r>
            <a:r>
              <a:rPr lang="en-US"/>
              <a:t> import include, path</a:t>
            </a:r>
          </a:p>
          <a:p>
            <a:pPr marL="548640">
              <a:spcBef>
                <a:spcPts val="600"/>
              </a:spcBef>
              <a:buClr>
                <a:srgbClr val="223366"/>
              </a:buClr>
            </a:pPr>
            <a:r>
              <a:rPr lang="en-US" err="1"/>
              <a:t>urlpatterns</a:t>
            </a:r>
            <a:r>
              <a:rPr lang="en-US"/>
              <a:t> = [</a:t>
            </a:r>
          </a:p>
          <a:p>
            <a:pPr marL="548640">
              <a:spcBef>
                <a:spcPts val="600"/>
              </a:spcBef>
              <a:buClr>
                <a:srgbClr val="223366"/>
              </a:buClr>
            </a:pPr>
            <a:r>
              <a:rPr lang="en-US"/>
              <a:t>    path('polls/', include('</a:t>
            </a:r>
            <a:r>
              <a:rPr lang="en-US" err="1"/>
              <a:t>polls.urls</a:t>
            </a:r>
            <a:r>
              <a:rPr lang="en-US"/>
              <a:t>')),</a:t>
            </a:r>
          </a:p>
          <a:p>
            <a:pPr marL="548640">
              <a:spcBef>
                <a:spcPts val="600"/>
              </a:spcBef>
              <a:buClr>
                <a:srgbClr val="223366"/>
              </a:buClr>
            </a:pPr>
            <a:r>
              <a:rPr lang="en-US"/>
              <a:t>    path('admin/', </a:t>
            </a:r>
            <a:r>
              <a:rPr lang="en-US" err="1"/>
              <a:t>admin.site.urls</a:t>
            </a:r>
            <a:r>
              <a:rPr lang="en-US"/>
              <a:t>),</a:t>
            </a:r>
          </a:p>
          <a:p>
            <a:pPr marL="548640">
              <a:spcBef>
                <a:spcPts val="600"/>
              </a:spcBef>
              <a:buClr>
                <a:srgbClr val="223366"/>
              </a:buClr>
            </a:pPr>
            <a:r>
              <a:rPr lang="en-US"/>
              <a:t>]</a:t>
            </a:r>
          </a:p>
          <a:p>
            <a:pPr>
              <a:spcBef>
                <a:spcPts val="600"/>
              </a:spcBef>
              <a:buClr>
                <a:srgbClr val="223366"/>
              </a:buClr>
            </a:pPr>
            <a:endParaRPr lang="en-US"/>
          </a:p>
          <a:p>
            <a:pPr marL="173736" indent="-173736">
              <a:spcBef>
                <a:spcPts val="600"/>
              </a:spcBef>
              <a:buClr>
                <a:srgbClr val="223366"/>
              </a:buClr>
              <a:buFont typeface="Arial" panose="020B0604020202020204" pitchFamily="34" charset="0"/>
              <a:buChar char="•"/>
            </a:pPr>
            <a:r>
              <a:rPr lang="en-US"/>
              <a:t>The include() function allows referencing other </a:t>
            </a:r>
            <a:r>
              <a:rPr lang="en-US" err="1"/>
              <a:t>URLconfs</a:t>
            </a:r>
            <a:r>
              <a:rPr lang="en-US"/>
              <a:t>. Whenever Django encounters include(), it chops off whatever part of the URL matched up to that point and sends the remaining string to the included </a:t>
            </a:r>
            <a:r>
              <a:rPr lang="en-US" err="1"/>
              <a:t>URLconf</a:t>
            </a:r>
            <a:r>
              <a:rPr lang="en-US"/>
              <a:t> for further processing.</a:t>
            </a:r>
          </a:p>
        </p:txBody>
      </p:sp>
      <p:sp>
        <p:nvSpPr>
          <p:cNvPr id="5" name="Rectangle 4">
            <a:extLst>
              <a:ext uri="{FF2B5EF4-FFF2-40B4-BE49-F238E27FC236}">
                <a16:creationId xmlns:a16="http://schemas.microsoft.com/office/drawing/2014/main" id="{8E61E2B0-CEF8-5AAC-4391-1A26C28F897B}"/>
              </a:ext>
            </a:extLst>
          </p:cNvPr>
          <p:cNvSpPr/>
          <p:nvPr/>
        </p:nvSpPr>
        <p:spPr>
          <a:xfrm>
            <a:off x="535710" y="2032001"/>
            <a:ext cx="4036290" cy="206939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3524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0"/>
            <a:ext cx="8823004" cy="2968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The idea behind include() is to make it easy to plug-and-play URLs. Since polls are in their own </a:t>
            </a:r>
            <a:r>
              <a:rPr lang="en-US" err="1"/>
              <a:t>URLconf</a:t>
            </a:r>
            <a:r>
              <a:rPr lang="en-US"/>
              <a:t> (polls/urls.py), they can be placed under “/polls/”, or under “/</a:t>
            </a:r>
            <a:r>
              <a:rPr lang="en-US" err="1"/>
              <a:t>fun_polls</a:t>
            </a:r>
            <a:r>
              <a:rPr lang="en-US"/>
              <a:t>/”, or under “/content/polls/”, or any other path root, and the app will still work.</a:t>
            </a:r>
          </a:p>
          <a:p>
            <a:pPr>
              <a:spcBef>
                <a:spcPts val="600"/>
              </a:spcBef>
              <a:buClr>
                <a:srgbClr val="223366"/>
              </a:buClr>
            </a:pPr>
            <a:r>
              <a:rPr lang="en-US"/>
              <a:t>Note: When to use include()</a:t>
            </a:r>
          </a:p>
          <a:p>
            <a:pPr>
              <a:spcBef>
                <a:spcPts val="600"/>
              </a:spcBef>
              <a:buClr>
                <a:srgbClr val="223366"/>
              </a:buClr>
            </a:pPr>
            <a:r>
              <a:rPr lang="en-US"/>
              <a:t>You should always use include() when you include other URL patterns. </a:t>
            </a:r>
            <a:r>
              <a:rPr lang="en-US" err="1"/>
              <a:t>admin.site.urls</a:t>
            </a:r>
            <a:r>
              <a:rPr lang="en-US"/>
              <a:t> is the only exception to this.</a:t>
            </a:r>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68219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the poll app: Write your first view</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Basic Poll Application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You have now wired an index view into the </a:t>
            </a:r>
            <a:r>
              <a:rPr lang="en-US" err="1"/>
              <a:t>URLconf</a:t>
            </a:r>
            <a:r>
              <a:rPr lang="en-US"/>
              <a:t>. Verify it’s working with the following command:</a:t>
            </a:r>
          </a:p>
          <a:p>
            <a:pPr>
              <a:spcBef>
                <a:spcPts val="600"/>
              </a:spcBef>
              <a:buClr>
                <a:srgbClr val="223366"/>
              </a:buClr>
            </a:pPr>
            <a:r>
              <a:rPr lang="en-US"/>
              <a:t>	&gt;python manage.py </a:t>
            </a:r>
            <a:r>
              <a:rPr lang="en-US" err="1"/>
              <a:t>runserver</a:t>
            </a:r>
            <a:endParaRPr lang="en-US"/>
          </a:p>
          <a:p>
            <a:pPr marL="173736" indent="-173736">
              <a:spcBef>
                <a:spcPts val="600"/>
              </a:spcBef>
              <a:buClr>
                <a:srgbClr val="223366"/>
              </a:buClr>
              <a:buFont typeface="Arial" panose="020B0604020202020204" pitchFamily="34" charset="0"/>
              <a:buChar char="•"/>
            </a:pPr>
            <a:r>
              <a:rPr lang="en-US"/>
              <a:t>Go to http://localhost:8000/polls/ in your browser, and you should see the text “Hello, world. You’re at the polls index.”, which you defined in the index view.</a:t>
            </a:r>
          </a:p>
          <a:p>
            <a:pPr marL="173736" indent="-173736">
              <a:spcBef>
                <a:spcPts val="600"/>
              </a:spcBef>
              <a:buClr>
                <a:srgbClr val="223366"/>
              </a:buClr>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9D5B50A7-ACEE-0A0F-49FA-2E3A027C9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12" y="3160684"/>
            <a:ext cx="5785147" cy="1416123"/>
          </a:xfrm>
          <a:prstGeom prst="rect">
            <a:avLst/>
          </a:prstGeom>
        </p:spPr>
      </p:pic>
    </p:spTree>
    <p:extLst>
      <p:ext uri="{BB962C8B-B14F-4D97-AF65-F5344CB8AC3E}">
        <p14:creationId xmlns:p14="http://schemas.microsoft.com/office/powerpoint/2010/main" val="3271864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Migrating the database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We’ll set up the database, create your first model, and get a quick introduction to Django’s automatically-generated admin site.</a:t>
            </a:r>
          </a:p>
        </p:txBody>
      </p:sp>
      <p:sp>
        <p:nvSpPr>
          <p:cNvPr id="5" name="Google Shape;62;g5fab984687_2_0">
            <a:extLst>
              <a:ext uri="{FF2B5EF4-FFF2-40B4-BE49-F238E27FC236}">
                <a16:creationId xmlns:a16="http://schemas.microsoft.com/office/drawing/2014/main" id="{0ABFED15-8CF7-A8DA-50D5-81EEF959A422}"/>
              </a:ext>
            </a:extLst>
          </p:cNvPr>
          <p:cNvSpPr txBox="1">
            <a:spLocks/>
          </p:cNvSpPr>
          <p:nvPr/>
        </p:nvSpPr>
        <p:spPr>
          <a:xfrm>
            <a:off x="160498" y="2022825"/>
            <a:ext cx="8823004" cy="327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b="1" kern="0" spc="-5"/>
              <a:t>Database setup</a:t>
            </a:r>
          </a:p>
        </p:txBody>
      </p:sp>
      <p:sp>
        <p:nvSpPr>
          <p:cNvPr id="6" name="Google Shape;62;g5fab984687_2_0">
            <a:extLst>
              <a:ext uri="{FF2B5EF4-FFF2-40B4-BE49-F238E27FC236}">
                <a16:creationId xmlns:a16="http://schemas.microsoft.com/office/drawing/2014/main" id="{11A10FF7-3449-1269-F12E-CCDBF9EC210F}"/>
              </a:ext>
            </a:extLst>
          </p:cNvPr>
          <p:cNvSpPr txBox="1">
            <a:spLocks/>
          </p:cNvSpPr>
          <p:nvPr/>
        </p:nvSpPr>
        <p:spPr>
          <a:xfrm>
            <a:off x="160498" y="2316009"/>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open up </a:t>
            </a:r>
            <a:r>
              <a:rPr lang="en-US" err="1"/>
              <a:t>mysite</a:t>
            </a:r>
            <a:r>
              <a:rPr lang="en-US"/>
              <a:t>/settings.py. It’s a normal Python module with module-level variables representing Django settings.</a:t>
            </a:r>
          </a:p>
          <a:p>
            <a:pPr marL="173736" indent="-173736">
              <a:spcBef>
                <a:spcPts val="600"/>
              </a:spcBef>
              <a:buClr>
                <a:srgbClr val="223366"/>
              </a:buClr>
              <a:buFont typeface="Arial" panose="020B0604020202020204" pitchFamily="34" charset="0"/>
              <a:buChar char="•"/>
            </a:pPr>
            <a:r>
              <a:rPr lang="en-US"/>
              <a:t>By default, the configuration uses SQLite. SQLite is included in Python, so you won’t need to install anything else to support your database.</a:t>
            </a:r>
          </a:p>
        </p:txBody>
      </p:sp>
    </p:spTree>
    <p:extLst>
      <p:ext uri="{BB962C8B-B14F-4D97-AF65-F5344CB8AC3E}">
        <p14:creationId xmlns:p14="http://schemas.microsoft.com/office/powerpoint/2010/main" val="2799018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Migrating the database: Database setup (Continued)</a:t>
            </a:r>
          </a:p>
          <a:p>
            <a:pPr>
              <a:buClr>
                <a:srgbClr val="223366"/>
              </a:buClr>
            </a:pPr>
            <a:endParaRPr lang="en-US" b="1"/>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If you wish to use another database, install the appropriate database bindings and change the following keys in the DATABASES 'default' item to match your database connection settings:</a:t>
            </a:r>
          </a:p>
          <a:p>
            <a:pPr marL="173736" indent="-173736">
              <a:spcBef>
                <a:spcPts val="600"/>
              </a:spcBef>
              <a:buClr>
                <a:srgbClr val="223366"/>
              </a:buClr>
              <a:buFont typeface="Arial" panose="020B0604020202020204" pitchFamily="34" charset="0"/>
              <a:buChar char="•"/>
            </a:pPr>
            <a:r>
              <a:rPr lang="en-US"/>
              <a:t>ENGINE – Either 'django.db.backends.sqlite3', '</a:t>
            </a:r>
            <a:r>
              <a:rPr lang="en-US" err="1"/>
              <a:t>django.db.backends.postgresql</a:t>
            </a:r>
            <a:r>
              <a:rPr lang="en-US"/>
              <a:t>', '</a:t>
            </a:r>
            <a:r>
              <a:rPr lang="en-US" err="1"/>
              <a:t>django.db.backends.mysql</a:t>
            </a:r>
            <a:r>
              <a:rPr lang="en-US"/>
              <a:t>', or '</a:t>
            </a:r>
            <a:r>
              <a:rPr lang="en-US" err="1"/>
              <a:t>django.db.backends.oracle</a:t>
            </a:r>
            <a:r>
              <a:rPr lang="en-US"/>
              <a:t>'. Other backends are also available.</a:t>
            </a:r>
          </a:p>
          <a:p>
            <a:pPr marL="173736" indent="-173736">
              <a:spcBef>
                <a:spcPts val="600"/>
              </a:spcBef>
              <a:buClr>
                <a:srgbClr val="223366"/>
              </a:buClr>
              <a:buFont typeface="Arial" panose="020B0604020202020204" pitchFamily="34" charset="0"/>
              <a:buChar char="•"/>
            </a:pPr>
            <a:r>
              <a:rPr lang="en-US"/>
              <a:t>NAME – The name of your database. If you’re using SQLite, the database will be a file on your computer; in that case, NAME should be the full absolute path, including filename, of that file. The default value, BASE_DIR / 'db.sqlite3', will store the file in your project directory.</a:t>
            </a:r>
          </a:p>
          <a:p>
            <a:pPr marL="173736" indent="-173736">
              <a:spcBef>
                <a:spcPts val="600"/>
              </a:spcBef>
              <a:buClr>
                <a:srgbClr val="223366"/>
              </a:buClr>
              <a:buFont typeface="Arial" panose="020B0604020202020204" pitchFamily="34" charset="0"/>
              <a:buChar char="•"/>
            </a:pPr>
            <a:r>
              <a:rPr lang="en-US"/>
              <a:t>If you are not using SQLite as your database, additional settings such as USER, PASSWORD, and HOST must be added. </a:t>
            </a:r>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673335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Setup </a:t>
            </a:r>
            <a:r>
              <a:rPr lang="en-US" b="1" err="1"/>
              <a:t>Timezone</a:t>
            </a:r>
            <a:r>
              <a:rPr lang="en-US" b="1"/>
              <a:t> , INSTALLED_APPS (Continued)</a:t>
            </a:r>
          </a:p>
          <a:p>
            <a:pPr>
              <a:buClr>
                <a:srgbClr val="223366"/>
              </a:buClr>
            </a:pPr>
            <a:r>
              <a:rPr lang="en-US" b="1"/>
              <a:t>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Some of these applications mentioned in previous slide make use of at least one database table, though, so we need to create the tables in the database before we can use them. To do that, run the following command:</a:t>
            </a:r>
          </a:p>
          <a:p>
            <a:pPr marL="173736" indent="-173736">
              <a:spcBef>
                <a:spcPts val="600"/>
              </a:spcBef>
              <a:buClr>
                <a:srgbClr val="223366"/>
              </a:buClr>
              <a:buFont typeface="Arial" panose="020B0604020202020204" pitchFamily="34" charset="0"/>
              <a:buChar char="•"/>
            </a:pPr>
            <a:r>
              <a:rPr lang="en-US"/>
              <a:t>&gt;python manage.py migrate</a:t>
            </a:r>
          </a:p>
          <a:p>
            <a:pPr marL="173736" indent="-173736">
              <a:spcBef>
                <a:spcPts val="600"/>
              </a:spcBef>
              <a:buClr>
                <a:srgbClr val="223366"/>
              </a:buClr>
              <a:buFont typeface="Arial" panose="020B0604020202020204" pitchFamily="34" charset="0"/>
              <a:buChar char="•"/>
            </a:pPr>
            <a:r>
              <a:rPr lang="en-US"/>
              <a:t>The migrate command looks at the INSTALLED_APPS setting and creates any necessary database tables according to the database settings in your mysite/settings.py file and the database migrations shipped with the app </a:t>
            </a:r>
          </a:p>
          <a:p>
            <a:pPr marL="173736" indent="-173736">
              <a:spcBef>
                <a:spcPts val="600"/>
              </a:spcBef>
              <a:buClr>
                <a:srgbClr val="223366"/>
              </a:buClr>
              <a:buFont typeface="Arial" panose="020B0604020202020204" pitchFamily="34" charset="0"/>
              <a:buChar char="•"/>
            </a:pPr>
            <a:r>
              <a:rPr lang="en-US"/>
              <a:t>You’ll see a message for each migration it applies.</a:t>
            </a:r>
          </a:p>
          <a:p>
            <a:pPr marL="173736" indent="-173736">
              <a:spcBef>
                <a:spcPts val="600"/>
              </a:spcBef>
              <a:buClr>
                <a:srgbClr val="223366"/>
              </a:buClr>
              <a:buFont typeface="Arial" panose="020B0604020202020204" pitchFamily="34" charset="0"/>
              <a:buChar char="•"/>
            </a:pPr>
            <a:r>
              <a:rPr lang="en-US"/>
              <a:t>If you’re interested, run the command-line client for your database and type \dt (PostgreSQL), SHOW TABLES; (MariaDB, MySQL), .tables (SQLite), or SELECT TABLE_NAME FROM USER_TABLES; (Oracle) to display the tables Django created.</a:t>
            </a:r>
          </a:p>
        </p:txBody>
      </p:sp>
    </p:spTree>
    <p:extLst>
      <p:ext uri="{BB962C8B-B14F-4D97-AF65-F5344CB8AC3E}">
        <p14:creationId xmlns:p14="http://schemas.microsoft.com/office/powerpoint/2010/main" val="1526783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Setup </a:t>
            </a:r>
            <a:r>
              <a:rPr lang="en-US" b="1" err="1"/>
              <a:t>Timezone</a:t>
            </a:r>
            <a:r>
              <a:rPr lang="en-US" b="1"/>
              <a:t> , INSTALLED_APPS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While you’re editing </a:t>
            </a:r>
            <a:r>
              <a:rPr lang="en-US" err="1"/>
              <a:t>mysite</a:t>
            </a:r>
            <a:r>
              <a:rPr lang="en-US"/>
              <a:t>/settings.py, set TIME_ZONE to your time zone.</a:t>
            </a:r>
          </a:p>
          <a:p>
            <a:pPr marL="173736" indent="-173736">
              <a:spcBef>
                <a:spcPts val="600"/>
              </a:spcBef>
              <a:buClr>
                <a:srgbClr val="223366"/>
              </a:buClr>
              <a:buFont typeface="Arial" panose="020B0604020202020204" pitchFamily="34" charset="0"/>
              <a:buChar char="•"/>
            </a:pPr>
            <a:r>
              <a:rPr lang="en-US"/>
              <a:t>Also, note the INSTALLED_APPS setting at the top of the file. That holds the names of all Django applications that are activated in this Django instance. Apps can be used in multiple projects, and you can package and distribute them for use by others in their projects.</a:t>
            </a:r>
          </a:p>
          <a:p>
            <a:pPr marL="173736" indent="-173736">
              <a:spcBef>
                <a:spcPts val="600"/>
              </a:spcBef>
              <a:buClr>
                <a:srgbClr val="223366"/>
              </a:buClr>
              <a:buFont typeface="Arial" panose="020B0604020202020204" pitchFamily="34" charset="0"/>
              <a:buChar char="•"/>
            </a:pPr>
            <a:r>
              <a:rPr lang="en-US"/>
              <a:t>By default, INSTALLED_APPS contains the following apps, all of which come with Django:</a:t>
            </a:r>
          </a:p>
          <a:p>
            <a:pPr marL="457200" indent="-173736">
              <a:spcBef>
                <a:spcPts val="600"/>
              </a:spcBef>
              <a:buClr>
                <a:srgbClr val="223366"/>
              </a:buClr>
              <a:buFont typeface="Arial" panose="020B0604020202020204" pitchFamily="34" charset="0"/>
              <a:buChar char="•"/>
            </a:pPr>
            <a:r>
              <a:rPr lang="en-US" err="1"/>
              <a:t>django.contrib.admin</a:t>
            </a:r>
            <a:r>
              <a:rPr lang="en-US"/>
              <a:t> – The admin site. You’ll use it shortly.</a:t>
            </a:r>
          </a:p>
          <a:p>
            <a:pPr marL="457200" indent="-173736">
              <a:spcBef>
                <a:spcPts val="600"/>
              </a:spcBef>
              <a:buClr>
                <a:srgbClr val="223366"/>
              </a:buClr>
              <a:buFont typeface="Arial" panose="020B0604020202020204" pitchFamily="34" charset="0"/>
              <a:buChar char="•"/>
            </a:pPr>
            <a:r>
              <a:rPr lang="en-US" err="1"/>
              <a:t>django.contrib.auth</a:t>
            </a:r>
            <a:r>
              <a:rPr lang="en-US"/>
              <a:t> – An authentication system.</a:t>
            </a:r>
          </a:p>
          <a:p>
            <a:pPr marL="457200" indent="-173736">
              <a:spcBef>
                <a:spcPts val="600"/>
              </a:spcBef>
              <a:buClr>
                <a:srgbClr val="223366"/>
              </a:buClr>
              <a:buFont typeface="Arial" panose="020B0604020202020204" pitchFamily="34" charset="0"/>
              <a:buChar char="•"/>
            </a:pPr>
            <a:r>
              <a:rPr lang="en-US" err="1"/>
              <a:t>django.contrib.contenttypes</a:t>
            </a:r>
            <a:r>
              <a:rPr lang="en-US"/>
              <a:t> – A framework for content types.</a:t>
            </a:r>
          </a:p>
          <a:p>
            <a:pPr marL="457200" indent="-173736">
              <a:spcBef>
                <a:spcPts val="600"/>
              </a:spcBef>
              <a:buClr>
                <a:srgbClr val="223366"/>
              </a:buClr>
              <a:buFont typeface="Arial" panose="020B0604020202020204" pitchFamily="34" charset="0"/>
              <a:buChar char="•"/>
            </a:pPr>
            <a:r>
              <a:rPr lang="en-US" err="1"/>
              <a:t>django.contrib.sessions</a:t>
            </a:r>
            <a:r>
              <a:rPr lang="en-US"/>
              <a:t> – A session framework.</a:t>
            </a:r>
          </a:p>
          <a:p>
            <a:pPr marL="457200" indent="-173736">
              <a:spcBef>
                <a:spcPts val="600"/>
              </a:spcBef>
              <a:buClr>
                <a:srgbClr val="223366"/>
              </a:buClr>
              <a:buFont typeface="Arial" panose="020B0604020202020204" pitchFamily="34" charset="0"/>
              <a:buChar char="•"/>
            </a:pPr>
            <a:r>
              <a:rPr lang="en-US" err="1"/>
              <a:t>django.contrib.messages</a:t>
            </a:r>
            <a:r>
              <a:rPr lang="en-US"/>
              <a:t> – A messaging framework.</a:t>
            </a:r>
          </a:p>
          <a:p>
            <a:pPr marL="457200" indent="-173736">
              <a:spcBef>
                <a:spcPts val="600"/>
              </a:spcBef>
              <a:buClr>
                <a:srgbClr val="223366"/>
              </a:buClr>
              <a:buFont typeface="Arial" panose="020B0604020202020204" pitchFamily="34" charset="0"/>
              <a:buChar char="•"/>
            </a:pPr>
            <a:r>
              <a:rPr lang="en-US" err="1"/>
              <a:t>django.contrib.staticfiles</a:t>
            </a:r>
            <a:r>
              <a:rPr lang="en-US"/>
              <a:t> – A framework for managing static files.</a:t>
            </a:r>
          </a:p>
          <a:p>
            <a:pPr marL="173736" indent="-173736">
              <a:spcBef>
                <a:spcPts val="600"/>
              </a:spcBef>
              <a:buClr>
                <a:srgbClr val="223366"/>
              </a:buClr>
              <a:buFont typeface="Arial" panose="020B0604020202020204" pitchFamily="34" charset="0"/>
              <a:buChar char="•"/>
            </a:pPr>
            <a:r>
              <a:rPr lang="en-US"/>
              <a:t>These applications are included by default as a convenience for the common case.</a:t>
            </a:r>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2900266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INSTALLED_APPS (Continued): Applying Migration</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2364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After Output after executing the command </a:t>
            </a:r>
          </a:p>
          <a:p>
            <a:pPr>
              <a:spcBef>
                <a:spcPts val="600"/>
              </a:spcBef>
              <a:buClr>
                <a:srgbClr val="223366"/>
              </a:buClr>
            </a:pPr>
            <a:r>
              <a:rPr lang="en-US"/>
              <a:t>	&gt; python manage.py migrate</a:t>
            </a:r>
          </a:p>
        </p:txBody>
      </p:sp>
      <p:pic>
        <p:nvPicPr>
          <p:cNvPr id="4" name="Picture 3">
            <a:extLst>
              <a:ext uri="{FF2B5EF4-FFF2-40B4-BE49-F238E27FC236}">
                <a16:creationId xmlns:a16="http://schemas.microsoft.com/office/drawing/2014/main" id="{DEF11557-7C74-332E-4C5E-EA25D4307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6252" y="2216729"/>
            <a:ext cx="4091496" cy="2590350"/>
          </a:xfrm>
          <a:prstGeom prst="rect">
            <a:avLst/>
          </a:prstGeom>
        </p:spPr>
      </p:pic>
    </p:spTree>
    <p:extLst>
      <p:ext uri="{BB962C8B-B14F-4D97-AF65-F5344CB8AC3E}">
        <p14:creationId xmlns:p14="http://schemas.microsoft.com/office/powerpoint/2010/main" val="34858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r>
              <a:rPr lang="en" sz="1600" b="1">
                <a:solidFill>
                  <a:srgbClr val="213163"/>
                </a:solidFill>
              </a:rPr>
              <a:t>Use Case of Django</a:t>
            </a:r>
            <a:endParaRPr lang="en-US"/>
          </a:p>
        </p:txBody>
      </p:sp>
      <p:sp>
        <p:nvSpPr>
          <p:cNvPr id="62" name="Google Shape;62;g5fab984687_2_0"/>
          <p:cNvSpPr txBox="1">
            <a:spLocks noGrp="1"/>
          </p:cNvSpPr>
          <p:nvPr>
            <p:ph type="body" idx="4294967295"/>
          </p:nvPr>
        </p:nvSpPr>
        <p:spPr>
          <a:xfrm>
            <a:off x="160499" y="1001344"/>
            <a:ext cx="8362226" cy="3423172"/>
          </a:xfrm>
          <a:prstGeom prst="rect">
            <a:avLst/>
          </a:prstGeom>
          <a:noFill/>
          <a:ln>
            <a:noFill/>
          </a:ln>
        </p:spPr>
        <p:txBody>
          <a:bodyPr spcFirstLastPara="1" wrap="square" lIns="91425" tIns="91425" rIns="91425" bIns="91425" anchor="t" anchorCtr="0">
            <a:noAutofit/>
          </a:bodyPr>
          <a:lstStyle/>
          <a:p>
            <a:r>
              <a:rPr lang="en-IN"/>
              <a:t>Django is a high-level web framework built with Python that enables developers to build web applications rapidly and efficiently. </a:t>
            </a:r>
            <a:endParaRPr lang="en-US"/>
          </a:p>
          <a:p>
            <a:pPr>
              <a:spcBef>
                <a:spcPts val="600"/>
              </a:spcBef>
            </a:pPr>
            <a:endParaRPr lang="en-US"/>
          </a:p>
          <a:p>
            <a:pPr>
              <a:spcBef>
                <a:spcPts val="600"/>
              </a:spcBef>
            </a:pPr>
            <a:endParaRPr lang="en-US"/>
          </a:p>
        </p:txBody>
      </p:sp>
      <p:pic>
        <p:nvPicPr>
          <p:cNvPr id="2" name="Picture 1" descr="What Is Django Used For [Explained] | Uvik">
            <a:extLst>
              <a:ext uri="{FF2B5EF4-FFF2-40B4-BE49-F238E27FC236}">
                <a16:creationId xmlns:a16="http://schemas.microsoft.com/office/drawing/2014/main" id="{AEFAC05A-99CA-4BD3-45CF-29FA9B6B3049}"/>
              </a:ext>
            </a:extLst>
          </p:cNvPr>
          <p:cNvPicPr>
            <a:picLocks noChangeAspect="1"/>
          </p:cNvPicPr>
          <p:nvPr/>
        </p:nvPicPr>
        <p:blipFill>
          <a:blip r:embed="rId3"/>
          <a:stretch>
            <a:fillRect/>
          </a:stretch>
        </p:blipFill>
        <p:spPr>
          <a:xfrm>
            <a:off x="2291861" y="1661300"/>
            <a:ext cx="4098681" cy="2883303"/>
          </a:xfrm>
          <a:prstGeom prst="rect">
            <a:avLst/>
          </a:prstGeom>
        </p:spPr>
      </p:pic>
      <p:sp>
        <p:nvSpPr>
          <p:cNvPr id="4" name="TextBox 8">
            <a:extLst>
              <a:ext uri="{FF2B5EF4-FFF2-40B4-BE49-F238E27FC236}">
                <a16:creationId xmlns:a16="http://schemas.microsoft.com/office/drawing/2014/main" id="{D78577CB-6FE3-93D1-5580-A9B1F668B373}"/>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5" name="Rectangle: Rounded Corners 4">
            <a:hlinkClick r:id="rId4"/>
            <a:extLst>
              <a:ext uri="{FF2B5EF4-FFF2-40B4-BE49-F238E27FC236}">
                <a16:creationId xmlns:a16="http://schemas.microsoft.com/office/drawing/2014/main" id="{A2DB2574-8994-7CBA-2257-9CFF170679A3}"/>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1200">
                <a:solidFill>
                  <a:schemeClr val="bg1"/>
                </a:solidFill>
                <a:hlinkClick r:id="rId5">
                  <a:extLst>
                    <a:ext uri="{A12FA001-AC4F-418D-AE19-62706E023703}">
                      <ahyp:hlinkClr xmlns:ahyp="http://schemas.microsoft.com/office/drawing/2018/hyperlinkcolor" val="tx"/>
                    </a:ext>
                  </a:extLst>
                </a:hlinkClick>
              </a:rPr>
              <a:t>Reference link</a:t>
            </a:r>
            <a:endParaRPr lang="en-IN" sz="1200">
              <a:solidFill>
                <a:schemeClr val="bg1"/>
              </a:solidFill>
              <a:cs typeface="Arial"/>
            </a:endParaRPr>
          </a:p>
        </p:txBody>
      </p:sp>
    </p:spTree>
    <p:extLst>
      <p:ext uri="{BB962C8B-B14F-4D97-AF65-F5344CB8AC3E}">
        <p14:creationId xmlns:p14="http://schemas.microsoft.com/office/powerpoint/2010/main" val="4228984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models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22853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we’ll define your models – essentially, your database layout, with additional metadata.</a:t>
            </a:r>
          </a:p>
          <a:p>
            <a:pPr marL="173736" indent="-173736">
              <a:spcBef>
                <a:spcPts val="600"/>
              </a:spcBef>
              <a:buClr>
                <a:srgbClr val="223366"/>
              </a:buClr>
              <a:buFont typeface="Arial" panose="020B0604020202020204" pitchFamily="34" charset="0"/>
              <a:buChar char="•"/>
            </a:pPr>
            <a:r>
              <a:rPr lang="en-US"/>
              <a:t>Overview- </a:t>
            </a:r>
          </a:p>
          <a:p>
            <a:pPr>
              <a:spcBef>
                <a:spcPts val="600"/>
              </a:spcBef>
              <a:buClr>
                <a:srgbClr val="223366"/>
              </a:buClr>
            </a:pPr>
            <a:r>
              <a:rPr lang="en-US"/>
              <a:t>A model is the single, definitive source of information about your data. It contains the essential fields and behaviors of the data you’re storing. Django follows the DRY Principle. The goal is to define your data model in one place and automatically derive things from it.</a:t>
            </a:r>
          </a:p>
          <a:p>
            <a:pPr>
              <a:spcBef>
                <a:spcPts val="600"/>
              </a:spcBef>
              <a:buClr>
                <a:srgbClr val="223366"/>
              </a:buClr>
            </a:pPr>
            <a:r>
              <a:rPr lang="en-US"/>
              <a:t>This includes the migrations - unlike in Ruby On Rails, for example, migrations are entirely derived from your models file, and are essentially a history that Django can roll through to update your database schema to match your current models.</a:t>
            </a:r>
          </a:p>
        </p:txBody>
      </p:sp>
    </p:spTree>
    <p:extLst>
      <p:ext uri="{BB962C8B-B14F-4D97-AF65-F5344CB8AC3E}">
        <p14:creationId xmlns:p14="http://schemas.microsoft.com/office/powerpoint/2010/main" val="4072312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models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In our poll app, we’ll create two models: Question and Choice. </a:t>
            </a:r>
          </a:p>
          <a:p>
            <a:pPr marL="173736" indent="-173736">
              <a:spcBef>
                <a:spcPts val="600"/>
              </a:spcBef>
              <a:buClr>
                <a:srgbClr val="223366"/>
              </a:buClr>
              <a:buFont typeface="Arial" panose="020B0604020202020204" pitchFamily="34" charset="0"/>
              <a:buChar char="•"/>
            </a:pPr>
            <a:r>
              <a:rPr lang="en-US"/>
              <a:t>A Question has a question and a publication date. </a:t>
            </a:r>
          </a:p>
          <a:p>
            <a:pPr marL="173736" indent="-173736">
              <a:spcBef>
                <a:spcPts val="600"/>
              </a:spcBef>
              <a:buClr>
                <a:srgbClr val="223366"/>
              </a:buClr>
              <a:buFont typeface="Arial" panose="020B0604020202020204" pitchFamily="34" charset="0"/>
              <a:buChar char="•"/>
            </a:pPr>
            <a:r>
              <a:rPr lang="en-US"/>
              <a:t>A Choice has two fields: the text of the choice and a vote tally. </a:t>
            </a:r>
          </a:p>
          <a:p>
            <a:pPr marL="173736" indent="-173736">
              <a:spcBef>
                <a:spcPts val="600"/>
              </a:spcBef>
              <a:buClr>
                <a:srgbClr val="223366"/>
              </a:buClr>
              <a:buFont typeface="Arial" panose="020B0604020202020204" pitchFamily="34" charset="0"/>
              <a:buChar char="•"/>
            </a:pPr>
            <a:r>
              <a:rPr lang="en-US"/>
              <a:t>Each Choice is associated with a Question.</a:t>
            </a:r>
          </a:p>
          <a:p>
            <a:pPr marL="173736" indent="-173736">
              <a:spcBef>
                <a:spcPts val="600"/>
              </a:spcBef>
              <a:buClr>
                <a:srgbClr val="223366"/>
              </a:buClr>
              <a:buFont typeface="Arial" panose="020B0604020202020204" pitchFamily="34" charset="0"/>
              <a:buChar char="•"/>
            </a:pPr>
            <a:r>
              <a:rPr lang="en-US"/>
              <a:t>These concepts are represented by Python classes. Edit the polls/models.py file so it looks like this:</a:t>
            </a:r>
          </a:p>
        </p:txBody>
      </p:sp>
    </p:spTree>
    <p:extLst>
      <p:ext uri="{BB962C8B-B14F-4D97-AF65-F5344CB8AC3E}">
        <p14:creationId xmlns:p14="http://schemas.microsoft.com/office/powerpoint/2010/main" val="1473506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models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These concepts are represented by Python classes. Edit the polls/models.py file so it looks like this:</a:t>
            </a:r>
          </a:p>
          <a:p>
            <a:pPr marL="173736" indent="-173736">
              <a:spcBef>
                <a:spcPts val="600"/>
              </a:spcBef>
              <a:buClr>
                <a:srgbClr val="223366"/>
              </a:buClr>
              <a:buFont typeface="Arial" panose="020B0604020202020204" pitchFamily="34" charset="0"/>
              <a:buChar char="•"/>
            </a:pPr>
            <a:endParaRPr lang="en-US"/>
          </a:p>
          <a:p>
            <a:pPr marL="548640">
              <a:spcBef>
                <a:spcPts val="600"/>
              </a:spcBef>
              <a:buClr>
                <a:srgbClr val="223366"/>
              </a:buClr>
            </a:pPr>
            <a:r>
              <a:rPr lang="en-US"/>
              <a:t>from </a:t>
            </a:r>
            <a:r>
              <a:rPr lang="en-US" err="1"/>
              <a:t>django.db</a:t>
            </a:r>
            <a:r>
              <a:rPr lang="en-US"/>
              <a:t> import models</a:t>
            </a:r>
          </a:p>
          <a:p>
            <a:pPr marL="548640">
              <a:spcBef>
                <a:spcPts val="600"/>
              </a:spcBef>
              <a:buClr>
                <a:srgbClr val="223366"/>
              </a:buClr>
            </a:pPr>
            <a:r>
              <a:rPr lang="en-US"/>
              <a:t>class Question(</a:t>
            </a:r>
            <a:r>
              <a:rPr lang="en-US" err="1"/>
              <a:t>models.Model</a:t>
            </a:r>
            <a:r>
              <a:rPr lang="en-US"/>
              <a:t>):</a:t>
            </a:r>
          </a:p>
          <a:p>
            <a:pPr marL="548640">
              <a:spcBef>
                <a:spcPts val="600"/>
              </a:spcBef>
              <a:buClr>
                <a:srgbClr val="223366"/>
              </a:buClr>
            </a:pPr>
            <a:r>
              <a:rPr lang="en-US"/>
              <a:t>    </a:t>
            </a:r>
            <a:r>
              <a:rPr lang="en-US" err="1"/>
              <a:t>question_text</a:t>
            </a:r>
            <a:r>
              <a:rPr lang="en-US"/>
              <a:t> = </a:t>
            </a:r>
            <a:r>
              <a:rPr lang="en-US" err="1"/>
              <a:t>models.CharField</a:t>
            </a:r>
            <a:r>
              <a:rPr lang="en-US"/>
              <a:t>(</a:t>
            </a:r>
            <a:r>
              <a:rPr lang="en-US" err="1"/>
              <a:t>max_length</a:t>
            </a:r>
            <a:r>
              <a:rPr lang="en-US"/>
              <a:t>=200)</a:t>
            </a:r>
          </a:p>
          <a:p>
            <a:pPr marL="548640">
              <a:spcBef>
                <a:spcPts val="600"/>
              </a:spcBef>
              <a:buClr>
                <a:srgbClr val="223366"/>
              </a:buClr>
            </a:pPr>
            <a:r>
              <a:rPr lang="en-US"/>
              <a:t>    </a:t>
            </a:r>
            <a:r>
              <a:rPr lang="en-US" err="1"/>
              <a:t>pub_date</a:t>
            </a:r>
            <a:r>
              <a:rPr lang="en-US"/>
              <a:t> = </a:t>
            </a:r>
            <a:r>
              <a:rPr lang="en-US" err="1"/>
              <a:t>models.DateTimeField</a:t>
            </a:r>
            <a:r>
              <a:rPr lang="en-US"/>
              <a:t>('date published')</a:t>
            </a:r>
          </a:p>
          <a:p>
            <a:pPr marL="548640">
              <a:spcBef>
                <a:spcPts val="600"/>
              </a:spcBef>
              <a:buClr>
                <a:srgbClr val="223366"/>
              </a:buClr>
            </a:pPr>
            <a:endParaRPr lang="en-US"/>
          </a:p>
          <a:p>
            <a:pPr marL="548640">
              <a:spcBef>
                <a:spcPts val="600"/>
              </a:spcBef>
              <a:buClr>
                <a:srgbClr val="223366"/>
              </a:buClr>
            </a:pPr>
            <a:r>
              <a:rPr lang="en-US"/>
              <a:t>class Choice(</a:t>
            </a:r>
            <a:r>
              <a:rPr lang="en-US" err="1"/>
              <a:t>models.Model</a:t>
            </a:r>
            <a:r>
              <a:rPr lang="en-US"/>
              <a:t>):</a:t>
            </a:r>
          </a:p>
          <a:p>
            <a:pPr marL="548640">
              <a:spcBef>
                <a:spcPts val="600"/>
              </a:spcBef>
              <a:buClr>
                <a:srgbClr val="223366"/>
              </a:buClr>
            </a:pPr>
            <a:r>
              <a:rPr lang="en-US"/>
              <a:t>    question = </a:t>
            </a:r>
            <a:r>
              <a:rPr lang="en-US" err="1"/>
              <a:t>models.ForeignKey</a:t>
            </a:r>
            <a:r>
              <a:rPr lang="en-US"/>
              <a:t>(Question, </a:t>
            </a:r>
            <a:r>
              <a:rPr lang="en-US" err="1"/>
              <a:t>on_delete</a:t>
            </a:r>
            <a:r>
              <a:rPr lang="en-US"/>
              <a:t>=</a:t>
            </a:r>
            <a:r>
              <a:rPr lang="en-US" err="1"/>
              <a:t>models.CASCADE</a:t>
            </a:r>
            <a:r>
              <a:rPr lang="en-US"/>
              <a:t>)</a:t>
            </a:r>
          </a:p>
          <a:p>
            <a:pPr marL="548640">
              <a:spcBef>
                <a:spcPts val="600"/>
              </a:spcBef>
              <a:buClr>
                <a:srgbClr val="223366"/>
              </a:buClr>
            </a:pPr>
            <a:r>
              <a:rPr lang="en-US"/>
              <a:t>    </a:t>
            </a:r>
            <a:r>
              <a:rPr lang="en-US" err="1"/>
              <a:t>choice_text</a:t>
            </a:r>
            <a:r>
              <a:rPr lang="en-US"/>
              <a:t> = </a:t>
            </a:r>
            <a:r>
              <a:rPr lang="en-US" err="1"/>
              <a:t>models.CharField</a:t>
            </a:r>
            <a:r>
              <a:rPr lang="en-US"/>
              <a:t>(</a:t>
            </a:r>
            <a:r>
              <a:rPr lang="en-US" err="1"/>
              <a:t>max_length</a:t>
            </a:r>
            <a:r>
              <a:rPr lang="en-US"/>
              <a:t>=200)</a:t>
            </a:r>
          </a:p>
          <a:p>
            <a:pPr marL="548640">
              <a:spcBef>
                <a:spcPts val="600"/>
              </a:spcBef>
              <a:buClr>
                <a:srgbClr val="223366"/>
              </a:buClr>
            </a:pPr>
            <a:r>
              <a:rPr lang="en-US"/>
              <a:t>    votes = </a:t>
            </a:r>
            <a:r>
              <a:rPr lang="en-US" err="1"/>
              <a:t>models.IntegerField</a:t>
            </a:r>
            <a:r>
              <a:rPr lang="en-US"/>
              <a:t>(default=0)</a:t>
            </a:r>
          </a:p>
          <a:p>
            <a:pPr marL="173736" indent="-173736">
              <a:spcBef>
                <a:spcPts val="600"/>
              </a:spcBef>
              <a:buClr>
                <a:srgbClr val="223366"/>
              </a:buClr>
              <a:buFont typeface="Arial" panose="020B0604020202020204" pitchFamily="34" charset="0"/>
              <a:buChar char="•"/>
            </a:pPr>
            <a:endParaRPr lang="en-US"/>
          </a:p>
        </p:txBody>
      </p:sp>
      <p:sp>
        <p:nvSpPr>
          <p:cNvPr id="4" name="Rectangle 3">
            <a:extLst>
              <a:ext uri="{FF2B5EF4-FFF2-40B4-BE49-F238E27FC236}">
                <a16:creationId xmlns:a16="http://schemas.microsoft.com/office/drawing/2014/main" id="{8E67128F-8A5F-F878-25B6-F4787C99D2F0}"/>
              </a:ext>
            </a:extLst>
          </p:cNvPr>
          <p:cNvSpPr/>
          <p:nvPr/>
        </p:nvSpPr>
        <p:spPr>
          <a:xfrm>
            <a:off x="618836" y="1958109"/>
            <a:ext cx="6779491" cy="2780146"/>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6418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Models explanation :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823004"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Here, each model is represented by a class that subclasses </a:t>
            </a:r>
            <a:r>
              <a:rPr lang="en-US" err="1"/>
              <a:t>django.db.models.Model</a:t>
            </a:r>
            <a:r>
              <a:rPr lang="en-US"/>
              <a:t>. Each model has a number of class variables, each of which represents a database field in the model.</a:t>
            </a:r>
          </a:p>
          <a:p>
            <a:pPr marL="173736" indent="-173736">
              <a:spcBef>
                <a:spcPts val="600"/>
              </a:spcBef>
              <a:buClr>
                <a:srgbClr val="223366"/>
              </a:buClr>
              <a:buFont typeface="Arial" panose="020B0604020202020204" pitchFamily="34" charset="0"/>
              <a:buChar char="•"/>
            </a:pPr>
            <a:r>
              <a:rPr lang="en-US"/>
              <a:t>Each field is represented by an instance of a Field class – e.g., </a:t>
            </a:r>
            <a:r>
              <a:rPr lang="en-US" err="1"/>
              <a:t>CharField</a:t>
            </a:r>
            <a:r>
              <a:rPr lang="en-US"/>
              <a:t> for character fields and </a:t>
            </a:r>
            <a:r>
              <a:rPr lang="en-US" err="1"/>
              <a:t>DateTimeField</a:t>
            </a:r>
            <a:r>
              <a:rPr lang="en-US"/>
              <a:t> for datetimes. This tells Django what type of data each field holds.</a:t>
            </a:r>
          </a:p>
          <a:p>
            <a:pPr marL="173736" indent="-173736">
              <a:spcBef>
                <a:spcPts val="600"/>
              </a:spcBef>
              <a:buClr>
                <a:srgbClr val="223366"/>
              </a:buClr>
              <a:buFont typeface="Arial" panose="020B0604020202020204" pitchFamily="34" charset="0"/>
              <a:buChar char="•"/>
            </a:pPr>
            <a:r>
              <a:rPr lang="en-US"/>
              <a:t>The name of each Field instance (e.g. </a:t>
            </a:r>
            <a:r>
              <a:rPr lang="en-US" err="1"/>
              <a:t>question_text</a:t>
            </a:r>
            <a:r>
              <a:rPr lang="en-US"/>
              <a:t> or </a:t>
            </a:r>
            <a:r>
              <a:rPr lang="en-US" err="1"/>
              <a:t>pub_date</a:t>
            </a:r>
            <a:r>
              <a:rPr lang="en-US"/>
              <a:t>) is the field’s name, in machine-friendly format. You’ll use this value in your Python code, and your database will use it as the column name.</a:t>
            </a:r>
          </a:p>
          <a:p>
            <a:pPr marL="173736" indent="-173736">
              <a:spcBef>
                <a:spcPts val="600"/>
              </a:spcBef>
              <a:buClr>
                <a:srgbClr val="223366"/>
              </a:buClr>
              <a:buFont typeface="Arial" panose="020B0604020202020204" pitchFamily="34" charset="0"/>
              <a:buChar char="•"/>
            </a:pPr>
            <a:r>
              <a:rPr lang="en-US"/>
              <a:t>You can use an optional first positional argument to a Field to designate a human-readable name. That’s used in a couple of introspective parts of Django, and it doubles as documentation. If this field isn’t provided, Django will use the machine-readable name. In this example, we’ve only defined a human-readable name for </a:t>
            </a:r>
            <a:r>
              <a:rPr lang="en-US" err="1"/>
              <a:t>Question.pub_date</a:t>
            </a:r>
            <a:r>
              <a:rPr lang="en-US"/>
              <a:t>. For all other fields in this model, the field’s machine-readable name will suffice as its human-readable name.</a:t>
            </a:r>
          </a:p>
        </p:txBody>
      </p:sp>
    </p:spTree>
    <p:extLst>
      <p:ext uri="{BB962C8B-B14F-4D97-AF65-F5344CB8AC3E}">
        <p14:creationId xmlns:p14="http://schemas.microsoft.com/office/powerpoint/2010/main" val="26229737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Models explanation : (Continued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591691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Some Field classes have required arguments. </a:t>
            </a:r>
            <a:r>
              <a:rPr lang="en-US" err="1"/>
              <a:t>CharField</a:t>
            </a:r>
            <a:r>
              <a:rPr lang="en-US"/>
              <a:t>, for example, requires that you give it a </a:t>
            </a:r>
            <a:r>
              <a:rPr lang="en-US" err="1"/>
              <a:t>max_length</a:t>
            </a:r>
            <a:r>
              <a:rPr lang="en-US"/>
              <a:t>. That’s used not only in the database schema, but in validation, as we’ll soon see.</a:t>
            </a:r>
          </a:p>
          <a:p>
            <a:pPr marL="173736" indent="-173736">
              <a:spcBef>
                <a:spcPts val="600"/>
              </a:spcBef>
              <a:buClr>
                <a:srgbClr val="223366"/>
              </a:buClr>
              <a:buFont typeface="Arial" panose="020B0604020202020204" pitchFamily="34" charset="0"/>
              <a:buChar char="•"/>
            </a:pPr>
            <a:r>
              <a:rPr lang="en-US"/>
              <a:t>A Field can also have various optional arguments; in this case, we’ve set the default value of votes to 0.</a:t>
            </a:r>
          </a:p>
          <a:p>
            <a:pPr marL="173736" indent="-173736">
              <a:spcBef>
                <a:spcPts val="600"/>
              </a:spcBef>
              <a:buClr>
                <a:srgbClr val="223366"/>
              </a:buClr>
              <a:buFont typeface="Arial" panose="020B0604020202020204" pitchFamily="34" charset="0"/>
              <a:buChar char="•"/>
            </a:pPr>
            <a:r>
              <a:rPr lang="en-US"/>
              <a:t>Finally, note a relationship is defined, using </a:t>
            </a:r>
            <a:r>
              <a:rPr lang="en-US" err="1"/>
              <a:t>ForeignKey</a:t>
            </a:r>
            <a:r>
              <a:rPr lang="en-US"/>
              <a:t>. That tells Django each Choice is related to a single Question. Django supports all the common database relationships: many-to-one, many-to-many, and one-to-one.</a:t>
            </a:r>
          </a:p>
        </p:txBody>
      </p:sp>
    </p:spTree>
    <p:extLst>
      <p:ext uri="{BB962C8B-B14F-4D97-AF65-F5344CB8AC3E}">
        <p14:creationId xmlns:p14="http://schemas.microsoft.com/office/powerpoint/2010/main" val="3349733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That small bit of model code gives Django a lot of information. With it, Django is able to:</a:t>
            </a:r>
          </a:p>
          <a:p>
            <a:pPr marL="173736" indent="-173736">
              <a:spcBef>
                <a:spcPts val="600"/>
              </a:spcBef>
              <a:buClr>
                <a:srgbClr val="223366"/>
              </a:buClr>
              <a:buFont typeface="Arial" panose="020B0604020202020204" pitchFamily="34" charset="0"/>
              <a:buChar char="•"/>
            </a:pPr>
            <a:r>
              <a:rPr lang="en-US"/>
              <a:t>Create a database schema (CREATE TABLE statements) for this app.</a:t>
            </a:r>
          </a:p>
          <a:p>
            <a:pPr marL="173736" indent="-173736">
              <a:spcBef>
                <a:spcPts val="600"/>
              </a:spcBef>
              <a:buClr>
                <a:srgbClr val="223366"/>
              </a:buClr>
              <a:buFont typeface="Arial" panose="020B0604020202020204" pitchFamily="34" charset="0"/>
              <a:buChar char="•"/>
            </a:pPr>
            <a:r>
              <a:rPr lang="en-US"/>
              <a:t>Create a Python database-access API for accessing Question and Choice objects.</a:t>
            </a:r>
          </a:p>
        </p:txBody>
      </p:sp>
    </p:spTree>
    <p:extLst>
      <p:ext uri="{BB962C8B-B14F-4D97-AF65-F5344CB8AC3E}">
        <p14:creationId xmlns:p14="http://schemas.microsoft.com/office/powerpoint/2010/main" val="15309597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600"/>
              </a:spcBef>
              <a:buClr>
                <a:srgbClr val="223366"/>
              </a:buClr>
              <a:buFont typeface="Arial" panose="020B0604020202020204" pitchFamily="34" charset="0"/>
              <a:buChar char="•"/>
            </a:pPr>
            <a:r>
              <a:rPr lang="en-US" sz="1300"/>
              <a:t>First we need to tell our project that the polls app is installed</a:t>
            </a:r>
            <a:endParaRPr lang="en-US"/>
          </a:p>
          <a:p>
            <a:pPr marL="173355" indent="-173355">
              <a:spcBef>
                <a:spcPts val="600"/>
              </a:spcBef>
              <a:buClr>
                <a:srgbClr val="223366"/>
              </a:buClr>
              <a:buFont typeface="Arial" panose="020B0604020202020204" pitchFamily="34" charset="0"/>
              <a:buChar char="•"/>
            </a:pPr>
            <a:r>
              <a:rPr lang="en-US" sz="1300"/>
              <a:t>To include the app in our project, we need to add a reference to its configuration class in the INSTALLED_APPS setting. The </a:t>
            </a:r>
            <a:r>
              <a:rPr lang="en-US" sz="1300" err="1"/>
              <a:t>PollsConfig</a:t>
            </a:r>
            <a:r>
              <a:rPr lang="en-US" sz="1300"/>
              <a:t> class is in the polls/apps.py file, so its dotted path is '</a:t>
            </a:r>
            <a:r>
              <a:rPr lang="en-US" sz="1300" err="1"/>
              <a:t>polls.apps.PollsConfig</a:t>
            </a:r>
            <a:r>
              <a:rPr lang="en-US" sz="1300"/>
              <a:t>'. Edit the mysite/settings.py file and add that dotted path to the INSTALLED_APPS setting. It’ll look like this:</a:t>
            </a:r>
          </a:p>
          <a:p>
            <a:pPr>
              <a:spcBef>
                <a:spcPts val="600"/>
              </a:spcBef>
              <a:buClr>
                <a:srgbClr val="223366"/>
              </a:buClr>
            </a:pPr>
            <a:r>
              <a:rPr lang="en-US" sz="1300"/>
              <a:t>	INSTALLED_APPS = [</a:t>
            </a:r>
          </a:p>
          <a:p>
            <a:pPr>
              <a:spcBef>
                <a:spcPts val="600"/>
              </a:spcBef>
              <a:buClr>
                <a:srgbClr val="223366"/>
              </a:buClr>
            </a:pPr>
            <a:r>
              <a:rPr lang="en-US" sz="1300"/>
              <a:t>    '</a:t>
            </a:r>
            <a:r>
              <a:rPr lang="en-US" sz="1300" err="1"/>
              <a:t>polls.apps.PollsConfig</a:t>
            </a:r>
            <a:r>
              <a:rPr lang="en-US" sz="1300"/>
              <a:t>',</a:t>
            </a:r>
          </a:p>
          <a:p>
            <a:pPr>
              <a:spcBef>
                <a:spcPts val="600"/>
              </a:spcBef>
              <a:buClr>
                <a:srgbClr val="223366"/>
              </a:buClr>
            </a:pPr>
            <a:r>
              <a:rPr lang="en-US" sz="1300"/>
              <a:t>    '</a:t>
            </a:r>
            <a:r>
              <a:rPr lang="en-US" sz="1300" err="1"/>
              <a:t>django.contrib.admin</a:t>
            </a:r>
            <a:r>
              <a:rPr lang="en-US" sz="1300"/>
              <a:t>',</a:t>
            </a:r>
          </a:p>
          <a:p>
            <a:pPr>
              <a:spcBef>
                <a:spcPts val="600"/>
              </a:spcBef>
              <a:buClr>
                <a:srgbClr val="223366"/>
              </a:buClr>
            </a:pPr>
            <a:r>
              <a:rPr lang="en-US" sz="1300"/>
              <a:t>    '</a:t>
            </a:r>
            <a:r>
              <a:rPr lang="en-US" sz="1300" err="1"/>
              <a:t>django.contrib.auth</a:t>
            </a:r>
            <a:r>
              <a:rPr lang="en-US" sz="1300"/>
              <a:t>',</a:t>
            </a:r>
          </a:p>
          <a:p>
            <a:pPr>
              <a:spcBef>
                <a:spcPts val="600"/>
              </a:spcBef>
              <a:buClr>
                <a:srgbClr val="223366"/>
              </a:buClr>
            </a:pPr>
            <a:r>
              <a:rPr lang="en-US" sz="1300"/>
              <a:t>    '</a:t>
            </a:r>
            <a:r>
              <a:rPr lang="en-US" sz="1300" err="1"/>
              <a:t>django.contrib.contenttypes</a:t>
            </a:r>
            <a:r>
              <a:rPr lang="en-US" sz="1300"/>
              <a:t>',</a:t>
            </a:r>
          </a:p>
          <a:p>
            <a:pPr>
              <a:spcBef>
                <a:spcPts val="600"/>
              </a:spcBef>
              <a:buClr>
                <a:srgbClr val="223366"/>
              </a:buClr>
            </a:pPr>
            <a:r>
              <a:rPr lang="en-US" sz="1300"/>
              <a:t>    '</a:t>
            </a:r>
            <a:r>
              <a:rPr lang="en-US" sz="1300" err="1"/>
              <a:t>django.contrib.sessions</a:t>
            </a:r>
            <a:r>
              <a:rPr lang="en-US" sz="1300"/>
              <a:t>',</a:t>
            </a:r>
          </a:p>
          <a:p>
            <a:pPr>
              <a:spcBef>
                <a:spcPts val="600"/>
              </a:spcBef>
              <a:buClr>
                <a:srgbClr val="223366"/>
              </a:buClr>
            </a:pPr>
            <a:r>
              <a:rPr lang="en-US" sz="1300"/>
              <a:t>    '</a:t>
            </a:r>
            <a:r>
              <a:rPr lang="en-US" sz="1300" err="1"/>
              <a:t>django.contrib.messages</a:t>
            </a:r>
            <a:r>
              <a:rPr lang="en-US" sz="1300"/>
              <a:t>', </a:t>
            </a:r>
          </a:p>
          <a:p>
            <a:pPr>
              <a:spcBef>
                <a:spcPts val="600"/>
              </a:spcBef>
              <a:buClr>
                <a:srgbClr val="223366"/>
              </a:buClr>
            </a:pPr>
            <a:r>
              <a:rPr lang="en-US" sz="1300"/>
              <a:t>    '</a:t>
            </a:r>
            <a:r>
              <a:rPr lang="en-US" sz="1300" err="1"/>
              <a:t>django.contrib.staticfiles</a:t>
            </a:r>
            <a:r>
              <a:rPr lang="en-US" sz="1300"/>
              <a:t>',</a:t>
            </a:r>
          </a:p>
          <a:p>
            <a:pPr>
              <a:spcBef>
                <a:spcPts val="600"/>
              </a:spcBef>
              <a:buClr>
                <a:srgbClr val="223366"/>
              </a:buClr>
            </a:pPr>
            <a:r>
              <a:rPr lang="en-US" sz="1300"/>
              <a:t>]</a:t>
            </a:r>
          </a:p>
        </p:txBody>
      </p:sp>
    </p:spTree>
    <p:extLst>
      <p:ext uri="{BB962C8B-B14F-4D97-AF65-F5344CB8AC3E}">
        <p14:creationId xmlns:p14="http://schemas.microsoft.com/office/powerpoint/2010/main" val="625607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Now Django knows to include the polls app. Let’s run another command:</a:t>
            </a:r>
          </a:p>
          <a:p>
            <a:pPr>
              <a:spcBef>
                <a:spcPts val="600"/>
              </a:spcBef>
              <a:buClr>
                <a:srgbClr val="223366"/>
              </a:buClr>
            </a:pPr>
            <a:r>
              <a:rPr lang="en-US"/>
              <a:t>    &gt;python manage.py </a:t>
            </a:r>
            <a:r>
              <a:rPr lang="en-US" err="1"/>
              <a:t>makemigrations</a:t>
            </a:r>
            <a:r>
              <a:rPr lang="en-US"/>
              <a:t> polls</a:t>
            </a:r>
          </a:p>
          <a:p>
            <a:pPr marL="173736" indent="-173736">
              <a:spcBef>
                <a:spcPts val="600"/>
              </a:spcBef>
              <a:buClr>
                <a:srgbClr val="223366"/>
              </a:buClr>
              <a:buFont typeface="Arial" panose="020B0604020202020204" pitchFamily="34" charset="0"/>
              <a:buChar char="•"/>
            </a:pPr>
            <a:r>
              <a:rPr lang="en-US"/>
              <a:t>You should see something similar to the following:</a:t>
            </a:r>
          </a:p>
          <a:p>
            <a:pPr marL="173736" indent="-173736">
              <a:spcBef>
                <a:spcPts val="600"/>
              </a:spcBef>
              <a:buClr>
                <a:srgbClr val="223366"/>
              </a:buClr>
              <a:buFont typeface="Arial" panose="020B0604020202020204" pitchFamily="34" charset="0"/>
              <a:buChar char="•"/>
            </a:pPr>
            <a:endParaRPr lang="en-US"/>
          </a:p>
          <a:p>
            <a:pPr marL="640080">
              <a:spcBef>
                <a:spcPts val="600"/>
              </a:spcBef>
              <a:buClr>
                <a:srgbClr val="223366"/>
              </a:buClr>
            </a:pPr>
            <a:r>
              <a:rPr lang="en-US"/>
              <a:t>Migrations for 'polls':</a:t>
            </a:r>
          </a:p>
          <a:p>
            <a:pPr marL="640080">
              <a:spcBef>
                <a:spcPts val="600"/>
              </a:spcBef>
              <a:buClr>
                <a:srgbClr val="223366"/>
              </a:buClr>
            </a:pPr>
            <a:r>
              <a:rPr lang="en-US"/>
              <a:t>  polls/migrations/0001_initial.py</a:t>
            </a:r>
          </a:p>
          <a:p>
            <a:pPr marL="640080">
              <a:spcBef>
                <a:spcPts val="600"/>
              </a:spcBef>
              <a:buClr>
                <a:srgbClr val="223366"/>
              </a:buClr>
            </a:pPr>
            <a:r>
              <a:rPr lang="en-US"/>
              <a:t>    - Create model Question</a:t>
            </a:r>
          </a:p>
          <a:p>
            <a:pPr marL="640080">
              <a:spcBef>
                <a:spcPts val="600"/>
              </a:spcBef>
              <a:buClr>
                <a:srgbClr val="223366"/>
              </a:buClr>
            </a:pPr>
            <a:r>
              <a:rPr lang="en-US"/>
              <a:t>    - Create model Choice</a:t>
            </a:r>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r>
              <a:rPr lang="en-US"/>
              <a:t>By running </a:t>
            </a:r>
            <a:r>
              <a:rPr lang="en-US" err="1"/>
              <a:t>makemigrations</a:t>
            </a:r>
            <a:r>
              <a:rPr lang="en-US"/>
              <a:t>, you’re telling Django that you’ve made some changes to your models (in this case, you’ve made new ones) and that you’d like the changes to be stored as a migration.</a:t>
            </a:r>
          </a:p>
        </p:txBody>
      </p:sp>
      <p:sp>
        <p:nvSpPr>
          <p:cNvPr id="4" name="Rectangle 3">
            <a:extLst>
              <a:ext uri="{FF2B5EF4-FFF2-40B4-BE49-F238E27FC236}">
                <a16:creationId xmlns:a16="http://schemas.microsoft.com/office/drawing/2014/main" id="{8B5FF56E-E4BD-0A41-C1EC-0850DF617AFD}"/>
              </a:ext>
            </a:extLst>
          </p:cNvPr>
          <p:cNvSpPr/>
          <p:nvPr/>
        </p:nvSpPr>
        <p:spPr>
          <a:xfrm>
            <a:off x="724829" y="2571750"/>
            <a:ext cx="3847171" cy="1386933"/>
          </a:xfrm>
          <a:prstGeom prst="rect">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266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Migrations are how Django stores changes to your models (and thus your database schema) - they’re files on disk. You can read the migration for your new model if you like; it’s the file polls/migrations/0001_initial.py. Don’t worry, you’re not expected to read them every time Django makes one, but they’re designed to be human-editable in case you want to manually tweak how Django changes things.</a:t>
            </a:r>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r>
              <a:rPr lang="en-US"/>
              <a:t>There’s a command that will run the migrations for you and manage your database schema automatically - that’s called migrate, and we’ll come to it in a moment - but first, let’s see what SQL that migration would run. The </a:t>
            </a:r>
            <a:r>
              <a:rPr lang="en-US" err="1"/>
              <a:t>sqlmigrate</a:t>
            </a:r>
            <a:r>
              <a:rPr lang="en-US"/>
              <a:t> command takes migration names and returns their SQL:</a:t>
            </a:r>
          </a:p>
          <a:p>
            <a:pPr marL="173736" indent="-173736">
              <a:spcBef>
                <a:spcPts val="600"/>
              </a:spcBef>
              <a:buClr>
                <a:srgbClr val="223366"/>
              </a:buClr>
              <a:buFont typeface="Arial" panose="020B0604020202020204" pitchFamily="34" charset="0"/>
              <a:buChar char="•"/>
            </a:pPr>
            <a:r>
              <a:rPr lang="en-US"/>
              <a:t>&gt;python manage.py </a:t>
            </a:r>
            <a:r>
              <a:rPr lang="en-US" err="1"/>
              <a:t>sqlmigrate</a:t>
            </a:r>
            <a:r>
              <a:rPr lang="en-US"/>
              <a:t> polls 0001</a:t>
            </a:r>
          </a:p>
        </p:txBody>
      </p:sp>
    </p:spTree>
    <p:extLst>
      <p:ext uri="{BB962C8B-B14F-4D97-AF65-F5344CB8AC3E}">
        <p14:creationId xmlns:p14="http://schemas.microsoft.com/office/powerpoint/2010/main" val="403878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sz="1000"/>
              <a:t>You should see something similar to the following (we’ve reformatted it for readability):</a:t>
            </a:r>
          </a:p>
          <a:p>
            <a:pPr marL="173736" indent="-173736">
              <a:spcBef>
                <a:spcPts val="600"/>
              </a:spcBef>
              <a:buClr>
                <a:srgbClr val="223366"/>
              </a:buClr>
              <a:buFont typeface="Arial" panose="020B0604020202020204" pitchFamily="34" charset="0"/>
              <a:buChar char="•"/>
            </a:pPr>
            <a:r>
              <a:rPr lang="en-US" sz="1000"/>
              <a:t>BEGIN;</a:t>
            </a:r>
          </a:p>
          <a:p>
            <a:pPr marL="173736" indent="-173736">
              <a:spcBef>
                <a:spcPts val="600"/>
              </a:spcBef>
              <a:buClr>
                <a:srgbClr val="223366"/>
              </a:buClr>
              <a:buFont typeface="Arial" panose="020B0604020202020204" pitchFamily="34" charset="0"/>
              <a:buChar char="•"/>
            </a:pPr>
            <a:r>
              <a:rPr lang="en-US" sz="1000"/>
              <a:t>-- Create model Question</a:t>
            </a:r>
          </a:p>
          <a:p>
            <a:pPr marL="173736" indent="-173736">
              <a:spcBef>
                <a:spcPts val="600"/>
              </a:spcBef>
              <a:buClr>
                <a:srgbClr val="223366"/>
              </a:buClr>
              <a:buFont typeface="Arial" panose="020B0604020202020204" pitchFamily="34" charset="0"/>
              <a:buChar char="•"/>
            </a:pPr>
            <a:r>
              <a:rPr lang="en-US" sz="1000"/>
              <a:t>-CREATE TABLE "</a:t>
            </a:r>
            <a:r>
              <a:rPr lang="en-US" sz="1000" err="1"/>
              <a:t>polls_question</a:t>
            </a:r>
            <a:r>
              <a:rPr lang="en-US" sz="1000"/>
              <a:t>" (</a:t>
            </a:r>
          </a:p>
          <a:p>
            <a:pPr marL="173736" indent="-173736">
              <a:spcBef>
                <a:spcPts val="600"/>
              </a:spcBef>
              <a:buClr>
                <a:srgbClr val="223366"/>
              </a:buClr>
              <a:buFont typeface="Arial" panose="020B0604020202020204" pitchFamily="34" charset="0"/>
              <a:buChar char="•"/>
            </a:pPr>
            <a:r>
              <a:rPr lang="en-US" sz="1000"/>
              <a:t>    "id" serial NOT NULL PRIMARY KEY,</a:t>
            </a:r>
          </a:p>
          <a:p>
            <a:pPr marL="173736" indent="-173736">
              <a:spcBef>
                <a:spcPts val="600"/>
              </a:spcBef>
              <a:buClr>
                <a:srgbClr val="223366"/>
              </a:buClr>
              <a:buFont typeface="Arial" panose="020B0604020202020204" pitchFamily="34" charset="0"/>
              <a:buChar char="•"/>
            </a:pPr>
            <a:r>
              <a:rPr lang="en-US" sz="1000"/>
              <a:t>    "</a:t>
            </a:r>
            <a:r>
              <a:rPr lang="en-US" sz="1000" err="1"/>
              <a:t>question_text</a:t>
            </a:r>
            <a:r>
              <a:rPr lang="en-US" sz="1000"/>
              <a:t>" varchar(200) NOT NULL,</a:t>
            </a:r>
          </a:p>
          <a:p>
            <a:pPr marL="173736" indent="-173736">
              <a:spcBef>
                <a:spcPts val="600"/>
              </a:spcBef>
              <a:buClr>
                <a:srgbClr val="223366"/>
              </a:buClr>
              <a:buFont typeface="Arial" panose="020B0604020202020204" pitchFamily="34" charset="0"/>
              <a:buChar char="•"/>
            </a:pPr>
            <a:r>
              <a:rPr lang="en-US" sz="1000"/>
              <a:t>    "</a:t>
            </a:r>
            <a:r>
              <a:rPr lang="en-US" sz="1000" err="1"/>
              <a:t>pub_date</a:t>
            </a:r>
            <a:r>
              <a:rPr lang="en-US" sz="1000"/>
              <a:t>" timestamp with time zone NOT NULL</a:t>
            </a:r>
          </a:p>
          <a:p>
            <a:pPr marL="173736" indent="-173736">
              <a:spcBef>
                <a:spcPts val="600"/>
              </a:spcBef>
              <a:buClr>
                <a:srgbClr val="223366"/>
              </a:buClr>
              <a:buFont typeface="Arial" panose="020B0604020202020204" pitchFamily="34" charset="0"/>
              <a:buChar char="•"/>
            </a:pPr>
            <a:r>
              <a:rPr lang="en-US" sz="1000"/>
              <a:t>);</a:t>
            </a:r>
          </a:p>
          <a:p>
            <a:pPr marL="173736" indent="-173736">
              <a:spcBef>
                <a:spcPts val="600"/>
              </a:spcBef>
              <a:buClr>
                <a:srgbClr val="223366"/>
              </a:buClr>
              <a:buFont typeface="Arial" panose="020B0604020202020204" pitchFamily="34" charset="0"/>
              <a:buChar char="•"/>
            </a:pPr>
            <a:r>
              <a:rPr lang="en-US" sz="1000"/>
              <a:t>-- Create model Choice</a:t>
            </a:r>
          </a:p>
          <a:p>
            <a:pPr marL="173736" indent="-173736">
              <a:spcBef>
                <a:spcPts val="600"/>
              </a:spcBef>
              <a:buClr>
                <a:srgbClr val="223366"/>
              </a:buClr>
              <a:buFont typeface="Arial" panose="020B0604020202020204" pitchFamily="34" charset="0"/>
              <a:buChar char="•"/>
            </a:pPr>
            <a:r>
              <a:rPr lang="en-US" sz="1000"/>
              <a:t>CREATE TABLE "</a:t>
            </a:r>
            <a:r>
              <a:rPr lang="en-US" sz="1000" err="1"/>
              <a:t>polls_choice</a:t>
            </a:r>
            <a:r>
              <a:rPr lang="en-US" sz="1000"/>
              <a:t>" (</a:t>
            </a:r>
          </a:p>
          <a:p>
            <a:pPr marL="173736" indent="-173736">
              <a:spcBef>
                <a:spcPts val="600"/>
              </a:spcBef>
              <a:buClr>
                <a:srgbClr val="223366"/>
              </a:buClr>
              <a:buFont typeface="Arial" panose="020B0604020202020204" pitchFamily="34" charset="0"/>
              <a:buChar char="•"/>
            </a:pPr>
            <a:r>
              <a:rPr lang="en-US" sz="1000"/>
              <a:t>    "id" serial NOT NULL PRIMARY KEY,</a:t>
            </a:r>
          </a:p>
          <a:p>
            <a:pPr marL="173736" indent="-173736">
              <a:spcBef>
                <a:spcPts val="600"/>
              </a:spcBef>
              <a:buClr>
                <a:srgbClr val="223366"/>
              </a:buClr>
              <a:buFont typeface="Arial" panose="020B0604020202020204" pitchFamily="34" charset="0"/>
              <a:buChar char="•"/>
            </a:pPr>
            <a:r>
              <a:rPr lang="en-US" sz="1000"/>
              <a:t>    "</a:t>
            </a:r>
            <a:r>
              <a:rPr lang="en-US" sz="1000" err="1"/>
              <a:t>choice_text</a:t>
            </a:r>
            <a:r>
              <a:rPr lang="en-US" sz="1000"/>
              <a:t>" varchar(200) NOT NULL,</a:t>
            </a:r>
          </a:p>
          <a:p>
            <a:pPr marL="173736" indent="-173736">
              <a:spcBef>
                <a:spcPts val="600"/>
              </a:spcBef>
              <a:buClr>
                <a:srgbClr val="223366"/>
              </a:buClr>
              <a:buFont typeface="Arial" panose="020B0604020202020204" pitchFamily="34" charset="0"/>
              <a:buChar char="•"/>
            </a:pPr>
            <a:r>
              <a:rPr lang="en-US" sz="1000"/>
              <a:t>    "votes" integer NOT NULL,</a:t>
            </a:r>
          </a:p>
          <a:p>
            <a:pPr marL="173736" indent="-173736">
              <a:spcBef>
                <a:spcPts val="600"/>
              </a:spcBef>
              <a:buClr>
                <a:srgbClr val="223366"/>
              </a:buClr>
              <a:buFont typeface="Arial" panose="020B0604020202020204" pitchFamily="34" charset="0"/>
              <a:buChar char="•"/>
            </a:pPr>
            <a:r>
              <a:rPr lang="en-US" sz="1000"/>
              <a:t>    "</a:t>
            </a:r>
            <a:r>
              <a:rPr lang="en-US" sz="1000" err="1"/>
              <a:t>question_id</a:t>
            </a:r>
            <a:r>
              <a:rPr lang="en-US" sz="1000"/>
              <a:t>" integer NOT NULL</a:t>
            </a:r>
          </a:p>
          <a:p>
            <a:pPr marL="173736" indent="-173736">
              <a:spcBef>
                <a:spcPts val="600"/>
              </a:spcBef>
              <a:buClr>
                <a:srgbClr val="223366"/>
              </a:buClr>
              <a:buFont typeface="Arial" panose="020B0604020202020204" pitchFamily="34" charset="0"/>
              <a:buChar char="•"/>
            </a:pPr>
            <a:r>
              <a:rPr lang="en-US" sz="1000"/>
              <a:t>);</a:t>
            </a:r>
          </a:p>
        </p:txBody>
      </p:sp>
    </p:spTree>
    <p:extLst>
      <p:ext uri="{BB962C8B-B14F-4D97-AF65-F5344CB8AC3E}">
        <p14:creationId xmlns:p14="http://schemas.microsoft.com/office/powerpoint/2010/main" val="307976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Introduction</a:t>
            </a:r>
            <a:endParaRPr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8846" y="992028"/>
            <a:ext cx="4315923" cy="2940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13163"/>
              </a:buClr>
            </a:pPr>
            <a:r>
              <a:rPr lang="en-US"/>
              <a:t>Django is a free and open-source web framework written in Python that follows the Model-View-Template (MVT) architectural pattern. It was created to simplify and expedite the process of building web applications by providing a robust set of tools and </a:t>
            </a:r>
            <a:r>
              <a:rPr lang="en-US" err="1"/>
              <a:t>conventionsDjango</a:t>
            </a:r>
            <a:r>
              <a:rPr lang="en-US"/>
              <a:t> provides a high-level and clean design, which allows developers to focus on the application's functionality without getting bogged down by low-level implementation details. It comes with a collection of built-in features that handle common tasks such as URL routing, database management, authentication, security, and more.</a:t>
            </a:r>
          </a:p>
        </p:txBody>
      </p:sp>
      <p:pic>
        <p:nvPicPr>
          <p:cNvPr id="6" name="Picture 5" descr="A light bulb with a lightbulb&#10;&#10;Description automatically generated">
            <a:extLst>
              <a:ext uri="{FF2B5EF4-FFF2-40B4-BE49-F238E27FC236}">
                <a16:creationId xmlns:a16="http://schemas.microsoft.com/office/drawing/2014/main" id="{7406B767-31AF-62E9-0397-614947EC48DA}"/>
              </a:ext>
            </a:extLst>
          </p:cNvPr>
          <p:cNvPicPr>
            <a:picLocks noChangeAspect="1"/>
          </p:cNvPicPr>
          <p:nvPr/>
        </p:nvPicPr>
        <p:blipFill>
          <a:blip r:embed="rId3"/>
          <a:stretch>
            <a:fillRect/>
          </a:stretch>
        </p:blipFill>
        <p:spPr>
          <a:xfrm>
            <a:off x="5439124" y="965839"/>
            <a:ext cx="3373105" cy="3373105"/>
          </a:xfrm>
          <a:prstGeom prst="rect">
            <a:avLst/>
          </a:prstGeom>
        </p:spPr>
      </p:pic>
    </p:spTree>
    <p:extLst>
      <p:ext uri="{BB962C8B-B14F-4D97-AF65-F5344CB8AC3E}">
        <p14:creationId xmlns:p14="http://schemas.microsoft.com/office/powerpoint/2010/main" val="304216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335291"/>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ALTER TABLE "</a:t>
            </a:r>
            <a:r>
              <a:rPr lang="en-US" err="1"/>
              <a:t>polls_choice</a:t>
            </a:r>
            <a:r>
              <a:rPr lang="en-US"/>
              <a:t>"</a:t>
            </a:r>
          </a:p>
          <a:p>
            <a:pPr>
              <a:spcBef>
                <a:spcPts val="600"/>
              </a:spcBef>
              <a:buClr>
                <a:srgbClr val="223366"/>
              </a:buClr>
            </a:pPr>
            <a:r>
              <a:rPr lang="en-US"/>
              <a:t>  ADD CONSTRAINT "polls_choice_question_id_c5b4b260_fk_polls_question_id"</a:t>
            </a:r>
          </a:p>
          <a:p>
            <a:pPr>
              <a:spcBef>
                <a:spcPts val="600"/>
              </a:spcBef>
              <a:buClr>
                <a:srgbClr val="223366"/>
              </a:buClr>
            </a:pPr>
            <a:r>
              <a:rPr lang="en-US"/>
              <a:t>    FOREIGN KEY ("</a:t>
            </a:r>
            <a:r>
              <a:rPr lang="en-US" err="1"/>
              <a:t>question_id</a:t>
            </a:r>
            <a:r>
              <a:rPr lang="en-US"/>
              <a:t>")</a:t>
            </a:r>
          </a:p>
          <a:p>
            <a:pPr>
              <a:spcBef>
                <a:spcPts val="600"/>
              </a:spcBef>
              <a:buClr>
                <a:srgbClr val="223366"/>
              </a:buClr>
            </a:pPr>
            <a:r>
              <a:rPr lang="en-US"/>
              <a:t>    REFERENCES "</a:t>
            </a:r>
            <a:r>
              <a:rPr lang="en-US" err="1"/>
              <a:t>polls_question</a:t>
            </a:r>
            <a:r>
              <a:rPr lang="en-US"/>
              <a:t>" ("id")</a:t>
            </a:r>
          </a:p>
          <a:p>
            <a:pPr>
              <a:spcBef>
                <a:spcPts val="600"/>
              </a:spcBef>
              <a:buClr>
                <a:srgbClr val="223366"/>
              </a:buClr>
            </a:pPr>
            <a:r>
              <a:rPr lang="en-US"/>
              <a:t>    DEFERRABLE INITIALLY DEFERRED;</a:t>
            </a:r>
          </a:p>
          <a:p>
            <a:pPr>
              <a:spcBef>
                <a:spcPts val="600"/>
              </a:spcBef>
              <a:buClr>
                <a:srgbClr val="223366"/>
              </a:buClr>
            </a:pPr>
            <a:r>
              <a:rPr lang="en-US"/>
              <a:t>CREATE INDEX "polls_choice_question_id_c5b4b260" ON "</a:t>
            </a:r>
            <a:r>
              <a:rPr lang="en-US" err="1"/>
              <a:t>polls_choice</a:t>
            </a:r>
            <a:r>
              <a:rPr lang="en-US"/>
              <a:t>" ("</a:t>
            </a:r>
            <a:r>
              <a:rPr lang="en-US" err="1"/>
              <a:t>question_id</a:t>
            </a:r>
            <a:r>
              <a:rPr lang="en-US"/>
              <a:t>");</a:t>
            </a:r>
          </a:p>
          <a:p>
            <a:pPr>
              <a:spcBef>
                <a:spcPts val="600"/>
              </a:spcBef>
              <a:buClr>
                <a:srgbClr val="223366"/>
              </a:buClr>
            </a:pPr>
            <a:endParaRPr lang="en-US"/>
          </a:p>
          <a:p>
            <a:pPr>
              <a:spcBef>
                <a:spcPts val="600"/>
              </a:spcBef>
              <a:buClr>
                <a:srgbClr val="223366"/>
              </a:buClr>
            </a:pPr>
            <a:r>
              <a:rPr lang="en-US"/>
              <a:t>COMMIT;</a:t>
            </a:r>
          </a:p>
          <a:p>
            <a:pPr>
              <a:spcBef>
                <a:spcPts val="600"/>
              </a:spcBef>
              <a:buClr>
                <a:srgbClr val="223366"/>
              </a:buClr>
            </a:pPr>
            <a:endParaRPr lang="en-US"/>
          </a:p>
        </p:txBody>
      </p:sp>
    </p:spTree>
    <p:extLst>
      <p:ext uri="{BB962C8B-B14F-4D97-AF65-F5344CB8AC3E}">
        <p14:creationId xmlns:p14="http://schemas.microsoft.com/office/powerpoint/2010/main" val="1526497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Activating models-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93628" y="1550639"/>
            <a:ext cx="8392487" cy="17958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Note the following:</a:t>
            </a:r>
          </a:p>
          <a:p>
            <a:pPr>
              <a:spcBef>
                <a:spcPts val="600"/>
              </a:spcBef>
              <a:buClr>
                <a:srgbClr val="223366"/>
              </a:buClr>
            </a:pPr>
            <a:r>
              <a:rPr lang="en-US"/>
              <a:t>The exact output will vary depending on the database you are using. The example above is generated for PostgreSQL.</a:t>
            </a:r>
          </a:p>
          <a:p>
            <a:pPr>
              <a:spcBef>
                <a:spcPts val="600"/>
              </a:spcBef>
              <a:buClr>
                <a:srgbClr val="223366"/>
              </a:buClr>
            </a:pPr>
            <a:r>
              <a:rPr lang="en-US"/>
              <a:t>Table names are automatically generated by combining the name of the app (polls) and the lowercase name of the model – question and choice. (You can override this behavior.)</a:t>
            </a:r>
          </a:p>
          <a:p>
            <a:pPr>
              <a:spcBef>
                <a:spcPts val="600"/>
              </a:spcBef>
              <a:buClr>
                <a:srgbClr val="223366"/>
              </a:buClr>
            </a:pPr>
            <a:r>
              <a:rPr lang="en-US"/>
              <a:t>Primary keys (IDs) are added automatically. (You can override this, too.)</a:t>
            </a:r>
          </a:p>
          <a:p>
            <a:pPr>
              <a:spcBef>
                <a:spcPts val="600"/>
              </a:spcBef>
              <a:buClr>
                <a:srgbClr val="223366"/>
              </a:buClr>
            </a:pPr>
            <a:r>
              <a:rPr lang="en-US"/>
              <a:t>By convention, Django appends "_id" to the foreign key field name. (Yes, you can override this, as well.)</a:t>
            </a:r>
          </a:p>
          <a:p>
            <a:pPr>
              <a:spcBef>
                <a:spcPts val="600"/>
              </a:spcBef>
              <a:buClr>
                <a:srgbClr val="223366"/>
              </a:buClr>
            </a:pPr>
            <a:r>
              <a:rPr lang="en-US"/>
              <a:t>The foreign key relationship is made explicit by a FOREIGN KEY constraint. Don’t worry about the DEFERRABLE parts; it’s telling PostgreSQL to not enforce the foreign key until the end of the transaction.</a:t>
            </a:r>
          </a:p>
          <a:p>
            <a:pPr>
              <a:spcBef>
                <a:spcPts val="600"/>
              </a:spcBef>
              <a:buClr>
                <a:srgbClr val="223366"/>
              </a:buClr>
            </a:pPr>
            <a:endParaRPr lang="en-US"/>
          </a:p>
        </p:txBody>
      </p:sp>
    </p:spTree>
    <p:extLst>
      <p:ext uri="{BB962C8B-B14F-4D97-AF65-F5344CB8AC3E}">
        <p14:creationId xmlns:p14="http://schemas.microsoft.com/office/powerpoint/2010/main" val="2963504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Migrating the models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rgbClr val="223366"/>
              </a:buClr>
              <a:buFont typeface="Arial" panose="020B0604020202020204" pitchFamily="34" charset="0"/>
              <a:buChar char="•"/>
            </a:pPr>
            <a:r>
              <a:rPr lang="en-US" sz="1300"/>
              <a:t>Now, run migrate again to create those model tables in your database:</a:t>
            </a:r>
          </a:p>
          <a:p>
            <a:pPr>
              <a:spcBef>
                <a:spcPts val="600"/>
              </a:spcBef>
              <a:buClr>
                <a:srgbClr val="223366"/>
              </a:buClr>
            </a:pPr>
            <a:r>
              <a:rPr lang="en-US" sz="1300"/>
              <a:t>       &gt; python manage.py migrate </a:t>
            </a:r>
          </a:p>
          <a:p>
            <a:pPr marL="285750" indent="-285750">
              <a:spcBef>
                <a:spcPts val="600"/>
              </a:spcBef>
              <a:buClr>
                <a:srgbClr val="223366"/>
              </a:buClr>
              <a:buFont typeface="Arial" panose="020B0604020202020204" pitchFamily="34" charset="0"/>
              <a:buChar char="•"/>
            </a:pPr>
            <a:r>
              <a:rPr lang="en-US" sz="1300"/>
              <a:t>It will show output like </a:t>
            </a:r>
          </a:p>
          <a:p>
            <a:pPr marL="457200">
              <a:spcBef>
                <a:spcPts val="600"/>
              </a:spcBef>
              <a:buClr>
                <a:srgbClr val="223366"/>
              </a:buClr>
            </a:pPr>
            <a:r>
              <a:rPr lang="en-US" sz="1300" err="1"/>
              <a:t>perations</a:t>
            </a:r>
            <a:r>
              <a:rPr lang="en-US" sz="1300"/>
              <a:t> to perform:</a:t>
            </a:r>
          </a:p>
          <a:p>
            <a:pPr marL="457200">
              <a:spcBef>
                <a:spcPts val="600"/>
              </a:spcBef>
              <a:buClr>
                <a:srgbClr val="223366"/>
              </a:buClr>
            </a:pPr>
            <a:r>
              <a:rPr lang="en-US" sz="1300"/>
              <a:t>  Apply all migrations: admin, auth, </a:t>
            </a:r>
            <a:r>
              <a:rPr lang="en-US" sz="1300" err="1"/>
              <a:t>contenttypes</a:t>
            </a:r>
            <a:r>
              <a:rPr lang="en-US" sz="1300"/>
              <a:t>, polls, sessions</a:t>
            </a:r>
          </a:p>
          <a:p>
            <a:pPr marL="457200">
              <a:spcBef>
                <a:spcPts val="600"/>
              </a:spcBef>
              <a:buClr>
                <a:srgbClr val="223366"/>
              </a:buClr>
            </a:pPr>
            <a:r>
              <a:rPr lang="en-US" sz="1300"/>
              <a:t>Running migrations:</a:t>
            </a:r>
          </a:p>
          <a:p>
            <a:pPr marL="457200">
              <a:spcBef>
                <a:spcPts val="600"/>
              </a:spcBef>
              <a:buClr>
                <a:srgbClr val="223366"/>
              </a:buClr>
            </a:pPr>
            <a:r>
              <a:rPr lang="en-US" sz="1300"/>
              <a:t>  Rendering model states... DONE</a:t>
            </a:r>
          </a:p>
          <a:p>
            <a:pPr marL="457200">
              <a:spcBef>
                <a:spcPts val="600"/>
              </a:spcBef>
              <a:buClr>
                <a:srgbClr val="223366"/>
              </a:buClr>
            </a:pPr>
            <a:r>
              <a:rPr lang="en-US" sz="1300"/>
              <a:t>  Applying polls.0001_initial... OK</a:t>
            </a:r>
          </a:p>
          <a:p>
            <a:pPr>
              <a:spcBef>
                <a:spcPts val="600"/>
              </a:spcBef>
              <a:buClr>
                <a:srgbClr val="223366"/>
              </a:buClr>
            </a:pPr>
            <a:endParaRPr lang="en-US" sz="1300"/>
          </a:p>
          <a:p>
            <a:pPr>
              <a:spcBef>
                <a:spcPts val="600"/>
              </a:spcBef>
            </a:pPr>
            <a:r>
              <a:rPr lang="en-US" sz="1300"/>
              <a:t>The migrate command takes all the migrations that haven’t been applied (Django tracks which ones are applied using a special table in your database called </a:t>
            </a:r>
            <a:r>
              <a:rPr lang="en-US" sz="1300" err="1"/>
              <a:t>django_migrations</a:t>
            </a:r>
            <a:r>
              <a:rPr lang="en-US" sz="1300"/>
              <a:t>) and runs them against your database - essentially, synchronizing the changes you made to your models with the schema in the database.</a:t>
            </a:r>
            <a:endParaRPr lang="en-US"/>
          </a:p>
          <a:p>
            <a:pPr>
              <a:spcBef>
                <a:spcPts val="600"/>
              </a:spcBef>
              <a:buClr>
                <a:srgbClr val="223366"/>
              </a:buClr>
            </a:pPr>
            <a:endParaRPr lang="en-US" sz="1300"/>
          </a:p>
        </p:txBody>
      </p:sp>
      <p:sp>
        <p:nvSpPr>
          <p:cNvPr id="4" name="Rectangle: Rounded Corners 3">
            <a:extLst>
              <a:ext uri="{FF2B5EF4-FFF2-40B4-BE49-F238E27FC236}">
                <a16:creationId xmlns:a16="http://schemas.microsoft.com/office/drawing/2014/main" id="{7F53B412-E237-4284-2948-14003923A4F5}"/>
              </a:ext>
            </a:extLst>
          </p:cNvPr>
          <p:cNvSpPr/>
          <p:nvPr/>
        </p:nvSpPr>
        <p:spPr>
          <a:xfrm>
            <a:off x="557561" y="2117156"/>
            <a:ext cx="5229780" cy="1393903"/>
          </a:xfrm>
          <a:prstGeom prst="roundRect">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8956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rgbClr val="223366"/>
              </a:buClr>
              <a:buFont typeface="Arial" panose="020B0604020202020204" pitchFamily="34" charset="0"/>
              <a:buChar char="•"/>
            </a:pPr>
            <a:r>
              <a:rPr lang="en-US"/>
              <a:t>Now, let’s hop into the interactive Python shell and play around with the free API Django gives you. To invoke the Python shell, use this command:</a:t>
            </a:r>
          </a:p>
          <a:p>
            <a:pPr>
              <a:spcBef>
                <a:spcPts val="600"/>
              </a:spcBef>
              <a:buClr>
                <a:srgbClr val="223366"/>
              </a:buClr>
            </a:pPr>
            <a:r>
              <a:rPr lang="en-US"/>
              <a:t>      &gt;python manage.py shell</a:t>
            </a:r>
          </a:p>
          <a:p>
            <a:pPr marL="285750" indent="-285750">
              <a:spcBef>
                <a:spcPts val="600"/>
              </a:spcBef>
              <a:buClr>
                <a:srgbClr val="223366"/>
              </a:buClr>
              <a:buFont typeface="Arial" panose="020B0604020202020204" pitchFamily="34" charset="0"/>
              <a:buChar char="•"/>
            </a:pPr>
            <a:r>
              <a:rPr lang="en-US"/>
              <a:t>We’re using this instead of simply typing “python”, because manage.py sets the DJANGO_SETTINGS_MODULE environment variable, which gives Django the Python import path to your mysite/settings.py file.</a:t>
            </a:r>
          </a:p>
          <a:p>
            <a:pPr marL="285750" indent="-285750">
              <a:spcBef>
                <a:spcPts val="600"/>
              </a:spcBef>
              <a:buClr>
                <a:srgbClr val="223366"/>
              </a:buClr>
              <a:buFont typeface="Arial" panose="020B0604020202020204" pitchFamily="34" charset="0"/>
              <a:buChar char="•"/>
            </a:pPr>
            <a:r>
              <a:rPr lang="en-US"/>
              <a:t>Once you’re in the shell, explore the database API:</a:t>
            </a:r>
          </a:p>
          <a:p>
            <a:pPr>
              <a:spcBef>
                <a:spcPts val="600"/>
              </a:spcBef>
              <a:buClr>
                <a:srgbClr val="223366"/>
              </a:buClr>
            </a:pPr>
            <a:r>
              <a:rPr lang="en-US"/>
              <a:t>      &gt;&gt;&gt; from </a:t>
            </a:r>
            <a:r>
              <a:rPr lang="en-US" err="1"/>
              <a:t>polls.models</a:t>
            </a:r>
            <a:r>
              <a:rPr lang="en-US"/>
              <a:t> import Choice, Question  # Import the model classes we just wrote.</a:t>
            </a:r>
          </a:p>
          <a:p>
            <a:pPr>
              <a:spcBef>
                <a:spcPts val="600"/>
              </a:spcBef>
              <a:buClr>
                <a:srgbClr val="223366"/>
              </a:buClr>
            </a:pPr>
            <a:r>
              <a:rPr lang="en-US"/>
              <a:t>      # No questions are in the system yet.</a:t>
            </a:r>
          </a:p>
          <a:p>
            <a:pPr>
              <a:spcBef>
                <a:spcPts val="600"/>
              </a:spcBef>
              <a:buClr>
                <a:srgbClr val="223366"/>
              </a:buClr>
            </a:pPr>
            <a:r>
              <a:rPr lang="en-US"/>
              <a:t>      &gt;&gt;&gt; </a:t>
            </a:r>
            <a:r>
              <a:rPr lang="en-US" err="1"/>
              <a:t>Question.objects.all</a:t>
            </a:r>
            <a:r>
              <a:rPr lang="en-US"/>
              <a:t>()</a:t>
            </a:r>
          </a:p>
          <a:p>
            <a:pPr>
              <a:spcBef>
                <a:spcPts val="600"/>
              </a:spcBef>
              <a:buClr>
                <a:srgbClr val="223366"/>
              </a:buClr>
            </a:pPr>
            <a:r>
              <a:rPr lang="en-US"/>
              <a:t>      &lt;</a:t>
            </a:r>
            <a:r>
              <a:rPr lang="en-US" err="1"/>
              <a:t>QuerySet</a:t>
            </a:r>
            <a:r>
              <a:rPr lang="en-US"/>
              <a:t> []&gt;</a:t>
            </a:r>
          </a:p>
        </p:txBody>
      </p:sp>
    </p:spTree>
    <p:extLst>
      <p:ext uri="{BB962C8B-B14F-4D97-AF65-F5344CB8AC3E}">
        <p14:creationId xmlns:p14="http://schemas.microsoft.com/office/powerpoint/2010/main" val="3722299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rgbClr val="223366"/>
              </a:buClr>
              <a:buFont typeface="Arial" panose="020B0604020202020204" pitchFamily="34" charset="0"/>
              <a:buChar char="•"/>
            </a:pPr>
            <a:r>
              <a:rPr lang="en-US"/>
              <a:t>Once you’re in the shell, explore the database API:</a:t>
            </a:r>
          </a:p>
          <a:p>
            <a:pPr>
              <a:spcBef>
                <a:spcPts val="600"/>
              </a:spcBef>
              <a:buClr>
                <a:srgbClr val="223366"/>
              </a:buClr>
            </a:pPr>
            <a:r>
              <a:rPr lang="en-US"/>
              <a:t> Create a new Question.</a:t>
            </a:r>
          </a:p>
          <a:p>
            <a:pPr>
              <a:spcBef>
                <a:spcPts val="600"/>
              </a:spcBef>
              <a:buClr>
                <a:srgbClr val="223366"/>
              </a:buClr>
            </a:pPr>
            <a:r>
              <a:rPr lang="en-US"/>
              <a:t># Support for time zones is enabled in the default settings file, so</a:t>
            </a:r>
          </a:p>
          <a:p>
            <a:pPr>
              <a:spcBef>
                <a:spcPts val="600"/>
              </a:spcBef>
              <a:buClr>
                <a:srgbClr val="223366"/>
              </a:buClr>
            </a:pPr>
            <a:r>
              <a:rPr lang="en-US"/>
              <a:t># Django expects a datetime with </a:t>
            </a:r>
            <a:r>
              <a:rPr lang="en-US" err="1"/>
              <a:t>tzinfo</a:t>
            </a:r>
            <a:r>
              <a:rPr lang="en-US"/>
              <a:t> for </a:t>
            </a:r>
            <a:r>
              <a:rPr lang="en-US" err="1"/>
              <a:t>pub_date</a:t>
            </a:r>
            <a:r>
              <a:rPr lang="en-US"/>
              <a:t>. Use </a:t>
            </a:r>
            <a:r>
              <a:rPr lang="en-US" err="1"/>
              <a:t>timezone.now</a:t>
            </a:r>
            <a:r>
              <a:rPr lang="en-US"/>
              <a:t>()</a:t>
            </a:r>
          </a:p>
          <a:p>
            <a:pPr>
              <a:spcBef>
                <a:spcPts val="600"/>
              </a:spcBef>
              <a:buClr>
                <a:srgbClr val="223366"/>
              </a:buClr>
            </a:pPr>
            <a:r>
              <a:rPr lang="en-US"/>
              <a:t># instead of </a:t>
            </a:r>
            <a:r>
              <a:rPr lang="en-US" err="1"/>
              <a:t>datetime.datetime.now</a:t>
            </a:r>
            <a:r>
              <a:rPr lang="en-US"/>
              <a:t>() and it will do the right thing.</a:t>
            </a:r>
          </a:p>
          <a:p>
            <a:pPr>
              <a:spcBef>
                <a:spcPts val="600"/>
              </a:spcBef>
              <a:buClr>
                <a:srgbClr val="223366"/>
              </a:buClr>
            </a:pPr>
            <a:r>
              <a:rPr lang="en-US"/>
              <a:t>&gt;&gt;&gt; from </a:t>
            </a:r>
            <a:r>
              <a:rPr lang="en-US" err="1"/>
              <a:t>django.utils</a:t>
            </a:r>
            <a:r>
              <a:rPr lang="en-US"/>
              <a:t> import </a:t>
            </a:r>
            <a:r>
              <a:rPr lang="en-US" err="1"/>
              <a:t>timezone</a:t>
            </a:r>
            <a:endParaRPr lang="en-US"/>
          </a:p>
          <a:p>
            <a:pPr>
              <a:spcBef>
                <a:spcPts val="600"/>
              </a:spcBef>
              <a:buClr>
                <a:srgbClr val="223366"/>
              </a:buClr>
            </a:pPr>
            <a:r>
              <a:rPr lang="en-US"/>
              <a:t>&gt;&gt;&gt; q = Question(</a:t>
            </a:r>
            <a:r>
              <a:rPr lang="en-US" err="1"/>
              <a:t>question_text</a:t>
            </a:r>
            <a:r>
              <a:rPr lang="en-US"/>
              <a:t>="What's new?", </a:t>
            </a:r>
            <a:r>
              <a:rPr lang="en-US" err="1"/>
              <a:t>pub_date</a:t>
            </a:r>
            <a:r>
              <a:rPr lang="en-US"/>
              <a:t>=</a:t>
            </a:r>
            <a:r>
              <a:rPr lang="en-US" err="1"/>
              <a:t>timezone.now</a:t>
            </a:r>
            <a:r>
              <a:rPr lang="en-US"/>
              <a:t>())</a:t>
            </a:r>
          </a:p>
          <a:p>
            <a:pPr>
              <a:spcBef>
                <a:spcPts val="600"/>
              </a:spcBef>
              <a:buClr>
                <a:srgbClr val="223366"/>
              </a:buClr>
            </a:pPr>
            <a:r>
              <a:rPr lang="en-US"/>
              <a:t># Save the object into the database. You have to call save() explicitly.</a:t>
            </a:r>
          </a:p>
          <a:p>
            <a:pPr>
              <a:spcBef>
                <a:spcPts val="600"/>
              </a:spcBef>
              <a:buClr>
                <a:srgbClr val="223366"/>
              </a:buClr>
            </a:pPr>
            <a:r>
              <a:rPr lang="en-US"/>
              <a:t>&gt;&gt;&gt; </a:t>
            </a:r>
            <a:r>
              <a:rPr lang="en-US" err="1"/>
              <a:t>q.save</a:t>
            </a:r>
            <a:r>
              <a:rPr lang="en-US"/>
              <a:t>()</a:t>
            </a:r>
          </a:p>
          <a:p>
            <a:pPr>
              <a:spcBef>
                <a:spcPts val="600"/>
              </a:spcBef>
              <a:buClr>
                <a:srgbClr val="223366"/>
              </a:buClr>
            </a:pPr>
            <a:r>
              <a:rPr lang="en-US"/>
              <a:t># Now it has an ID.</a:t>
            </a:r>
          </a:p>
          <a:p>
            <a:pPr>
              <a:spcBef>
                <a:spcPts val="600"/>
              </a:spcBef>
              <a:buClr>
                <a:srgbClr val="223366"/>
              </a:buClr>
            </a:pPr>
            <a:r>
              <a:rPr lang="en-US"/>
              <a:t>&gt;&gt;&gt; q.id</a:t>
            </a:r>
          </a:p>
          <a:p>
            <a:pPr>
              <a:spcBef>
                <a:spcPts val="600"/>
              </a:spcBef>
              <a:buClr>
                <a:srgbClr val="223366"/>
              </a:buClr>
            </a:pPr>
            <a:r>
              <a:rPr lang="en-US"/>
              <a:t>1</a:t>
            </a:r>
          </a:p>
          <a:p>
            <a:pPr marL="285750" indent="-285750">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1142247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rgbClr val="223366"/>
              </a:buClr>
              <a:buFont typeface="Arial" panose="020B0604020202020204" pitchFamily="34" charset="0"/>
              <a:buChar char="•"/>
            </a:pPr>
            <a:r>
              <a:rPr lang="en-US"/>
              <a:t>Once you’re in the shell, explore the database API:</a:t>
            </a:r>
          </a:p>
          <a:p>
            <a:pPr>
              <a:spcBef>
                <a:spcPts val="600"/>
              </a:spcBef>
              <a:buClr>
                <a:srgbClr val="223366"/>
              </a:buClr>
            </a:pPr>
            <a:r>
              <a:rPr lang="en-US"/>
              <a:t># Access model field values via Python attributes.</a:t>
            </a:r>
          </a:p>
          <a:p>
            <a:pPr>
              <a:spcBef>
                <a:spcPts val="600"/>
              </a:spcBef>
              <a:buClr>
                <a:srgbClr val="223366"/>
              </a:buClr>
            </a:pPr>
            <a:r>
              <a:rPr lang="en-US"/>
              <a:t>&gt;&gt;&gt; </a:t>
            </a:r>
            <a:r>
              <a:rPr lang="en-US" err="1"/>
              <a:t>q.question_text</a:t>
            </a:r>
            <a:endParaRPr lang="en-US"/>
          </a:p>
          <a:p>
            <a:pPr>
              <a:spcBef>
                <a:spcPts val="600"/>
              </a:spcBef>
              <a:buClr>
                <a:srgbClr val="223366"/>
              </a:buClr>
            </a:pPr>
            <a:r>
              <a:rPr lang="en-US"/>
              <a:t>"What's new?"</a:t>
            </a:r>
          </a:p>
          <a:p>
            <a:pPr>
              <a:spcBef>
                <a:spcPts val="600"/>
              </a:spcBef>
              <a:buClr>
                <a:srgbClr val="223366"/>
              </a:buClr>
            </a:pPr>
            <a:r>
              <a:rPr lang="en-US"/>
              <a:t>&gt;&gt;&gt; </a:t>
            </a:r>
            <a:r>
              <a:rPr lang="en-US" err="1"/>
              <a:t>q.pub_date</a:t>
            </a:r>
            <a:endParaRPr lang="en-US"/>
          </a:p>
          <a:p>
            <a:pPr>
              <a:spcBef>
                <a:spcPts val="600"/>
              </a:spcBef>
              <a:buClr>
                <a:srgbClr val="223366"/>
              </a:buClr>
            </a:pPr>
            <a:r>
              <a:rPr lang="en-US" err="1"/>
              <a:t>datetime.datetime</a:t>
            </a:r>
            <a:r>
              <a:rPr lang="en-US"/>
              <a:t>(2012, 2, 26, 13, 0, 0, 775217, </a:t>
            </a:r>
            <a:r>
              <a:rPr lang="en-US" err="1"/>
              <a:t>tzinfo</a:t>
            </a:r>
            <a:r>
              <a:rPr lang="en-US"/>
              <a:t>=&lt;UTC&gt;)</a:t>
            </a:r>
          </a:p>
          <a:p>
            <a:pPr>
              <a:spcBef>
                <a:spcPts val="600"/>
              </a:spcBef>
              <a:buClr>
                <a:srgbClr val="223366"/>
              </a:buClr>
            </a:pPr>
            <a:r>
              <a:rPr lang="en-US"/>
              <a:t># Change values by changing the attributes, then calling save().</a:t>
            </a:r>
          </a:p>
          <a:p>
            <a:pPr>
              <a:spcBef>
                <a:spcPts val="600"/>
              </a:spcBef>
              <a:buClr>
                <a:srgbClr val="223366"/>
              </a:buClr>
            </a:pPr>
            <a:r>
              <a:rPr lang="en-US"/>
              <a:t>&gt;&gt;&gt; </a:t>
            </a:r>
            <a:r>
              <a:rPr lang="en-US" err="1"/>
              <a:t>q.question_text</a:t>
            </a:r>
            <a:r>
              <a:rPr lang="en-US"/>
              <a:t> = "What's up?"</a:t>
            </a:r>
          </a:p>
          <a:p>
            <a:pPr>
              <a:spcBef>
                <a:spcPts val="600"/>
              </a:spcBef>
              <a:buClr>
                <a:srgbClr val="223366"/>
              </a:buClr>
            </a:pPr>
            <a:r>
              <a:rPr lang="en-US"/>
              <a:t>&gt;&gt;&gt; </a:t>
            </a:r>
            <a:r>
              <a:rPr lang="en-US" err="1"/>
              <a:t>q.save</a:t>
            </a:r>
            <a:r>
              <a:rPr lang="en-US"/>
              <a:t>()</a:t>
            </a:r>
          </a:p>
          <a:p>
            <a:pPr>
              <a:spcBef>
                <a:spcPts val="600"/>
              </a:spcBef>
              <a:buClr>
                <a:srgbClr val="223366"/>
              </a:buClr>
            </a:pPr>
            <a:r>
              <a:rPr lang="en-US"/>
              <a:t># </a:t>
            </a:r>
            <a:r>
              <a:rPr lang="en-US" err="1"/>
              <a:t>objects.all</a:t>
            </a:r>
            <a:r>
              <a:rPr lang="en-US"/>
              <a:t>() displays all the questions in the database.</a:t>
            </a:r>
          </a:p>
          <a:p>
            <a:pPr>
              <a:spcBef>
                <a:spcPts val="600"/>
              </a:spcBef>
              <a:buClr>
                <a:srgbClr val="223366"/>
              </a:buClr>
            </a:pPr>
            <a:r>
              <a:rPr lang="en-US"/>
              <a:t>&gt;&gt;&gt; </a:t>
            </a:r>
            <a:r>
              <a:rPr lang="en-US" err="1"/>
              <a:t>Question.objects.all</a:t>
            </a:r>
            <a:r>
              <a:rPr lang="en-US"/>
              <a:t>()</a:t>
            </a:r>
          </a:p>
          <a:p>
            <a:pPr>
              <a:spcBef>
                <a:spcPts val="600"/>
              </a:spcBef>
              <a:buClr>
                <a:srgbClr val="223366"/>
              </a:buClr>
            </a:pPr>
            <a:r>
              <a:rPr lang="en-US"/>
              <a:t>&lt;</a:t>
            </a:r>
            <a:r>
              <a:rPr lang="en-US" err="1"/>
              <a:t>QuerySet</a:t>
            </a:r>
            <a:r>
              <a:rPr lang="en-US"/>
              <a:t> [&lt;Question: Question object (1)&gt;]&gt;</a:t>
            </a:r>
          </a:p>
          <a:p>
            <a:pPr marL="285750" indent="-285750">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4224679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Bef>
                <a:spcPts val="600"/>
              </a:spcBef>
              <a:buClr>
                <a:srgbClr val="223366"/>
              </a:buClr>
              <a:buFont typeface="Arial" panose="020B0604020202020204" pitchFamily="34" charset="0"/>
              <a:buChar char="•"/>
            </a:pPr>
            <a:r>
              <a:rPr lang="en-US"/>
              <a:t>Wait a minute. &lt;Question: Question object (1)&gt; isn’t a helpful representation of this object. Let’s fix that by editing the Question model (in the polls/models.py file) and adding a __str__() method to both Question and Choice:</a:t>
            </a:r>
          </a:p>
          <a:p>
            <a:pPr marL="548640">
              <a:spcBef>
                <a:spcPts val="600"/>
              </a:spcBef>
              <a:buClr>
                <a:srgbClr val="223366"/>
              </a:buClr>
            </a:pPr>
            <a:r>
              <a:rPr lang="en-US"/>
              <a:t>from </a:t>
            </a:r>
            <a:r>
              <a:rPr lang="en-US" err="1"/>
              <a:t>django.db</a:t>
            </a:r>
            <a:r>
              <a:rPr lang="en-US"/>
              <a:t> import models</a:t>
            </a:r>
          </a:p>
          <a:p>
            <a:pPr marL="548640">
              <a:spcBef>
                <a:spcPts val="600"/>
              </a:spcBef>
              <a:buClr>
                <a:srgbClr val="223366"/>
              </a:buClr>
            </a:pPr>
            <a:r>
              <a:rPr lang="en-US"/>
              <a:t>class Question(</a:t>
            </a:r>
            <a:r>
              <a:rPr lang="en-US" err="1"/>
              <a:t>models.Model</a:t>
            </a:r>
            <a:r>
              <a:rPr lang="en-US"/>
              <a:t>):</a:t>
            </a:r>
          </a:p>
          <a:p>
            <a:pPr marL="548640">
              <a:spcBef>
                <a:spcPts val="600"/>
              </a:spcBef>
              <a:buClr>
                <a:srgbClr val="223366"/>
              </a:buClr>
            </a:pPr>
            <a:r>
              <a:rPr lang="en-US"/>
              <a:t>    # ...</a:t>
            </a:r>
          </a:p>
          <a:p>
            <a:pPr marL="548640">
              <a:spcBef>
                <a:spcPts val="600"/>
              </a:spcBef>
              <a:buClr>
                <a:srgbClr val="223366"/>
              </a:buClr>
            </a:pPr>
            <a:r>
              <a:rPr lang="en-US"/>
              <a:t>    def __str__(self):</a:t>
            </a:r>
          </a:p>
          <a:p>
            <a:pPr marL="548640">
              <a:spcBef>
                <a:spcPts val="600"/>
              </a:spcBef>
              <a:buClr>
                <a:srgbClr val="223366"/>
              </a:buClr>
            </a:pPr>
            <a:r>
              <a:rPr lang="en-US"/>
              <a:t>        return </a:t>
            </a:r>
            <a:r>
              <a:rPr lang="en-US" err="1"/>
              <a:t>self.question_text</a:t>
            </a:r>
            <a:endParaRPr lang="en-US"/>
          </a:p>
          <a:p>
            <a:pPr marL="548640">
              <a:spcBef>
                <a:spcPts val="600"/>
              </a:spcBef>
              <a:buClr>
                <a:srgbClr val="223366"/>
              </a:buClr>
            </a:pPr>
            <a:r>
              <a:rPr lang="en-US"/>
              <a:t>class Choice(</a:t>
            </a:r>
            <a:r>
              <a:rPr lang="en-US" err="1"/>
              <a:t>models.Model</a:t>
            </a:r>
            <a:r>
              <a:rPr lang="en-US"/>
              <a:t>):</a:t>
            </a:r>
          </a:p>
          <a:p>
            <a:pPr marL="548640">
              <a:spcBef>
                <a:spcPts val="600"/>
              </a:spcBef>
              <a:buClr>
                <a:srgbClr val="223366"/>
              </a:buClr>
            </a:pPr>
            <a:r>
              <a:rPr lang="en-US"/>
              <a:t>    # ...</a:t>
            </a:r>
          </a:p>
          <a:p>
            <a:pPr marL="548640">
              <a:spcBef>
                <a:spcPts val="600"/>
              </a:spcBef>
              <a:buClr>
                <a:srgbClr val="223366"/>
              </a:buClr>
            </a:pPr>
            <a:r>
              <a:rPr lang="en-US"/>
              <a:t>    def __str__(self):</a:t>
            </a:r>
          </a:p>
          <a:p>
            <a:pPr marL="548640">
              <a:spcBef>
                <a:spcPts val="600"/>
              </a:spcBef>
              <a:buClr>
                <a:srgbClr val="223366"/>
              </a:buClr>
            </a:pPr>
            <a:r>
              <a:rPr lang="en-US"/>
              <a:t>        return </a:t>
            </a:r>
            <a:r>
              <a:rPr lang="en-US" err="1"/>
              <a:t>self.choice_text</a:t>
            </a:r>
            <a:endParaRPr lang="en-US"/>
          </a:p>
        </p:txBody>
      </p:sp>
      <p:sp>
        <p:nvSpPr>
          <p:cNvPr id="4" name="Rectangle 3">
            <a:extLst>
              <a:ext uri="{FF2B5EF4-FFF2-40B4-BE49-F238E27FC236}">
                <a16:creationId xmlns:a16="http://schemas.microsoft.com/office/drawing/2014/main" id="{D3459C86-D4C7-EA08-44E3-32AF8C209A0A}"/>
              </a:ext>
            </a:extLst>
          </p:cNvPr>
          <p:cNvSpPr/>
          <p:nvPr/>
        </p:nvSpPr>
        <p:spPr>
          <a:xfrm>
            <a:off x="635620" y="2118732"/>
            <a:ext cx="2988526" cy="269859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4411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It’s important to add __str__() methods to your models, not only for your own convenience when dealing with the interactive prompt, but also because objects’ representations are used throughout Django’s automatically-generated admin.</a:t>
            </a:r>
          </a:p>
          <a:p>
            <a:pPr marL="173736" indent="-173736">
              <a:spcBef>
                <a:spcPts val="600"/>
              </a:spcBef>
              <a:buClr>
                <a:srgbClr val="223366"/>
              </a:buClr>
              <a:buFont typeface="Arial" panose="020B0604020202020204" pitchFamily="34" charset="0"/>
              <a:buChar char="•"/>
            </a:pPr>
            <a:r>
              <a:rPr lang="en-US"/>
              <a:t>Let’s also add a custom method to this model: polls/models.py – </a:t>
            </a:r>
          </a:p>
          <a:p>
            <a:pPr marL="640080">
              <a:spcBef>
                <a:spcPts val="600"/>
              </a:spcBef>
              <a:buClr>
                <a:srgbClr val="223366"/>
              </a:buClr>
            </a:pPr>
            <a:r>
              <a:rPr lang="en-US"/>
              <a:t>import datetime</a:t>
            </a:r>
          </a:p>
          <a:p>
            <a:pPr marL="640080">
              <a:spcBef>
                <a:spcPts val="600"/>
              </a:spcBef>
              <a:buClr>
                <a:srgbClr val="223366"/>
              </a:buClr>
            </a:pPr>
            <a:r>
              <a:rPr lang="en-US"/>
              <a:t>from </a:t>
            </a:r>
            <a:r>
              <a:rPr lang="en-US" err="1"/>
              <a:t>django.db</a:t>
            </a:r>
            <a:r>
              <a:rPr lang="en-US"/>
              <a:t> import models</a:t>
            </a:r>
          </a:p>
          <a:p>
            <a:pPr marL="640080">
              <a:spcBef>
                <a:spcPts val="600"/>
              </a:spcBef>
              <a:buClr>
                <a:srgbClr val="223366"/>
              </a:buClr>
            </a:pPr>
            <a:r>
              <a:rPr lang="en-US"/>
              <a:t>from </a:t>
            </a:r>
            <a:r>
              <a:rPr lang="en-US" err="1"/>
              <a:t>django.utils</a:t>
            </a:r>
            <a:r>
              <a:rPr lang="en-US"/>
              <a:t> import </a:t>
            </a:r>
            <a:r>
              <a:rPr lang="en-US" err="1"/>
              <a:t>timezone</a:t>
            </a:r>
            <a:endParaRPr lang="en-US"/>
          </a:p>
          <a:p>
            <a:pPr marL="640080">
              <a:spcBef>
                <a:spcPts val="600"/>
              </a:spcBef>
              <a:buClr>
                <a:srgbClr val="223366"/>
              </a:buClr>
            </a:pPr>
            <a:r>
              <a:rPr lang="en-US"/>
              <a:t>class Question(</a:t>
            </a:r>
            <a:r>
              <a:rPr lang="en-US" err="1"/>
              <a:t>models.Model</a:t>
            </a:r>
            <a:r>
              <a:rPr lang="en-US"/>
              <a:t>):</a:t>
            </a:r>
          </a:p>
          <a:p>
            <a:pPr marL="640080">
              <a:spcBef>
                <a:spcPts val="600"/>
              </a:spcBef>
              <a:buClr>
                <a:srgbClr val="223366"/>
              </a:buClr>
            </a:pPr>
            <a:r>
              <a:rPr lang="en-US"/>
              <a:t>    # ...</a:t>
            </a:r>
          </a:p>
          <a:p>
            <a:pPr marL="640080">
              <a:spcBef>
                <a:spcPts val="600"/>
              </a:spcBef>
              <a:buClr>
                <a:srgbClr val="223366"/>
              </a:buClr>
            </a:pPr>
            <a:r>
              <a:rPr lang="en-US"/>
              <a:t>    def </a:t>
            </a:r>
            <a:r>
              <a:rPr lang="en-US" err="1"/>
              <a:t>was_published_recently</a:t>
            </a:r>
            <a:r>
              <a:rPr lang="en-US"/>
              <a:t>(self):</a:t>
            </a:r>
          </a:p>
          <a:p>
            <a:pPr marL="640080">
              <a:spcBef>
                <a:spcPts val="600"/>
              </a:spcBef>
              <a:buClr>
                <a:srgbClr val="223366"/>
              </a:buClr>
            </a:pPr>
            <a:r>
              <a:rPr lang="en-US"/>
              <a:t>        return </a:t>
            </a:r>
            <a:r>
              <a:rPr lang="en-US" err="1"/>
              <a:t>self.pub_date</a:t>
            </a:r>
            <a:r>
              <a:rPr lang="en-US"/>
              <a:t> &gt;= </a:t>
            </a:r>
            <a:r>
              <a:rPr lang="en-US" err="1"/>
              <a:t>timezone.now</a:t>
            </a:r>
            <a:r>
              <a:rPr lang="en-US"/>
              <a:t>() - </a:t>
            </a:r>
            <a:r>
              <a:rPr lang="en-US" err="1"/>
              <a:t>datetime.timedelta</a:t>
            </a:r>
            <a:r>
              <a:rPr lang="en-US"/>
              <a:t>(days=1)</a:t>
            </a:r>
          </a:p>
        </p:txBody>
      </p:sp>
      <p:sp>
        <p:nvSpPr>
          <p:cNvPr id="4" name="Rectangle 3">
            <a:extLst>
              <a:ext uri="{FF2B5EF4-FFF2-40B4-BE49-F238E27FC236}">
                <a16:creationId xmlns:a16="http://schemas.microsoft.com/office/drawing/2014/main" id="{D3459C86-D4C7-EA08-44E3-32AF8C209A0A}"/>
              </a:ext>
            </a:extLst>
          </p:cNvPr>
          <p:cNvSpPr/>
          <p:nvPr/>
        </p:nvSpPr>
        <p:spPr>
          <a:xfrm>
            <a:off x="769434" y="2408660"/>
            <a:ext cx="6200077" cy="220794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6771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Note the addition of import datetime and from </a:t>
            </a:r>
            <a:r>
              <a:rPr lang="en-US" err="1"/>
              <a:t>django.utils</a:t>
            </a:r>
            <a:r>
              <a:rPr lang="en-US"/>
              <a:t> import </a:t>
            </a:r>
            <a:r>
              <a:rPr lang="en-US" err="1"/>
              <a:t>timezone</a:t>
            </a:r>
            <a:r>
              <a:rPr lang="en-US"/>
              <a:t>, to reference Python’s standard datetime module and Django’s time-zone-related utilities in </a:t>
            </a:r>
            <a:r>
              <a:rPr lang="en-US" err="1"/>
              <a:t>django.utils.timezone</a:t>
            </a:r>
            <a:r>
              <a:rPr lang="en-US"/>
              <a:t>, respectively. If you aren’t familiar with time zone handling in Python, you can learn more in the time zone support docs.</a:t>
            </a:r>
          </a:p>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marL="548640">
              <a:spcBef>
                <a:spcPts val="600"/>
              </a:spcBef>
              <a:buClr>
                <a:srgbClr val="223366"/>
              </a:buClr>
            </a:pPr>
            <a:r>
              <a:rPr lang="en-US"/>
              <a:t>&gt;&gt;&gt; from </a:t>
            </a:r>
            <a:r>
              <a:rPr lang="en-US" err="1"/>
              <a:t>polls.models</a:t>
            </a:r>
            <a:r>
              <a:rPr lang="en-US"/>
              <a:t> import Choice, Question</a:t>
            </a:r>
          </a:p>
          <a:p>
            <a:pPr marL="548640">
              <a:spcBef>
                <a:spcPts val="600"/>
              </a:spcBef>
              <a:buClr>
                <a:srgbClr val="223366"/>
              </a:buClr>
            </a:pPr>
            <a:r>
              <a:rPr lang="en-US"/>
              <a:t># Make sure our __str__() addition worked.</a:t>
            </a:r>
          </a:p>
          <a:p>
            <a:pPr marL="548640">
              <a:spcBef>
                <a:spcPts val="600"/>
              </a:spcBef>
              <a:buClr>
                <a:srgbClr val="223366"/>
              </a:buClr>
            </a:pPr>
            <a:r>
              <a:rPr lang="en-US"/>
              <a:t>&gt;&gt;&gt; </a:t>
            </a:r>
            <a:r>
              <a:rPr lang="en-US" err="1"/>
              <a:t>Question.objects.all</a:t>
            </a:r>
            <a:r>
              <a:rPr lang="en-US"/>
              <a:t>()</a:t>
            </a:r>
          </a:p>
          <a:p>
            <a:pPr marL="548640">
              <a:spcBef>
                <a:spcPts val="600"/>
              </a:spcBef>
              <a:buClr>
                <a:srgbClr val="223366"/>
              </a:buClr>
            </a:pPr>
            <a:r>
              <a:rPr lang="en-US"/>
              <a:t>&lt;</a:t>
            </a:r>
            <a:r>
              <a:rPr lang="en-US" err="1"/>
              <a:t>QuerySet</a:t>
            </a:r>
            <a:r>
              <a:rPr lang="en-US"/>
              <a:t> [&lt;Question: What's up?&gt;]&gt;</a:t>
            </a:r>
          </a:p>
          <a:p>
            <a:pPr marL="548640">
              <a:spcBef>
                <a:spcPts val="600"/>
              </a:spcBef>
              <a:buClr>
                <a:srgbClr val="223366"/>
              </a:buClr>
            </a:pPr>
            <a:r>
              <a:rPr lang="en-US"/>
              <a:t># Django provides a rich database lookup API that's entirely driven by</a:t>
            </a:r>
          </a:p>
          <a:p>
            <a:pPr marL="548640">
              <a:spcBef>
                <a:spcPts val="600"/>
              </a:spcBef>
              <a:buClr>
                <a:srgbClr val="223366"/>
              </a:buClr>
            </a:pPr>
            <a:r>
              <a:rPr lang="en-US"/>
              <a:t># keyword arguments.</a:t>
            </a:r>
          </a:p>
          <a:p>
            <a:pPr marL="173736" indent="-173736">
              <a:spcBef>
                <a:spcPts val="600"/>
              </a:spcBef>
              <a:buClr>
                <a:srgbClr val="223366"/>
              </a:buClr>
              <a:buFont typeface="Arial" panose="020B0604020202020204" pitchFamily="34" charset="0"/>
              <a:buChar char="•"/>
            </a:pPr>
            <a:endParaRPr lang="en-US"/>
          </a:p>
        </p:txBody>
      </p:sp>
      <p:sp>
        <p:nvSpPr>
          <p:cNvPr id="4" name="Rectangle 3">
            <a:extLst>
              <a:ext uri="{FF2B5EF4-FFF2-40B4-BE49-F238E27FC236}">
                <a16:creationId xmlns:a16="http://schemas.microsoft.com/office/drawing/2014/main" id="{D3459C86-D4C7-EA08-44E3-32AF8C209A0A}"/>
              </a:ext>
            </a:extLst>
          </p:cNvPr>
          <p:cNvSpPr/>
          <p:nvPr/>
        </p:nvSpPr>
        <p:spPr>
          <a:xfrm>
            <a:off x="669075" y="2843555"/>
            <a:ext cx="6200077" cy="182880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94068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marL="173736" indent="-173736">
              <a:spcBef>
                <a:spcPts val="600"/>
              </a:spcBef>
              <a:buClr>
                <a:srgbClr val="223366"/>
              </a:buClr>
              <a:buFont typeface="Arial" panose="020B0604020202020204" pitchFamily="34" charset="0"/>
              <a:buChar char="•"/>
            </a:pPr>
            <a:r>
              <a:rPr lang="en-US"/>
              <a:t># keyword arguments.</a:t>
            </a:r>
          </a:p>
          <a:p>
            <a:pPr marL="173736" indent="-173736">
              <a:spcBef>
                <a:spcPts val="600"/>
              </a:spcBef>
              <a:buClr>
                <a:srgbClr val="223366"/>
              </a:buClr>
              <a:buFont typeface="Arial" panose="020B0604020202020204" pitchFamily="34" charset="0"/>
              <a:buChar char="•"/>
            </a:pPr>
            <a:r>
              <a:rPr lang="en-US"/>
              <a:t>&gt;&gt;&gt; </a:t>
            </a:r>
            <a:r>
              <a:rPr lang="en-US" err="1"/>
              <a:t>Question.objects.filter</a:t>
            </a:r>
            <a:r>
              <a:rPr lang="en-US"/>
              <a:t>(id=1)</a:t>
            </a:r>
          </a:p>
          <a:p>
            <a:pPr marL="173736" indent="-173736">
              <a:spcBef>
                <a:spcPts val="600"/>
              </a:spcBef>
              <a:buClr>
                <a:srgbClr val="223366"/>
              </a:buClr>
              <a:buFont typeface="Arial" panose="020B0604020202020204" pitchFamily="34" charset="0"/>
              <a:buChar char="•"/>
            </a:pPr>
            <a:r>
              <a:rPr lang="en-US"/>
              <a:t>&lt;</a:t>
            </a:r>
            <a:r>
              <a:rPr lang="en-US" err="1"/>
              <a:t>QuerySet</a:t>
            </a:r>
            <a:r>
              <a:rPr lang="en-US"/>
              <a:t> [&lt;Question: What's up?&gt;]&gt;</a:t>
            </a:r>
          </a:p>
          <a:p>
            <a:pPr marL="173736" indent="-173736">
              <a:spcBef>
                <a:spcPts val="600"/>
              </a:spcBef>
              <a:buClr>
                <a:srgbClr val="223366"/>
              </a:buClr>
              <a:buFont typeface="Arial" panose="020B0604020202020204" pitchFamily="34" charset="0"/>
              <a:buChar char="•"/>
            </a:pPr>
            <a:r>
              <a:rPr lang="en-US"/>
              <a:t>&gt;&gt;&gt; </a:t>
            </a:r>
            <a:r>
              <a:rPr lang="en-US" err="1"/>
              <a:t>Question.objects.filter</a:t>
            </a:r>
            <a:r>
              <a:rPr lang="en-US"/>
              <a:t>(question_text__</a:t>
            </a:r>
            <a:r>
              <a:rPr lang="en-US" err="1"/>
              <a:t>startswith</a:t>
            </a:r>
            <a:r>
              <a:rPr lang="en-US"/>
              <a:t>='What')</a:t>
            </a:r>
          </a:p>
          <a:p>
            <a:pPr marL="173736" indent="-173736">
              <a:spcBef>
                <a:spcPts val="600"/>
              </a:spcBef>
              <a:buClr>
                <a:srgbClr val="223366"/>
              </a:buClr>
              <a:buFont typeface="Arial" panose="020B0604020202020204" pitchFamily="34" charset="0"/>
              <a:buChar char="•"/>
            </a:pPr>
            <a:r>
              <a:rPr lang="en-US"/>
              <a:t>&lt;</a:t>
            </a:r>
            <a:r>
              <a:rPr lang="en-US" err="1"/>
              <a:t>QuerySet</a:t>
            </a:r>
            <a:r>
              <a:rPr lang="en-US"/>
              <a:t> [&lt;Question: What's up?&gt;]&gt;</a:t>
            </a:r>
          </a:p>
          <a:p>
            <a:pPr marL="173736" indent="-173736">
              <a:spcBef>
                <a:spcPts val="600"/>
              </a:spcBef>
              <a:buClr>
                <a:srgbClr val="223366"/>
              </a:buClr>
              <a:buFont typeface="Arial" panose="020B0604020202020204" pitchFamily="34" charset="0"/>
              <a:buChar char="•"/>
            </a:pPr>
            <a:r>
              <a:rPr lang="en-US"/>
              <a:t># Get the question that was published this year.</a:t>
            </a:r>
          </a:p>
          <a:p>
            <a:pPr marL="173736" indent="-173736">
              <a:spcBef>
                <a:spcPts val="600"/>
              </a:spcBef>
              <a:buClr>
                <a:srgbClr val="223366"/>
              </a:buClr>
              <a:buFont typeface="Arial" panose="020B0604020202020204" pitchFamily="34" charset="0"/>
              <a:buChar char="•"/>
            </a:pPr>
            <a:r>
              <a:rPr lang="en-US"/>
              <a:t>&gt;&gt;&gt; from </a:t>
            </a:r>
            <a:r>
              <a:rPr lang="en-US" err="1"/>
              <a:t>django.utils</a:t>
            </a:r>
            <a:r>
              <a:rPr lang="en-US"/>
              <a:t> import </a:t>
            </a:r>
            <a:r>
              <a:rPr lang="en-US" err="1"/>
              <a:t>timezone</a:t>
            </a:r>
            <a:endParaRPr lang="en-US"/>
          </a:p>
          <a:p>
            <a:pPr marL="173736" indent="-173736">
              <a:spcBef>
                <a:spcPts val="600"/>
              </a:spcBef>
              <a:buClr>
                <a:srgbClr val="223366"/>
              </a:buClr>
              <a:buFont typeface="Arial" panose="020B0604020202020204" pitchFamily="34" charset="0"/>
              <a:buChar char="•"/>
            </a:pPr>
            <a:r>
              <a:rPr lang="en-US"/>
              <a:t>&gt;&gt;&gt; </a:t>
            </a:r>
            <a:r>
              <a:rPr lang="en-US" err="1"/>
              <a:t>current_year</a:t>
            </a:r>
            <a:r>
              <a:rPr lang="en-US"/>
              <a:t> = </a:t>
            </a:r>
            <a:r>
              <a:rPr lang="en-US" err="1"/>
              <a:t>timezone.now</a:t>
            </a:r>
            <a:r>
              <a:rPr lang="en-US"/>
              <a:t>().year</a:t>
            </a:r>
          </a:p>
          <a:p>
            <a:pPr marL="173736" indent="-173736">
              <a:spcBef>
                <a:spcPts val="600"/>
              </a:spcBef>
              <a:buClr>
                <a:srgbClr val="223366"/>
              </a:buClr>
              <a:buFont typeface="Arial" panose="020B0604020202020204" pitchFamily="34" charset="0"/>
              <a:buChar char="•"/>
            </a:pPr>
            <a:r>
              <a:rPr lang="en-US"/>
              <a:t>&gt;&gt;&gt; </a:t>
            </a:r>
            <a:r>
              <a:rPr lang="en-US" err="1"/>
              <a:t>Question.objects.get</a:t>
            </a:r>
            <a:r>
              <a:rPr lang="en-US"/>
              <a:t>(</a:t>
            </a:r>
            <a:r>
              <a:rPr lang="en-US" err="1"/>
              <a:t>pub_date__year</a:t>
            </a:r>
            <a:r>
              <a:rPr lang="en-US"/>
              <a:t>=</a:t>
            </a:r>
            <a:r>
              <a:rPr lang="en-US" err="1"/>
              <a:t>current_year</a:t>
            </a:r>
            <a:r>
              <a:rPr lang="en-US"/>
              <a:t>)</a:t>
            </a:r>
          </a:p>
          <a:p>
            <a:pPr marL="173736" indent="-173736">
              <a:spcBef>
                <a:spcPts val="600"/>
              </a:spcBef>
              <a:buClr>
                <a:srgbClr val="223366"/>
              </a:buClr>
              <a:buFont typeface="Arial" panose="020B0604020202020204" pitchFamily="34" charset="0"/>
              <a:buChar char="•"/>
            </a:pPr>
            <a:r>
              <a:rPr lang="en-US"/>
              <a:t>&lt;Question: What's up?&gt;</a:t>
            </a:r>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329921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Web Framework</a:t>
            </a:r>
            <a:endParaRPr sz="1600"/>
          </a:p>
        </p:txBody>
      </p:sp>
      <p:sp>
        <p:nvSpPr>
          <p:cNvPr id="62" name="Google Shape;62;g5fab984687_2_0"/>
          <p:cNvSpPr txBox="1">
            <a:spLocks noGrp="1"/>
          </p:cNvSpPr>
          <p:nvPr>
            <p:ph type="body" idx="4294967295"/>
          </p:nvPr>
        </p:nvSpPr>
        <p:spPr>
          <a:xfrm>
            <a:off x="160499" y="986691"/>
            <a:ext cx="4342675" cy="3437825"/>
          </a:xfrm>
          <a:prstGeom prst="rect">
            <a:avLst/>
          </a:prstGeom>
          <a:noFill/>
          <a:ln>
            <a:noFill/>
          </a:ln>
        </p:spPr>
        <p:txBody>
          <a:bodyPr spcFirstLastPara="1" wrap="square" lIns="91425" tIns="91425" rIns="91425" bIns="91425" anchor="t" anchorCtr="0">
            <a:noAutofit/>
          </a:bodyPr>
          <a:lstStyle/>
          <a:p>
            <a:pPr>
              <a:spcBef>
                <a:spcPts val="600"/>
              </a:spcBef>
              <a:buClr>
                <a:srgbClr val="223366"/>
              </a:buClr>
            </a:pPr>
            <a:r>
              <a:rPr lang="en-US"/>
              <a:t>A web framework (WF) or web application framework (WAF) is a software framework that is designed to support the development of web applications including web services, web resources, and web APIs.</a:t>
            </a:r>
          </a:p>
          <a:p>
            <a:pPr>
              <a:spcBef>
                <a:spcPts val="600"/>
              </a:spcBef>
              <a:buClr>
                <a:srgbClr val="223366"/>
              </a:buClr>
            </a:pPr>
            <a:r>
              <a:rPr lang="en-US"/>
              <a:t>Web frameworks provide a standard way to build and deploy web applications on the World Wide Web. </a:t>
            </a:r>
          </a:p>
          <a:p>
            <a:pPr>
              <a:spcBef>
                <a:spcPts val="600"/>
              </a:spcBef>
              <a:buClr>
                <a:srgbClr val="223366"/>
              </a:buClr>
            </a:pPr>
            <a:r>
              <a:rPr lang="en-US"/>
              <a:t>Web frameworks aim to automate the overhead associated with common activities performed in web development.</a:t>
            </a:r>
          </a:p>
        </p:txBody>
      </p:sp>
      <p:sp>
        <p:nvSpPr>
          <p:cNvPr id="2" name="Rectangle: Rounded Corners 1">
            <a:hlinkClick r:id="rId3"/>
            <a:extLst>
              <a:ext uri="{FF2B5EF4-FFF2-40B4-BE49-F238E27FC236}">
                <a16:creationId xmlns:a16="http://schemas.microsoft.com/office/drawing/2014/main" id="{06ADFFE5-D6CE-67FB-92E3-C06EE9C10450}"/>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46774BC4-5EE7-3688-F54F-ACE070846FF0}"/>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5" name="Picture 4">
            <a:extLst>
              <a:ext uri="{FF2B5EF4-FFF2-40B4-BE49-F238E27FC236}">
                <a16:creationId xmlns:a16="http://schemas.microsoft.com/office/drawing/2014/main" id="{46F5B0CD-A089-343A-E86C-E5E999F33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827" y="1101212"/>
            <a:ext cx="4348357" cy="2557857"/>
          </a:xfrm>
          <a:prstGeom prst="rect">
            <a:avLst/>
          </a:prstGeom>
        </p:spPr>
      </p:pic>
    </p:spTree>
    <p:extLst>
      <p:ext uri="{BB962C8B-B14F-4D97-AF65-F5344CB8AC3E}">
        <p14:creationId xmlns:p14="http://schemas.microsoft.com/office/powerpoint/2010/main" val="3284219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392487"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a:spcBef>
                <a:spcPts val="600"/>
              </a:spcBef>
              <a:buClr>
                <a:srgbClr val="223366"/>
              </a:buClr>
            </a:pPr>
            <a:r>
              <a:rPr lang="en-US"/>
              <a:t># Make sure our custom method worked.</a:t>
            </a:r>
          </a:p>
          <a:p>
            <a:pPr>
              <a:spcBef>
                <a:spcPts val="600"/>
              </a:spcBef>
              <a:buClr>
                <a:srgbClr val="223366"/>
              </a:buClr>
            </a:pPr>
            <a:r>
              <a:rPr lang="en-US"/>
              <a:t>&gt;&gt;&gt; q = </a:t>
            </a:r>
            <a:r>
              <a:rPr lang="en-US" err="1"/>
              <a:t>Question.objects.get</a:t>
            </a:r>
            <a:r>
              <a:rPr lang="en-US"/>
              <a:t>(pk=1)</a:t>
            </a:r>
          </a:p>
          <a:p>
            <a:pPr>
              <a:spcBef>
                <a:spcPts val="600"/>
              </a:spcBef>
              <a:buClr>
                <a:srgbClr val="223366"/>
              </a:buClr>
            </a:pPr>
            <a:r>
              <a:rPr lang="en-US"/>
              <a:t>&gt;&gt;&gt; </a:t>
            </a:r>
            <a:r>
              <a:rPr lang="en-US" err="1"/>
              <a:t>q.was_published_recently</a:t>
            </a:r>
            <a:r>
              <a:rPr lang="en-US"/>
              <a:t>()</a:t>
            </a:r>
          </a:p>
          <a:p>
            <a:pPr>
              <a:spcBef>
                <a:spcPts val="600"/>
              </a:spcBef>
              <a:buClr>
                <a:srgbClr val="223366"/>
              </a:buClr>
            </a:pPr>
            <a:r>
              <a:rPr lang="en-US"/>
              <a:t>True</a:t>
            </a:r>
          </a:p>
          <a:p>
            <a:pPr>
              <a:spcBef>
                <a:spcPts val="600"/>
              </a:spcBef>
              <a:buClr>
                <a:srgbClr val="223366"/>
              </a:buClr>
            </a:pPr>
            <a:r>
              <a:rPr lang="en-US"/>
              <a:t># Give the Question a couple of Choices. The create call constructs a new</a:t>
            </a:r>
          </a:p>
          <a:p>
            <a:pPr>
              <a:spcBef>
                <a:spcPts val="600"/>
              </a:spcBef>
              <a:buClr>
                <a:srgbClr val="223366"/>
              </a:buClr>
            </a:pPr>
            <a:r>
              <a:rPr lang="en-US"/>
              <a:t># Choice object, does the INSERT statement, adds the choice to the set</a:t>
            </a:r>
          </a:p>
          <a:p>
            <a:pPr>
              <a:spcBef>
                <a:spcPts val="600"/>
              </a:spcBef>
              <a:buClr>
                <a:srgbClr val="223366"/>
              </a:buClr>
            </a:pPr>
            <a:r>
              <a:rPr lang="en-US"/>
              <a:t># of available choices and returns the new Choice object. Django creates</a:t>
            </a:r>
          </a:p>
          <a:p>
            <a:pPr>
              <a:spcBef>
                <a:spcPts val="600"/>
              </a:spcBef>
              <a:buClr>
                <a:srgbClr val="223366"/>
              </a:buClr>
            </a:pPr>
            <a:r>
              <a:rPr lang="en-US"/>
              <a:t># a set to hold the "other side" of a </a:t>
            </a:r>
            <a:r>
              <a:rPr lang="en-US" err="1"/>
              <a:t>ForeignKey</a:t>
            </a:r>
            <a:r>
              <a:rPr lang="en-US"/>
              <a:t> relation</a:t>
            </a:r>
          </a:p>
          <a:p>
            <a:pPr>
              <a:spcBef>
                <a:spcPts val="600"/>
              </a:spcBef>
              <a:buClr>
                <a:srgbClr val="223366"/>
              </a:buClr>
            </a:pPr>
            <a:r>
              <a:rPr lang="en-US"/>
              <a:t># (e.g. a question's choice) which can be accessed via the API.</a:t>
            </a:r>
          </a:p>
          <a:p>
            <a:pPr>
              <a:spcBef>
                <a:spcPts val="600"/>
              </a:spcBef>
              <a:buClr>
                <a:srgbClr val="223366"/>
              </a:buClr>
            </a:pPr>
            <a:r>
              <a:rPr lang="en-US"/>
              <a:t>&gt;&gt;&gt; q = </a:t>
            </a:r>
            <a:r>
              <a:rPr lang="en-US" err="1"/>
              <a:t>Question.objects.get</a:t>
            </a:r>
            <a:r>
              <a:rPr lang="en-US"/>
              <a:t>(pk=1)</a:t>
            </a:r>
          </a:p>
        </p:txBody>
      </p:sp>
    </p:spTree>
    <p:extLst>
      <p:ext uri="{BB962C8B-B14F-4D97-AF65-F5344CB8AC3E}">
        <p14:creationId xmlns:p14="http://schemas.microsoft.com/office/powerpoint/2010/main" val="2878121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823004"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a:spcBef>
                <a:spcPts val="600"/>
              </a:spcBef>
              <a:buClr>
                <a:srgbClr val="223366"/>
              </a:buClr>
            </a:pPr>
            <a:r>
              <a:rPr lang="en-US"/>
              <a:t># Display any choices from the related object set -- none so far.</a:t>
            </a:r>
          </a:p>
          <a:p>
            <a:pPr>
              <a:spcBef>
                <a:spcPts val="600"/>
              </a:spcBef>
              <a:buClr>
                <a:srgbClr val="223366"/>
              </a:buClr>
            </a:pPr>
            <a:r>
              <a:rPr lang="en-US"/>
              <a:t>&gt;&gt;&gt; </a:t>
            </a:r>
            <a:r>
              <a:rPr lang="en-US" err="1"/>
              <a:t>q.choice_set.all</a:t>
            </a:r>
            <a:r>
              <a:rPr lang="en-US"/>
              <a:t>()</a:t>
            </a:r>
          </a:p>
          <a:p>
            <a:pPr>
              <a:spcBef>
                <a:spcPts val="600"/>
              </a:spcBef>
              <a:buClr>
                <a:srgbClr val="223366"/>
              </a:buClr>
            </a:pPr>
            <a:r>
              <a:rPr lang="en-US"/>
              <a:t>&lt;</a:t>
            </a:r>
            <a:r>
              <a:rPr lang="en-US" err="1"/>
              <a:t>QuerySet</a:t>
            </a:r>
            <a:r>
              <a:rPr lang="en-US"/>
              <a:t> []&gt;</a:t>
            </a:r>
          </a:p>
          <a:p>
            <a:pPr>
              <a:spcBef>
                <a:spcPts val="600"/>
              </a:spcBef>
              <a:buClr>
                <a:srgbClr val="223366"/>
              </a:buClr>
            </a:pPr>
            <a:r>
              <a:rPr lang="en-US"/>
              <a:t># Create three choices.</a:t>
            </a:r>
          </a:p>
          <a:p>
            <a:pPr>
              <a:spcBef>
                <a:spcPts val="600"/>
              </a:spcBef>
              <a:buClr>
                <a:srgbClr val="223366"/>
              </a:buClr>
            </a:pPr>
            <a:r>
              <a:rPr lang="en-US"/>
              <a:t>&gt;&gt;&gt; </a:t>
            </a:r>
            <a:r>
              <a:rPr lang="en-US" err="1"/>
              <a:t>q.choice_set.create</a:t>
            </a:r>
            <a:r>
              <a:rPr lang="en-US"/>
              <a:t>(</a:t>
            </a:r>
            <a:r>
              <a:rPr lang="en-US" err="1"/>
              <a:t>choice_text</a:t>
            </a:r>
            <a:r>
              <a:rPr lang="en-US"/>
              <a:t>='Not much', votes=0)</a:t>
            </a:r>
          </a:p>
          <a:p>
            <a:pPr>
              <a:spcBef>
                <a:spcPts val="600"/>
              </a:spcBef>
              <a:buClr>
                <a:srgbClr val="223366"/>
              </a:buClr>
            </a:pPr>
            <a:r>
              <a:rPr lang="en-US"/>
              <a:t>&lt;Choice: Not much&gt;</a:t>
            </a:r>
          </a:p>
          <a:p>
            <a:pPr>
              <a:spcBef>
                <a:spcPts val="600"/>
              </a:spcBef>
              <a:buClr>
                <a:srgbClr val="223366"/>
              </a:buClr>
            </a:pPr>
            <a:r>
              <a:rPr lang="en-US"/>
              <a:t>&gt;&gt;&gt; </a:t>
            </a:r>
            <a:r>
              <a:rPr lang="en-US" err="1"/>
              <a:t>q.choice_set.create</a:t>
            </a:r>
            <a:r>
              <a:rPr lang="en-US"/>
              <a:t>(</a:t>
            </a:r>
            <a:r>
              <a:rPr lang="en-US" err="1"/>
              <a:t>choice_text</a:t>
            </a:r>
            <a:r>
              <a:rPr lang="en-US"/>
              <a:t>='The sky', votes=0)</a:t>
            </a:r>
          </a:p>
          <a:p>
            <a:pPr>
              <a:spcBef>
                <a:spcPts val="600"/>
              </a:spcBef>
              <a:buClr>
                <a:srgbClr val="223366"/>
              </a:buClr>
            </a:pPr>
            <a:r>
              <a:rPr lang="en-US"/>
              <a:t>&lt;Choice: The sky&gt;</a:t>
            </a:r>
          </a:p>
          <a:p>
            <a:pPr>
              <a:spcBef>
                <a:spcPts val="600"/>
              </a:spcBef>
              <a:buClr>
                <a:srgbClr val="223366"/>
              </a:buClr>
            </a:pPr>
            <a:r>
              <a:rPr lang="en-US"/>
              <a:t>&gt;&gt;&gt; c = </a:t>
            </a:r>
            <a:r>
              <a:rPr lang="en-US" err="1"/>
              <a:t>q.choice_set.create</a:t>
            </a:r>
            <a:r>
              <a:rPr lang="en-US"/>
              <a:t>(</a:t>
            </a:r>
            <a:r>
              <a:rPr lang="en-US" err="1"/>
              <a:t>choice_text</a:t>
            </a:r>
            <a:r>
              <a:rPr lang="en-US"/>
              <a:t>='Just hacking again', votes=0)</a:t>
            </a:r>
          </a:p>
        </p:txBody>
      </p:sp>
    </p:spTree>
    <p:extLst>
      <p:ext uri="{BB962C8B-B14F-4D97-AF65-F5344CB8AC3E}">
        <p14:creationId xmlns:p14="http://schemas.microsoft.com/office/powerpoint/2010/main" val="21927478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823004"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a:spcBef>
                <a:spcPts val="600"/>
              </a:spcBef>
              <a:buClr>
                <a:srgbClr val="223366"/>
              </a:buClr>
            </a:pPr>
            <a:r>
              <a:rPr lang="en-US"/>
              <a:t># Choice objects have API access to their related Question objects.</a:t>
            </a:r>
          </a:p>
          <a:p>
            <a:pPr>
              <a:spcBef>
                <a:spcPts val="600"/>
              </a:spcBef>
              <a:buClr>
                <a:srgbClr val="223366"/>
              </a:buClr>
            </a:pPr>
            <a:r>
              <a:rPr lang="en-US"/>
              <a:t>&gt;&gt;&gt; </a:t>
            </a:r>
            <a:r>
              <a:rPr lang="en-US" err="1"/>
              <a:t>c.question</a:t>
            </a:r>
            <a:endParaRPr lang="en-US"/>
          </a:p>
          <a:p>
            <a:pPr>
              <a:spcBef>
                <a:spcPts val="600"/>
              </a:spcBef>
              <a:buClr>
                <a:srgbClr val="223366"/>
              </a:buClr>
            </a:pPr>
            <a:r>
              <a:rPr lang="en-US"/>
              <a:t>&lt;Question: What's up?&gt;</a:t>
            </a:r>
          </a:p>
          <a:p>
            <a:pPr>
              <a:spcBef>
                <a:spcPts val="600"/>
              </a:spcBef>
              <a:buClr>
                <a:srgbClr val="223366"/>
              </a:buClr>
            </a:pPr>
            <a:endParaRPr lang="en-US"/>
          </a:p>
          <a:p>
            <a:pPr>
              <a:spcBef>
                <a:spcPts val="600"/>
              </a:spcBef>
              <a:buClr>
                <a:srgbClr val="223366"/>
              </a:buClr>
            </a:pPr>
            <a:r>
              <a:rPr lang="en-US"/>
              <a:t># And vice versa: Question objects get access to Choice objects.</a:t>
            </a:r>
          </a:p>
          <a:p>
            <a:pPr>
              <a:spcBef>
                <a:spcPts val="600"/>
              </a:spcBef>
              <a:buClr>
                <a:srgbClr val="223366"/>
              </a:buClr>
            </a:pPr>
            <a:r>
              <a:rPr lang="en-US"/>
              <a:t>&gt;&gt;&gt; </a:t>
            </a:r>
            <a:r>
              <a:rPr lang="en-US" err="1"/>
              <a:t>q.choice_set.all</a:t>
            </a:r>
            <a:r>
              <a:rPr lang="en-US"/>
              <a:t>()</a:t>
            </a:r>
          </a:p>
          <a:p>
            <a:pPr>
              <a:spcBef>
                <a:spcPts val="600"/>
              </a:spcBef>
              <a:buClr>
                <a:srgbClr val="223366"/>
              </a:buClr>
            </a:pPr>
            <a:r>
              <a:rPr lang="en-US"/>
              <a:t>&lt;</a:t>
            </a:r>
            <a:r>
              <a:rPr lang="en-US" err="1"/>
              <a:t>QuerySet</a:t>
            </a:r>
            <a:r>
              <a:rPr lang="en-US"/>
              <a:t> [&lt;Choice: Not much&gt;, &lt;Choice: The sky&gt;, &lt;Choice: Just hacking again&gt;]&gt;</a:t>
            </a:r>
          </a:p>
          <a:p>
            <a:pPr>
              <a:spcBef>
                <a:spcPts val="600"/>
              </a:spcBef>
              <a:buClr>
                <a:srgbClr val="223366"/>
              </a:buClr>
            </a:pPr>
            <a:r>
              <a:rPr lang="en-US"/>
              <a:t>&gt;&gt;&gt; </a:t>
            </a:r>
            <a:r>
              <a:rPr lang="en-US" err="1"/>
              <a:t>q.choice_set.count</a:t>
            </a:r>
            <a:r>
              <a:rPr lang="en-US"/>
              <a:t>()</a:t>
            </a:r>
          </a:p>
          <a:p>
            <a:pPr>
              <a:spcBef>
                <a:spcPts val="600"/>
              </a:spcBef>
              <a:buClr>
                <a:srgbClr val="223366"/>
              </a:buClr>
            </a:pPr>
            <a:r>
              <a:rPr lang="en-US"/>
              <a:t>3</a:t>
            </a:r>
          </a:p>
        </p:txBody>
      </p:sp>
    </p:spTree>
    <p:extLst>
      <p:ext uri="{BB962C8B-B14F-4D97-AF65-F5344CB8AC3E}">
        <p14:creationId xmlns:p14="http://schemas.microsoft.com/office/powerpoint/2010/main" val="3347944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Playing with the API(Continued)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Writing your first Django app: Part 2</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823004"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Save these changes and start a new Python interactive shell by running python manage.py shell again:</a:t>
            </a:r>
          </a:p>
          <a:p>
            <a:pPr>
              <a:spcBef>
                <a:spcPts val="600"/>
              </a:spcBef>
              <a:buClr>
                <a:srgbClr val="223366"/>
              </a:buClr>
            </a:pPr>
            <a:r>
              <a:rPr lang="en-US"/>
              <a:t># The API automatically follows relationships as far as you need.</a:t>
            </a:r>
          </a:p>
          <a:p>
            <a:pPr>
              <a:spcBef>
                <a:spcPts val="600"/>
              </a:spcBef>
              <a:buClr>
                <a:srgbClr val="223366"/>
              </a:buClr>
            </a:pPr>
            <a:r>
              <a:rPr lang="en-US"/>
              <a:t># Use double underscores to separate relationships.</a:t>
            </a:r>
          </a:p>
          <a:p>
            <a:pPr>
              <a:spcBef>
                <a:spcPts val="600"/>
              </a:spcBef>
              <a:buClr>
                <a:srgbClr val="223366"/>
              </a:buClr>
            </a:pPr>
            <a:r>
              <a:rPr lang="en-US"/>
              <a:t># This works as many levels deep as you want; there's no limit.</a:t>
            </a:r>
          </a:p>
          <a:p>
            <a:pPr>
              <a:spcBef>
                <a:spcPts val="600"/>
              </a:spcBef>
              <a:buClr>
                <a:srgbClr val="223366"/>
              </a:buClr>
            </a:pPr>
            <a:r>
              <a:rPr lang="en-US"/>
              <a:t># Find all Choices for any question whose </a:t>
            </a:r>
            <a:r>
              <a:rPr lang="en-US" err="1"/>
              <a:t>pub_date</a:t>
            </a:r>
            <a:r>
              <a:rPr lang="en-US"/>
              <a:t> is in this year</a:t>
            </a:r>
          </a:p>
          <a:p>
            <a:pPr>
              <a:spcBef>
                <a:spcPts val="600"/>
              </a:spcBef>
              <a:buClr>
                <a:srgbClr val="223366"/>
              </a:buClr>
            </a:pPr>
            <a:r>
              <a:rPr lang="en-US"/>
              <a:t># (reusing the '</a:t>
            </a:r>
            <a:r>
              <a:rPr lang="en-US" err="1"/>
              <a:t>current_year</a:t>
            </a:r>
            <a:r>
              <a:rPr lang="en-US"/>
              <a:t>' variable we created above).</a:t>
            </a:r>
          </a:p>
          <a:p>
            <a:pPr>
              <a:spcBef>
                <a:spcPts val="600"/>
              </a:spcBef>
              <a:buClr>
                <a:srgbClr val="223366"/>
              </a:buClr>
            </a:pPr>
            <a:r>
              <a:rPr lang="en-US"/>
              <a:t>&gt;&gt;&gt; </a:t>
            </a:r>
            <a:r>
              <a:rPr lang="en-US" err="1"/>
              <a:t>Choice.objects.filter</a:t>
            </a:r>
            <a:r>
              <a:rPr lang="en-US"/>
              <a:t>(</a:t>
            </a:r>
            <a:r>
              <a:rPr lang="en-US" err="1"/>
              <a:t>question__pub_date__year</a:t>
            </a:r>
            <a:r>
              <a:rPr lang="en-US"/>
              <a:t>=</a:t>
            </a:r>
            <a:r>
              <a:rPr lang="en-US" err="1"/>
              <a:t>current_year</a:t>
            </a:r>
            <a:r>
              <a:rPr lang="en-US"/>
              <a:t>)</a:t>
            </a:r>
          </a:p>
          <a:p>
            <a:pPr>
              <a:spcBef>
                <a:spcPts val="600"/>
              </a:spcBef>
              <a:buClr>
                <a:srgbClr val="223366"/>
              </a:buClr>
            </a:pPr>
            <a:r>
              <a:rPr lang="en-US"/>
              <a:t>&lt;</a:t>
            </a:r>
            <a:r>
              <a:rPr lang="en-US" err="1"/>
              <a:t>QuerySet</a:t>
            </a:r>
            <a:r>
              <a:rPr lang="en-US"/>
              <a:t> [&lt;Choice: Not much&gt;, &lt;Choice: The sky&gt;, &lt;Choice: Just hacking again&gt;]&gt;</a:t>
            </a:r>
          </a:p>
          <a:p>
            <a:pPr>
              <a:spcBef>
                <a:spcPts val="600"/>
              </a:spcBef>
              <a:buClr>
                <a:srgbClr val="223366"/>
              </a:buClr>
            </a:pPr>
            <a:r>
              <a:rPr lang="en-US"/>
              <a:t># Let's delete one of the choices. Use delete() for that.</a:t>
            </a:r>
          </a:p>
          <a:p>
            <a:pPr>
              <a:spcBef>
                <a:spcPts val="600"/>
              </a:spcBef>
              <a:buClr>
                <a:srgbClr val="223366"/>
              </a:buClr>
            </a:pPr>
            <a:r>
              <a:rPr lang="en-US"/>
              <a:t>&gt;&gt;&gt; c = </a:t>
            </a:r>
            <a:r>
              <a:rPr lang="en-US" err="1"/>
              <a:t>q.choice_set.filter</a:t>
            </a:r>
            <a:r>
              <a:rPr lang="en-US"/>
              <a:t>(choice_text__</a:t>
            </a:r>
            <a:r>
              <a:rPr lang="en-US" err="1"/>
              <a:t>startswith</a:t>
            </a:r>
            <a:r>
              <a:rPr lang="en-US"/>
              <a:t>='Just hacking')</a:t>
            </a:r>
          </a:p>
          <a:p>
            <a:pPr>
              <a:spcBef>
                <a:spcPts val="600"/>
              </a:spcBef>
              <a:buClr>
                <a:srgbClr val="223366"/>
              </a:buClr>
            </a:pPr>
            <a:r>
              <a:rPr lang="en-US"/>
              <a:t>&gt;&gt;&gt; </a:t>
            </a:r>
            <a:r>
              <a:rPr lang="en-US" err="1"/>
              <a:t>c.delete</a:t>
            </a:r>
            <a:r>
              <a:rPr lang="en-US"/>
              <a:t>()</a:t>
            </a:r>
          </a:p>
        </p:txBody>
      </p:sp>
    </p:spTree>
    <p:extLst>
      <p:ext uri="{BB962C8B-B14F-4D97-AF65-F5344CB8AC3E}">
        <p14:creationId xmlns:p14="http://schemas.microsoft.com/office/powerpoint/2010/main" val="2796615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Overview: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823004" cy="3548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Overview: </a:t>
            </a:r>
          </a:p>
          <a:p>
            <a:pPr marL="173736" indent="-173736">
              <a:spcBef>
                <a:spcPts val="600"/>
              </a:spcBef>
              <a:buClr>
                <a:srgbClr val="223366"/>
              </a:buClr>
              <a:buFont typeface="Arial" panose="020B0604020202020204" pitchFamily="34" charset="0"/>
              <a:buChar char="•"/>
            </a:pPr>
            <a:r>
              <a:rPr lang="en-US"/>
              <a:t>Generating admin sites for your staff or clients to add, change, and delete content is tedious work that doesn’t require much creativity. For that reason, Django entirely automates creation of admin interfaces for models.</a:t>
            </a:r>
          </a:p>
          <a:p>
            <a:pPr marL="173736" indent="-173736">
              <a:spcBef>
                <a:spcPts val="600"/>
              </a:spcBef>
              <a:buClr>
                <a:srgbClr val="223366"/>
              </a:buClr>
              <a:buFont typeface="Arial" panose="020B0604020202020204" pitchFamily="34" charset="0"/>
              <a:buChar char="•"/>
            </a:pPr>
            <a:r>
              <a:rPr lang="en-US"/>
              <a:t>The admin isn’t intended to be used by site visitors. It’s for site managers.</a:t>
            </a:r>
          </a:p>
          <a:p>
            <a:pPr>
              <a:spcBef>
                <a:spcPts val="600"/>
              </a:spcBef>
              <a:buClr>
                <a:srgbClr val="223366"/>
              </a:buClr>
            </a:pPr>
            <a:r>
              <a:rPr lang="en-US"/>
              <a:t>Creating an admin user-</a:t>
            </a:r>
          </a:p>
          <a:p>
            <a:pPr>
              <a:spcBef>
                <a:spcPts val="600"/>
              </a:spcBef>
              <a:buClr>
                <a:srgbClr val="223366"/>
              </a:buClr>
            </a:pPr>
            <a:r>
              <a:rPr lang="en-US"/>
              <a:t>First we’ll need to create a user who can login to the admin site. Run the following command:</a:t>
            </a:r>
          </a:p>
          <a:p>
            <a:pPr marL="173736" indent="-173736">
              <a:spcBef>
                <a:spcPts val="600"/>
              </a:spcBef>
              <a:buClr>
                <a:srgbClr val="223366"/>
              </a:buClr>
              <a:buFont typeface="Arial" panose="020B0604020202020204" pitchFamily="34" charset="0"/>
              <a:buChar char="•"/>
            </a:pPr>
            <a:r>
              <a:rPr lang="en-US"/>
              <a:t>&gt;python manage.py </a:t>
            </a:r>
            <a:r>
              <a:rPr lang="en-US" err="1"/>
              <a:t>createsuperuser</a:t>
            </a:r>
            <a:endParaRPr lang="en-US"/>
          </a:p>
          <a:p>
            <a:pPr>
              <a:spcBef>
                <a:spcPts val="600"/>
              </a:spcBef>
              <a:buClr>
                <a:srgbClr val="223366"/>
              </a:buClr>
            </a:pPr>
            <a:r>
              <a:rPr lang="en-US"/>
              <a:t>Enter your desired username and press enter.</a:t>
            </a:r>
          </a:p>
          <a:p>
            <a:pPr marL="640080">
              <a:spcBef>
                <a:spcPts val="600"/>
              </a:spcBef>
              <a:buClr>
                <a:srgbClr val="223366"/>
              </a:buClr>
            </a:pPr>
            <a:r>
              <a:rPr lang="en-US"/>
              <a:t>Username: admin</a:t>
            </a:r>
          </a:p>
          <a:p>
            <a:pPr marL="640080">
              <a:spcBef>
                <a:spcPts val="600"/>
              </a:spcBef>
              <a:buClr>
                <a:srgbClr val="223366"/>
              </a:buClr>
            </a:pPr>
            <a:r>
              <a:rPr lang="en-US"/>
              <a:t>You will then be prompted for your desired email address:</a:t>
            </a:r>
          </a:p>
          <a:p>
            <a:pPr marL="640080">
              <a:spcBef>
                <a:spcPts val="600"/>
              </a:spcBef>
              <a:buClr>
                <a:srgbClr val="223366"/>
              </a:buClr>
            </a:pPr>
            <a:endParaRPr lang="en-US"/>
          </a:p>
          <a:p>
            <a:pPr marL="173736" indent="-173736">
              <a:spcBef>
                <a:spcPts val="600"/>
              </a:spcBef>
              <a:buClr>
                <a:srgbClr val="223366"/>
              </a:buClr>
              <a:buFont typeface="Arial" panose="020B0604020202020204" pitchFamily="34" charset="0"/>
              <a:buChar char="•"/>
            </a:pPr>
            <a:endParaRPr lang="en-US"/>
          </a:p>
        </p:txBody>
      </p:sp>
      <p:sp>
        <p:nvSpPr>
          <p:cNvPr id="4" name="Rectangle 3">
            <a:extLst>
              <a:ext uri="{FF2B5EF4-FFF2-40B4-BE49-F238E27FC236}">
                <a16:creationId xmlns:a16="http://schemas.microsoft.com/office/drawing/2014/main" id="{01C11F6C-4F70-360B-F43D-911A8EEFEA56}"/>
              </a:ext>
            </a:extLst>
          </p:cNvPr>
          <p:cNvSpPr/>
          <p:nvPr/>
        </p:nvSpPr>
        <p:spPr>
          <a:xfrm>
            <a:off x="802888" y="3851692"/>
            <a:ext cx="4984453" cy="698006"/>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4533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Creating an admin user-(Continued)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5"/>
            <a:ext cx="8823004" cy="2494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Email address: admin@example.com</a:t>
            </a:r>
          </a:p>
          <a:p>
            <a:pPr>
              <a:spcBef>
                <a:spcPts val="600"/>
              </a:spcBef>
              <a:buClr>
                <a:srgbClr val="223366"/>
              </a:buClr>
            </a:pPr>
            <a:r>
              <a:rPr lang="en-US"/>
              <a:t>The final step is to enter your password. You will be asked to enter your password twice, the second time as a confirmation of the first.</a:t>
            </a:r>
          </a:p>
          <a:p>
            <a:pPr>
              <a:spcBef>
                <a:spcPts val="600"/>
              </a:spcBef>
              <a:buClr>
                <a:srgbClr val="223366"/>
              </a:buClr>
            </a:pPr>
            <a:endParaRPr lang="en-US"/>
          </a:p>
          <a:p>
            <a:pPr>
              <a:spcBef>
                <a:spcPts val="600"/>
              </a:spcBef>
              <a:buClr>
                <a:srgbClr val="223366"/>
              </a:buClr>
            </a:pPr>
            <a:endParaRPr lang="en-US"/>
          </a:p>
          <a:p>
            <a:pPr marL="640080">
              <a:spcBef>
                <a:spcPts val="600"/>
              </a:spcBef>
              <a:buClr>
                <a:srgbClr val="223366"/>
              </a:buClr>
            </a:pPr>
            <a:r>
              <a:rPr lang="en-US"/>
              <a:t>Password: **********</a:t>
            </a:r>
          </a:p>
          <a:p>
            <a:pPr marL="640080">
              <a:spcBef>
                <a:spcPts val="600"/>
              </a:spcBef>
              <a:buClr>
                <a:srgbClr val="223366"/>
              </a:buClr>
            </a:pPr>
            <a:r>
              <a:rPr lang="en-US"/>
              <a:t>Password (again): *********</a:t>
            </a:r>
          </a:p>
          <a:p>
            <a:pPr marL="640080">
              <a:spcBef>
                <a:spcPts val="600"/>
              </a:spcBef>
              <a:buClr>
                <a:srgbClr val="223366"/>
              </a:buClr>
            </a:pPr>
            <a:r>
              <a:rPr lang="en-US"/>
              <a:t>Superuser created successfully.</a:t>
            </a:r>
          </a:p>
          <a:p>
            <a:pPr>
              <a:spcBef>
                <a:spcPts val="600"/>
              </a:spcBef>
              <a:buClr>
                <a:srgbClr val="223366"/>
              </a:buClr>
            </a:pPr>
            <a:endParaRPr lang="en-US"/>
          </a:p>
        </p:txBody>
      </p:sp>
      <p:sp>
        <p:nvSpPr>
          <p:cNvPr id="4" name="Rectangle 3">
            <a:extLst>
              <a:ext uri="{FF2B5EF4-FFF2-40B4-BE49-F238E27FC236}">
                <a16:creationId xmlns:a16="http://schemas.microsoft.com/office/drawing/2014/main" id="{01C11F6C-4F70-360B-F43D-911A8EEFEA56}"/>
              </a:ext>
            </a:extLst>
          </p:cNvPr>
          <p:cNvSpPr/>
          <p:nvPr/>
        </p:nvSpPr>
        <p:spPr>
          <a:xfrm>
            <a:off x="758285" y="2733509"/>
            <a:ext cx="2877014" cy="104012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89724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Start the development server</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The Django admin site is activated by default. Let’s start the development server and explore it.</a:t>
            </a:r>
          </a:p>
          <a:p>
            <a:pPr>
              <a:spcBef>
                <a:spcPts val="600"/>
              </a:spcBef>
              <a:buClr>
                <a:srgbClr val="223366"/>
              </a:buClr>
            </a:pPr>
            <a:r>
              <a:rPr lang="en-US"/>
              <a:t>If the server is not running start it like so:</a:t>
            </a:r>
          </a:p>
          <a:p>
            <a:pPr>
              <a:spcBef>
                <a:spcPts val="600"/>
              </a:spcBef>
              <a:buClr>
                <a:srgbClr val="223366"/>
              </a:buClr>
            </a:pPr>
            <a:r>
              <a:rPr lang="en-US"/>
              <a:t>&gt;python manage.py </a:t>
            </a:r>
            <a:r>
              <a:rPr lang="en-US" err="1"/>
              <a:t>runserver</a:t>
            </a:r>
            <a:endParaRPr lang="en-US"/>
          </a:p>
          <a:p>
            <a:pPr>
              <a:spcBef>
                <a:spcPts val="600"/>
              </a:spcBef>
              <a:buClr>
                <a:srgbClr val="223366"/>
              </a:buClr>
            </a:pPr>
            <a:r>
              <a:rPr lang="en-US"/>
              <a:t>Now, open a web browser and go to “/admin/” on your local domain – e.g., http://127.0.0.1:8000/admin/. You should see the admin’s login screen:</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Since translation is turned on by default, if you set LANGUAGE_CODE, the login screen will be displayed in the given language (if Django has appropriate translations).</a:t>
            </a:r>
          </a:p>
        </p:txBody>
      </p:sp>
      <p:pic>
        <p:nvPicPr>
          <p:cNvPr id="5" name="Picture 4">
            <a:extLst>
              <a:ext uri="{FF2B5EF4-FFF2-40B4-BE49-F238E27FC236}">
                <a16:creationId xmlns:a16="http://schemas.microsoft.com/office/drawing/2014/main" id="{C9FA3600-3109-B14F-9453-0FAC485950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521" y="2841010"/>
            <a:ext cx="1867573" cy="1327289"/>
          </a:xfrm>
          <a:prstGeom prst="rect">
            <a:avLst/>
          </a:prstGeom>
        </p:spPr>
      </p:pic>
    </p:spTree>
    <p:extLst>
      <p:ext uri="{BB962C8B-B14F-4D97-AF65-F5344CB8AC3E}">
        <p14:creationId xmlns:p14="http://schemas.microsoft.com/office/powerpoint/2010/main" val="29341610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Enter the admin site: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Enter the admin site: </a:t>
            </a:r>
          </a:p>
          <a:p>
            <a:pPr>
              <a:spcBef>
                <a:spcPts val="600"/>
              </a:spcBef>
              <a:buClr>
                <a:srgbClr val="223366"/>
              </a:buClr>
            </a:pPr>
            <a:r>
              <a:rPr lang="en-US"/>
              <a:t>Now, try logging in with the superuser account you created in the previous step. You should see the Django admin index page:</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You should see a few types of editable content: groups and users. They are provided by </a:t>
            </a:r>
            <a:r>
              <a:rPr lang="en-US" err="1"/>
              <a:t>django.contrib.auth</a:t>
            </a:r>
            <a:r>
              <a:rPr lang="en-US"/>
              <a:t>, the authentication framework shipped by Django.</a:t>
            </a:r>
          </a:p>
        </p:txBody>
      </p:sp>
      <p:pic>
        <p:nvPicPr>
          <p:cNvPr id="4" name="Picture 3">
            <a:extLst>
              <a:ext uri="{FF2B5EF4-FFF2-40B4-BE49-F238E27FC236}">
                <a16:creationId xmlns:a16="http://schemas.microsoft.com/office/drawing/2014/main" id="{0353C73F-E8F1-C3DE-3E25-5AFA484C0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664" y="2293961"/>
            <a:ext cx="5740673" cy="1844649"/>
          </a:xfrm>
          <a:prstGeom prst="rect">
            <a:avLst/>
          </a:prstGeom>
        </p:spPr>
      </p:pic>
    </p:spTree>
    <p:extLst>
      <p:ext uri="{BB962C8B-B14F-4D97-AF65-F5344CB8AC3E}">
        <p14:creationId xmlns:p14="http://schemas.microsoft.com/office/powerpoint/2010/main" val="4110448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Make the poll app modifiable in the admin:</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But where’s our poll app? It’s not displayed on the admin index page.</a:t>
            </a:r>
          </a:p>
          <a:p>
            <a:pPr>
              <a:spcBef>
                <a:spcPts val="600"/>
              </a:spcBef>
              <a:buClr>
                <a:srgbClr val="223366"/>
              </a:buClr>
            </a:pPr>
            <a:r>
              <a:rPr lang="en-US"/>
              <a:t>Only one more thing to do: we need to tell the admin that Question objects have an admin interface. To do this, open the polls/admin.py file, and edit it to look like this:</a:t>
            </a:r>
          </a:p>
          <a:p>
            <a:pPr>
              <a:spcBef>
                <a:spcPts val="600"/>
              </a:spcBef>
              <a:buClr>
                <a:srgbClr val="223366"/>
              </a:buClr>
            </a:pPr>
            <a:endParaRPr lang="en-US"/>
          </a:p>
          <a:p>
            <a:pPr marL="640080">
              <a:spcBef>
                <a:spcPts val="600"/>
              </a:spcBef>
              <a:buClr>
                <a:srgbClr val="223366"/>
              </a:buClr>
            </a:pPr>
            <a:r>
              <a:rPr lang="en-US"/>
              <a:t>from </a:t>
            </a:r>
            <a:r>
              <a:rPr lang="en-US" err="1"/>
              <a:t>django.contrib</a:t>
            </a:r>
            <a:r>
              <a:rPr lang="en-US"/>
              <a:t> import admin</a:t>
            </a:r>
          </a:p>
          <a:p>
            <a:pPr marL="640080">
              <a:spcBef>
                <a:spcPts val="600"/>
              </a:spcBef>
              <a:buClr>
                <a:srgbClr val="223366"/>
              </a:buClr>
            </a:pPr>
            <a:r>
              <a:rPr lang="en-US"/>
              <a:t>from .models import Question</a:t>
            </a:r>
          </a:p>
          <a:p>
            <a:pPr marL="640080">
              <a:spcBef>
                <a:spcPts val="600"/>
              </a:spcBef>
              <a:buClr>
                <a:srgbClr val="223366"/>
              </a:buClr>
            </a:pPr>
            <a:r>
              <a:rPr lang="en-US" err="1"/>
              <a:t>admin.site.register</a:t>
            </a:r>
            <a:r>
              <a:rPr lang="en-US"/>
              <a:t>(Question)</a:t>
            </a:r>
          </a:p>
          <a:p>
            <a:pPr>
              <a:spcBef>
                <a:spcPts val="600"/>
              </a:spcBef>
              <a:buClr>
                <a:srgbClr val="223366"/>
              </a:buClr>
            </a:pPr>
            <a:endParaRPr lang="en-US"/>
          </a:p>
        </p:txBody>
      </p:sp>
      <p:sp>
        <p:nvSpPr>
          <p:cNvPr id="5" name="Rectangle 4">
            <a:extLst>
              <a:ext uri="{FF2B5EF4-FFF2-40B4-BE49-F238E27FC236}">
                <a16:creationId xmlns:a16="http://schemas.microsoft.com/office/drawing/2014/main" id="{C919DC9D-B6BA-0830-E976-B8BA69CDF844}"/>
              </a:ext>
            </a:extLst>
          </p:cNvPr>
          <p:cNvSpPr/>
          <p:nvPr/>
        </p:nvSpPr>
        <p:spPr>
          <a:xfrm>
            <a:off x="747132" y="2397509"/>
            <a:ext cx="3824868" cy="109607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88232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Explore the free admin functionality</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02520" y="1287819"/>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Now that we’ve registered Question, Django knows that it should be displayed on the admin index page:</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Click “Questions”. Now you’re at the “change list” page for questions. </a:t>
            </a:r>
          </a:p>
        </p:txBody>
      </p:sp>
      <p:pic>
        <p:nvPicPr>
          <p:cNvPr id="4" name="Picture 3">
            <a:extLst>
              <a:ext uri="{FF2B5EF4-FFF2-40B4-BE49-F238E27FC236}">
                <a16:creationId xmlns:a16="http://schemas.microsoft.com/office/drawing/2014/main" id="{699A8447-8243-690A-E93B-702235038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76" y="1869812"/>
            <a:ext cx="6769448" cy="2070206"/>
          </a:xfrm>
          <a:prstGeom prst="rect">
            <a:avLst/>
          </a:prstGeom>
        </p:spPr>
      </p:pic>
    </p:spTree>
    <p:extLst>
      <p:ext uri="{BB962C8B-B14F-4D97-AF65-F5344CB8AC3E}">
        <p14:creationId xmlns:p14="http://schemas.microsoft.com/office/powerpoint/2010/main" val="427603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Introduction to Django</a:t>
            </a:r>
            <a:endParaRPr sz="1600"/>
          </a:p>
        </p:txBody>
      </p:sp>
      <p:sp>
        <p:nvSpPr>
          <p:cNvPr id="62" name="Google Shape;62;g5fab984687_2_0"/>
          <p:cNvSpPr txBox="1">
            <a:spLocks noGrp="1"/>
          </p:cNvSpPr>
          <p:nvPr>
            <p:ph type="body" idx="4294967295"/>
          </p:nvPr>
        </p:nvSpPr>
        <p:spPr>
          <a:xfrm>
            <a:off x="160499" y="986691"/>
            <a:ext cx="4342675" cy="3437825"/>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Django is a Python-based free and open-source web framework that follows the model–views- template(MVT) architectural pattern.</a:t>
            </a:r>
          </a:p>
          <a:p>
            <a:pPr marL="173736" indent="-173736">
              <a:spcBef>
                <a:spcPts val="600"/>
              </a:spcBef>
              <a:buClr>
                <a:srgbClr val="223366"/>
              </a:buClr>
              <a:buFont typeface="Arial" panose="020B0604020202020204" pitchFamily="34" charset="0"/>
              <a:buChar char="•"/>
            </a:pPr>
            <a:r>
              <a:rPr lang="en-US"/>
              <a:t>Django's primary goal is to ease the creation of complex, database-driven websites. </a:t>
            </a:r>
          </a:p>
          <a:p>
            <a:pPr marL="173736" indent="-173736">
              <a:spcBef>
                <a:spcPts val="600"/>
              </a:spcBef>
              <a:buClr>
                <a:srgbClr val="223366"/>
              </a:buClr>
              <a:buFont typeface="Arial" panose="020B0604020202020204" pitchFamily="34" charset="0"/>
              <a:buChar char="•"/>
            </a:pPr>
            <a:r>
              <a:rPr lang="en-US"/>
              <a:t>The framework emphasizes reusability and "pluggability" of components, less code, low coupling, rapid development, and the principle of don't repeat yourself.</a:t>
            </a:r>
          </a:p>
        </p:txBody>
      </p:sp>
      <p:sp>
        <p:nvSpPr>
          <p:cNvPr id="2" name="Rectangle: Rounded Corners 1">
            <a:hlinkClick r:id="rId3"/>
            <a:extLst>
              <a:ext uri="{FF2B5EF4-FFF2-40B4-BE49-F238E27FC236}">
                <a16:creationId xmlns:a16="http://schemas.microsoft.com/office/drawing/2014/main" id="{06ADFFE5-D6CE-67FB-92E3-C06EE9C10450}"/>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46774BC4-5EE7-3688-F54F-ACE070846FF0}"/>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3" name="Picture 2">
            <a:extLst>
              <a:ext uri="{FF2B5EF4-FFF2-40B4-BE49-F238E27FC236}">
                <a16:creationId xmlns:a16="http://schemas.microsoft.com/office/drawing/2014/main" id="{74073BBD-E0B3-1833-7C45-BE543EBBFC8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07974" y="986691"/>
            <a:ext cx="3972232" cy="295434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34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Explore the free admin functionality</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This page displays all the questions in the database and lets you choose one to change it. There’s the “What’s up?” question we created earlier:</a:t>
            </a:r>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endParaRPr lang="en-US"/>
          </a:p>
          <a:p>
            <a:pPr>
              <a:spcBef>
                <a:spcPts val="600"/>
              </a:spcBef>
              <a:buClr>
                <a:srgbClr val="223366"/>
              </a:buClr>
            </a:pPr>
            <a:r>
              <a:rPr lang="en-US"/>
              <a:t>Click the “What’s up?” question to edit it:	</a:t>
            </a:r>
          </a:p>
        </p:txBody>
      </p:sp>
      <p:pic>
        <p:nvPicPr>
          <p:cNvPr id="5" name="Picture 4">
            <a:extLst>
              <a:ext uri="{FF2B5EF4-FFF2-40B4-BE49-F238E27FC236}">
                <a16:creationId xmlns:a16="http://schemas.microsoft.com/office/drawing/2014/main" id="{DB78911D-FD19-426F-F08C-ADD04DE72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825" y="1983680"/>
            <a:ext cx="6979009" cy="2082907"/>
          </a:xfrm>
          <a:prstGeom prst="rect">
            <a:avLst/>
          </a:prstGeom>
        </p:spPr>
      </p:pic>
    </p:spTree>
    <p:extLst>
      <p:ext uri="{BB962C8B-B14F-4D97-AF65-F5344CB8AC3E}">
        <p14:creationId xmlns:p14="http://schemas.microsoft.com/office/powerpoint/2010/main" val="15114792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Explore the free admin functionality</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Edit question :	</a:t>
            </a:r>
          </a:p>
          <a:p>
            <a:pPr>
              <a:spcBef>
                <a:spcPts val="600"/>
              </a:spcBef>
              <a:buClr>
                <a:srgbClr val="223366"/>
              </a:buClr>
            </a:pPr>
            <a:endParaRPr lang="en-US"/>
          </a:p>
          <a:p>
            <a:pPr>
              <a:spcBef>
                <a:spcPts val="600"/>
              </a:spcBef>
              <a:buClr>
                <a:srgbClr val="223366"/>
              </a:buClr>
            </a:pPr>
            <a:r>
              <a:rPr lang="en-US"/>
              <a:t>	</a:t>
            </a:r>
          </a:p>
        </p:txBody>
      </p:sp>
      <p:pic>
        <p:nvPicPr>
          <p:cNvPr id="4" name="Picture 3">
            <a:extLst>
              <a:ext uri="{FF2B5EF4-FFF2-40B4-BE49-F238E27FC236}">
                <a16:creationId xmlns:a16="http://schemas.microsoft.com/office/drawing/2014/main" id="{4E27899E-388F-DA9A-9FEA-7BE1D211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324" y="1792176"/>
            <a:ext cx="7144117" cy="2838596"/>
          </a:xfrm>
          <a:prstGeom prst="rect">
            <a:avLst/>
          </a:prstGeom>
        </p:spPr>
      </p:pic>
    </p:spTree>
    <p:extLst>
      <p:ext uri="{BB962C8B-B14F-4D97-AF65-F5344CB8AC3E}">
        <p14:creationId xmlns:p14="http://schemas.microsoft.com/office/powerpoint/2010/main" val="18393987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Things to note here:</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a:t>The form is automatically generated from the Question model.</a:t>
            </a:r>
          </a:p>
          <a:p>
            <a:pPr>
              <a:spcBef>
                <a:spcPts val="600"/>
              </a:spcBef>
              <a:buClr>
                <a:srgbClr val="223366"/>
              </a:buClr>
            </a:pPr>
            <a:r>
              <a:rPr lang="en-US"/>
              <a:t>The different model field types (</a:t>
            </a:r>
            <a:r>
              <a:rPr lang="en-US" err="1"/>
              <a:t>DateTimeField</a:t>
            </a:r>
            <a:r>
              <a:rPr lang="en-US"/>
              <a:t>, </a:t>
            </a:r>
            <a:r>
              <a:rPr lang="en-US" err="1"/>
              <a:t>CharField</a:t>
            </a:r>
            <a:r>
              <a:rPr lang="en-US"/>
              <a:t>) correspond to the appropriate HTML input widget. Each type of field knows how to display itself in the Django admin.</a:t>
            </a:r>
          </a:p>
          <a:p>
            <a:pPr>
              <a:spcBef>
                <a:spcPts val="600"/>
              </a:spcBef>
              <a:buClr>
                <a:srgbClr val="223366"/>
              </a:buClr>
            </a:pPr>
            <a:r>
              <a:rPr lang="en-US"/>
              <a:t>Each </a:t>
            </a:r>
            <a:r>
              <a:rPr lang="en-US" err="1"/>
              <a:t>DateTimeField</a:t>
            </a:r>
            <a:r>
              <a:rPr lang="en-US"/>
              <a:t> gets free JavaScript shortcuts. Dates get a “Today” shortcut and calendar popup, and times get a “Now” shortcut and a convenient popup that lists commonly entered times.</a:t>
            </a:r>
          </a:p>
        </p:txBody>
      </p:sp>
    </p:spTree>
    <p:extLst>
      <p:ext uri="{BB962C8B-B14F-4D97-AF65-F5344CB8AC3E}">
        <p14:creationId xmlns:p14="http://schemas.microsoft.com/office/powerpoint/2010/main" val="3422178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1042107"/>
            <a:ext cx="8823004" cy="327759"/>
          </a:xfrm>
          <a:prstGeom prst="rect">
            <a:avLst/>
          </a:prstGeom>
          <a:noFill/>
          <a:ln>
            <a:noFill/>
          </a:ln>
        </p:spPr>
        <p:txBody>
          <a:bodyPr spcFirstLastPara="1" wrap="square" lIns="91425" tIns="91425" rIns="91425" bIns="91425" anchor="t" anchorCtr="0">
            <a:noAutofit/>
          </a:bodyPr>
          <a:lstStyle/>
          <a:p>
            <a:pPr>
              <a:buClr>
                <a:srgbClr val="223366"/>
              </a:buClr>
            </a:pPr>
            <a:r>
              <a:rPr lang="en-US" b="1"/>
              <a:t>things to note here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Introducing the Django Admin</a:t>
            </a:r>
          </a:p>
        </p:txBody>
      </p:sp>
      <p:sp>
        <p:nvSpPr>
          <p:cNvPr id="3" name="Google Shape;62;g5fab984687_2_0">
            <a:extLst>
              <a:ext uri="{FF2B5EF4-FFF2-40B4-BE49-F238E27FC236}">
                <a16:creationId xmlns:a16="http://schemas.microsoft.com/office/drawing/2014/main" id="{6CD12DD9-D34A-D75B-91C1-FA26447BDE07}"/>
              </a:ext>
            </a:extLst>
          </p:cNvPr>
          <p:cNvSpPr txBox="1">
            <a:spLocks/>
          </p:cNvSpPr>
          <p:nvPr/>
        </p:nvSpPr>
        <p:spPr>
          <a:xfrm>
            <a:off x="160498" y="1279536"/>
            <a:ext cx="8823004" cy="1798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The bottom part of the page gives you a couple of options:</a:t>
            </a:r>
          </a:p>
          <a:p>
            <a:pPr marL="173736" indent="-173736">
              <a:spcBef>
                <a:spcPts val="600"/>
              </a:spcBef>
              <a:buClr>
                <a:srgbClr val="223366"/>
              </a:buClr>
              <a:buFont typeface="Arial" panose="020B0604020202020204" pitchFamily="34" charset="0"/>
              <a:buChar char="•"/>
            </a:pPr>
            <a:r>
              <a:rPr lang="en-US"/>
              <a:t>Save – Saves changes and returns to the change-list page for this type of object.</a:t>
            </a:r>
          </a:p>
          <a:p>
            <a:pPr marL="173736" indent="-173736">
              <a:spcBef>
                <a:spcPts val="600"/>
              </a:spcBef>
              <a:buClr>
                <a:srgbClr val="223366"/>
              </a:buClr>
              <a:buFont typeface="Arial" panose="020B0604020202020204" pitchFamily="34" charset="0"/>
              <a:buChar char="•"/>
            </a:pPr>
            <a:r>
              <a:rPr lang="en-US"/>
              <a:t>Save and continue editing – Saves changes and reloads the admin page for this object.</a:t>
            </a:r>
          </a:p>
          <a:p>
            <a:pPr marL="173736" indent="-173736">
              <a:spcBef>
                <a:spcPts val="600"/>
              </a:spcBef>
              <a:buClr>
                <a:srgbClr val="223366"/>
              </a:buClr>
              <a:buFont typeface="Arial" panose="020B0604020202020204" pitchFamily="34" charset="0"/>
              <a:buChar char="•"/>
            </a:pPr>
            <a:r>
              <a:rPr lang="en-US"/>
              <a:t>Save and add another – Saves changes and loads a new, blank form for this type of object.</a:t>
            </a:r>
          </a:p>
          <a:p>
            <a:pPr marL="173736" indent="-173736">
              <a:spcBef>
                <a:spcPts val="600"/>
              </a:spcBef>
              <a:buClr>
                <a:srgbClr val="223366"/>
              </a:buClr>
              <a:buFont typeface="Arial" panose="020B0604020202020204" pitchFamily="34" charset="0"/>
              <a:buChar char="•"/>
            </a:pPr>
            <a:r>
              <a:rPr lang="en-US"/>
              <a:t>Delete – Displays a delete confirmation page.</a:t>
            </a:r>
          </a:p>
        </p:txBody>
      </p:sp>
    </p:spTree>
    <p:extLst>
      <p:ext uri="{BB962C8B-B14F-4D97-AF65-F5344CB8AC3E}">
        <p14:creationId xmlns:p14="http://schemas.microsoft.com/office/powerpoint/2010/main" val="2083379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4333443" cy="3853278"/>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A view function, or view for short, is a Python function that takes a web request and returns a web response. </a:t>
            </a:r>
          </a:p>
          <a:p>
            <a:pPr marL="173736" indent="-173736">
              <a:spcBef>
                <a:spcPts val="600"/>
              </a:spcBef>
              <a:buClr>
                <a:srgbClr val="223366"/>
              </a:buClr>
              <a:buFont typeface="Arial" panose="020B0604020202020204" pitchFamily="34" charset="0"/>
              <a:buChar char="•"/>
            </a:pPr>
            <a:r>
              <a:rPr lang="en-US"/>
              <a:t>This response can be the HTML contents of a web page, or a redirect, or a 404 error, or an XML document, or an image , or anything that a web browser can display.</a:t>
            </a:r>
          </a:p>
          <a:p>
            <a:pPr marL="173736" indent="-173736">
              <a:spcBef>
                <a:spcPts val="600"/>
              </a:spcBef>
              <a:buClr>
                <a:srgbClr val="223366"/>
              </a:buClr>
              <a:buFont typeface="Arial" panose="020B0604020202020204" pitchFamily="34" charset="0"/>
              <a:buChar char="•"/>
            </a:pPr>
            <a:r>
              <a:rPr lang="en-US"/>
              <a:t>The convention is to put views in a file called views.py file in your project or application directory.</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Views</a:t>
            </a:r>
          </a:p>
        </p:txBody>
      </p:sp>
      <p:sp>
        <p:nvSpPr>
          <p:cNvPr id="4" name="Rectangle: Rounded Corners 3">
            <a:hlinkClick r:id="rId3"/>
            <a:extLst>
              <a:ext uri="{FF2B5EF4-FFF2-40B4-BE49-F238E27FC236}">
                <a16:creationId xmlns:a16="http://schemas.microsoft.com/office/drawing/2014/main" id="{2C218DA6-BB1B-2663-EC40-3AD6D3517F4D}"/>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5" name="TextBox 8">
            <a:extLst>
              <a:ext uri="{FF2B5EF4-FFF2-40B4-BE49-F238E27FC236}">
                <a16:creationId xmlns:a16="http://schemas.microsoft.com/office/drawing/2014/main" id="{55D8F589-9D84-F398-4EA1-FE70A6550ABE}"/>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pic>
        <p:nvPicPr>
          <p:cNvPr id="6" name="Picture 2">
            <a:extLst>
              <a:ext uri="{FF2B5EF4-FFF2-40B4-BE49-F238E27FC236}">
                <a16:creationId xmlns:a16="http://schemas.microsoft.com/office/drawing/2014/main" id="{3B69209F-ABA9-6944-CA06-6F0DF462CD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86435" y="1011387"/>
            <a:ext cx="3088885" cy="308888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30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3853278"/>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Here’s a view that returns the current date and time, as an HTML document: </a:t>
            </a:r>
            <a:r>
              <a:rPr lang="en-US" err="1"/>
              <a:t>learndjango</a:t>
            </a:r>
            <a:r>
              <a:rPr lang="en-US"/>
              <a:t>/ views.py</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Creating simple View : Example </a:t>
            </a:r>
          </a:p>
        </p:txBody>
      </p:sp>
      <p:sp>
        <p:nvSpPr>
          <p:cNvPr id="3" name="Rectangle 2">
            <a:extLst>
              <a:ext uri="{FF2B5EF4-FFF2-40B4-BE49-F238E27FC236}">
                <a16:creationId xmlns:a16="http://schemas.microsoft.com/office/drawing/2014/main" id="{06510A63-68DF-43FD-7443-B26786EB318D}"/>
              </a:ext>
            </a:extLst>
          </p:cNvPr>
          <p:cNvSpPr/>
          <p:nvPr/>
        </p:nvSpPr>
        <p:spPr>
          <a:xfrm>
            <a:off x="523868" y="1428750"/>
            <a:ext cx="7324732" cy="3276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highlight>
                <a:srgbClr val="C0C0C0"/>
              </a:highlight>
            </a:endParaRPr>
          </a:p>
        </p:txBody>
      </p:sp>
      <p:sp>
        <p:nvSpPr>
          <p:cNvPr id="7" name="Google Shape;62;g5fab984687_2_0">
            <a:extLst>
              <a:ext uri="{FF2B5EF4-FFF2-40B4-BE49-F238E27FC236}">
                <a16:creationId xmlns:a16="http://schemas.microsoft.com/office/drawing/2014/main" id="{BCD269F6-3236-B1A4-8859-46AEDCCA6D5E}"/>
              </a:ext>
            </a:extLst>
          </p:cNvPr>
          <p:cNvSpPr txBox="1">
            <a:spLocks/>
          </p:cNvSpPr>
          <p:nvPr/>
        </p:nvSpPr>
        <p:spPr>
          <a:xfrm>
            <a:off x="604710" y="1499871"/>
            <a:ext cx="3418650" cy="3112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400"/>
              </a:spcBef>
              <a:buClr>
                <a:srgbClr val="223366"/>
              </a:buClr>
            </a:pPr>
            <a:r>
              <a:rPr lang="en-US" sz="1300"/>
              <a:t># import Http Response from </a:t>
            </a:r>
            <a:r>
              <a:rPr lang="en-US" sz="1300" err="1"/>
              <a:t>django</a:t>
            </a:r>
            <a:endParaRPr lang="en-US" sz="1300"/>
          </a:p>
          <a:p>
            <a:pPr>
              <a:spcBef>
                <a:spcPts val="400"/>
              </a:spcBef>
              <a:buClr>
                <a:srgbClr val="223366"/>
              </a:buClr>
            </a:pPr>
            <a:r>
              <a:rPr lang="en-US" sz="1300"/>
              <a:t>from </a:t>
            </a:r>
            <a:r>
              <a:rPr lang="en-US" sz="1300" err="1"/>
              <a:t>django.http</a:t>
            </a:r>
            <a:r>
              <a:rPr lang="en-US" sz="1300"/>
              <a:t> import HttpResponse</a:t>
            </a:r>
          </a:p>
          <a:p>
            <a:pPr>
              <a:spcBef>
                <a:spcPts val="400"/>
              </a:spcBef>
              <a:buClr>
                <a:srgbClr val="223366"/>
              </a:buClr>
            </a:pPr>
            <a:r>
              <a:rPr lang="en-US" sz="1300"/>
              <a:t># get datetime</a:t>
            </a:r>
          </a:p>
          <a:p>
            <a:pPr>
              <a:spcBef>
                <a:spcPts val="400"/>
              </a:spcBef>
              <a:buClr>
                <a:srgbClr val="223366"/>
              </a:buClr>
            </a:pPr>
            <a:r>
              <a:rPr lang="en-US" sz="1300"/>
              <a:t>import datetime</a:t>
            </a:r>
          </a:p>
          <a:p>
            <a:pPr>
              <a:spcBef>
                <a:spcPts val="400"/>
              </a:spcBef>
              <a:buClr>
                <a:srgbClr val="223366"/>
              </a:buClr>
            </a:pPr>
            <a:r>
              <a:rPr lang="en-US" sz="1300"/>
              <a:t> # create a function</a:t>
            </a:r>
          </a:p>
          <a:p>
            <a:pPr>
              <a:spcBef>
                <a:spcPts val="400"/>
              </a:spcBef>
              <a:buClr>
                <a:srgbClr val="223366"/>
              </a:buClr>
            </a:pPr>
            <a:r>
              <a:rPr lang="en-US" sz="1300"/>
              <a:t>def </a:t>
            </a:r>
            <a:r>
              <a:rPr lang="en-US" sz="1300" err="1"/>
              <a:t>date_view</a:t>
            </a:r>
            <a:r>
              <a:rPr lang="en-US" sz="1300"/>
              <a:t>(request):</a:t>
            </a:r>
          </a:p>
          <a:p>
            <a:pPr>
              <a:spcBef>
                <a:spcPts val="400"/>
              </a:spcBef>
              <a:buClr>
                <a:srgbClr val="223366"/>
              </a:buClr>
            </a:pPr>
            <a:r>
              <a:rPr lang="en-US" sz="1300"/>
              <a:t>    # fetch date and time</a:t>
            </a:r>
          </a:p>
          <a:p>
            <a:pPr>
              <a:spcBef>
                <a:spcPts val="400"/>
              </a:spcBef>
              <a:buClr>
                <a:srgbClr val="223366"/>
              </a:buClr>
            </a:pPr>
            <a:r>
              <a:rPr lang="en-US" sz="1300"/>
              <a:t>    now = </a:t>
            </a:r>
            <a:r>
              <a:rPr lang="en-US" sz="1300" err="1"/>
              <a:t>datetime.datetime.now</a:t>
            </a:r>
            <a:r>
              <a:rPr lang="en-US" sz="1300"/>
              <a:t>()</a:t>
            </a:r>
          </a:p>
          <a:p>
            <a:pPr>
              <a:spcBef>
                <a:spcPts val="400"/>
              </a:spcBef>
              <a:buClr>
                <a:srgbClr val="223366"/>
              </a:buClr>
            </a:pPr>
            <a:r>
              <a:rPr lang="en-US" sz="1300"/>
              <a:t>    # convert to string</a:t>
            </a:r>
          </a:p>
          <a:p>
            <a:pPr>
              <a:spcBef>
                <a:spcPts val="400"/>
              </a:spcBef>
              <a:buClr>
                <a:srgbClr val="223366"/>
              </a:buClr>
            </a:pPr>
            <a:r>
              <a:rPr lang="en-US" sz="1300"/>
              <a:t>    html = "Time is {}".format(now)</a:t>
            </a:r>
          </a:p>
          <a:p>
            <a:pPr>
              <a:spcBef>
                <a:spcPts val="400"/>
              </a:spcBef>
              <a:buClr>
                <a:srgbClr val="223366"/>
              </a:buClr>
            </a:pPr>
            <a:r>
              <a:rPr lang="en-US" sz="1300"/>
              <a:t>    # return response</a:t>
            </a:r>
          </a:p>
          <a:p>
            <a:pPr>
              <a:spcBef>
                <a:spcPts val="400"/>
              </a:spcBef>
              <a:buClr>
                <a:srgbClr val="223366"/>
              </a:buClr>
            </a:pPr>
            <a:r>
              <a:rPr lang="en-US" sz="1300"/>
              <a:t>    return HttpResponse(html)</a:t>
            </a:r>
          </a:p>
        </p:txBody>
      </p:sp>
    </p:spTree>
    <p:extLst>
      <p:ext uri="{BB962C8B-B14F-4D97-AF65-F5344CB8AC3E}">
        <p14:creationId xmlns:p14="http://schemas.microsoft.com/office/powerpoint/2010/main" val="3757390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178237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First, we import the class HttpResponse from the </a:t>
            </a:r>
            <a:r>
              <a:rPr lang="en-US" err="1"/>
              <a:t>django.http</a:t>
            </a:r>
            <a:r>
              <a:rPr lang="en-US"/>
              <a:t> module, along with Python’s datetime library.</a:t>
            </a:r>
          </a:p>
          <a:p>
            <a:pPr marL="173736" indent="-173736">
              <a:spcBef>
                <a:spcPts val="600"/>
              </a:spcBef>
              <a:buClr>
                <a:srgbClr val="223366"/>
              </a:buClr>
              <a:buFont typeface="Arial" panose="020B0604020202020204" pitchFamily="34" charset="0"/>
              <a:buChar char="•"/>
            </a:pPr>
            <a:r>
              <a:rPr lang="en-US"/>
              <a:t>Next, we define a function called </a:t>
            </a:r>
            <a:r>
              <a:rPr lang="en-US" err="1"/>
              <a:t>date_view</a:t>
            </a:r>
            <a:r>
              <a:rPr lang="en-US"/>
              <a:t>. This is the view function. Each view function takes an HttpRequest object as its first parameter, which is typically named request.</a:t>
            </a:r>
          </a:p>
          <a:p>
            <a:pPr marL="173736" indent="-173736">
              <a:spcBef>
                <a:spcPts val="600"/>
              </a:spcBef>
              <a:buClr>
                <a:srgbClr val="223366"/>
              </a:buClr>
              <a:buFont typeface="Arial" panose="020B0604020202020204" pitchFamily="34" charset="0"/>
              <a:buChar char="•"/>
            </a:pPr>
            <a:r>
              <a:rPr lang="en-US"/>
              <a:t>The view returns an HttpResponse object that contains the generated response. Each view function is responsible for returning an HttpResponse object.</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Creating simple View: Example Explanation</a:t>
            </a:r>
          </a:p>
        </p:txBody>
      </p:sp>
    </p:spTree>
    <p:extLst>
      <p:ext uri="{BB962C8B-B14F-4D97-AF65-F5344CB8AC3E}">
        <p14:creationId xmlns:p14="http://schemas.microsoft.com/office/powerpoint/2010/main" val="2104247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Let’s get this view to working, in learndjango/urls.py </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URL Mapping : Example </a:t>
            </a:r>
          </a:p>
        </p:txBody>
      </p:sp>
      <p:sp>
        <p:nvSpPr>
          <p:cNvPr id="3" name="Rectangle 2">
            <a:extLst>
              <a:ext uri="{FF2B5EF4-FFF2-40B4-BE49-F238E27FC236}">
                <a16:creationId xmlns:a16="http://schemas.microsoft.com/office/drawing/2014/main" id="{1B9A41B7-DDD7-CFB5-82FC-712F25F00A5A}"/>
              </a:ext>
            </a:extLst>
          </p:cNvPr>
          <p:cNvSpPr/>
          <p:nvPr/>
        </p:nvSpPr>
        <p:spPr>
          <a:xfrm>
            <a:off x="909948" y="1896110"/>
            <a:ext cx="7324732" cy="25539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highlight>
                <a:srgbClr val="C0C0C0"/>
              </a:highlight>
            </a:endParaRPr>
          </a:p>
        </p:txBody>
      </p:sp>
      <p:sp>
        <p:nvSpPr>
          <p:cNvPr id="4" name="Google Shape;62;g5fab984687_2_0">
            <a:extLst>
              <a:ext uri="{FF2B5EF4-FFF2-40B4-BE49-F238E27FC236}">
                <a16:creationId xmlns:a16="http://schemas.microsoft.com/office/drawing/2014/main" id="{E9798166-ABCD-3C01-E5C4-21D63157053B}"/>
              </a:ext>
            </a:extLst>
          </p:cNvPr>
          <p:cNvSpPr txBox="1">
            <a:spLocks/>
          </p:cNvSpPr>
          <p:nvPr/>
        </p:nvSpPr>
        <p:spPr>
          <a:xfrm>
            <a:off x="990790" y="1967231"/>
            <a:ext cx="3418650" cy="2574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400"/>
              </a:spcBef>
              <a:buClr>
                <a:srgbClr val="223366"/>
              </a:buClr>
            </a:pPr>
            <a:r>
              <a:rPr lang="en-US" sz="1300"/>
              <a:t>from </a:t>
            </a:r>
            <a:r>
              <a:rPr lang="en-US" sz="1300" err="1"/>
              <a:t>django.contrib</a:t>
            </a:r>
            <a:r>
              <a:rPr lang="en-US" sz="1300"/>
              <a:t> import admin</a:t>
            </a:r>
          </a:p>
          <a:p>
            <a:pPr>
              <a:spcBef>
                <a:spcPts val="400"/>
              </a:spcBef>
              <a:buClr>
                <a:srgbClr val="223366"/>
              </a:buClr>
            </a:pPr>
            <a:r>
              <a:rPr lang="en-US" sz="1300"/>
              <a:t>from </a:t>
            </a:r>
            <a:r>
              <a:rPr lang="en-US" sz="1300" err="1"/>
              <a:t>django.urls</a:t>
            </a:r>
            <a:r>
              <a:rPr lang="en-US" sz="1300"/>
              <a:t> import </a:t>
            </a:r>
            <a:r>
              <a:rPr lang="en-US" sz="1300" err="1"/>
              <a:t>path,include</a:t>
            </a:r>
            <a:endParaRPr lang="en-US" sz="1300"/>
          </a:p>
          <a:p>
            <a:pPr>
              <a:spcBef>
                <a:spcPts val="400"/>
              </a:spcBef>
              <a:buClr>
                <a:srgbClr val="223366"/>
              </a:buClr>
            </a:pPr>
            <a:endParaRPr lang="en-US" sz="1300"/>
          </a:p>
          <a:p>
            <a:pPr>
              <a:spcBef>
                <a:spcPts val="400"/>
              </a:spcBef>
              <a:buClr>
                <a:srgbClr val="223366"/>
              </a:buClr>
            </a:pPr>
            <a:r>
              <a:rPr lang="en-US" sz="1300"/>
              <a:t>from .views import </a:t>
            </a:r>
            <a:r>
              <a:rPr lang="en-US" sz="1300" err="1"/>
              <a:t>date_view</a:t>
            </a:r>
            <a:endParaRPr lang="en-US" sz="1300"/>
          </a:p>
          <a:p>
            <a:pPr>
              <a:spcBef>
                <a:spcPts val="400"/>
              </a:spcBef>
              <a:buClr>
                <a:srgbClr val="223366"/>
              </a:buClr>
            </a:pPr>
            <a:endParaRPr lang="en-US" sz="1300"/>
          </a:p>
          <a:p>
            <a:pPr>
              <a:spcBef>
                <a:spcPts val="400"/>
              </a:spcBef>
              <a:buClr>
                <a:srgbClr val="223366"/>
              </a:buClr>
            </a:pPr>
            <a:r>
              <a:rPr lang="en-US" sz="1300" err="1"/>
              <a:t>urlpatterns</a:t>
            </a:r>
            <a:r>
              <a:rPr lang="en-US" sz="1300"/>
              <a:t> = [</a:t>
            </a:r>
          </a:p>
          <a:p>
            <a:pPr>
              <a:spcBef>
                <a:spcPts val="400"/>
              </a:spcBef>
              <a:buClr>
                <a:srgbClr val="223366"/>
              </a:buClr>
            </a:pPr>
            <a:r>
              <a:rPr lang="en-US" sz="1300"/>
              <a:t>    #path('admin/', </a:t>
            </a:r>
            <a:r>
              <a:rPr lang="en-US" sz="1300" err="1"/>
              <a:t>admin.site.urls</a:t>
            </a:r>
            <a:r>
              <a:rPr lang="en-US" sz="1300"/>
              <a:t>),</a:t>
            </a:r>
          </a:p>
          <a:p>
            <a:pPr>
              <a:spcBef>
                <a:spcPts val="400"/>
              </a:spcBef>
              <a:buClr>
                <a:srgbClr val="223366"/>
              </a:buClr>
            </a:pPr>
            <a:r>
              <a:rPr lang="en-US" sz="1300"/>
              <a:t>    path('', </a:t>
            </a:r>
            <a:r>
              <a:rPr lang="en-US" sz="1300" err="1"/>
              <a:t>date_view</a:t>
            </a:r>
            <a:r>
              <a:rPr lang="en-US" sz="1300"/>
              <a:t>),</a:t>
            </a:r>
          </a:p>
          <a:p>
            <a:pPr>
              <a:spcBef>
                <a:spcPts val="400"/>
              </a:spcBef>
              <a:buClr>
                <a:srgbClr val="223366"/>
              </a:buClr>
            </a:pPr>
            <a:r>
              <a:rPr lang="en-US" sz="1300"/>
              <a:t>]</a:t>
            </a:r>
          </a:p>
        </p:txBody>
      </p:sp>
    </p:spTree>
    <p:extLst>
      <p:ext uri="{BB962C8B-B14F-4D97-AF65-F5344CB8AC3E}">
        <p14:creationId xmlns:p14="http://schemas.microsoft.com/office/powerpoint/2010/main" val="40099834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Now, visit http://127.0.0.1:8000/</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Output for </a:t>
            </a:r>
            <a:r>
              <a:rPr lang="en-US" sz="1600" b="1" err="1">
                <a:solidFill>
                  <a:srgbClr val="223366"/>
                </a:solidFill>
              </a:rPr>
              <a:t>DateTime</a:t>
            </a:r>
            <a:r>
              <a:rPr lang="en-US" sz="1600" b="1">
                <a:solidFill>
                  <a:srgbClr val="223366"/>
                </a:solidFill>
              </a:rPr>
              <a:t> example</a:t>
            </a:r>
          </a:p>
        </p:txBody>
      </p:sp>
      <p:pic>
        <p:nvPicPr>
          <p:cNvPr id="5" name="Picture 4">
            <a:extLst>
              <a:ext uri="{FF2B5EF4-FFF2-40B4-BE49-F238E27FC236}">
                <a16:creationId xmlns:a16="http://schemas.microsoft.com/office/drawing/2014/main" id="{9A00EB46-0F81-02E2-6BFD-37DE80EB175A}"/>
              </a:ext>
            </a:extLst>
          </p:cNvPr>
          <p:cNvPicPr>
            <a:picLocks noChangeAspect="1"/>
          </p:cNvPicPr>
          <p:nvPr/>
        </p:nvPicPr>
        <p:blipFill rotWithShape="1">
          <a:blip r:embed="rId3">
            <a:extLst>
              <a:ext uri="{28A0092B-C50C-407E-A947-70E740481C1C}">
                <a14:useLocalDpi xmlns:a14="http://schemas.microsoft.com/office/drawing/2010/main" val="0"/>
              </a:ext>
            </a:extLst>
          </a:blip>
          <a:srcRect b="72523"/>
          <a:stretch/>
        </p:blipFill>
        <p:spPr>
          <a:xfrm>
            <a:off x="452049" y="1809750"/>
            <a:ext cx="8239902" cy="1116330"/>
          </a:xfrm>
          <a:prstGeom prst="rect">
            <a:avLst/>
          </a:prstGeom>
        </p:spPr>
      </p:pic>
    </p:spTree>
    <p:extLst>
      <p:ext uri="{BB962C8B-B14F-4D97-AF65-F5344CB8AC3E}">
        <p14:creationId xmlns:p14="http://schemas.microsoft.com/office/powerpoint/2010/main" val="1175097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&amp; HttpResponse</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 &amp; HttpResponse</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Bef>
                <a:spcPts val="600"/>
              </a:spcBef>
              <a:buClr>
                <a:srgbClr val="223366"/>
              </a:buClr>
              <a:buFont typeface="Arial" panose="020B0604020202020204" pitchFamily="34" charset="0"/>
              <a:buChar char="•"/>
            </a:pPr>
            <a:r>
              <a:rPr lang="en-US"/>
              <a:t>Django uses request and response objects to pass state through the system.</a:t>
            </a:r>
          </a:p>
          <a:p>
            <a:pPr marL="173736" indent="-173736">
              <a:spcBef>
                <a:spcPts val="600"/>
              </a:spcBef>
              <a:buClr>
                <a:srgbClr val="223366"/>
              </a:buClr>
              <a:buFont typeface="Arial" panose="020B0604020202020204" pitchFamily="34" charset="0"/>
              <a:buChar char="•"/>
            </a:pPr>
            <a:r>
              <a:rPr lang="en-US"/>
              <a:t>When a page is requested, Django creates an HttpRequest object that contains metadata about the request. Then Django loads the appropriate view, passing the HttpRequest as the first argument to the view function. Each view is responsible for returning an HttpResponse object.</a:t>
            </a:r>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endParaRPr lang="en-US"/>
          </a:p>
          <a:p>
            <a:pPr marL="173736" indent="-173736">
              <a:spcBef>
                <a:spcPts val="600"/>
              </a:spcBef>
              <a:buClr>
                <a:srgbClr val="223366"/>
              </a:buClr>
              <a:buFont typeface="Arial" panose="020B0604020202020204" pitchFamily="34" charset="0"/>
              <a:buChar char="•"/>
            </a:pPr>
            <a:endParaRPr lang="en-US"/>
          </a:p>
        </p:txBody>
      </p:sp>
    </p:spTree>
    <p:extLst>
      <p:ext uri="{BB962C8B-B14F-4D97-AF65-F5344CB8AC3E}">
        <p14:creationId xmlns:p14="http://schemas.microsoft.com/office/powerpoint/2010/main" val="45047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5858" y="685673"/>
            <a:ext cx="255746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Django Features</a:t>
            </a:r>
            <a:endParaRPr sz="1600"/>
          </a:p>
        </p:txBody>
      </p:sp>
      <p:sp>
        <p:nvSpPr>
          <p:cNvPr id="62" name="Google Shape;62;g5fab984687_2_0"/>
          <p:cNvSpPr txBox="1">
            <a:spLocks noGrp="1"/>
          </p:cNvSpPr>
          <p:nvPr>
            <p:ph type="body" idx="4294967295"/>
          </p:nvPr>
        </p:nvSpPr>
        <p:spPr>
          <a:xfrm>
            <a:off x="160499" y="986691"/>
            <a:ext cx="8659036" cy="3437825"/>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Helps you to define patterns for the URLs in your application</a:t>
            </a:r>
          </a:p>
          <a:p>
            <a:pPr marL="173736" indent="-173736">
              <a:spcBef>
                <a:spcPts val="600"/>
              </a:spcBef>
              <a:buClr>
                <a:srgbClr val="223366"/>
              </a:buClr>
              <a:buFont typeface="Arial" panose="020B0604020202020204" pitchFamily="34" charset="0"/>
              <a:buChar char="•"/>
            </a:pPr>
            <a:r>
              <a:rPr lang="en-US"/>
              <a:t>Simple but powerful URL system</a:t>
            </a:r>
          </a:p>
          <a:p>
            <a:pPr marL="173736" indent="-173736">
              <a:spcBef>
                <a:spcPts val="600"/>
              </a:spcBef>
              <a:buClr>
                <a:srgbClr val="223366"/>
              </a:buClr>
              <a:buFont typeface="Arial" panose="020B0604020202020204" pitchFamily="34" charset="0"/>
              <a:buChar char="•"/>
            </a:pPr>
            <a:r>
              <a:rPr lang="en-US"/>
              <a:t>Built-in authentication system</a:t>
            </a:r>
          </a:p>
          <a:p>
            <a:pPr marL="173736" indent="-173736">
              <a:spcBef>
                <a:spcPts val="600"/>
              </a:spcBef>
              <a:buClr>
                <a:srgbClr val="223366"/>
              </a:buClr>
              <a:buFont typeface="Arial" panose="020B0604020202020204" pitchFamily="34" charset="0"/>
              <a:buChar char="•"/>
            </a:pPr>
            <a:r>
              <a:rPr lang="en-US"/>
              <a:t>Object-oriented programming language database which offers best in class data storage and retrieval</a:t>
            </a:r>
          </a:p>
          <a:p>
            <a:pPr marL="173736" indent="-173736">
              <a:spcBef>
                <a:spcPts val="600"/>
              </a:spcBef>
              <a:buClr>
                <a:srgbClr val="223366"/>
              </a:buClr>
              <a:buFont typeface="Arial" panose="020B0604020202020204" pitchFamily="34" charset="0"/>
              <a:buChar char="•"/>
            </a:pPr>
            <a:r>
              <a:rPr lang="en-US"/>
              <a:t>Automatic admin interface feature allows the functionality of adding, editing and deleting items. You can customize the admin panel as per your need.</a:t>
            </a:r>
          </a:p>
          <a:p>
            <a:pPr marL="173736" indent="-173736">
              <a:spcBef>
                <a:spcPts val="600"/>
              </a:spcBef>
              <a:buClr>
                <a:srgbClr val="223366"/>
              </a:buClr>
              <a:buFont typeface="Arial" panose="020B0604020202020204" pitchFamily="34" charset="0"/>
              <a:buChar char="•"/>
            </a:pPr>
            <a:r>
              <a:rPr lang="en-US"/>
              <a:t>It is used for Rapid Development</a:t>
            </a:r>
          </a:p>
          <a:p>
            <a:pPr marL="173736" indent="-173736">
              <a:spcBef>
                <a:spcPts val="600"/>
              </a:spcBef>
              <a:buClr>
                <a:srgbClr val="223366"/>
              </a:buClr>
              <a:buFont typeface="Arial" panose="020B0604020202020204" pitchFamily="34" charset="0"/>
              <a:buChar char="•"/>
            </a:pPr>
            <a:r>
              <a:rPr lang="en-US"/>
              <a:t>Secure</a:t>
            </a:r>
          </a:p>
          <a:p>
            <a:pPr marL="173736" indent="-173736">
              <a:spcBef>
                <a:spcPts val="600"/>
              </a:spcBef>
              <a:buClr>
                <a:srgbClr val="223366"/>
              </a:buClr>
              <a:buFont typeface="Arial" panose="020B0604020202020204" pitchFamily="34" charset="0"/>
              <a:buChar char="•"/>
            </a:pPr>
            <a:r>
              <a:rPr lang="en-US"/>
              <a:t>Open Source</a:t>
            </a:r>
          </a:p>
          <a:p>
            <a:pPr marL="173736" indent="-173736">
              <a:spcBef>
                <a:spcPts val="600"/>
              </a:spcBef>
              <a:buClr>
                <a:srgbClr val="223366"/>
              </a:buClr>
              <a:buFont typeface="Arial" panose="020B0604020202020204" pitchFamily="34" charset="0"/>
              <a:buChar char="•"/>
            </a:pPr>
            <a:r>
              <a:rPr lang="en-US"/>
              <a:t>Vast and Supported Community</a:t>
            </a:r>
          </a:p>
        </p:txBody>
      </p:sp>
    </p:spTree>
    <p:extLst>
      <p:ext uri="{BB962C8B-B14F-4D97-AF65-F5344CB8AC3E}">
        <p14:creationId xmlns:p14="http://schemas.microsoft.com/office/powerpoint/2010/main" val="3816685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a:t>class HttpRequest</a:t>
            </a:r>
          </a:p>
          <a:p>
            <a:pPr>
              <a:spcBef>
                <a:spcPts val="600"/>
              </a:spcBef>
              <a:buClr>
                <a:srgbClr val="223366"/>
              </a:buClr>
            </a:pPr>
            <a:endParaRPr lang="en-US"/>
          </a:p>
          <a:p>
            <a:pPr>
              <a:spcBef>
                <a:spcPts val="600"/>
              </a:spcBef>
              <a:buClr>
                <a:srgbClr val="223366"/>
              </a:buClr>
            </a:pPr>
            <a:r>
              <a:rPr lang="en-US" b="1"/>
              <a:t>Attributes</a:t>
            </a:r>
          </a:p>
          <a:p>
            <a:pPr>
              <a:spcBef>
                <a:spcPts val="600"/>
              </a:spcBef>
              <a:buClr>
                <a:srgbClr val="223366"/>
              </a:buClr>
            </a:pPr>
            <a:r>
              <a:rPr lang="en-US"/>
              <a:t>All attributes should be considered read-only, unless stated otherwise.</a:t>
            </a:r>
          </a:p>
          <a:p>
            <a:pPr>
              <a:spcBef>
                <a:spcPts val="600"/>
              </a:spcBef>
              <a:buClr>
                <a:srgbClr val="223366"/>
              </a:buClr>
            </a:pPr>
            <a:endParaRPr lang="en-US"/>
          </a:p>
          <a:p>
            <a:pPr>
              <a:spcBef>
                <a:spcPts val="600"/>
              </a:spcBef>
              <a:buClr>
                <a:srgbClr val="223366"/>
              </a:buClr>
            </a:pPr>
            <a:r>
              <a:rPr lang="en-US" b="1" err="1"/>
              <a:t>HttpRequest.scheme</a:t>
            </a:r>
            <a:endParaRPr lang="en-US" b="1"/>
          </a:p>
          <a:p>
            <a:pPr>
              <a:spcBef>
                <a:spcPts val="600"/>
              </a:spcBef>
              <a:buClr>
                <a:srgbClr val="223366"/>
              </a:buClr>
            </a:pPr>
            <a:r>
              <a:rPr lang="en-US"/>
              <a:t>A string representing the scheme of the request (http or https usually).</a:t>
            </a:r>
          </a:p>
        </p:txBody>
      </p:sp>
    </p:spTree>
    <p:extLst>
      <p:ext uri="{BB962C8B-B14F-4D97-AF65-F5344CB8AC3E}">
        <p14:creationId xmlns:p14="http://schemas.microsoft.com/office/powerpoint/2010/main" val="25859953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HttpRequest.body</a:t>
            </a:r>
            <a:endParaRPr lang="en-US" b="1"/>
          </a:p>
          <a:p>
            <a:pPr>
              <a:spcBef>
                <a:spcPts val="600"/>
              </a:spcBef>
              <a:buClr>
                <a:srgbClr val="223366"/>
              </a:buClr>
            </a:pPr>
            <a:r>
              <a:rPr lang="en-US"/>
              <a:t>The raw HTTP request body as a </a:t>
            </a:r>
            <a:r>
              <a:rPr lang="en-US" err="1"/>
              <a:t>bytestring</a:t>
            </a:r>
            <a:r>
              <a:rPr lang="en-US"/>
              <a:t>. This is useful for processing data in different ways than conventional HTML forms: binary images, XML payload etc. For processing conventional form data, use </a:t>
            </a:r>
            <a:r>
              <a:rPr lang="en-US" err="1"/>
              <a:t>HttpRequest.POST</a:t>
            </a:r>
            <a:r>
              <a:rPr lang="en-US"/>
              <a:t>.</a:t>
            </a:r>
          </a:p>
          <a:p>
            <a:pPr>
              <a:spcBef>
                <a:spcPts val="600"/>
              </a:spcBef>
              <a:buClr>
                <a:srgbClr val="223366"/>
              </a:buClr>
            </a:pPr>
            <a:r>
              <a:rPr lang="en-US"/>
              <a:t>You can also read from an HttpRequest using a file-like interface with </a:t>
            </a:r>
            <a:r>
              <a:rPr lang="en-US" err="1"/>
              <a:t>HttpRequest.read</a:t>
            </a:r>
            <a:r>
              <a:rPr lang="en-US"/>
              <a:t>() or </a:t>
            </a:r>
            <a:r>
              <a:rPr lang="en-US" err="1"/>
              <a:t>HttpRequest.readline</a:t>
            </a:r>
            <a:r>
              <a:rPr lang="en-US"/>
              <a:t>(). Accessing the body attribute after reading the request with either of these I/O stream methods will produce a </a:t>
            </a:r>
            <a:r>
              <a:rPr lang="en-US" err="1"/>
              <a:t>RawPostDataException</a:t>
            </a:r>
            <a:r>
              <a:rPr lang="en-US"/>
              <a:t>.</a:t>
            </a:r>
          </a:p>
          <a:p>
            <a:pPr>
              <a:spcBef>
                <a:spcPts val="600"/>
              </a:spcBef>
              <a:buClr>
                <a:srgbClr val="223366"/>
              </a:buClr>
            </a:pPr>
            <a:r>
              <a:rPr lang="en-US" b="1" err="1"/>
              <a:t>HttpRequest.path</a:t>
            </a:r>
            <a:endParaRPr lang="en-US" b="1"/>
          </a:p>
          <a:p>
            <a:pPr>
              <a:spcBef>
                <a:spcPts val="600"/>
              </a:spcBef>
              <a:buClr>
                <a:srgbClr val="223366"/>
              </a:buClr>
            </a:pPr>
            <a:r>
              <a:rPr lang="en-US"/>
              <a:t>A string representing the full path to the requested page, not including the scheme, domain, or query string.</a:t>
            </a:r>
          </a:p>
          <a:p>
            <a:pPr>
              <a:spcBef>
                <a:spcPts val="600"/>
              </a:spcBef>
              <a:buClr>
                <a:srgbClr val="223366"/>
              </a:buClr>
            </a:pPr>
            <a:r>
              <a:rPr lang="en-US"/>
              <a:t>Example: "/music/bands/</a:t>
            </a:r>
            <a:r>
              <a:rPr lang="en-US" err="1"/>
              <a:t>the_beatles</a:t>
            </a:r>
            <a:r>
              <a:rPr lang="en-US"/>
              <a:t>/"</a:t>
            </a:r>
          </a:p>
        </p:txBody>
      </p:sp>
    </p:spTree>
    <p:extLst>
      <p:ext uri="{BB962C8B-B14F-4D97-AF65-F5344CB8AC3E}">
        <p14:creationId xmlns:p14="http://schemas.microsoft.com/office/powerpoint/2010/main" val="3030480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HttpRequest.path_info</a:t>
            </a:r>
            <a:endParaRPr lang="en-US" b="1"/>
          </a:p>
          <a:p>
            <a:pPr>
              <a:spcBef>
                <a:spcPts val="600"/>
              </a:spcBef>
              <a:buClr>
                <a:srgbClr val="223366"/>
              </a:buClr>
            </a:pPr>
            <a:r>
              <a:rPr lang="en-US"/>
              <a:t>Under some web server configurations, the portion of the URL after the host name is split up into a script prefix portion and a path info portion. The </a:t>
            </a:r>
            <a:r>
              <a:rPr lang="en-US" err="1"/>
              <a:t>path_info</a:t>
            </a:r>
            <a:r>
              <a:rPr lang="en-US"/>
              <a:t> attribute always contains the path info portion of the path, no matter what web server is being used. Using this instead of path can make your code easier to move between test and deployment servers.</a:t>
            </a:r>
          </a:p>
          <a:p>
            <a:pPr>
              <a:spcBef>
                <a:spcPts val="600"/>
              </a:spcBef>
              <a:buClr>
                <a:srgbClr val="223366"/>
              </a:buClr>
            </a:pPr>
            <a:endParaRPr lang="en-US"/>
          </a:p>
          <a:p>
            <a:pPr>
              <a:spcBef>
                <a:spcPts val="600"/>
              </a:spcBef>
              <a:buClr>
                <a:srgbClr val="223366"/>
              </a:buClr>
            </a:pPr>
            <a:r>
              <a:rPr lang="en-US"/>
              <a:t>For example, if the </a:t>
            </a:r>
            <a:r>
              <a:rPr lang="en-US" err="1"/>
              <a:t>WSGIScriptAlias</a:t>
            </a:r>
            <a:r>
              <a:rPr lang="en-US"/>
              <a:t> for your application is set to "/</a:t>
            </a:r>
            <a:r>
              <a:rPr lang="en-US" err="1"/>
              <a:t>minfo</a:t>
            </a:r>
            <a:r>
              <a:rPr lang="en-US"/>
              <a:t>", then path might be "/</a:t>
            </a:r>
            <a:r>
              <a:rPr lang="en-US" err="1"/>
              <a:t>minfo</a:t>
            </a:r>
            <a:r>
              <a:rPr lang="en-US"/>
              <a:t>/music/bands/</a:t>
            </a:r>
            <a:r>
              <a:rPr lang="en-US" err="1"/>
              <a:t>the_beatles</a:t>
            </a:r>
            <a:r>
              <a:rPr lang="en-US"/>
              <a:t>/" and </a:t>
            </a:r>
            <a:r>
              <a:rPr lang="en-US" err="1"/>
              <a:t>path_info</a:t>
            </a:r>
            <a:r>
              <a:rPr lang="en-US"/>
              <a:t> would be "/music/bands/</a:t>
            </a:r>
            <a:r>
              <a:rPr lang="en-US" err="1"/>
              <a:t>the_beatles</a:t>
            </a:r>
            <a:r>
              <a:rPr lang="en-US"/>
              <a:t>/".</a:t>
            </a:r>
          </a:p>
        </p:txBody>
      </p:sp>
    </p:spTree>
    <p:extLst>
      <p:ext uri="{BB962C8B-B14F-4D97-AF65-F5344CB8AC3E}">
        <p14:creationId xmlns:p14="http://schemas.microsoft.com/office/powerpoint/2010/main" val="39847730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HttpRequest.method</a:t>
            </a:r>
            <a:endParaRPr lang="en-US" b="1"/>
          </a:p>
          <a:p>
            <a:pPr>
              <a:spcBef>
                <a:spcPts val="600"/>
              </a:spcBef>
              <a:buClr>
                <a:srgbClr val="223366"/>
              </a:buClr>
            </a:pPr>
            <a:r>
              <a:rPr lang="en-US"/>
              <a:t>A string representing the HTTP method used in the request. This is guaranteed to be uppercase. For example:</a:t>
            </a:r>
          </a:p>
          <a:p>
            <a:pPr marL="640080">
              <a:spcBef>
                <a:spcPts val="600"/>
              </a:spcBef>
              <a:buClr>
                <a:srgbClr val="223366"/>
              </a:buClr>
            </a:pPr>
            <a:endParaRPr lang="en-US"/>
          </a:p>
          <a:p>
            <a:pPr marL="640080">
              <a:spcBef>
                <a:spcPts val="600"/>
              </a:spcBef>
              <a:buClr>
                <a:srgbClr val="223366"/>
              </a:buClr>
            </a:pPr>
            <a:r>
              <a:rPr lang="en-US"/>
              <a:t>if </a:t>
            </a:r>
            <a:r>
              <a:rPr lang="en-US" err="1"/>
              <a:t>request.method</a:t>
            </a:r>
            <a:r>
              <a:rPr lang="en-US"/>
              <a:t> == 'GET':</a:t>
            </a:r>
          </a:p>
          <a:p>
            <a:pPr marL="640080">
              <a:spcBef>
                <a:spcPts val="600"/>
              </a:spcBef>
              <a:buClr>
                <a:srgbClr val="223366"/>
              </a:buClr>
            </a:pPr>
            <a:r>
              <a:rPr lang="en-US"/>
              <a:t>    </a:t>
            </a:r>
            <a:r>
              <a:rPr lang="en-US" err="1"/>
              <a:t>do_something</a:t>
            </a:r>
            <a:r>
              <a:rPr lang="en-US"/>
              <a:t>()</a:t>
            </a:r>
          </a:p>
          <a:p>
            <a:pPr marL="640080">
              <a:spcBef>
                <a:spcPts val="600"/>
              </a:spcBef>
              <a:buClr>
                <a:srgbClr val="223366"/>
              </a:buClr>
            </a:pPr>
            <a:r>
              <a:rPr lang="en-US" err="1"/>
              <a:t>elif</a:t>
            </a:r>
            <a:r>
              <a:rPr lang="en-US"/>
              <a:t> </a:t>
            </a:r>
            <a:r>
              <a:rPr lang="en-US" err="1"/>
              <a:t>request.method</a:t>
            </a:r>
            <a:r>
              <a:rPr lang="en-US"/>
              <a:t> == 'POST':</a:t>
            </a:r>
          </a:p>
          <a:p>
            <a:pPr marL="640080">
              <a:spcBef>
                <a:spcPts val="600"/>
              </a:spcBef>
              <a:buClr>
                <a:srgbClr val="223366"/>
              </a:buClr>
            </a:pPr>
            <a:r>
              <a:rPr lang="en-US"/>
              <a:t>    </a:t>
            </a:r>
            <a:r>
              <a:rPr lang="en-US" err="1"/>
              <a:t>do_something_else</a:t>
            </a:r>
            <a:r>
              <a:rPr lang="en-US"/>
              <a:t>()</a:t>
            </a:r>
          </a:p>
        </p:txBody>
      </p:sp>
      <p:sp>
        <p:nvSpPr>
          <p:cNvPr id="4" name="Rectangle: Rounded Corners 3">
            <a:extLst>
              <a:ext uri="{FF2B5EF4-FFF2-40B4-BE49-F238E27FC236}">
                <a16:creationId xmlns:a16="http://schemas.microsoft.com/office/drawing/2014/main" id="{F36448A6-78E9-92FD-D97B-745F016847DF}"/>
              </a:ext>
            </a:extLst>
          </p:cNvPr>
          <p:cNvSpPr/>
          <p:nvPr/>
        </p:nvSpPr>
        <p:spPr>
          <a:xfrm>
            <a:off x="662940" y="2434590"/>
            <a:ext cx="3909060" cy="148590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79428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HttpRequest.encoding</a:t>
            </a:r>
            <a:endParaRPr lang="en-US" b="1"/>
          </a:p>
          <a:p>
            <a:pPr>
              <a:spcBef>
                <a:spcPts val="600"/>
              </a:spcBef>
              <a:buClr>
                <a:srgbClr val="223366"/>
              </a:buClr>
            </a:pPr>
            <a:r>
              <a:rPr lang="en-US"/>
              <a:t>A string representing the current encoding used to decode form submission data (or None, which means the DEFAULT_CHARSET setting is used). You can write to this attribute to change the encoding used when accessing the form data. Any subsequent attribute accesses (such as reading from GET or POST) will use the new encoding value. Useful if you know the form data is not in the DEFAULT_CHARSET encoding.</a:t>
            </a:r>
          </a:p>
          <a:p>
            <a:pPr>
              <a:spcBef>
                <a:spcPts val="600"/>
              </a:spcBef>
              <a:buClr>
                <a:srgbClr val="223366"/>
              </a:buClr>
            </a:pPr>
            <a:endParaRPr lang="en-US" b="1"/>
          </a:p>
          <a:p>
            <a:pPr>
              <a:spcBef>
                <a:spcPts val="600"/>
              </a:spcBef>
              <a:buClr>
                <a:srgbClr val="223366"/>
              </a:buClr>
            </a:pPr>
            <a:r>
              <a:rPr lang="en-US" b="1" err="1"/>
              <a:t>HttpRequest.content_type</a:t>
            </a:r>
            <a:endParaRPr lang="en-US" b="1"/>
          </a:p>
          <a:p>
            <a:pPr>
              <a:spcBef>
                <a:spcPts val="600"/>
              </a:spcBef>
              <a:buClr>
                <a:srgbClr val="223366"/>
              </a:buClr>
            </a:pPr>
            <a:r>
              <a:rPr lang="en-US"/>
              <a:t>A string representing the MIME type of the request, parsed from the CONTENT_TYPE header.</a:t>
            </a:r>
          </a:p>
        </p:txBody>
      </p:sp>
    </p:spTree>
    <p:extLst>
      <p:ext uri="{BB962C8B-B14F-4D97-AF65-F5344CB8AC3E}">
        <p14:creationId xmlns:p14="http://schemas.microsoft.com/office/powerpoint/2010/main" val="15585212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HttpRequest.POST</a:t>
            </a:r>
            <a:endParaRPr lang="en-US" b="1"/>
          </a:p>
          <a:p>
            <a:pPr>
              <a:spcBef>
                <a:spcPts val="600"/>
              </a:spcBef>
              <a:buClr>
                <a:srgbClr val="223366"/>
              </a:buClr>
            </a:pPr>
            <a:r>
              <a:rPr lang="en-US"/>
              <a:t>A dictionary-like object containing all given HTTP POST parameters, providing that the request contains form data. See the </a:t>
            </a:r>
            <a:r>
              <a:rPr lang="en-US" err="1"/>
              <a:t>QueryDict</a:t>
            </a:r>
            <a:r>
              <a:rPr lang="en-US"/>
              <a:t> documentation below. If you need to access raw or non-form data posted in the request, access this through the HttpRequest.body attribute instead.</a:t>
            </a:r>
          </a:p>
          <a:p>
            <a:pPr>
              <a:spcBef>
                <a:spcPts val="600"/>
              </a:spcBef>
              <a:buClr>
                <a:srgbClr val="223366"/>
              </a:buClr>
            </a:pPr>
            <a:endParaRPr lang="en-US"/>
          </a:p>
          <a:p>
            <a:pPr>
              <a:spcBef>
                <a:spcPts val="600"/>
              </a:spcBef>
              <a:buClr>
                <a:srgbClr val="223366"/>
              </a:buClr>
            </a:pPr>
            <a:r>
              <a:rPr lang="en-US"/>
              <a:t>It’s possible that a request can come in via POST with an empty POST dictionary – if, say, a form is requested via the POST HTTP method but does not include form data. Therefore, you shouldn’t use if </a:t>
            </a:r>
            <a:r>
              <a:rPr lang="en-US" err="1"/>
              <a:t>request.POST</a:t>
            </a:r>
            <a:r>
              <a:rPr lang="en-US"/>
              <a:t> to check for use of the POST method; instead, use if </a:t>
            </a:r>
            <a:r>
              <a:rPr lang="en-US" err="1"/>
              <a:t>request.method</a:t>
            </a:r>
            <a:r>
              <a:rPr lang="en-US"/>
              <a:t> == "POST" (see HttpRequest.method).</a:t>
            </a:r>
          </a:p>
          <a:p>
            <a:pPr>
              <a:spcBef>
                <a:spcPts val="600"/>
              </a:spcBef>
              <a:buClr>
                <a:srgbClr val="223366"/>
              </a:buClr>
            </a:pPr>
            <a:endParaRPr lang="en-US"/>
          </a:p>
          <a:p>
            <a:pPr>
              <a:spcBef>
                <a:spcPts val="600"/>
              </a:spcBef>
              <a:buClr>
                <a:srgbClr val="223366"/>
              </a:buClr>
            </a:pPr>
            <a:r>
              <a:rPr lang="en-US"/>
              <a:t>POST does not include file-upload information. See FILES.</a:t>
            </a:r>
          </a:p>
        </p:txBody>
      </p:sp>
    </p:spTree>
    <p:extLst>
      <p:ext uri="{BB962C8B-B14F-4D97-AF65-F5344CB8AC3E}">
        <p14:creationId xmlns:p14="http://schemas.microsoft.com/office/powerpoint/2010/main" val="28345402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HttpRequest.content_params</a:t>
            </a:r>
            <a:endParaRPr lang="en-US" b="1"/>
          </a:p>
          <a:p>
            <a:pPr>
              <a:spcBef>
                <a:spcPts val="600"/>
              </a:spcBef>
              <a:buClr>
                <a:srgbClr val="223366"/>
              </a:buClr>
            </a:pPr>
            <a:r>
              <a:rPr lang="en-US"/>
              <a:t>A dictionary of key/value parameters included in the CONTENT_TYPE header.</a:t>
            </a:r>
          </a:p>
          <a:p>
            <a:pPr>
              <a:spcBef>
                <a:spcPts val="600"/>
              </a:spcBef>
              <a:buClr>
                <a:srgbClr val="223366"/>
              </a:buClr>
            </a:pPr>
            <a:endParaRPr lang="en-US" b="1"/>
          </a:p>
          <a:p>
            <a:pPr>
              <a:spcBef>
                <a:spcPts val="600"/>
              </a:spcBef>
              <a:buClr>
                <a:srgbClr val="223366"/>
              </a:buClr>
            </a:pPr>
            <a:r>
              <a:rPr lang="en-US" b="1" err="1"/>
              <a:t>HttpRequest.GET</a:t>
            </a:r>
            <a:endParaRPr lang="en-US" b="1"/>
          </a:p>
          <a:p>
            <a:pPr>
              <a:spcBef>
                <a:spcPts val="600"/>
              </a:spcBef>
              <a:buClr>
                <a:srgbClr val="223366"/>
              </a:buClr>
            </a:pPr>
            <a:r>
              <a:rPr lang="en-US"/>
              <a:t>A dictionary-like object containing all given HTTP GET parameters. See the </a:t>
            </a:r>
            <a:r>
              <a:rPr lang="en-US" err="1"/>
              <a:t>QueryDict</a:t>
            </a:r>
            <a:r>
              <a:rPr lang="en-US"/>
              <a:t> documentation below.</a:t>
            </a:r>
          </a:p>
          <a:p>
            <a:pPr>
              <a:spcBef>
                <a:spcPts val="600"/>
              </a:spcBef>
              <a:buClr>
                <a:srgbClr val="223366"/>
              </a:buClr>
            </a:pPr>
            <a:endParaRPr lang="en-US" b="1"/>
          </a:p>
          <a:p>
            <a:pPr>
              <a:spcBef>
                <a:spcPts val="600"/>
              </a:spcBef>
              <a:buClr>
                <a:srgbClr val="223366"/>
              </a:buClr>
            </a:pPr>
            <a:r>
              <a:rPr lang="en-US" b="1" err="1"/>
              <a:t>HttpRequest.COOKIES</a:t>
            </a:r>
            <a:endParaRPr lang="en-US" b="1"/>
          </a:p>
          <a:p>
            <a:pPr>
              <a:spcBef>
                <a:spcPts val="600"/>
              </a:spcBef>
              <a:buClr>
                <a:srgbClr val="223366"/>
              </a:buClr>
            </a:pPr>
            <a:r>
              <a:rPr lang="en-US"/>
              <a:t>A dictionary containing all cookies. Keys and values are strings.</a:t>
            </a:r>
          </a:p>
        </p:txBody>
      </p:sp>
    </p:spTree>
    <p:extLst>
      <p:ext uri="{BB962C8B-B14F-4D97-AF65-F5344CB8AC3E}">
        <p14:creationId xmlns:p14="http://schemas.microsoft.com/office/powerpoint/2010/main" val="4092341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HttpRequest.FILES</a:t>
            </a:r>
            <a:endParaRPr lang="en-US" b="1"/>
          </a:p>
          <a:p>
            <a:pPr>
              <a:spcBef>
                <a:spcPts val="600"/>
              </a:spcBef>
              <a:buClr>
                <a:srgbClr val="223366"/>
              </a:buClr>
            </a:pPr>
            <a:r>
              <a:rPr lang="en-US"/>
              <a:t>A dictionary-like object containing all uploaded files. Each key in FILES is the name from the &lt;input type="file" name=""&gt;. Each value in FILES is an </a:t>
            </a:r>
            <a:r>
              <a:rPr lang="en-US" err="1"/>
              <a:t>UploadedFile</a:t>
            </a:r>
            <a:r>
              <a:rPr lang="en-US"/>
              <a:t>.</a:t>
            </a:r>
          </a:p>
          <a:p>
            <a:pPr>
              <a:spcBef>
                <a:spcPts val="600"/>
              </a:spcBef>
              <a:buClr>
                <a:srgbClr val="223366"/>
              </a:buClr>
            </a:pPr>
            <a:endParaRPr lang="en-US"/>
          </a:p>
          <a:p>
            <a:pPr>
              <a:spcBef>
                <a:spcPts val="600"/>
              </a:spcBef>
              <a:buClr>
                <a:srgbClr val="223366"/>
              </a:buClr>
            </a:pPr>
            <a:r>
              <a:rPr lang="en-US"/>
              <a:t>See Managing files for more information.</a:t>
            </a:r>
          </a:p>
          <a:p>
            <a:pPr>
              <a:spcBef>
                <a:spcPts val="600"/>
              </a:spcBef>
              <a:buClr>
                <a:srgbClr val="223366"/>
              </a:buClr>
            </a:pPr>
            <a:endParaRPr lang="en-US"/>
          </a:p>
          <a:p>
            <a:pPr>
              <a:spcBef>
                <a:spcPts val="600"/>
              </a:spcBef>
              <a:buClr>
                <a:srgbClr val="223366"/>
              </a:buClr>
            </a:pPr>
            <a:r>
              <a:rPr lang="en-US"/>
              <a:t>FILES will only contain data if the request method was POST and the &lt;form&gt; that posted to the request had </a:t>
            </a:r>
            <a:r>
              <a:rPr lang="en-US" err="1"/>
              <a:t>enctype</a:t>
            </a:r>
            <a:r>
              <a:rPr lang="en-US"/>
              <a:t>="multipart/form-data". Otherwise, FILES will be a blank dictionary-like object.</a:t>
            </a:r>
          </a:p>
        </p:txBody>
      </p:sp>
    </p:spTree>
    <p:extLst>
      <p:ext uri="{BB962C8B-B14F-4D97-AF65-F5344CB8AC3E}">
        <p14:creationId xmlns:p14="http://schemas.microsoft.com/office/powerpoint/2010/main" val="11209902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29590"/>
            <a:ext cx="441150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sz="1200" b="1" err="1"/>
              <a:t>HttpRequest.META</a:t>
            </a:r>
            <a:endParaRPr lang="en-US" sz="1200" b="1"/>
          </a:p>
          <a:p>
            <a:pPr>
              <a:spcBef>
                <a:spcPts val="600"/>
              </a:spcBef>
              <a:buClr>
                <a:srgbClr val="223366"/>
              </a:buClr>
            </a:pPr>
            <a:r>
              <a:rPr lang="en-US" sz="1200"/>
              <a:t>A dictionary containing all available HTTP headers. Available headers depend on the client and server, but here are some examples:</a:t>
            </a:r>
          </a:p>
          <a:p>
            <a:pPr>
              <a:spcBef>
                <a:spcPts val="600"/>
              </a:spcBef>
              <a:buClr>
                <a:srgbClr val="223366"/>
              </a:buClr>
            </a:pPr>
            <a:r>
              <a:rPr lang="en-US" sz="1200"/>
              <a:t>CONTENT_LENGTH – The length of the request body (as a string).</a:t>
            </a:r>
          </a:p>
          <a:p>
            <a:pPr>
              <a:spcBef>
                <a:spcPts val="600"/>
              </a:spcBef>
              <a:buClr>
                <a:srgbClr val="223366"/>
              </a:buClr>
            </a:pPr>
            <a:r>
              <a:rPr lang="en-US" sz="1200"/>
              <a:t>CONTENT_TYPE – The MIME type of the request body.</a:t>
            </a:r>
          </a:p>
          <a:p>
            <a:pPr>
              <a:spcBef>
                <a:spcPts val="600"/>
              </a:spcBef>
              <a:buClr>
                <a:srgbClr val="223366"/>
              </a:buClr>
            </a:pPr>
            <a:r>
              <a:rPr lang="en-US" sz="1200"/>
              <a:t>HTTP_ACCEPT – Acceptable content types for the response.</a:t>
            </a:r>
          </a:p>
          <a:p>
            <a:pPr>
              <a:spcBef>
                <a:spcPts val="600"/>
              </a:spcBef>
              <a:buClr>
                <a:srgbClr val="223366"/>
              </a:buClr>
            </a:pPr>
            <a:r>
              <a:rPr lang="en-US" sz="1200"/>
              <a:t>HTTP_ACCEPT_ENCODING – Acceptable encodings for the response.</a:t>
            </a:r>
          </a:p>
          <a:p>
            <a:pPr>
              <a:spcBef>
                <a:spcPts val="600"/>
              </a:spcBef>
              <a:buClr>
                <a:srgbClr val="223366"/>
              </a:buClr>
            </a:pPr>
            <a:r>
              <a:rPr lang="en-US" sz="1200"/>
              <a:t>HTTP_ACCEPT_LANGUAGE – Acceptable languages for the response.</a:t>
            </a:r>
          </a:p>
          <a:p>
            <a:pPr>
              <a:spcBef>
                <a:spcPts val="600"/>
              </a:spcBef>
              <a:buClr>
                <a:srgbClr val="223366"/>
              </a:buClr>
            </a:pPr>
            <a:r>
              <a:rPr lang="en-US" sz="1200"/>
              <a:t>HTTP_HOST – The HTTP Host header sent by the client.</a:t>
            </a:r>
          </a:p>
        </p:txBody>
      </p:sp>
      <p:sp>
        <p:nvSpPr>
          <p:cNvPr id="4" name="Google Shape;62;g5fab984687_2_0">
            <a:extLst>
              <a:ext uri="{FF2B5EF4-FFF2-40B4-BE49-F238E27FC236}">
                <a16:creationId xmlns:a16="http://schemas.microsoft.com/office/drawing/2014/main" id="{782DD54C-8F1E-54CC-7C36-A376672AC4F0}"/>
              </a:ext>
            </a:extLst>
          </p:cNvPr>
          <p:cNvSpPr txBox="1">
            <a:spLocks/>
          </p:cNvSpPr>
          <p:nvPr/>
        </p:nvSpPr>
        <p:spPr>
          <a:xfrm>
            <a:off x="4572000" y="1535330"/>
            <a:ext cx="441150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sz="1200"/>
              <a:t>HTTP_REFERER – The referring page, if any.</a:t>
            </a:r>
          </a:p>
          <a:p>
            <a:pPr>
              <a:spcBef>
                <a:spcPts val="600"/>
              </a:spcBef>
              <a:buClr>
                <a:srgbClr val="223366"/>
              </a:buClr>
            </a:pPr>
            <a:r>
              <a:rPr lang="en-US" sz="1200"/>
              <a:t>HTTP_USER_AGENT – The client’s user-agent string.</a:t>
            </a:r>
          </a:p>
          <a:p>
            <a:pPr>
              <a:spcBef>
                <a:spcPts val="600"/>
              </a:spcBef>
              <a:buClr>
                <a:srgbClr val="223366"/>
              </a:buClr>
            </a:pPr>
            <a:r>
              <a:rPr lang="en-US" sz="1200"/>
              <a:t>QUERY_STRING – The query string, as a single (unparsed) string.</a:t>
            </a:r>
          </a:p>
          <a:p>
            <a:pPr>
              <a:spcBef>
                <a:spcPts val="600"/>
              </a:spcBef>
              <a:buClr>
                <a:srgbClr val="223366"/>
              </a:buClr>
            </a:pPr>
            <a:r>
              <a:rPr lang="en-US" sz="1200"/>
              <a:t>REMOTE_ADDR – The IP address of the client.</a:t>
            </a:r>
          </a:p>
          <a:p>
            <a:pPr>
              <a:spcBef>
                <a:spcPts val="600"/>
              </a:spcBef>
              <a:buClr>
                <a:srgbClr val="223366"/>
              </a:buClr>
            </a:pPr>
            <a:r>
              <a:rPr lang="en-US" sz="1200"/>
              <a:t>REMOTE_HOST – The hostname of the client.</a:t>
            </a:r>
          </a:p>
          <a:p>
            <a:pPr>
              <a:spcBef>
                <a:spcPts val="600"/>
              </a:spcBef>
              <a:buClr>
                <a:srgbClr val="223366"/>
              </a:buClr>
            </a:pPr>
            <a:r>
              <a:rPr lang="en-US" sz="1200"/>
              <a:t>REMOTE_USER – The user authenticated by the web server, if any.</a:t>
            </a:r>
          </a:p>
          <a:p>
            <a:pPr>
              <a:spcBef>
                <a:spcPts val="600"/>
              </a:spcBef>
              <a:buClr>
                <a:srgbClr val="223366"/>
              </a:buClr>
            </a:pPr>
            <a:r>
              <a:rPr lang="en-US" sz="1200"/>
              <a:t>REQUEST_METHOD – A string such as "GET" or "POST".</a:t>
            </a:r>
          </a:p>
          <a:p>
            <a:pPr>
              <a:spcBef>
                <a:spcPts val="600"/>
              </a:spcBef>
              <a:buClr>
                <a:srgbClr val="223366"/>
              </a:buClr>
            </a:pPr>
            <a:r>
              <a:rPr lang="en-US" sz="1200"/>
              <a:t>SERVER_NAME – The hostname of the server.</a:t>
            </a:r>
          </a:p>
          <a:p>
            <a:pPr>
              <a:spcBef>
                <a:spcPts val="600"/>
              </a:spcBef>
              <a:buClr>
                <a:srgbClr val="223366"/>
              </a:buClr>
            </a:pPr>
            <a:r>
              <a:rPr lang="en-US" sz="1200"/>
              <a:t>SERVER_PORT – The port of the server (as a string).</a:t>
            </a:r>
          </a:p>
        </p:txBody>
      </p:sp>
    </p:spTree>
    <p:extLst>
      <p:ext uri="{BB962C8B-B14F-4D97-AF65-F5344CB8AC3E}">
        <p14:creationId xmlns:p14="http://schemas.microsoft.com/office/powerpoint/2010/main" val="38246007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60498" y="970987"/>
            <a:ext cx="8556782" cy="471733"/>
          </a:xfrm>
          <a:prstGeom prst="rect">
            <a:avLst/>
          </a:prstGeom>
          <a:noFill/>
          <a:ln>
            <a:noFill/>
          </a:ln>
        </p:spPr>
        <p:txBody>
          <a:bodyPr spcFirstLastPara="1" wrap="square" lIns="91425" tIns="91425" rIns="91425" bIns="91425" anchor="t" anchorCtr="0">
            <a:noAutofit/>
          </a:bodyPr>
          <a:lstStyle/>
          <a:p>
            <a:pPr marL="173736" indent="-173736">
              <a:spcBef>
                <a:spcPts val="600"/>
              </a:spcBef>
              <a:buClr>
                <a:srgbClr val="223366"/>
              </a:buClr>
              <a:buFont typeface="Arial" panose="020B0604020202020204" pitchFamily="34" charset="0"/>
              <a:buChar char="•"/>
            </a:pPr>
            <a:r>
              <a:rPr lang="en-US"/>
              <a:t>HttpRequest objects (Continued)</a:t>
            </a:r>
          </a:p>
        </p:txBody>
      </p:sp>
      <p:sp>
        <p:nvSpPr>
          <p:cNvPr id="2" name="Google Shape;62;g5fab984687_2_0">
            <a:extLst>
              <a:ext uri="{FF2B5EF4-FFF2-40B4-BE49-F238E27FC236}">
                <a16:creationId xmlns:a16="http://schemas.microsoft.com/office/drawing/2014/main" id="{4F23D0A0-632C-6A08-D857-96D98D26BDD7}"/>
              </a:ext>
            </a:extLst>
          </p:cNvPr>
          <p:cNvSpPr txBox="1">
            <a:spLocks/>
          </p:cNvSpPr>
          <p:nvPr/>
        </p:nvSpPr>
        <p:spPr>
          <a:xfrm>
            <a:off x="160498" y="683496"/>
            <a:ext cx="5626843" cy="35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223366"/>
              </a:buClr>
            </a:pPr>
            <a:r>
              <a:rPr lang="en-US" sz="1600" b="1">
                <a:solidFill>
                  <a:srgbClr val="223366"/>
                </a:solidFill>
              </a:rPr>
              <a:t>HttpRequest</a:t>
            </a:r>
          </a:p>
        </p:txBody>
      </p:sp>
      <p:sp>
        <p:nvSpPr>
          <p:cNvPr id="3" name="Google Shape;62;g5fab984687_2_0">
            <a:extLst>
              <a:ext uri="{FF2B5EF4-FFF2-40B4-BE49-F238E27FC236}">
                <a16:creationId xmlns:a16="http://schemas.microsoft.com/office/drawing/2014/main" id="{903607C3-3F3A-4FF1-45F0-D15B7A67D31A}"/>
              </a:ext>
            </a:extLst>
          </p:cNvPr>
          <p:cNvSpPr txBox="1">
            <a:spLocks/>
          </p:cNvSpPr>
          <p:nvPr/>
        </p:nvSpPr>
        <p:spPr>
          <a:xfrm>
            <a:off x="160498" y="1352450"/>
            <a:ext cx="8556782" cy="3107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223366"/>
              </a:buClr>
            </a:pPr>
            <a:r>
              <a:rPr lang="en-US" b="1" err="1"/>
              <a:t>HttpRequest.headers</a:t>
            </a:r>
            <a:endParaRPr lang="en-US" b="1"/>
          </a:p>
          <a:p>
            <a:pPr>
              <a:spcBef>
                <a:spcPts val="600"/>
              </a:spcBef>
              <a:buClr>
                <a:srgbClr val="223366"/>
              </a:buClr>
            </a:pPr>
            <a:r>
              <a:rPr lang="en-US"/>
              <a:t>A case insensitive, </a:t>
            </a:r>
            <a:r>
              <a:rPr lang="en-US" err="1"/>
              <a:t>dict</a:t>
            </a:r>
            <a:r>
              <a:rPr lang="en-US"/>
              <a:t>-like object that provides access to all HTTP-prefixed headers (plus Content-Length and Content-Type) from the request.</a:t>
            </a:r>
          </a:p>
          <a:p>
            <a:pPr>
              <a:spcBef>
                <a:spcPts val="600"/>
              </a:spcBef>
              <a:buClr>
                <a:srgbClr val="223366"/>
              </a:buClr>
            </a:pPr>
            <a:endParaRPr lang="en-US"/>
          </a:p>
          <a:p>
            <a:pPr>
              <a:spcBef>
                <a:spcPts val="600"/>
              </a:spcBef>
              <a:buClr>
                <a:srgbClr val="223366"/>
              </a:buClr>
            </a:pPr>
            <a:r>
              <a:rPr lang="en-US" err="1"/>
              <a:t>HttpRequest.resolver_match</a:t>
            </a:r>
            <a:endParaRPr lang="en-US"/>
          </a:p>
          <a:p>
            <a:pPr>
              <a:spcBef>
                <a:spcPts val="600"/>
              </a:spcBef>
              <a:buClr>
                <a:srgbClr val="223366"/>
              </a:buClr>
            </a:pPr>
            <a:r>
              <a:rPr lang="en-US"/>
              <a:t>An instance of </a:t>
            </a:r>
            <a:r>
              <a:rPr lang="en-US" err="1"/>
              <a:t>ResolverMatch</a:t>
            </a:r>
            <a:r>
              <a:rPr lang="en-US"/>
              <a:t> representing the resolved URL. This attribute is only set after URL resolving took place, which means it’s available in all views but not in middleware which are executed before URL resolving takes place (you can use it in </a:t>
            </a:r>
            <a:r>
              <a:rPr lang="en-US" err="1"/>
              <a:t>process_view</a:t>
            </a:r>
            <a:r>
              <a:rPr lang="en-US"/>
              <a:t>() though).</a:t>
            </a:r>
          </a:p>
        </p:txBody>
      </p:sp>
    </p:spTree>
    <p:extLst>
      <p:ext uri="{BB962C8B-B14F-4D97-AF65-F5344CB8AC3E}">
        <p14:creationId xmlns:p14="http://schemas.microsoft.com/office/powerpoint/2010/main" val="24248245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214</Slides>
  <Notes>214</Notes>
  <HiddenSlides>0</HiddenSlide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Simple Light</vt:lpstr>
      <vt:lpstr>PowerPoint Presentation</vt:lpstr>
      <vt:lpstr>PowerPoint Presentation</vt:lpstr>
      <vt:lpstr>PowerPoint Presentation</vt:lpstr>
      <vt:lpstr>Learning Objectives</vt:lpstr>
      <vt:lpstr>Use Case of Django</vt:lpstr>
      <vt:lpstr>Introduction</vt:lpstr>
      <vt:lpstr>Web Framework</vt:lpstr>
      <vt:lpstr>Introduction to Django</vt:lpstr>
      <vt:lpstr>Django Features</vt:lpstr>
      <vt:lpstr>Django Architecture</vt:lpstr>
      <vt:lpstr>Model-View-Template (MVT) Architecture (Continued)</vt:lpstr>
      <vt:lpstr>Model-View-Controller (MVC) Architecture  </vt:lpstr>
      <vt:lpstr>Model-View-Controller (MVC) Architecture (Continued)</vt:lpstr>
      <vt:lpstr>In this section, Let us work practically. Lets get your hands dirty with code </vt:lpstr>
      <vt:lpstr>Installation of Django </vt:lpstr>
      <vt:lpstr>Installation of Django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Get and Post Method</vt:lpstr>
      <vt:lpstr>Templates</vt:lpstr>
      <vt:lpstr>The Django Template Language</vt:lpstr>
      <vt:lpstr>Let us Discuss Main Characteristics One by One </vt:lpstr>
      <vt:lpstr>Let us Discuss Main Characteristics One by One (Continued)</vt:lpstr>
      <vt:lpstr>Let us Discuss Main Characteristics One by One (Continued)</vt:lpstr>
      <vt:lpstr>Let us Discuss Main Characteristics One by One (Continued)</vt:lpstr>
      <vt:lpstr>Let us Discuss Main Characteristics One by One (Continued)</vt:lpstr>
      <vt:lpstr>Let us Discuss Main Characteristics One by One (Continued)</vt:lpstr>
      <vt:lpstr>Example on Django Template : Let us create one template and render it .</vt:lpstr>
      <vt:lpstr>Example on Django Template : Let us create one template and render it .</vt:lpstr>
      <vt:lpstr>Example on Django Template : Let us create one template and render it .</vt:lpstr>
      <vt:lpstr>Example on Django Template : Let us create one template and render it .</vt:lpstr>
      <vt:lpstr>Example on Django Template : Let us create one template and render it .</vt:lpstr>
      <vt:lpstr>Django Models</vt:lpstr>
      <vt:lpstr>Quick Example : Creating Models</vt:lpstr>
      <vt:lpstr>Using  Models</vt:lpstr>
      <vt:lpstr>Fields : -creating model Fields </vt:lpstr>
      <vt:lpstr>Fields types : - Creating Model Fields </vt:lpstr>
      <vt:lpstr>PowerPoint Presentation</vt:lpstr>
      <vt:lpstr>PowerPoint Presentation</vt:lpstr>
      <vt:lpstr>PowerPoint Presentation</vt:lpstr>
      <vt:lpstr>PowerPoint Presentation</vt:lpstr>
      <vt:lpstr>Making queries : Saving changes to objects</vt:lpstr>
      <vt:lpstr>Making queries : Retrieving objects</vt:lpstr>
      <vt:lpstr>Making queries : Retrieving specific objects with filters </vt:lpstr>
      <vt:lpstr>Making queries :Retrieving a single object with get() </vt:lpstr>
      <vt:lpstr>Making queries : Limiting QuerySets</vt:lpstr>
      <vt:lpstr>Performing raw SQL queries</vt:lpstr>
      <vt:lpstr>Performing raw SQL queries (Continued)</vt:lpstr>
      <vt:lpstr>Django CRUD (Create, Retrieve, Update, Delete) Function Based Views</vt:lpstr>
      <vt:lpstr>Django CRUD Operations</vt:lpstr>
      <vt:lpstr>Django Lab 23</vt:lpstr>
      <vt:lpstr>PowerPoint Presentation</vt:lpstr>
      <vt:lpstr>What is session and How to use Sessions:</vt:lpstr>
      <vt:lpstr>Configuring the session engine</vt:lpstr>
      <vt:lpstr>Using file-based Sessions</vt:lpstr>
      <vt:lpstr>Using sessions in views</vt:lpstr>
      <vt:lpstr>Using Sessions in Views (Continued)</vt:lpstr>
      <vt:lpstr>Using Sessions in Views (Continued)</vt:lpstr>
      <vt:lpstr>Using Sessions in Views (Continued)</vt:lpstr>
      <vt:lpstr>Using sessions in views (Continued)</vt:lpstr>
      <vt:lpstr>Using Sessions in Views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11</cp:revision>
  <dcterms:modified xsi:type="dcterms:W3CDTF">2023-09-01T02:22:57Z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