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2569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1834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13977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24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3120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6035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14162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7767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2126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65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2985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2507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6069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707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662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dirty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74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601AA8-2DD3-4483-9C48-AA3E46399C96}" type="datetimeFigureOut">
              <a:rPr lang="el-GR" smtClean="0"/>
              <a:pPr/>
              <a:t>27/5/2024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86A1-C71D-4263-9056-06198209B190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1341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2C2DE4-0781-1BAE-DC8B-83AB5FEA4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80655"/>
            <a:ext cx="8825658" cy="1496290"/>
          </a:xfrm>
        </p:spPr>
        <p:txBody>
          <a:bodyPr/>
          <a:lstStyle/>
          <a:p>
            <a:pPr algn="ctr"/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ethics</a:t>
            </a: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 algorithms: key </a:t>
            </a:r>
            <a:r>
              <a:rPr lang="en-US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 </a:t>
            </a:r>
            <a:r>
              <a:rPr lang="en-US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l-GR" sz="4000" dirty="0">
              <a:solidFill>
                <a:srgbClr val="FFC000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2155071-270B-A262-069D-5069984FB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40135"/>
            <a:ext cx="4941045" cy="124690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Presented by: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Paximadis theofrastos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AnastasioU CHaralampos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AnastasopoUlos koNstantinos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175736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EAD71C-45FC-E337-9665-A7ABD33F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/>
              <a:t>Συμπεράσματα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32DF2AF-2673-EFEE-1B83-7B274C5E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 χρήση των αλγορίθμων και των τεχνολογιών της τεχνητής νοημοσύνης απαιτεί συνεχείς επιβλέψεις, αναλύσεις και διαβουλεύσεις. Η διαρκής παρακολούθηση και αναθεώρηση της νομοθεσίας και των ηθικών κατευθυντήριων γραμμών είναι ζωτικής σημασίας προκειμένου να αντιμετωπιστούν οι επικίνδυνες επιπτώσεις των αλγορίθμων και παράλληλα να εφαρμοστούν για το κοινό καλό. 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480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1AFC80-6B89-F8B6-3E82-57D30756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51735DC-F0BE-E8A2-B0CA-9B919FF6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051959"/>
            <a:ext cx="8946541" cy="3196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3200" dirty="0"/>
              <a:t>ΕΥΧΑΡΙΣΤΟΥΜΕ ΓΙΑ ΤΟΝ ΧΡΟΝΟ ΣΑΣ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36799-21FF-02E1-D300-07AB7A2BDC8A}"/>
              </a:ext>
            </a:extLst>
          </p:cNvPr>
          <p:cNvSpPr txBox="1"/>
          <p:nvPr/>
        </p:nvSpPr>
        <p:spPr>
          <a:xfrm>
            <a:off x="145916" y="6082116"/>
            <a:ext cx="1021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link:</a:t>
            </a:r>
          </a:p>
          <a:p>
            <a:r>
              <a:rPr lang="en-US" dirty="0"/>
              <a:t>https://drive.google.com/file/d/1crx73ForLkevgTDstFcPRDRIqGxeH2DL/view?usp=drive_link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34562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E068E48-1DB9-ACE8-646A-0D27B2C3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Εισαγωγή</a:t>
            </a:r>
            <a:endParaRPr lang="el-GR" sz="40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D256846-8CB4-CC94-04DE-2C6E4762D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849118"/>
          </a:xfrm>
        </p:spPr>
        <p:txBody>
          <a:bodyPr>
            <a:no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Την τελευταία δεκαετία έχει παρατηρηθεί εκθετική ανάπτυξη στον τομέα των αλγοριθμικών συστημάτων. Σήμερα βρισκόμαστε πλέον στο σημείο εφαρμογής </a:t>
            </a:r>
            <a:r>
              <a:rPr lang="el-GR" sz="24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αλγορίθμων μηχανικής μάθησης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, με στόχο την επίλυση σύνθετων επιστημονικών και κοινωνικών προβλημάτων. Η διαδεδομένη χρήση τους γεννά ωστόσο ορισμένα ηθικά ζητήματα. </a:t>
            </a:r>
          </a:p>
          <a:p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Ο κλάδος της </a:t>
            </a:r>
            <a:r>
              <a:rPr lang="el-GR" sz="24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αλγοριθμικής ηθικής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 καλείται να αναλύσει επαρκώς και να προτείνει λύσεις στα ηθικά ζητήματα της εφαρμογής των αλγορίθμων.</a:t>
            </a:r>
          </a:p>
        </p:txBody>
      </p:sp>
    </p:spTree>
    <p:extLst>
      <p:ext uri="{BB962C8B-B14F-4D97-AF65-F5344CB8AC3E}">
        <p14:creationId xmlns:p14="http://schemas.microsoft.com/office/powerpoint/2010/main" val="324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A08FF5-C043-4DC4-56CD-5985202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Ηθικές ανησυχίες από τους αλγορίθμους.</a:t>
            </a:r>
            <a:b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99F23B4-D2E5-A819-00B9-6624914D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Inconclusive Evidence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Instructable Evidence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Misguided Evidence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Unfair Outcomes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Transformative Effects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l-G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Traceability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363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D57CC4-109A-DF06-753E-D263E96B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Inconclusive Evidence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B4894F6-6AAD-5FF9-AFD6-AE35BE19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/>
              <a:t>Οι μη-ντετερμινιστικοί αλγόριθμοι μπορούν να παράγουν μη-σαφή αποδεικτικά στοιχεία, προκαλώντας άδικες ενέργειες. Προκύπτουν προβλήματα λόγω προκαταλήψεων, κακής ποιότητας των δεδομένων και απουσίας ανθρώπινης κριτικής σκέψης.</a:t>
            </a: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 </a:t>
            </a:r>
            <a:r>
              <a:rPr lang="el-GR" sz="2400" dirty="0"/>
              <a:t>Η επικύρωση και ο έλεγχος των δεδομένων ξεχωριστά σε     	κάθε βήμα είναι ζωτικής σημασίας.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103873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CF9E6A-0B87-1D6E-B4F0-3E831127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Instructable Evidence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0FEA3AD-9769-BF8E-8F28-6201BAE6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>
                <a:latin typeface="+mn-lt"/>
              </a:rPr>
              <a:t>Η πολυπλοκότητα των αλγορίθμων, η μεταβλητότητα του κώδικα και η δυσκολία στην επεξήγηση μοντέλων μηχανικής μάθησης οδηγούν στην έλλειψη διαφάνειας.</a:t>
            </a:r>
          </a:p>
          <a:p>
            <a:endParaRPr lang="el-GR" dirty="0"/>
          </a:p>
          <a:p>
            <a:r>
              <a:rPr lang="el-GR" sz="2400" dirty="0">
                <a:latin typeface="+mn-lt"/>
              </a:rPr>
              <a:t>Βιώσιμη λύση η δημόσια εκπαίδευση των πολιτών στα σημερινά υπολογιστικά μοντέλα και δεδομένα, για την καλύτερη κατανόηση της πολυπλοκότητάς τους.</a:t>
            </a:r>
          </a:p>
        </p:txBody>
      </p:sp>
    </p:spTree>
    <p:extLst>
      <p:ext uri="{BB962C8B-B14F-4D97-AF65-F5344CB8AC3E}">
        <p14:creationId xmlns:p14="http://schemas.microsoft.com/office/powerpoint/2010/main" val="33000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9ECCB38-58F0-2F1C-3206-5BDE805F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Misguided Evidence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A46E37-72E1-112E-95B7-DB957596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Οι	προγραμματιστές	συχνά	δίνουν προτεραιότητα στην απόδοση του αλγορίθμου παρά στο κοινωνικό πλαίσιο, οδηγώντας σε προκατάληψη στις αλγοριθμικές αποφάσεις και διαιωνισμό κοινωνικών ανισοτήτων.</a:t>
            </a:r>
          </a:p>
          <a:p>
            <a:pPr marL="0" indent="0" algn="just">
              <a:buNone/>
            </a:pPr>
            <a:endParaRPr lang="el-GR" sz="2800" dirty="0"/>
          </a:p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Απαιτούνται κοινωνικοτεχνικές προσεγγίσεις και έλεγχος για δίκαιη	αλγοριθμική λήψη αποφάσεων.</a:t>
            </a:r>
          </a:p>
          <a:p>
            <a:pPr algn="just"/>
            <a:endParaRPr lang="el-GR" sz="2800" dirty="0"/>
          </a:p>
          <a:p>
            <a:pPr algn="just"/>
            <a:endParaRPr lang="el-GR" sz="2800" dirty="0"/>
          </a:p>
          <a:p>
            <a:pPr algn="just"/>
            <a:endParaRPr lang="el-GR" sz="2800" dirty="0"/>
          </a:p>
          <a:p>
            <a:pPr algn="just"/>
            <a:endParaRPr lang="el-GR" sz="2800" dirty="0"/>
          </a:p>
          <a:p>
            <a:pPr algn="just"/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3220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4F7A945-A935-D2E0-25FA-35A255A1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Unfair Outcomes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F2CBC8E-2E29-1961-14C6-E5FD3AF6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Η απουσία	ορισμού	</a:t>
            </a:r>
            <a:r>
              <a:rPr lang="el-GR" sz="2400">
                <a:latin typeface="+mn-lt"/>
                <a:cs typeface="Calibri" panose="020F0502020204030204" pitchFamily="34" charset="0"/>
              </a:rPr>
              <a:t> και μετρικών </a:t>
            </a:r>
            <a:r>
              <a:rPr lang="el-GR" sz="2400" dirty="0">
                <a:latin typeface="+mn-lt"/>
                <a:cs typeface="Calibri" panose="020F0502020204030204" pitchFamily="34" charset="0"/>
              </a:rPr>
              <a:t>της δικαιοσύνης ως έννοιας οδηγεί σε διακρίσεις στη λήψη αλγοριθμικών αποφάσεων.</a:t>
            </a:r>
          </a:p>
          <a:p>
            <a:pPr marL="0" indent="0" algn="just">
              <a:buNone/>
            </a:pPr>
            <a:endParaRPr lang="el-GR" sz="2800" dirty="0"/>
          </a:p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Λύση οι συνεργατικές μέθοδοι βασισμένες στη γνώση και τον συντονισμό του αλγοριθμικού σχεδιασμού με τις δημόσιες απόψεις.</a:t>
            </a:r>
          </a:p>
        </p:txBody>
      </p:sp>
    </p:spTree>
    <p:extLst>
      <p:ext uri="{BB962C8B-B14F-4D97-AF65-F5344CB8AC3E}">
        <p14:creationId xmlns:p14="http://schemas.microsoft.com/office/powerpoint/2010/main" val="30828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0263BEA-3A34-129F-F936-963F1AB9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Transformative Effects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5D4D69-EA62-2233-427B-7A2457EC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Οι απρόβλεπτες επιπτώσεις που μπορεί να έχουν οι αλγόριθμοι εις βάρος των χρηστών τους, κυρίως στην αυτονομία τους και στην ιδιωτικότητ</a:t>
            </a:r>
            <a:r>
              <a:rPr lang="el-GR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sz="2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τους.</a:t>
            </a:r>
          </a:p>
          <a:p>
            <a:pPr algn="just"/>
            <a:endParaRPr lang="el-GR" sz="2400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l-GR" sz="2400" dirty="0">
                <a:latin typeface="+mn-lt"/>
              </a:rPr>
              <a:t> </a:t>
            </a:r>
            <a:r>
              <a:rPr lang="el-GR" sz="2400" dirty="0">
                <a:latin typeface="+mn-lt"/>
                <a:cs typeface="Calibri" panose="020F0502020204030204" pitchFamily="34" charset="0"/>
              </a:rPr>
              <a:t>Ανάγκη	συμμετοχής 	των	χρηστών	στον	σχεδιασμό των συστημάτων.  </a:t>
            </a:r>
          </a:p>
          <a:p>
            <a:pPr algn="just"/>
            <a:r>
              <a:rPr lang="el-GR" sz="2400" dirty="0">
                <a:latin typeface="+mn-lt"/>
                <a:cs typeface="Calibri" panose="020F0502020204030204" pitchFamily="34" charset="0"/>
              </a:rPr>
              <a:t>Αναδυόμενες μέθοδοι προστασίας του απορρήτου, όπως το διαφορικό απόρρητο.</a:t>
            </a:r>
          </a:p>
        </p:txBody>
      </p:sp>
    </p:spTree>
    <p:extLst>
      <p:ext uri="{BB962C8B-B14F-4D97-AF65-F5344CB8AC3E}">
        <p14:creationId xmlns:p14="http://schemas.microsoft.com/office/powerpoint/2010/main" val="5892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140D696-6F03-463E-47B9-B2DA3A51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Traceability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7A4EEB4-E479-1C4F-BE6F-C797AD63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Η δυσκολία απόδοσης ηθικών ευθυνών για τις αποφάσεις των αλγορίθμων, εξαιτίας της πολυπλοκότητας, έλλειψης διαφάνειας τους και συχνά στην έλλειψη νομοθεσίας.</a:t>
            </a:r>
          </a:p>
          <a:p>
            <a:pPr algn="just"/>
            <a:endParaRPr lang="el-GR" sz="2400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l-GR" sz="2400" dirty="0">
                <a:latin typeface="+mn-lt"/>
              </a:rPr>
              <a:t>Αποσύνδεση της ηθικής ευθύνης από την σκοπιμότητα </a:t>
            </a:r>
            <a:r>
              <a:rPr lang="en-US" sz="2400" dirty="0">
                <a:latin typeface="+mn-lt"/>
              </a:rPr>
              <a:t>(intentionality)</a:t>
            </a:r>
            <a:r>
              <a:rPr lang="el-GR" sz="2400" dirty="0">
                <a:latin typeface="+mn-lt"/>
              </a:rPr>
              <a:t> και αναδιατύπωση της	ως	  συλλογική ευθύνη</a:t>
            </a:r>
            <a:r>
              <a:rPr lang="en-US" sz="2400" dirty="0">
                <a:latin typeface="+mn-lt"/>
              </a:rPr>
              <a:t> (collective responsibility)</a:t>
            </a:r>
            <a:r>
              <a:rPr lang="el-GR" sz="2400" dirty="0">
                <a:latin typeface="+mn-lt"/>
              </a:rPr>
              <a:t> όσων εμπλέκονται.</a:t>
            </a:r>
            <a:endParaRPr lang="en-US" sz="2400" dirty="0">
              <a:latin typeface="+mn-lt"/>
            </a:endParaRPr>
          </a:p>
          <a:p>
            <a:pPr algn="just"/>
            <a:endParaRPr lang="en-US" sz="2800" dirty="0">
              <a:latin typeface="+mn-lt"/>
            </a:endParaRPr>
          </a:p>
          <a:p>
            <a:pPr algn="just"/>
            <a:endParaRPr lang="el-G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15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460</Words>
  <Application>Microsoft Office PowerPoint</Application>
  <PresentationFormat>Ευρεία οθόνη</PresentationFormat>
  <Paragraphs>50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Symbol</vt:lpstr>
      <vt:lpstr>Wingdings 3</vt:lpstr>
      <vt:lpstr>Ιόν</vt:lpstr>
      <vt:lpstr>The ethics of algorithms: key problems and solutions</vt:lpstr>
      <vt:lpstr>Εισαγωγή</vt:lpstr>
      <vt:lpstr>Ηθικές ανησυχίες από τους αλγορίθμους. </vt:lpstr>
      <vt:lpstr>Inconclusive Evidence</vt:lpstr>
      <vt:lpstr>Instructable Evidence</vt:lpstr>
      <vt:lpstr>Misguided Evidence</vt:lpstr>
      <vt:lpstr>Unfair Outcomes</vt:lpstr>
      <vt:lpstr>Transformative Effects</vt:lpstr>
      <vt:lpstr>Traceability</vt:lpstr>
      <vt:lpstr>Συμπεράσματα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ethics of algorithms: key problems and solutions</dc:title>
  <dc:creator>PAXIMADIS KONSTANTINOS</dc:creator>
  <cp:lastModifiedBy>ΑΝΑΣΤΑΣΙΟΥ ΧΑΡΑΛΑΜΠΟΣ</cp:lastModifiedBy>
  <cp:revision>17</cp:revision>
  <dcterms:created xsi:type="dcterms:W3CDTF">2024-04-29T15:09:24Z</dcterms:created>
  <dcterms:modified xsi:type="dcterms:W3CDTF">2024-05-27T14:14:11Z</dcterms:modified>
</cp:coreProperties>
</file>