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9" d="100"/>
          <a:sy n="79" d="100"/>
        </p:scale>
        <p:origin x="80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8D601AA8-2DD3-4483-9C48-AA3E46399C96}" type="datetimeFigureOut">
              <a:rPr lang="el-GR" smtClean="0"/>
              <a:pPr/>
              <a:t>10/5/2024</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94FD86A1-C71D-4263-9056-06198209B190}" type="slidenum">
              <a:rPr lang="el-GR" smtClean="0"/>
              <a:pPr/>
              <a:t>‹#›</a:t>
            </a:fld>
            <a:endParaRPr lang="el-GR" dirty="0"/>
          </a:p>
        </p:txBody>
      </p:sp>
    </p:spTree>
    <p:extLst>
      <p:ext uri="{BB962C8B-B14F-4D97-AF65-F5344CB8AC3E}">
        <p14:creationId xmlns:p14="http://schemas.microsoft.com/office/powerpoint/2010/main" val="3925693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dirty="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8D601AA8-2DD3-4483-9C48-AA3E46399C96}" type="datetimeFigureOut">
              <a:rPr lang="el-GR" smtClean="0"/>
              <a:pPr/>
              <a:t>10/5/2024</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7" name="Slide Number Placeholder 6"/>
          <p:cNvSpPr>
            <a:spLocks noGrp="1"/>
          </p:cNvSpPr>
          <p:nvPr>
            <p:ph type="sldNum" sz="quarter" idx="12"/>
          </p:nvPr>
        </p:nvSpPr>
        <p:spPr/>
        <p:txBody>
          <a:bodyPr/>
          <a:lstStyle/>
          <a:p>
            <a:fld id="{94FD86A1-C71D-4263-9056-06198209B190}" type="slidenum">
              <a:rPr lang="el-GR" smtClean="0"/>
              <a:pPr/>
              <a:t>‹#›</a:t>
            </a:fld>
            <a:endParaRPr lang="el-GR" dirty="0"/>
          </a:p>
        </p:txBody>
      </p:sp>
    </p:spTree>
    <p:extLst>
      <p:ext uri="{BB962C8B-B14F-4D97-AF65-F5344CB8AC3E}">
        <p14:creationId xmlns:p14="http://schemas.microsoft.com/office/powerpoint/2010/main" val="1718343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l-GR"/>
              <a:t>Κάντε κλικ για να επεξεργαστείτε τον τίτλο υποδείγματος</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8D601AA8-2DD3-4483-9C48-AA3E46399C96}" type="datetimeFigureOut">
              <a:rPr lang="el-GR" smtClean="0"/>
              <a:pPr/>
              <a:t>10/5/2024</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94FD86A1-C71D-4263-9056-06198209B190}" type="slidenum">
              <a:rPr lang="el-GR" smtClean="0"/>
              <a:pPr/>
              <a:t>‹#›</a:t>
            </a:fld>
            <a:endParaRPr lang="el-GR" dirty="0"/>
          </a:p>
        </p:txBody>
      </p:sp>
    </p:spTree>
    <p:extLst>
      <p:ext uri="{BB962C8B-B14F-4D97-AF65-F5344CB8AC3E}">
        <p14:creationId xmlns:p14="http://schemas.microsoft.com/office/powerpoint/2010/main" val="2513977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l-GR"/>
              <a:t>Κάντε κλικ για να επεξεργαστείτε τον τίτλο υποδείγματος</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l-GR"/>
              <a:t>Στυλ κειμένου υποδείγματος</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8D601AA8-2DD3-4483-9C48-AA3E46399C96}" type="datetimeFigureOut">
              <a:rPr lang="el-GR" smtClean="0"/>
              <a:pPr/>
              <a:t>10/5/2024</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94FD86A1-C71D-4263-9056-06198209B190}" type="slidenum">
              <a:rPr lang="el-GR" smtClean="0"/>
              <a:pPr/>
              <a:t>‹#›</a:t>
            </a:fld>
            <a:endParaRPr lang="el-GR"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5524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8D601AA8-2DD3-4483-9C48-AA3E46399C96}" type="datetimeFigureOut">
              <a:rPr lang="el-GR" smtClean="0"/>
              <a:pPr/>
              <a:t>10/5/2024</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94FD86A1-C71D-4263-9056-06198209B190}" type="slidenum">
              <a:rPr lang="el-GR" smtClean="0"/>
              <a:pPr/>
              <a:t>‹#›</a:t>
            </a:fld>
            <a:endParaRPr lang="el-GR" dirty="0"/>
          </a:p>
        </p:txBody>
      </p:sp>
    </p:spTree>
    <p:extLst>
      <p:ext uri="{BB962C8B-B14F-4D97-AF65-F5344CB8AC3E}">
        <p14:creationId xmlns:p14="http://schemas.microsoft.com/office/powerpoint/2010/main" val="1531202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601AA8-2DD3-4483-9C48-AA3E46399C96}" type="datetimeFigureOut">
              <a:rPr lang="el-GR" smtClean="0"/>
              <a:pPr/>
              <a:t>10/5/2024</a:t>
            </a:fld>
            <a:endParaRPr lang="el-GR" dirty="0"/>
          </a:p>
        </p:txBody>
      </p:sp>
      <p:sp>
        <p:nvSpPr>
          <p:cNvPr id="4"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94FD86A1-C71D-4263-9056-06198209B190}" type="slidenum">
              <a:rPr lang="el-GR" smtClean="0"/>
              <a:pPr/>
              <a:t>‹#›</a:t>
            </a:fld>
            <a:endParaRPr lang="el-GR" dirty="0"/>
          </a:p>
        </p:txBody>
      </p:sp>
    </p:spTree>
    <p:extLst>
      <p:ext uri="{BB962C8B-B14F-4D97-AF65-F5344CB8AC3E}">
        <p14:creationId xmlns:p14="http://schemas.microsoft.com/office/powerpoint/2010/main" val="1842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dirty="0"/>
              <a:t>Κάντε κλικ στο εικονίδιο για να προσθέσετε εικόνα</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dirty="0"/>
              <a:t>Κάντε κλικ στο εικονίδιο για να προσθέσετε εικόνα</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dirty="0"/>
              <a:t>Κάντε κλικ στο εικονίδιο για να προσθέσετε εικόνα</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601AA8-2DD3-4483-9C48-AA3E46399C96}" type="datetimeFigureOut">
              <a:rPr lang="el-GR" smtClean="0"/>
              <a:pPr/>
              <a:t>10/5/2024</a:t>
            </a:fld>
            <a:endParaRPr lang="el-GR" dirty="0"/>
          </a:p>
        </p:txBody>
      </p:sp>
      <p:sp>
        <p:nvSpPr>
          <p:cNvPr id="4"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94FD86A1-C71D-4263-9056-06198209B190}" type="slidenum">
              <a:rPr lang="el-GR" smtClean="0"/>
              <a:pPr/>
              <a:t>‹#›</a:t>
            </a:fld>
            <a:endParaRPr lang="el-GR" dirty="0"/>
          </a:p>
        </p:txBody>
      </p:sp>
    </p:spTree>
    <p:extLst>
      <p:ext uri="{BB962C8B-B14F-4D97-AF65-F5344CB8AC3E}">
        <p14:creationId xmlns:p14="http://schemas.microsoft.com/office/powerpoint/2010/main" val="2460353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nchorCtr="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8D601AA8-2DD3-4483-9C48-AA3E46399C96}" type="datetimeFigureOut">
              <a:rPr lang="el-GR" smtClean="0"/>
              <a:pPr/>
              <a:t>10/5/2024</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94FD86A1-C71D-4263-9056-06198209B190}" type="slidenum">
              <a:rPr lang="el-GR" smtClean="0"/>
              <a:pPr/>
              <a:t>‹#›</a:t>
            </a:fld>
            <a:endParaRPr lang="el-GR" dirty="0"/>
          </a:p>
        </p:txBody>
      </p:sp>
    </p:spTree>
    <p:extLst>
      <p:ext uri="{BB962C8B-B14F-4D97-AF65-F5344CB8AC3E}">
        <p14:creationId xmlns:p14="http://schemas.microsoft.com/office/powerpoint/2010/main" val="1914162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8D601AA8-2DD3-4483-9C48-AA3E46399C96}" type="datetimeFigureOut">
              <a:rPr lang="el-GR" smtClean="0"/>
              <a:pPr/>
              <a:t>10/5/2024</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94FD86A1-C71D-4263-9056-06198209B190}" type="slidenum">
              <a:rPr lang="el-GR" smtClean="0"/>
              <a:pPr/>
              <a:t>‹#›</a:t>
            </a:fld>
            <a:endParaRPr lang="el-GR" dirty="0"/>
          </a:p>
        </p:txBody>
      </p:sp>
    </p:spTree>
    <p:extLst>
      <p:ext uri="{BB962C8B-B14F-4D97-AF65-F5344CB8AC3E}">
        <p14:creationId xmlns:p14="http://schemas.microsoft.com/office/powerpoint/2010/main" val="287767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3"/>
          <p:cNvSpPr>
            <a:spLocks noGrp="1"/>
          </p:cNvSpPr>
          <p:nvPr>
            <p:ph type="dt" sz="half" idx="10"/>
          </p:nvPr>
        </p:nvSpPr>
        <p:spPr/>
        <p:txBody>
          <a:bodyPr/>
          <a:lstStyle/>
          <a:p>
            <a:fld id="{8D601AA8-2DD3-4483-9C48-AA3E46399C96}" type="datetimeFigureOut">
              <a:rPr lang="el-GR" smtClean="0"/>
              <a:pPr/>
              <a:t>10/5/2024</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94FD86A1-C71D-4263-9056-06198209B190}" type="slidenum">
              <a:rPr lang="el-GR" smtClean="0"/>
              <a:pPr/>
              <a:t>‹#›</a:t>
            </a:fld>
            <a:endParaRPr lang="el-GR" dirty="0"/>
          </a:p>
        </p:txBody>
      </p:sp>
    </p:spTree>
    <p:extLst>
      <p:ext uri="{BB962C8B-B14F-4D97-AF65-F5344CB8AC3E}">
        <p14:creationId xmlns:p14="http://schemas.microsoft.com/office/powerpoint/2010/main" val="1721263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8D601AA8-2DD3-4483-9C48-AA3E46399C96}" type="datetimeFigureOut">
              <a:rPr lang="el-GR" smtClean="0"/>
              <a:pPr/>
              <a:t>10/5/2024</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94FD86A1-C71D-4263-9056-06198209B190}" type="slidenum">
              <a:rPr lang="el-GR" smtClean="0"/>
              <a:pPr/>
              <a:t>‹#›</a:t>
            </a:fld>
            <a:endParaRPr lang="el-GR" dirty="0"/>
          </a:p>
        </p:txBody>
      </p:sp>
    </p:spTree>
    <p:extLst>
      <p:ext uri="{BB962C8B-B14F-4D97-AF65-F5344CB8AC3E}">
        <p14:creationId xmlns:p14="http://schemas.microsoft.com/office/powerpoint/2010/main" val="33659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8D601AA8-2DD3-4483-9C48-AA3E46399C96}" type="datetimeFigureOut">
              <a:rPr lang="el-GR" smtClean="0"/>
              <a:pPr/>
              <a:t>10/5/2024</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7" name="Slide Number Placeholder 6"/>
          <p:cNvSpPr>
            <a:spLocks noGrp="1"/>
          </p:cNvSpPr>
          <p:nvPr>
            <p:ph type="sldNum" sz="quarter" idx="12"/>
          </p:nvPr>
        </p:nvSpPr>
        <p:spPr/>
        <p:txBody>
          <a:bodyPr/>
          <a:lstStyle/>
          <a:p>
            <a:fld id="{94FD86A1-C71D-4263-9056-06198209B190}" type="slidenum">
              <a:rPr lang="el-GR" smtClean="0"/>
              <a:pPr/>
              <a:t>‹#›</a:t>
            </a:fld>
            <a:endParaRPr lang="el-GR" dirty="0"/>
          </a:p>
        </p:txBody>
      </p:sp>
    </p:spTree>
    <p:extLst>
      <p:ext uri="{BB962C8B-B14F-4D97-AF65-F5344CB8AC3E}">
        <p14:creationId xmlns:p14="http://schemas.microsoft.com/office/powerpoint/2010/main" val="382985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8D601AA8-2DD3-4483-9C48-AA3E46399C96}" type="datetimeFigureOut">
              <a:rPr lang="el-GR" smtClean="0"/>
              <a:pPr/>
              <a:t>10/5/2024</a:t>
            </a:fld>
            <a:endParaRPr lang="el-GR" dirty="0"/>
          </a:p>
        </p:txBody>
      </p:sp>
      <p:sp>
        <p:nvSpPr>
          <p:cNvPr id="8" name="Footer Placeholder 7"/>
          <p:cNvSpPr>
            <a:spLocks noGrp="1"/>
          </p:cNvSpPr>
          <p:nvPr>
            <p:ph type="ftr" sz="quarter" idx="11"/>
          </p:nvPr>
        </p:nvSpPr>
        <p:spPr/>
        <p:txBody>
          <a:bodyPr/>
          <a:lstStyle/>
          <a:p>
            <a:endParaRPr lang="el-GR" dirty="0"/>
          </a:p>
        </p:txBody>
      </p:sp>
      <p:sp>
        <p:nvSpPr>
          <p:cNvPr id="9" name="Slide Number Placeholder 8"/>
          <p:cNvSpPr>
            <a:spLocks noGrp="1"/>
          </p:cNvSpPr>
          <p:nvPr>
            <p:ph type="sldNum" sz="quarter" idx="12"/>
          </p:nvPr>
        </p:nvSpPr>
        <p:spPr/>
        <p:txBody>
          <a:bodyPr/>
          <a:lstStyle/>
          <a:p>
            <a:fld id="{94FD86A1-C71D-4263-9056-06198209B190}" type="slidenum">
              <a:rPr lang="el-GR" smtClean="0"/>
              <a:pPr/>
              <a:t>‹#›</a:t>
            </a:fld>
            <a:endParaRPr lang="el-GR" dirty="0"/>
          </a:p>
        </p:txBody>
      </p:sp>
    </p:spTree>
    <p:extLst>
      <p:ext uri="{BB962C8B-B14F-4D97-AF65-F5344CB8AC3E}">
        <p14:creationId xmlns:p14="http://schemas.microsoft.com/office/powerpoint/2010/main" val="1625070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7" name="Date Placeholder 2"/>
          <p:cNvSpPr>
            <a:spLocks noGrp="1"/>
          </p:cNvSpPr>
          <p:nvPr>
            <p:ph type="dt" sz="half" idx="10"/>
          </p:nvPr>
        </p:nvSpPr>
        <p:spPr/>
        <p:txBody>
          <a:bodyPr/>
          <a:lstStyle/>
          <a:p>
            <a:fld id="{8D601AA8-2DD3-4483-9C48-AA3E46399C96}" type="datetimeFigureOut">
              <a:rPr lang="el-GR" smtClean="0"/>
              <a:pPr/>
              <a:t>10/5/2024</a:t>
            </a:fld>
            <a:endParaRPr lang="el-GR" dirty="0"/>
          </a:p>
        </p:txBody>
      </p:sp>
      <p:sp>
        <p:nvSpPr>
          <p:cNvPr id="5" name="Footer Placeholder 3"/>
          <p:cNvSpPr>
            <a:spLocks noGrp="1"/>
          </p:cNvSpPr>
          <p:nvPr>
            <p:ph type="ftr" sz="quarter" idx="11"/>
          </p:nvPr>
        </p:nvSpPr>
        <p:spPr/>
        <p:txBody>
          <a:bodyPr/>
          <a:lstStyle/>
          <a:p>
            <a:endParaRPr lang="el-GR" dirty="0"/>
          </a:p>
        </p:txBody>
      </p:sp>
      <p:sp>
        <p:nvSpPr>
          <p:cNvPr id="6" name="Slide Number Placeholder 4"/>
          <p:cNvSpPr>
            <a:spLocks noGrp="1"/>
          </p:cNvSpPr>
          <p:nvPr>
            <p:ph type="sldNum" sz="quarter" idx="12"/>
          </p:nvPr>
        </p:nvSpPr>
        <p:spPr/>
        <p:txBody>
          <a:bodyPr/>
          <a:lstStyle/>
          <a:p>
            <a:fld id="{94FD86A1-C71D-4263-9056-06198209B190}" type="slidenum">
              <a:rPr lang="el-GR" smtClean="0"/>
              <a:pPr/>
              <a:t>‹#›</a:t>
            </a:fld>
            <a:endParaRPr lang="el-GR" dirty="0"/>
          </a:p>
        </p:txBody>
      </p:sp>
    </p:spTree>
    <p:extLst>
      <p:ext uri="{BB962C8B-B14F-4D97-AF65-F5344CB8AC3E}">
        <p14:creationId xmlns:p14="http://schemas.microsoft.com/office/powerpoint/2010/main" val="366069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D601AA8-2DD3-4483-9C48-AA3E46399C96}" type="datetimeFigureOut">
              <a:rPr lang="el-GR" smtClean="0"/>
              <a:pPr/>
              <a:t>10/5/2024</a:t>
            </a:fld>
            <a:endParaRPr lang="el-GR" dirty="0"/>
          </a:p>
        </p:txBody>
      </p:sp>
      <p:sp>
        <p:nvSpPr>
          <p:cNvPr id="5" name="Footer Placeholder 2"/>
          <p:cNvSpPr>
            <a:spLocks noGrp="1"/>
          </p:cNvSpPr>
          <p:nvPr>
            <p:ph type="ftr" sz="quarter" idx="11"/>
          </p:nvPr>
        </p:nvSpPr>
        <p:spPr/>
        <p:txBody>
          <a:bodyPr/>
          <a:lstStyle/>
          <a:p>
            <a:endParaRPr lang="el-GR" dirty="0"/>
          </a:p>
        </p:txBody>
      </p:sp>
      <p:sp>
        <p:nvSpPr>
          <p:cNvPr id="6" name="Slide Number Placeholder 3"/>
          <p:cNvSpPr>
            <a:spLocks noGrp="1"/>
          </p:cNvSpPr>
          <p:nvPr>
            <p:ph type="sldNum" sz="quarter" idx="12"/>
          </p:nvPr>
        </p:nvSpPr>
        <p:spPr/>
        <p:txBody>
          <a:bodyPr/>
          <a:lstStyle/>
          <a:p>
            <a:fld id="{94FD86A1-C71D-4263-9056-06198209B190}" type="slidenum">
              <a:rPr lang="el-GR" smtClean="0"/>
              <a:pPr/>
              <a:t>‹#›</a:t>
            </a:fld>
            <a:endParaRPr lang="el-GR" dirty="0"/>
          </a:p>
        </p:txBody>
      </p:sp>
    </p:spTree>
    <p:extLst>
      <p:ext uri="{BB962C8B-B14F-4D97-AF65-F5344CB8AC3E}">
        <p14:creationId xmlns:p14="http://schemas.microsoft.com/office/powerpoint/2010/main" val="236707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7" name="Date Placeholder 4"/>
          <p:cNvSpPr>
            <a:spLocks noGrp="1"/>
          </p:cNvSpPr>
          <p:nvPr>
            <p:ph type="dt" sz="half" idx="10"/>
          </p:nvPr>
        </p:nvSpPr>
        <p:spPr/>
        <p:txBody>
          <a:bodyPr/>
          <a:lstStyle/>
          <a:p>
            <a:fld id="{8D601AA8-2DD3-4483-9C48-AA3E46399C96}" type="datetimeFigureOut">
              <a:rPr lang="el-GR" smtClean="0"/>
              <a:pPr/>
              <a:t>10/5/2024</a:t>
            </a:fld>
            <a:endParaRPr lang="el-GR" dirty="0"/>
          </a:p>
        </p:txBody>
      </p:sp>
      <p:sp>
        <p:nvSpPr>
          <p:cNvPr id="5" name="Footer Placeholder 5"/>
          <p:cNvSpPr>
            <a:spLocks noGrp="1"/>
          </p:cNvSpPr>
          <p:nvPr>
            <p:ph type="ftr" sz="quarter" idx="11"/>
          </p:nvPr>
        </p:nvSpPr>
        <p:spPr/>
        <p:txBody>
          <a:bodyPr/>
          <a:lstStyle/>
          <a:p>
            <a:endParaRPr lang="el-GR" dirty="0"/>
          </a:p>
        </p:txBody>
      </p:sp>
      <p:sp>
        <p:nvSpPr>
          <p:cNvPr id="6" name="Slide Number Placeholder 6"/>
          <p:cNvSpPr>
            <a:spLocks noGrp="1"/>
          </p:cNvSpPr>
          <p:nvPr>
            <p:ph type="sldNum" sz="quarter" idx="12"/>
          </p:nvPr>
        </p:nvSpPr>
        <p:spPr/>
        <p:txBody>
          <a:bodyPr/>
          <a:lstStyle/>
          <a:p>
            <a:fld id="{94FD86A1-C71D-4263-9056-06198209B190}" type="slidenum">
              <a:rPr lang="el-GR" smtClean="0"/>
              <a:pPr/>
              <a:t>‹#›</a:t>
            </a:fld>
            <a:endParaRPr lang="el-GR" dirty="0"/>
          </a:p>
        </p:txBody>
      </p:sp>
    </p:spTree>
    <p:extLst>
      <p:ext uri="{BB962C8B-B14F-4D97-AF65-F5344CB8AC3E}">
        <p14:creationId xmlns:p14="http://schemas.microsoft.com/office/powerpoint/2010/main" val="41662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dirty="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8D601AA8-2DD3-4483-9C48-AA3E46399C96}" type="datetimeFigureOut">
              <a:rPr lang="el-GR" smtClean="0"/>
              <a:pPr/>
              <a:t>10/5/2024</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7" name="Slide Number Placeholder 6"/>
          <p:cNvSpPr>
            <a:spLocks noGrp="1"/>
          </p:cNvSpPr>
          <p:nvPr>
            <p:ph type="sldNum" sz="quarter" idx="12"/>
          </p:nvPr>
        </p:nvSpPr>
        <p:spPr/>
        <p:txBody>
          <a:bodyPr/>
          <a:lstStyle/>
          <a:p>
            <a:fld id="{94FD86A1-C71D-4263-9056-06198209B190}" type="slidenum">
              <a:rPr lang="el-GR" smtClean="0"/>
              <a:pPr/>
              <a:t>‹#›</a:t>
            </a:fld>
            <a:endParaRPr lang="el-GR" dirty="0"/>
          </a:p>
        </p:txBody>
      </p:sp>
    </p:spTree>
    <p:extLst>
      <p:ext uri="{BB962C8B-B14F-4D97-AF65-F5344CB8AC3E}">
        <p14:creationId xmlns:p14="http://schemas.microsoft.com/office/powerpoint/2010/main" val="8574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D601AA8-2DD3-4483-9C48-AA3E46399C96}" type="datetimeFigureOut">
              <a:rPr lang="el-GR" smtClean="0"/>
              <a:pPr/>
              <a:t>10/5/2024</a:t>
            </a:fld>
            <a:endParaRPr lang="el-GR"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l-GR"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4FD86A1-C71D-4263-9056-06198209B190}" type="slidenum">
              <a:rPr lang="el-GR" smtClean="0"/>
              <a:pPr/>
              <a:t>‹#›</a:t>
            </a:fld>
            <a:endParaRPr lang="el-GR" dirty="0"/>
          </a:p>
        </p:txBody>
      </p:sp>
    </p:spTree>
    <p:extLst>
      <p:ext uri="{BB962C8B-B14F-4D97-AF65-F5344CB8AC3E}">
        <p14:creationId xmlns:p14="http://schemas.microsoft.com/office/powerpoint/2010/main" val="36013418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62C2DE4-0781-1BAE-DC8B-83AB5FEA45ED}"/>
              </a:ext>
            </a:extLst>
          </p:cNvPr>
          <p:cNvSpPr>
            <a:spLocks noGrp="1"/>
          </p:cNvSpPr>
          <p:nvPr>
            <p:ph type="ctrTitle"/>
          </p:nvPr>
        </p:nvSpPr>
        <p:spPr>
          <a:xfrm>
            <a:off x="1154955" y="1080655"/>
            <a:ext cx="8825658" cy="1496290"/>
          </a:xfrm>
        </p:spPr>
        <p:txBody>
          <a:bodyPr/>
          <a:lstStyle/>
          <a:p>
            <a:pPr algn="ctr"/>
            <a:r>
              <a:rPr lang="en-US" sz="4000" dirty="0">
                <a:effectLst/>
                <a:latin typeface="Calibri" panose="020F0502020204030204" pitchFamily="34" charset="0"/>
                <a:ea typeface="Times New Roman" panose="02020603050405020304" pitchFamily="18" charset="0"/>
                <a:cs typeface="Times New Roman" panose="02020603050405020304" pitchFamily="18" charset="0"/>
              </a:rPr>
              <a:t>The </a:t>
            </a:r>
            <a:r>
              <a:rPr lang="en-US" sz="400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ethics</a:t>
            </a:r>
            <a:r>
              <a:rPr lang="en-US" sz="4000" dirty="0">
                <a:effectLst/>
                <a:latin typeface="Calibri" panose="020F0502020204030204" pitchFamily="34" charset="0"/>
                <a:ea typeface="Times New Roman" panose="02020603050405020304" pitchFamily="18" charset="0"/>
                <a:cs typeface="Times New Roman" panose="02020603050405020304" pitchFamily="18" charset="0"/>
              </a:rPr>
              <a:t> of algorithms: key </a:t>
            </a:r>
            <a:r>
              <a:rPr lang="en-US" sz="400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problems</a:t>
            </a:r>
            <a:r>
              <a:rPr lang="en-US" sz="40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US" sz="400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solutions</a:t>
            </a:r>
            <a:endParaRPr lang="el-GR" sz="4000" dirty="0">
              <a:solidFill>
                <a:srgbClr val="FFC000"/>
              </a:solidFill>
            </a:endParaRPr>
          </a:p>
        </p:txBody>
      </p:sp>
      <p:sp>
        <p:nvSpPr>
          <p:cNvPr id="3" name="Υπότιτλος 2">
            <a:extLst>
              <a:ext uri="{FF2B5EF4-FFF2-40B4-BE49-F238E27FC236}">
                <a16:creationId xmlns:a16="http://schemas.microsoft.com/office/drawing/2014/main" id="{72155071-270B-A262-069D-5069984FB3D6}"/>
              </a:ext>
            </a:extLst>
          </p:cNvPr>
          <p:cNvSpPr>
            <a:spLocks noGrp="1"/>
          </p:cNvSpPr>
          <p:nvPr>
            <p:ph type="subTitle" idx="1"/>
          </p:nvPr>
        </p:nvSpPr>
        <p:spPr>
          <a:xfrm>
            <a:off x="1154955" y="4940135"/>
            <a:ext cx="4941045" cy="1246908"/>
          </a:xfrm>
        </p:spPr>
        <p:txBody>
          <a:bodyPr>
            <a:normAutofit/>
          </a:bodyPr>
          <a:lstStyle/>
          <a:p>
            <a:pPr>
              <a:spcBef>
                <a:spcPts val="0"/>
              </a:spcBef>
            </a:pPr>
            <a:r>
              <a:rPr lang="en-US" sz="1400" dirty="0"/>
              <a:t>Presented by:</a:t>
            </a:r>
          </a:p>
          <a:p>
            <a:pPr>
              <a:spcBef>
                <a:spcPts val="0"/>
              </a:spcBef>
            </a:pPr>
            <a:r>
              <a:rPr lang="en-US" sz="1400" dirty="0"/>
              <a:t>Paximadis theofrastos</a:t>
            </a:r>
          </a:p>
          <a:p>
            <a:pPr>
              <a:spcBef>
                <a:spcPts val="0"/>
              </a:spcBef>
            </a:pPr>
            <a:r>
              <a:rPr lang="en-US" sz="1400" dirty="0"/>
              <a:t>AnastasioU CHaralampos</a:t>
            </a:r>
          </a:p>
          <a:p>
            <a:pPr>
              <a:spcBef>
                <a:spcPts val="0"/>
              </a:spcBef>
            </a:pPr>
            <a:r>
              <a:rPr lang="en-US" sz="1400" dirty="0"/>
              <a:t>AnastasopoUlos koNstantinos</a:t>
            </a:r>
            <a:endParaRPr lang="el-GR" sz="1400" dirty="0"/>
          </a:p>
        </p:txBody>
      </p:sp>
    </p:spTree>
    <p:extLst>
      <p:ext uri="{BB962C8B-B14F-4D97-AF65-F5344CB8AC3E}">
        <p14:creationId xmlns:p14="http://schemas.microsoft.com/office/powerpoint/2010/main" val="1175736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BEAD71C-45FC-E337-9665-A7ABD33F24D7}"/>
              </a:ext>
            </a:extLst>
          </p:cNvPr>
          <p:cNvSpPr>
            <a:spLocks noGrp="1"/>
          </p:cNvSpPr>
          <p:nvPr>
            <p:ph type="title"/>
          </p:nvPr>
        </p:nvSpPr>
        <p:spPr/>
        <p:txBody>
          <a:bodyPr/>
          <a:lstStyle/>
          <a:p>
            <a:pPr algn="ctr"/>
            <a:r>
              <a:rPr lang="el-GR" sz="4400" dirty="0"/>
              <a:t>Συμπεράσματα</a:t>
            </a:r>
          </a:p>
        </p:txBody>
      </p:sp>
      <p:sp>
        <p:nvSpPr>
          <p:cNvPr id="3" name="Θέση περιεχομένου 2">
            <a:extLst>
              <a:ext uri="{FF2B5EF4-FFF2-40B4-BE49-F238E27FC236}">
                <a16:creationId xmlns:a16="http://schemas.microsoft.com/office/drawing/2014/main" id="{732DF2AF-2673-EFEE-1B83-7B274C5EB68D}"/>
              </a:ext>
            </a:extLst>
          </p:cNvPr>
          <p:cNvSpPr>
            <a:spLocks noGrp="1"/>
          </p:cNvSpPr>
          <p:nvPr>
            <p:ph idx="1"/>
          </p:nvPr>
        </p:nvSpPr>
        <p:spPr/>
        <p:txBody>
          <a:bodyPr/>
          <a:lstStyle/>
          <a:p>
            <a:pPr algn="just"/>
            <a:r>
              <a:rPr lang="el-GR" sz="2800" dirty="0">
                <a:effectLst/>
                <a:latin typeface="Calibri" panose="020F0502020204030204" pitchFamily="34" charset="0"/>
                <a:ea typeface="Times New Roman" panose="02020603050405020304" pitchFamily="18" charset="0"/>
                <a:cs typeface="Times New Roman" panose="02020603050405020304" pitchFamily="18" charset="0"/>
              </a:rPr>
              <a:t>Η χρήση των αλγορίθμων και των τεχνολογιών της τεχνητής νοημοσύνης απαιτεί συνεχείς επιβλέψεις, αναλύσεις και διαβουλεύσεις. Η διαρκής παρακολούθηση και αναθεώρηση της νομοθεσίας και των ηθικών κατευθυντήριων γραμμών είναι ζωτικής σημασίας προκειμένου να αντιμετωπιστούν οι επικίνδυνες επιπτώσεις των αλγορίθμων και παράλληλα να εφαρμοστούν για το κοινό καλό.  </a:t>
            </a:r>
          </a:p>
          <a:p>
            <a:endParaRPr lang="el-GR" dirty="0"/>
          </a:p>
        </p:txBody>
      </p:sp>
    </p:spTree>
    <p:extLst>
      <p:ext uri="{BB962C8B-B14F-4D97-AF65-F5344CB8AC3E}">
        <p14:creationId xmlns:p14="http://schemas.microsoft.com/office/powerpoint/2010/main" val="25480106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51AFC80-6B89-F8B6-3E82-57D30756C27C}"/>
              </a:ext>
            </a:extLst>
          </p:cNvPr>
          <p:cNvSpPr>
            <a:spLocks noGrp="1"/>
          </p:cNvSpPr>
          <p:nvPr>
            <p:ph type="title"/>
          </p:nvPr>
        </p:nvSpPr>
        <p:spPr/>
        <p:txBody>
          <a:bodyPr/>
          <a:lstStyle/>
          <a:p>
            <a:endParaRPr lang="el-GR" dirty="0"/>
          </a:p>
        </p:txBody>
      </p:sp>
      <p:sp>
        <p:nvSpPr>
          <p:cNvPr id="3" name="Θέση περιεχομένου 2">
            <a:extLst>
              <a:ext uri="{FF2B5EF4-FFF2-40B4-BE49-F238E27FC236}">
                <a16:creationId xmlns:a16="http://schemas.microsoft.com/office/drawing/2014/main" id="{F51735DC-F0BE-E8A2-B0CA-9B919FF62F8B}"/>
              </a:ext>
            </a:extLst>
          </p:cNvPr>
          <p:cNvSpPr>
            <a:spLocks noGrp="1"/>
          </p:cNvSpPr>
          <p:nvPr>
            <p:ph idx="1"/>
          </p:nvPr>
        </p:nvSpPr>
        <p:spPr>
          <a:xfrm>
            <a:off x="1103312" y="3051959"/>
            <a:ext cx="8946541" cy="3196440"/>
          </a:xfrm>
        </p:spPr>
        <p:txBody>
          <a:bodyPr>
            <a:normAutofit/>
          </a:bodyPr>
          <a:lstStyle/>
          <a:p>
            <a:pPr marL="0" indent="0" algn="ctr">
              <a:buNone/>
            </a:pPr>
            <a:r>
              <a:rPr lang="el-GR" sz="3200" dirty="0"/>
              <a:t>ΕΥΧΑΡΙΣΤΟΥΜΕ ΓΙΑ ΤΟΝ ΧΡΟΝΟ ΣΑΣ</a:t>
            </a:r>
          </a:p>
        </p:txBody>
      </p:sp>
    </p:spTree>
    <p:extLst>
      <p:ext uri="{BB962C8B-B14F-4D97-AF65-F5344CB8AC3E}">
        <p14:creationId xmlns:p14="http://schemas.microsoft.com/office/powerpoint/2010/main" val="1534562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E068E48-1DB9-ACE8-646A-0D27B2C3AA86}"/>
              </a:ext>
            </a:extLst>
          </p:cNvPr>
          <p:cNvSpPr>
            <a:spLocks noGrp="1"/>
          </p:cNvSpPr>
          <p:nvPr>
            <p:ph type="title"/>
          </p:nvPr>
        </p:nvSpPr>
        <p:spPr/>
        <p:txBody>
          <a:bodyPr/>
          <a:lstStyle/>
          <a:p>
            <a:pPr algn="ctr"/>
            <a:r>
              <a:rPr lang="el-GR" sz="4400" dirty="0">
                <a:effectLst/>
                <a:latin typeface="Calibri" panose="020F0502020204030204" pitchFamily="34" charset="0"/>
                <a:ea typeface="Times New Roman" panose="02020603050405020304" pitchFamily="18" charset="0"/>
                <a:cs typeface="Times New Roman" panose="02020603050405020304" pitchFamily="18" charset="0"/>
              </a:rPr>
              <a:t>Εισαγωγή</a:t>
            </a:r>
            <a:endParaRPr lang="el-GR" sz="4000" dirty="0"/>
          </a:p>
        </p:txBody>
      </p:sp>
      <p:sp>
        <p:nvSpPr>
          <p:cNvPr id="3" name="Θέση περιεχομένου 2">
            <a:extLst>
              <a:ext uri="{FF2B5EF4-FFF2-40B4-BE49-F238E27FC236}">
                <a16:creationId xmlns:a16="http://schemas.microsoft.com/office/drawing/2014/main" id="{2D256846-8CB4-CC94-04DE-2C6E4762DC15}"/>
              </a:ext>
            </a:extLst>
          </p:cNvPr>
          <p:cNvSpPr>
            <a:spLocks noGrp="1"/>
          </p:cNvSpPr>
          <p:nvPr>
            <p:ph idx="1"/>
          </p:nvPr>
        </p:nvSpPr>
        <p:spPr>
          <a:xfrm>
            <a:off x="1103312" y="2052919"/>
            <a:ext cx="8946541" cy="3849118"/>
          </a:xfrm>
        </p:spPr>
        <p:txBody>
          <a:bodyPr>
            <a:normAutofit/>
          </a:bodyPr>
          <a:lstStyle/>
          <a:p>
            <a:r>
              <a:rPr lang="el-GR" dirty="0"/>
              <a:t>Την τελευταία δεκαετία έχει παρατηρηθεί εκθετική ανάπτυξη στον τομέα των αλγοριθμικών συστημάτων. Σήμερα έχουμε φτάσει πλέον στο σημείο εφαρμογής αλγορίθμων μηχανικής μάθησης, με στόχο την επίλυση σύνθετων επιστημονικών και κοινωνικών προβλημάτων. Η διαδεδομένη χρήση τους γεννά ωστόσο ορισμένα ηθικά ζητήματα. </a:t>
            </a:r>
          </a:p>
          <a:p>
            <a:endParaRPr lang="el-GR" dirty="0"/>
          </a:p>
          <a:p>
            <a:r>
              <a:rPr lang="el-GR" dirty="0"/>
              <a:t>Ο κλάδος της αλγοριθμικής ηθικής γνώρισε επίσης ανάπτυξη τα τελευταία χρόνια και καλείται να αναλύσει επαρκώς και να προτείνει λύσεις στα ηθικά ζητήματα της εφαρμογής των αλγορίθμων.</a:t>
            </a:r>
          </a:p>
        </p:txBody>
      </p:sp>
    </p:spTree>
    <p:extLst>
      <p:ext uri="{BB962C8B-B14F-4D97-AF65-F5344CB8AC3E}">
        <p14:creationId xmlns:p14="http://schemas.microsoft.com/office/powerpoint/2010/main" val="32459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1A08FF5-C043-4DC4-56CD-598520277C19}"/>
              </a:ext>
            </a:extLst>
          </p:cNvPr>
          <p:cNvSpPr>
            <a:spLocks noGrp="1"/>
          </p:cNvSpPr>
          <p:nvPr>
            <p:ph type="title"/>
          </p:nvPr>
        </p:nvSpPr>
        <p:spPr/>
        <p:txBody>
          <a:bodyPr/>
          <a:lstStyle/>
          <a:p>
            <a:pPr algn="ctr"/>
            <a:r>
              <a:rPr lang="el-GR" sz="4400" dirty="0">
                <a:effectLst/>
                <a:latin typeface="Calibri" panose="020F0502020204030204" pitchFamily="34" charset="0"/>
                <a:ea typeface="Times New Roman" panose="02020603050405020304" pitchFamily="18" charset="0"/>
                <a:cs typeface="Times New Roman" panose="02020603050405020304" pitchFamily="18" charset="0"/>
              </a:rPr>
              <a:t>Ηθικές ανησυχίες από τους αλγορίθμους.</a:t>
            </a:r>
            <a:br>
              <a:rPr lang="el-GR"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l-GR" dirty="0"/>
          </a:p>
        </p:txBody>
      </p:sp>
      <p:sp>
        <p:nvSpPr>
          <p:cNvPr id="3" name="Θέση περιεχομένου 2">
            <a:extLst>
              <a:ext uri="{FF2B5EF4-FFF2-40B4-BE49-F238E27FC236}">
                <a16:creationId xmlns:a16="http://schemas.microsoft.com/office/drawing/2014/main" id="{599F23B4-D2E5-A819-00B9-6624914DAB35}"/>
              </a:ext>
            </a:extLst>
          </p:cNvPr>
          <p:cNvSpPr>
            <a:spLocks noGrp="1"/>
          </p:cNvSpPr>
          <p:nvPr>
            <p:ph idx="1"/>
          </p:nvPr>
        </p:nvSpPr>
        <p:spPr/>
        <p:txBody>
          <a:bodyPr/>
          <a:lstStyle/>
          <a:p>
            <a:pPr marL="342900" lvl="0" indent="-342900">
              <a:lnSpc>
                <a:spcPct val="115000"/>
              </a:lnSpc>
              <a:spcAft>
                <a:spcPts val="0"/>
              </a:spcAft>
              <a:buFont typeface="Symbol" panose="05050102010706020507" pitchFamily="18" charset="2"/>
              <a:buChar char=""/>
            </a:pPr>
            <a:r>
              <a:rPr lang="el-GR" sz="2800" dirty="0">
                <a:effectLst/>
                <a:latin typeface="Calibri" panose="020F0502020204030204" pitchFamily="34" charset="0"/>
                <a:ea typeface="Times New Roman" panose="02020603050405020304" pitchFamily="18" charset="0"/>
                <a:cs typeface="Times New Roman" panose="02020603050405020304" pitchFamily="18" charset="0"/>
              </a:rPr>
              <a:t>Inconclusive Evidence</a:t>
            </a:r>
          </a:p>
          <a:p>
            <a:pPr marL="342900" lvl="0" indent="-342900">
              <a:lnSpc>
                <a:spcPct val="115000"/>
              </a:lnSpc>
              <a:spcAft>
                <a:spcPts val="0"/>
              </a:spcAft>
              <a:buFont typeface="Symbol" panose="05050102010706020507" pitchFamily="18" charset="2"/>
              <a:buChar char=""/>
            </a:pPr>
            <a:r>
              <a:rPr lang="el-GR" sz="2800" dirty="0">
                <a:effectLst/>
                <a:latin typeface="Calibri" panose="020F0502020204030204" pitchFamily="34" charset="0"/>
                <a:ea typeface="Times New Roman" panose="02020603050405020304" pitchFamily="18" charset="0"/>
                <a:cs typeface="Times New Roman" panose="02020603050405020304" pitchFamily="18" charset="0"/>
              </a:rPr>
              <a:t>Instructable Evidence </a:t>
            </a:r>
          </a:p>
          <a:p>
            <a:pPr marL="342900" lvl="0" indent="-342900">
              <a:lnSpc>
                <a:spcPct val="115000"/>
              </a:lnSpc>
              <a:spcAft>
                <a:spcPts val="0"/>
              </a:spcAft>
              <a:buFont typeface="Symbol" panose="05050102010706020507" pitchFamily="18" charset="2"/>
              <a:buChar char=""/>
            </a:pPr>
            <a:r>
              <a:rPr lang="el-GR" sz="2800" dirty="0">
                <a:effectLst/>
                <a:latin typeface="Calibri" panose="020F0502020204030204" pitchFamily="34" charset="0"/>
                <a:ea typeface="Times New Roman" panose="02020603050405020304" pitchFamily="18" charset="0"/>
                <a:cs typeface="Times New Roman" panose="02020603050405020304" pitchFamily="18" charset="0"/>
              </a:rPr>
              <a:t>Misguided Evidence</a:t>
            </a:r>
          </a:p>
          <a:p>
            <a:pPr marL="342900" lvl="0" indent="-342900">
              <a:lnSpc>
                <a:spcPct val="115000"/>
              </a:lnSpc>
              <a:spcAft>
                <a:spcPts val="0"/>
              </a:spcAft>
              <a:buFont typeface="Symbol" panose="05050102010706020507" pitchFamily="18" charset="2"/>
              <a:buChar char=""/>
            </a:pPr>
            <a:r>
              <a:rPr lang="el-GR" sz="2800" dirty="0">
                <a:effectLst/>
                <a:latin typeface="Calibri" panose="020F0502020204030204" pitchFamily="34" charset="0"/>
                <a:ea typeface="Times New Roman" panose="02020603050405020304" pitchFamily="18" charset="0"/>
                <a:cs typeface="Times New Roman" panose="02020603050405020304" pitchFamily="18" charset="0"/>
              </a:rPr>
              <a:t>Unfair Outcomes</a:t>
            </a:r>
          </a:p>
          <a:p>
            <a:pPr marL="342900" lvl="0" indent="-342900">
              <a:lnSpc>
                <a:spcPct val="115000"/>
              </a:lnSpc>
              <a:spcAft>
                <a:spcPts val="0"/>
              </a:spcAft>
              <a:buFont typeface="Symbol" panose="05050102010706020507" pitchFamily="18" charset="2"/>
              <a:buChar char=""/>
            </a:pPr>
            <a:r>
              <a:rPr lang="el-GR" sz="2800" dirty="0">
                <a:effectLst/>
                <a:latin typeface="Calibri" panose="020F0502020204030204" pitchFamily="34" charset="0"/>
                <a:ea typeface="Times New Roman" panose="02020603050405020304" pitchFamily="18" charset="0"/>
                <a:cs typeface="Times New Roman" panose="02020603050405020304" pitchFamily="18" charset="0"/>
              </a:rPr>
              <a:t>Transformative Effects</a:t>
            </a:r>
          </a:p>
          <a:p>
            <a:pPr marL="342900" lvl="0" indent="-342900">
              <a:lnSpc>
                <a:spcPct val="115000"/>
              </a:lnSpc>
              <a:spcAft>
                <a:spcPts val="1000"/>
              </a:spcAft>
              <a:buFont typeface="Symbol" panose="05050102010706020507" pitchFamily="18" charset="2"/>
              <a:buChar char=""/>
            </a:pPr>
            <a:r>
              <a:rPr lang="el-GR" sz="2800" dirty="0">
                <a:effectLst/>
                <a:latin typeface="Calibri" panose="020F0502020204030204" pitchFamily="34" charset="0"/>
                <a:ea typeface="Times New Roman" panose="02020603050405020304" pitchFamily="18" charset="0"/>
                <a:cs typeface="Times New Roman" panose="02020603050405020304" pitchFamily="18" charset="0"/>
              </a:rPr>
              <a:t>Traceability</a:t>
            </a:r>
          </a:p>
          <a:p>
            <a:endParaRPr lang="el-GR" dirty="0"/>
          </a:p>
        </p:txBody>
      </p:sp>
    </p:spTree>
    <p:extLst>
      <p:ext uri="{BB962C8B-B14F-4D97-AF65-F5344CB8AC3E}">
        <p14:creationId xmlns:p14="http://schemas.microsoft.com/office/powerpoint/2010/main" val="423633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D57CC4-109A-DF06-753E-D263E96B1B6F}"/>
              </a:ext>
            </a:extLst>
          </p:cNvPr>
          <p:cNvSpPr>
            <a:spLocks noGrp="1"/>
          </p:cNvSpPr>
          <p:nvPr>
            <p:ph type="title"/>
          </p:nvPr>
        </p:nvSpPr>
        <p:spPr/>
        <p:txBody>
          <a:bodyPr/>
          <a:lstStyle/>
          <a:p>
            <a:pPr algn="ctr"/>
            <a:r>
              <a:rPr lang="el-GR" sz="4400" dirty="0">
                <a:effectLst/>
                <a:latin typeface="Calibri" panose="020F0502020204030204" pitchFamily="34" charset="0"/>
                <a:ea typeface="Times New Roman" panose="02020603050405020304" pitchFamily="18" charset="0"/>
                <a:cs typeface="Times New Roman" panose="02020603050405020304" pitchFamily="18" charset="0"/>
              </a:rPr>
              <a:t>Inconclusive Evidence</a:t>
            </a:r>
            <a:endParaRPr lang="el-GR" sz="4400" dirty="0"/>
          </a:p>
        </p:txBody>
      </p:sp>
      <p:sp>
        <p:nvSpPr>
          <p:cNvPr id="3" name="Θέση περιεχομένου 2">
            <a:extLst>
              <a:ext uri="{FF2B5EF4-FFF2-40B4-BE49-F238E27FC236}">
                <a16:creationId xmlns:a16="http://schemas.microsoft.com/office/drawing/2014/main" id="{FB4894F6-6AAD-5FF9-AFD6-AE35BE19DDA4}"/>
              </a:ext>
            </a:extLst>
          </p:cNvPr>
          <p:cNvSpPr>
            <a:spLocks noGrp="1"/>
          </p:cNvSpPr>
          <p:nvPr>
            <p:ph idx="1"/>
          </p:nvPr>
        </p:nvSpPr>
        <p:spPr/>
        <p:txBody>
          <a:bodyPr/>
          <a:lstStyle/>
          <a:p>
            <a:pPr algn="just"/>
            <a:r>
              <a:rPr lang="el-GR" sz="2800" dirty="0">
                <a:effectLst/>
                <a:latin typeface="Calibri" panose="020F0502020204030204" pitchFamily="34" charset="0"/>
                <a:ea typeface="Times New Roman" panose="02020603050405020304" pitchFamily="18" charset="0"/>
                <a:cs typeface="Times New Roman" panose="02020603050405020304" pitchFamily="18" charset="0"/>
              </a:rPr>
              <a:t>Η κακή ποιότητα των δεδομένων μπορεί να περιορίσει τη δυνατότητα επιβεβαίωσης αποφάσεων από αλγόριθμους, καθώς οι πληροφορίες που εξάγονται μπορεί να είναι ανασφαλείς, ανεπαρκείς και να εξαρτώνται από παράγοντες που σχετίζονται με τη διαδικασία συλλογής των δεδομένων.</a:t>
            </a:r>
          </a:p>
          <a:p>
            <a:endParaRPr lang="el-GR" dirty="0"/>
          </a:p>
        </p:txBody>
      </p:sp>
    </p:spTree>
    <p:extLst>
      <p:ext uri="{BB962C8B-B14F-4D97-AF65-F5344CB8AC3E}">
        <p14:creationId xmlns:p14="http://schemas.microsoft.com/office/powerpoint/2010/main" val="424103873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0CF9E6A-0B87-1D6E-B4F0-3E831127A5E3}"/>
              </a:ext>
            </a:extLst>
          </p:cNvPr>
          <p:cNvSpPr>
            <a:spLocks noGrp="1"/>
          </p:cNvSpPr>
          <p:nvPr>
            <p:ph type="title"/>
          </p:nvPr>
        </p:nvSpPr>
        <p:spPr/>
        <p:txBody>
          <a:bodyPr/>
          <a:lstStyle/>
          <a:p>
            <a:pPr algn="ctr"/>
            <a:r>
              <a:rPr lang="el-GR" sz="4400" dirty="0">
                <a:effectLst/>
                <a:latin typeface="Calibri" panose="020F0502020204030204" pitchFamily="34" charset="0"/>
                <a:ea typeface="Times New Roman" panose="02020603050405020304" pitchFamily="18" charset="0"/>
                <a:cs typeface="Times New Roman" panose="02020603050405020304" pitchFamily="18" charset="0"/>
              </a:rPr>
              <a:t>Instructable Evidence</a:t>
            </a:r>
            <a:endParaRPr lang="el-GR" sz="4400" dirty="0"/>
          </a:p>
        </p:txBody>
      </p:sp>
      <p:sp>
        <p:nvSpPr>
          <p:cNvPr id="3" name="Θέση περιεχομένου 2">
            <a:extLst>
              <a:ext uri="{FF2B5EF4-FFF2-40B4-BE49-F238E27FC236}">
                <a16:creationId xmlns:a16="http://schemas.microsoft.com/office/drawing/2014/main" id="{B0FEA3AD-9769-BF8E-8F28-6201BAE6C922}"/>
              </a:ext>
            </a:extLst>
          </p:cNvPr>
          <p:cNvSpPr>
            <a:spLocks noGrp="1"/>
          </p:cNvSpPr>
          <p:nvPr>
            <p:ph idx="1"/>
          </p:nvPr>
        </p:nvSpPr>
        <p:spPr/>
        <p:txBody>
          <a:bodyPr/>
          <a:lstStyle/>
          <a:p>
            <a:pPr algn="just"/>
            <a:r>
              <a:rPr lang="el-GR" sz="2800" dirty="0">
                <a:effectLst/>
                <a:latin typeface="Calibri" panose="020F0502020204030204" pitchFamily="34" charset="0"/>
                <a:ea typeface="Times New Roman" panose="02020603050405020304" pitchFamily="18" charset="0"/>
                <a:cs typeface="Times New Roman" panose="02020603050405020304" pitchFamily="18" charset="0"/>
              </a:rPr>
              <a:t>Η έλλειψη διαφάνειας που συχνά χαρακτηρίζει τους αλγόριθμους, δηλαδή ή έλλειψη εποπτείας και ευθύνης, συχνά συρρικνώνει την εμπιστοσύνη των ανθρώπων ως προς τις αποφάσεις των αλγορίθμων. </a:t>
            </a:r>
          </a:p>
          <a:p>
            <a:endParaRPr lang="el-GR" dirty="0"/>
          </a:p>
        </p:txBody>
      </p:sp>
    </p:spTree>
    <p:extLst>
      <p:ext uri="{BB962C8B-B14F-4D97-AF65-F5344CB8AC3E}">
        <p14:creationId xmlns:p14="http://schemas.microsoft.com/office/powerpoint/2010/main" val="33000804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9ECCB38-58F0-2F1C-3206-5BDE805F6204}"/>
              </a:ext>
            </a:extLst>
          </p:cNvPr>
          <p:cNvSpPr>
            <a:spLocks noGrp="1"/>
          </p:cNvSpPr>
          <p:nvPr>
            <p:ph type="title"/>
          </p:nvPr>
        </p:nvSpPr>
        <p:spPr/>
        <p:txBody>
          <a:bodyPr/>
          <a:lstStyle/>
          <a:p>
            <a:pPr algn="ctr"/>
            <a:r>
              <a:rPr lang="el-GR" sz="4400" dirty="0">
                <a:effectLst/>
                <a:latin typeface="Calibri" panose="020F0502020204030204" pitchFamily="34" charset="0"/>
                <a:ea typeface="Times New Roman" panose="02020603050405020304" pitchFamily="18" charset="0"/>
                <a:cs typeface="Times New Roman" panose="02020603050405020304" pitchFamily="18" charset="0"/>
              </a:rPr>
              <a:t>Misguided Evidence</a:t>
            </a:r>
            <a:endParaRPr lang="el-GR" sz="4400" dirty="0"/>
          </a:p>
        </p:txBody>
      </p:sp>
      <p:sp>
        <p:nvSpPr>
          <p:cNvPr id="3" name="Θέση περιεχομένου 2">
            <a:extLst>
              <a:ext uri="{FF2B5EF4-FFF2-40B4-BE49-F238E27FC236}">
                <a16:creationId xmlns:a16="http://schemas.microsoft.com/office/drawing/2014/main" id="{3AA46E37-72E1-112E-95B7-DB9575968985}"/>
              </a:ext>
            </a:extLst>
          </p:cNvPr>
          <p:cNvSpPr>
            <a:spLocks noGrp="1"/>
          </p:cNvSpPr>
          <p:nvPr>
            <p:ph idx="1"/>
          </p:nvPr>
        </p:nvSpPr>
        <p:spPr/>
        <p:txBody>
          <a:bodyPr>
            <a:normAutofit/>
          </a:bodyPr>
          <a:lstStyle/>
          <a:p>
            <a:pPr algn="just"/>
            <a:r>
              <a:rPr lang="el-GR" sz="2800" dirty="0">
                <a:effectLst/>
                <a:latin typeface="Calibri" panose="020F0502020204030204" pitchFamily="34" charset="0"/>
                <a:ea typeface="Times New Roman" panose="02020603050405020304" pitchFamily="18" charset="0"/>
                <a:cs typeface="Times New Roman" panose="02020603050405020304" pitchFamily="18" charset="0"/>
              </a:rPr>
              <a:t>Η χρήση λανθασμένων δεδομένων που καταλήγουν σε προκατάληψη των αλγορίθμων και σε εσφαλμένες αποφάσεις.</a:t>
            </a:r>
            <a:endParaRPr lang="el-GR" sz="2800" dirty="0"/>
          </a:p>
        </p:txBody>
      </p:sp>
    </p:spTree>
    <p:extLst>
      <p:ext uri="{BB962C8B-B14F-4D97-AF65-F5344CB8AC3E}">
        <p14:creationId xmlns:p14="http://schemas.microsoft.com/office/powerpoint/2010/main" val="3220733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4F7A945-A935-D2E0-25FA-35A255A17A10}"/>
              </a:ext>
            </a:extLst>
          </p:cNvPr>
          <p:cNvSpPr>
            <a:spLocks noGrp="1"/>
          </p:cNvSpPr>
          <p:nvPr>
            <p:ph type="title"/>
          </p:nvPr>
        </p:nvSpPr>
        <p:spPr/>
        <p:txBody>
          <a:bodyPr/>
          <a:lstStyle/>
          <a:p>
            <a:pPr algn="ctr"/>
            <a:r>
              <a:rPr lang="el-GR" sz="4400" dirty="0">
                <a:effectLst/>
                <a:latin typeface="Calibri" panose="020F0502020204030204" pitchFamily="34" charset="0"/>
                <a:ea typeface="Times New Roman" panose="02020603050405020304" pitchFamily="18" charset="0"/>
                <a:cs typeface="Times New Roman" panose="02020603050405020304" pitchFamily="18" charset="0"/>
              </a:rPr>
              <a:t>Unfair Outcomes</a:t>
            </a:r>
            <a:endParaRPr lang="el-GR" sz="4400" dirty="0"/>
          </a:p>
        </p:txBody>
      </p:sp>
      <p:sp>
        <p:nvSpPr>
          <p:cNvPr id="3" name="Θέση περιεχομένου 2">
            <a:extLst>
              <a:ext uri="{FF2B5EF4-FFF2-40B4-BE49-F238E27FC236}">
                <a16:creationId xmlns:a16="http://schemas.microsoft.com/office/drawing/2014/main" id="{EF2CBC8E-2E29-1961-14C6-E5FD3AF6E20C}"/>
              </a:ext>
            </a:extLst>
          </p:cNvPr>
          <p:cNvSpPr>
            <a:spLocks noGrp="1"/>
          </p:cNvSpPr>
          <p:nvPr>
            <p:ph idx="1"/>
          </p:nvPr>
        </p:nvSpPr>
        <p:spPr/>
        <p:txBody>
          <a:bodyPr>
            <a:normAutofit/>
          </a:bodyPr>
          <a:lstStyle/>
          <a:p>
            <a:pPr algn="just"/>
            <a:r>
              <a:rPr lang="el-GR" sz="2800" dirty="0">
                <a:effectLst/>
                <a:latin typeface="Calibri" panose="020F0502020204030204" pitchFamily="34" charset="0"/>
                <a:ea typeface="Times New Roman" panose="02020603050405020304" pitchFamily="18" charset="0"/>
                <a:cs typeface="Times New Roman" panose="02020603050405020304" pitchFamily="18" charset="0"/>
              </a:rPr>
              <a:t>Η προκατάληψη και άδικη μεταχείριση εις βάρος ορισμένων κοινωνικών ομάδων εξαιτίας των αλγοριθμικών αποφάσεων.</a:t>
            </a:r>
            <a:endParaRPr lang="el-GR" sz="2800" dirty="0"/>
          </a:p>
        </p:txBody>
      </p:sp>
    </p:spTree>
    <p:extLst>
      <p:ext uri="{BB962C8B-B14F-4D97-AF65-F5344CB8AC3E}">
        <p14:creationId xmlns:p14="http://schemas.microsoft.com/office/powerpoint/2010/main" val="30828015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0263BEA-3A34-129F-F936-963F1AB90859}"/>
              </a:ext>
            </a:extLst>
          </p:cNvPr>
          <p:cNvSpPr>
            <a:spLocks noGrp="1"/>
          </p:cNvSpPr>
          <p:nvPr>
            <p:ph type="title"/>
          </p:nvPr>
        </p:nvSpPr>
        <p:spPr/>
        <p:txBody>
          <a:bodyPr/>
          <a:lstStyle/>
          <a:p>
            <a:pPr algn="ctr"/>
            <a:r>
              <a:rPr lang="el-GR" sz="4400" dirty="0">
                <a:effectLst/>
                <a:latin typeface="Calibri" panose="020F0502020204030204" pitchFamily="34" charset="0"/>
                <a:ea typeface="Times New Roman" panose="02020603050405020304" pitchFamily="18" charset="0"/>
                <a:cs typeface="Times New Roman" panose="02020603050405020304" pitchFamily="18" charset="0"/>
              </a:rPr>
              <a:t>Transformative Effects</a:t>
            </a:r>
            <a:endParaRPr lang="el-GR" sz="4400" dirty="0"/>
          </a:p>
        </p:txBody>
      </p:sp>
      <p:sp>
        <p:nvSpPr>
          <p:cNvPr id="3" name="Θέση περιεχομένου 2">
            <a:extLst>
              <a:ext uri="{FF2B5EF4-FFF2-40B4-BE49-F238E27FC236}">
                <a16:creationId xmlns:a16="http://schemas.microsoft.com/office/drawing/2014/main" id="{A35D4D69-EA62-2233-427B-7A2457EC0130}"/>
              </a:ext>
            </a:extLst>
          </p:cNvPr>
          <p:cNvSpPr>
            <a:spLocks noGrp="1"/>
          </p:cNvSpPr>
          <p:nvPr>
            <p:ph idx="1"/>
          </p:nvPr>
        </p:nvSpPr>
        <p:spPr/>
        <p:txBody>
          <a:bodyPr>
            <a:normAutofit/>
          </a:bodyPr>
          <a:lstStyle/>
          <a:p>
            <a:pPr algn="just"/>
            <a:r>
              <a:rPr lang="el-GR" sz="2800" dirty="0">
                <a:effectLst/>
                <a:latin typeface="Calibri" panose="020F0502020204030204" pitchFamily="34" charset="0"/>
                <a:ea typeface="Times New Roman" panose="02020603050405020304" pitchFamily="18" charset="0"/>
                <a:cs typeface="Times New Roman" panose="02020603050405020304" pitchFamily="18" charset="0"/>
              </a:rPr>
              <a:t>Οι απρόβλεπτες επιπτώσεις που μπορεί να έχουν οι αλγόριθμοι εις βάρος των χρηστών τους, κυρίως στην αυτονομία τους και στην ιδιωτικότητας τους.</a:t>
            </a:r>
            <a:endParaRPr lang="el-GR" sz="2800" dirty="0"/>
          </a:p>
        </p:txBody>
      </p:sp>
    </p:spTree>
    <p:extLst>
      <p:ext uri="{BB962C8B-B14F-4D97-AF65-F5344CB8AC3E}">
        <p14:creationId xmlns:p14="http://schemas.microsoft.com/office/powerpoint/2010/main" val="5892410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140D696-6F03-463E-47B9-B2DA3A516274}"/>
              </a:ext>
            </a:extLst>
          </p:cNvPr>
          <p:cNvSpPr>
            <a:spLocks noGrp="1"/>
          </p:cNvSpPr>
          <p:nvPr>
            <p:ph type="title"/>
          </p:nvPr>
        </p:nvSpPr>
        <p:spPr/>
        <p:txBody>
          <a:bodyPr/>
          <a:lstStyle/>
          <a:p>
            <a:pPr algn="ctr"/>
            <a:r>
              <a:rPr lang="el-GR" sz="4400" dirty="0">
                <a:effectLst/>
                <a:latin typeface="Calibri" panose="020F0502020204030204" pitchFamily="34" charset="0"/>
                <a:ea typeface="Times New Roman" panose="02020603050405020304" pitchFamily="18" charset="0"/>
                <a:cs typeface="Times New Roman" panose="02020603050405020304" pitchFamily="18" charset="0"/>
              </a:rPr>
              <a:t>Traceability</a:t>
            </a:r>
            <a:endParaRPr lang="el-GR" sz="4400" dirty="0"/>
          </a:p>
        </p:txBody>
      </p:sp>
      <p:sp>
        <p:nvSpPr>
          <p:cNvPr id="3" name="Θέση περιεχομένου 2">
            <a:extLst>
              <a:ext uri="{FF2B5EF4-FFF2-40B4-BE49-F238E27FC236}">
                <a16:creationId xmlns:a16="http://schemas.microsoft.com/office/drawing/2014/main" id="{97A4EEB4-E479-1C4F-BE6F-C797AD63D8B8}"/>
              </a:ext>
            </a:extLst>
          </p:cNvPr>
          <p:cNvSpPr>
            <a:spLocks noGrp="1"/>
          </p:cNvSpPr>
          <p:nvPr>
            <p:ph idx="1"/>
          </p:nvPr>
        </p:nvSpPr>
        <p:spPr/>
        <p:txBody>
          <a:bodyPr>
            <a:normAutofit/>
          </a:bodyPr>
          <a:lstStyle/>
          <a:p>
            <a:pPr algn="just"/>
            <a:r>
              <a:rPr lang="el-GR" sz="2800" dirty="0">
                <a:effectLst/>
                <a:latin typeface="Calibri" panose="020F0502020204030204" pitchFamily="34" charset="0"/>
                <a:ea typeface="Times New Roman" panose="02020603050405020304" pitchFamily="18" charset="0"/>
                <a:cs typeface="Times New Roman" panose="02020603050405020304" pitchFamily="18" charset="0"/>
              </a:rPr>
              <a:t>Η δυσκολία εντοπισμού της προέλευσης και ευθύνης των αποφάσεων των αλγορίθμων, εξαιτίας της πολυπλοκότητας, έλλειψης διαφάνειας τους και συχνά στην έλλειψη νομοθεσίας.</a:t>
            </a:r>
            <a:endParaRPr lang="el-GR" sz="2800" dirty="0"/>
          </a:p>
        </p:txBody>
      </p:sp>
    </p:spTree>
    <p:extLst>
      <p:ext uri="{BB962C8B-B14F-4D97-AF65-F5344CB8AC3E}">
        <p14:creationId xmlns:p14="http://schemas.microsoft.com/office/powerpoint/2010/main" val="651552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Ιόν">
  <a:themeElements>
    <a:clrScheme name="Ιό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Ιόν">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Ιό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83</TotalTime>
  <Words>324</Words>
  <Application>Microsoft Office PowerPoint</Application>
  <PresentationFormat>Ευρεία οθόνη</PresentationFormat>
  <Paragraphs>31</Paragraphs>
  <Slides>11</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11</vt:i4>
      </vt:variant>
    </vt:vector>
  </HeadingPairs>
  <TitlesOfParts>
    <vt:vector size="16" baseType="lpstr">
      <vt:lpstr>Calibri</vt:lpstr>
      <vt:lpstr>Century Gothic</vt:lpstr>
      <vt:lpstr>Symbol</vt:lpstr>
      <vt:lpstr>Wingdings 3</vt:lpstr>
      <vt:lpstr>Ιόν</vt:lpstr>
      <vt:lpstr>The ethics of algorithms: key problems and solutions</vt:lpstr>
      <vt:lpstr>Εισαγωγή</vt:lpstr>
      <vt:lpstr>Ηθικές ανησυχίες από τους αλγορίθμους. </vt:lpstr>
      <vt:lpstr>Inconclusive Evidence</vt:lpstr>
      <vt:lpstr>Instructable Evidence</vt:lpstr>
      <vt:lpstr>Misguided Evidence</vt:lpstr>
      <vt:lpstr>Unfair Outcomes</vt:lpstr>
      <vt:lpstr>Transformative Effects</vt:lpstr>
      <vt:lpstr>Traceability</vt:lpstr>
      <vt:lpstr>Συμπεράσματα</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ethics of algorithms: key problems and solutions</dc:title>
  <dc:creator>PAXIMADIS KONSTANTINOS</dc:creator>
  <cp:lastModifiedBy>ΑΝΑΣΤΑΣΙΟΥ ΧΑΡΑΛΑΜΠΟΣ</cp:lastModifiedBy>
  <cp:revision>8</cp:revision>
  <dcterms:created xsi:type="dcterms:W3CDTF">2024-04-29T15:09:24Z</dcterms:created>
  <dcterms:modified xsi:type="dcterms:W3CDTF">2024-05-09T22:36:46Z</dcterms:modified>
</cp:coreProperties>
</file>