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8"/>
  </p:notesMasterIdLst>
  <p:sldIdLst>
    <p:sldId id="256" r:id="rId2"/>
    <p:sldId id="368" r:id="rId3"/>
    <p:sldId id="367" r:id="rId4"/>
    <p:sldId id="369" r:id="rId5"/>
    <p:sldId id="370" r:id="rId6"/>
    <p:sldId id="37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67169" autoAdjust="0"/>
  </p:normalViewPr>
  <p:slideViewPr>
    <p:cSldViewPr snapToGrid="0">
      <p:cViewPr>
        <p:scale>
          <a:sx n="75" d="100"/>
          <a:sy n="75" d="100"/>
        </p:scale>
        <p:origin x="864" y="-50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22EC-06C3-47FE-87D5-28E1753D79AA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0B855-5DC9-4474-9D85-5C135BD8BB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36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 уважаемые члены комиссии.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Мы студенты </a:t>
            </a:r>
            <a:r>
              <a:rPr lang="ru-RU" dirty="0"/>
              <a:t>группы 19</a:t>
            </a:r>
            <a:r>
              <a:rPr lang="en-US" dirty="0"/>
              <a:t>12</a:t>
            </a:r>
            <a:r>
              <a:rPr lang="ru-RU" dirty="0"/>
              <a:t>с Волков Дмитрий </a:t>
            </a:r>
            <a:r>
              <a:rPr lang="ru-RU" dirty="0" smtClean="0"/>
              <a:t>Павлович и </a:t>
            </a:r>
            <a:r>
              <a:rPr lang="ru-RU" dirty="0" err="1" smtClean="0"/>
              <a:t>Ридт</a:t>
            </a:r>
            <a:r>
              <a:rPr lang="ru-RU" baseline="0" dirty="0" smtClean="0"/>
              <a:t> Денис Александрович</a:t>
            </a:r>
            <a:r>
              <a:rPr lang="ru-RU" dirty="0" smtClean="0"/>
              <a:t>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Представляем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вашему вниманию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наш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- </a:t>
            </a:r>
            <a:r>
              <a:rPr lang="ru-RU" b="0" i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разработка веб-сайта </a:t>
            </a:r>
            <a:r>
              <a:rPr lang="ru-RU" b="0" i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 теме ‘Доставка суши’</a:t>
            </a:r>
            <a:endParaRPr lang="ru-RU" b="0" i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419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Существующие платформы предлагают разрозненную и недостаточно структурированную информацию, часто без учета практического опыта. </a:t>
            </a:r>
            <a:br>
              <a:rPr lang="ru-RU" sz="1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</a:br>
            <a:r>
              <a:rPr lang="ru-RU" sz="1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Поэтому нужна централизованная система, которая объединит данные об ИИ, позволит делиться опытом и создаст сообщество для обмена знаниями.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360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211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87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выполнения дипломного проекта было разработано и спроектировано веб-приложение 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Библиотека ИИ и его эффективное использование</a:t>
            </a:r>
            <a:r>
              <a:rPr lang="ru-RU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предоставляющее пользователям удобный доступ к материалам по искусственному интеллекту, а также платформу для обмена знаниями и опытом.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работы поставленная цель была достигнута и были успешно выполнены все поставленные задачи, а именно: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Спроектировать и разработать базу данных для веб-приложения.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Реализовать серверную часть веб-приложения на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Laravel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Разработать макет пользовательского интерфейса в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Figma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Создать клиентскую часть веб-приложения с использованием HTML, CSS и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Провести ручное тестирование функционала, выявить и устранить ошибки.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дальнейшем проект может быть расширен за счет интеграции новых функций, что повысит его ценность и охват аудитории.</a:t>
            </a:r>
            <a:b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2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15000"/>
              </a:lnSpc>
              <a:spcAft>
                <a:spcPts val="600"/>
              </a:spcAft>
            </a:pPr>
            <a:endParaRPr lang="ru-RU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A5B54-7D55-4F91-8E4E-27DBED65355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831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A3DE2-3FA7-4569-90F3-90688B26D0BD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4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D70-DEBC-4C8D-A607-AE7BA4228572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27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BC0F5-5626-44CE-87C8-152BF1DE2D33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34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8D6DA-5509-4221-9F0A-AB863320668B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5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E259D-A119-47E7-B5BB-3D4209CA77F4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6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B4CB-EC52-46B7-9577-E7963979CDA2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6589-51AE-4571-B5DC-5FFC40CA1AB2}" type="datetime1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15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ACCB-3396-4D5C-8954-524C44CC9CE6}" type="datetime1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4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F431E-5401-4DEA-BEBC-E30F9E4F670C}" type="datetime1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F580-6889-4DAF-8FBD-147762C8B820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19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E753-7522-4B52-953B-7A94DB432975}" type="datetime1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22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2B06-7AF4-4E68-9874-884E3540552C}" type="datetime1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5A0D1-120D-4DB6-94D2-1906375F5E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31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5" Type="http://schemas.openxmlformats.org/officeDocument/2006/relationships/image" Target="../media/image8.jpeg"/><Relationship Id="rId10" Type="http://schemas.openxmlformats.org/officeDocument/2006/relationships/image" Target="../media/image2.svg"/><Relationship Id="rId4" Type="http://schemas.openxmlformats.org/officeDocument/2006/relationships/image" Target="../media/image2.svg"/><Relationship Id="rId1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2.sv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5" Type="http://schemas.openxmlformats.org/officeDocument/2006/relationships/image" Target="../media/image16.png"/><Relationship Id="rId10" Type="http://schemas.openxmlformats.org/officeDocument/2006/relationships/image" Target="../media/image2.svg"/><Relationship Id="rId4" Type="http://schemas.openxmlformats.org/officeDocument/2006/relationships/image" Target="../media/image2.svg"/><Relationship Id="rId1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9D2984-1984-45D4-8942-C832CDB1E4C3}"/>
              </a:ext>
            </a:extLst>
          </p:cNvPr>
          <p:cNvSpPr txBox="1"/>
          <p:nvPr/>
        </p:nvSpPr>
        <p:spPr>
          <a:xfrm>
            <a:off x="-1" y="195807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ОБЛАСТНОЕ ГОСУДАРСТВЕННОЕ БЮДЖЕТНОЕ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ПРОФЕССИОНАЛЬНОЕ ОБРАЗОВАТЕЛЬНОЕ УЧРЕЖДЕНИЕ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ru-RU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«ТОМСКИЙ ЭКОНОМИКО-ПРОМЫШЛЕННЫЙ КОЛЛЕДЖ»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D56D2F-5C08-47C2-9390-D3236CB86897}"/>
              </a:ext>
            </a:extLst>
          </p:cNvPr>
          <p:cNvSpPr txBox="1"/>
          <p:nvPr/>
        </p:nvSpPr>
        <p:spPr>
          <a:xfrm>
            <a:off x="-1" y="2076551"/>
            <a:ext cx="12192000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8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ПРОЕКТИРОВАНИЕ И РАЗРАБОТКА ВЕБ-ПРИЛОЖЕНИЯ </a:t>
            </a:r>
            <a:r>
              <a:rPr lang="en-US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/>
            </a:r>
            <a:br>
              <a:rPr lang="en-US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</a:br>
            <a:r>
              <a:rPr lang="ru-RU" sz="2800" cap="all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"</a:t>
            </a:r>
            <a:r>
              <a:rPr lang="ru-RU" sz="2800" cap="all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Библиотека ИИ и его эффективное использование"</a:t>
            </a:r>
            <a:endParaRPr lang="ru-RU" sz="28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  <a:p>
            <a:pPr algn="ctr">
              <a:spcAft>
                <a:spcPts val="600"/>
              </a:spcAft>
            </a:pPr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ДИПЛОМНЫЙ ПРОЕКТ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44E272-C652-4461-9B07-A0D2CF1D14BF}"/>
              </a:ext>
            </a:extLst>
          </p:cNvPr>
          <p:cNvSpPr txBox="1"/>
          <p:nvPr/>
        </p:nvSpPr>
        <p:spPr>
          <a:xfrm>
            <a:off x="8930505" y="4321726"/>
            <a:ext cx="32614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Выполнил:</a:t>
            </a:r>
            <a:endParaRPr lang="en-US" sz="20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Студент </a:t>
            </a:r>
            <a:r>
              <a:rPr lang="en-US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IV </a:t>
            </a:r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курса </a:t>
            </a:r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группы 1912с</a:t>
            </a:r>
          </a:p>
          <a:p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Волков Д.П</a:t>
            </a:r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endParaRPr lang="ru-RU" sz="20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Руководитель ДП:</a:t>
            </a:r>
            <a:endParaRPr lang="ru-RU" sz="20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Уляхин В.А.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CF3C7-ECDE-4F92-8C2A-1B521012D59E}"/>
              </a:ext>
            </a:extLst>
          </p:cNvPr>
          <p:cNvSpPr txBox="1"/>
          <p:nvPr/>
        </p:nvSpPr>
        <p:spPr>
          <a:xfrm>
            <a:off x="-1" y="6383829"/>
            <a:ext cx="1219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ТОМСК </a:t>
            </a:r>
            <a:r>
              <a:rPr lang="ru-RU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2025</a:t>
            </a:r>
            <a:endParaRPr lang="ru-RU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56D2F-5C08-47C2-9390-D3236CB86897}"/>
              </a:ext>
            </a:extLst>
          </p:cNvPr>
          <p:cNvSpPr txBox="1"/>
          <p:nvPr/>
        </p:nvSpPr>
        <p:spPr>
          <a:xfrm>
            <a:off x="2090149" y="455894"/>
            <a:ext cx="1891301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9000"/>
              </a:spcBef>
              <a:spcAft>
                <a:spcPts val="600"/>
              </a:spcAft>
            </a:pPr>
            <a:r>
              <a:rPr lang="ru-RU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ВВЕДЕНИЕ</a:t>
            </a:r>
            <a:endParaRPr lang="ru-RU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2500" y="1626982"/>
            <a:ext cx="58744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Искусственный интеллект (ИИ) активно внедряется в различные сферы — от образования и медицины до бизнеса и творчества. Он помогает автоматизировать задачи, анализировать данные и создавать контент, повышая эффективность процессов. Однако из-за обилия ИИ-инструментов пользователям сложно выбрать подходящее решение и понять, как его применять</a:t>
            </a:r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2</a:t>
            </a:fld>
            <a:endParaRPr lang="ru-RU"/>
          </a:p>
        </p:txBody>
      </p:sp>
      <p:pic>
        <p:nvPicPr>
          <p:cNvPr id="1026" name="Picture 2" descr="Внедрение ИИ в бизнес: преимущества, задачи, инструменты и этапы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573" y="1043747"/>
            <a:ext cx="7083425" cy="4729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40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D56D2F-5C08-47C2-9390-D3236CB86897}"/>
              </a:ext>
            </a:extLst>
          </p:cNvPr>
          <p:cNvSpPr txBox="1"/>
          <p:nvPr/>
        </p:nvSpPr>
        <p:spPr>
          <a:xfrm>
            <a:off x="2098302" y="438838"/>
            <a:ext cx="2892798" cy="5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9000"/>
              </a:spcBef>
              <a:spcAft>
                <a:spcPts val="600"/>
              </a:spcAft>
            </a:pPr>
            <a:r>
              <a:rPr lang="ru-RU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ЦЕЛ</a:t>
            </a:r>
            <a:r>
              <a:rPr lang="ru-RU" sz="28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Ь</a:t>
            </a:r>
            <a:r>
              <a:rPr lang="ru-RU" sz="28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 И ЗАДАЧИ</a:t>
            </a:r>
            <a:endParaRPr lang="ru-RU" dirty="0">
              <a:latin typeface="Roboto Condensed Medium" panose="02000000000000000000" pitchFamily="2" charset="0"/>
              <a:ea typeface="Roboto Condensed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009414" y="1581702"/>
            <a:ext cx="9727201" cy="16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</a:t>
            </a:r>
            <a:r>
              <a:rPr lang="ru-RU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и спроектировать веб-приложение "Библиотека ИИ и его эффективное использование", обеспечивающее удобный доступ к материалам, а также предоставляющее платформу для взаимодействия пользователей между </a:t>
            </a:r>
            <a:r>
              <a:rPr lang="ru-RU" sz="2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собой</a:t>
            </a:r>
            <a:endParaRPr lang="ru-RU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009414" y="3527348"/>
            <a:ext cx="9397002" cy="3344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spcAft>
                <a:spcPts val="400"/>
              </a:spcAft>
              <a:buFont typeface="+mj-lt"/>
              <a:buAutoNum type="arabicPeriod"/>
            </a:pPr>
            <a:r>
              <a:rPr lang="ru-RU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Спроектировать и разработать базу данных для веб-приложения;</a:t>
            </a:r>
          </a:p>
          <a:p>
            <a:pPr marL="457200" lvl="0" indent="-457200">
              <a:spcAft>
                <a:spcPts val="400"/>
              </a:spcAft>
              <a:buFont typeface="+mj-lt"/>
              <a:buAutoNum type="arabicPeriod"/>
            </a:pPr>
            <a:r>
              <a:rPr lang="ru-RU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Спроектировать и разработать серверную часть веб-приложения;</a:t>
            </a:r>
          </a:p>
          <a:p>
            <a:pPr marL="457200" lvl="0" indent="-457200">
              <a:spcAft>
                <a:spcPts val="400"/>
              </a:spcAft>
              <a:buFont typeface="+mj-lt"/>
              <a:buAutoNum type="arabicPeriod"/>
            </a:pPr>
            <a:r>
              <a:rPr lang="ru-RU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макет веб-приложения</a:t>
            </a:r>
            <a:r>
              <a:rPr lang="en-US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;</a:t>
            </a:r>
            <a:endParaRPr lang="ru-RU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  <a:p>
            <a:pPr marL="457200" lvl="0" indent="-457200">
              <a:spcAft>
                <a:spcPts val="400"/>
              </a:spcAft>
              <a:buFont typeface="+mj-lt"/>
              <a:buAutoNum type="arabicPeriod"/>
            </a:pPr>
            <a:r>
              <a:rPr lang="ru-RU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веб-приложения</a:t>
            </a:r>
            <a:r>
              <a:rPr lang="en-US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;</a:t>
            </a:r>
            <a:endParaRPr lang="ru-RU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  <a:p>
            <a:pPr marL="457200" lvl="0" indent="-457200">
              <a:spcAft>
                <a:spcPts val="400"/>
              </a:spcAft>
              <a:buFont typeface="+mj-lt"/>
              <a:buAutoNum type="arabicPeriod"/>
            </a:pPr>
            <a:r>
              <a:rPr lang="ru-RU" sz="22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Разработать и провести ручное тестирование на соответствие требованиям, выявить и устранить возможные </a:t>
            </a:r>
            <a:r>
              <a:rPr lang="ru-RU" sz="2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ошибки.</a:t>
            </a:r>
            <a:endParaRPr lang="ru-RU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55216" y="2183867"/>
            <a:ext cx="8370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Цель</a:t>
            </a:r>
            <a:endParaRPr lang="ru-RU" sz="2400" dirty="0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2133602" y="1439134"/>
            <a:ext cx="9419771" cy="1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16556" y="4664371"/>
            <a:ext cx="1114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  <a:cs typeface="Times New Roman" panose="02020603050405020304" pitchFamily="18" charset="0"/>
              </a:rPr>
              <a:t>Задачи</a:t>
            </a:r>
            <a:endParaRPr lang="ru-RU" sz="2400" dirty="0"/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V="1">
            <a:off x="2133601" y="3387517"/>
            <a:ext cx="9419771" cy="13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9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171EF-6693-4BB7-9FDD-105B207BB204}"/>
              </a:ext>
            </a:extLst>
          </p:cNvPr>
          <p:cNvSpPr txBox="1"/>
          <p:nvPr/>
        </p:nvSpPr>
        <p:spPr>
          <a:xfrm>
            <a:off x="2098302" y="471155"/>
            <a:ext cx="776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Технологический стек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8A2024-FD23-4821-BEFC-624C4B6C18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933656" cy="52934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4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pic>
        <p:nvPicPr>
          <p:cNvPr id="2052" name="Picture 4" descr="Laravel — Википедия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8" y="14861668"/>
            <a:ext cx="173067" cy="1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18923"/>
              </p:ext>
            </p:extLst>
          </p:nvPr>
        </p:nvGraphicFramePr>
        <p:xfrm>
          <a:off x="1126156" y="1273024"/>
          <a:ext cx="10227644" cy="5083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6911">
                  <a:extLst>
                    <a:ext uri="{9D8B030D-6E8A-4147-A177-3AD203B41FA5}">
                      <a16:colId xmlns:a16="http://schemas.microsoft.com/office/drawing/2014/main" val="3789812019"/>
                    </a:ext>
                  </a:extLst>
                </a:gridCol>
                <a:gridCol w="2556911">
                  <a:extLst>
                    <a:ext uri="{9D8B030D-6E8A-4147-A177-3AD203B41FA5}">
                      <a16:colId xmlns:a16="http://schemas.microsoft.com/office/drawing/2014/main" val="3766743063"/>
                    </a:ext>
                  </a:extLst>
                </a:gridCol>
                <a:gridCol w="2556911">
                  <a:extLst>
                    <a:ext uri="{9D8B030D-6E8A-4147-A177-3AD203B41FA5}">
                      <a16:colId xmlns:a16="http://schemas.microsoft.com/office/drawing/2014/main" val="1542539998"/>
                    </a:ext>
                  </a:extLst>
                </a:gridCol>
                <a:gridCol w="2556911">
                  <a:extLst>
                    <a:ext uri="{9D8B030D-6E8A-4147-A177-3AD203B41FA5}">
                      <a16:colId xmlns:a16="http://schemas.microsoft.com/office/drawing/2014/main" val="3974190146"/>
                    </a:ext>
                  </a:extLst>
                </a:gridCol>
              </a:tblGrid>
              <a:tr h="254166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034482"/>
                  </a:ext>
                </a:extLst>
              </a:tr>
              <a:tr h="2541663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031414"/>
                  </a:ext>
                </a:extLst>
              </a:tr>
            </a:tbl>
          </a:graphicData>
        </a:graphic>
      </p:graphicFrame>
      <p:pic>
        <p:nvPicPr>
          <p:cNvPr id="17" name="Picture 2" descr="phpMyAdmin — Википедия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955" y="1806424"/>
            <a:ext cx="2055795" cy="121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PHP — Википедия"/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66" y="1715703"/>
            <a:ext cx="2032172" cy="139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ttps://sun9-87.userapi.com/s/v1/ig2/kKbrpJifnOc_a563N7A2UNlOC6GvY0dPyCgb-4XfSIcud2Kj9uCJPMDepE3ZaFfPH43rFOIAR4bjXRW_IPq6Rkk_.jpg?size=400x200&amp;quality=96&amp;type=album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9" y="1755416"/>
            <a:ext cx="2630304" cy="131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Laravel — Википедия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09" y="1787263"/>
            <a:ext cx="1203324" cy="125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Can HTML, CSS and JavaScript create a website? | UltimateWB Blog | Web  Design Tips, News &amp; Insights"/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64" y="4296110"/>
            <a:ext cx="2695575" cy="1495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https://blog.jetbrains.com/wp-content/uploads/2019/08/phpstorm.png"/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48" y="4296110"/>
            <a:ext cx="1510407" cy="151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0" descr="draw.io Diagrams — бесплатно скачайте и установите в Windows | Microsoft  Store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32" y="4333851"/>
            <a:ext cx="1419718" cy="1419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9ED9F1C-5E01-1565-DC29-EF18F3E5A9AC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800" y="4440113"/>
            <a:ext cx="2444800" cy="12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8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171EF-6693-4BB7-9FDD-105B207BB204}"/>
              </a:ext>
            </a:extLst>
          </p:cNvPr>
          <p:cNvSpPr txBox="1"/>
          <p:nvPr/>
        </p:nvSpPr>
        <p:spPr>
          <a:xfrm>
            <a:off x="2098302" y="471155"/>
            <a:ext cx="776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заключение</a:t>
            </a:r>
            <a:endParaRPr lang="ru-RU" sz="2800" cap="all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8A2024-FD23-4821-BEFC-624C4B6C18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933656" cy="52934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5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pic>
        <p:nvPicPr>
          <p:cNvPr id="2052" name="Picture 4" descr="Laravel — Википедия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8" y="14861668"/>
            <a:ext cx="173067" cy="1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622725" y="281295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1590" lvl="0" indent="0" algn="just">
              <a:buNone/>
            </a:pP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В ходе проекта </a:t>
            </a:r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все поставленные </a:t>
            </a: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задачи успешно выполнены, цель </a:t>
            </a:r>
            <a:r>
              <a:rPr lang="ru-RU" sz="24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дипломного проекта достигнута</a:t>
            </a:r>
            <a:r>
              <a:rPr lang="ru-RU" sz="2400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.</a:t>
            </a:r>
            <a:endParaRPr lang="en-US" sz="24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  <a:p>
            <a:pPr marL="21590" algn="just"/>
            <a:endParaRPr lang="ru-RU" sz="2400" dirty="0"/>
          </a:p>
          <a:p>
            <a:pPr marL="21590" lvl="0" indent="0" algn="just">
              <a:buNone/>
            </a:pPr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263" y="1967443"/>
            <a:ext cx="3115462" cy="297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171EF-6693-4BB7-9FDD-105B207BB204}"/>
              </a:ext>
            </a:extLst>
          </p:cNvPr>
          <p:cNvSpPr txBox="1"/>
          <p:nvPr/>
        </p:nvSpPr>
        <p:spPr>
          <a:xfrm>
            <a:off x="2098302" y="471155"/>
            <a:ext cx="7765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cap="all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СПАСИБО ЗА ВНИМАНИЕ</a:t>
            </a:r>
            <a:endParaRPr lang="ru-RU" sz="2800" cap="all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8A2024-FD23-4821-BEFC-624C4B6C18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29" t="10555" r="3438" b="18889"/>
          <a:stretch/>
        </p:blipFill>
        <p:spPr>
          <a:xfrm>
            <a:off x="192500" y="192506"/>
            <a:ext cx="933656" cy="52934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5A0D1-120D-4DB6-94D2-1906375F5EF1}" type="slidenum">
              <a:rPr lang="ru-RU" smtClean="0"/>
              <a:t>6</a:t>
            </a:fld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E4BA93-8B83-43B4-9870-81C991D8E84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3229" t="10555" r="3438" b="18889"/>
          <a:stretch/>
        </p:blipFill>
        <p:spPr>
          <a:xfrm>
            <a:off x="192500" y="192506"/>
            <a:ext cx="1905802" cy="1080519"/>
          </a:xfrm>
          <a:prstGeom prst="rect">
            <a:avLst/>
          </a:prstGeom>
        </p:spPr>
      </p:pic>
      <p:pic>
        <p:nvPicPr>
          <p:cNvPr id="2052" name="Picture 4" descr="Laravel — Википедия"/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658" y="14861668"/>
            <a:ext cx="173067" cy="17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5713766" y="2106356"/>
            <a:ext cx="756000" cy="2655412"/>
            <a:chOff x="5826832" y="2106356"/>
            <a:chExt cx="756000" cy="2655412"/>
          </a:xfrm>
        </p:grpSpPr>
        <p:pic>
          <p:nvPicPr>
            <p:cNvPr id="1026" name="Picture 2" descr="Picture background"/>
            <p:cNvPicPr>
              <a:picLocks noChangeAspect="1" noChangeArrowheads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9970" y="2106356"/>
              <a:ext cx="722862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icture background"/>
            <p:cNvPicPr>
              <a:picLocks noChangeAspect="1" noChangeArrowheads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832" y="3056062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icture background"/>
            <p:cNvPicPr>
              <a:picLocks noChangeAspect="1" noChangeArrowheads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6832" y="4005768"/>
              <a:ext cx="756000" cy="75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Прямоугольник 7"/>
          <p:cNvSpPr/>
          <p:nvPr/>
        </p:nvSpPr>
        <p:spPr>
          <a:xfrm>
            <a:off x="2611702" y="4968642"/>
            <a:ext cx="4350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cap="all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Волков Дмитрий Павлович</a:t>
            </a:r>
            <a:endParaRPr lang="ru-RU" sz="2400" cap="all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615304" y="2268912"/>
            <a:ext cx="28264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cap="all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+7(952)888-52-83</a:t>
            </a:r>
            <a:endParaRPr lang="ru-RU" sz="2200" cap="all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6615304" y="3214795"/>
            <a:ext cx="431239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cap="all" dirty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https://github.com/VARD0V</a:t>
            </a:r>
            <a:endParaRPr lang="ru-RU" sz="2200" cap="all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615304" y="4155859"/>
            <a:ext cx="38170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Roboto Condensed Medium" panose="02000000000000000000" pitchFamily="2" charset="0"/>
                <a:ea typeface="Roboto Condensed Medium" panose="02000000000000000000" pitchFamily="2" charset="0"/>
              </a:rPr>
              <a:t>vard0v020830@gmail.com</a:t>
            </a:r>
            <a:endParaRPr lang="ru-RU" sz="2200" dirty="0">
              <a:latin typeface="Roboto Condensed Medium" panose="02000000000000000000" pitchFamily="2" charset="0"/>
              <a:ea typeface="Roboto Condensed Medium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99422" y="1994062"/>
            <a:ext cx="2892419" cy="289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="">
      <p:transition spd="slow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</TotalTime>
  <Words>224</Words>
  <Application>Microsoft Office PowerPoint</Application>
  <PresentationFormat>Широкоэкранный</PresentationFormat>
  <Paragraphs>52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 Condensed Medium</vt:lpstr>
      <vt:lpstr>Tahoma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Волков</dc:creator>
  <cp:lastModifiedBy>Администратор ТЭПК</cp:lastModifiedBy>
  <cp:revision>71</cp:revision>
  <dcterms:created xsi:type="dcterms:W3CDTF">2023-06-15T16:42:39Z</dcterms:created>
  <dcterms:modified xsi:type="dcterms:W3CDTF">2025-06-17T06:48:44Z</dcterms:modified>
</cp:coreProperties>
</file>